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8" r:id="rId12"/>
    <p:sldId id="289" r:id="rId13"/>
    <p:sldId id="269" r:id="rId14"/>
    <p:sldId id="270" r:id="rId15"/>
    <p:sldId id="272" r:id="rId16"/>
    <p:sldId id="273" r:id="rId17"/>
    <p:sldId id="274" r:id="rId18"/>
    <p:sldId id="275" r:id="rId19"/>
    <p:sldId id="277" r:id="rId20"/>
    <p:sldId id="278" r:id="rId21"/>
    <p:sldId id="280" r:id="rId22"/>
    <p:sldId id="281" r:id="rId23"/>
    <p:sldId id="282" r:id="rId24"/>
    <p:sldId id="283" r:id="rId25"/>
    <p:sldId id="284" r:id="rId26"/>
    <p:sldId id="285" r:id="rId27"/>
    <p:sldId id="286" r:id="rId28"/>
    <p:sldId id="287" r:id="rId29"/>
    <p:sldId id="268" r:id="rId30"/>
    <p:sldId id="266" r:id="rId31"/>
    <p:sldId id="271" r:id="rId32"/>
    <p:sldId id="290"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34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B3FAF8-96A0-4065-B351-8BA6DDF3035B}" type="datetimeFigureOut">
              <a:rPr lang="en-US" smtClean="0"/>
              <a:pPr/>
              <a:t>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3FAF8-96A0-4065-B351-8BA6DDF3035B}" type="datetimeFigureOut">
              <a:rPr lang="en-US" smtClean="0"/>
              <a:pPr/>
              <a:t>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3FAF8-96A0-4065-B351-8BA6DDF3035B}" type="datetimeFigureOut">
              <a:rPr lang="en-US" smtClean="0"/>
              <a:pPr/>
              <a:t>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3FAF8-96A0-4065-B351-8BA6DDF3035B}" type="datetimeFigureOut">
              <a:rPr lang="en-US" smtClean="0"/>
              <a:pPr/>
              <a:t>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B3FAF8-96A0-4065-B351-8BA6DDF3035B}" type="datetimeFigureOut">
              <a:rPr lang="en-US" smtClean="0"/>
              <a:pPr/>
              <a:t>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B3FAF8-96A0-4065-B351-8BA6DDF3035B}" type="datetimeFigureOut">
              <a:rPr lang="en-US" smtClean="0"/>
              <a:pPr/>
              <a:t>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B3FAF8-96A0-4065-B351-8BA6DDF3035B}" type="datetimeFigureOut">
              <a:rPr lang="en-US" smtClean="0"/>
              <a:pPr/>
              <a:t>2/17/2010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B3FAF8-96A0-4065-B351-8BA6DDF3035B}" type="datetimeFigureOut">
              <a:rPr lang="en-US" smtClean="0"/>
              <a:pPr/>
              <a:t>2/17/2010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3FAF8-96A0-4065-B351-8BA6DDF3035B}" type="datetimeFigureOut">
              <a:rPr lang="en-US" smtClean="0"/>
              <a:pPr/>
              <a:t>2/17/2010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3FAF8-96A0-4065-B351-8BA6DDF3035B}" type="datetimeFigureOut">
              <a:rPr lang="en-US" smtClean="0"/>
              <a:pPr/>
              <a:t>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3FAF8-96A0-4065-B351-8BA6DDF3035B}" type="datetimeFigureOut">
              <a:rPr lang="en-US" smtClean="0"/>
              <a:pPr/>
              <a:t>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A1561-C6DB-4B63-8172-CAF855B764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3FAF8-96A0-4065-B351-8BA6DDF3035B}" type="datetimeFigureOut">
              <a:rPr lang="en-US" smtClean="0"/>
              <a:pPr/>
              <a:t>2/17/2010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A1561-C6DB-4B63-8172-CAF855B764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Technical Writing Examples</a:t>
            </a:r>
            <a:br>
              <a:rPr lang="en-US" dirty="0" smtClean="0"/>
            </a:br>
            <a:r>
              <a:rPr lang="en-US" sz="2800" dirty="0" smtClean="0"/>
              <a:t>Plus A Few Tips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We can now prove the following theorem.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The authentication process and update activities are the responsibility of the database manager module.</a:t>
            </a:r>
            <a:endParaRPr lang="en-US"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Authentication and updating are the database manager’s responsibility.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This language has more “power” than the functional form.</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This language allows simpler expression of queries than does the functional form.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In SIMD, the same instructions are applied simultaneously to multiple data sets, whereas in MIMD different data sets are processed with different instructions.</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In SIMD, multiple data sets are processed simultaneously by the same instructions, whereas in MIMD multiple data sets are processed simultaneously by different instructions.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A static model is appropriate because each item is written once and read often.</a:t>
            </a:r>
            <a:endParaRPr lang="en-US" sz="3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A static model is appropriate because each item is only written once but is read often.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Type inference derives information about programs.</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90800"/>
            <a:ext cx="8229600" cy="1524000"/>
          </a:xfrm>
        </p:spPr>
        <p:txBody>
          <a:bodyPr>
            <a:normAutofit/>
          </a:bodyPr>
          <a:lstStyle/>
          <a:p>
            <a:r>
              <a:rPr lang="en-US" dirty="0" smtClean="0"/>
              <a:t>What is wrong?</a:t>
            </a:r>
            <a:br>
              <a:rPr lang="en-US" dirty="0" smtClean="0"/>
            </a:br>
            <a:r>
              <a:rPr lang="en-US" dirty="0"/>
              <a:t>H</a:t>
            </a:r>
            <a:r>
              <a:rPr lang="en-US" dirty="0" smtClean="0"/>
              <a:t>ow to rewrite?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Type inference proves that programs obey the language typing rules.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We are planning to consider possible options for extending our results.</a:t>
            </a:r>
            <a:endParaRPr lang="en-US"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We are considering how to extend our results.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			is a conditional dependency.</a:t>
            </a:r>
            <a:endParaRPr lang="en-US" sz="3600" dirty="0"/>
          </a:p>
        </p:txBody>
      </p:sp>
      <p:graphicFrame>
        <p:nvGraphicFramePr>
          <p:cNvPr id="4" name="Object 3"/>
          <p:cNvGraphicFramePr>
            <a:graphicFrameLocks noChangeAspect="1"/>
          </p:cNvGraphicFramePr>
          <p:nvPr/>
        </p:nvGraphicFramePr>
        <p:xfrm>
          <a:off x="533400" y="1676400"/>
          <a:ext cx="2659942" cy="598487"/>
        </p:xfrm>
        <a:graphic>
          <a:graphicData uri="http://schemas.openxmlformats.org/presentationml/2006/ole">
            <p:oleObj spid="_x0000_s1026" name="Equation" r:id="rId3" imgW="1015920" imgH="228600" progId="Equation.DSMT4">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6" name="Content Placeholder 5"/>
          <p:cNvSpPr>
            <a:spLocks noGrp="1"/>
          </p:cNvSpPr>
          <p:nvPr>
            <p:ph idx="1"/>
          </p:nvPr>
        </p:nvSpPr>
        <p:spPr/>
        <p:txBody>
          <a:bodyPr>
            <a:normAutofit/>
          </a:bodyPr>
          <a:lstStyle/>
          <a:p>
            <a:pPr marL="0">
              <a:buNone/>
            </a:pPr>
            <a:r>
              <a:rPr lang="en-US" sz="3600" dirty="0" smtClean="0"/>
              <a:t>The dependency			</a:t>
            </a:r>
            <a:r>
              <a:rPr lang="en-US" sz="3600" dirty="0"/>
              <a:t> </a:t>
            </a:r>
            <a:r>
              <a:rPr lang="en-US" sz="3600" dirty="0" smtClean="0"/>
              <a:t>   is conditional.  </a:t>
            </a:r>
            <a:endParaRPr lang="en-US" sz="3600" dirty="0"/>
          </a:p>
        </p:txBody>
      </p:sp>
      <p:graphicFrame>
        <p:nvGraphicFramePr>
          <p:cNvPr id="2054" name="Object 6"/>
          <p:cNvGraphicFramePr>
            <a:graphicFrameLocks noChangeAspect="1"/>
          </p:cNvGraphicFramePr>
          <p:nvPr/>
        </p:nvGraphicFramePr>
        <p:xfrm>
          <a:off x="3657600" y="1676400"/>
          <a:ext cx="2660650" cy="598488"/>
        </p:xfrm>
        <a:graphic>
          <a:graphicData uri="http://schemas.openxmlformats.org/presentationml/2006/ole">
            <p:oleObj spid="_x0000_s2054" name="Equation" r:id="rId3" imgW="1015920" imgH="228600" progId="Equation.DSMT4">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For each    ,              ,      is positive. </a:t>
            </a:r>
            <a:endParaRPr lang="en-US" sz="3600" i="1" dirty="0"/>
          </a:p>
        </p:txBody>
      </p:sp>
      <p:graphicFrame>
        <p:nvGraphicFramePr>
          <p:cNvPr id="4" name="Object 3"/>
          <p:cNvGraphicFramePr>
            <a:graphicFrameLocks noChangeAspect="1"/>
          </p:cNvGraphicFramePr>
          <p:nvPr/>
        </p:nvGraphicFramePr>
        <p:xfrm>
          <a:off x="2133600" y="1600200"/>
          <a:ext cx="476250" cy="712486"/>
        </p:xfrm>
        <a:graphic>
          <a:graphicData uri="http://schemas.openxmlformats.org/presentationml/2006/ole">
            <p:oleObj spid="_x0000_s3074" name="Equation" r:id="rId3" imgW="152280" imgH="228600" progId="Equation.DSMT4">
              <p:embed/>
            </p:oleObj>
          </a:graphicData>
        </a:graphic>
      </p:graphicFrame>
      <p:graphicFrame>
        <p:nvGraphicFramePr>
          <p:cNvPr id="6" name="Object 5"/>
          <p:cNvGraphicFramePr>
            <a:graphicFrameLocks noChangeAspect="1"/>
          </p:cNvGraphicFramePr>
          <p:nvPr/>
        </p:nvGraphicFramePr>
        <p:xfrm>
          <a:off x="2743200" y="1676400"/>
          <a:ext cx="1459820" cy="498475"/>
        </p:xfrm>
        <a:graphic>
          <a:graphicData uri="http://schemas.openxmlformats.org/presentationml/2006/ole">
            <p:oleObj spid="_x0000_s3075" name="Equation" r:id="rId4" imgW="520560" imgH="177480" progId="Equation.DSMT4">
              <p:embed/>
            </p:oleObj>
          </a:graphicData>
        </a:graphic>
      </p:graphicFrame>
      <p:graphicFrame>
        <p:nvGraphicFramePr>
          <p:cNvPr id="3076" name="Object 4"/>
          <p:cNvGraphicFramePr>
            <a:graphicFrameLocks noChangeAspect="1"/>
          </p:cNvGraphicFramePr>
          <p:nvPr/>
        </p:nvGraphicFramePr>
        <p:xfrm>
          <a:off x="4267200" y="1600200"/>
          <a:ext cx="476250" cy="712788"/>
        </p:xfrm>
        <a:graphic>
          <a:graphicData uri="http://schemas.openxmlformats.org/presentationml/2006/ole">
            <p:oleObj spid="_x0000_s3076" name="Equation" r:id="rId5" imgW="152280" imgH="228600" progId="Equation.DSMT4">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6" name="Content Placeholder 5"/>
          <p:cNvSpPr>
            <a:spLocks noGrp="1"/>
          </p:cNvSpPr>
          <p:nvPr>
            <p:ph idx="1"/>
          </p:nvPr>
        </p:nvSpPr>
        <p:spPr/>
        <p:txBody>
          <a:bodyPr/>
          <a:lstStyle/>
          <a:p>
            <a:pPr>
              <a:buNone/>
            </a:pPr>
            <a:r>
              <a:rPr lang="en-US" sz="3600" dirty="0" smtClean="0"/>
              <a:t>Each    , where              , is positive.</a:t>
            </a:r>
            <a:endParaRPr lang="en-US" dirty="0"/>
          </a:p>
        </p:txBody>
      </p:sp>
      <p:graphicFrame>
        <p:nvGraphicFramePr>
          <p:cNvPr id="4099" name="Object 3"/>
          <p:cNvGraphicFramePr>
            <a:graphicFrameLocks noChangeAspect="1"/>
          </p:cNvGraphicFramePr>
          <p:nvPr/>
        </p:nvGraphicFramePr>
        <p:xfrm>
          <a:off x="1447800" y="1600200"/>
          <a:ext cx="476250" cy="712788"/>
        </p:xfrm>
        <a:graphic>
          <a:graphicData uri="http://schemas.openxmlformats.org/presentationml/2006/ole">
            <p:oleObj spid="_x0000_s4099" name="Equation" r:id="rId3" imgW="152280" imgH="228600" progId="Equation.DSMT4">
              <p:embed/>
            </p:oleObj>
          </a:graphicData>
        </a:graphic>
      </p:graphicFrame>
      <p:graphicFrame>
        <p:nvGraphicFramePr>
          <p:cNvPr id="4100" name="Object 4"/>
          <p:cNvGraphicFramePr>
            <a:graphicFrameLocks noChangeAspect="1"/>
          </p:cNvGraphicFramePr>
          <p:nvPr/>
        </p:nvGraphicFramePr>
        <p:xfrm>
          <a:off x="3276600" y="1676400"/>
          <a:ext cx="1460500" cy="498475"/>
        </p:xfrm>
        <a:graphic>
          <a:graphicData uri="http://schemas.openxmlformats.org/presentationml/2006/ole">
            <p:oleObj spid="_x0000_s4100" name="Equation" r:id="rId4" imgW="520560" imgH="177480" progId="Equation.DSMT4">
              <p:embed/>
            </p:oleObj>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(Within </a:t>
            </a:r>
            <a:r>
              <a:rPr lang="en-US" sz="3600" dirty="0" err="1" smtClean="0"/>
              <a:t>pseudocode</a:t>
            </a:r>
            <a:r>
              <a:rPr lang="en-US" sz="3600" dirty="0" smtClean="0"/>
              <a:t> on strings …)</a:t>
            </a:r>
            <a:endParaRPr lang="en-US" sz="3600" dirty="0" smtClean="0"/>
          </a:p>
          <a:p>
            <a:pPr marL="0">
              <a:buNone/>
            </a:pPr>
            <a:endParaRPr lang="en-US" sz="3600" dirty="0"/>
          </a:p>
          <a:p>
            <a:pPr marL="0">
              <a:buNone/>
            </a:pPr>
            <a:r>
              <a:rPr lang="en-US" sz="3600" dirty="0" smtClean="0"/>
              <a:t>For</a:t>
            </a:r>
          </a:p>
          <a:p>
            <a:pPr marL="400050" indent="-742950">
              <a:buFont typeface="+mj-lt"/>
              <a:buAutoNum type="arabicPeriod"/>
            </a:pPr>
            <a:r>
              <a:rPr lang="en-US" sz="3600" dirty="0" smtClean="0"/>
              <a:t>Set </a:t>
            </a:r>
          </a:p>
          <a:p>
            <a:pPr marL="400050" indent="-742950">
              <a:buFont typeface="+mj-lt"/>
              <a:buAutoNum type="arabicPeriod"/>
            </a:pPr>
            <a:r>
              <a:rPr lang="en-US" sz="3600" dirty="0" smtClean="0"/>
              <a:t>Set </a:t>
            </a:r>
            <a:endParaRPr lang="en-US" sz="3600" dirty="0"/>
          </a:p>
        </p:txBody>
      </p:sp>
      <p:graphicFrame>
        <p:nvGraphicFramePr>
          <p:cNvPr id="5123" name="Object 3"/>
          <p:cNvGraphicFramePr>
            <a:graphicFrameLocks noChangeAspect="1"/>
          </p:cNvGraphicFramePr>
          <p:nvPr/>
        </p:nvGraphicFramePr>
        <p:xfrm>
          <a:off x="1219200" y="2946400"/>
          <a:ext cx="1568450" cy="711200"/>
        </p:xfrm>
        <a:graphic>
          <a:graphicData uri="http://schemas.openxmlformats.org/presentationml/2006/ole">
            <p:oleObj spid="_x0000_s5123" name="Equation" r:id="rId3" imgW="558720" imgH="253800" progId="Equation.DSMT4">
              <p:embed/>
            </p:oleObj>
          </a:graphicData>
        </a:graphic>
      </p:graphicFrame>
      <p:graphicFrame>
        <p:nvGraphicFramePr>
          <p:cNvPr id="5124" name="Object 4"/>
          <p:cNvGraphicFramePr>
            <a:graphicFrameLocks noChangeAspect="1"/>
          </p:cNvGraphicFramePr>
          <p:nvPr/>
        </p:nvGraphicFramePr>
        <p:xfrm>
          <a:off x="2012950" y="3581400"/>
          <a:ext cx="1568450" cy="711200"/>
        </p:xfrm>
        <a:graphic>
          <a:graphicData uri="http://schemas.openxmlformats.org/presentationml/2006/ole">
            <p:oleObj spid="_x0000_s5124" name="Equation" r:id="rId4" imgW="558720" imgH="253800" progId="Equation.DSMT4">
              <p:embed/>
            </p:oleObj>
          </a:graphicData>
        </a:graphic>
      </p:graphicFrame>
      <p:graphicFrame>
        <p:nvGraphicFramePr>
          <p:cNvPr id="5125" name="Object 5"/>
          <p:cNvGraphicFramePr>
            <a:graphicFrameLocks noChangeAspect="1"/>
          </p:cNvGraphicFramePr>
          <p:nvPr/>
        </p:nvGraphicFramePr>
        <p:xfrm>
          <a:off x="1935162" y="4302125"/>
          <a:ext cx="2103438" cy="639763"/>
        </p:xfrm>
        <a:graphic>
          <a:graphicData uri="http://schemas.openxmlformats.org/presentationml/2006/ole">
            <p:oleObj spid="_x0000_s5125" name="Equation" r:id="rId5" imgW="749160" imgH="228600" progId="Equation.DSMT4">
              <p:embed/>
            </p:oleObj>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For each character </a:t>
            </a:r>
            <a:r>
              <a:rPr lang="en-US" sz="3600" i="1" dirty="0" smtClean="0"/>
              <a:t>c</a:t>
            </a:r>
            <a:r>
              <a:rPr lang="en-US" sz="3600" dirty="0" smtClean="0"/>
              <a:t> in string </a:t>
            </a:r>
            <a:r>
              <a:rPr lang="en-US" sz="3600" i="1" dirty="0" smtClean="0"/>
              <a:t>s</a:t>
            </a:r>
            <a:r>
              <a:rPr lang="en-US" sz="3600" dirty="0" smtClean="0"/>
              <a:t>, increment </a:t>
            </a:r>
            <a:r>
              <a:rPr lang="en-US" sz="3600" i="1" dirty="0" smtClean="0"/>
              <a:t>A</a:t>
            </a:r>
            <a:r>
              <a:rPr lang="en-US" sz="3600" i="1" baseline="-25000" dirty="0" smtClean="0"/>
              <a:t>c</a:t>
            </a:r>
            <a:r>
              <a:rPr lang="en-US" sz="3600" dirty="0" smtClean="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95600"/>
            <a:ext cx="8229600" cy="1143000"/>
          </a:xfrm>
        </p:spPr>
        <p:txBody>
          <a:bodyPr/>
          <a:lstStyle/>
          <a:p>
            <a:r>
              <a:rPr lang="en-US" dirty="0" smtClean="0"/>
              <a:t>Other tips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Autofit/>
          </a:bodyPr>
          <a:lstStyle/>
          <a:p>
            <a:pPr marL="0" indent="0">
              <a:buNone/>
            </a:pPr>
            <a:r>
              <a:rPr lang="en-US" sz="2000" dirty="0" smtClean="0"/>
              <a:t>The volume of information has been rapidly increasing in the past few decades.  While computer technology has played a significant role in encouraging the information growth, the latter has also had a great impact on the evolution of computer technology in processing data through the years.  Historically, many different </a:t>
            </a:r>
            <a:r>
              <a:rPr lang="en-US" sz="2000" dirty="0" smtClean="0"/>
              <a:t>kinds </a:t>
            </a:r>
            <a:r>
              <a:rPr lang="en-US" sz="2000" dirty="0" smtClean="0"/>
              <a:t>of databases have been developed to handle information, including the early hierarchical and network models, the relational model, as well as the latest object-oriented and deductive databases.  However, no matter how much these databases have improved, they still have their deficiencies.  Much information is in </a:t>
            </a:r>
            <a:r>
              <a:rPr lang="en-US" sz="2000" dirty="0" smtClean="0"/>
              <a:t>textual </a:t>
            </a:r>
            <a:r>
              <a:rPr lang="en-US" sz="2000" dirty="0" smtClean="0"/>
              <a:t>format.  This unstructured style of data, in contrast to the old structured record format data, cannot be managed properly by the traditional database models.  Furthermore, since so much information is available, storage and indexing are not the only problems.  We need to ensure that relevant information can be obtained upon querying the database.</a:t>
            </a:r>
            <a:endParaRPr lang="en-US"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Beware of analogies</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Writing a program is like building a model with connector blocks.</a:t>
            </a:r>
            <a:endParaRPr lang="en-US" sz="3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strong</a:t>
            </a:r>
            <a:endParaRPr lang="en-US" dirty="0"/>
          </a:p>
        </p:txBody>
      </p:sp>
      <p:sp>
        <p:nvSpPr>
          <p:cNvPr id="3" name="Content Placeholder 2"/>
          <p:cNvSpPr>
            <a:spLocks noGrp="1"/>
          </p:cNvSpPr>
          <p:nvPr>
            <p:ph sz="half" idx="1"/>
          </p:nvPr>
        </p:nvSpPr>
        <p:spPr>
          <a:xfrm>
            <a:off x="457200" y="1600201"/>
            <a:ext cx="8305800" cy="533399"/>
          </a:xfrm>
        </p:spPr>
        <p:txBody>
          <a:bodyPr>
            <a:normAutofit/>
          </a:bodyPr>
          <a:lstStyle/>
          <a:p>
            <a:pPr marL="0">
              <a:buNone/>
            </a:pPr>
            <a:r>
              <a:rPr lang="en-US" sz="2400" dirty="0" smtClean="0"/>
              <a:t>This paper does not describe a general algorithm for transactions.</a:t>
            </a:r>
            <a:endParaRPr lang="en-US" sz="2400" dirty="0"/>
          </a:p>
        </p:txBody>
      </p:sp>
      <p:sp>
        <p:nvSpPr>
          <p:cNvPr id="4" name="Content Placeholder 3"/>
          <p:cNvSpPr>
            <a:spLocks noGrp="1"/>
          </p:cNvSpPr>
          <p:nvPr>
            <p:ph sz="half" idx="2"/>
          </p:nvPr>
        </p:nvSpPr>
        <p:spPr>
          <a:xfrm>
            <a:off x="457200" y="2667001"/>
            <a:ext cx="4038600" cy="3810000"/>
          </a:xfrm>
        </p:spPr>
        <p:txBody>
          <a:bodyPr>
            <a:normAutofit/>
          </a:bodyPr>
          <a:lstStyle/>
          <a:p>
            <a:pPr marL="0">
              <a:buNone/>
            </a:pPr>
            <a:r>
              <a:rPr lang="en-US" sz="2400" dirty="0" smtClean="0"/>
              <a:t>General-purpose transaction algorithms guarantee freedom from deadlock but can be inefficient.  In this paper we describe a new transaction algorithm that is particularly efficient for a special case, the class of linear queries.</a:t>
            </a:r>
            <a:endParaRPr lang="en-US" sz="2400" dirty="0"/>
          </a:p>
        </p:txBody>
      </p:sp>
      <p:sp>
        <p:nvSpPr>
          <p:cNvPr id="5" name="Content Placeholder 3"/>
          <p:cNvSpPr txBox="1">
            <a:spLocks/>
          </p:cNvSpPr>
          <p:nvPr/>
        </p:nvSpPr>
        <p:spPr>
          <a:xfrm>
            <a:off x="4724400" y="2667001"/>
            <a:ext cx="4038600" cy="3810000"/>
          </a:xfrm>
          <a:prstGeom prst="rect">
            <a:avLst/>
          </a:prstGeom>
        </p:spPr>
        <p:txBody>
          <a:bodyPr vert="horz" lIns="91440" tIns="45720" rIns="91440" bIns="45720" rtlCol="0">
            <a:normAutofit/>
          </a:bodyPr>
          <a:lstStyle/>
          <a:p>
            <a:pPr lvl="0" indent="-342900">
              <a:spcBef>
                <a:spcPct val="20000"/>
              </a:spcBef>
            </a:pPr>
            <a:r>
              <a:rPr lang="en-US" sz="2400" dirty="0" smtClean="0"/>
              <a:t>W</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e describe a new transaction algorithm that is particularly efficient for linear </a:t>
            </a:r>
            <a:r>
              <a:rPr lang="en-US" sz="2400" dirty="0" smtClean="0"/>
              <a:t>queries. </a:t>
            </a:r>
            <a:r>
              <a:rPr lang="en-US" sz="2400" dirty="0" smtClean="0"/>
              <a:t>While general-purpose </a:t>
            </a:r>
            <a:r>
              <a:rPr lang="en-US" sz="2400" dirty="0" smtClean="0"/>
              <a:t>transaction algorithms guarantee freedom from </a:t>
            </a:r>
            <a:r>
              <a:rPr lang="en-US" sz="2400" dirty="0" smtClean="0"/>
              <a:t>deadlock, they </a:t>
            </a:r>
            <a:r>
              <a:rPr lang="en-US" sz="2400" dirty="0" smtClean="0"/>
              <a:t>can be inefficient</a:t>
            </a:r>
            <a:r>
              <a:rPr lang="en-US" sz="2400" dirty="0" smtClean="0"/>
              <a:t>.  So, we focus on a common special case.</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consistent</a:t>
            </a:r>
            <a:endParaRPr lang="en-US" dirty="0"/>
          </a:p>
        </p:txBody>
      </p:sp>
      <p:sp>
        <p:nvSpPr>
          <p:cNvPr id="3" name="Content Placeholder 2"/>
          <p:cNvSpPr>
            <a:spLocks noGrp="1"/>
          </p:cNvSpPr>
          <p:nvPr>
            <p:ph idx="1"/>
          </p:nvPr>
        </p:nvSpPr>
        <p:spPr/>
        <p:txBody>
          <a:bodyPr>
            <a:normAutofit/>
          </a:bodyPr>
          <a:lstStyle/>
          <a:p>
            <a:pPr marL="0">
              <a:buNone/>
            </a:pPr>
            <a:r>
              <a:rPr lang="en-US" dirty="0" smtClean="0"/>
              <a:t>Style, terminology</a:t>
            </a:r>
            <a:r>
              <a:rPr lang="en-US" dirty="0" smtClean="0"/>
              <a:t>, variable names, ordering of list items, </a:t>
            </a:r>
            <a:r>
              <a:rPr lang="en-US" dirty="0" smtClean="0"/>
              <a:t>numbering </a:t>
            </a:r>
            <a:r>
              <a:rPr lang="en-US" dirty="0" smtClean="0"/>
              <a:t>1-2-3 vs. a-b-c, fonts, indentation,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a:t>
            </a:r>
            <a:endParaRPr lang="en-US" dirty="0"/>
          </a:p>
        </p:txBody>
      </p:sp>
      <p:sp>
        <p:nvSpPr>
          <p:cNvPr id="3" name="Content Placeholder 2"/>
          <p:cNvSpPr>
            <a:spLocks noGrp="1"/>
          </p:cNvSpPr>
          <p:nvPr>
            <p:ph idx="1"/>
          </p:nvPr>
        </p:nvSpPr>
        <p:spPr/>
        <p:txBody>
          <a:bodyPr/>
          <a:lstStyle/>
          <a:p>
            <a:r>
              <a:rPr lang="en-US" dirty="0" smtClean="0"/>
              <a:t>Most examples taken/adapted from “Writing for Computer Science”, by Justin </a:t>
            </a:r>
            <a:r>
              <a:rPr lang="en-US" dirty="0" err="1" smtClean="0"/>
              <a:t>Zobel</a:t>
            </a:r>
            <a:r>
              <a:rPr lang="en-US" dirty="0" smtClean="0"/>
              <a:t> (2</a:t>
            </a:r>
            <a:r>
              <a:rPr lang="en-US" baseline="30000" dirty="0" smtClean="0"/>
              <a:t>nd</a:t>
            </a:r>
            <a:r>
              <a:rPr lang="en-US" dirty="0" smtClean="0"/>
              <a:t> ed.), 2004</a:t>
            </a:r>
          </a:p>
          <a:p>
            <a:r>
              <a:rPr lang="en-US" dirty="0" smtClean="0"/>
              <a:t>Some taken/adapted from a document by the CMU SCS Research Documents Group, 1989.</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smtClean="0"/>
              <a:t>Much information is </a:t>
            </a:r>
            <a:r>
              <a:rPr lang="en-US" sz="3600" dirty="0" smtClean="0"/>
              <a:t>textual</a:t>
            </a:r>
            <a:r>
              <a:rPr lang="en-US" sz="3600" dirty="0" smtClean="0"/>
              <a:t>.  This unstructured data cannot be managed properly by traditional database models.  Furthermore, storage and indexing are not the only problems.  We need to ensure that relevant information can be obtained upon querying.</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As each value is passed to the server, the “heart” of the system, it is checked to see whether it is in the appropriate range.</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Each value passed to the server is checked to see whether it is in the appropriate range.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Tree structures can be utilized for dynamic storage of terms.</a:t>
            </a:r>
            <a:endParaRPr lang="en-US"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After</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Terms can be stored in dynamic tree structures.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Before</a:t>
            </a:r>
            <a:endParaRPr lang="en-US" dirty="0"/>
          </a:p>
        </p:txBody>
      </p:sp>
      <p:sp>
        <p:nvSpPr>
          <p:cNvPr id="3" name="Content Placeholder 2"/>
          <p:cNvSpPr>
            <a:spLocks noGrp="1"/>
          </p:cNvSpPr>
          <p:nvPr>
            <p:ph idx="1"/>
          </p:nvPr>
        </p:nvSpPr>
        <p:spPr/>
        <p:txBody>
          <a:bodyPr>
            <a:normAutofit/>
          </a:bodyPr>
          <a:lstStyle/>
          <a:p>
            <a:pPr marL="0">
              <a:buNone/>
            </a:pPr>
            <a:r>
              <a:rPr lang="en-US" sz="3600" dirty="0" smtClean="0"/>
              <a:t>The following theorem can now be proved.</a:t>
            </a:r>
            <a:endParaRPr lang="en-US"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698</Words>
  <Application>Microsoft Office PowerPoint</Application>
  <PresentationFormat>On-screen Show (4:3)</PresentationFormat>
  <Paragraphs>70</Paragraphs>
  <Slides>33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Office Theme</vt:lpstr>
      <vt:lpstr>Equation</vt:lpstr>
      <vt:lpstr>Technical Writing Examples Plus A Few Tips</vt:lpstr>
      <vt:lpstr>What is wrong? How to rewrite?</vt:lpstr>
      <vt:lpstr>Before</vt:lpstr>
      <vt:lpstr>After</vt:lpstr>
      <vt:lpstr>Before</vt:lpstr>
      <vt:lpstr>After</vt:lpstr>
      <vt:lpstr>Before</vt:lpstr>
      <vt:lpstr>After</vt:lpstr>
      <vt:lpstr>Before</vt:lpstr>
      <vt:lpstr>After</vt:lpstr>
      <vt:lpstr>Before</vt:lpstr>
      <vt:lpstr>After</vt:lpstr>
      <vt:lpstr>Before</vt:lpstr>
      <vt:lpstr>After</vt:lpstr>
      <vt:lpstr>Before</vt:lpstr>
      <vt:lpstr>After</vt:lpstr>
      <vt:lpstr>Before</vt:lpstr>
      <vt:lpstr>After</vt:lpstr>
      <vt:lpstr>Before</vt:lpstr>
      <vt:lpstr>After</vt:lpstr>
      <vt:lpstr>Before</vt:lpstr>
      <vt:lpstr>After</vt:lpstr>
      <vt:lpstr>Before</vt:lpstr>
      <vt:lpstr>After</vt:lpstr>
      <vt:lpstr>Before</vt:lpstr>
      <vt:lpstr>After</vt:lpstr>
      <vt:lpstr>Before</vt:lpstr>
      <vt:lpstr>After</vt:lpstr>
      <vt:lpstr>Other tips</vt:lpstr>
      <vt:lpstr>Beware of analogies</vt:lpstr>
      <vt:lpstr>Open strong</vt:lpstr>
      <vt:lpstr>Be consistent</vt:lpstr>
      <vt:lpstr>Credits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Writing Examples Plus A Few Tips</dc:title>
  <dc:creator>John Greiner</dc:creator>
  <cp:lastModifiedBy>John Greiner</cp:lastModifiedBy>
  <cp:revision>4</cp:revision>
  <dcterms:created xsi:type="dcterms:W3CDTF">2010-02-17T16:48:36Z</dcterms:created>
  <dcterms:modified xsi:type="dcterms:W3CDTF">2010-02-17T23:12:23Z</dcterms:modified>
</cp:coreProperties>
</file>