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charts/chart6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68" r:id="rId4"/>
    <p:sldId id="258" r:id="rId5"/>
    <p:sldId id="259" r:id="rId6"/>
    <p:sldId id="270" r:id="rId7"/>
    <p:sldId id="260" r:id="rId8"/>
    <p:sldId id="261" r:id="rId9"/>
    <p:sldId id="262" r:id="rId10"/>
    <p:sldId id="264" r:id="rId11"/>
    <p:sldId id="266" r:id="rId12"/>
    <p:sldId id="265" r:id="rId13"/>
    <p:sldId id="267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97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100" b="1" i="0" u="none" strike="noStrike" baseline="0">
                <a:solidFill>
                  <a:schemeClr val="tx1"/>
                </a:solidFill>
                <a:latin typeface="Times"/>
                <a:ea typeface="Times"/>
                <a:cs typeface="Times"/>
              </a:defRPr>
            </a:pPr>
            <a:r>
              <a:rPr lang="en-US" sz="1100" b="1" i="0" u="none" strike="noStrike" baseline="0">
                <a:solidFill>
                  <a:srgbClr val="000000"/>
                </a:solidFill>
                <a:latin typeface="Geneva"/>
              </a:rPr>
              <a:t>Microbenchmark Performan</a:t>
            </a:r>
            <a:r>
              <a:rPr lang="en-US" sz="1100" b="1" i="0" u="none" strike="noStrike" baseline="0">
                <a:solidFill>
                  <a:srgbClr val="000000"/>
                </a:solidFill>
                <a:latin typeface="Arial"/>
                <a:cs typeface="Arial"/>
              </a:rPr>
              <a:t>ce</a:t>
            </a:r>
          </a:p>
        </c:rich>
      </c:tx>
      <c:layout>
        <c:manualLayout>
          <c:xMode val="edge"/>
          <c:yMode val="edge"/>
          <c:x val="0.39289678135405265"/>
          <c:y val="1.9575856443719421E-2"/>
        </c:manualLayout>
      </c:layout>
      <c:spPr>
        <a:noFill/>
        <a:ln w="20376">
          <a:noFill/>
        </a:ln>
      </c:spPr>
    </c:title>
    <c:view3D>
      <c:hPercent val="61"/>
      <c:depthPercent val="100"/>
      <c:rAngAx val="1"/>
    </c:view3D>
    <c:floor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spPr>
        <a:noFill/>
        <a:ln w="12700">
          <a:solidFill>
            <a:schemeClr val="tx1"/>
          </a:solidFill>
          <a:prstDash val="solid"/>
        </a:ln>
      </c:spPr>
    </c:sideWall>
    <c:backWall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7.9737265299697338E-2"/>
          <c:y val="0.10355738141427974"/>
          <c:w val="0.90122086570477244"/>
          <c:h val="0.71778140293637971"/>
        </c:manualLayout>
      </c:layout>
      <c:bar3D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Original Classes</c:v>
                </c:pt>
              </c:strCache>
            </c:strRef>
          </c:tx>
          <c:spPr>
            <a:solidFill>
              <a:srgbClr val="FFFF00"/>
            </a:solidFill>
            <a:ln w="10188">
              <a:solidFill>
                <a:schemeClr val="tx1"/>
              </a:solidFill>
              <a:prstDash val="solid"/>
            </a:ln>
          </c:spPr>
          <c:dLbls>
            <c:spPr>
              <a:noFill/>
              <a:ln w="20376">
                <a:noFill/>
              </a:ln>
            </c:spPr>
            <c:txPr>
              <a:bodyPr/>
              <a:lstStyle/>
              <a:p>
                <a:pPr>
                  <a:defRPr sz="1243" b="1" i="0" u="none" strike="noStrike" baseline="0">
                    <a:solidFill>
                      <a:schemeClr val="tx1"/>
                    </a:solidFill>
                    <a:latin typeface="Helvetica"/>
                    <a:ea typeface="Helvetica"/>
                    <a:cs typeface="Helvetica"/>
                  </a:defRPr>
                </a:pPr>
                <a:endParaRPr lang="en-US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Empty Loop</c:v>
                </c:pt>
                <c:pt idx="1">
                  <c:v>Loop Field Operation</c:v>
                </c:pt>
                <c:pt idx="2">
                  <c:v>Loop Method Invocation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Modified Classes</c:v>
                </c:pt>
              </c:strCache>
            </c:strRef>
          </c:tx>
          <c:spPr>
            <a:solidFill>
              <a:schemeClr val="accent2"/>
            </a:solidFill>
            <a:ln w="10188">
              <a:solidFill>
                <a:schemeClr val="tx1"/>
              </a:solidFill>
              <a:prstDash val="solid"/>
            </a:ln>
          </c:spPr>
          <c:dLbls>
            <c:dLbl>
              <c:idx val="0"/>
              <c:layout>
                <c:manualLayout>
                  <c:x val="-2.0469412133389646E-2"/>
                  <c:y val="-1.4499630999561417E-2"/>
                </c:manualLayout>
              </c:layout>
              <c:showVal val="1"/>
            </c:dLbl>
            <c:dLbl>
              <c:idx val="1"/>
              <c:layout>
                <c:manualLayout>
                  <c:x val="-1.0344897087263523E-2"/>
                  <c:y val="-1.2628846557312483E-2"/>
                </c:manualLayout>
              </c:layout>
              <c:showVal val="1"/>
            </c:dLbl>
            <c:dLbl>
              <c:idx val="2"/>
              <c:layout>
                <c:manualLayout>
                  <c:x val="-2.4402613335511411E-3"/>
                  <c:y val="-1.2463734917382441E-2"/>
                </c:manualLayout>
              </c:layout>
              <c:showVal val="1"/>
            </c:dLbl>
            <c:dLbl>
              <c:idx val="3"/>
              <c:layout>
                <c:manualLayout>
                  <c:x val="-0.56166773283603799"/>
                  <c:y val="-8.0314390049070233E-2"/>
                </c:manualLayout>
              </c:layout>
              <c:showVal val="1"/>
            </c:dLbl>
            <c:dLbl>
              <c:idx val="4"/>
              <c:layout>
                <c:manualLayout>
                  <c:x val="-0.6869484466938709"/>
                  <c:y val="-8.0314390049070233E-2"/>
                </c:manualLayout>
              </c:layout>
              <c:showVal val="1"/>
            </c:dLbl>
            <c:dLbl>
              <c:idx val="5"/>
              <c:layout>
                <c:manualLayout>
                  <c:x val="-0.71899941582361981"/>
                  <c:y val="-8.0314390049070233E-2"/>
                </c:manualLayout>
              </c:layout>
              <c:showVal val="1"/>
            </c:dLbl>
            <c:spPr>
              <a:noFill/>
              <a:ln w="20376">
                <a:noFill/>
              </a:ln>
            </c:spPr>
            <c:txPr>
              <a:bodyPr/>
              <a:lstStyle/>
              <a:p>
                <a:pPr>
                  <a:defRPr sz="943" b="1" i="0" u="none" strike="noStrike" baseline="0">
                    <a:solidFill>
                      <a:schemeClr val="tx1"/>
                    </a:solidFill>
                    <a:latin typeface="Times"/>
                    <a:ea typeface="Times"/>
                    <a:cs typeface="Times"/>
                  </a:defRPr>
                </a:pPr>
                <a:endParaRPr lang="en-US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Empty Loop</c:v>
                </c:pt>
                <c:pt idx="1">
                  <c:v>Loop Field Operation</c:v>
                </c:pt>
                <c:pt idx="2">
                  <c:v>Loop Method Invocation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2.1559999999999997</c:v>
                </c:pt>
                <c:pt idx="1">
                  <c:v>2.6789999999999998</c:v>
                </c:pt>
                <c:pt idx="2">
                  <c:v>2.8489999999999998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Modified Optimized</c:v>
                </c:pt>
              </c:strCache>
            </c:strRef>
          </c:tx>
          <c:spPr>
            <a:solidFill>
              <a:srgbClr val="000000"/>
            </a:solidFill>
            <a:ln w="10188">
              <a:solidFill>
                <a:schemeClr val="tx1"/>
              </a:solidFill>
              <a:prstDash val="solid"/>
            </a:ln>
          </c:spPr>
          <c:dLbls>
            <c:dLbl>
              <c:idx val="0"/>
              <c:layout>
                <c:manualLayout>
                  <c:x val="1.397349561101369E-2"/>
                  <c:y val="-1.4462451094953635E-2"/>
                </c:manualLayout>
              </c:layout>
              <c:showVal val="1"/>
            </c:dLbl>
            <c:dLbl>
              <c:idx val="1"/>
              <c:layout>
                <c:manualLayout>
                  <c:x val="2.1878131364726109E-2"/>
                  <c:y val="-1.3029621120042491E-2"/>
                </c:manualLayout>
              </c:layout>
              <c:showVal val="1"/>
            </c:dLbl>
            <c:dLbl>
              <c:idx val="2"/>
              <c:layout>
                <c:manualLayout>
                  <c:x val="2.8672889205008888E-2"/>
                  <c:y val="-1.6771198381746923E-2"/>
                </c:manualLayout>
              </c:layout>
              <c:showVal val="1"/>
            </c:dLbl>
            <c:dLbl>
              <c:idx val="3"/>
              <c:layout>
                <c:manualLayout>
                  <c:x val="0.16644874733626297"/>
                  <c:y val="-8.0314390049070233E-2"/>
                </c:manualLayout>
              </c:layout>
              <c:showVal val="1"/>
            </c:dLbl>
            <c:dLbl>
              <c:idx val="4"/>
              <c:layout>
                <c:manualLayout>
                  <c:x val="1.2311207729264322E-2"/>
                  <c:y val="-8.0314390049070233E-2"/>
                </c:manualLayout>
              </c:layout>
              <c:showVal val="1"/>
            </c:dLbl>
            <c:dLbl>
              <c:idx val="5"/>
              <c:layout>
                <c:manualLayout>
                  <c:x val="-0.10187060352871589"/>
                  <c:y val="-8.0314390049070233E-2"/>
                </c:manualLayout>
              </c:layout>
              <c:showVal val="1"/>
            </c:dLbl>
            <c:spPr>
              <a:noFill/>
              <a:ln w="20376">
                <a:noFill/>
              </a:ln>
            </c:spPr>
            <c:txPr>
              <a:bodyPr/>
              <a:lstStyle/>
              <a:p>
                <a:pPr>
                  <a:defRPr sz="943" b="1" i="0" u="none" strike="noStrike" baseline="0">
                    <a:solidFill>
                      <a:schemeClr val="tx1"/>
                    </a:solidFill>
                    <a:latin typeface="Times"/>
                    <a:ea typeface="Times"/>
                    <a:cs typeface="Times"/>
                  </a:defRPr>
                </a:pPr>
                <a:endParaRPr lang="en-US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Empty Loop</c:v>
                </c:pt>
                <c:pt idx="1">
                  <c:v>Loop Field Operation</c:v>
                </c:pt>
                <c:pt idx="2">
                  <c:v>Loop Method Invocation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2.1349999999999998</c:v>
                </c:pt>
                <c:pt idx="1">
                  <c:v>2.6419999999999999</c:v>
                </c:pt>
                <c:pt idx="2">
                  <c:v>1.9909999999999981</c:v>
                </c:pt>
              </c:numCache>
            </c:numRef>
          </c:val>
        </c:ser>
        <c:dLbls>
          <c:showVal val="1"/>
        </c:dLbls>
        <c:gapWidth val="81"/>
        <c:gapDepth val="0"/>
        <c:shape val="box"/>
        <c:axId val="124484608"/>
        <c:axId val="125940864"/>
        <c:axId val="0"/>
      </c:bar3DChart>
      <c:catAx>
        <c:axId val="12448460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404" b="1" i="0" u="none" strike="noStrike" baseline="0">
                    <a:solidFill>
                      <a:schemeClr val="tx1"/>
                    </a:solidFill>
                    <a:latin typeface="Times"/>
                    <a:ea typeface="Times"/>
                    <a:cs typeface="Times"/>
                  </a:defRPr>
                </a:pPr>
                <a:r>
                  <a:rPr lang="en-US"/>
                  <a:t>Microbenchmark</a:t>
                </a:r>
              </a:p>
            </c:rich>
          </c:tx>
          <c:layout>
            <c:manualLayout>
              <c:xMode val="edge"/>
              <c:yMode val="edge"/>
              <c:x val="0.43840177580466283"/>
              <c:y val="0.9119086460032626"/>
            </c:manualLayout>
          </c:layout>
          <c:spPr>
            <a:noFill/>
            <a:ln w="20376">
              <a:noFill/>
            </a:ln>
          </c:spPr>
        </c:title>
        <c:numFmt formatCode="General" sourceLinked="1"/>
        <c:tickLblPos val="low"/>
        <c:spPr>
          <a:ln w="254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943" b="1" i="0" u="none" strike="noStrike" baseline="0">
                <a:solidFill>
                  <a:schemeClr val="tx1"/>
                </a:solidFill>
                <a:latin typeface="Times"/>
                <a:ea typeface="Times"/>
                <a:cs typeface="Times"/>
              </a:defRPr>
            </a:pPr>
            <a:endParaRPr lang="en-US"/>
          </a:p>
        </c:txPr>
        <c:crossAx val="125940864"/>
        <c:crosses val="autoZero"/>
        <c:auto val="1"/>
        <c:lblAlgn val="ctr"/>
        <c:lblOffset val="100"/>
        <c:tickLblSkip val="1"/>
        <c:tickMarkSkip val="1"/>
      </c:catAx>
      <c:valAx>
        <c:axId val="125940864"/>
        <c:scaling>
          <c:orientation val="minMax"/>
        </c:scaling>
        <c:axPos val="l"/>
        <c:majorGridlines>
          <c:spPr>
            <a:ln w="2547">
              <a:solidFill>
                <a:schemeClr val="tx1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404" b="1" i="0" u="none" strike="noStrike" baseline="0">
                    <a:solidFill>
                      <a:schemeClr val="tx1"/>
                    </a:solidFill>
                    <a:latin typeface="Times"/>
                    <a:ea typeface="Times"/>
                    <a:cs typeface="Times"/>
                  </a:defRPr>
                </a:pPr>
                <a:r>
                  <a:rPr lang="en-US"/>
                  <a:t>Runtime Relative to Unmodified Classes</a:t>
                </a:r>
              </a:p>
            </c:rich>
          </c:tx>
          <c:layout>
            <c:manualLayout>
              <c:xMode val="edge"/>
              <c:yMode val="edge"/>
              <c:x val="3.5109776311281392E-2"/>
              <c:y val="0.14186199551143103"/>
            </c:manualLayout>
          </c:layout>
          <c:spPr>
            <a:noFill/>
            <a:ln w="20376">
              <a:noFill/>
            </a:ln>
          </c:spPr>
        </c:title>
        <c:numFmt formatCode="General" sourceLinked="1"/>
        <c:tickLblPos val="nextTo"/>
        <c:spPr>
          <a:ln w="254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43" b="1" i="0" u="none" strike="noStrike" baseline="0">
                <a:solidFill>
                  <a:schemeClr val="tx1"/>
                </a:solidFill>
                <a:latin typeface="Helvetica"/>
                <a:ea typeface="Helvetica"/>
                <a:cs typeface="Helvetica"/>
              </a:defRPr>
            </a:pPr>
            <a:endParaRPr lang="en-US"/>
          </a:p>
        </c:txPr>
        <c:crossAx val="124484608"/>
        <c:crosses val="autoZero"/>
        <c:crossBetween val="between"/>
      </c:valAx>
      <c:spPr>
        <a:noFill/>
        <a:ln w="20376">
          <a:noFill/>
        </a:ln>
      </c:spPr>
    </c:plotArea>
    <c:legend>
      <c:legendPos val="r"/>
      <c:layout>
        <c:manualLayout>
          <c:xMode val="edge"/>
          <c:yMode val="edge"/>
          <c:x val="0.63928967813540638"/>
          <c:y val="0.14518760195758565"/>
          <c:w val="0.24417314095449499"/>
          <c:h val="0.15334420880913574"/>
        </c:manualLayout>
      </c:layout>
      <c:spPr>
        <a:noFill/>
        <a:ln w="2547">
          <a:solidFill>
            <a:schemeClr val="tx1"/>
          </a:solidFill>
          <a:prstDash val="solid"/>
        </a:ln>
      </c:spPr>
      <c:txPr>
        <a:bodyPr/>
        <a:lstStyle/>
        <a:p>
          <a:pPr>
            <a:defRPr sz="1199" b="1" i="0" u="none" strike="noStrike" baseline="0">
              <a:solidFill>
                <a:schemeClr val="tx1"/>
              </a:solidFill>
              <a:latin typeface="Times"/>
              <a:ea typeface="Times"/>
              <a:cs typeface="Times"/>
            </a:defRPr>
          </a:pPr>
          <a:endParaRPr lang="en-US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243" b="1" i="0" u="none" strike="noStrike" baseline="0">
          <a:solidFill>
            <a:schemeClr val="tx1"/>
          </a:solidFill>
          <a:latin typeface="Helvetica"/>
          <a:ea typeface="Helvetica"/>
          <a:cs typeface="Helvetica"/>
        </a:defRPr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2208657047724768"/>
          <c:y val="0.11745513866231648"/>
          <c:w val="0.86756598821373743"/>
          <c:h val="0.78792822185970635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Original Classes</c:v>
                </c:pt>
              </c:strCache>
            </c:strRef>
          </c:tx>
          <c:spPr>
            <a:solidFill>
              <a:srgbClr val="FFFF00"/>
            </a:solidFill>
            <a:ln w="9823">
              <a:solidFill>
                <a:schemeClr val="tx1"/>
              </a:solidFill>
              <a:prstDash val="solid"/>
            </a:ln>
          </c:spPr>
          <c:cat>
            <c:strRef>
              <c:f>Sheet1!$A$2:$A$4</c:f>
              <c:strCache>
                <c:ptCount val="3"/>
                <c:pt idx="0">
                  <c:v>Empty Loop</c:v>
                </c:pt>
                <c:pt idx="1">
                  <c:v>Loop Field Operation</c:v>
                </c:pt>
                <c:pt idx="2">
                  <c:v>Loop Method Invocation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Modified Classes</c:v>
                </c:pt>
              </c:strCache>
            </c:strRef>
          </c:tx>
          <c:spPr>
            <a:solidFill>
              <a:srgbClr val="DD0806"/>
            </a:solidFill>
            <a:ln w="9823">
              <a:solidFill>
                <a:schemeClr val="tx1"/>
              </a:solidFill>
              <a:prstDash val="solid"/>
            </a:ln>
          </c:spPr>
          <c:cat>
            <c:strRef>
              <c:f>Sheet1!$A$2:$A$4</c:f>
              <c:strCache>
                <c:ptCount val="3"/>
                <c:pt idx="0">
                  <c:v>Empty Loop</c:v>
                </c:pt>
                <c:pt idx="1">
                  <c:v>Loop Field Operation</c:v>
                </c:pt>
                <c:pt idx="2">
                  <c:v>Loop Method Invocation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2.1559999999999997</c:v>
                </c:pt>
                <c:pt idx="1">
                  <c:v>2.6789999999999998</c:v>
                </c:pt>
                <c:pt idx="2">
                  <c:v>2.8489999999999998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Modified Optimized</c:v>
                </c:pt>
              </c:strCache>
            </c:strRef>
          </c:tx>
          <c:spPr>
            <a:solidFill>
              <a:srgbClr val="000000"/>
            </a:solidFill>
            <a:ln w="9823">
              <a:solidFill>
                <a:schemeClr val="tx1"/>
              </a:solidFill>
              <a:prstDash val="solid"/>
            </a:ln>
          </c:spPr>
          <c:cat>
            <c:strRef>
              <c:f>Sheet1!$A$2:$A$4</c:f>
              <c:strCache>
                <c:ptCount val="3"/>
                <c:pt idx="0">
                  <c:v>Empty Loop</c:v>
                </c:pt>
                <c:pt idx="1">
                  <c:v>Loop Field Operation</c:v>
                </c:pt>
                <c:pt idx="2">
                  <c:v>Loop Method Invocation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2.1349999999999998</c:v>
                </c:pt>
                <c:pt idx="1">
                  <c:v>2.6419999999999999</c:v>
                </c:pt>
                <c:pt idx="2">
                  <c:v>1.9910000000000001</c:v>
                </c:pt>
              </c:numCache>
            </c:numRef>
          </c:val>
        </c:ser>
        <c:axId val="124931456"/>
        <c:axId val="124937728"/>
      </c:barChart>
      <c:catAx>
        <c:axId val="124931456"/>
        <c:scaling>
          <c:orientation val="minMax"/>
        </c:scaling>
        <c:axPos val="b"/>
        <c:numFmt formatCode="General" sourceLinked="1"/>
        <c:tickLblPos val="nextTo"/>
        <c:spPr>
          <a:ln w="245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chemeClr val="tx1"/>
                </a:solidFill>
                <a:latin typeface="+mn-lt"/>
                <a:ea typeface="Helvetica"/>
                <a:cs typeface="Helvetica"/>
              </a:defRPr>
            </a:pPr>
            <a:endParaRPr lang="en-US"/>
          </a:p>
        </c:txPr>
        <c:crossAx val="124937728"/>
        <c:crosses val="autoZero"/>
        <c:auto val="1"/>
        <c:lblAlgn val="ctr"/>
        <c:lblOffset val="100"/>
        <c:tickLblSkip val="1"/>
        <c:tickMarkSkip val="1"/>
      </c:catAx>
      <c:valAx>
        <c:axId val="124937728"/>
        <c:scaling>
          <c:orientation val="minMax"/>
        </c:scaling>
        <c:axPos val="l"/>
        <c:title>
          <c:tx>
            <c:rich>
              <a:bodyPr/>
              <a:lstStyle/>
              <a:p>
                <a:pPr>
                  <a:defRPr sz="1800" b="0" i="0" u="none" strike="noStrike" baseline="0">
                    <a:solidFill>
                      <a:schemeClr val="tx1"/>
                    </a:solidFill>
                    <a:latin typeface="+mn-lt"/>
                    <a:ea typeface="Helvetica"/>
                    <a:cs typeface="Helvetica"/>
                  </a:defRPr>
                </a:pPr>
                <a:r>
                  <a:rPr lang="en-US" sz="1800" b="0">
                    <a:latin typeface="+mn-lt"/>
                  </a:rPr>
                  <a:t>Runtime Relative to Unmodified Classes </a:t>
                </a:r>
              </a:p>
            </c:rich>
          </c:tx>
          <c:layout>
            <c:manualLayout>
              <c:xMode val="edge"/>
              <c:yMode val="edge"/>
              <c:x val="1.378088941712477E-2"/>
              <c:y val="0.14870249914412911"/>
            </c:manualLayout>
          </c:layout>
          <c:spPr>
            <a:noFill/>
            <a:ln w="19646">
              <a:noFill/>
            </a:ln>
          </c:spPr>
        </c:title>
        <c:numFmt formatCode="General" sourceLinked="1"/>
        <c:tickLblPos val="nextTo"/>
        <c:spPr>
          <a:ln w="245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41" b="1" i="0" u="none" strike="noStrike" baseline="0">
                <a:solidFill>
                  <a:schemeClr val="tx1"/>
                </a:solidFill>
                <a:latin typeface="Helvetica"/>
                <a:ea typeface="Helvetica"/>
                <a:cs typeface="Helvetica"/>
              </a:defRPr>
            </a:pPr>
            <a:endParaRPr lang="en-US"/>
          </a:p>
        </c:txPr>
        <c:crossAx val="124931456"/>
        <c:crosses val="autoZero"/>
        <c:crossBetween val="between"/>
      </c:valAx>
      <c:spPr>
        <a:noFill/>
        <a:ln w="19646">
          <a:noFill/>
        </a:ln>
      </c:spPr>
    </c:plotArea>
    <c:legend>
      <c:legendPos val="r"/>
      <c:layout>
        <c:manualLayout>
          <c:xMode val="edge"/>
          <c:yMode val="edge"/>
          <c:x val="0.18830931510919657"/>
          <c:y val="0.13141599147932637"/>
          <c:w val="0.25055489526073432"/>
          <c:h val="0.16529537068735992"/>
        </c:manualLayout>
      </c:layout>
      <c:spPr>
        <a:solidFill>
          <a:schemeClr val="bg1"/>
        </a:solidFill>
        <a:ln w="2456">
          <a:solidFill>
            <a:schemeClr val="tx1"/>
          </a:solidFill>
          <a:prstDash val="solid"/>
        </a:ln>
      </c:spPr>
      <c:txPr>
        <a:bodyPr/>
        <a:lstStyle/>
        <a:p>
          <a:pPr>
            <a:defRPr sz="1600" b="0" i="0" u="none" strike="noStrike" baseline="0">
              <a:solidFill>
                <a:schemeClr val="tx1"/>
              </a:solidFill>
              <a:latin typeface="+mn-lt"/>
              <a:ea typeface="Helvetica"/>
              <a:cs typeface="Helvetica"/>
            </a:defRPr>
          </a:pPr>
          <a:endParaRPr lang="en-US"/>
        </a:p>
      </c:txPr>
    </c:legend>
    <c:plotVisOnly val="1"/>
    <c:dispBlanksAs val="zero"/>
  </c:chart>
  <c:spPr>
    <a:noFill/>
    <a:ln>
      <a:noFill/>
    </a:ln>
  </c:spPr>
  <c:txPr>
    <a:bodyPr/>
    <a:lstStyle/>
    <a:p>
      <a:pPr>
        <a:defRPr sz="1141" b="1" i="0" u="none" strike="noStrike" baseline="0">
          <a:solidFill>
            <a:schemeClr val="tx1"/>
          </a:solidFill>
          <a:latin typeface="Helvetica"/>
          <a:ea typeface="Helvetica"/>
          <a:cs typeface="Helvetica"/>
        </a:defRPr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2208657047724773"/>
          <c:y val="0.11745513866231648"/>
          <c:w val="0.86756598821373743"/>
          <c:h val="0.78792822185970635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Original Classes</c:v>
                </c:pt>
              </c:strCache>
            </c:strRef>
          </c:tx>
          <c:spPr>
            <a:solidFill>
              <a:schemeClr val="bg1">
                <a:lumMod val="95000"/>
              </a:schemeClr>
            </a:solidFill>
            <a:ln w="9823">
              <a:solidFill>
                <a:schemeClr val="tx1"/>
              </a:solidFill>
              <a:prstDash val="solid"/>
            </a:ln>
          </c:spPr>
          <c:dLbls>
            <c:showVal val="1"/>
          </c:dLbls>
          <c:cat>
            <c:strRef>
              <c:f>Sheet1!$A$2:$A$4</c:f>
              <c:strCache>
                <c:ptCount val="3"/>
                <c:pt idx="0">
                  <c:v>Empty Loop</c:v>
                </c:pt>
                <c:pt idx="1">
                  <c:v>Loop Field Operation</c:v>
                </c:pt>
                <c:pt idx="2">
                  <c:v>Loop Method Invocation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Modified Classes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 w="9823">
              <a:solidFill>
                <a:schemeClr val="tx1"/>
              </a:solidFill>
              <a:prstDash val="solid"/>
            </a:ln>
          </c:spPr>
          <c:dLbls>
            <c:showVal val="1"/>
          </c:dLbls>
          <c:cat>
            <c:strRef>
              <c:f>Sheet1!$A$2:$A$4</c:f>
              <c:strCache>
                <c:ptCount val="3"/>
                <c:pt idx="0">
                  <c:v>Empty Loop</c:v>
                </c:pt>
                <c:pt idx="1">
                  <c:v>Loop Field Operation</c:v>
                </c:pt>
                <c:pt idx="2">
                  <c:v>Loop Method Invocation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2.1559999999999997</c:v>
                </c:pt>
                <c:pt idx="1">
                  <c:v>2.6789999999999998</c:v>
                </c:pt>
                <c:pt idx="2">
                  <c:v>2.8489999999999998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Modified Optimized</c:v>
                </c:pt>
              </c:strCache>
            </c:strRef>
          </c:tx>
          <c:spPr>
            <a:solidFill>
              <a:srgbClr val="000000"/>
            </a:solidFill>
            <a:ln w="9823">
              <a:solidFill>
                <a:schemeClr val="tx1"/>
              </a:solidFill>
              <a:prstDash val="solid"/>
            </a:ln>
          </c:spPr>
          <c:dLbls>
            <c:showVal val="1"/>
          </c:dLbls>
          <c:cat>
            <c:strRef>
              <c:f>Sheet1!$A$2:$A$4</c:f>
              <c:strCache>
                <c:ptCount val="3"/>
                <c:pt idx="0">
                  <c:v>Empty Loop</c:v>
                </c:pt>
                <c:pt idx="1">
                  <c:v>Loop Field Operation</c:v>
                </c:pt>
                <c:pt idx="2">
                  <c:v>Loop Method Invocation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2.1349999999999998</c:v>
                </c:pt>
                <c:pt idx="1">
                  <c:v>2.6419999999999999</c:v>
                </c:pt>
                <c:pt idx="2">
                  <c:v>1.9910000000000001</c:v>
                </c:pt>
              </c:numCache>
            </c:numRef>
          </c:val>
        </c:ser>
        <c:axId val="145969536"/>
        <c:axId val="145971072"/>
      </c:barChart>
      <c:catAx>
        <c:axId val="145969536"/>
        <c:scaling>
          <c:orientation val="minMax"/>
        </c:scaling>
        <c:axPos val="b"/>
        <c:numFmt formatCode="General" sourceLinked="1"/>
        <c:tickLblPos val="nextTo"/>
        <c:spPr>
          <a:ln w="245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chemeClr val="tx1"/>
                </a:solidFill>
                <a:latin typeface="+mn-lt"/>
                <a:ea typeface="Helvetica"/>
                <a:cs typeface="Helvetica"/>
              </a:defRPr>
            </a:pPr>
            <a:endParaRPr lang="en-US"/>
          </a:p>
        </c:txPr>
        <c:crossAx val="145971072"/>
        <c:crosses val="autoZero"/>
        <c:auto val="1"/>
        <c:lblAlgn val="ctr"/>
        <c:lblOffset val="100"/>
        <c:tickLblSkip val="1"/>
        <c:tickMarkSkip val="1"/>
      </c:catAx>
      <c:valAx>
        <c:axId val="145971072"/>
        <c:scaling>
          <c:orientation val="minMax"/>
        </c:scaling>
        <c:axPos val="l"/>
        <c:title>
          <c:tx>
            <c:rich>
              <a:bodyPr/>
              <a:lstStyle/>
              <a:p>
                <a:pPr>
                  <a:defRPr sz="1800" b="0" i="0" u="none" strike="noStrike" baseline="0">
                    <a:solidFill>
                      <a:schemeClr val="tx1"/>
                    </a:solidFill>
                    <a:latin typeface="+mn-lt"/>
                    <a:ea typeface="Helvetica"/>
                    <a:cs typeface="Helvetica"/>
                  </a:defRPr>
                </a:pPr>
                <a:r>
                  <a:rPr lang="en-US" sz="1800" b="0">
                    <a:latin typeface="+mn-lt"/>
                  </a:rPr>
                  <a:t>Runtime Relative to Unmodified Classes </a:t>
                </a:r>
              </a:p>
            </c:rich>
          </c:tx>
          <c:layout>
            <c:manualLayout>
              <c:xMode val="edge"/>
              <c:yMode val="edge"/>
              <c:x val="1.3780889417124778E-2"/>
              <c:y val="0.14870249914412925"/>
            </c:manualLayout>
          </c:layout>
          <c:spPr>
            <a:noFill/>
            <a:ln w="19646">
              <a:noFill/>
            </a:ln>
          </c:spPr>
        </c:title>
        <c:numFmt formatCode="General" sourceLinked="1"/>
        <c:tickLblPos val="nextTo"/>
        <c:spPr>
          <a:ln w="245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41" b="1" i="0" u="none" strike="noStrike" baseline="0">
                <a:solidFill>
                  <a:schemeClr val="tx1"/>
                </a:solidFill>
                <a:latin typeface="Helvetica"/>
                <a:ea typeface="Helvetica"/>
                <a:cs typeface="Helvetica"/>
              </a:defRPr>
            </a:pPr>
            <a:endParaRPr lang="en-US"/>
          </a:p>
        </c:txPr>
        <c:crossAx val="145969536"/>
        <c:crosses val="autoZero"/>
        <c:crossBetween val="between"/>
      </c:valAx>
      <c:spPr>
        <a:noFill/>
        <a:ln w="19646">
          <a:noFill/>
        </a:ln>
      </c:spPr>
    </c:plotArea>
    <c:legend>
      <c:legendPos val="r"/>
      <c:layout>
        <c:manualLayout>
          <c:xMode val="edge"/>
          <c:yMode val="edge"/>
          <c:x val="0.18830931510919627"/>
          <c:y val="0.11692323785613755"/>
          <c:w val="0.25055489526073432"/>
          <c:h val="0.16529537068735994"/>
        </c:manualLayout>
      </c:layout>
      <c:spPr>
        <a:solidFill>
          <a:schemeClr val="bg1"/>
        </a:solidFill>
        <a:ln w="2456">
          <a:solidFill>
            <a:schemeClr val="tx1"/>
          </a:solidFill>
          <a:prstDash val="solid"/>
        </a:ln>
      </c:spPr>
      <c:txPr>
        <a:bodyPr/>
        <a:lstStyle/>
        <a:p>
          <a:pPr>
            <a:defRPr sz="1600" b="0" i="0" u="none" strike="noStrike" baseline="0">
              <a:solidFill>
                <a:schemeClr val="tx1"/>
              </a:solidFill>
              <a:latin typeface="+mn-lt"/>
              <a:ea typeface="Helvetica"/>
              <a:cs typeface="Helvetica"/>
            </a:defRPr>
          </a:pPr>
          <a:endParaRPr lang="en-US"/>
        </a:p>
      </c:txPr>
    </c:legend>
    <c:plotVisOnly val="1"/>
    <c:dispBlanksAs val="zero"/>
  </c:chart>
  <c:spPr>
    <a:noFill/>
    <a:ln>
      <a:noFill/>
    </a:ln>
  </c:spPr>
  <c:txPr>
    <a:bodyPr/>
    <a:lstStyle/>
    <a:p>
      <a:pPr>
        <a:defRPr sz="1141" b="1" i="0" u="none" strike="noStrike" baseline="0">
          <a:solidFill>
            <a:schemeClr val="tx1"/>
          </a:solidFill>
          <a:latin typeface="Helvetica"/>
          <a:ea typeface="Helvetica"/>
          <a:cs typeface="Helvetica"/>
        </a:defRPr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9.366391184573003E-2"/>
          <c:y val="8.7403598971722354E-2"/>
          <c:w val="0.88292011019283745"/>
          <c:h val="0.76863753213367814"/>
        </c:manualLayout>
      </c:layout>
      <c:scatterChart>
        <c:scatterStyle val="lineMarker"/>
        <c:ser>
          <c:idx val="0"/>
          <c:order val="0"/>
          <c:tx>
            <c:strRef>
              <c:f>Sheet2!$B$6</c:f>
              <c:strCache>
                <c:ptCount val="1"/>
                <c:pt idx="0">
                  <c:v>Untreated Cells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diamond"/>
            <c:size val="5"/>
            <c:spPr>
              <a:solidFill>
                <a:srgbClr val="3366FF"/>
              </a:solidFill>
              <a:ln>
                <a:solidFill>
                  <a:srgbClr val="3366FF"/>
                </a:solidFill>
                <a:prstDash val="solid"/>
              </a:ln>
            </c:spPr>
          </c:marker>
          <c:errBars>
            <c:errDir val="y"/>
            <c:errBarType val="both"/>
            <c:errValType val="cust"/>
            <c:plus>
              <c:numRef>
                <c:f>Sheet2!$C$2:$C$5</c:f>
                <c:numCache>
                  <c:formatCode>General</c:formatCode>
                  <c:ptCount val="4"/>
                  <c:pt idx="0">
                    <c:v>150</c:v>
                  </c:pt>
                  <c:pt idx="1">
                    <c:v>120</c:v>
                  </c:pt>
                  <c:pt idx="2">
                    <c:v>210</c:v>
                  </c:pt>
                  <c:pt idx="3">
                    <c:v>570</c:v>
                  </c:pt>
                </c:numCache>
              </c:numRef>
            </c:plus>
            <c:minus>
              <c:numRef>
                <c:f>Sheet2!$C$2:$C$5</c:f>
                <c:numCache>
                  <c:formatCode>General</c:formatCode>
                  <c:ptCount val="4"/>
                  <c:pt idx="0">
                    <c:v>150</c:v>
                  </c:pt>
                  <c:pt idx="1">
                    <c:v>120</c:v>
                  </c:pt>
                  <c:pt idx="2">
                    <c:v>210</c:v>
                  </c:pt>
                  <c:pt idx="3">
                    <c:v>570</c:v>
                  </c:pt>
                </c:numCache>
              </c:numRef>
            </c:minus>
            <c:spPr>
              <a:ln w="30433">
                <a:solidFill>
                  <a:srgbClr val="000000"/>
                </a:solidFill>
                <a:prstDash val="solid"/>
              </a:ln>
            </c:spPr>
          </c:errBars>
          <c:xVal>
            <c:numRef>
              <c:f>Sheet2!$A$2:$A$5</c:f>
              <c:numCache>
                <c:formatCode>General</c:formatCode>
                <c:ptCount val="4"/>
                <c:pt idx="0">
                  <c:v>0.5</c:v>
                </c:pt>
                <c:pt idx="1">
                  <c:v>1.25</c:v>
                </c:pt>
                <c:pt idx="2">
                  <c:v>2.5</c:v>
                </c:pt>
                <c:pt idx="3">
                  <c:v>4</c:v>
                </c:pt>
              </c:numCache>
            </c:numRef>
          </c:xVal>
          <c:yVal>
            <c:numRef>
              <c:f>Sheet2!$B$2:$B$5</c:f>
              <c:numCache>
                <c:formatCode>General</c:formatCode>
                <c:ptCount val="4"/>
                <c:pt idx="0">
                  <c:v>270</c:v>
                </c:pt>
                <c:pt idx="1">
                  <c:v>370</c:v>
                </c:pt>
                <c:pt idx="2">
                  <c:v>770</c:v>
                </c:pt>
                <c:pt idx="3">
                  <c:v>2800</c:v>
                </c:pt>
              </c:numCache>
            </c:numRef>
          </c:yVal>
        </c:ser>
        <c:ser>
          <c:idx val="1"/>
          <c:order val="1"/>
          <c:tx>
            <c:strRef>
              <c:f>Sheet2!$D$6</c:f>
              <c:strCache>
                <c:ptCount val="1"/>
                <c:pt idx="0">
                  <c:v>TC Treated Cells</c:v>
                </c:pt>
              </c:strCache>
            </c:strRef>
          </c:tx>
          <c:spPr>
            <a:ln w="31750">
              <a:solidFill>
                <a:srgbClr val="00FF00"/>
              </a:solidFill>
              <a:prstDash val="solid"/>
            </a:ln>
          </c:spPr>
          <c:marker>
            <c:symbol val="square"/>
            <c:size val="5"/>
            <c:spPr>
              <a:solidFill>
                <a:srgbClr val="00FF00"/>
              </a:solidFill>
              <a:ln>
                <a:solidFill>
                  <a:srgbClr val="00FF00"/>
                </a:solidFill>
                <a:prstDash val="solid"/>
              </a:ln>
            </c:spPr>
          </c:marker>
          <c:errBars>
            <c:errDir val="y"/>
            <c:errBarType val="both"/>
            <c:errValType val="cust"/>
            <c:plus>
              <c:numRef>
                <c:f>Sheet2!$E$2:$E$5</c:f>
                <c:numCache>
                  <c:formatCode>General</c:formatCode>
                  <c:ptCount val="4"/>
                  <c:pt idx="0">
                    <c:v>60</c:v>
                  </c:pt>
                  <c:pt idx="1">
                    <c:v>260</c:v>
                  </c:pt>
                  <c:pt idx="2">
                    <c:v>710</c:v>
                  </c:pt>
                  <c:pt idx="3">
                    <c:v>510</c:v>
                  </c:pt>
                </c:numCache>
              </c:numRef>
            </c:plus>
            <c:minus>
              <c:numRef>
                <c:f>Sheet2!$E$2:$E$5</c:f>
                <c:numCache>
                  <c:formatCode>General</c:formatCode>
                  <c:ptCount val="4"/>
                  <c:pt idx="0">
                    <c:v>60</c:v>
                  </c:pt>
                  <c:pt idx="1">
                    <c:v>260</c:v>
                  </c:pt>
                  <c:pt idx="2">
                    <c:v>710</c:v>
                  </c:pt>
                  <c:pt idx="3">
                    <c:v>510</c:v>
                  </c:pt>
                </c:numCache>
              </c:numRef>
            </c:minus>
            <c:spPr>
              <a:ln w="30433">
                <a:solidFill>
                  <a:srgbClr val="000000"/>
                </a:solidFill>
                <a:prstDash val="solid"/>
              </a:ln>
            </c:spPr>
          </c:errBars>
          <c:xVal>
            <c:numRef>
              <c:f>Sheet2!$A$2:$A$5</c:f>
              <c:numCache>
                <c:formatCode>General</c:formatCode>
                <c:ptCount val="4"/>
                <c:pt idx="0">
                  <c:v>0.5</c:v>
                </c:pt>
                <c:pt idx="1">
                  <c:v>1.25</c:v>
                </c:pt>
                <c:pt idx="2">
                  <c:v>2.5</c:v>
                </c:pt>
                <c:pt idx="3">
                  <c:v>4</c:v>
                </c:pt>
              </c:numCache>
            </c:numRef>
          </c:xVal>
          <c:yVal>
            <c:numRef>
              <c:f>Sheet2!$D$2:$D$5</c:f>
              <c:numCache>
                <c:formatCode>General</c:formatCode>
                <c:ptCount val="4"/>
                <c:pt idx="0">
                  <c:v>1200</c:v>
                </c:pt>
                <c:pt idx="1">
                  <c:v>3400</c:v>
                </c:pt>
                <c:pt idx="2">
                  <c:v>4200</c:v>
                </c:pt>
                <c:pt idx="3">
                  <c:v>4700</c:v>
                </c:pt>
              </c:numCache>
            </c:numRef>
          </c:yVal>
        </c:ser>
        <c:ser>
          <c:idx val="2"/>
          <c:order val="2"/>
          <c:tx>
            <c:strRef>
              <c:f>Sheet2!$F$6</c:f>
              <c:strCache>
                <c:ptCount val="1"/>
                <c:pt idx="0">
                  <c:v>FN Treated Cells</c:v>
                </c:pt>
              </c:strCache>
            </c:strRef>
          </c:tx>
          <c:spPr>
            <a:ln w="31750">
              <a:solidFill>
                <a:srgbClr val="FF0000"/>
              </a:solidFill>
              <a:prstDash val="solid"/>
            </a:ln>
          </c:spPr>
          <c:marker>
            <c:symbol val="x"/>
            <c:size val="5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errBars>
            <c:errDir val="y"/>
            <c:errBarType val="both"/>
            <c:errValType val="cust"/>
            <c:plus>
              <c:numRef>
                <c:f>Sheet2!$G$2:$G$5</c:f>
                <c:numCache>
                  <c:formatCode>General</c:formatCode>
                  <c:ptCount val="4"/>
                  <c:pt idx="0">
                    <c:v>210</c:v>
                  </c:pt>
                  <c:pt idx="1">
                    <c:v>380</c:v>
                  </c:pt>
                  <c:pt idx="2">
                    <c:v>100</c:v>
                  </c:pt>
                  <c:pt idx="3">
                    <c:v>150</c:v>
                  </c:pt>
                </c:numCache>
              </c:numRef>
            </c:plus>
            <c:minus>
              <c:numRef>
                <c:f>Sheet2!$G$2:$G$5</c:f>
                <c:numCache>
                  <c:formatCode>General</c:formatCode>
                  <c:ptCount val="4"/>
                  <c:pt idx="0">
                    <c:v>210</c:v>
                  </c:pt>
                  <c:pt idx="1">
                    <c:v>380</c:v>
                  </c:pt>
                  <c:pt idx="2">
                    <c:v>100</c:v>
                  </c:pt>
                  <c:pt idx="3">
                    <c:v>150</c:v>
                  </c:pt>
                </c:numCache>
              </c:numRef>
            </c:minus>
            <c:spPr>
              <a:ln w="30433">
                <a:solidFill>
                  <a:srgbClr val="000000"/>
                </a:solidFill>
                <a:prstDash val="solid"/>
              </a:ln>
            </c:spPr>
          </c:errBars>
          <c:xVal>
            <c:numRef>
              <c:f>Sheet2!$A$2:$A$5</c:f>
              <c:numCache>
                <c:formatCode>General</c:formatCode>
                <c:ptCount val="4"/>
                <c:pt idx="0">
                  <c:v>0.5</c:v>
                </c:pt>
                <c:pt idx="1">
                  <c:v>1.25</c:v>
                </c:pt>
                <c:pt idx="2">
                  <c:v>2.5</c:v>
                </c:pt>
                <c:pt idx="3">
                  <c:v>4</c:v>
                </c:pt>
              </c:numCache>
            </c:numRef>
          </c:xVal>
          <c:yVal>
            <c:numRef>
              <c:f>Sheet2!$F$2:$F$5</c:f>
              <c:numCache>
                <c:formatCode>General</c:formatCode>
                <c:ptCount val="4"/>
                <c:pt idx="0">
                  <c:v>2200</c:v>
                </c:pt>
                <c:pt idx="1">
                  <c:v>4700</c:v>
                </c:pt>
                <c:pt idx="2">
                  <c:v>5300</c:v>
                </c:pt>
                <c:pt idx="3">
                  <c:v>5600</c:v>
                </c:pt>
              </c:numCache>
            </c:numRef>
          </c:yVal>
        </c:ser>
        <c:axId val="138902912"/>
        <c:axId val="138913280"/>
      </c:scatterChart>
      <c:valAx>
        <c:axId val="138902912"/>
        <c:scaling>
          <c:orientation val="minMax"/>
          <c:max val="4.2"/>
          <c:min val="0"/>
        </c:scaling>
        <c:axPos val="b"/>
        <c:title>
          <c:tx>
            <c:rich>
              <a:bodyPr/>
              <a:lstStyle/>
              <a:p>
                <a:pPr>
                  <a:defRPr sz="1600" b="0" i="0" u="none" strike="noStrike" baseline="0">
                    <a:solidFill>
                      <a:srgbClr val="000000"/>
                    </a:solidFill>
                    <a:latin typeface="+mn-lt"/>
                    <a:ea typeface="Arial"/>
                    <a:cs typeface="Arial"/>
                  </a:defRPr>
                </a:pPr>
                <a:r>
                  <a:rPr lang="en-US" sz="1600" b="0">
                    <a:latin typeface="+mn-lt"/>
                  </a:rPr>
                  <a:t>Time (hr)</a:t>
                </a:r>
              </a:p>
            </c:rich>
          </c:tx>
          <c:layout>
            <c:manualLayout>
              <c:xMode val="edge"/>
              <c:yMode val="edge"/>
              <c:x val="0.46505782572052518"/>
              <c:y val="0.92757402683819534"/>
            </c:manualLayout>
          </c:layout>
          <c:spPr>
            <a:noFill/>
            <a:ln w="30433">
              <a:noFill/>
            </a:ln>
          </c:spPr>
        </c:title>
        <c:numFmt formatCode="General" sourceLinked="1"/>
        <c:tickLblPos val="nextTo"/>
        <c:spPr>
          <a:ln w="30433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59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38913280"/>
        <c:crosses val="autoZero"/>
        <c:crossBetween val="midCat"/>
      </c:valAx>
      <c:valAx>
        <c:axId val="138913280"/>
        <c:scaling>
          <c:orientation val="minMax"/>
          <c:max val="6000"/>
        </c:scaling>
        <c:axPos val="l"/>
        <c:title>
          <c:tx>
            <c:rich>
              <a:bodyPr/>
              <a:lstStyle/>
              <a:p>
                <a:pPr algn="ctr" rtl="0">
                  <a:defRPr sz="1800" b="0" i="0" u="none" strike="noStrike" baseline="0">
                    <a:solidFill>
                      <a:srgbClr val="000000"/>
                    </a:solidFill>
                    <a:latin typeface="+mn-lt"/>
                    <a:ea typeface="Arial"/>
                    <a:cs typeface="Arial"/>
                  </a:defRPr>
                </a:pPr>
                <a:r>
                  <a:rPr lang="en-US" sz="1800" b="0" i="0" u="none" strike="noStrike" baseline="0">
                    <a:solidFill>
                      <a:srgbClr val="000000"/>
                    </a:solidFill>
                    <a:latin typeface="+mn-lt"/>
                    <a:cs typeface="Arial"/>
                  </a:rPr>
                  <a:t>Cell Density (cell/cm</a:t>
                </a:r>
                <a:r>
                  <a:rPr lang="en-US" sz="1800" b="0" i="0" u="none" strike="noStrike" baseline="30000">
                    <a:solidFill>
                      <a:srgbClr val="000000"/>
                    </a:solidFill>
                    <a:latin typeface="+mn-lt"/>
                    <a:cs typeface="Arial"/>
                  </a:rPr>
                  <a:t>2</a:t>
                </a:r>
                <a:r>
                  <a:rPr lang="en-US" sz="1800" b="0" i="0" u="none" strike="noStrike" baseline="0">
                    <a:solidFill>
                      <a:srgbClr val="000000"/>
                    </a:solidFill>
                    <a:latin typeface="+mn-lt"/>
                    <a:cs typeface="Arial"/>
                  </a:rPr>
                  <a:t>)</a:t>
                </a:r>
              </a:p>
            </c:rich>
          </c:tx>
          <c:layout>
            <c:manualLayout>
              <c:xMode val="edge"/>
              <c:yMode val="edge"/>
              <c:x val="0"/>
              <c:y val="0.28356086651140472"/>
            </c:manualLayout>
          </c:layout>
          <c:spPr>
            <a:noFill/>
            <a:ln w="30433">
              <a:noFill/>
            </a:ln>
          </c:spPr>
        </c:title>
        <c:numFmt formatCode="#,##0" sourceLinked="0"/>
        <c:tickLblPos val="nextTo"/>
        <c:spPr>
          <a:ln w="30433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59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38902912"/>
        <c:crosses val="autoZero"/>
        <c:crossBetween val="midCat"/>
      </c:valAx>
      <c:spPr>
        <a:noFill/>
        <a:ln w="30433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959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Population (2002 est.)</c:v>
                </c:pt>
              </c:strCache>
            </c:strRef>
          </c:tx>
          <c:cat>
            <c:strRef>
              <c:f>Sheet1!$A$2:$A$27</c:f>
              <c:strCache>
                <c:ptCount val="26"/>
                <c:pt idx="0">
                  <c:v>Austria</c:v>
                </c:pt>
                <c:pt idx="1">
                  <c:v>Belgium</c:v>
                </c:pt>
                <c:pt idx="2">
                  <c:v>Bulgaria</c:v>
                </c:pt>
                <c:pt idx="3">
                  <c:v>Cyprus</c:v>
                </c:pt>
                <c:pt idx="4">
                  <c:v>Czech Republic</c:v>
                </c:pt>
                <c:pt idx="5">
                  <c:v>Denmark</c:v>
                </c:pt>
                <c:pt idx="6">
                  <c:v>Estonia</c:v>
                </c:pt>
                <c:pt idx="7">
                  <c:v>Finland</c:v>
                </c:pt>
                <c:pt idx="8">
                  <c:v>France</c:v>
                </c:pt>
                <c:pt idx="9">
                  <c:v>Germany</c:v>
                </c:pt>
                <c:pt idx="10">
                  <c:v>Hungary</c:v>
                </c:pt>
                <c:pt idx="11">
                  <c:v>Ireland</c:v>
                </c:pt>
                <c:pt idx="12">
                  <c:v>Italy</c:v>
                </c:pt>
                <c:pt idx="13">
                  <c:v>Latvia</c:v>
                </c:pt>
                <c:pt idx="14">
                  <c:v>Lithuania</c:v>
                </c:pt>
                <c:pt idx="15">
                  <c:v>Luxembourg</c:v>
                </c:pt>
                <c:pt idx="16">
                  <c:v>Malta</c:v>
                </c:pt>
                <c:pt idx="17">
                  <c:v>Netherlands</c:v>
                </c:pt>
                <c:pt idx="18">
                  <c:v>Poland</c:v>
                </c:pt>
                <c:pt idx="19">
                  <c:v>Portugal</c:v>
                </c:pt>
                <c:pt idx="20">
                  <c:v>Romania</c:v>
                </c:pt>
                <c:pt idx="21">
                  <c:v>Slovakia</c:v>
                </c:pt>
                <c:pt idx="22">
                  <c:v>Slovenia</c:v>
                </c:pt>
                <c:pt idx="23">
                  <c:v>Spain</c:v>
                </c:pt>
                <c:pt idx="24">
                  <c:v>Sweden</c:v>
                </c:pt>
                <c:pt idx="25">
                  <c:v>United Kingdom</c:v>
                </c:pt>
              </c:strCache>
            </c:strRef>
          </c:cat>
          <c:val>
            <c:numRef>
              <c:f>Sheet1!$B$2:$B$27</c:f>
              <c:numCache>
                <c:formatCode>General</c:formatCode>
                <c:ptCount val="26"/>
                <c:pt idx="0">
                  <c:v>8469929</c:v>
                </c:pt>
                <c:pt idx="1">
                  <c:v>10574595</c:v>
                </c:pt>
                <c:pt idx="2">
                  <c:v>7621337</c:v>
                </c:pt>
                <c:pt idx="3">
                  <c:v>863457</c:v>
                </c:pt>
                <c:pt idx="4">
                  <c:v>10256760</c:v>
                </c:pt>
                <c:pt idx="5">
                  <c:v>5568854</c:v>
                </c:pt>
                <c:pt idx="6">
                  <c:v>1315681</c:v>
                </c:pt>
                <c:pt idx="7">
                  <c:v>5357537</c:v>
                </c:pt>
                <c:pt idx="8">
                  <c:v>65165983</c:v>
                </c:pt>
                <c:pt idx="9">
                  <c:v>82551851</c:v>
                </c:pt>
                <c:pt idx="10">
                  <c:v>10075034</c:v>
                </c:pt>
                <c:pt idx="11">
                  <c:v>4434925</c:v>
                </c:pt>
                <c:pt idx="12">
                  <c:v>60051711</c:v>
                </c:pt>
                <c:pt idx="13">
                  <c:v>2366515</c:v>
                </c:pt>
                <c:pt idx="14">
                  <c:v>3401138</c:v>
                </c:pt>
                <c:pt idx="15">
                  <c:v>472569</c:v>
                </c:pt>
                <c:pt idx="16">
                  <c:v>408009</c:v>
                </c:pt>
                <c:pt idx="17">
                  <c:v>16518199</c:v>
                </c:pt>
                <c:pt idx="18">
                  <c:v>38125478</c:v>
                </c:pt>
                <c:pt idx="19">
                  <c:v>10709995</c:v>
                </c:pt>
                <c:pt idx="20">
                  <c:v>21398181</c:v>
                </c:pt>
                <c:pt idx="21">
                  <c:v>5422366</c:v>
                </c:pt>
                <c:pt idx="22">
                  <c:v>2012917</c:v>
                </c:pt>
                <c:pt idx="23">
                  <c:v>46061274</c:v>
                </c:pt>
                <c:pt idx="24">
                  <c:v>9290113</c:v>
                </c:pt>
                <c:pt idx="25">
                  <c:v>61600835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76883104889666565"/>
          <c:y val="1.0333459576292862E-3"/>
          <c:w val="0.22190969184407505"/>
          <c:h val="0.99427055706660994"/>
        </c:manualLayout>
      </c:layout>
      <c:txPr>
        <a:bodyPr/>
        <a:lstStyle/>
        <a:p>
          <a:pPr>
            <a:defRPr sz="16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layout/>
    </c:title>
    <c:plotArea>
      <c:layout>
        <c:manualLayout>
          <c:layoutTarget val="inner"/>
          <c:xMode val="edge"/>
          <c:yMode val="edge"/>
          <c:x val="0.54625340235248376"/>
          <c:y val="0.30979126764559839"/>
          <c:w val="0.40440677554194637"/>
          <c:h val="0.72793219597550307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Population (2002 est.)</c:v>
                </c:pt>
              </c:strCache>
            </c:strRef>
          </c:tx>
          <c:dLbls>
            <c:dLblPos val="bestFit"/>
            <c:showCatName val="1"/>
            <c:showPercent val="1"/>
            <c:separator> </c:separator>
            <c:showLeaderLines val="1"/>
          </c:dLbls>
          <c:cat>
            <c:strRef>
              <c:f>Sheet1!$A$2:$A$27</c:f>
              <c:strCache>
                <c:ptCount val="26"/>
                <c:pt idx="0">
                  <c:v>Germany</c:v>
                </c:pt>
                <c:pt idx="1">
                  <c:v>France</c:v>
                </c:pt>
                <c:pt idx="2">
                  <c:v>U.K.</c:v>
                </c:pt>
                <c:pt idx="3">
                  <c:v>Italy</c:v>
                </c:pt>
                <c:pt idx="4">
                  <c:v>Spain</c:v>
                </c:pt>
                <c:pt idx="5">
                  <c:v>Poland</c:v>
                </c:pt>
                <c:pt idx="6">
                  <c:v>Romania</c:v>
                </c:pt>
                <c:pt idx="7">
                  <c:v>Netherlands</c:v>
                </c:pt>
                <c:pt idx="8">
                  <c:v>Portugal</c:v>
                </c:pt>
                <c:pt idx="9">
                  <c:v>Belgium</c:v>
                </c:pt>
                <c:pt idx="10">
                  <c:v>Czech Republic</c:v>
                </c:pt>
                <c:pt idx="11">
                  <c:v>Hungary</c:v>
                </c:pt>
                <c:pt idx="12">
                  <c:v>Sweden</c:v>
                </c:pt>
                <c:pt idx="13">
                  <c:v>Austria</c:v>
                </c:pt>
                <c:pt idx="14">
                  <c:v>Bulgaria</c:v>
                </c:pt>
                <c:pt idx="15">
                  <c:v>Denmark</c:v>
                </c:pt>
                <c:pt idx="16">
                  <c:v>Slovakia</c:v>
                </c:pt>
                <c:pt idx="17">
                  <c:v>Finland</c:v>
                </c:pt>
                <c:pt idx="18">
                  <c:v>Ireland</c:v>
                </c:pt>
                <c:pt idx="19">
                  <c:v>Lithuania</c:v>
                </c:pt>
                <c:pt idx="20">
                  <c:v>Latvia</c:v>
                </c:pt>
                <c:pt idx="21">
                  <c:v>Slovenia</c:v>
                </c:pt>
                <c:pt idx="22">
                  <c:v>Estonia</c:v>
                </c:pt>
                <c:pt idx="23">
                  <c:v>Cyprus</c:v>
                </c:pt>
                <c:pt idx="24">
                  <c:v>Luxembourg</c:v>
                </c:pt>
                <c:pt idx="25">
                  <c:v>Malta</c:v>
                </c:pt>
              </c:strCache>
            </c:strRef>
          </c:cat>
          <c:val>
            <c:numRef>
              <c:f>Sheet1!$B$2:$B$27</c:f>
              <c:numCache>
                <c:formatCode>General</c:formatCode>
                <c:ptCount val="26"/>
                <c:pt idx="0">
                  <c:v>82551851</c:v>
                </c:pt>
                <c:pt idx="1">
                  <c:v>65165983</c:v>
                </c:pt>
                <c:pt idx="2">
                  <c:v>61600835</c:v>
                </c:pt>
                <c:pt idx="3">
                  <c:v>60051711</c:v>
                </c:pt>
                <c:pt idx="4">
                  <c:v>46061274</c:v>
                </c:pt>
                <c:pt idx="5">
                  <c:v>38125478</c:v>
                </c:pt>
                <c:pt idx="6">
                  <c:v>21398181</c:v>
                </c:pt>
                <c:pt idx="7">
                  <c:v>16518199</c:v>
                </c:pt>
                <c:pt idx="8">
                  <c:v>10709995</c:v>
                </c:pt>
                <c:pt idx="9">
                  <c:v>10574595</c:v>
                </c:pt>
                <c:pt idx="10">
                  <c:v>10256760</c:v>
                </c:pt>
                <c:pt idx="11">
                  <c:v>10075034</c:v>
                </c:pt>
                <c:pt idx="12">
                  <c:v>9290113</c:v>
                </c:pt>
                <c:pt idx="13">
                  <c:v>8469929</c:v>
                </c:pt>
                <c:pt idx="14">
                  <c:v>7621337</c:v>
                </c:pt>
                <c:pt idx="15">
                  <c:v>5568854</c:v>
                </c:pt>
                <c:pt idx="16">
                  <c:v>5422366</c:v>
                </c:pt>
                <c:pt idx="17">
                  <c:v>5357537</c:v>
                </c:pt>
                <c:pt idx="18">
                  <c:v>4434925</c:v>
                </c:pt>
                <c:pt idx="19">
                  <c:v>3401138</c:v>
                </c:pt>
                <c:pt idx="20">
                  <c:v>2366515</c:v>
                </c:pt>
                <c:pt idx="21">
                  <c:v>2012917</c:v>
                </c:pt>
                <c:pt idx="22">
                  <c:v>1315681</c:v>
                </c:pt>
                <c:pt idx="23">
                  <c:v>863457</c:v>
                </c:pt>
                <c:pt idx="24">
                  <c:v>472569</c:v>
                </c:pt>
                <c:pt idx="25">
                  <c:v>408009</c:v>
                </c:pt>
              </c:numCache>
            </c:numRef>
          </c:val>
        </c:ser>
        <c:firstSliceAng val="320"/>
      </c:pieChart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percentStacked"/>
        <c:ser>
          <c:idx val="0"/>
          <c:order val="0"/>
          <c:tx>
            <c:strRef>
              <c:f>Sheet1!$B$1</c:f>
              <c:strCache>
                <c:ptCount val="1"/>
                <c:pt idx="0">
                  <c:v>Germany</c:v>
                </c:pt>
              </c:strCache>
            </c:strRef>
          </c:tx>
          <c:cat>
            <c:strRef>
              <c:f>Sheet1!$A$2</c:f>
              <c:strCache>
                <c:ptCount val="1"/>
                <c:pt idx="0">
                  <c:v>Population (2002 est.)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82551851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France</c:v>
                </c:pt>
              </c:strCache>
            </c:strRef>
          </c:tx>
          <c:cat>
            <c:strRef>
              <c:f>Sheet1!$A$2</c:f>
              <c:strCache>
                <c:ptCount val="1"/>
                <c:pt idx="0">
                  <c:v>Population (2002 est.)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65165983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U.K.</c:v>
                </c:pt>
              </c:strCache>
            </c:strRef>
          </c:tx>
          <c:cat>
            <c:strRef>
              <c:f>Sheet1!$A$2</c:f>
              <c:strCache>
                <c:ptCount val="1"/>
                <c:pt idx="0">
                  <c:v>Population (2002 est.)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61600835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Italy</c:v>
                </c:pt>
              </c:strCache>
            </c:strRef>
          </c:tx>
          <c:cat>
            <c:strRef>
              <c:f>Sheet1!$A$2</c:f>
              <c:strCache>
                <c:ptCount val="1"/>
                <c:pt idx="0">
                  <c:v>Population (2002 est.)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60051711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Spain</c:v>
                </c:pt>
              </c:strCache>
            </c:strRef>
          </c:tx>
          <c:cat>
            <c:strRef>
              <c:f>Sheet1!$A$2</c:f>
              <c:strCache>
                <c:ptCount val="1"/>
                <c:pt idx="0">
                  <c:v>Population (2002 est.)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46061274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Poland</c:v>
                </c:pt>
              </c:strCache>
            </c:strRef>
          </c:tx>
          <c:cat>
            <c:strRef>
              <c:f>Sheet1!$A$2</c:f>
              <c:strCache>
                <c:ptCount val="1"/>
                <c:pt idx="0">
                  <c:v>Population (2002 est.)</c:v>
                </c:pt>
              </c:strCache>
            </c:strRef>
          </c:cat>
          <c:val>
            <c:numRef>
              <c:f>Sheet1!$G$2</c:f>
              <c:numCache>
                <c:formatCode>General</c:formatCode>
                <c:ptCount val="1"/>
                <c:pt idx="0">
                  <c:v>38125478</c:v>
                </c:pt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Romania</c:v>
                </c:pt>
              </c:strCache>
            </c:strRef>
          </c:tx>
          <c:cat>
            <c:strRef>
              <c:f>Sheet1!$A$2</c:f>
              <c:strCache>
                <c:ptCount val="1"/>
                <c:pt idx="0">
                  <c:v>Population (2002 est.)</c:v>
                </c:pt>
              </c:strCache>
            </c:strRef>
          </c:cat>
          <c:val>
            <c:numRef>
              <c:f>Sheet1!$H$2</c:f>
              <c:numCache>
                <c:formatCode>General</c:formatCode>
                <c:ptCount val="1"/>
                <c:pt idx="0">
                  <c:v>21398181</c:v>
                </c:pt>
              </c:numCache>
            </c:numRef>
          </c:val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Netherlands</c:v>
                </c:pt>
              </c:strCache>
            </c:strRef>
          </c:tx>
          <c:cat>
            <c:strRef>
              <c:f>Sheet1!$A$2</c:f>
              <c:strCache>
                <c:ptCount val="1"/>
                <c:pt idx="0">
                  <c:v>Population (2002 est.)</c:v>
                </c:pt>
              </c:strCache>
            </c:strRef>
          </c:cat>
          <c:val>
            <c:numRef>
              <c:f>Sheet1!$I$2</c:f>
              <c:numCache>
                <c:formatCode>General</c:formatCode>
                <c:ptCount val="1"/>
                <c:pt idx="0">
                  <c:v>16518199</c:v>
                </c:pt>
              </c:numCache>
            </c:numRef>
          </c:val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Portugal</c:v>
                </c:pt>
              </c:strCache>
            </c:strRef>
          </c:tx>
          <c:cat>
            <c:strRef>
              <c:f>Sheet1!$A$2</c:f>
              <c:strCache>
                <c:ptCount val="1"/>
                <c:pt idx="0">
                  <c:v>Population (2002 est.)</c:v>
                </c:pt>
              </c:strCache>
            </c:strRef>
          </c:cat>
          <c:val>
            <c:numRef>
              <c:f>Sheet1!$J$2</c:f>
              <c:numCache>
                <c:formatCode>General</c:formatCode>
                <c:ptCount val="1"/>
                <c:pt idx="0">
                  <c:v>10709995</c:v>
                </c:pt>
              </c:numCache>
            </c:numRef>
          </c:val>
        </c:ser>
        <c:ser>
          <c:idx val="9"/>
          <c:order val="9"/>
          <c:tx>
            <c:strRef>
              <c:f>Sheet1!$K$1</c:f>
              <c:strCache>
                <c:ptCount val="1"/>
                <c:pt idx="0">
                  <c:v>Belgium</c:v>
                </c:pt>
              </c:strCache>
            </c:strRef>
          </c:tx>
          <c:cat>
            <c:strRef>
              <c:f>Sheet1!$A$2</c:f>
              <c:strCache>
                <c:ptCount val="1"/>
                <c:pt idx="0">
                  <c:v>Population (2002 est.)</c:v>
                </c:pt>
              </c:strCache>
            </c:strRef>
          </c:cat>
          <c:val>
            <c:numRef>
              <c:f>Sheet1!$K$2</c:f>
              <c:numCache>
                <c:formatCode>General</c:formatCode>
                <c:ptCount val="1"/>
                <c:pt idx="0">
                  <c:v>10574595</c:v>
                </c:pt>
              </c:numCache>
            </c:numRef>
          </c:val>
        </c:ser>
        <c:ser>
          <c:idx val="10"/>
          <c:order val="10"/>
          <c:tx>
            <c:strRef>
              <c:f>Sheet1!$L$1</c:f>
              <c:strCache>
                <c:ptCount val="1"/>
                <c:pt idx="0">
                  <c:v>Czech Republic</c:v>
                </c:pt>
              </c:strCache>
            </c:strRef>
          </c:tx>
          <c:cat>
            <c:strRef>
              <c:f>Sheet1!$A$2</c:f>
              <c:strCache>
                <c:ptCount val="1"/>
                <c:pt idx="0">
                  <c:v>Population (2002 est.)</c:v>
                </c:pt>
              </c:strCache>
            </c:strRef>
          </c:cat>
          <c:val>
            <c:numRef>
              <c:f>Sheet1!$L$2</c:f>
              <c:numCache>
                <c:formatCode>General</c:formatCode>
                <c:ptCount val="1"/>
                <c:pt idx="0">
                  <c:v>10256760</c:v>
                </c:pt>
              </c:numCache>
            </c:numRef>
          </c:val>
        </c:ser>
        <c:ser>
          <c:idx val="11"/>
          <c:order val="11"/>
          <c:tx>
            <c:strRef>
              <c:f>Sheet1!$M$1</c:f>
              <c:strCache>
                <c:ptCount val="1"/>
                <c:pt idx="0">
                  <c:v>Hungary</c:v>
                </c:pt>
              </c:strCache>
            </c:strRef>
          </c:tx>
          <c:cat>
            <c:strRef>
              <c:f>Sheet1!$A$2</c:f>
              <c:strCache>
                <c:ptCount val="1"/>
                <c:pt idx="0">
                  <c:v>Population (2002 est.)</c:v>
                </c:pt>
              </c:strCache>
            </c:strRef>
          </c:cat>
          <c:val>
            <c:numRef>
              <c:f>Sheet1!$M$2</c:f>
              <c:numCache>
                <c:formatCode>General</c:formatCode>
                <c:ptCount val="1"/>
                <c:pt idx="0">
                  <c:v>10075034</c:v>
                </c:pt>
              </c:numCache>
            </c:numRef>
          </c:val>
        </c:ser>
        <c:ser>
          <c:idx val="12"/>
          <c:order val="12"/>
          <c:tx>
            <c:strRef>
              <c:f>Sheet1!$N$1</c:f>
              <c:strCache>
                <c:ptCount val="1"/>
                <c:pt idx="0">
                  <c:v>Sweden</c:v>
                </c:pt>
              </c:strCache>
            </c:strRef>
          </c:tx>
          <c:cat>
            <c:strRef>
              <c:f>Sheet1!$A$2</c:f>
              <c:strCache>
                <c:ptCount val="1"/>
                <c:pt idx="0">
                  <c:v>Population (2002 est.)</c:v>
                </c:pt>
              </c:strCache>
            </c:strRef>
          </c:cat>
          <c:val>
            <c:numRef>
              <c:f>Sheet1!$N$2</c:f>
              <c:numCache>
                <c:formatCode>General</c:formatCode>
                <c:ptCount val="1"/>
                <c:pt idx="0">
                  <c:v>9290113</c:v>
                </c:pt>
              </c:numCache>
            </c:numRef>
          </c:val>
        </c:ser>
        <c:ser>
          <c:idx val="13"/>
          <c:order val="13"/>
          <c:tx>
            <c:strRef>
              <c:f>Sheet1!$O$1</c:f>
              <c:strCache>
                <c:ptCount val="1"/>
                <c:pt idx="0">
                  <c:v>Austria</c:v>
                </c:pt>
              </c:strCache>
            </c:strRef>
          </c:tx>
          <c:cat>
            <c:strRef>
              <c:f>Sheet1!$A$2</c:f>
              <c:strCache>
                <c:ptCount val="1"/>
                <c:pt idx="0">
                  <c:v>Population (2002 est.)</c:v>
                </c:pt>
              </c:strCache>
            </c:strRef>
          </c:cat>
          <c:val>
            <c:numRef>
              <c:f>Sheet1!$O$2</c:f>
              <c:numCache>
                <c:formatCode>General</c:formatCode>
                <c:ptCount val="1"/>
                <c:pt idx="0">
                  <c:v>8469929</c:v>
                </c:pt>
              </c:numCache>
            </c:numRef>
          </c:val>
        </c:ser>
        <c:ser>
          <c:idx val="14"/>
          <c:order val="14"/>
          <c:tx>
            <c:strRef>
              <c:f>Sheet1!$P$1</c:f>
              <c:strCache>
                <c:ptCount val="1"/>
                <c:pt idx="0">
                  <c:v>Bulgaria</c:v>
                </c:pt>
              </c:strCache>
            </c:strRef>
          </c:tx>
          <c:cat>
            <c:strRef>
              <c:f>Sheet1!$A$2</c:f>
              <c:strCache>
                <c:ptCount val="1"/>
                <c:pt idx="0">
                  <c:v>Population (2002 est.)</c:v>
                </c:pt>
              </c:strCache>
            </c:strRef>
          </c:cat>
          <c:val>
            <c:numRef>
              <c:f>Sheet1!$P$2</c:f>
              <c:numCache>
                <c:formatCode>General</c:formatCode>
                <c:ptCount val="1"/>
                <c:pt idx="0">
                  <c:v>7621337</c:v>
                </c:pt>
              </c:numCache>
            </c:numRef>
          </c:val>
        </c:ser>
        <c:ser>
          <c:idx val="15"/>
          <c:order val="15"/>
          <c:tx>
            <c:strRef>
              <c:f>Sheet1!$Q$1</c:f>
              <c:strCache>
                <c:ptCount val="1"/>
                <c:pt idx="0">
                  <c:v>Denmark</c:v>
                </c:pt>
              </c:strCache>
            </c:strRef>
          </c:tx>
          <c:cat>
            <c:strRef>
              <c:f>Sheet1!$A$2</c:f>
              <c:strCache>
                <c:ptCount val="1"/>
                <c:pt idx="0">
                  <c:v>Population (2002 est.)</c:v>
                </c:pt>
              </c:strCache>
            </c:strRef>
          </c:cat>
          <c:val>
            <c:numRef>
              <c:f>Sheet1!$Q$2</c:f>
              <c:numCache>
                <c:formatCode>General</c:formatCode>
                <c:ptCount val="1"/>
                <c:pt idx="0">
                  <c:v>5568854</c:v>
                </c:pt>
              </c:numCache>
            </c:numRef>
          </c:val>
        </c:ser>
        <c:ser>
          <c:idx val="16"/>
          <c:order val="16"/>
          <c:tx>
            <c:strRef>
              <c:f>Sheet1!$R$1</c:f>
              <c:strCache>
                <c:ptCount val="1"/>
                <c:pt idx="0">
                  <c:v>Slovakia</c:v>
                </c:pt>
              </c:strCache>
            </c:strRef>
          </c:tx>
          <c:cat>
            <c:strRef>
              <c:f>Sheet1!$A$2</c:f>
              <c:strCache>
                <c:ptCount val="1"/>
                <c:pt idx="0">
                  <c:v>Population (2002 est.)</c:v>
                </c:pt>
              </c:strCache>
            </c:strRef>
          </c:cat>
          <c:val>
            <c:numRef>
              <c:f>Sheet1!$R$2</c:f>
              <c:numCache>
                <c:formatCode>General</c:formatCode>
                <c:ptCount val="1"/>
                <c:pt idx="0">
                  <c:v>5422366</c:v>
                </c:pt>
              </c:numCache>
            </c:numRef>
          </c:val>
        </c:ser>
        <c:ser>
          <c:idx val="17"/>
          <c:order val="17"/>
          <c:tx>
            <c:strRef>
              <c:f>Sheet1!$S$1</c:f>
              <c:strCache>
                <c:ptCount val="1"/>
                <c:pt idx="0">
                  <c:v>Finland</c:v>
                </c:pt>
              </c:strCache>
            </c:strRef>
          </c:tx>
          <c:cat>
            <c:strRef>
              <c:f>Sheet1!$A$2</c:f>
              <c:strCache>
                <c:ptCount val="1"/>
                <c:pt idx="0">
                  <c:v>Population (2002 est.)</c:v>
                </c:pt>
              </c:strCache>
            </c:strRef>
          </c:cat>
          <c:val>
            <c:numRef>
              <c:f>Sheet1!$S$2</c:f>
              <c:numCache>
                <c:formatCode>General</c:formatCode>
                <c:ptCount val="1"/>
                <c:pt idx="0">
                  <c:v>5357537</c:v>
                </c:pt>
              </c:numCache>
            </c:numRef>
          </c:val>
        </c:ser>
        <c:ser>
          <c:idx val="18"/>
          <c:order val="18"/>
          <c:tx>
            <c:strRef>
              <c:f>Sheet1!$T$1</c:f>
              <c:strCache>
                <c:ptCount val="1"/>
                <c:pt idx="0">
                  <c:v>Ireland</c:v>
                </c:pt>
              </c:strCache>
            </c:strRef>
          </c:tx>
          <c:cat>
            <c:strRef>
              <c:f>Sheet1!$A$2</c:f>
              <c:strCache>
                <c:ptCount val="1"/>
                <c:pt idx="0">
                  <c:v>Population (2002 est.)</c:v>
                </c:pt>
              </c:strCache>
            </c:strRef>
          </c:cat>
          <c:val>
            <c:numRef>
              <c:f>Sheet1!$T$2</c:f>
              <c:numCache>
                <c:formatCode>General</c:formatCode>
                <c:ptCount val="1"/>
                <c:pt idx="0">
                  <c:v>4434925</c:v>
                </c:pt>
              </c:numCache>
            </c:numRef>
          </c:val>
        </c:ser>
        <c:ser>
          <c:idx val="19"/>
          <c:order val="19"/>
          <c:tx>
            <c:strRef>
              <c:f>Sheet1!$U$1</c:f>
              <c:strCache>
                <c:ptCount val="1"/>
                <c:pt idx="0">
                  <c:v>Lithuania</c:v>
                </c:pt>
              </c:strCache>
            </c:strRef>
          </c:tx>
          <c:cat>
            <c:strRef>
              <c:f>Sheet1!$A$2</c:f>
              <c:strCache>
                <c:ptCount val="1"/>
                <c:pt idx="0">
                  <c:v>Population (2002 est.)</c:v>
                </c:pt>
              </c:strCache>
            </c:strRef>
          </c:cat>
          <c:val>
            <c:numRef>
              <c:f>Sheet1!$U$2</c:f>
              <c:numCache>
                <c:formatCode>General</c:formatCode>
                <c:ptCount val="1"/>
                <c:pt idx="0">
                  <c:v>3401138</c:v>
                </c:pt>
              </c:numCache>
            </c:numRef>
          </c:val>
        </c:ser>
        <c:ser>
          <c:idx val="20"/>
          <c:order val="20"/>
          <c:tx>
            <c:strRef>
              <c:f>Sheet1!$V$1</c:f>
              <c:strCache>
                <c:ptCount val="1"/>
                <c:pt idx="0">
                  <c:v>Latvia</c:v>
                </c:pt>
              </c:strCache>
            </c:strRef>
          </c:tx>
          <c:cat>
            <c:strRef>
              <c:f>Sheet1!$A$2</c:f>
              <c:strCache>
                <c:ptCount val="1"/>
                <c:pt idx="0">
                  <c:v>Population (2002 est.)</c:v>
                </c:pt>
              </c:strCache>
            </c:strRef>
          </c:cat>
          <c:val>
            <c:numRef>
              <c:f>Sheet1!$V$2</c:f>
              <c:numCache>
                <c:formatCode>General</c:formatCode>
                <c:ptCount val="1"/>
                <c:pt idx="0">
                  <c:v>2366515</c:v>
                </c:pt>
              </c:numCache>
            </c:numRef>
          </c:val>
        </c:ser>
        <c:ser>
          <c:idx val="21"/>
          <c:order val="21"/>
          <c:tx>
            <c:strRef>
              <c:f>Sheet1!$W$1</c:f>
              <c:strCache>
                <c:ptCount val="1"/>
                <c:pt idx="0">
                  <c:v>Slovenia</c:v>
                </c:pt>
              </c:strCache>
            </c:strRef>
          </c:tx>
          <c:cat>
            <c:strRef>
              <c:f>Sheet1!$A$2</c:f>
              <c:strCache>
                <c:ptCount val="1"/>
                <c:pt idx="0">
                  <c:v>Population (2002 est.)</c:v>
                </c:pt>
              </c:strCache>
            </c:strRef>
          </c:cat>
          <c:val>
            <c:numRef>
              <c:f>Sheet1!$W$2</c:f>
              <c:numCache>
                <c:formatCode>General</c:formatCode>
                <c:ptCount val="1"/>
                <c:pt idx="0">
                  <c:v>2012917</c:v>
                </c:pt>
              </c:numCache>
            </c:numRef>
          </c:val>
        </c:ser>
        <c:ser>
          <c:idx val="22"/>
          <c:order val="22"/>
          <c:tx>
            <c:strRef>
              <c:f>Sheet1!$X$1</c:f>
              <c:strCache>
                <c:ptCount val="1"/>
                <c:pt idx="0">
                  <c:v>Estonia</c:v>
                </c:pt>
              </c:strCache>
            </c:strRef>
          </c:tx>
          <c:cat>
            <c:strRef>
              <c:f>Sheet1!$A$2</c:f>
              <c:strCache>
                <c:ptCount val="1"/>
                <c:pt idx="0">
                  <c:v>Population (2002 est.)</c:v>
                </c:pt>
              </c:strCache>
            </c:strRef>
          </c:cat>
          <c:val>
            <c:numRef>
              <c:f>Sheet1!$X$2</c:f>
              <c:numCache>
                <c:formatCode>General</c:formatCode>
                <c:ptCount val="1"/>
                <c:pt idx="0">
                  <c:v>1315681</c:v>
                </c:pt>
              </c:numCache>
            </c:numRef>
          </c:val>
        </c:ser>
        <c:ser>
          <c:idx val="23"/>
          <c:order val="23"/>
          <c:tx>
            <c:strRef>
              <c:f>Sheet1!$Y$1</c:f>
              <c:strCache>
                <c:ptCount val="1"/>
                <c:pt idx="0">
                  <c:v>Cyprus</c:v>
                </c:pt>
              </c:strCache>
            </c:strRef>
          </c:tx>
          <c:cat>
            <c:strRef>
              <c:f>Sheet1!$A$2</c:f>
              <c:strCache>
                <c:ptCount val="1"/>
                <c:pt idx="0">
                  <c:v>Population (2002 est.)</c:v>
                </c:pt>
              </c:strCache>
            </c:strRef>
          </c:cat>
          <c:val>
            <c:numRef>
              <c:f>Sheet1!$Y$2</c:f>
              <c:numCache>
                <c:formatCode>General</c:formatCode>
                <c:ptCount val="1"/>
                <c:pt idx="0">
                  <c:v>863457</c:v>
                </c:pt>
              </c:numCache>
            </c:numRef>
          </c:val>
        </c:ser>
        <c:ser>
          <c:idx val="24"/>
          <c:order val="24"/>
          <c:tx>
            <c:strRef>
              <c:f>Sheet1!$Z$1</c:f>
              <c:strCache>
                <c:ptCount val="1"/>
                <c:pt idx="0">
                  <c:v>Luxembourg</c:v>
                </c:pt>
              </c:strCache>
            </c:strRef>
          </c:tx>
          <c:cat>
            <c:strRef>
              <c:f>Sheet1!$A$2</c:f>
              <c:strCache>
                <c:ptCount val="1"/>
                <c:pt idx="0">
                  <c:v>Population (2002 est.)</c:v>
                </c:pt>
              </c:strCache>
            </c:strRef>
          </c:cat>
          <c:val>
            <c:numRef>
              <c:f>Sheet1!$Z$2</c:f>
              <c:numCache>
                <c:formatCode>General</c:formatCode>
                <c:ptCount val="1"/>
                <c:pt idx="0">
                  <c:v>472569</c:v>
                </c:pt>
              </c:numCache>
            </c:numRef>
          </c:val>
        </c:ser>
        <c:ser>
          <c:idx val="25"/>
          <c:order val="25"/>
          <c:tx>
            <c:strRef>
              <c:f>Sheet1!$AA$1</c:f>
              <c:strCache>
                <c:ptCount val="1"/>
                <c:pt idx="0">
                  <c:v>Malta</c:v>
                </c:pt>
              </c:strCache>
            </c:strRef>
          </c:tx>
          <c:cat>
            <c:strRef>
              <c:f>Sheet1!$A$2</c:f>
              <c:strCache>
                <c:ptCount val="1"/>
                <c:pt idx="0">
                  <c:v>Population (2002 est.)</c:v>
                </c:pt>
              </c:strCache>
            </c:strRef>
          </c:cat>
          <c:val>
            <c:numRef>
              <c:f>Sheet1!$AA$2</c:f>
              <c:numCache>
                <c:formatCode>General</c:formatCode>
                <c:ptCount val="1"/>
                <c:pt idx="0">
                  <c:v>408009</c:v>
                </c:pt>
              </c:numCache>
            </c:numRef>
          </c:val>
        </c:ser>
        <c:overlap val="100"/>
        <c:axId val="139677056"/>
        <c:axId val="139682944"/>
      </c:barChart>
      <c:catAx>
        <c:axId val="139677056"/>
        <c:scaling>
          <c:orientation val="minMax"/>
        </c:scaling>
        <c:axPos val="b"/>
        <c:tickLblPos val="nextTo"/>
        <c:crossAx val="139682944"/>
        <c:crosses val="autoZero"/>
        <c:auto val="1"/>
        <c:lblAlgn val="ctr"/>
        <c:lblOffset val="100"/>
      </c:catAx>
      <c:valAx>
        <c:axId val="139682944"/>
        <c:scaling>
          <c:orientation val="minMax"/>
        </c:scaling>
        <c:axPos val="l"/>
        <c:majorGridlines/>
        <c:numFmt formatCode="0%" sourceLinked="1"/>
        <c:tickLblPos val="nextTo"/>
        <c:crossAx val="139677056"/>
        <c:crosses val="autoZero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1.8749999999999999E-2"/>
                <c:y val="0.34058587598425216"/>
              </c:manualLayout>
            </c:layout>
          </c:dispUnitsLbl>
        </c:dispUnits>
      </c:valAx>
    </c:plotArea>
    <c:legend>
      <c:legendPos val="r"/>
      <c:layout>
        <c:manualLayout>
          <c:xMode val="edge"/>
          <c:yMode val="edge"/>
          <c:x val="0.75490051646769973"/>
          <c:y val="1.2248521645637679E-2"/>
          <c:w val="0.24509948353230049"/>
          <c:h val="0.97550279859595856"/>
        </c:manualLayout>
      </c:layout>
      <c:txPr>
        <a:bodyPr/>
        <a:lstStyle/>
        <a:p>
          <a:pPr>
            <a:defRPr sz="12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layout/>
    </c:title>
    <c:plotArea>
      <c:layout>
        <c:manualLayout>
          <c:layoutTarget val="inner"/>
          <c:xMode val="edge"/>
          <c:yMode val="edge"/>
          <c:x val="0.15540244969378836"/>
          <c:y val="0.11934242594675666"/>
          <c:w val="0.81722489549917454"/>
          <c:h val="0.76357486564179478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Population (2002 est.)</c:v>
                </c:pt>
              </c:strCache>
            </c:strRef>
          </c:tx>
          <c:cat>
            <c:strRef>
              <c:f>Sheet1!$A$2:$A$27</c:f>
              <c:strCache>
                <c:ptCount val="26"/>
                <c:pt idx="0">
                  <c:v>Germany</c:v>
                </c:pt>
                <c:pt idx="1">
                  <c:v>France</c:v>
                </c:pt>
                <c:pt idx="2">
                  <c:v>U.K.</c:v>
                </c:pt>
                <c:pt idx="3">
                  <c:v>Italy</c:v>
                </c:pt>
                <c:pt idx="4">
                  <c:v>Spain</c:v>
                </c:pt>
                <c:pt idx="5">
                  <c:v>Poland</c:v>
                </c:pt>
                <c:pt idx="6">
                  <c:v>Romania</c:v>
                </c:pt>
                <c:pt idx="7">
                  <c:v>Netherlands</c:v>
                </c:pt>
                <c:pt idx="8">
                  <c:v>Portugal</c:v>
                </c:pt>
                <c:pt idx="9">
                  <c:v>Belgium</c:v>
                </c:pt>
                <c:pt idx="10">
                  <c:v>Czech Republic</c:v>
                </c:pt>
                <c:pt idx="11">
                  <c:v>Hungary</c:v>
                </c:pt>
                <c:pt idx="12">
                  <c:v>Sweden</c:v>
                </c:pt>
                <c:pt idx="13">
                  <c:v>Austria</c:v>
                </c:pt>
                <c:pt idx="14">
                  <c:v>Bulgaria</c:v>
                </c:pt>
                <c:pt idx="15">
                  <c:v>Denmark</c:v>
                </c:pt>
                <c:pt idx="16">
                  <c:v>Slovakia</c:v>
                </c:pt>
                <c:pt idx="17">
                  <c:v>Finland</c:v>
                </c:pt>
                <c:pt idx="18">
                  <c:v>Ireland</c:v>
                </c:pt>
                <c:pt idx="19">
                  <c:v>Lithuania</c:v>
                </c:pt>
                <c:pt idx="20">
                  <c:v>Latvia</c:v>
                </c:pt>
                <c:pt idx="21">
                  <c:v>Slovenia</c:v>
                </c:pt>
                <c:pt idx="22">
                  <c:v>Estonia</c:v>
                </c:pt>
                <c:pt idx="23">
                  <c:v>Cyprus</c:v>
                </c:pt>
                <c:pt idx="24">
                  <c:v>Luxembourg</c:v>
                </c:pt>
                <c:pt idx="25">
                  <c:v>Malta</c:v>
                </c:pt>
              </c:strCache>
            </c:strRef>
          </c:cat>
          <c:val>
            <c:numRef>
              <c:f>Sheet1!$B$2:$B$27</c:f>
              <c:numCache>
                <c:formatCode>General</c:formatCode>
                <c:ptCount val="26"/>
                <c:pt idx="0">
                  <c:v>82551851</c:v>
                </c:pt>
                <c:pt idx="1">
                  <c:v>65165983</c:v>
                </c:pt>
                <c:pt idx="2">
                  <c:v>61600835</c:v>
                </c:pt>
                <c:pt idx="3">
                  <c:v>60051711</c:v>
                </c:pt>
                <c:pt idx="4">
                  <c:v>46061274</c:v>
                </c:pt>
                <c:pt idx="5">
                  <c:v>38125478</c:v>
                </c:pt>
                <c:pt idx="6">
                  <c:v>21398181</c:v>
                </c:pt>
                <c:pt idx="7">
                  <c:v>16518199</c:v>
                </c:pt>
                <c:pt idx="8">
                  <c:v>10709995</c:v>
                </c:pt>
                <c:pt idx="9">
                  <c:v>10574595</c:v>
                </c:pt>
                <c:pt idx="10">
                  <c:v>10256760</c:v>
                </c:pt>
                <c:pt idx="11">
                  <c:v>10075034</c:v>
                </c:pt>
                <c:pt idx="12">
                  <c:v>9290113</c:v>
                </c:pt>
                <c:pt idx="13">
                  <c:v>8469929</c:v>
                </c:pt>
                <c:pt idx="14">
                  <c:v>7621337</c:v>
                </c:pt>
                <c:pt idx="15">
                  <c:v>5568854</c:v>
                </c:pt>
                <c:pt idx="16">
                  <c:v>5422366</c:v>
                </c:pt>
                <c:pt idx="17">
                  <c:v>5357537</c:v>
                </c:pt>
                <c:pt idx="18">
                  <c:v>4434925</c:v>
                </c:pt>
                <c:pt idx="19">
                  <c:v>3401138</c:v>
                </c:pt>
                <c:pt idx="20">
                  <c:v>2366515</c:v>
                </c:pt>
                <c:pt idx="21">
                  <c:v>2012917</c:v>
                </c:pt>
                <c:pt idx="22">
                  <c:v>1315681</c:v>
                </c:pt>
                <c:pt idx="23">
                  <c:v>863457</c:v>
                </c:pt>
                <c:pt idx="24">
                  <c:v>472569</c:v>
                </c:pt>
                <c:pt idx="25">
                  <c:v>408009</c:v>
                </c:pt>
              </c:numCache>
            </c:numRef>
          </c:val>
        </c:ser>
        <c:gapWidth val="100"/>
        <c:overlap val="100"/>
        <c:axId val="139719040"/>
        <c:axId val="139716864"/>
      </c:barChart>
      <c:valAx>
        <c:axId val="139716864"/>
        <c:scaling>
          <c:orientation val="minMax"/>
        </c:scaling>
        <c:axPos val="b"/>
        <c:majorGridlines/>
        <c:numFmt formatCode="General" sourceLinked="1"/>
        <c:tickLblPos val="nextTo"/>
        <c:crossAx val="139719040"/>
        <c:crosses val="autoZero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0.52674109486314213"/>
                <c:y val="0.95044635045619297"/>
              </c:manualLayout>
            </c:layout>
          </c:dispUnitsLbl>
        </c:dispUnits>
      </c:valAx>
      <c:catAx>
        <c:axId val="139719040"/>
        <c:scaling>
          <c:orientation val="minMax"/>
        </c:scaling>
        <c:axPos val="l"/>
        <c:numFmt formatCode="General" sourceLinked="1"/>
        <c:tickLblPos val="nextTo"/>
        <c:crossAx val="139716864"/>
        <c:crosses val="autoZero"/>
        <c:auto val="1"/>
        <c:lblAlgn val="ctr"/>
        <c:lblOffset val="100"/>
        <c:tickLblSkip val="1"/>
      </c:cat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CDDD02-9D17-4B70-BFAA-E6118CD6291E}" type="datetimeFigureOut">
              <a:rPr lang="en-US" smtClean="0"/>
              <a:pPr/>
              <a:t>2/24/2010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A481C4-BFE8-4A25-8E37-34CF40B9B02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B3BD49-1B83-43F4-9E26-2C0FA6A4602B}" type="slidenum">
              <a:rPr lang="en-US" smtClean="0">
                <a:cs typeface="Arial" charset="0"/>
              </a:rPr>
              <a:pPr/>
              <a:t>2</a:t>
            </a:fld>
            <a:endParaRPr lang="en-US" smtClean="0">
              <a:cs typeface="Arial" charset="0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29000"/>
          </a:xfrm>
          <a:solidFill>
            <a:srgbClr val="FFFFFF"/>
          </a:solidFill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C135CF-3E18-434B-9868-08690749238C}" type="slidenum">
              <a:rPr lang="en-US"/>
              <a:pPr/>
              <a:t>13</a:t>
            </a:fld>
            <a:endParaRPr lang="en-US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37D25-8D9D-4F1F-A345-565901A562F9}" type="datetime1">
              <a:rPr lang="en-US" smtClean="0"/>
              <a:pPr/>
              <a:t>2/24/2010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77C4E-CB81-43B4-AA14-DD4A87852C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61018-4954-4961-8444-124A68C65A35}" type="datetime1">
              <a:rPr lang="en-US" smtClean="0"/>
              <a:pPr/>
              <a:t>2/24/2010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77C4E-CB81-43B4-AA14-DD4A87852C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F8A85-9D32-47C9-8BAD-FB086D3FEAFF}" type="datetime1">
              <a:rPr lang="en-US" smtClean="0"/>
              <a:pPr/>
              <a:t>2/24/2010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77C4E-CB81-43B4-AA14-DD4A87852C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DB5C1-A4FE-41E9-96C4-B4926C773078}" type="datetime1">
              <a:rPr lang="en-US" smtClean="0"/>
              <a:pPr/>
              <a:t>2/24/2010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77C4E-CB81-43B4-AA14-DD4A87852C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82077-5DC7-491E-BF2E-9A9F0AE0C0D7}" type="datetime1">
              <a:rPr lang="en-US" smtClean="0"/>
              <a:pPr/>
              <a:t>2/24/2010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77C4E-CB81-43B4-AA14-DD4A87852C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9CCCB-C33E-44BA-8D0D-DF2096E3B5B1}" type="datetime1">
              <a:rPr lang="en-US" smtClean="0"/>
              <a:pPr/>
              <a:t>2/24/2010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77C4E-CB81-43B4-AA14-DD4A87852C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EC73-0BE9-470D-9D54-52F026816822}" type="datetime1">
              <a:rPr lang="en-US" smtClean="0"/>
              <a:pPr/>
              <a:t>2/24/2010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77C4E-CB81-43B4-AA14-DD4A87852C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C7C1A-8084-41CC-980E-EB962F804F3F}" type="datetime1">
              <a:rPr lang="en-US" smtClean="0"/>
              <a:pPr/>
              <a:t>2/24/2010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77C4E-CB81-43B4-AA14-DD4A87852C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DDCFB-1671-4EA2-81FB-608D17D4BDA7}" type="datetime1">
              <a:rPr lang="en-US" smtClean="0"/>
              <a:pPr/>
              <a:t>2/24/2010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77C4E-CB81-43B4-AA14-DD4A87852C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A4B00-B62F-47D4-BE89-3D6FC1BB4F6A}" type="datetime1">
              <a:rPr lang="en-US" smtClean="0"/>
              <a:pPr/>
              <a:t>2/24/2010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77C4E-CB81-43B4-AA14-DD4A87852C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76C31-E9B3-4B68-94A0-0CDBD83590EA}" type="datetime1">
              <a:rPr lang="en-US" smtClean="0"/>
              <a:pPr/>
              <a:t>2/24/2010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77C4E-CB81-43B4-AA14-DD4A87852C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61BA1D-8EC3-4869-A2B3-F3427EA631E6}" type="datetime1">
              <a:rPr lang="en-US" smtClean="0"/>
              <a:pPr/>
              <a:t>2/24/2010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677C4E-CB81-43B4-AA14-DD4A87852C9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wlnet.rice.edu/~cainproj/courses/comp482_graphs.html" TargetMode="External"/><Relationship Id="rId2" Type="http://schemas.openxmlformats.org/officeDocument/2006/relationships/hyperlink" Target="http://www.owlnet.rice.edu/~cainproj/courses/comp482_graphs2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Charts &amp; Tables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533400"/>
          <a:ext cx="8229600" cy="563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2209800" y="381000"/>
          <a:ext cx="4724400" cy="632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1905000" y="304800"/>
          <a:ext cx="5334000" cy="640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32"/>
          <p:cNvGrpSpPr>
            <a:grpSpLocks/>
          </p:cNvGrpSpPr>
          <p:nvPr/>
        </p:nvGrpSpPr>
        <p:grpSpPr bwMode="auto">
          <a:xfrm>
            <a:off x="2746375" y="-12700"/>
            <a:ext cx="6473825" cy="6794500"/>
            <a:chOff x="1730" y="-8"/>
            <a:chExt cx="4078" cy="4280"/>
          </a:xfrm>
        </p:grpSpPr>
        <p:sp>
          <p:nvSpPr>
            <p:cNvPr id="2053" name="Freeform 5"/>
            <p:cNvSpPr>
              <a:spLocks/>
            </p:cNvSpPr>
            <p:nvPr/>
          </p:nvSpPr>
          <p:spPr bwMode="auto">
            <a:xfrm>
              <a:off x="1890" y="3232"/>
              <a:ext cx="1205" cy="952"/>
            </a:xfrm>
            <a:custGeom>
              <a:avLst/>
              <a:gdLst/>
              <a:ahLst/>
              <a:cxnLst>
                <a:cxn ang="0">
                  <a:pos x="1154" y="336"/>
                </a:cxn>
                <a:cxn ang="0">
                  <a:pos x="1036" y="296"/>
                </a:cxn>
                <a:cxn ang="0">
                  <a:pos x="910" y="280"/>
                </a:cxn>
                <a:cxn ang="0">
                  <a:pos x="859" y="232"/>
                </a:cxn>
                <a:cxn ang="0">
                  <a:pos x="784" y="192"/>
                </a:cxn>
                <a:cxn ang="0">
                  <a:pos x="716" y="144"/>
                </a:cxn>
                <a:cxn ang="0">
                  <a:pos x="666" y="136"/>
                </a:cxn>
                <a:cxn ang="0">
                  <a:pos x="598" y="128"/>
                </a:cxn>
                <a:cxn ang="0">
                  <a:pos x="522" y="104"/>
                </a:cxn>
                <a:cxn ang="0">
                  <a:pos x="387" y="64"/>
                </a:cxn>
                <a:cxn ang="0">
                  <a:pos x="320" y="48"/>
                </a:cxn>
                <a:cxn ang="0">
                  <a:pos x="202" y="16"/>
                </a:cxn>
                <a:cxn ang="0">
                  <a:pos x="168" y="0"/>
                </a:cxn>
                <a:cxn ang="0">
                  <a:pos x="135" y="8"/>
                </a:cxn>
                <a:cxn ang="0">
                  <a:pos x="109" y="24"/>
                </a:cxn>
                <a:cxn ang="0">
                  <a:pos x="17" y="48"/>
                </a:cxn>
                <a:cxn ang="0">
                  <a:pos x="25" y="88"/>
                </a:cxn>
                <a:cxn ang="0">
                  <a:pos x="34" y="128"/>
                </a:cxn>
                <a:cxn ang="0">
                  <a:pos x="67" y="176"/>
                </a:cxn>
                <a:cxn ang="0">
                  <a:pos x="84" y="200"/>
                </a:cxn>
                <a:cxn ang="0">
                  <a:pos x="93" y="216"/>
                </a:cxn>
                <a:cxn ang="0">
                  <a:pos x="143" y="232"/>
                </a:cxn>
                <a:cxn ang="0">
                  <a:pos x="194" y="224"/>
                </a:cxn>
                <a:cxn ang="0">
                  <a:pos x="236" y="256"/>
                </a:cxn>
                <a:cxn ang="0">
                  <a:pos x="253" y="272"/>
                </a:cxn>
                <a:cxn ang="0">
                  <a:pos x="261" y="296"/>
                </a:cxn>
                <a:cxn ang="0">
                  <a:pos x="202" y="328"/>
                </a:cxn>
                <a:cxn ang="0">
                  <a:pos x="177" y="368"/>
                </a:cxn>
                <a:cxn ang="0">
                  <a:pos x="160" y="424"/>
                </a:cxn>
                <a:cxn ang="0">
                  <a:pos x="143" y="432"/>
                </a:cxn>
                <a:cxn ang="0">
                  <a:pos x="126" y="480"/>
                </a:cxn>
                <a:cxn ang="0">
                  <a:pos x="76" y="488"/>
                </a:cxn>
                <a:cxn ang="0">
                  <a:pos x="109" y="568"/>
                </a:cxn>
                <a:cxn ang="0">
                  <a:pos x="101" y="584"/>
                </a:cxn>
                <a:cxn ang="0">
                  <a:pos x="67" y="608"/>
                </a:cxn>
                <a:cxn ang="0">
                  <a:pos x="67" y="656"/>
                </a:cxn>
                <a:cxn ang="0">
                  <a:pos x="84" y="672"/>
                </a:cxn>
                <a:cxn ang="0">
                  <a:pos x="17" y="720"/>
                </a:cxn>
                <a:cxn ang="0">
                  <a:pos x="0" y="784"/>
                </a:cxn>
                <a:cxn ang="0">
                  <a:pos x="59" y="792"/>
                </a:cxn>
                <a:cxn ang="0">
                  <a:pos x="109" y="840"/>
                </a:cxn>
                <a:cxn ang="0">
                  <a:pos x="118" y="920"/>
                </a:cxn>
                <a:cxn ang="0">
                  <a:pos x="219" y="928"/>
                </a:cxn>
                <a:cxn ang="0">
                  <a:pos x="295" y="912"/>
                </a:cxn>
                <a:cxn ang="0">
                  <a:pos x="379" y="904"/>
                </a:cxn>
                <a:cxn ang="0">
                  <a:pos x="539" y="928"/>
                </a:cxn>
                <a:cxn ang="0">
                  <a:pos x="598" y="904"/>
                </a:cxn>
                <a:cxn ang="0">
                  <a:pos x="649" y="856"/>
                </a:cxn>
                <a:cxn ang="0">
                  <a:pos x="725" y="824"/>
                </a:cxn>
                <a:cxn ang="0">
                  <a:pos x="784" y="752"/>
                </a:cxn>
                <a:cxn ang="0">
                  <a:pos x="809" y="664"/>
                </a:cxn>
                <a:cxn ang="0">
                  <a:pos x="842" y="592"/>
                </a:cxn>
                <a:cxn ang="0">
                  <a:pos x="927" y="504"/>
                </a:cxn>
                <a:cxn ang="0">
                  <a:pos x="944" y="472"/>
                </a:cxn>
                <a:cxn ang="0">
                  <a:pos x="1019" y="440"/>
                </a:cxn>
                <a:cxn ang="0">
                  <a:pos x="1196" y="376"/>
                </a:cxn>
                <a:cxn ang="0">
                  <a:pos x="1205" y="368"/>
                </a:cxn>
                <a:cxn ang="0">
                  <a:pos x="1180" y="352"/>
                </a:cxn>
              </a:cxnLst>
              <a:rect l="0" t="0" r="r" b="b"/>
              <a:pathLst>
                <a:path w="1205" h="952">
                  <a:moveTo>
                    <a:pt x="1180" y="352"/>
                  </a:moveTo>
                  <a:lnTo>
                    <a:pt x="1154" y="336"/>
                  </a:lnTo>
                  <a:lnTo>
                    <a:pt x="1095" y="320"/>
                  </a:lnTo>
                  <a:lnTo>
                    <a:pt x="1036" y="296"/>
                  </a:lnTo>
                  <a:lnTo>
                    <a:pt x="969" y="288"/>
                  </a:lnTo>
                  <a:lnTo>
                    <a:pt x="910" y="280"/>
                  </a:lnTo>
                  <a:lnTo>
                    <a:pt x="893" y="256"/>
                  </a:lnTo>
                  <a:lnTo>
                    <a:pt x="859" y="232"/>
                  </a:lnTo>
                  <a:lnTo>
                    <a:pt x="817" y="224"/>
                  </a:lnTo>
                  <a:lnTo>
                    <a:pt x="784" y="192"/>
                  </a:lnTo>
                  <a:lnTo>
                    <a:pt x="733" y="152"/>
                  </a:lnTo>
                  <a:lnTo>
                    <a:pt x="716" y="144"/>
                  </a:lnTo>
                  <a:lnTo>
                    <a:pt x="699" y="144"/>
                  </a:lnTo>
                  <a:lnTo>
                    <a:pt x="666" y="136"/>
                  </a:lnTo>
                  <a:lnTo>
                    <a:pt x="632" y="120"/>
                  </a:lnTo>
                  <a:lnTo>
                    <a:pt x="598" y="128"/>
                  </a:lnTo>
                  <a:lnTo>
                    <a:pt x="556" y="104"/>
                  </a:lnTo>
                  <a:lnTo>
                    <a:pt x="522" y="104"/>
                  </a:lnTo>
                  <a:lnTo>
                    <a:pt x="480" y="96"/>
                  </a:lnTo>
                  <a:lnTo>
                    <a:pt x="387" y="64"/>
                  </a:lnTo>
                  <a:lnTo>
                    <a:pt x="362" y="48"/>
                  </a:lnTo>
                  <a:lnTo>
                    <a:pt x="320" y="48"/>
                  </a:lnTo>
                  <a:lnTo>
                    <a:pt x="227" y="32"/>
                  </a:lnTo>
                  <a:lnTo>
                    <a:pt x="202" y="16"/>
                  </a:lnTo>
                  <a:lnTo>
                    <a:pt x="185" y="0"/>
                  </a:lnTo>
                  <a:lnTo>
                    <a:pt x="168" y="0"/>
                  </a:lnTo>
                  <a:lnTo>
                    <a:pt x="143" y="0"/>
                  </a:lnTo>
                  <a:lnTo>
                    <a:pt x="135" y="8"/>
                  </a:lnTo>
                  <a:lnTo>
                    <a:pt x="126" y="24"/>
                  </a:lnTo>
                  <a:lnTo>
                    <a:pt x="109" y="24"/>
                  </a:lnTo>
                  <a:lnTo>
                    <a:pt x="59" y="32"/>
                  </a:lnTo>
                  <a:lnTo>
                    <a:pt x="17" y="48"/>
                  </a:lnTo>
                  <a:lnTo>
                    <a:pt x="25" y="80"/>
                  </a:lnTo>
                  <a:lnTo>
                    <a:pt x="25" y="88"/>
                  </a:lnTo>
                  <a:lnTo>
                    <a:pt x="25" y="104"/>
                  </a:lnTo>
                  <a:lnTo>
                    <a:pt x="34" y="128"/>
                  </a:lnTo>
                  <a:lnTo>
                    <a:pt x="17" y="184"/>
                  </a:lnTo>
                  <a:lnTo>
                    <a:pt x="67" y="176"/>
                  </a:lnTo>
                  <a:lnTo>
                    <a:pt x="84" y="184"/>
                  </a:lnTo>
                  <a:lnTo>
                    <a:pt x="84" y="200"/>
                  </a:lnTo>
                  <a:lnTo>
                    <a:pt x="76" y="208"/>
                  </a:lnTo>
                  <a:lnTo>
                    <a:pt x="93" y="216"/>
                  </a:lnTo>
                  <a:lnTo>
                    <a:pt x="126" y="216"/>
                  </a:lnTo>
                  <a:lnTo>
                    <a:pt x="143" y="232"/>
                  </a:lnTo>
                  <a:lnTo>
                    <a:pt x="168" y="232"/>
                  </a:lnTo>
                  <a:lnTo>
                    <a:pt x="194" y="224"/>
                  </a:lnTo>
                  <a:lnTo>
                    <a:pt x="227" y="240"/>
                  </a:lnTo>
                  <a:lnTo>
                    <a:pt x="236" y="256"/>
                  </a:lnTo>
                  <a:lnTo>
                    <a:pt x="236" y="264"/>
                  </a:lnTo>
                  <a:lnTo>
                    <a:pt x="253" y="272"/>
                  </a:lnTo>
                  <a:lnTo>
                    <a:pt x="261" y="288"/>
                  </a:lnTo>
                  <a:lnTo>
                    <a:pt x="261" y="296"/>
                  </a:lnTo>
                  <a:lnTo>
                    <a:pt x="227" y="312"/>
                  </a:lnTo>
                  <a:lnTo>
                    <a:pt x="202" y="328"/>
                  </a:lnTo>
                  <a:lnTo>
                    <a:pt x="168" y="344"/>
                  </a:lnTo>
                  <a:lnTo>
                    <a:pt x="177" y="368"/>
                  </a:lnTo>
                  <a:lnTo>
                    <a:pt x="160" y="400"/>
                  </a:lnTo>
                  <a:lnTo>
                    <a:pt x="160" y="424"/>
                  </a:lnTo>
                  <a:lnTo>
                    <a:pt x="152" y="432"/>
                  </a:lnTo>
                  <a:lnTo>
                    <a:pt x="143" y="432"/>
                  </a:lnTo>
                  <a:lnTo>
                    <a:pt x="143" y="464"/>
                  </a:lnTo>
                  <a:lnTo>
                    <a:pt x="126" y="480"/>
                  </a:lnTo>
                  <a:lnTo>
                    <a:pt x="101" y="488"/>
                  </a:lnTo>
                  <a:lnTo>
                    <a:pt x="76" y="488"/>
                  </a:lnTo>
                  <a:lnTo>
                    <a:pt x="93" y="552"/>
                  </a:lnTo>
                  <a:lnTo>
                    <a:pt x="109" y="568"/>
                  </a:lnTo>
                  <a:lnTo>
                    <a:pt x="109" y="576"/>
                  </a:lnTo>
                  <a:lnTo>
                    <a:pt x="101" y="584"/>
                  </a:lnTo>
                  <a:lnTo>
                    <a:pt x="76" y="592"/>
                  </a:lnTo>
                  <a:lnTo>
                    <a:pt x="67" y="608"/>
                  </a:lnTo>
                  <a:lnTo>
                    <a:pt x="59" y="632"/>
                  </a:lnTo>
                  <a:lnTo>
                    <a:pt x="67" y="656"/>
                  </a:lnTo>
                  <a:lnTo>
                    <a:pt x="76" y="672"/>
                  </a:lnTo>
                  <a:lnTo>
                    <a:pt x="84" y="672"/>
                  </a:lnTo>
                  <a:lnTo>
                    <a:pt x="59" y="696"/>
                  </a:lnTo>
                  <a:lnTo>
                    <a:pt x="17" y="720"/>
                  </a:lnTo>
                  <a:lnTo>
                    <a:pt x="8" y="752"/>
                  </a:lnTo>
                  <a:lnTo>
                    <a:pt x="0" y="784"/>
                  </a:lnTo>
                  <a:lnTo>
                    <a:pt x="17" y="784"/>
                  </a:lnTo>
                  <a:lnTo>
                    <a:pt x="59" y="792"/>
                  </a:lnTo>
                  <a:lnTo>
                    <a:pt x="93" y="816"/>
                  </a:lnTo>
                  <a:lnTo>
                    <a:pt x="109" y="840"/>
                  </a:lnTo>
                  <a:lnTo>
                    <a:pt x="109" y="880"/>
                  </a:lnTo>
                  <a:lnTo>
                    <a:pt x="118" y="920"/>
                  </a:lnTo>
                  <a:lnTo>
                    <a:pt x="152" y="952"/>
                  </a:lnTo>
                  <a:lnTo>
                    <a:pt x="219" y="928"/>
                  </a:lnTo>
                  <a:lnTo>
                    <a:pt x="253" y="920"/>
                  </a:lnTo>
                  <a:lnTo>
                    <a:pt x="295" y="912"/>
                  </a:lnTo>
                  <a:lnTo>
                    <a:pt x="337" y="896"/>
                  </a:lnTo>
                  <a:lnTo>
                    <a:pt x="379" y="904"/>
                  </a:lnTo>
                  <a:lnTo>
                    <a:pt x="463" y="920"/>
                  </a:lnTo>
                  <a:lnTo>
                    <a:pt x="539" y="928"/>
                  </a:lnTo>
                  <a:lnTo>
                    <a:pt x="573" y="928"/>
                  </a:lnTo>
                  <a:lnTo>
                    <a:pt x="598" y="904"/>
                  </a:lnTo>
                  <a:lnTo>
                    <a:pt x="615" y="872"/>
                  </a:lnTo>
                  <a:lnTo>
                    <a:pt x="649" y="856"/>
                  </a:lnTo>
                  <a:lnTo>
                    <a:pt x="733" y="848"/>
                  </a:lnTo>
                  <a:lnTo>
                    <a:pt x="725" y="824"/>
                  </a:lnTo>
                  <a:lnTo>
                    <a:pt x="733" y="800"/>
                  </a:lnTo>
                  <a:lnTo>
                    <a:pt x="784" y="752"/>
                  </a:lnTo>
                  <a:lnTo>
                    <a:pt x="842" y="720"/>
                  </a:lnTo>
                  <a:lnTo>
                    <a:pt x="809" y="664"/>
                  </a:lnTo>
                  <a:lnTo>
                    <a:pt x="809" y="624"/>
                  </a:lnTo>
                  <a:lnTo>
                    <a:pt x="842" y="592"/>
                  </a:lnTo>
                  <a:lnTo>
                    <a:pt x="885" y="536"/>
                  </a:lnTo>
                  <a:lnTo>
                    <a:pt x="927" y="504"/>
                  </a:lnTo>
                  <a:lnTo>
                    <a:pt x="935" y="504"/>
                  </a:lnTo>
                  <a:lnTo>
                    <a:pt x="944" y="472"/>
                  </a:lnTo>
                  <a:lnTo>
                    <a:pt x="977" y="448"/>
                  </a:lnTo>
                  <a:lnTo>
                    <a:pt x="1019" y="440"/>
                  </a:lnTo>
                  <a:lnTo>
                    <a:pt x="1095" y="432"/>
                  </a:lnTo>
                  <a:lnTo>
                    <a:pt x="1196" y="376"/>
                  </a:lnTo>
                  <a:lnTo>
                    <a:pt x="1205" y="376"/>
                  </a:lnTo>
                  <a:lnTo>
                    <a:pt x="1205" y="368"/>
                  </a:lnTo>
                  <a:lnTo>
                    <a:pt x="1205" y="344"/>
                  </a:lnTo>
                  <a:lnTo>
                    <a:pt x="1180" y="352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dirty="0" smtClean="0"/>
                <a:t>9%</a:t>
              </a:r>
              <a:endParaRPr lang="en-US" dirty="0"/>
            </a:p>
          </p:txBody>
        </p:sp>
        <p:sp>
          <p:nvSpPr>
            <p:cNvPr id="2054" name="Freeform 6"/>
            <p:cNvSpPr>
              <a:spLocks/>
            </p:cNvSpPr>
            <p:nvPr/>
          </p:nvSpPr>
          <p:spPr bwMode="auto">
            <a:xfrm>
              <a:off x="1730" y="3408"/>
              <a:ext cx="421" cy="616"/>
            </a:xfrm>
            <a:custGeom>
              <a:avLst/>
              <a:gdLst/>
              <a:ahLst/>
              <a:cxnLst>
                <a:cxn ang="0">
                  <a:pos x="396" y="88"/>
                </a:cxn>
                <a:cxn ang="0">
                  <a:pos x="387" y="64"/>
                </a:cxn>
                <a:cxn ang="0">
                  <a:pos x="328" y="56"/>
                </a:cxn>
                <a:cxn ang="0">
                  <a:pos x="286" y="40"/>
                </a:cxn>
                <a:cxn ang="0">
                  <a:pos x="236" y="32"/>
                </a:cxn>
                <a:cxn ang="0">
                  <a:pos x="244" y="8"/>
                </a:cxn>
                <a:cxn ang="0">
                  <a:pos x="177" y="8"/>
                </a:cxn>
                <a:cxn ang="0">
                  <a:pos x="160" y="112"/>
                </a:cxn>
                <a:cxn ang="0">
                  <a:pos x="126" y="208"/>
                </a:cxn>
                <a:cxn ang="0">
                  <a:pos x="42" y="304"/>
                </a:cxn>
                <a:cxn ang="0">
                  <a:pos x="8" y="368"/>
                </a:cxn>
                <a:cxn ang="0">
                  <a:pos x="34" y="384"/>
                </a:cxn>
                <a:cxn ang="0">
                  <a:pos x="25" y="408"/>
                </a:cxn>
                <a:cxn ang="0">
                  <a:pos x="67" y="416"/>
                </a:cxn>
                <a:cxn ang="0">
                  <a:pos x="42" y="512"/>
                </a:cxn>
                <a:cxn ang="0">
                  <a:pos x="8" y="576"/>
                </a:cxn>
                <a:cxn ang="0">
                  <a:pos x="8" y="592"/>
                </a:cxn>
                <a:cxn ang="0">
                  <a:pos x="84" y="600"/>
                </a:cxn>
                <a:cxn ang="0">
                  <a:pos x="160" y="608"/>
                </a:cxn>
                <a:cxn ang="0">
                  <a:pos x="177" y="544"/>
                </a:cxn>
                <a:cxn ang="0">
                  <a:pos x="244" y="496"/>
                </a:cxn>
                <a:cxn ang="0">
                  <a:pos x="227" y="480"/>
                </a:cxn>
                <a:cxn ang="0">
                  <a:pos x="227" y="432"/>
                </a:cxn>
                <a:cxn ang="0">
                  <a:pos x="261" y="408"/>
                </a:cxn>
                <a:cxn ang="0">
                  <a:pos x="269" y="392"/>
                </a:cxn>
                <a:cxn ang="0">
                  <a:pos x="236" y="312"/>
                </a:cxn>
                <a:cxn ang="0">
                  <a:pos x="286" y="304"/>
                </a:cxn>
                <a:cxn ang="0">
                  <a:pos x="303" y="256"/>
                </a:cxn>
                <a:cxn ang="0">
                  <a:pos x="320" y="248"/>
                </a:cxn>
                <a:cxn ang="0">
                  <a:pos x="337" y="192"/>
                </a:cxn>
                <a:cxn ang="0">
                  <a:pos x="362" y="152"/>
                </a:cxn>
                <a:cxn ang="0">
                  <a:pos x="421" y="120"/>
                </a:cxn>
                <a:cxn ang="0">
                  <a:pos x="413" y="96"/>
                </a:cxn>
              </a:cxnLst>
              <a:rect l="0" t="0" r="r" b="b"/>
              <a:pathLst>
                <a:path w="421" h="616">
                  <a:moveTo>
                    <a:pt x="413" y="96"/>
                  </a:moveTo>
                  <a:lnTo>
                    <a:pt x="396" y="88"/>
                  </a:lnTo>
                  <a:lnTo>
                    <a:pt x="396" y="80"/>
                  </a:lnTo>
                  <a:lnTo>
                    <a:pt x="387" y="64"/>
                  </a:lnTo>
                  <a:lnTo>
                    <a:pt x="354" y="48"/>
                  </a:lnTo>
                  <a:lnTo>
                    <a:pt x="328" y="56"/>
                  </a:lnTo>
                  <a:lnTo>
                    <a:pt x="303" y="56"/>
                  </a:lnTo>
                  <a:lnTo>
                    <a:pt x="286" y="40"/>
                  </a:lnTo>
                  <a:lnTo>
                    <a:pt x="253" y="40"/>
                  </a:lnTo>
                  <a:lnTo>
                    <a:pt x="236" y="32"/>
                  </a:lnTo>
                  <a:lnTo>
                    <a:pt x="244" y="24"/>
                  </a:lnTo>
                  <a:lnTo>
                    <a:pt x="244" y="8"/>
                  </a:lnTo>
                  <a:lnTo>
                    <a:pt x="227" y="0"/>
                  </a:lnTo>
                  <a:lnTo>
                    <a:pt x="177" y="8"/>
                  </a:lnTo>
                  <a:lnTo>
                    <a:pt x="177" y="40"/>
                  </a:lnTo>
                  <a:lnTo>
                    <a:pt x="160" y="112"/>
                  </a:lnTo>
                  <a:lnTo>
                    <a:pt x="143" y="144"/>
                  </a:lnTo>
                  <a:lnTo>
                    <a:pt x="126" y="208"/>
                  </a:lnTo>
                  <a:lnTo>
                    <a:pt x="92" y="256"/>
                  </a:lnTo>
                  <a:lnTo>
                    <a:pt x="42" y="304"/>
                  </a:lnTo>
                  <a:lnTo>
                    <a:pt x="17" y="352"/>
                  </a:lnTo>
                  <a:lnTo>
                    <a:pt x="8" y="368"/>
                  </a:lnTo>
                  <a:lnTo>
                    <a:pt x="17" y="376"/>
                  </a:lnTo>
                  <a:lnTo>
                    <a:pt x="34" y="384"/>
                  </a:lnTo>
                  <a:lnTo>
                    <a:pt x="25" y="400"/>
                  </a:lnTo>
                  <a:lnTo>
                    <a:pt x="25" y="408"/>
                  </a:lnTo>
                  <a:lnTo>
                    <a:pt x="34" y="416"/>
                  </a:lnTo>
                  <a:lnTo>
                    <a:pt x="67" y="416"/>
                  </a:lnTo>
                  <a:lnTo>
                    <a:pt x="42" y="480"/>
                  </a:lnTo>
                  <a:lnTo>
                    <a:pt x="42" y="512"/>
                  </a:lnTo>
                  <a:lnTo>
                    <a:pt x="25" y="544"/>
                  </a:lnTo>
                  <a:lnTo>
                    <a:pt x="8" y="576"/>
                  </a:lnTo>
                  <a:lnTo>
                    <a:pt x="0" y="592"/>
                  </a:lnTo>
                  <a:lnTo>
                    <a:pt x="8" y="592"/>
                  </a:lnTo>
                  <a:lnTo>
                    <a:pt x="50" y="592"/>
                  </a:lnTo>
                  <a:lnTo>
                    <a:pt x="84" y="600"/>
                  </a:lnTo>
                  <a:lnTo>
                    <a:pt x="126" y="616"/>
                  </a:lnTo>
                  <a:lnTo>
                    <a:pt x="160" y="608"/>
                  </a:lnTo>
                  <a:lnTo>
                    <a:pt x="168" y="576"/>
                  </a:lnTo>
                  <a:lnTo>
                    <a:pt x="177" y="544"/>
                  </a:lnTo>
                  <a:lnTo>
                    <a:pt x="219" y="520"/>
                  </a:lnTo>
                  <a:lnTo>
                    <a:pt x="244" y="496"/>
                  </a:lnTo>
                  <a:lnTo>
                    <a:pt x="236" y="496"/>
                  </a:lnTo>
                  <a:lnTo>
                    <a:pt x="227" y="480"/>
                  </a:lnTo>
                  <a:lnTo>
                    <a:pt x="219" y="456"/>
                  </a:lnTo>
                  <a:lnTo>
                    <a:pt x="227" y="432"/>
                  </a:lnTo>
                  <a:lnTo>
                    <a:pt x="236" y="416"/>
                  </a:lnTo>
                  <a:lnTo>
                    <a:pt x="261" y="408"/>
                  </a:lnTo>
                  <a:lnTo>
                    <a:pt x="269" y="400"/>
                  </a:lnTo>
                  <a:lnTo>
                    <a:pt x="269" y="392"/>
                  </a:lnTo>
                  <a:lnTo>
                    <a:pt x="253" y="376"/>
                  </a:lnTo>
                  <a:lnTo>
                    <a:pt x="236" y="312"/>
                  </a:lnTo>
                  <a:lnTo>
                    <a:pt x="261" y="312"/>
                  </a:lnTo>
                  <a:lnTo>
                    <a:pt x="286" y="304"/>
                  </a:lnTo>
                  <a:lnTo>
                    <a:pt x="303" y="288"/>
                  </a:lnTo>
                  <a:lnTo>
                    <a:pt x="303" y="256"/>
                  </a:lnTo>
                  <a:lnTo>
                    <a:pt x="312" y="256"/>
                  </a:lnTo>
                  <a:lnTo>
                    <a:pt x="320" y="248"/>
                  </a:lnTo>
                  <a:lnTo>
                    <a:pt x="320" y="224"/>
                  </a:lnTo>
                  <a:lnTo>
                    <a:pt x="337" y="192"/>
                  </a:lnTo>
                  <a:lnTo>
                    <a:pt x="328" y="168"/>
                  </a:lnTo>
                  <a:lnTo>
                    <a:pt x="362" y="152"/>
                  </a:lnTo>
                  <a:lnTo>
                    <a:pt x="387" y="136"/>
                  </a:lnTo>
                  <a:lnTo>
                    <a:pt x="421" y="120"/>
                  </a:lnTo>
                  <a:lnTo>
                    <a:pt x="421" y="112"/>
                  </a:lnTo>
                  <a:lnTo>
                    <a:pt x="413" y="96"/>
                  </a:ln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dirty="0" smtClean="0"/>
                <a:t>2%</a:t>
              </a:r>
              <a:endParaRPr lang="en-US" dirty="0"/>
            </a:p>
          </p:txBody>
        </p:sp>
        <p:sp>
          <p:nvSpPr>
            <p:cNvPr id="2055" name="Freeform 7"/>
            <p:cNvSpPr>
              <a:spLocks/>
            </p:cNvSpPr>
            <p:nvPr/>
          </p:nvSpPr>
          <p:spPr bwMode="auto">
            <a:xfrm>
              <a:off x="1890" y="3232"/>
              <a:ext cx="1205" cy="952"/>
            </a:xfrm>
            <a:custGeom>
              <a:avLst/>
              <a:gdLst/>
              <a:ahLst/>
              <a:cxnLst>
                <a:cxn ang="0">
                  <a:pos x="1154" y="336"/>
                </a:cxn>
                <a:cxn ang="0">
                  <a:pos x="1036" y="296"/>
                </a:cxn>
                <a:cxn ang="0">
                  <a:pos x="910" y="280"/>
                </a:cxn>
                <a:cxn ang="0">
                  <a:pos x="859" y="232"/>
                </a:cxn>
                <a:cxn ang="0">
                  <a:pos x="784" y="192"/>
                </a:cxn>
                <a:cxn ang="0">
                  <a:pos x="716" y="144"/>
                </a:cxn>
                <a:cxn ang="0">
                  <a:pos x="666" y="136"/>
                </a:cxn>
                <a:cxn ang="0">
                  <a:pos x="598" y="128"/>
                </a:cxn>
                <a:cxn ang="0">
                  <a:pos x="522" y="104"/>
                </a:cxn>
                <a:cxn ang="0">
                  <a:pos x="387" y="64"/>
                </a:cxn>
                <a:cxn ang="0">
                  <a:pos x="320" y="48"/>
                </a:cxn>
                <a:cxn ang="0">
                  <a:pos x="202" y="16"/>
                </a:cxn>
                <a:cxn ang="0">
                  <a:pos x="168" y="0"/>
                </a:cxn>
                <a:cxn ang="0">
                  <a:pos x="135" y="8"/>
                </a:cxn>
                <a:cxn ang="0">
                  <a:pos x="109" y="24"/>
                </a:cxn>
                <a:cxn ang="0">
                  <a:pos x="17" y="48"/>
                </a:cxn>
                <a:cxn ang="0">
                  <a:pos x="25" y="88"/>
                </a:cxn>
                <a:cxn ang="0">
                  <a:pos x="34" y="128"/>
                </a:cxn>
                <a:cxn ang="0">
                  <a:pos x="67" y="176"/>
                </a:cxn>
                <a:cxn ang="0">
                  <a:pos x="84" y="200"/>
                </a:cxn>
                <a:cxn ang="0">
                  <a:pos x="93" y="216"/>
                </a:cxn>
                <a:cxn ang="0">
                  <a:pos x="143" y="232"/>
                </a:cxn>
                <a:cxn ang="0">
                  <a:pos x="194" y="224"/>
                </a:cxn>
                <a:cxn ang="0">
                  <a:pos x="236" y="256"/>
                </a:cxn>
                <a:cxn ang="0">
                  <a:pos x="253" y="272"/>
                </a:cxn>
                <a:cxn ang="0">
                  <a:pos x="261" y="296"/>
                </a:cxn>
                <a:cxn ang="0">
                  <a:pos x="202" y="328"/>
                </a:cxn>
                <a:cxn ang="0">
                  <a:pos x="177" y="368"/>
                </a:cxn>
                <a:cxn ang="0">
                  <a:pos x="160" y="424"/>
                </a:cxn>
                <a:cxn ang="0">
                  <a:pos x="143" y="432"/>
                </a:cxn>
                <a:cxn ang="0">
                  <a:pos x="126" y="480"/>
                </a:cxn>
                <a:cxn ang="0">
                  <a:pos x="76" y="488"/>
                </a:cxn>
                <a:cxn ang="0">
                  <a:pos x="109" y="568"/>
                </a:cxn>
                <a:cxn ang="0">
                  <a:pos x="101" y="584"/>
                </a:cxn>
                <a:cxn ang="0">
                  <a:pos x="67" y="608"/>
                </a:cxn>
                <a:cxn ang="0">
                  <a:pos x="67" y="656"/>
                </a:cxn>
                <a:cxn ang="0">
                  <a:pos x="84" y="672"/>
                </a:cxn>
                <a:cxn ang="0">
                  <a:pos x="17" y="720"/>
                </a:cxn>
                <a:cxn ang="0">
                  <a:pos x="0" y="784"/>
                </a:cxn>
                <a:cxn ang="0">
                  <a:pos x="59" y="792"/>
                </a:cxn>
                <a:cxn ang="0">
                  <a:pos x="109" y="840"/>
                </a:cxn>
                <a:cxn ang="0">
                  <a:pos x="118" y="920"/>
                </a:cxn>
                <a:cxn ang="0">
                  <a:pos x="219" y="928"/>
                </a:cxn>
                <a:cxn ang="0">
                  <a:pos x="295" y="912"/>
                </a:cxn>
                <a:cxn ang="0">
                  <a:pos x="379" y="904"/>
                </a:cxn>
                <a:cxn ang="0">
                  <a:pos x="539" y="928"/>
                </a:cxn>
                <a:cxn ang="0">
                  <a:pos x="598" y="904"/>
                </a:cxn>
                <a:cxn ang="0">
                  <a:pos x="649" y="856"/>
                </a:cxn>
                <a:cxn ang="0">
                  <a:pos x="725" y="824"/>
                </a:cxn>
                <a:cxn ang="0">
                  <a:pos x="784" y="752"/>
                </a:cxn>
                <a:cxn ang="0">
                  <a:pos x="809" y="664"/>
                </a:cxn>
                <a:cxn ang="0">
                  <a:pos x="842" y="592"/>
                </a:cxn>
                <a:cxn ang="0">
                  <a:pos x="927" y="504"/>
                </a:cxn>
                <a:cxn ang="0">
                  <a:pos x="944" y="472"/>
                </a:cxn>
                <a:cxn ang="0">
                  <a:pos x="944" y="472"/>
                </a:cxn>
                <a:cxn ang="0">
                  <a:pos x="1019" y="440"/>
                </a:cxn>
                <a:cxn ang="0">
                  <a:pos x="1196" y="376"/>
                </a:cxn>
                <a:cxn ang="0">
                  <a:pos x="1205" y="368"/>
                </a:cxn>
                <a:cxn ang="0">
                  <a:pos x="1205" y="344"/>
                </a:cxn>
              </a:cxnLst>
              <a:rect l="0" t="0" r="r" b="b"/>
              <a:pathLst>
                <a:path w="1205" h="952">
                  <a:moveTo>
                    <a:pt x="1180" y="352"/>
                  </a:moveTo>
                  <a:lnTo>
                    <a:pt x="1154" y="336"/>
                  </a:lnTo>
                  <a:lnTo>
                    <a:pt x="1095" y="320"/>
                  </a:lnTo>
                  <a:lnTo>
                    <a:pt x="1036" y="296"/>
                  </a:lnTo>
                  <a:lnTo>
                    <a:pt x="969" y="288"/>
                  </a:lnTo>
                  <a:lnTo>
                    <a:pt x="910" y="280"/>
                  </a:lnTo>
                  <a:lnTo>
                    <a:pt x="893" y="256"/>
                  </a:lnTo>
                  <a:lnTo>
                    <a:pt x="859" y="232"/>
                  </a:lnTo>
                  <a:lnTo>
                    <a:pt x="817" y="224"/>
                  </a:lnTo>
                  <a:lnTo>
                    <a:pt x="784" y="192"/>
                  </a:lnTo>
                  <a:lnTo>
                    <a:pt x="733" y="152"/>
                  </a:lnTo>
                  <a:lnTo>
                    <a:pt x="716" y="144"/>
                  </a:lnTo>
                  <a:lnTo>
                    <a:pt x="699" y="144"/>
                  </a:lnTo>
                  <a:lnTo>
                    <a:pt x="666" y="136"/>
                  </a:lnTo>
                  <a:lnTo>
                    <a:pt x="632" y="120"/>
                  </a:lnTo>
                  <a:lnTo>
                    <a:pt x="598" y="128"/>
                  </a:lnTo>
                  <a:lnTo>
                    <a:pt x="556" y="104"/>
                  </a:lnTo>
                  <a:lnTo>
                    <a:pt x="522" y="104"/>
                  </a:lnTo>
                  <a:lnTo>
                    <a:pt x="480" y="96"/>
                  </a:lnTo>
                  <a:lnTo>
                    <a:pt x="387" y="64"/>
                  </a:lnTo>
                  <a:lnTo>
                    <a:pt x="362" y="48"/>
                  </a:lnTo>
                  <a:lnTo>
                    <a:pt x="320" y="48"/>
                  </a:lnTo>
                  <a:lnTo>
                    <a:pt x="227" y="32"/>
                  </a:lnTo>
                  <a:lnTo>
                    <a:pt x="202" y="16"/>
                  </a:lnTo>
                  <a:lnTo>
                    <a:pt x="185" y="0"/>
                  </a:lnTo>
                  <a:lnTo>
                    <a:pt x="168" y="0"/>
                  </a:lnTo>
                  <a:lnTo>
                    <a:pt x="143" y="0"/>
                  </a:lnTo>
                  <a:lnTo>
                    <a:pt x="135" y="8"/>
                  </a:lnTo>
                  <a:lnTo>
                    <a:pt x="126" y="24"/>
                  </a:lnTo>
                  <a:lnTo>
                    <a:pt x="109" y="24"/>
                  </a:lnTo>
                  <a:lnTo>
                    <a:pt x="59" y="32"/>
                  </a:lnTo>
                  <a:lnTo>
                    <a:pt x="17" y="48"/>
                  </a:lnTo>
                  <a:lnTo>
                    <a:pt x="25" y="80"/>
                  </a:lnTo>
                  <a:lnTo>
                    <a:pt x="25" y="88"/>
                  </a:lnTo>
                  <a:lnTo>
                    <a:pt x="25" y="104"/>
                  </a:lnTo>
                  <a:lnTo>
                    <a:pt x="34" y="128"/>
                  </a:lnTo>
                  <a:lnTo>
                    <a:pt x="17" y="184"/>
                  </a:lnTo>
                  <a:lnTo>
                    <a:pt x="67" y="176"/>
                  </a:lnTo>
                  <a:lnTo>
                    <a:pt x="84" y="184"/>
                  </a:lnTo>
                  <a:lnTo>
                    <a:pt x="84" y="200"/>
                  </a:lnTo>
                  <a:lnTo>
                    <a:pt x="76" y="208"/>
                  </a:lnTo>
                  <a:lnTo>
                    <a:pt x="93" y="216"/>
                  </a:lnTo>
                  <a:lnTo>
                    <a:pt x="126" y="216"/>
                  </a:lnTo>
                  <a:lnTo>
                    <a:pt x="143" y="232"/>
                  </a:lnTo>
                  <a:lnTo>
                    <a:pt x="168" y="232"/>
                  </a:lnTo>
                  <a:lnTo>
                    <a:pt x="194" y="224"/>
                  </a:lnTo>
                  <a:lnTo>
                    <a:pt x="227" y="240"/>
                  </a:lnTo>
                  <a:lnTo>
                    <a:pt x="236" y="256"/>
                  </a:lnTo>
                  <a:lnTo>
                    <a:pt x="236" y="264"/>
                  </a:lnTo>
                  <a:lnTo>
                    <a:pt x="253" y="272"/>
                  </a:lnTo>
                  <a:lnTo>
                    <a:pt x="261" y="288"/>
                  </a:lnTo>
                  <a:lnTo>
                    <a:pt x="261" y="296"/>
                  </a:lnTo>
                  <a:lnTo>
                    <a:pt x="227" y="312"/>
                  </a:lnTo>
                  <a:lnTo>
                    <a:pt x="202" y="328"/>
                  </a:lnTo>
                  <a:lnTo>
                    <a:pt x="168" y="344"/>
                  </a:lnTo>
                  <a:lnTo>
                    <a:pt x="177" y="368"/>
                  </a:lnTo>
                  <a:lnTo>
                    <a:pt x="160" y="400"/>
                  </a:lnTo>
                  <a:lnTo>
                    <a:pt x="160" y="424"/>
                  </a:lnTo>
                  <a:lnTo>
                    <a:pt x="152" y="432"/>
                  </a:lnTo>
                  <a:lnTo>
                    <a:pt x="143" y="432"/>
                  </a:lnTo>
                  <a:lnTo>
                    <a:pt x="143" y="464"/>
                  </a:lnTo>
                  <a:lnTo>
                    <a:pt x="126" y="480"/>
                  </a:lnTo>
                  <a:lnTo>
                    <a:pt x="101" y="488"/>
                  </a:lnTo>
                  <a:lnTo>
                    <a:pt x="76" y="488"/>
                  </a:lnTo>
                  <a:lnTo>
                    <a:pt x="93" y="552"/>
                  </a:lnTo>
                  <a:lnTo>
                    <a:pt x="109" y="568"/>
                  </a:lnTo>
                  <a:lnTo>
                    <a:pt x="109" y="576"/>
                  </a:lnTo>
                  <a:lnTo>
                    <a:pt x="101" y="584"/>
                  </a:lnTo>
                  <a:lnTo>
                    <a:pt x="76" y="592"/>
                  </a:lnTo>
                  <a:lnTo>
                    <a:pt x="67" y="608"/>
                  </a:lnTo>
                  <a:lnTo>
                    <a:pt x="59" y="632"/>
                  </a:lnTo>
                  <a:lnTo>
                    <a:pt x="67" y="656"/>
                  </a:lnTo>
                  <a:lnTo>
                    <a:pt x="76" y="672"/>
                  </a:lnTo>
                  <a:lnTo>
                    <a:pt x="84" y="672"/>
                  </a:lnTo>
                  <a:lnTo>
                    <a:pt x="59" y="696"/>
                  </a:lnTo>
                  <a:lnTo>
                    <a:pt x="17" y="720"/>
                  </a:lnTo>
                  <a:lnTo>
                    <a:pt x="8" y="752"/>
                  </a:lnTo>
                  <a:lnTo>
                    <a:pt x="0" y="784"/>
                  </a:lnTo>
                  <a:lnTo>
                    <a:pt x="17" y="784"/>
                  </a:lnTo>
                  <a:lnTo>
                    <a:pt x="59" y="792"/>
                  </a:lnTo>
                  <a:lnTo>
                    <a:pt x="93" y="816"/>
                  </a:lnTo>
                  <a:lnTo>
                    <a:pt x="109" y="840"/>
                  </a:lnTo>
                  <a:lnTo>
                    <a:pt x="109" y="880"/>
                  </a:lnTo>
                  <a:lnTo>
                    <a:pt x="118" y="920"/>
                  </a:lnTo>
                  <a:lnTo>
                    <a:pt x="152" y="952"/>
                  </a:lnTo>
                  <a:lnTo>
                    <a:pt x="219" y="928"/>
                  </a:lnTo>
                  <a:lnTo>
                    <a:pt x="253" y="920"/>
                  </a:lnTo>
                  <a:lnTo>
                    <a:pt x="295" y="912"/>
                  </a:lnTo>
                  <a:lnTo>
                    <a:pt x="337" y="896"/>
                  </a:lnTo>
                  <a:lnTo>
                    <a:pt x="379" y="904"/>
                  </a:lnTo>
                  <a:lnTo>
                    <a:pt x="463" y="920"/>
                  </a:lnTo>
                  <a:lnTo>
                    <a:pt x="539" y="928"/>
                  </a:lnTo>
                  <a:lnTo>
                    <a:pt x="573" y="928"/>
                  </a:lnTo>
                  <a:lnTo>
                    <a:pt x="598" y="904"/>
                  </a:lnTo>
                  <a:lnTo>
                    <a:pt x="615" y="872"/>
                  </a:lnTo>
                  <a:lnTo>
                    <a:pt x="649" y="856"/>
                  </a:lnTo>
                  <a:lnTo>
                    <a:pt x="733" y="848"/>
                  </a:lnTo>
                  <a:lnTo>
                    <a:pt x="725" y="824"/>
                  </a:lnTo>
                  <a:lnTo>
                    <a:pt x="733" y="800"/>
                  </a:lnTo>
                  <a:lnTo>
                    <a:pt x="784" y="752"/>
                  </a:lnTo>
                  <a:lnTo>
                    <a:pt x="842" y="720"/>
                  </a:lnTo>
                  <a:lnTo>
                    <a:pt x="809" y="664"/>
                  </a:lnTo>
                  <a:lnTo>
                    <a:pt x="809" y="624"/>
                  </a:lnTo>
                  <a:lnTo>
                    <a:pt x="842" y="592"/>
                  </a:lnTo>
                  <a:lnTo>
                    <a:pt x="885" y="536"/>
                  </a:lnTo>
                  <a:lnTo>
                    <a:pt x="927" y="504"/>
                  </a:lnTo>
                  <a:lnTo>
                    <a:pt x="935" y="504"/>
                  </a:lnTo>
                  <a:lnTo>
                    <a:pt x="944" y="472"/>
                  </a:lnTo>
                  <a:lnTo>
                    <a:pt x="944" y="472"/>
                  </a:lnTo>
                  <a:lnTo>
                    <a:pt x="944" y="472"/>
                  </a:lnTo>
                  <a:lnTo>
                    <a:pt x="977" y="448"/>
                  </a:lnTo>
                  <a:lnTo>
                    <a:pt x="1019" y="440"/>
                  </a:lnTo>
                  <a:lnTo>
                    <a:pt x="1095" y="432"/>
                  </a:lnTo>
                  <a:lnTo>
                    <a:pt x="1196" y="376"/>
                  </a:lnTo>
                  <a:lnTo>
                    <a:pt x="1205" y="376"/>
                  </a:lnTo>
                  <a:lnTo>
                    <a:pt x="1205" y="368"/>
                  </a:lnTo>
                  <a:lnTo>
                    <a:pt x="1205" y="344"/>
                  </a:lnTo>
                  <a:lnTo>
                    <a:pt x="1205" y="344"/>
                  </a:lnTo>
                  <a:lnTo>
                    <a:pt x="1180" y="352"/>
                  </a:lnTo>
                  <a:close/>
                </a:path>
              </a:pathLst>
            </a:custGeom>
            <a:noFill/>
            <a:ln w="12700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6" name="Freeform 8"/>
            <p:cNvSpPr>
              <a:spLocks/>
            </p:cNvSpPr>
            <p:nvPr/>
          </p:nvSpPr>
          <p:spPr bwMode="auto">
            <a:xfrm>
              <a:off x="1730" y="3408"/>
              <a:ext cx="421" cy="616"/>
            </a:xfrm>
            <a:custGeom>
              <a:avLst/>
              <a:gdLst/>
              <a:ahLst/>
              <a:cxnLst>
                <a:cxn ang="0">
                  <a:pos x="396" y="88"/>
                </a:cxn>
                <a:cxn ang="0">
                  <a:pos x="387" y="64"/>
                </a:cxn>
                <a:cxn ang="0">
                  <a:pos x="328" y="56"/>
                </a:cxn>
                <a:cxn ang="0">
                  <a:pos x="286" y="40"/>
                </a:cxn>
                <a:cxn ang="0">
                  <a:pos x="236" y="32"/>
                </a:cxn>
                <a:cxn ang="0">
                  <a:pos x="244" y="8"/>
                </a:cxn>
                <a:cxn ang="0">
                  <a:pos x="177" y="8"/>
                </a:cxn>
                <a:cxn ang="0">
                  <a:pos x="160" y="112"/>
                </a:cxn>
                <a:cxn ang="0">
                  <a:pos x="126" y="208"/>
                </a:cxn>
                <a:cxn ang="0">
                  <a:pos x="42" y="304"/>
                </a:cxn>
                <a:cxn ang="0">
                  <a:pos x="8" y="368"/>
                </a:cxn>
                <a:cxn ang="0">
                  <a:pos x="34" y="384"/>
                </a:cxn>
                <a:cxn ang="0">
                  <a:pos x="25" y="408"/>
                </a:cxn>
                <a:cxn ang="0">
                  <a:pos x="67" y="416"/>
                </a:cxn>
                <a:cxn ang="0">
                  <a:pos x="42" y="512"/>
                </a:cxn>
                <a:cxn ang="0">
                  <a:pos x="8" y="576"/>
                </a:cxn>
                <a:cxn ang="0">
                  <a:pos x="8" y="592"/>
                </a:cxn>
                <a:cxn ang="0">
                  <a:pos x="84" y="600"/>
                </a:cxn>
                <a:cxn ang="0">
                  <a:pos x="160" y="608"/>
                </a:cxn>
                <a:cxn ang="0">
                  <a:pos x="168" y="576"/>
                </a:cxn>
                <a:cxn ang="0">
                  <a:pos x="219" y="520"/>
                </a:cxn>
                <a:cxn ang="0">
                  <a:pos x="236" y="496"/>
                </a:cxn>
                <a:cxn ang="0">
                  <a:pos x="219" y="456"/>
                </a:cxn>
                <a:cxn ang="0">
                  <a:pos x="236" y="416"/>
                </a:cxn>
                <a:cxn ang="0">
                  <a:pos x="269" y="400"/>
                </a:cxn>
                <a:cxn ang="0">
                  <a:pos x="253" y="376"/>
                </a:cxn>
                <a:cxn ang="0">
                  <a:pos x="261" y="312"/>
                </a:cxn>
                <a:cxn ang="0">
                  <a:pos x="303" y="288"/>
                </a:cxn>
                <a:cxn ang="0">
                  <a:pos x="312" y="256"/>
                </a:cxn>
                <a:cxn ang="0">
                  <a:pos x="320" y="224"/>
                </a:cxn>
                <a:cxn ang="0">
                  <a:pos x="328" y="168"/>
                </a:cxn>
                <a:cxn ang="0">
                  <a:pos x="387" y="136"/>
                </a:cxn>
                <a:cxn ang="0">
                  <a:pos x="421" y="112"/>
                </a:cxn>
                <a:cxn ang="0">
                  <a:pos x="413" y="96"/>
                </a:cxn>
              </a:cxnLst>
              <a:rect l="0" t="0" r="r" b="b"/>
              <a:pathLst>
                <a:path w="421" h="616">
                  <a:moveTo>
                    <a:pt x="413" y="96"/>
                  </a:moveTo>
                  <a:lnTo>
                    <a:pt x="396" y="88"/>
                  </a:lnTo>
                  <a:lnTo>
                    <a:pt x="396" y="80"/>
                  </a:lnTo>
                  <a:lnTo>
                    <a:pt x="387" y="64"/>
                  </a:lnTo>
                  <a:lnTo>
                    <a:pt x="354" y="48"/>
                  </a:lnTo>
                  <a:lnTo>
                    <a:pt x="328" y="56"/>
                  </a:lnTo>
                  <a:lnTo>
                    <a:pt x="303" y="56"/>
                  </a:lnTo>
                  <a:lnTo>
                    <a:pt x="286" y="40"/>
                  </a:lnTo>
                  <a:lnTo>
                    <a:pt x="253" y="40"/>
                  </a:lnTo>
                  <a:lnTo>
                    <a:pt x="236" y="32"/>
                  </a:lnTo>
                  <a:lnTo>
                    <a:pt x="244" y="24"/>
                  </a:lnTo>
                  <a:lnTo>
                    <a:pt x="244" y="8"/>
                  </a:lnTo>
                  <a:lnTo>
                    <a:pt x="227" y="0"/>
                  </a:lnTo>
                  <a:lnTo>
                    <a:pt x="177" y="8"/>
                  </a:lnTo>
                  <a:lnTo>
                    <a:pt x="177" y="40"/>
                  </a:lnTo>
                  <a:lnTo>
                    <a:pt x="160" y="112"/>
                  </a:lnTo>
                  <a:lnTo>
                    <a:pt x="143" y="144"/>
                  </a:lnTo>
                  <a:lnTo>
                    <a:pt x="126" y="208"/>
                  </a:lnTo>
                  <a:lnTo>
                    <a:pt x="92" y="256"/>
                  </a:lnTo>
                  <a:lnTo>
                    <a:pt x="42" y="304"/>
                  </a:lnTo>
                  <a:lnTo>
                    <a:pt x="17" y="352"/>
                  </a:lnTo>
                  <a:lnTo>
                    <a:pt x="8" y="368"/>
                  </a:lnTo>
                  <a:lnTo>
                    <a:pt x="17" y="376"/>
                  </a:lnTo>
                  <a:lnTo>
                    <a:pt x="34" y="384"/>
                  </a:lnTo>
                  <a:lnTo>
                    <a:pt x="25" y="400"/>
                  </a:lnTo>
                  <a:lnTo>
                    <a:pt x="25" y="408"/>
                  </a:lnTo>
                  <a:lnTo>
                    <a:pt x="34" y="416"/>
                  </a:lnTo>
                  <a:lnTo>
                    <a:pt x="67" y="416"/>
                  </a:lnTo>
                  <a:lnTo>
                    <a:pt x="42" y="480"/>
                  </a:lnTo>
                  <a:lnTo>
                    <a:pt x="42" y="512"/>
                  </a:lnTo>
                  <a:lnTo>
                    <a:pt x="25" y="544"/>
                  </a:lnTo>
                  <a:lnTo>
                    <a:pt x="8" y="576"/>
                  </a:lnTo>
                  <a:lnTo>
                    <a:pt x="0" y="592"/>
                  </a:lnTo>
                  <a:lnTo>
                    <a:pt x="8" y="592"/>
                  </a:lnTo>
                  <a:lnTo>
                    <a:pt x="50" y="592"/>
                  </a:lnTo>
                  <a:lnTo>
                    <a:pt x="84" y="600"/>
                  </a:lnTo>
                  <a:lnTo>
                    <a:pt x="126" y="616"/>
                  </a:lnTo>
                  <a:lnTo>
                    <a:pt x="160" y="608"/>
                  </a:lnTo>
                  <a:lnTo>
                    <a:pt x="160" y="608"/>
                  </a:lnTo>
                  <a:lnTo>
                    <a:pt x="168" y="576"/>
                  </a:lnTo>
                  <a:lnTo>
                    <a:pt x="177" y="544"/>
                  </a:lnTo>
                  <a:lnTo>
                    <a:pt x="219" y="520"/>
                  </a:lnTo>
                  <a:lnTo>
                    <a:pt x="244" y="496"/>
                  </a:lnTo>
                  <a:lnTo>
                    <a:pt x="236" y="496"/>
                  </a:lnTo>
                  <a:lnTo>
                    <a:pt x="227" y="480"/>
                  </a:lnTo>
                  <a:lnTo>
                    <a:pt x="219" y="456"/>
                  </a:lnTo>
                  <a:lnTo>
                    <a:pt x="227" y="432"/>
                  </a:lnTo>
                  <a:lnTo>
                    <a:pt x="236" y="416"/>
                  </a:lnTo>
                  <a:lnTo>
                    <a:pt x="261" y="408"/>
                  </a:lnTo>
                  <a:lnTo>
                    <a:pt x="269" y="400"/>
                  </a:lnTo>
                  <a:lnTo>
                    <a:pt x="269" y="392"/>
                  </a:lnTo>
                  <a:lnTo>
                    <a:pt x="253" y="376"/>
                  </a:lnTo>
                  <a:lnTo>
                    <a:pt x="236" y="312"/>
                  </a:lnTo>
                  <a:lnTo>
                    <a:pt x="261" y="312"/>
                  </a:lnTo>
                  <a:lnTo>
                    <a:pt x="286" y="304"/>
                  </a:lnTo>
                  <a:lnTo>
                    <a:pt x="303" y="288"/>
                  </a:lnTo>
                  <a:lnTo>
                    <a:pt x="303" y="256"/>
                  </a:lnTo>
                  <a:lnTo>
                    <a:pt x="312" y="256"/>
                  </a:lnTo>
                  <a:lnTo>
                    <a:pt x="320" y="248"/>
                  </a:lnTo>
                  <a:lnTo>
                    <a:pt x="320" y="224"/>
                  </a:lnTo>
                  <a:lnTo>
                    <a:pt x="337" y="192"/>
                  </a:lnTo>
                  <a:lnTo>
                    <a:pt x="328" y="168"/>
                  </a:lnTo>
                  <a:lnTo>
                    <a:pt x="362" y="152"/>
                  </a:lnTo>
                  <a:lnTo>
                    <a:pt x="387" y="136"/>
                  </a:lnTo>
                  <a:lnTo>
                    <a:pt x="421" y="120"/>
                  </a:lnTo>
                  <a:lnTo>
                    <a:pt x="421" y="112"/>
                  </a:lnTo>
                  <a:lnTo>
                    <a:pt x="413" y="96"/>
                  </a:lnTo>
                  <a:lnTo>
                    <a:pt x="413" y="96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7" name="Freeform 9"/>
            <p:cNvSpPr>
              <a:spLocks/>
            </p:cNvSpPr>
            <p:nvPr/>
          </p:nvSpPr>
          <p:spPr bwMode="auto">
            <a:xfrm>
              <a:off x="2117" y="1888"/>
              <a:ext cx="396" cy="408"/>
            </a:xfrm>
            <a:custGeom>
              <a:avLst/>
              <a:gdLst/>
              <a:ahLst/>
              <a:cxnLst>
                <a:cxn ang="0">
                  <a:pos x="363" y="160"/>
                </a:cxn>
                <a:cxn ang="0">
                  <a:pos x="354" y="136"/>
                </a:cxn>
                <a:cxn ang="0">
                  <a:pos x="329" y="120"/>
                </a:cxn>
                <a:cxn ang="0">
                  <a:pos x="295" y="144"/>
                </a:cxn>
                <a:cxn ang="0">
                  <a:pos x="262" y="96"/>
                </a:cxn>
                <a:cxn ang="0">
                  <a:pos x="278" y="80"/>
                </a:cxn>
                <a:cxn ang="0">
                  <a:pos x="278" y="64"/>
                </a:cxn>
                <a:cxn ang="0">
                  <a:pos x="312" y="64"/>
                </a:cxn>
                <a:cxn ang="0">
                  <a:pos x="321" y="48"/>
                </a:cxn>
                <a:cxn ang="0">
                  <a:pos x="329" y="32"/>
                </a:cxn>
                <a:cxn ang="0">
                  <a:pos x="346" y="24"/>
                </a:cxn>
                <a:cxn ang="0">
                  <a:pos x="354" y="0"/>
                </a:cxn>
                <a:cxn ang="0">
                  <a:pos x="329" y="0"/>
                </a:cxn>
                <a:cxn ang="0">
                  <a:pos x="304" y="8"/>
                </a:cxn>
                <a:cxn ang="0">
                  <a:pos x="262" y="8"/>
                </a:cxn>
                <a:cxn ang="0">
                  <a:pos x="253" y="32"/>
                </a:cxn>
                <a:cxn ang="0">
                  <a:pos x="219" y="56"/>
                </a:cxn>
                <a:cxn ang="0">
                  <a:pos x="219" y="80"/>
                </a:cxn>
                <a:cxn ang="0">
                  <a:pos x="186" y="96"/>
                </a:cxn>
                <a:cxn ang="0">
                  <a:pos x="127" y="72"/>
                </a:cxn>
                <a:cxn ang="0">
                  <a:pos x="93" y="104"/>
                </a:cxn>
                <a:cxn ang="0">
                  <a:pos x="110" y="136"/>
                </a:cxn>
                <a:cxn ang="0">
                  <a:pos x="76" y="160"/>
                </a:cxn>
                <a:cxn ang="0">
                  <a:pos x="110" y="192"/>
                </a:cxn>
                <a:cxn ang="0">
                  <a:pos x="152" y="208"/>
                </a:cxn>
                <a:cxn ang="0">
                  <a:pos x="144" y="224"/>
                </a:cxn>
                <a:cxn ang="0">
                  <a:pos x="118" y="224"/>
                </a:cxn>
                <a:cxn ang="0">
                  <a:pos x="102" y="256"/>
                </a:cxn>
                <a:cxn ang="0">
                  <a:pos x="51" y="272"/>
                </a:cxn>
                <a:cxn ang="0">
                  <a:pos x="51" y="304"/>
                </a:cxn>
                <a:cxn ang="0">
                  <a:pos x="9" y="312"/>
                </a:cxn>
                <a:cxn ang="0">
                  <a:pos x="26" y="328"/>
                </a:cxn>
                <a:cxn ang="0">
                  <a:pos x="0" y="368"/>
                </a:cxn>
                <a:cxn ang="0">
                  <a:pos x="26" y="376"/>
                </a:cxn>
                <a:cxn ang="0">
                  <a:pos x="26" y="400"/>
                </a:cxn>
                <a:cxn ang="0">
                  <a:pos x="59" y="408"/>
                </a:cxn>
                <a:cxn ang="0">
                  <a:pos x="160" y="408"/>
                </a:cxn>
                <a:cxn ang="0">
                  <a:pos x="228" y="376"/>
                </a:cxn>
                <a:cxn ang="0">
                  <a:pos x="287" y="376"/>
                </a:cxn>
                <a:cxn ang="0">
                  <a:pos x="329" y="392"/>
                </a:cxn>
                <a:cxn ang="0">
                  <a:pos x="329" y="360"/>
                </a:cxn>
                <a:cxn ang="0">
                  <a:pos x="354" y="328"/>
                </a:cxn>
                <a:cxn ang="0">
                  <a:pos x="371" y="304"/>
                </a:cxn>
                <a:cxn ang="0">
                  <a:pos x="388" y="232"/>
                </a:cxn>
                <a:cxn ang="0">
                  <a:pos x="380" y="208"/>
                </a:cxn>
                <a:cxn ang="0">
                  <a:pos x="371" y="176"/>
                </a:cxn>
                <a:cxn ang="0">
                  <a:pos x="396" y="168"/>
                </a:cxn>
                <a:cxn ang="0">
                  <a:pos x="380" y="160"/>
                </a:cxn>
                <a:cxn ang="0">
                  <a:pos x="363" y="160"/>
                </a:cxn>
              </a:cxnLst>
              <a:rect l="0" t="0" r="r" b="b"/>
              <a:pathLst>
                <a:path w="396" h="408">
                  <a:moveTo>
                    <a:pt x="363" y="160"/>
                  </a:moveTo>
                  <a:lnTo>
                    <a:pt x="354" y="136"/>
                  </a:lnTo>
                  <a:lnTo>
                    <a:pt x="329" y="120"/>
                  </a:lnTo>
                  <a:lnTo>
                    <a:pt x="295" y="144"/>
                  </a:lnTo>
                  <a:lnTo>
                    <a:pt x="262" y="96"/>
                  </a:lnTo>
                  <a:lnTo>
                    <a:pt x="278" y="80"/>
                  </a:lnTo>
                  <a:lnTo>
                    <a:pt x="278" y="64"/>
                  </a:lnTo>
                  <a:lnTo>
                    <a:pt x="312" y="64"/>
                  </a:lnTo>
                  <a:lnTo>
                    <a:pt x="321" y="48"/>
                  </a:lnTo>
                  <a:lnTo>
                    <a:pt x="329" y="32"/>
                  </a:lnTo>
                  <a:lnTo>
                    <a:pt x="346" y="24"/>
                  </a:lnTo>
                  <a:lnTo>
                    <a:pt x="354" y="0"/>
                  </a:lnTo>
                  <a:lnTo>
                    <a:pt x="329" y="0"/>
                  </a:lnTo>
                  <a:lnTo>
                    <a:pt x="304" y="8"/>
                  </a:lnTo>
                  <a:lnTo>
                    <a:pt x="262" y="8"/>
                  </a:lnTo>
                  <a:lnTo>
                    <a:pt x="253" y="32"/>
                  </a:lnTo>
                  <a:lnTo>
                    <a:pt x="219" y="56"/>
                  </a:lnTo>
                  <a:lnTo>
                    <a:pt x="219" y="80"/>
                  </a:lnTo>
                  <a:lnTo>
                    <a:pt x="186" y="96"/>
                  </a:lnTo>
                  <a:lnTo>
                    <a:pt x="127" y="72"/>
                  </a:lnTo>
                  <a:lnTo>
                    <a:pt x="93" y="104"/>
                  </a:lnTo>
                  <a:lnTo>
                    <a:pt x="110" y="136"/>
                  </a:lnTo>
                  <a:lnTo>
                    <a:pt x="76" y="160"/>
                  </a:lnTo>
                  <a:lnTo>
                    <a:pt x="110" y="192"/>
                  </a:lnTo>
                  <a:lnTo>
                    <a:pt x="152" y="208"/>
                  </a:lnTo>
                  <a:lnTo>
                    <a:pt x="144" y="224"/>
                  </a:lnTo>
                  <a:lnTo>
                    <a:pt x="118" y="224"/>
                  </a:lnTo>
                  <a:lnTo>
                    <a:pt x="102" y="256"/>
                  </a:lnTo>
                  <a:lnTo>
                    <a:pt x="51" y="272"/>
                  </a:lnTo>
                  <a:lnTo>
                    <a:pt x="51" y="304"/>
                  </a:lnTo>
                  <a:lnTo>
                    <a:pt x="9" y="312"/>
                  </a:lnTo>
                  <a:lnTo>
                    <a:pt x="26" y="328"/>
                  </a:lnTo>
                  <a:lnTo>
                    <a:pt x="0" y="368"/>
                  </a:lnTo>
                  <a:lnTo>
                    <a:pt x="26" y="376"/>
                  </a:lnTo>
                  <a:lnTo>
                    <a:pt x="26" y="400"/>
                  </a:lnTo>
                  <a:lnTo>
                    <a:pt x="59" y="408"/>
                  </a:lnTo>
                  <a:lnTo>
                    <a:pt x="160" y="408"/>
                  </a:lnTo>
                  <a:lnTo>
                    <a:pt x="228" y="376"/>
                  </a:lnTo>
                  <a:lnTo>
                    <a:pt x="287" y="376"/>
                  </a:lnTo>
                  <a:lnTo>
                    <a:pt x="329" y="392"/>
                  </a:lnTo>
                  <a:lnTo>
                    <a:pt x="329" y="360"/>
                  </a:lnTo>
                  <a:lnTo>
                    <a:pt x="354" y="328"/>
                  </a:lnTo>
                  <a:lnTo>
                    <a:pt x="371" y="304"/>
                  </a:lnTo>
                  <a:lnTo>
                    <a:pt x="388" y="232"/>
                  </a:lnTo>
                  <a:lnTo>
                    <a:pt x="380" y="208"/>
                  </a:lnTo>
                  <a:lnTo>
                    <a:pt x="371" y="176"/>
                  </a:lnTo>
                  <a:lnTo>
                    <a:pt x="396" y="168"/>
                  </a:lnTo>
                  <a:lnTo>
                    <a:pt x="380" y="160"/>
                  </a:lnTo>
                  <a:lnTo>
                    <a:pt x="363" y="160"/>
                  </a:ln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dirty="0" smtClean="0"/>
                <a:t>  1%</a:t>
              </a:r>
              <a:endParaRPr lang="en-US" dirty="0"/>
            </a:p>
          </p:txBody>
        </p:sp>
        <p:sp>
          <p:nvSpPr>
            <p:cNvPr id="2058" name="Freeform 10"/>
            <p:cNvSpPr>
              <a:spLocks/>
            </p:cNvSpPr>
            <p:nvPr/>
          </p:nvSpPr>
          <p:spPr bwMode="auto">
            <a:xfrm>
              <a:off x="2379" y="1912"/>
              <a:ext cx="202" cy="144"/>
            </a:xfrm>
            <a:custGeom>
              <a:avLst/>
              <a:gdLst/>
              <a:ahLst/>
              <a:cxnLst>
                <a:cxn ang="0">
                  <a:pos x="185" y="72"/>
                </a:cxn>
                <a:cxn ang="0">
                  <a:pos x="177" y="48"/>
                </a:cxn>
                <a:cxn ang="0">
                  <a:pos x="177" y="16"/>
                </a:cxn>
                <a:cxn ang="0">
                  <a:pos x="151" y="0"/>
                </a:cxn>
                <a:cxn ang="0">
                  <a:pos x="126" y="0"/>
                </a:cxn>
                <a:cxn ang="0">
                  <a:pos x="109" y="0"/>
                </a:cxn>
                <a:cxn ang="0">
                  <a:pos x="84" y="0"/>
                </a:cxn>
                <a:cxn ang="0">
                  <a:pos x="84" y="8"/>
                </a:cxn>
                <a:cxn ang="0">
                  <a:pos x="84" y="0"/>
                </a:cxn>
                <a:cxn ang="0">
                  <a:pos x="67" y="8"/>
                </a:cxn>
                <a:cxn ang="0">
                  <a:pos x="59" y="24"/>
                </a:cxn>
                <a:cxn ang="0">
                  <a:pos x="50" y="40"/>
                </a:cxn>
                <a:cxn ang="0">
                  <a:pos x="16" y="40"/>
                </a:cxn>
                <a:cxn ang="0">
                  <a:pos x="16" y="56"/>
                </a:cxn>
                <a:cxn ang="0">
                  <a:pos x="0" y="72"/>
                </a:cxn>
                <a:cxn ang="0">
                  <a:pos x="33" y="120"/>
                </a:cxn>
                <a:cxn ang="0">
                  <a:pos x="67" y="96"/>
                </a:cxn>
                <a:cxn ang="0">
                  <a:pos x="92" y="112"/>
                </a:cxn>
                <a:cxn ang="0">
                  <a:pos x="101" y="136"/>
                </a:cxn>
                <a:cxn ang="0">
                  <a:pos x="118" y="136"/>
                </a:cxn>
                <a:cxn ang="0">
                  <a:pos x="134" y="144"/>
                </a:cxn>
                <a:cxn ang="0">
                  <a:pos x="143" y="144"/>
                </a:cxn>
                <a:cxn ang="0">
                  <a:pos x="168" y="128"/>
                </a:cxn>
                <a:cxn ang="0">
                  <a:pos x="193" y="120"/>
                </a:cxn>
                <a:cxn ang="0">
                  <a:pos x="202" y="88"/>
                </a:cxn>
                <a:cxn ang="0">
                  <a:pos x="185" y="72"/>
                </a:cxn>
              </a:cxnLst>
              <a:rect l="0" t="0" r="r" b="b"/>
              <a:pathLst>
                <a:path w="202" h="144">
                  <a:moveTo>
                    <a:pt x="185" y="72"/>
                  </a:moveTo>
                  <a:lnTo>
                    <a:pt x="177" y="48"/>
                  </a:lnTo>
                  <a:lnTo>
                    <a:pt x="177" y="16"/>
                  </a:lnTo>
                  <a:lnTo>
                    <a:pt x="151" y="0"/>
                  </a:lnTo>
                  <a:lnTo>
                    <a:pt x="126" y="0"/>
                  </a:lnTo>
                  <a:lnTo>
                    <a:pt x="109" y="0"/>
                  </a:lnTo>
                  <a:lnTo>
                    <a:pt x="84" y="0"/>
                  </a:lnTo>
                  <a:lnTo>
                    <a:pt x="84" y="8"/>
                  </a:lnTo>
                  <a:lnTo>
                    <a:pt x="84" y="0"/>
                  </a:lnTo>
                  <a:lnTo>
                    <a:pt x="67" y="8"/>
                  </a:lnTo>
                  <a:lnTo>
                    <a:pt x="59" y="24"/>
                  </a:lnTo>
                  <a:lnTo>
                    <a:pt x="50" y="40"/>
                  </a:lnTo>
                  <a:lnTo>
                    <a:pt x="16" y="40"/>
                  </a:lnTo>
                  <a:lnTo>
                    <a:pt x="16" y="56"/>
                  </a:lnTo>
                  <a:lnTo>
                    <a:pt x="0" y="72"/>
                  </a:lnTo>
                  <a:lnTo>
                    <a:pt x="33" y="120"/>
                  </a:lnTo>
                  <a:lnTo>
                    <a:pt x="67" y="96"/>
                  </a:lnTo>
                  <a:lnTo>
                    <a:pt x="92" y="112"/>
                  </a:lnTo>
                  <a:lnTo>
                    <a:pt x="101" y="136"/>
                  </a:lnTo>
                  <a:lnTo>
                    <a:pt x="118" y="136"/>
                  </a:lnTo>
                  <a:lnTo>
                    <a:pt x="134" y="144"/>
                  </a:lnTo>
                  <a:lnTo>
                    <a:pt x="143" y="144"/>
                  </a:lnTo>
                  <a:lnTo>
                    <a:pt x="168" y="128"/>
                  </a:lnTo>
                  <a:lnTo>
                    <a:pt x="193" y="120"/>
                  </a:lnTo>
                  <a:lnTo>
                    <a:pt x="202" y="88"/>
                  </a:lnTo>
                  <a:lnTo>
                    <a:pt x="185" y="72"/>
                  </a:lnTo>
                  <a:close/>
                </a:path>
              </a:pathLst>
            </a:custGeom>
            <a:solidFill>
              <a:srgbClr val="00A0C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9" name="Freeform 11"/>
            <p:cNvSpPr>
              <a:spLocks/>
            </p:cNvSpPr>
            <p:nvPr/>
          </p:nvSpPr>
          <p:spPr bwMode="auto">
            <a:xfrm>
              <a:off x="2429" y="1536"/>
              <a:ext cx="666" cy="1016"/>
            </a:xfrm>
            <a:custGeom>
              <a:avLst/>
              <a:gdLst/>
              <a:ahLst/>
              <a:cxnLst>
                <a:cxn ang="0">
                  <a:pos x="337" y="96"/>
                </a:cxn>
                <a:cxn ang="0">
                  <a:pos x="421" y="24"/>
                </a:cxn>
                <a:cxn ang="0">
                  <a:pos x="270" y="24"/>
                </a:cxn>
                <a:cxn ang="0">
                  <a:pos x="253" y="80"/>
                </a:cxn>
                <a:cxn ang="0">
                  <a:pos x="202" y="136"/>
                </a:cxn>
                <a:cxn ang="0">
                  <a:pos x="169" y="200"/>
                </a:cxn>
                <a:cxn ang="0">
                  <a:pos x="202" y="232"/>
                </a:cxn>
                <a:cxn ang="0">
                  <a:pos x="169" y="320"/>
                </a:cxn>
                <a:cxn ang="0">
                  <a:pos x="186" y="344"/>
                </a:cxn>
                <a:cxn ang="0">
                  <a:pos x="228" y="320"/>
                </a:cxn>
                <a:cxn ang="0">
                  <a:pos x="186" y="424"/>
                </a:cxn>
                <a:cxn ang="0">
                  <a:pos x="236" y="464"/>
                </a:cxn>
                <a:cxn ang="0">
                  <a:pos x="303" y="448"/>
                </a:cxn>
                <a:cxn ang="0">
                  <a:pos x="287" y="496"/>
                </a:cxn>
                <a:cxn ang="0">
                  <a:pos x="329" y="576"/>
                </a:cxn>
                <a:cxn ang="0">
                  <a:pos x="295" y="648"/>
                </a:cxn>
                <a:cxn ang="0">
                  <a:pos x="202" y="624"/>
                </a:cxn>
                <a:cxn ang="0">
                  <a:pos x="160" y="680"/>
                </a:cxn>
                <a:cxn ang="0">
                  <a:pos x="211" y="744"/>
                </a:cxn>
                <a:cxn ang="0">
                  <a:pos x="101" y="776"/>
                </a:cxn>
                <a:cxn ang="0">
                  <a:pos x="101" y="808"/>
                </a:cxn>
                <a:cxn ang="0">
                  <a:pos x="169" y="824"/>
                </a:cxn>
                <a:cxn ang="0">
                  <a:pos x="219" y="864"/>
                </a:cxn>
                <a:cxn ang="0">
                  <a:pos x="295" y="848"/>
                </a:cxn>
                <a:cxn ang="0">
                  <a:pos x="228" y="896"/>
                </a:cxn>
                <a:cxn ang="0">
                  <a:pos x="127" y="904"/>
                </a:cxn>
                <a:cxn ang="0">
                  <a:pos x="0" y="984"/>
                </a:cxn>
                <a:cxn ang="0">
                  <a:pos x="51" y="1016"/>
                </a:cxn>
                <a:cxn ang="0">
                  <a:pos x="93" y="976"/>
                </a:cxn>
                <a:cxn ang="0">
                  <a:pos x="219" y="960"/>
                </a:cxn>
                <a:cxn ang="0">
                  <a:pos x="337" y="984"/>
                </a:cxn>
                <a:cxn ang="0">
                  <a:pos x="421" y="968"/>
                </a:cxn>
                <a:cxn ang="0">
                  <a:pos x="573" y="968"/>
                </a:cxn>
                <a:cxn ang="0">
                  <a:pos x="624" y="928"/>
                </a:cxn>
                <a:cxn ang="0">
                  <a:pos x="590" y="872"/>
                </a:cxn>
                <a:cxn ang="0">
                  <a:pos x="649" y="840"/>
                </a:cxn>
                <a:cxn ang="0">
                  <a:pos x="666" y="760"/>
                </a:cxn>
                <a:cxn ang="0">
                  <a:pos x="539" y="728"/>
                </a:cxn>
                <a:cxn ang="0">
                  <a:pos x="523" y="632"/>
                </a:cxn>
                <a:cxn ang="0">
                  <a:pos x="539" y="576"/>
                </a:cxn>
                <a:cxn ang="0">
                  <a:pos x="480" y="512"/>
                </a:cxn>
                <a:cxn ang="0">
                  <a:pos x="455" y="392"/>
                </a:cxn>
                <a:cxn ang="0">
                  <a:pos x="413" y="344"/>
                </a:cxn>
                <a:cxn ang="0">
                  <a:pos x="337" y="320"/>
                </a:cxn>
                <a:cxn ang="0">
                  <a:pos x="388" y="280"/>
                </a:cxn>
                <a:cxn ang="0">
                  <a:pos x="447" y="224"/>
                </a:cxn>
                <a:cxn ang="0">
                  <a:pos x="489" y="144"/>
                </a:cxn>
                <a:cxn ang="0">
                  <a:pos x="379" y="120"/>
                </a:cxn>
              </a:cxnLst>
              <a:rect l="0" t="0" r="r" b="b"/>
              <a:pathLst>
                <a:path w="666" h="1016">
                  <a:moveTo>
                    <a:pt x="329" y="128"/>
                  </a:moveTo>
                  <a:lnTo>
                    <a:pt x="354" y="104"/>
                  </a:lnTo>
                  <a:lnTo>
                    <a:pt x="337" y="96"/>
                  </a:lnTo>
                  <a:lnTo>
                    <a:pt x="388" y="64"/>
                  </a:lnTo>
                  <a:lnTo>
                    <a:pt x="413" y="56"/>
                  </a:lnTo>
                  <a:lnTo>
                    <a:pt x="421" y="24"/>
                  </a:lnTo>
                  <a:lnTo>
                    <a:pt x="320" y="16"/>
                  </a:lnTo>
                  <a:lnTo>
                    <a:pt x="287" y="0"/>
                  </a:lnTo>
                  <a:lnTo>
                    <a:pt x="270" y="24"/>
                  </a:lnTo>
                  <a:lnTo>
                    <a:pt x="253" y="40"/>
                  </a:lnTo>
                  <a:lnTo>
                    <a:pt x="245" y="56"/>
                  </a:lnTo>
                  <a:lnTo>
                    <a:pt x="253" y="80"/>
                  </a:lnTo>
                  <a:lnTo>
                    <a:pt x="219" y="88"/>
                  </a:lnTo>
                  <a:lnTo>
                    <a:pt x="202" y="104"/>
                  </a:lnTo>
                  <a:lnTo>
                    <a:pt x="202" y="136"/>
                  </a:lnTo>
                  <a:lnTo>
                    <a:pt x="202" y="160"/>
                  </a:lnTo>
                  <a:lnTo>
                    <a:pt x="186" y="184"/>
                  </a:lnTo>
                  <a:lnTo>
                    <a:pt x="169" y="200"/>
                  </a:lnTo>
                  <a:lnTo>
                    <a:pt x="135" y="248"/>
                  </a:lnTo>
                  <a:lnTo>
                    <a:pt x="160" y="256"/>
                  </a:lnTo>
                  <a:lnTo>
                    <a:pt x="202" y="232"/>
                  </a:lnTo>
                  <a:lnTo>
                    <a:pt x="186" y="264"/>
                  </a:lnTo>
                  <a:lnTo>
                    <a:pt x="177" y="296"/>
                  </a:lnTo>
                  <a:lnTo>
                    <a:pt x="169" y="320"/>
                  </a:lnTo>
                  <a:lnTo>
                    <a:pt x="143" y="376"/>
                  </a:lnTo>
                  <a:lnTo>
                    <a:pt x="169" y="376"/>
                  </a:lnTo>
                  <a:lnTo>
                    <a:pt x="186" y="344"/>
                  </a:lnTo>
                  <a:lnTo>
                    <a:pt x="202" y="304"/>
                  </a:lnTo>
                  <a:lnTo>
                    <a:pt x="211" y="328"/>
                  </a:lnTo>
                  <a:lnTo>
                    <a:pt x="228" y="320"/>
                  </a:lnTo>
                  <a:lnTo>
                    <a:pt x="219" y="344"/>
                  </a:lnTo>
                  <a:lnTo>
                    <a:pt x="228" y="360"/>
                  </a:lnTo>
                  <a:lnTo>
                    <a:pt x="186" y="424"/>
                  </a:lnTo>
                  <a:lnTo>
                    <a:pt x="194" y="472"/>
                  </a:lnTo>
                  <a:lnTo>
                    <a:pt x="202" y="440"/>
                  </a:lnTo>
                  <a:lnTo>
                    <a:pt x="236" y="464"/>
                  </a:lnTo>
                  <a:lnTo>
                    <a:pt x="253" y="456"/>
                  </a:lnTo>
                  <a:lnTo>
                    <a:pt x="278" y="464"/>
                  </a:lnTo>
                  <a:lnTo>
                    <a:pt x="303" y="448"/>
                  </a:lnTo>
                  <a:lnTo>
                    <a:pt x="329" y="456"/>
                  </a:lnTo>
                  <a:lnTo>
                    <a:pt x="295" y="480"/>
                  </a:lnTo>
                  <a:lnTo>
                    <a:pt x="287" y="496"/>
                  </a:lnTo>
                  <a:lnTo>
                    <a:pt x="312" y="544"/>
                  </a:lnTo>
                  <a:lnTo>
                    <a:pt x="329" y="544"/>
                  </a:lnTo>
                  <a:lnTo>
                    <a:pt x="329" y="576"/>
                  </a:lnTo>
                  <a:lnTo>
                    <a:pt x="320" y="576"/>
                  </a:lnTo>
                  <a:lnTo>
                    <a:pt x="312" y="632"/>
                  </a:lnTo>
                  <a:lnTo>
                    <a:pt x="295" y="648"/>
                  </a:lnTo>
                  <a:lnTo>
                    <a:pt x="287" y="640"/>
                  </a:lnTo>
                  <a:lnTo>
                    <a:pt x="236" y="640"/>
                  </a:lnTo>
                  <a:lnTo>
                    <a:pt x="202" y="624"/>
                  </a:lnTo>
                  <a:lnTo>
                    <a:pt x="186" y="632"/>
                  </a:lnTo>
                  <a:lnTo>
                    <a:pt x="202" y="648"/>
                  </a:lnTo>
                  <a:lnTo>
                    <a:pt x="160" y="680"/>
                  </a:lnTo>
                  <a:lnTo>
                    <a:pt x="177" y="688"/>
                  </a:lnTo>
                  <a:lnTo>
                    <a:pt x="202" y="680"/>
                  </a:lnTo>
                  <a:lnTo>
                    <a:pt x="211" y="744"/>
                  </a:lnTo>
                  <a:lnTo>
                    <a:pt x="169" y="760"/>
                  </a:lnTo>
                  <a:lnTo>
                    <a:pt x="143" y="768"/>
                  </a:lnTo>
                  <a:lnTo>
                    <a:pt x="101" y="776"/>
                  </a:lnTo>
                  <a:lnTo>
                    <a:pt x="84" y="784"/>
                  </a:lnTo>
                  <a:lnTo>
                    <a:pt x="93" y="792"/>
                  </a:lnTo>
                  <a:lnTo>
                    <a:pt x="101" y="808"/>
                  </a:lnTo>
                  <a:lnTo>
                    <a:pt x="135" y="824"/>
                  </a:lnTo>
                  <a:lnTo>
                    <a:pt x="152" y="808"/>
                  </a:lnTo>
                  <a:lnTo>
                    <a:pt x="169" y="824"/>
                  </a:lnTo>
                  <a:lnTo>
                    <a:pt x="160" y="840"/>
                  </a:lnTo>
                  <a:lnTo>
                    <a:pt x="194" y="840"/>
                  </a:lnTo>
                  <a:lnTo>
                    <a:pt x="219" y="864"/>
                  </a:lnTo>
                  <a:lnTo>
                    <a:pt x="261" y="864"/>
                  </a:lnTo>
                  <a:lnTo>
                    <a:pt x="278" y="856"/>
                  </a:lnTo>
                  <a:lnTo>
                    <a:pt x="295" y="848"/>
                  </a:lnTo>
                  <a:lnTo>
                    <a:pt x="270" y="872"/>
                  </a:lnTo>
                  <a:lnTo>
                    <a:pt x="261" y="888"/>
                  </a:lnTo>
                  <a:lnTo>
                    <a:pt x="228" y="896"/>
                  </a:lnTo>
                  <a:lnTo>
                    <a:pt x="160" y="888"/>
                  </a:lnTo>
                  <a:lnTo>
                    <a:pt x="152" y="896"/>
                  </a:lnTo>
                  <a:lnTo>
                    <a:pt x="127" y="904"/>
                  </a:lnTo>
                  <a:lnTo>
                    <a:pt x="110" y="928"/>
                  </a:lnTo>
                  <a:lnTo>
                    <a:pt x="42" y="976"/>
                  </a:lnTo>
                  <a:lnTo>
                    <a:pt x="0" y="984"/>
                  </a:lnTo>
                  <a:lnTo>
                    <a:pt x="9" y="992"/>
                  </a:lnTo>
                  <a:lnTo>
                    <a:pt x="34" y="992"/>
                  </a:lnTo>
                  <a:lnTo>
                    <a:pt x="51" y="1016"/>
                  </a:lnTo>
                  <a:lnTo>
                    <a:pt x="68" y="1008"/>
                  </a:lnTo>
                  <a:lnTo>
                    <a:pt x="68" y="992"/>
                  </a:lnTo>
                  <a:lnTo>
                    <a:pt x="93" y="976"/>
                  </a:lnTo>
                  <a:lnTo>
                    <a:pt x="143" y="976"/>
                  </a:lnTo>
                  <a:lnTo>
                    <a:pt x="169" y="1008"/>
                  </a:lnTo>
                  <a:lnTo>
                    <a:pt x="219" y="960"/>
                  </a:lnTo>
                  <a:lnTo>
                    <a:pt x="261" y="952"/>
                  </a:lnTo>
                  <a:lnTo>
                    <a:pt x="295" y="976"/>
                  </a:lnTo>
                  <a:lnTo>
                    <a:pt x="337" y="984"/>
                  </a:lnTo>
                  <a:lnTo>
                    <a:pt x="346" y="968"/>
                  </a:lnTo>
                  <a:lnTo>
                    <a:pt x="388" y="968"/>
                  </a:lnTo>
                  <a:lnTo>
                    <a:pt x="421" y="968"/>
                  </a:lnTo>
                  <a:lnTo>
                    <a:pt x="472" y="968"/>
                  </a:lnTo>
                  <a:lnTo>
                    <a:pt x="506" y="984"/>
                  </a:lnTo>
                  <a:lnTo>
                    <a:pt x="573" y="968"/>
                  </a:lnTo>
                  <a:lnTo>
                    <a:pt x="590" y="952"/>
                  </a:lnTo>
                  <a:lnTo>
                    <a:pt x="624" y="952"/>
                  </a:lnTo>
                  <a:lnTo>
                    <a:pt x="624" y="928"/>
                  </a:lnTo>
                  <a:lnTo>
                    <a:pt x="565" y="912"/>
                  </a:lnTo>
                  <a:lnTo>
                    <a:pt x="590" y="896"/>
                  </a:lnTo>
                  <a:lnTo>
                    <a:pt x="590" y="872"/>
                  </a:lnTo>
                  <a:lnTo>
                    <a:pt x="624" y="872"/>
                  </a:lnTo>
                  <a:lnTo>
                    <a:pt x="624" y="856"/>
                  </a:lnTo>
                  <a:lnTo>
                    <a:pt x="649" y="840"/>
                  </a:lnTo>
                  <a:lnTo>
                    <a:pt x="657" y="816"/>
                  </a:lnTo>
                  <a:lnTo>
                    <a:pt x="666" y="800"/>
                  </a:lnTo>
                  <a:lnTo>
                    <a:pt x="666" y="760"/>
                  </a:lnTo>
                  <a:lnTo>
                    <a:pt x="582" y="728"/>
                  </a:lnTo>
                  <a:lnTo>
                    <a:pt x="565" y="744"/>
                  </a:lnTo>
                  <a:lnTo>
                    <a:pt x="539" y="728"/>
                  </a:lnTo>
                  <a:lnTo>
                    <a:pt x="573" y="704"/>
                  </a:lnTo>
                  <a:lnTo>
                    <a:pt x="556" y="656"/>
                  </a:lnTo>
                  <a:lnTo>
                    <a:pt x="523" y="632"/>
                  </a:lnTo>
                  <a:lnTo>
                    <a:pt x="548" y="632"/>
                  </a:lnTo>
                  <a:lnTo>
                    <a:pt x="539" y="592"/>
                  </a:lnTo>
                  <a:lnTo>
                    <a:pt x="539" y="576"/>
                  </a:lnTo>
                  <a:lnTo>
                    <a:pt x="531" y="560"/>
                  </a:lnTo>
                  <a:lnTo>
                    <a:pt x="523" y="536"/>
                  </a:lnTo>
                  <a:lnTo>
                    <a:pt x="480" y="512"/>
                  </a:lnTo>
                  <a:lnTo>
                    <a:pt x="472" y="480"/>
                  </a:lnTo>
                  <a:lnTo>
                    <a:pt x="455" y="440"/>
                  </a:lnTo>
                  <a:lnTo>
                    <a:pt x="455" y="392"/>
                  </a:lnTo>
                  <a:lnTo>
                    <a:pt x="447" y="376"/>
                  </a:lnTo>
                  <a:lnTo>
                    <a:pt x="421" y="352"/>
                  </a:lnTo>
                  <a:lnTo>
                    <a:pt x="413" y="344"/>
                  </a:lnTo>
                  <a:lnTo>
                    <a:pt x="396" y="328"/>
                  </a:lnTo>
                  <a:lnTo>
                    <a:pt x="362" y="328"/>
                  </a:lnTo>
                  <a:lnTo>
                    <a:pt x="337" y="320"/>
                  </a:lnTo>
                  <a:lnTo>
                    <a:pt x="371" y="312"/>
                  </a:lnTo>
                  <a:lnTo>
                    <a:pt x="396" y="304"/>
                  </a:lnTo>
                  <a:lnTo>
                    <a:pt x="388" y="280"/>
                  </a:lnTo>
                  <a:lnTo>
                    <a:pt x="421" y="264"/>
                  </a:lnTo>
                  <a:lnTo>
                    <a:pt x="421" y="248"/>
                  </a:lnTo>
                  <a:lnTo>
                    <a:pt x="447" y="224"/>
                  </a:lnTo>
                  <a:lnTo>
                    <a:pt x="455" y="192"/>
                  </a:lnTo>
                  <a:lnTo>
                    <a:pt x="489" y="168"/>
                  </a:lnTo>
                  <a:lnTo>
                    <a:pt x="489" y="144"/>
                  </a:lnTo>
                  <a:lnTo>
                    <a:pt x="447" y="144"/>
                  </a:lnTo>
                  <a:lnTo>
                    <a:pt x="430" y="128"/>
                  </a:lnTo>
                  <a:lnTo>
                    <a:pt x="379" y="120"/>
                  </a:lnTo>
                  <a:lnTo>
                    <a:pt x="329" y="128"/>
                  </a:lnTo>
                  <a:close/>
                </a:path>
              </a:pathLst>
            </a:custGeom>
            <a:solidFill>
              <a:schemeClr val="accent3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lang="en-US" dirty="0" smtClean="0"/>
            </a:p>
            <a:p>
              <a:pPr algn="ctr"/>
              <a:endParaRPr lang="en-US" dirty="0" smtClean="0"/>
            </a:p>
            <a:p>
              <a:pPr algn="ctr"/>
              <a:endParaRPr lang="en-US" dirty="0" smtClean="0"/>
            </a:p>
            <a:p>
              <a:pPr algn="ctr"/>
              <a:r>
                <a:rPr lang="en-US" dirty="0" smtClean="0"/>
                <a:t>13%</a:t>
              </a:r>
              <a:endParaRPr lang="en-US" dirty="0"/>
            </a:p>
          </p:txBody>
        </p:sp>
        <p:sp>
          <p:nvSpPr>
            <p:cNvPr id="2060" name="Freeform 12"/>
            <p:cNvSpPr>
              <a:spLocks/>
            </p:cNvSpPr>
            <p:nvPr/>
          </p:nvSpPr>
          <p:spPr bwMode="auto">
            <a:xfrm>
              <a:off x="2379" y="1912"/>
              <a:ext cx="202" cy="144"/>
            </a:xfrm>
            <a:custGeom>
              <a:avLst/>
              <a:gdLst/>
              <a:ahLst/>
              <a:cxnLst>
                <a:cxn ang="0">
                  <a:pos x="185" y="72"/>
                </a:cxn>
                <a:cxn ang="0">
                  <a:pos x="177" y="48"/>
                </a:cxn>
                <a:cxn ang="0">
                  <a:pos x="177" y="16"/>
                </a:cxn>
                <a:cxn ang="0">
                  <a:pos x="151" y="0"/>
                </a:cxn>
                <a:cxn ang="0">
                  <a:pos x="126" y="0"/>
                </a:cxn>
                <a:cxn ang="0">
                  <a:pos x="109" y="0"/>
                </a:cxn>
                <a:cxn ang="0">
                  <a:pos x="84" y="0"/>
                </a:cxn>
                <a:cxn ang="0">
                  <a:pos x="84" y="8"/>
                </a:cxn>
                <a:cxn ang="0">
                  <a:pos x="84" y="0"/>
                </a:cxn>
                <a:cxn ang="0">
                  <a:pos x="67" y="8"/>
                </a:cxn>
                <a:cxn ang="0">
                  <a:pos x="59" y="24"/>
                </a:cxn>
                <a:cxn ang="0">
                  <a:pos x="50" y="40"/>
                </a:cxn>
                <a:cxn ang="0">
                  <a:pos x="16" y="40"/>
                </a:cxn>
                <a:cxn ang="0">
                  <a:pos x="16" y="56"/>
                </a:cxn>
                <a:cxn ang="0">
                  <a:pos x="0" y="72"/>
                </a:cxn>
                <a:cxn ang="0">
                  <a:pos x="33" y="120"/>
                </a:cxn>
                <a:cxn ang="0">
                  <a:pos x="67" y="96"/>
                </a:cxn>
                <a:cxn ang="0">
                  <a:pos x="92" y="112"/>
                </a:cxn>
                <a:cxn ang="0">
                  <a:pos x="101" y="136"/>
                </a:cxn>
                <a:cxn ang="0">
                  <a:pos x="118" y="136"/>
                </a:cxn>
                <a:cxn ang="0">
                  <a:pos x="134" y="144"/>
                </a:cxn>
                <a:cxn ang="0">
                  <a:pos x="143" y="144"/>
                </a:cxn>
                <a:cxn ang="0">
                  <a:pos x="143" y="144"/>
                </a:cxn>
                <a:cxn ang="0">
                  <a:pos x="168" y="128"/>
                </a:cxn>
                <a:cxn ang="0">
                  <a:pos x="193" y="120"/>
                </a:cxn>
                <a:cxn ang="0">
                  <a:pos x="202" y="88"/>
                </a:cxn>
                <a:cxn ang="0">
                  <a:pos x="185" y="72"/>
                </a:cxn>
              </a:cxnLst>
              <a:rect l="0" t="0" r="r" b="b"/>
              <a:pathLst>
                <a:path w="202" h="144">
                  <a:moveTo>
                    <a:pt x="185" y="72"/>
                  </a:moveTo>
                  <a:lnTo>
                    <a:pt x="177" y="48"/>
                  </a:lnTo>
                  <a:lnTo>
                    <a:pt x="177" y="16"/>
                  </a:lnTo>
                  <a:lnTo>
                    <a:pt x="151" y="0"/>
                  </a:lnTo>
                  <a:lnTo>
                    <a:pt x="126" y="0"/>
                  </a:lnTo>
                  <a:lnTo>
                    <a:pt x="109" y="0"/>
                  </a:lnTo>
                  <a:lnTo>
                    <a:pt x="84" y="0"/>
                  </a:lnTo>
                  <a:lnTo>
                    <a:pt x="84" y="8"/>
                  </a:lnTo>
                  <a:lnTo>
                    <a:pt x="84" y="0"/>
                  </a:lnTo>
                  <a:lnTo>
                    <a:pt x="67" y="8"/>
                  </a:lnTo>
                  <a:lnTo>
                    <a:pt x="59" y="24"/>
                  </a:lnTo>
                  <a:lnTo>
                    <a:pt x="50" y="40"/>
                  </a:lnTo>
                  <a:lnTo>
                    <a:pt x="16" y="40"/>
                  </a:lnTo>
                  <a:lnTo>
                    <a:pt x="16" y="56"/>
                  </a:lnTo>
                  <a:lnTo>
                    <a:pt x="0" y="72"/>
                  </a:lnTo>
                  <a:lnTo>
                    <a:pt x="33" y="120"/>
                  </a:lnTo>
                  <a:lnTo>
                    <a:pt x="67" y="96"/>
                  </a:lnTo>
                  <a:lnTo>
                    <a:pt x="92" y="112"/>
                  </a:lnTo>
                  <a:lnTo>
                    <a:pt x="101" y="136"/>
                  </a:lnTo>
                  <a:lnTo>
                    <a:pt x="118" y="136"/>
                  </a:lnTo>
                  <a:lnTo>
                    <a:pt x="134" y="144"/>
                  </a:lnTo>
                  <a:lnTo>
                    <a:pt x="143" y="144"/>
                  </a:lnTo>
                  <a:lnTo>
                    <a:pt x="143" y="144"/>
                  </a:lnTo>
                  <a:lnTo>
                    <a:pt x="168" y="128"/>
                  </a:lnTo>
                  <a:lnTo>
                    <a:pt x="193" y="120"/>
                  </a:lnTo>
                  <a:lnTo>
                    <a:pt x="202" y="88"/>
                  </a:lnTo>
                  <a:lnTo>
                    <a:pt x="185" y="72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1" name="Freeform 13"/>
            <p:cNvSpPr>
              <a:spLocks/>
            </p:cNvSpPr>
            <p:nvPr/>
          </p:nvSpPr>
          <p:spPr bwMode="auto">
            <a:xfrm>
              <a:off x="2429" y="1536"/>
              <a:ext cx="666" cy="1016"/>
            </a:xfrm>
            <a:custGeom>
              <a:avLst/>
              <a:gdLst/>
              <a:ahLst/>
              <a:cxnLst>
                <a:cxn ang="0">
                  <a:pos x="337" y="96"/>
                </a:cxn>
                <a:cxn ang="0">
                  <a:pos x="421" y="24"/>
                </a:cxn>
                <a:cxn ang="0">
                  <a:pos x="270" y="24"/>
                </a:cxn>
                <a:cxn ang="0">
                  <a:pos x="253" y="80"/>
                </a:cxn>
                <a:cxn ang="0">
                  <a:pos x="202" y="136"/>
                </a:cxn>
                <a:cxn ang="0">
                  <a:pos x="169" y="200"/>
                </a:cxn>
                <a:cxn ang="0">
                  <a:pos x="202" y="232"/>
                </a:cxn>
                <a:cxn ang="0">
                  <a:pos x="169" y="320"/>
                </a:cxn>
                <a:cxn ang="0">
                  <a:pos x="186" y="344"/>
                </a:cxn>
                <a:cxn ang="0">
                  <a:pos x="228" y="320"/>
                </a:cxn>
                <a:cxn ang="0">
                  <a:pos x="186" y="424"/>
                </a:cxn>
                <a:cxn ang="0">
                  <a:pos x="236" y="464"/>
                </a:cxn>
                <a:cxn ang="0">
                  <a:pos x="303" y="448"/>
                </a:cxn>
                <a:cxn ang="0">
                  <a:pos x="287" y="496"/>
                </a:cxn>
                <a:cxn ang="0">
                  <a:pos x="329" y="576"/>
                </a:cxn>
                <a:cxn ang="0">
                  <a:pos x="295" y="648"/>
                </a:cxn>
                <a:cxn ang="0">
                  <a:pos x="202" y="624"/>
                </a:cxn>
                <a:cxn ang="0">
                  <a:pos x="160" y="680"/>
                </a:cxn>
                <a:cxn ang="0">
                  <a:pos x="211" y="744"/>
                </a:cxn>
                <a:cxn ang="0">
                  <a:pos x="101" y="776"/>
                </a:cxn>
                <a:cxn ang="0">
                  <a:pos x="101" y="808"/>
                </a:cxn>
                <a:cxn ang="0">
                  <a:pos x="169" y="824"/>
                </a:cxn>
                <a:cxn ang="0">
                  <a:pos x="219" y="864"/>
                </a:cxn>
                <a:cxn ang="0">
                  <a:pos x="295" y="848"/>
                </a:cxn>
                <a:cxn ang="0">
                  <a:pos x="228" y="896"/>
                </a:cxn>
                <a:cxn ang="0">
                  <a:pos x="127" y="904"/>
                </a:cxn>
                <a:cxn ang="0">
                  <a:pos x="0" y="984"/>
                </a:cxn>
                <a:cxn ang="0">
                  <a:pos x="51" y="1016"/>
                </a:cxn>
                <a:cxn ang="0">
                  <a:pos x="93" y="976"/>
                </a:cxn>
                <a:cxn ang="0">
                  <a:pos x="219" y="960"/>
                </a:cxn>
                <a:cxn ang="0">
                  <a:pos x="337" y="984"/>
                </a:cxn>
                <a:cxn ang="0">
                  <a:pos x="421" y="968"/>
                </a:cxn>
                <a:cxn ang="0">
                  <a:pos x="573" y="968"/>
                </a:cxn>
                <a:cxn ang="0">
                  <a:pos x="624" y="928"/>
                </a:cxn>
                <a:cxn ang="0">
                  <a:pos x="590" y="872"/>
                </a:cxn>
                <a:cxn ang="0">
                  <a:pos x="649" y="840"/>
                </a:cxn>
                <a:cxn ang="0">
                  <a:pos x="666" y="760"/>
                </a:cxn>
                <a:cxn ang="0">
                  <a:pos x="539" y="728"/>
                </a:cxn>
                <a:cxn ang="0">
                  <a:pos x="523" y="632"/>
                </a:cxn>
                <a:cxn ang="0">
                  <a:pos x="539" y="576"/>
                </a:cxn>
                <a:cxn ang="0">
                  <a:pos x="480" y="512"/>
                </a:cxn>
                <a:cxn ang="0">
                  <a:pos x="455" y="392"/>
                </a:cxn>
                <a:cxn ang="0">
                  <a:pos x="413" y="344"/>
                </a:cxn>
                <a:cxn ang="0">
                  <a:pos x="337" y="320"/>
                </a:cxn>
                <a:cxn ang="0">
                  <a:pos x="388" y="280"/>
                </a:cxn>
                <a:cxn ang="0">
                  <a:pos x="447" y="224"/>
                </a:cxn>
                <a:cxn ang="0">
                  <a:pos x="489" y="144"/>
                </a:cxn>
                <a:cxn ang="0">
                  <a:pos x="379" y="120"/>
                </a:cxn>
              </a:cxnLst>
              <a:rect l="0" t="0" r="r" b="b"/>
              <a:pathLst>
                <a:path w="666" h="1016">
                  <a:moveTo>
                    <a:pt x="329" y="128"/>
                  </a:moveTo>
                  <a:lnTo>
                    <a:pt x="354" y="104"/>
                  </a:lnTo>
                  <a:lnTo>
                    <a:pt x="337" y="96"/>
                  </a:lnTo>
                  <a:lnTo>
                    <a:pt x="388" y="64"/>
                  </a:lnTo>
                  <a:lnTo>
                    <a:pt x="413" y="56"/>
                  </a:lnTo>
                  <a:lnTo>
                    <a:pt x="421" y="24"/>
                  </a:lnTo>
                  <a:lnTo>
                    <a:pt x="320" y="16"/>
                  </a:lnTo>
                  <a:lnTo>
                    <a:pt x="287" y="0"/>
                  </a:lnTo>
                  <a:lnTo>
                    <a:pt x="270" y="24"/>
                  </a:lnTo>
                  <a:lnTo>
                    <a:pt x="253" y="40"/>
                  </a:lnTo>
                  <a:lnTo>
                    <a:pt x="245" y="56"/>
                  </a:lnTo>
                  <a:lnTo>
                    <a:pt x="253" y="80"/>
                  </a:lnTo>
                  <a:lnTo>
                    <a:pt x="219" y="88"/>
                  </a:lnTo>
                  <a:lnTo>
                    <a:pt x="202" y="104"/>
                  </a:lnTo>
                  <a:lnTo>
                    <a:pt x="202" y="136"/>
                  </a:lnTo>
                  <a:lnTo>
                    <a:pt x="202" y="160"/>
                  </a:lnTo>
                  <a:lnTo>
                    <a:pt x="186" y="184"/>
                  </a:lnTo>
                  <a:lnTo>
                    <a:pt x="169" y="200"/>
                  </a:lnTo>
                  <a:lnTo>
                    <a:pt x="135" y="248"/>
                  </a:lnTo>
                  <a:lnTo>
                    <a:pt x="160" y="256"/>
                  </a:lnTo>
                  <a:lnTo>
                    <a:pt x="202" y="232"/>
                  </a:lnTo>
                  <a:lnTo>
                    <a:pt x="186" y="264"/>
                  </a:lnTo>
                  <a:lnTo>
                    <a:pt x="177" y="296"/>
                  </a:lnTo>
                  <a:lnTo>
                    <a:pt x="169" y="320"/>
                  </a:lnTo>
                  <a:lnTo>
                    <a:pt x="143" y="376"/>
                  </a:lnTo>
                  <a:lnTo>
                    <a:pt x="169" y="376"/>
                  </a:lnTo>
                  <a:lnTo>
                    <a:pt x="186" y="344"/>
                  </a:lnTo>
                  <a:lnTo>
                    <a:pt x="202" y="304"/>
                  </a:lnTo>
                  <a:lnTo>
                    <a:pt x="211" y="328"/>
                  </a:lnTo>
                  <a:lnTo>
                    <a:pt x="228" y="320"/>
                  </a:lnTo>
                  <a:lnTo>
                    <a:pt x="219" y="344"/>
                  </a:lnTo>
                  <a:lnTo>
                    <a:pt x="228" y="360"/>
                  </a:lnTo>
                  <a:lnTo>
                    <a:pt x="186" y="424"/>
                  </a:lnTo>
                  <a:lnTo>
                    <a:pt x="194" y="472"/>
                  </a:lnTo>
                  <a:lnTo>
                    <a:pt x="202" y="440"/>
                  </a:lnTo>
                  <a:lnTo>
                    <a:pt x="236" y="464"/>
                  </a:lnTo>
                  <a:lnTo>
                    <a:pt x="253" y="456"/>
                  </a:lnTo>
                  <a:lnTo>
                    <a:pt x="278" y="464"/>
                  </a:lnTo>
                  <a:lnTo>
                    <a:pt x="303" y="448"/>
                  </a:lnTo>
                  <a:lnTo>
                    <a:pt x="329" y="456"/>
                  </a:lnTo>
                  <a:lnTo>
                    <a:pt x="295" y="480"/>
                  </a:lnTo>
                  <a:lnTo>
                    <a:pt x="287" y="496"/>
                  </a:lnTo>
                  <a:lnTo>
                    <a:pt x="312" y="544"/>
                  </a:lnTo>
                  <a:lnTo>
                    <a:pt x="329" y="544"/>
                  </a:lnTo>
                  <a:lnTo>
                    <a:pt x="329" y="576"/>
                  </a:lnTo>
                  <a:lnTo>
                    <a:pt x="320" y="576"/>
                  </a:lnTo>
                  <a:lnTo>
                    <a:pt x="312" y="632"/>
                  </a:lnTo>
                  <a:lnTo>
                    <a:pt x="295" y="648"/>
                  </a:lnTo>
                  <a:lnTo>
                    <a:pt x="287" y="640"/>
                  </a:lnTo>
                  <a:lnTo>
                    <a:pt x="236" y="640"/>
                  </a:lnTo>
                  <a:lnTo>
                    <a:pt x="202" y="624"/>
                  </a:lnTo>
                  <a:lnTo>
                    <a:pt x="186" y="632"/>
                  </a:lnTo>
                  <a:lnTo>
                    <a:pt x="202" y="648"/>
                  </a:lnTo>
                  <a:lnTo>
                    <a:pt x="160" y="680"/>
                  </a:lnTo>
                  <a:lnTo>
                    <a:pt x="177" y="688"/>
                  </a:lnTo>
                  <a:lnTo>
                    <a:pt x="202" y="680"/>
                  </a:lnTo>
                  <a:lnTo>
                    <a:pt x="211" y="744"/>
                  </a:lnTo>
                  <a:lnTo>
                    <a:pt x="169" y="760"/>
                  </a:lnTo>
                  <a:lnTo>
                    <a:pt x="143" y="768"/>
                  </a:lnTo>
                  <a:lnTo>
                    <a:pt x="101" y="776"/>
                  </a:lnTo>
                  <a:lnTo>
                    <a:pt x="84" y="784"/>
                  </a:lnTo>
                  <a:lnTo>
                    <a:pt x="93" y="792"/>
                  </a:lnTo>
                  <a:lnTo>
                    <a:pt x="101" y="808"/>
                  </a:lnTo>
                  <a:lnTo>
                    <a:pt x="135" y="824"/>
                  </a:lnTo>
                  <a:lnTo>
                    <a:pt x="152" y="808"/>
                  </a:lnTo>
                  <a:lnTo>
                    <a:pt x="169" y="824"/>
                  </a:lnTo>
                  <a:lnTo>
                    <a:pt x="160" y="840"/>
                  </a:lnTo>
                  <a:lnTo>
                    <a:pt x="194" y="840"/>
                  </a:lnTo>
                  <a:lnTo>
                    <a:pt x="219" y="864"/>
                  </a:lnTo>
                  <a:lnTo>
                    <a:pt x="261" y="864"/>
                  </a:lnTo>
                  <a:lnTo>
                    <a:pt x="278" y="856"/>
                  </a:lnTo>
                  <a:lnTo>
                    <a:pt x="295" y="848"/>
                  </a:lnTo>
                  <a:lnTo>
                    <a:pt x="270" y="872"/>
                  </a:lnTo>
                  <a:lnTo>
                    <a:pt x="261" y="888"/>
                  </a:lnTo>
                  <a:lnTo>
                    <a:pt x="228" y="896"/>
                  </a:lnTo>
                  <a:lnTo>
                    <a:pt x="160" y="888"/>
                  </a:lnTo>
                  <a:lnTo>
                    <a:pt x="152" y="896"/>
                  </a:lnTo>
                  <a:lnTo>
                    <a:pt x="127" y="904"/>
                  </a:lnTo>
                  <a:lnTo>
                    <a:pt x="110" y="928"/>
                  </a:lnTo>
                  <a:lnTo>
                    <a:pt x="42" y="976"/>
                  </a:lnTo>
                  <a:lnTo>
                    <a:pt x="0" y="984"/>
                  </a:lnTo>
                  <a:lnTo>
                    <a:pt x="9" y="992"/>
                  </a:lnTo>
                  <a:lnTo>
                    <a:pt x="34" y="992"/>
                  </a:lnTo>
                  <a:lnTo>
                    <a:pt x="51" y="1016"/>
                  </a:lnTo>
                  <a:lnTo>
                    <a:pt x="68" y="1008"/>
                  </a:lnTo>
                  <a:lnTo>
                    <a:pt x="68" y="992"/>
                  </a:lnTo>
                  <a:lnTo>
                    <a:pt x="93" y="976"/>
                  </a:lnTo>
                  <a:lnTo>
                    <a:pt x="143" y="976"/>
                  </a:lnTo>
                  <a:lnTo>
                    <a:pt x="169" y="1008"/>
                  </a:lnTo>
                  <a:lnTo>
                    <a:pt x="219" y="960"/>
                  </a:lnTo>
                  <a:lnTo>
                    <a:pt x="261" y="952"/>
                  </a:lnTo>
                  <a:lnTo>
                    <a:pt x="295" y="976"/>
                  </a:lnTo>
                  <a:lnTo>
                    <a:pt x="337" y="984"/>
                  </a:lnTo>
                  <a:lnTo>
                    <a:pt x="346" y="968"/>
                  </a:lnTo>
                  <a:lnTo>
                    <a:pt x="388" y="968"/>
                  </a:lnTo>
                  <a:lnTo>
                    <a:pt x="421" y="968"/>
                  </a:lnTo>
                  <a:lnTo>
                    <a:pt x="472" y="968"/>
                  </a:lnTo>
                  <a:lnTo>
                    <a:pt x="506" y="984"/>
                  </a:lnTo>
                  <a:lnTo>
                    <a:pt x="573" y="968"/>
                  </a:lnTo>
                  <a:lnTo>
                    <a:pt x="590" y="952"/>
                  </a:lnTo>
                  <a:lnTo>
                    <a:pt x="624" y="952"/>
                  </a:lnTo>
                  <a:lnTo>
                    <a:pt x="624" y="928"/>
                  </a:lnTo>
                  <a:lnTo>
                    <a:pt x="565" y="912"/>
                  </a:lnTo>
                  <a:lnTo>
                    <a:pt x="590" y="896"/>
                  </a:lnTo>
                  <a:lnTo>
                    <a:pt x="590" y="872"/>
                  </a:lnTo>
                  <a:lnTo>
                    <a:pt x="624" y="872"/>
                  </a:lnTo>
                  <a:lnTo>
                    <a:pt x="624" y="856"/>
                  </a:lnTo>
                  <a:lnTo>
                    <a:pt x="649" y="840"/>
                  </a:lnTo>
                  <a:lnTo>
                    <a:pt x="657" y="816"/>
                  </a:lnTo>
                  <a:lnTo>
                    <a:pt x="666" y="800"/>
                  </a:lnTo>
                  <a:lnTo>
                    <a:pt x="666" y="760"/>
                  </a:lnTo>
                  <a:lnTo>
                    <a:pt x="582" y="728"/>
                  </a:lnTo>
                  <a:lnTo>
                    <a:pt x="565" y="744"/>
                  </a:lnTo>
                  <a:lnTo>
                    <a:pt x="539" y="728"/>
                  </a:lnTo>
                  <a:lnTo>
                    <a:pt x="573" y="704"/>
                  </a:lnTo>
                  <a:lnTo>
                    <a:pt x="556" y="656"/>
                  </a:lnTo>
                  <a:lnTo>
                    <a:pt x="523" y="632"/>
                  </a:lnTo>
                  <a:lnTo>
                    <a:pt x="548" y="632"/>
                  </a:lnTo>
                  <a:lnTo>
                    <a:pt x="539" y="592"/>
                  </a:lnTo>
                  <a:lnTo>
                    <a:pt x="539" y="576"/>
                  </a:lnTo>
                  <a:lnTo>
                    <a:pt x="531" y="560"/>
                  </a:lnTo>
                  <a:lnTo>
                    <a:pt x="523" y="536"/>
                  </a:lnTo>
                  <a:lnTo>
                    <a:pt x="480" y="512"/>
                  </a:lnTo>
                  <a:lnTo>
                    <a:pt x="472" y="480"/>
                  </a:lnTo>
                  <a:lnTo>
                    <a:pt x="455" y="440"/>
                  </a:lnTo>
                  <a:lnTo>
                    <a:pt x="455" y="392"/>
                  </a:lnTo>
                  <a:lnTo>
                    <a:pt x="447" y="376"/>
                  </a:lnTo>
                  <a:lnTo>
                    <a:pt x="421" y="352"/>
                  </a:lnTo>
                  <a:lnTo>
                    <a:pt x="413" y="344"/>
                  </a:lnTo>
                  <a:lnTo>
                    <a:pt x="396" y="328"/>
                  </a:lnTo>
                  <a:lnTo>
                    <a:pt x="362" y="328"/>
                  </a:lnTo>
                  <a:lnTo>
                    <a:pt x="337" y="320"/>
                  </a:lnTo>
                  <a:lnTo>
                    <a:pt x="371" y="312"/>
                  </a:lnTo>
                  <a:lnTo>
                    <a:pt x="396" y="304"/>
                  </a:lnTo>
                  <a:lnTo>
                    <a:pt x="388" y="280"/>
                  </a:lnTo>
                  <a:lnTo>
                    <a:pt x="421" y="264"/>
                  </a:lnTo>
                  <a:lnTo>
                    <a:pt x="421" y="248"/>
                  </a:lnTo>
                  <a:lnTo>
                    <a:pt x="447" y="224"/>
                  </a:lnTo>
                  <a:lnTo>
                    <a:pt x="455" y="192"/>
                  </a:lnTo>
                  <a:lnTo>
                    <a:pt x="489" y="168"/>
                  </a:lnTo>
                  <a:lnTo>
                    <a:pt x="489" y="144"/>
                  </a:lnTo>
                  <a:lnTo>
                    <a:pt x="447" y="144"/>
                  </a:lnTo>
                  <a:lnTo>
                    <a:pt x="430" y="128"/>
                  </a:lnTo>
                  <a:lnTo>
                    <a:pt x="379" y="120"/>
                  </a:lnTo>
                  <a:lnTo>
                    <a:pt x="329" y="128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2" name="Freeform 14"/>
            <p:cNvSpPr>
              <a:spLocks/>
            </p:cNvSpPr>
            <p:nvPr/>
          </p:nvSpPr>
          <p:spPr bwMode="auto">
            <a:xfrm>
              <a:off x="1814" y="720"/>
              <a:ext cx="590" cy="424"/>
            </a:xfrm>
            <a:custGeom>
              <a:avLst/>
              <a:gdLst/>
              <a:ahLst/>
              <a:cxnLst>
                <a:cxn ang="0">
                  <a:pos x="101" y="320"/>
                </a:cxn>
                <a:cxn ang="0">
                  <a:pos x="135" y="384"/>
                </a:cxn>
                <a:cxn ang="0">
                  <a:pos x="202" y="424"/>
                </a:cxn>
                <a:cxn ang="0">
                  <a:pos x="253" y="424"/>
                </a:cxn>
                <a:cxn ang="0">
                  <a:pos x="287" y="416"/>
                </a:cxn>
                <a:cxn ang="0">
                  <a:pos x="346" y="424"/>
                </a:cxn>
                <a:cxn ang="0">
                  <a:pos x="430" y="392"/>
                </a:cxn>
                <a:cxn ang="0">
                  <a:pos x="463" y="400"/>
                </a:cxn>
                <a:cxn ang="0">
                  <a:pos x="506" y="376"/>
                </a:cxn>
                <a:cxn ang="0">
                  <a:pos x="556" y="352"/>
                </a:cxn>
                <a:cxn ang="0">
                  <a:pos x="590" y="272"/>
                </a:cxn>
                <a:cxn ang="0">
                  <a:pos x="565" y="256"/>
                </a:cxn>
                <a:cxn ang="0">
                  <a:pos x="556" y="224"/>
                </a:cxn>
                <a:cxn ang="0">
                  <a:pos x="565" y="192"/>
                </a:cxn>
                <a:cxn ang="0">
                  <a:pos x="573" y="160"/>
                </a:cxn>
                <a:cxn ang="0">
                  <a:pos x="531" y="160"/>
                </a:cxn>
                <a:cxn ang="0">
                  <a:pos x="506" y="120"/>
                </a:cxn>
                <a:cxn ang="0">
                  <a:pos x="480" y="144"/>
                </a:cxn>
                <a:cxn ang="0">
                  <a:pos x="472" y="160"/>
                </a:cxn>
                <a:cxn ang="0">
                  <a:pos x="447" y="152"/>
                </a:cxn>
                <a:cxn ang="0">
                  <a:pos x="413" y="160"/>
                </a:cxn>
                <a:cxn ang="0">
                  <a:pos x="405" y="128"/>
                </a:cxn>
                <a:cxn ang="0">
                  <a:pos x="379" y="128"/>
                </a:cxn>
                <a:cxn ang="0">
                  <a:pos x="371" y="152"/>
                </a:cxn>
                <a:cxn ang="0">
                  <a:pos x="354" y="112"/>
                </a:cxn>
                <a:cxn ang="0">
                  <a:pos x="312" y="120"/>
                </a:cxn>
                <a:cxn ang="0">
                  <a:pos x="295" y="144"/>
                </a:cxn>
                <a:cxn ang="0">
                  <a:pos x="278" y="144"/>
                </a:cxn>
                <a:cxn ang="0">
                  <a:pos x="270" y="88"/>
                </a:cxn>
                <a:cxn ang="0">
                  <a:pos x="253" y="96"/>
                </a:cxn>
                <a:cxn ang="0">
                  <a:pos x="244" y="152"/>
                </a:cxn>
                <a:cxn ang="0">
                  <a:pos x="228" y="152"/>
                </a:cxn>
                <a:cxn ang="0">
                  <a:pos x="219" y="128"/>
                </a:cxn>
                <a:cxn ang="0">
                  <a:pos x="177" y="160"/>
                </a:cxn>
                <a:cxn ang="0">
                  <a:pos x="185" y="112"/>
                </a:cxn>
                <a:cxn ang="0">
                  <a:pos x="211" y="88"/>
                </a:cxn>
                <a:cxn ang="0">
                  <a:pos x="185" y="16"/>
                </a:cxn>
                <a:cxn ang="0">
                  <a:pos x="143" y="0"/>
                </a:cxn>
                <a:cxn ang="0">
                  <a:pos x="152" y="64"/>
                </a:cxn>
                <a:cxn ang="0">
                  <a:pos x="118" y="16"/>
                </a:cxn>
                <a:cxn ang="0">
                  <a:pos x="93" y="32"/>
                </a:cxn>
                <a:cxn ang="0">
                  <a:pos x="76" y="48"/>
                </a:cxn>
                <a:cxn ang="0">
                  <a:pos x="93" y="64"/>
                </a:cxn>
                <a:cxn ang="0">
                  <a:pos x="59" y="48"/>
                </a:cxn>
                <a:cxn ang="0">
                  <a:pos x="51" y="64"/>
                </a:cxn>
                <a:cxn ang="0">
                  <a:pos x="25" y="64"/>
                </a:cxn>
                <a:cxn ang="0">
                  <a:pos x="42" y="88"/>
                </a:cxn>
                <a:cxn ang="0">
                  <a:pos x="101" y="96"/>
                </a:cxn>
                <a:cxn ang="0">
                  <a:pos x="143" y="128"/>
                </a:cxn>
                <a:cxn ang="0">
                  <a:pos x="110" y="144"/>
                </a:cxn>
                <a:cxn ang="0">
                  <a:pos x="126" y="160"/>
                </a:cxn>
                <a:cxn ang="0">
                  <a:pos x="143" y="176"/>
                </a:cxn>
                <a:cxn ang="0">
                  <a:pos x="126" y="184"/>
                </a:cxn>
                <a:cxn ang="0">
                  <a:pos x="8" y="144"/>
                </a:cxn>
                <a:cxn ang="0">
                  <a:pos x="0" y="168"/>
                </a:cxn>
                <a:cxn ang="0">
                  <a:pos x="93" y="192"/>
                </a:cxn>
                <a:cxn ang="0">
                  <a:pos x="84" y="216"/>
                </a:cxn>
                <a:cxn ang="0">
                  <a:pos x="84" y="256"/>
                </a:cxn>
                <a:cxn ang="0">
                  <a:pos x="67" y="280"/>
                </a:cxn>
                <a:cxn ang="0">
                  <a:pos x="34" y="280"/>
                </a:cxn>
                <a:cxn ang="0">
                  <a:pos x="17" y="296"/>
                </a:cxn>
                <a:cxn ang="0">
                  <a:pos x="101" y="320"/>
                </a:cxn>
              </a:cxnLst>
              <a:rect l="0" t="0" r="r" b="b"/>
              <a:pathLst>
                <a:path w="590" h="424">
                  <a:moveTo>
                    <a:pt x="101" y="320"/>
                  </a:moveTo>
                  <a:lnTo>
                    <a:pt x="135" y="384"/>
                  </a:lnTo>
                  <a:lnTo>
                    <a:pt x="202" y="424"/>
                  </a:lnTo>
                  <a:lnTo>
                    <a:pt x="253" y="424"/>
                  </a:lnTo>
                  <a:lnTo>
                    <a:pt x="287" y="416"/>
                  </a:lnTo>
                  <a:lnTo>
                    <a:pt x="346" y="424"/>
                  </a:lnTo>
                  <a:lnTo>
                    <a:pt x="430" y="392"/>
                  </a:lnTo>
                  <a:lnTo>
                    <a:pt x="463" y="400"/>
                  </a:lnTo>
                  <a:lnTo>
                    <a:pt x="506" y="376"/>
                  </a:lnTo>
                  <a:lnTo>
                    <a:pt x="556" y="352"/>
                  </a:lnTo>
                  <a:lnTo>
                    <a:pt x="590" y="272"/>
                  </a:lnTo>
                  <a:lnTo>
                    <a:pt x="565" y="256"/>
                  </a:lnTo>
                  <a:lnTo>
                    <a:pt x="556" y="224"/>
                  </a:lnTo>
                  <a:lnTo>
                    <a:pt x="565" y="192"/>
                  </a:lnTo>
                  <a:lnTo>
                    <a:pt x="573" y="160"/>
                  </a:lnTo>
                  <a:lnTo>
                    <a:pt x="531" y="160"/>
                  </a:lnTo>
                  <a:lnTo>
                    <a:pt x="506" y="120"/>
                  </a:lnTo>
                  <a:lnTo>
                    <a:pt x="480" y="144"/>
                  </a:lnTo>
                  <a:lnTo>
                    <a:pt x="472" y="160"/>
                  </a:lnTo>
                  <a:lnTo>
                    <a:pt x="447" y="152"/>
                  </a:lnTo>
                  <a:lnTo>
                    <a:pt x="413" y="160"/>
                  </a:lnTo>
                  <a:lnTo>
                    <a:pt x="405" y="128"/>
                  </a:lnTo>
                  <a:lnTo>
                    <a:pt x="379" y="128"/>
                  </a:lnTo>
                  <a:lnTo>
                    <a:pt x="371" y="152"/>
                  </a:lnTo>
                  <a:lnTo>
                    <a:pt x="354" y="112"/>
                  </a:lnTo>
                  <a:lnTo>
                    <a:pt x="312" y="120"/>
                  </a:lnTo>
                  <a:lnTo>
                    <a:pt x="295" y="144"/>
                  </a:lnTo>
                  <a:lnTo>
                    <a:pt x="278" y="144"/>
                  </a:lnTo>
                  <a:lnTo>
                    <a:pt x="270" y="88"/>
                  </a:lnTo>
                  <a:lnTo>
                    <a:pt x="253" y="96"/>
                  </a:lnTo>
                  <a:lnTo>
                    <a:pt x="244" y="152"/>
                  </a:lnTo>
                  <a:lnTo>
                    <a:pt x="228" y="152"/>
                  </a:lnTo>
                  <a:lnTo>
                    <a:pt x="219" y="128"/>
                  </a:lnTo>
                  <a:lnTo>
                    <a:pt x="177" y="160"/>
                  </a:lnTo>
                  <a:lnTo>
                    <a:pt x="185" y="112"/>
                  </a:lnTo>
                  <a:lnTo>
                    <a:pt x="211" y="88"/>
                  </a:lnTo>
                  <a:lnTo>
                    <a:pt x="185" y="16"/>
                  </a:lnTo>
                  <a:lnTo>
                    <a:pt x="143" y="0"/>
                  </a:lnTo>
                  <a:lnTo>
                    <a:pt x="152" y="64"/>
                  </a:lnTo>
                  <a:lnTo>
                    <a:pt x="118" y="16"/>
                  </a:lnTo>
                  <a:lnTo>
                    <a:pt x="93" y="32"/>
                  </a:lnTo>
                  <a:lnTo>
                    <a:pt x="76" y="48"/>
                  </a:lnTo>
                  <a:lnTo>
                    <a:pt x="93" y="64"/>
                  </a:lnTo>
                  <a:lnTo>
                    <a:pt x="59" y="48"/>
                  </a:lnTo>
                  <a:lnTo>
                    <a:pt x="51" y="64"/>
                  </a:lnTo>
                  <a:lnTo>
                    <a:pt x="25" y="64"/>
                  </a:lnTo>
                  <a:lnTo>
                    <a:pt x="42" y="88"/>
                  </a:lnTo>
                  <a:lnTo>
                    <a:pt x="101" y="96"/>
                  </a:lnTo>
                  <a:lnTo>
                    <a:pt x="143" y="128"/>
                  </a:lnTo>
                  <a:lnTo>
                    <a:pt x="110" y="144"/>
                  </a:lnTo>
                  <a:lnTo>
                    <a:pt x="126" y="160"/>
                  </a:lnTo>
                  <a:lnTo>
                    <a:pt x="143" y="176"/>
                  </a:lnTo>
                  <a:lnTo>
                    <a:pt x="126" y="184"/>
                  </a:lnTo>
                  <a:lnTo>
                    <a:pt x="8" y="144"/>
                  </a:lnTo>
                  <a:lnTo>
                    <a:pt x="0" y="168"/>
                  </a:lnTo>
                  <a:lnTo>
                    <a:pt x="93" y="192"/>
                  </a:lnTo>
                  <a:lnTo>
                    <a:pt x="84" y="216"/>
                  </a:lnTo>
                  <a:lnTo>
                    <a:pt x="84" y="256"/>
                  </a:lnTo>
                  <a:lnTo>
                    <a:pt x="67" y="280"/>
                  </a:lnTo>
                  <a:lnTo>
                    <a:pt x="34" y="280"/>
                  </a:lnTo>
                  <a:lnTo>
                    <a:pt x="17" y="296"/>
                  </a:lnTo>
                  <a:lnTo>
                    <a:pt x="101" y="320"/>
                  </a:lnTo>
                  <a:close/>
                </a:path>
              </a:pathLst>
            </a:custGeom>
            <a:solidFill>
              <a:srgbClr val="00A0C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3" name="Freeform 15"/>
            <p:cNvSpPr>
              <a:spLocks/>
            </p:cNvSpPr>
            <p:nvPr/>
          </p:nvSpPr>
          <p:spPr bwMode="auto">
            <a:xfrm>
              <a:off x="3752" y="1984"/>
              <a:ext cx="67" cy="64"/>
            </a:xfrm>
            <a:custGeom>
              <a:avLst/>
              <a:gdLst/>
              <a:ahLst/>
              <a:cxnLst>
                <a:cxn ang="0">
                  <a:pos x="0" y="24"/>
                </a:cxn>
                <a:cxn ang="0">
                  <a:pos x="17" y="56"/>
                </a:cxn>
                <a:cxn ang="0">
                  <a:pos x="51" y="64"/>
                </a:cxn>
                <a:cxn ang="0">
                  <a:pos x="67" y="48"/>
                </a:cxn>
                <a:cxn ang="0">
                  <a:pos x="59" y="0"/>
                </a:cxn>
                <a:cxn ang="0">
                  <a:pos x="0" y="8"/>
                </a:cxn>
                <a:cxn ang="0">
                  <a:pos x="0" y="24"/>
                </a:cxn>
              </a:cxnLst>
              <a:rect l="0" t="0" r="r" b="b"/>
              <a:pathLst>
                <a:path w="67" h="64">
                  <a:moveTo>
                    <a:pt x="0" y="24"/>
                  </a:moveTo>
                  <a:lnTo>
                    <a:pt x="17" y="56"/>
                  </a:lnTo>
                  <a:lnTo>
                    <a:pt x="51" y="64"/>
                  </a:lnTo>
                  <a:lnTo>
                    <a:pt x="67" y="48"/>
                  </a:lnTo>
                  <a:lnTo>
                    <a:pt x="59" y="0"/>
                  </a:lnTo>
                  <a:lnTo>
                    <a:pt x="0" y="8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00A0C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4" name="Freeform 16"/>
            <p:cNvSpPr>
              <a:spLocks/>
            </p:cNvSpPr>
            <p:nvPr/>
          </p:nvSpPr>
          <p:spPr bwMode="auto">
            <a:xfrm>
              <a:off x="1814" y="720"/>
              <a:ext cx="590" cy="424"/>
            </a:xfrm>
            <a:custGeom>
              <a:avLst/>
              <a:gdLst/>
              <a:ahLst/>
              <a:cxnLst>
                <a:cxn ang="0">
                  <a:pos x="101" y="320"/>
                </a:cxn>
                <a:cxn ang="0">
                  <a:pos x="135" y="384"/>
                </a:cxn>
                <a:cxn ang="0">
                  <a:pos x="202" y="424"/>
                </a:cxn>
                <a:cxn ang="0">
                  <a:pos x="253" y="424"/>
                </a:cxn>
                <a:cxn ang="0">
                  <a:pos x="287" y="416"/>
                </a:cxn>
                <a:cxn ang="0">
                  <a:pos x="346" y="424"/>
                </a:cxn>
                <a:cxn ang="0">
                  <a:pos x="430" y="392"/>
                </a:cxn>
                <a:cxn ang="0">
                  <a:pos x="463" y="400"/>
                </a:cxn>
                <a:cxn ang="0">
                  <a:pos x="506" y="376"/>
                </a:cxn>
                <a:cxn ang="0">
                  <a:pos x="556" y="352"/>
                </a:cxn>
                <a:cxn ang="0">
                  <a:pos x="590" y="272"/>
                </a:cxn>
                <a:cxn ang="0">
                  <a:pos x="565" y="256"/>
                </a:cxn>
                <a:cxn ang="0">
                  <a:pos x="556" y="224"/>
                </a:cxn>
                <a:cxn ang="0">
                  <a:pos x="565" y="192"/>
                </a:cxn>
                <a:cxn ang="0">
                  <a:pos x="573" y="160"/>
                </a:cxn>
                <a:cxn ang="0">
                  <a:pos x="531" y="160"/>
                </a:cxn>
                <a:cxn ang="0">
                  <a:pos x="506" y="120"/>
                </a:cxn>
                <a:cxn ang="0">
                  <a:pos x="480" y="144"/>
                </a:cxn>
                <a:cxn ang="0">
                  <a:pos x="472" y="160"/>
                </a:cxn>
                <a:cxn ang="0">
                  <a:pos x="447" y="152"/>
                </a:cxn>
                <a:cxn ang="0">
                  <a:pos x="413" y="160"/>
                </a:cxn>
                <a:cxn ang="0">
                  <a:pos x="405" y="128"/>
                </a:cxn>
                <a:cxn ang="0">
                  <a:pos x="379" y="128"/>
                </a:cxn>
                <a:cxn ang="0">
                  <a:pos x="371" y="152"/>
                </a:cxn>
                <a:cxn ang="0">
                  <a:pos x="354" y="112"/>
                </a:cxn>
                <a:cxn ang="0">
                  <a:pos x="312" y="120"/>
                </a:cxn>
                <a:cxn ang="0">
                  <a:pos x="295" y="144"/>
                </a:cxn>
                <a:cxn ang="0">
                  <a:pos x="278" y="144"/>
                </a:cxn>
                <a:cxn ang="0">
                  <a:pos x="270" y="88"/>
                </a:cxn>
                <a:cxn ang="0">
                  <a:pos x="253" y="96"/>
                </a:cxn>
                <a:cxn ang="0">
                  <a:pos x="244" y="152"/>
                </a:cxn>
                <a:cxn ang="0">
                  <a:pos x="228" y="152"/>
                </a:cxn>
                <a:cxn ang="0">
                  <a:pos x="219" y="128"/>
                </a:cxn>
                <a:cxn ang="0">
                  <a:pos x="177" y="160"/>
                </a:cxn>
                <a:cxn ang="0">
                  <a:pos x="185" y="112"/>
                </a:cxn>
                <a:cxn ang="0">
                  <a:pos x="211" y="88"/>
                </a:cxn>
                <a:cxn ang="0">
                  <a:pos x="185" y="16"/>
                </a:cxn>
                <a:cxn ang="0">
                  <a:pos x="143" y="0"/>
                </a:cxn>
                <a:cxn ang="0">
                  <a:pos x="152" y="64"/>
                </a:cxn>
                <a:cxn ang="0">
                  <a:pos x="118" y="16"/>
                </a:cxn>
                <a:cxn ang="0">
                  <a:pos x="93" y="32"/>
                </a:cxn>
                <a:cxn ang="0">
                  <a:pos x="76" y="48"/>
                </a:cxn>
                <a:cxn ang="0">
                  <a:pos x="93" y="64"/>
                </a:cxn>
                <a:cxn ang="0">
                  <a:pos x="59" y="48"/>
                </a:cxn>
                <a:cxn ang="0">
                  <a:pos x="51" y="64"/>
                </a:cxn>
                <a:cxn ang="0">
                  <a:pos x="25" y="64"/>
                </a:cxn>
                <a:cxn ang="0">
                  <a:pos x="42" y="88"/>
                </a:cxn>
                <a:cxn ang="0">
                  <a:pos x="101" y="96"/>
                </a:cxn>
                <a:cxn ang="0">
                  <a:pos x="143" y="128"/>
                </a:cxn>
                <a:cxn ang="0">
                  <a:pos x="110" y="144"/>
                </a:cxn>
                <a:cxn ang="0">
                  <a:pos x="126" y="160"/>
                </a:cxn>
                <a:cxn ang="0">
                  <a:pos x="143" y="176"/>
                </a:cxn>
                <a:cxn ang="0">
                  <a:pos x="126" y="184"/>
                </a:cxn>
                <a:cxn ang="0">
                  <a:pos x="8" y="144"/>
                </a:cxn>
                <a:cxn ang="0">
                  <a:pos x="0" y="168"/>
                </a:cxn>
                <a:cxn ang="0">
                  <a:pos x="93" y="192"/>
                </a:cxn>
                <a:cxn ang="0">
                  <a:pos x="84" y="216"/>
                </a:cxn>
                <a:cxn ang="0">
                  <a:pos x="84" y="256"/>
                </a:cxn>
                <a:cxn ang="0">
                  <a:pos x="67" y="280"/>
                </a:cxn>
                <a:cxn ang="0">
                  <a:pos x="34" y="280"/>
                </a:cxn>
                <a:cxn ang="0">
                  <a:pos x="17" y="296"/>
                </a:cxn>
                <a:cxn ang="0">
                  <a:pos x="101" y="320"/>
                </a:cxn>
              </a:cxnLst>
              <a:rect l="0" t="0" r="r" b="b"/>
              <a:pathLst>
                <a:path w="590" h="424">
                  <a:moveTo>
                    <a:pt x="101" y="320"/>
                  </a:moveTo>
                  <a:lnTo>
                    <a:pt x="135" y="384"/>
                  </a:lnTo>
                  <a:lnTo>
                    <a:pt x="202" y="424"/>
                  </a:lnTo>
                  <a:lnTo>
                    <a:pt x="253" y="424"/>
                  </a:lnTo>
                  <a:lnTo>
                    <a:pt x="287" y="416"/>
                  </a:lnTo>
                  <a:lnTo>
                    <a:pt x="346" y="424"/>
                  </a:lnTo>
                  <a:lnTo>
                    <a:pt x="430" y="392"/>
                  </a:lnTo>
                  <a:lnTo>
                    <a:pt x="463" y="400"/>
                  </a:lnTo>
                  <a:lnTo>
                    <a:pt x="506" y="376"/>
                  </a:lnTo>
                  <a:lnTo>
                    <a:pt x="556" y="352"/>
                  </a:lnTo>
                  <a:lnTo>
                    <a:pt x="590" y="272"/>
                  </a:lnTo>
                  <a:lnTo>
                    <a:pt x="565" y="256"/>
                  </a:lnTo>
                  <a:lnTo>
                    <a:pt x="556" y="224"/>
                  </a:lnTo>
                  <a:lnTo>
                    <a:pt x="565" y="192"/>
                  </a:lnTo>
                  <a:lnTo>
                    <a:pt x="573" y="160"/>
                  </a:lnTo>
                  <a:lnTo>
                    <a:pt x="531" y="160"/>
                  </a:lnTo>
                  <a:lnTo>
                    <a:pt x="506" y="120"/>
                  </a:lnTo>
                  <a:lnTo>
                    <a:pt x="480" y="144"/>
                  </a:lnTo>
                  <a:lnTo>
                    <a:pt x="472" y="160"/>
                  </a:lnTo>
                  <a:lnTo>
                    <a:pt x="447" y="152"/>
                  </a:lnTo>
                  <a:lnTo>
                    <a:pt x="413" y="160"/>
                  </a:lnTo>
                  <a:lnTo>
                    <a:pt x="405" y="128"/>
                  </a:lnTo>
                  <a:lnTo>
                    <a:pt x="379" y="128"/>
                  </a:lnTo>
                  <a:lnTo>
                    <a:pt x="371" y="152"/>
                  </a:lnTo>
                  <a:lnTo>
                    <a:pt x="354" y="112"/>
                  </a:lnTo>
                  <a:lnTo>
                    <a:pt x="312" y="120"/>
                  </a:lnTo>
                  <a:lnTo>
                    <a:pt x="295" y="144"/>
                  </a:lnTo>
                  <a:lnTo>
                    <a:pt x="278" y="144"/>
                  </a:lnTo>
                  <a:lnTo>
                    <a:pt x="270" y="88"/>
                  </a:lnTo>
                  <a:lnTo>
                    <a:pt x="253" y="96"/>
                  </a:lnTo>
                  <a:lnTo>
                    <a:pt x="244" y="152"/>
                  </a:lnTo>
                  <a:lnTo>
                    <a:pt x="228" y="152"/>
                  </a:lnTo>
                  <a:lnTo>
                    <a:pt x="219" y="128"/>
                  </a:lnTo>
                  <a:lnTo>
                    <a:pt x="177" y="160"/>
                  </a:lnTo>
                  <a:lnTo>
                    <a:pt x="185" y="112"/>
                  </a:lnTo>
                  <a:lnTo>
                    <a:pt x="211" y="88"/>
                  </a:lnTo>
                  <a:lnTo>
                    <a:pt x="185" y="16"/>
                  </a:lnTo>
                  <a:lnTo>
                    <a:pt x="143" y="0"/>
                  </a:lnTo>
                  <a:lnTo>
                    <a:pt x="152" y="64"/>
                  </a:lnTo>
                  <a:lnTo>
                    <a:pt x="118" y="16"/>
                  </a:lnTo>
                  <a:lnTo>
                    <a:pt x="93" y="32"/>
                  </a:lnTo>
                  <a:lnTo>
                    <a:pt x="76" y="48"/>
                  </a:lnTo>
                  <a:lnTo>
                    <a:pt x="93" y="64"/>
                  </a:lnTo>
                  <a:lnTo>
                    <a:pt x="59" y="48"/>
                  </a:lnTo>
                  <a:lnTo>
                    <a:pt x="51" y="64"/>
                  </a:lnTo>
                  <a:lnTo>
                    <a:pt x="25" y="64"/>
                  </a:lnTo>
                  <a:lnTo>
                    <a:pt x="42" y="88"/>
                  </a:lnTo>
                  <a:lnTo>
                    <a:pt x="101" y="96"/>
                  </a:lnTo>
                  <a:lnTo>
                    <a:pt x="143" y="128"/>
                  </a:lnTo>
                  <a:lnTo>
                    <a:pt x="110" y="144"/>
                  </a:lnTo>
                  <a:lnTo>
                    <a:pt x="126" y="160"/>
                  </a:lnTo>
                  <a:lnTo>
                    <a:pt x="143" y="176"/>
                  </a:lnTo>
                  <a:lnTo>
                    <a:pt x="126" y="184"/>
                  </a:lnTo>
                  <a:lnTo>
                    <a:pt x="8" y="144"/>
                  </a:lnTo>
                  <a:lnTo>
                    <a:pt x="0" y="168"/>
                  </a:lnTo>
                  <a:lnTo>
                    <a:pt x="93" y="192"/>
                  </a:lnTo>
                  <a:lnTo>
                    <a:pt x="84" y="216"/>
                  </a:lnTo>
                  <a:lnTo>
                    <a:pt x="84" y="256"/>
                  </a:lnTo>
                  <a:lnTo>
                    <a:pt x="67" y="280"/>
                  </a:lnTo>
                  <a:lnTo>
                    <a:pt x="34" y="280"/>
                  </a:lnTo>
                  <a:lnTo>
                    <a:pt x="17" y="296"/>
                  </a:lnTo>
                  <a:lnTo>
                    <a:pt x="101" y="32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5" name="Freeform 17"/>
            <p:cNvSpPr>
              <a:spLocks/>
            </p:cNvSpPr>
            <p:nvPr/>
          </p:nvSpPr>
          <p:spPr bwMode="auto">
            <a:xfrm>
              <a:off x="3752" y="1984"/>
              <a:ext cx="67" cy="64"/>
            </a:xfrm>
            <a:custGeom>
              <a:avLst/>
              <a:gdLst/>
              <a:ahLst/>
              <a:cxnLst>
                <a:cxn ang="0">
                  <a:pos x="0" y="24"/>
                </a:cxn>
                <a:cxn ang="0">
                  <a:pos x="17" y="56"/>
                </a:cxn>
                <a:cxn ang="0">
                  <a:pos x="51" y="64"/>
                </a:cxn>
                <a:cxn ang="0">
                  <a:pos x="67" y="48"/>
                </a:cxn>
                <a:cxn ang="0">
                  <a:pos x="59" y="0"/>
                </a:cxn>
                <a:cxn ang="0">
                  <a:pos x="0" y="8"/>
                </a:cxn>
              </a:cxnLst>
              <a:rect l="0" t="0" r="r" b="b"/>
              <a:pathLst>
                <a:path w="67" h="64">
                  <a:moveTo>
                    <a:pt x="0" y="24"/>
                  </a:moveTo>
                  <a:lnTo>
                    <a:pt x="17" y="56"/>
                  </a:lnTo>
                  <a:lnTo>
                    <a:pt x="51" y="64"/>
                  </a:lnTo>
                  <a:lnTo>
                    <a:pt x="67" y="48"/>
                  </a:lnTo>
                  <a:lnTo>
                    <a:pt x="59" y="0"/>
                  </a:lnTo>
                  <a:lnTo>
                    <a:pt x="0" y="8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6" name="Freeform 18"/>
            <p:cNvSpPr>
              <a:spLocks/>
            </p:cNvSpPr>
            <p:nvPr/>
          </p:nvSpPr>
          <p:spPr bwMode="auto">
            <a:xfrm>
              <a:off x="3752" y="1984"/>
              <a:ext cx="67" cy="64"/>
            </a:xfrm>
            <a:custGeom>
              <a:avLst/>
              <a:gdLst/>
              <a:ahLst/>
              <a:cxnLst>
                <a:cxn ang="0">
                  <a:pos x="0" y="24"/>
                </a:cxn>
                <a:cxn ang="0">
                  <a:pos x="17" y="56"/>
                </a:cxn>
                <a:cxn ang="0">
                  <a:pos x="51" y="64"/>
                </a:cxn>
                <a:cxn ang="0">
                  <a:pos x="67" y="48"/>
                </a:cxn>
                <a:cxn ang="0">
                  <a:pos x="59" y="0"/>
                </a:cxn>
                <a:cxn ang="0">
                  <a:pos x="0" y="8"/>
                </a:cxn>
              </a:cxnLst>
              <a:rect l="0" t="0" r="r" b="b"/>
              <a:pathLst>
                <a:path w="67" h="64">
                  <a:moveTo>
                    <a:pt x="0" y="24"/>
                  </a:moveTo>
                  <a:lnTo>
                    <a:pt x="17" y="56"/>
                  </a:lnTo>
                  <a:lnTo>
                    <a:pt x="51" y="64"/>
                  </a:lnTo>
                  <a:lnTo>
                    <a:pt x="67" y="48"/>
                  </a:lnTo>
                  <a:lnTo>
                    <a:pt x="59" y="0"/>
                  </a:lnTo>
                  <a:lnTo>
                    <a:pt x="0" y="8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7" name="Freeform 19"/>
            <p:cNvSpPr>
              <a:spLocks/>
            </p:cNvSpPr>
            <p:nvPr/>
          </p:nvSpPr>
          <p:spPr bwMode="auto">
            <a:xfrm>
              <a:off x="3845" y="1920"/>
              <a:ext cx="109" cy="176"/>
            </a:xfrm>
            <a:custGeom>
              <a:avLst/>
              <a:gdLst/>
              <a:ahLst/>
              <a:cxnLst>
                <a:cxn ang="0">
                  <a:pos x="0" y="168"/>
                </a:cxn>
                <a:cxn ang="0">
                  <a:pos x="50" y="176"/>
                </a:cxn>
                <a:cxn ang="0">
                  <a:pos x="76" y="144"/>
                </a:cxn>
                <a:cxn ang="0">
                  <a:pos x="76" y="112"/>
                </a:cxn>
                <a:cxn ang="0">
                  <a:pos x="109" y="96"/>
                </a:cxn>
                <a:cxn ang="0">
                  <a:pos x="92" y="72"/>
                </a:cxn>
                <a:cxn ang="0">
                  <a:pos x="109" y="64"/>
                </a:cxn>
                <a:cxn ang="0">
                  <a:pos x="101" y="8"/>
                </a:cxn>
                <a:cxn ang="0">
                  <a:pos x="84" y="0"/>
                </a:cxn>
                <a:cxn ang="0">
                  <a:pos x="67" y="16"/>
                </a:cxn>
                <a:cxn ang="0">
                  <a:pos x="59" y="48"/>
                </a:cxn>
                <a:cxn ang="0">
                  <a:pos x="42" y="16"/>
                </a:cxn>
                <a:cxn ang="0">
                  <a:pos x="8" y="40"/>
                </a:cxn>
                <a:cxn ang="0">
                  <a:pos x="0" y="48"/>
                </a:cxn>
                <a:cxn ang="0">
                  <a:pos x="8" y="72"/>
                </a:cxn>
                <a:cxn ang="0">
                  <a:pos x="42" y="88"/>
                </a:cxn>
                <a:cxn ang="0">
                  <a:pos x="50" y="112"/>
                </a:cxn>
                <a:cxn ang="0">
                  <a:pos x="33" y="144"/>
                </a:cxn>
                <a:cxn ang="0">
                  <a:pos x="8" y="136"/>
                </a:cxn>
                <a:cxn ang="0">
                  <a:pos x="0" y="168"/>
                </a:cxn>
              </a:cxnLst>
              <a:rect l="0" t="0" r="r" b="b"/>
              <a:pathLst>
                <a:path w="109" h="176">
                  <a:moveTo>
                    <a:pt x="0" y="168"/>
                  </a:moveTo>
                  <a:lnTo>
                    <a:pt x="50" y="176"/>
                  </a:lnTo>
                  <a:lnTo>
                    <a:pt x="76" y="144"/>
                  </a:lnTo>
                  <a:lnTo>
                    <a:pt x="76" y="112"/>
                  </a:lnTo>
                  <a:lnTo>
                    <a:pt x="109" y="96"/>
                  </a:lnTo>
                  <a:lnTo>
                    <a:pt x="92" y="72"/>
                  </a:lnTo>
                  <a:lnTo>
                    <a:pt x="109" y="64"/>
                  </a:lnTo>
                  <a:lnTo>
                    <a:pt x="101" y="8"/>
                  </a:lnTo>
                  <a:lnTo>
                    <a:pt x="84" y="0"/>
                  </a:lnTo>
                  <a:lnTo>
                    <a:pt x="67" y="16"/>
                  </a:lnTo>
                  <a:lnTo>
                    <a:pt x="59" y="48"/>
                  </a:lnTo>
                  <a:lnTo>
                    <a:pt x="42" y="16"/>
                  </a:lnTo>
                  <a:lnTo>
                    <a:pt x="8" y="40"/>
                  </a:lnTo>
                  <a:lnTo>
                    <a:pt x="0" y="48"/>
                  </a:lnTo>
                  <a:lnTo>
                    <a:pt x="8" y="72"/>
                  </a:lnTo>
                  <a:lnTo>
                    <a:pt x="42" y="88"/>
                  </a:lnTo>
                  <a:lnTo>
                    <a:pt x="50" y="112"/>
                  </a:lnTo>
                  <a:lnTo>
                    <a:pt x="33" y="144"/>
                  </a:lnTo>
                  <a:lnTo>
                    <a:pt x="8" y="136"/>
                  </a:lnTo>
                  <a:lnTo>
                    <a:pt x="0" y="168"/>
                  </a:lnTo>
                  <a:close/>
                </a:path>
              </a:pathLst>
            </a:custGeom>
            <a:solidFill>
              <a:srgbClr val="00A0C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8" name="Freeform 20"/>
            <p:cNvSpPr>
              <a:spLocks/>
            </p:cNvSpPr>
            <p:nvPr/>
          </p:nvSpPr>
          <p:spPr bwMode="auto">
            <a:xfrm>
              <a:off x="4039" y="4048"/>
              <a:ext cx="328" cy="208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0" y="56"/>
                </a:cxn>
                <a:cxn ang="0">
                  <a:pos x="25" y="32"/>
                </a:cxn>
                <a:cxn ang="0">
                  <a:pos x="50" y="48"/>
                </a:cxn>
                <a:cxn ang="0">
                  <a:pos x="67" y="32"/>
                </a:cxn>
                <a:cxn ang="0">
                  <a:pos x="92" y="24"/>
                </a:cxn>
                <a:cxn ang="0">
                  <a:pos x="101" y="32"/>
                </a:cxn>
                <a:cxn ang="0">
                  <a:pos x="117" y="40"/>
                </a:cxn>
                <a:cxn ang="0">
                  <a:pos x="134" y="48"/>
                </a:cxn>
                <a:cxn ang="0">
                  <a:pos x="160" y="40"/>
                </a:cxn>
                <a:cxn ang="0">
                  <a:pos x="210" y="40"/>
                </a:cxn>
                <a:cxn ang="0">
                  <a:pos x="235" y="32"/>
                </a:cxn>
                <a:cxn ang="0">
                  <a:pos x="252" y="16"/>
                </a:cxn>
                <a:cxn ang="0">
                  <a:pos x="261" y="16"/>
                </a:cxn>
                <a:cxn ang="0">
                  <a:pos x="286" y="24"/>
                </a:cxn>
                <a:cxn ang="0">
                  <a:pos x="294" y="8"/>
                </a:cxn>
                <a:cxn ang="0">
                  <a:pos x="320" y="0"/>
                </a:cxn>
                <a:cxn ang="0">
                  <a:pos x="328" y="16"/>
                </a:cxn>
                <a:cxn ang="0">
                  <a:pos x="311" y="56"/>
                </a:cxn>
                <a:cxn ang="0">
                  <a:pos x="303" y="80"/>
                </a:cxn>
                <a:cxn ang="0">
                  <a:pos x="286" y="104"/>
                </a:cxn>
                <a:cxn ang="0">
                  <a:pos x="286" y="112"/>
                </a:cxn>
                <a:cxn ang="0">
                  <a:pos x="303" y="128"/>
                </a:cxn>
                <a:cxn ang="0">
                  <a:pos x="320" y="160"/>
                </a:cxn>
                <a:cxn ang="0">
                  <a:pos x="303" y="176"/>
                </a:cxn>
                <a:cxn ang="0">
                  <a:pos x="303" y="208"/>
                </a:cxn>
                <a:cxn ang="0">
                  <a:pos x="269" y="200"/>
                </a:cxn>
                <a:cxn ang="0">
                  <a:pos x="227" y="192"/>
                </a:cxn>
                <a:cxn ang="0">
                  <a:pos x="202" y="152"/>
                </a:cxn>
                <a:cxn ang="0">
                  <a:pos x="168" y="160"/>
                </a:cxn>
                <a:cxn ang="0">
                  <a:pos x="143" y="144"/>
                </a:cxn>
                <a:cxn ang="0">
                  <a:pos x="126" y="128"/>
                </a:cxn>
                <a:cxn ang="0">
                  <a:pos x="109" y="128"/>
                </a:cxn>
                <a:cxn ang="0">
                  <a:pos x="84" y="112"/>
                </a:cxn>
                <a:cxn ang="0">
                  <a:pos x="67" y="112"/>
                </a:cxn>
                <a:cxn ang="0">
                  <a:pos x="50" y="96"/>
                </a:cxn>
                <a:cxn ang="0">
                  <a:pos x="25" y="104"/>
                </a:cxn>
                <a:cxn ang="0">
                  <a:pos x="0" y="80"/>
                </a:cxn>
              </a:cxnLst>
              <a:rect l="0" t="0" r="r" b="b"/>
              <a:pathLst>
                <a:path w="328" h="208">
                  <a:moveTo>
                    <a:pt x="0" y="80"/>
                  </a:moveTo>
                  <a:lnTo>
                    <a:pt x="0" y="56"/>
                  </a:lnTo>
                  <a:lnTo>
                    <a:pt x="25" y="32"/>
                  </a:lnTo>
                  <a:lnTo>
                    <a:pt x="50" y="48"/>
                  </a:lnTo>
                  <a:lnTo>
                    <a:pt x="67" y="32"/>
                  </a:lnTo>
                  <a:lnTo>
                    <a:pt x="92" y="24"/>
                  </a:lnTo>
                  <a:lnTo>
                    <a:pt x="101" y="32"/>
                  </a:lnTo>
                  <a:lnTo>
                    <a:pt x="117" y="40"/>
                  </a:lnTo>
                  <a:lnTo>
                    <a:pt x="134" y="48"/>
                  </a:lnTo>
                  <a:lnTo>
                    <a:pt x="160" y="40"/>
                  </a:lnTo>
                  <a:lnTo>
                    <a:pt x="210" y="40"/>
                  </a:lnTo>
                  <a:lnTo>
                    <a:pt x="235" y="32"/>
                  </a:lnTo>
                  <a:lnTo>
                    <a:pt x="252" y="16"/>
                  </a:lnTo>
                  <a:lnTo>
                    <a:pt x="261" y="16"/>
                  </a:lnTo>
                  <a:lnTo>
                    <a:pt x="286" y="24"/>
                  </a:lnTo>
                  <a:lnTo>
                    <a:pt x="294" y="8"/>
                  </a:lnTo>
                  <a:lnTo>
                    <a:pt x="320" y="0"/>
                  </a:lnTo>
                  <a:lnTo>
                    <a:pt x="328" y="16"/>
                  </a:lnTo>
                  <a:lnTo>
                    <a:pt x="311" y="56"/>
                  </a:lnTo>
                  <a:lnTo>
                    <a:pt x="303" y="80"/>
                  </a:lnTo>
                  <a:lnTo>
                    <a:pt x="286" y="104"/>
                  </a:lnTo>
                  <a:lnTo>
                    <a:pt x="286" y="112"/>
                  </a:lnTo>
                  <a:lnTo>
                    <a:pt x="303" y="128"/>
                  </a:lnTo>
                  <a:lnTo>
                    <a:pt x="320" y="160"/>
                  </a:lnTo>
                  <a:lnTo>
                    <a:pt x="303" y="176"/>
                  </a:lnTo>
                  <a:lnTo>
                    <a:pt x="303" y="208"/>
                  </a:lnTo>
                  <a:lnTo>
                    <a:pt x="269" y="200"/>
                  </a:lnTo>
                  <a:lnTo>
                    <a:pt x="227" y="192"/>
                  </a:lnTo>
                  <a:lnTo>
                    <a:pt x="202" y="152"/>
                  </a:lnTo>
                  <a:lnTo>
                    <a:pt x="168" y="160"/>
                  </a:lnTo>
                  <a:lnTo>
                    <a:pt x="143" y="144"/>
                  </a:lnTo>
                  <a:lnTo>
                    <a:pt x="126" y="128"/>
                  </a:lnTo>
                  <a:lnTo>
                    <a:pt x="109" y="128"/>
                  </a:lnTo>
                  <a:lnTo>
                    <a:pt x="84" y="112"/>
                  </a:lnTo>
                  <a:lnTo>
                    <a:pt x="67" y="112"/>
                  </a:lnTo>
                  <a:lnTo>
                    <a:pt x="50" y="96"/>
                  </a:lnTo>
                  <a:lnTo>
                    <a:pt x="25" y="104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rgbClr val="00A0C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9" name="Freeform 21"/>
            <p:cNvSpPr>
              <a:spLocks/>
            </p:cNvSpPr>
            <p:nvPr/>
          </p:nvSpPr>
          <p:spPr bwMode="auto">
            <a:xfrm>
              <a:off x="3845" y="1920"/>
              <a:ext cx="109" cy="176"/>
            </a:xfrm>
            <a:custGeom>
              <a:avLst/>
              <a:gdLst/>
              <a:ahLst/>
              <a:cxnLst>
                <a:cxn ang="0">
                  <a:pos x="0" y="168"/>
                </a:cxn>
                <a:cxn ang="0">
                  <a:pos x="50" y="176"/>
                </a:cxn>
                <a:cxn ang="0">
                  <a:pos x="76" y="144"/>
                </a:cxn>
                <a:cxn ang="0">
                  <a:pos x="76" y="112"/>
                </a:cxn>
                <a:cxn ang="0">
                  <a:pos x="109" y="96"/>
                </a:cxn>
                <a:cxn ang="0">
                  <a:pos x="92" y="72"/>
                </a:cxn>
                <a:cxn ang="0">
                  <a:pos x="109" y="64"/>
                </a:cxn>
                <a:cxn ang="0">
                  <a:pos x="101" y="8"/>
                </a:cxn>
                <a:cxn ang="0">
                  <a:pos x="84" y="0"/>
                </a:cxn>
                <a:cxn ang="0">
                  <a:pos x="67" y="16"/>
                </a:cxn>
                <a:cxn ang="0">
                  <a:pos x="59" y="48"/>
                </a:cxn>
                <a:cxn ang="0">
                  <a:pos x="42" y="16"/>
                </a:cxn>
                <a:cxn ang="0">
                  <a:pos x="8" y="40"/>
                </a:cxn>
                <a:cxn ang="0">
                  <a:pos x="0" y="48"/>
                </a:cxn>
                <a:cxn ang="0">
                  <a:pos x="8" y="72"/>
                </a:cxn>
                <a:cxn ang="0">
                  <a:pos x="42" y="88"/>
                </a:cxn>
                <a:cxn ang="0">
                  <a:pos x="50" y="112"/>
                </a:cxn>
                <a:cxn ang="0">
                  <a:pos x="33" y="144"/>
                </a:cxn>
                <a:cxn ang="0">
                  <a:pos x="8" y="136"/>
                </a:cxn>
                <a:cxn ang="0">
                  <a:pos x="0" y="168"/>
                </a:cxn>
              </a:cxnLst>
              <a:rect l="0" t="0" r="r" b="b"/>
              <a:pathLst>
                <a:path w="109" h="176">
                  <a:moveTo>
                    <a:pt x="0" y="168"/>
                  </a:moveTo>
                  <a:lnTo>
                    <a:pt x="50" y="176"/>
                  </a:lnTo>
                  <a:lnTo>
                    <a:pt x="76" y="144"/>
                  </a:lnTo>
                  <a:lnTo>
                    <a:pt x="76" y="112"/>
                  </a:lnTo>
                  <a:lnTo>
                    <a:pt x="109" y="96"/>
                  </a:lnTo>
                  <a:lnTo>
                    <a:pt x="92" y="72"/>
                  </a:lnTo>
                  <a:lnTo>
                    <a:pt x="109" y="64"/>
                  </a:lnTo>
                  <a:lnTo>
                    <a:pt x="101" y="8"/>
                  </a:lnTo>
                  <a:lnTo>
                    <a:pt x="84" y="0"/>
                  </a:lnTo>
                  <a:lnTo>
                    <a:pt x="67" y="16"/>
                  </a:lnTo>
                  <a:lnTo>
                    <a:pt x="59" y="48"/>
                  </a:lnTo>
                  <a:lnTo>
                    <a:pt x="42" y="16"/>
                  </a:lnTo>
                  <a:lnTo>
                    <a:pt x="8" y="40"/>
                  </a:lnTo>
                  <a:lnTo>
                    <a:pt x="0" y="48"/>
                  </a:lnTo>
                  <a:lnTo>
                    <a:pt x="8" y="72"/>
                  </a:lnTo>
                  <a:lnTo>
                    <a:pt x="42" y="88"/>
                  </a:lnTo>
                  <a:lnTo>
                    <a:pt x="50" y="112"/>
                  </a:lnTo>
                  <a:lnTo>
                    <a:pt x="33" y="144"/>
                  </a:lnTo>
                  <a:lnTo>
                    <a:pt x="8" y="136"/>
                  </a:lnTo>
                  <a:lnTo>
                    <a:pt x="0" y="168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0" name="Freeform 22"/>
            <p:cNvSpPr>
              <a:spLocks/>
            </p:cNvSpPr>
            <p:nvPr/>
          </p:nvSpPr>
          <p:spPr bwMode="auto">
            <a:xfrm>
              <a:off x="4039" y="4048"/>
              <a:ext cx="328" cy="208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0" y="56"/>
                </a:cxn>
                <a:cxn ang="0">
                  <a:pos x="25" y="32"/>
                </a:cxn>
                <a:cxn ang="0">
                  <a:pos x="50" y="48"/>
                </a:cxn>
                <a:cxn ang="0">
                  <a:pos x="67" y="32"/>
                </a:cxn>
                <a:cxn ang="0">
                  <a:pos x="92" y="24"/>
                </a:cxn>
                <a:cxn ang="0">
                  <a:pos x="101" y="32"/>
                </a:cxn>
                <a:cxn ang="0">
                  <a:pos x="117" y="40"/>
                </a:cxn>
                <a:cxn ang="0">
                  <a:pos x="134" y="48"/>
                </a:cxn>
                <a:cxn ang="0">
                  <a:pos x="160" y="40"/>
                </a:cxn>
                <a:cxn ang="0">
                  <a:pos x="210" y="40"/>
                </a:cxn>
                <a:cxn ang="0">
                  <a:pos x="235" y="32"/>
                </a:cxn>
                <a:cxn ang="0">
                  <a:pos x="252" y="16"/>
                </a:cxn>
                <a:cxn ang="0">
                  <a:pos x="261" y="16"/>
                </a:cxn>
                <a:cxn ang="0">
                  <a:pos x="286" y="24"/>
                </a:cxn>
                <a:cxn ang="0">
                  <a:pos x="294" y="8"/>
                </a:cxn>
                <a:cxn ang="0">
                  <a:pos x="320" y="0"/>
                </a:cxn>
                <a:cxn ang="0">
                  <a:pos x="328" y="16"/>
                </a:cxn>
                <a:cxn ang="0">
                  <a:pos x="311" y="56"/>
                </a:cxn>
                <a:cxn ang="0">
                  <a:pos x="303" y="80"/>
                </a:cxn>
                <a:cxn ang="0">
                  <a:pos x="286" y="104"/>
                </a:cxn>
                <a:cxn ang="0">
                  <a:pos x="286" y="112"/>
                </a:cxn>
                <a:cxn ang="0">
                  <a:pos x="303" y="128"/>
                </a:cxn>
                <a:cxn ang="0">
                  <a:pos x="320" y="160"/>
                </a:cxn>
                <a:cxn ang="0">
                  <a:pos x="303" y="176"/>
                </a:cxn>
                <a:cxn ang="0">
                  <a:pos x="303" y="208"/>
                </a:cxn>
                <a:cxn ang="0">
                  <a:pos x="269" y="200"/>
                </a:cxn>
                <a:cxn ang="0">
                  <a:pos x="227" y="192"/>
                </a:cxn>
                <a:cxn ang="0">
                  <a:pos x="202" y="152"/>
                </a:cxn>
                <a:cxn ang="0">
                  <a:pos x="168" y="160"/>
                </a:cxn>
                <a:cxn ang="0">
                  <a:pos x="143" y="144"/>
                </a:cxn>
                <a:cxn ang="0">
                  <a:pos x="126" y="128"/>
                </a:cxn>
                <a:cxn ang="0">
                  <a:pos x="109" y="128"/>
                </a:cxn>
                <a:cxn ang="0">
                  <a:pos x="84" y="112"/>
                </a:cxn>
                <a:cxn ang="0">
                  <a:pos x="67" y="112"/>
                </a:cxn>
                <a:cxn ang="0">
                  <a:pos x="50" y="96"/>
                </a:cxn>
                <a:cxn ang="0">
                  <a:pos x="25" y="104"/>
                </a:cxn>
                <a:cxn ang="0">
                  <a:pos x="0" y="80"/>
                </a:cxn>
              </a:cxnLst>
              <a:rect l="0" t="0" r="r" b="b"/>
              <a:pathLst>
                <a:path w="328" h="208">
                  <a:moveTo>
                    <a:pt x="0" y="80"/>
                  </a:moveTo>
                  <a:lnTo>
                    <a:pt x="0" y="56"/>
                  </a:lnTo>
                  <a:lnTo>
                    <a:pt x="25" y="32"/>
                  </a:lnTo>
                  <a:lnTo>
                    <a:pt x="50" y="48"/>
                  </a:lnTo>
                  <a:lnTo>
                    <a:pt x="67" y="32"/>
                  </a:lnTo>
                  <a:lnTo>
                    <a:pt x="92" y="24"/>
                  </a:lnTo>
                  <a:lnTo>
                    <a:pt x="101" y="32"/>
                  </a:lnTo>
                  <a:lnTo>
                    <a:pt x="117" y="40"/>
                  </a:lnTo>
                  <a:lnTo>
                    <a:pt x="134" y="48"/>
                  </a:lnTo>
                  <a:lnTo>
                    <a:pt x="160" y="40"/>
                  </a:lnTo>
                  <a:lnTo>
                    <a:pt x="210" y="40"/>
                  </a:lnTo>
                  <a:lnTo>
                    <a:pt x="235" y="32"/>
                  </a:lnTo>
                  <a:lnTo>
                    <a:pt x="252" y="16"/>
                  </a:lnTo>
                  <a:lnTo>
                    <a:pt x="261" y="16"/>
                  </a:lnTo>
                  <a:lnTo>
                    <a:pt x="286" y="24"/>
                  </a:lnTo>
                  <a:lnTo>
                    <a:pt x="294" y="8"/>
                  </a:lnTo>
                  <a:lnTo>
                    <a:pt x="320" y="0"/>
                  </a:lnTo>
                  <a:lnTo>
                    <a:pt x="328" y="16"/>
                  </a:lnTo>
                  <a:lnTo>
                    <a:pt x="311" y="56"/>
                  </a:lnTo>
                  <a:lnTo>
                    <a:pt x="303" y="80"/>
                  </a:lnTo>
                  <a:lnTo>
                    <a:pt x="286" y="104"/>
                  </a:lnTo>
                  <a:lnTo>
                    <a:pt x="286" y="112"/>
                  </a:lnTo>
                  <a:lnTo>
                    <a:pt x="303" y="128"/>
                  </a:lnTo>
                  <a:lnTo>
                    <a:pt x="320" y="160"/>
                  </a:lnTo>
                  <a:lnTo>
                    <a:pt x="303" y="176"/>
                  </a:lnTo>
                  <a:lnTo>
                    <a:pt x="303" y="208"/>
                  </a:lnTo>
                  <a:lnTo>
                    <a:pt x="269" y="200"/>
                  </a:lnTo>
                  <a:lnTo>
                    <a:pt x="227" y="192"/>
                  </a:lnTo>
                  <a:lnTo>
                    <a:pt x="202" y="152"/>
                  </a:lnTo>
                  <a:lnTo>
                    <a:pt x="168" y="160"/>
                  </a:lnTo>
                  <a:lnTo>
                    <a:pt x="143" y="144"/>
                  </a:lnTo>
                  <a:lnTo>
                    <a:pt x="126" y="128"/>
                  </a:lnTo>
                  <a:lnTo>
                    <a:pt x="109" y="128"/>
                  </a:lnTo>
                  <a:lnTo>
                    <a:pt x="84" y="112"/>
                  </a:lnTo>
                  <a:lnTo>
                    <a:pt x="67" y="112"/>
                  </a:lnTo>
                  <a:lnTo>
                    <a:pt x="50" y="96"/>
                  </a:lnTo>
                  <a:lnTo>
                    <a:pt x="25" y="104"/>
                  </a:lnTo>
                  <a:lnTo>
                    <a:pt x="0" y="8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1" name="Freeform 23"/>
            <p:cNvSpPr>
              <a:spLocks/>
            </p:cNvSpPr>
            <p:nvPr/>
          </p:nvSpPr>
          <p:spPr bwMode="auto">
            <a:xfrm>
              <a:off x="5286" y="4200"/>
              <a:ext cx="311" cy="72"/>
            </a:xfrm>
            <a:custGeom>
              <a:avLst/>
              <a:gdLst/>
              <a:ahLst/>
              <a:cxnLst>
                <a:cxn ang="0">
                  <a:pos x="0" y="24"/>
                </a:cxn>
                <a:cxn ang="0">
                  <a:pos x="8" y="56"/>
                </a:cxn>
                <a:cxn ang="0">
                  <a:pos x="33" y="64"/>
                </a:cxn>
                <a:cxn ang="0">
                  <a:pos x="67" y="64"/>
                </a:cxn>
                <a:cxn ang="0">
                  <a:pos x="126" y="56"/>
                </a:cxn>
                <a:cxn ang="0">
                  <a:pos x="143" y="56"/>
                </a:cxn>
                <a:cxn ang="0">
                  <a:pos x="143" y="72"/>
                </a:cxn>
                <a:cxn ang="0">
                  <a:pos x="193" y="72"/>
                </a:cxn>
                <a:cxn ang="0">
                  <a:pos x="219" y="56"/>
                </a:cxn>
                <a:cxn ang="0">
                  <a:pos x="252" y="56"/>
                </a:cxn>
                <a:cxn ang="0">
                  <a:pos x="278" y="40"/>
                </a:cxn>
                <a:cxn ang="0">
                  <a:pos x="311" y="32"/>
                </a:cxn>
                <a:cxn ang="0">
                  <a:pos x="311" y="0"/>
                </a:cxn>
                <a:cxn ang="0">
                  <a:pos x="286" y="16"/>
                </a:cxn>
                <a:cxn ang="0">
                  <a:pos x="269" y="24"/>
                </a:cxn>
                <a:cxn ang="0">
                  <a:pos x="252" y="24"/>
                </a:cxn>
                <a:cxn ang="0">
                  <a:pos x="244" y="8"/>
                </a:cxn>
                <a:cxn ang="0">
                  <a:pos x="219" y="16"/>
                </a:cxn>
                <a:cxn ang="0">
                  <a:pos x="168" y="24"/>
                </a:cxn>
                <a:cxn ang="0">
                  <a:pos x="168" y="8"/>
                </a:cxn>
                <a:cxn ang="0">
                  <a:pos x="84" y="40"/>
                </a:cxn>
                <a:cxn ang="0">
                  <a:pos x="75" y="16"/>
                </a:cxn>
                <a:cxn ang="0">
                  <a:pos x="59" y="8"/>
                </a:cxn>
                <a:cxn ang="0">
                  <a:pos x="59" y="24"/>
                </a:cxn>
                <a:cxn ang="0">
                  <a:pos x="33" y="24"/>
                </a:cxn>
                <a:cxn ang="0">
                  <a:pos x="16" y="0"/>
                </a:cxn>
                <a:cxn ang="0">
                  <a:pos x="16" y="16"/>
                </a:cxn>
                <a:cxn ang="0">
                  <a:pos x="0" y="24"/>
                </a:cxn>
              </a:cxnLst>
              <a:rect l="0" t="0" r="r" b="b"/>
              <a:pathLst>
                <a:path w="311" h="72">
                  <a:moveTo>
                    <a:pt x="0" y="24"/>
                  </a:moveTo>
                  <a:lnTo>
                    <a:pt x="8" y="56"/>
                  </a:lnTo>
                  <a:lnTo>
                    <a:pt x="33" y="64"/>
                  </a:lnTo>
                  <a:lnTo>
                    <a:pt x="67" y="64"/>
                  </a:lnTo>
                  <a:lnTo>
                    <a:pt x="126" y="56"/>
                  </a:lnTo>
                  <a:lnTo>
                    <a:pt x="143" y="56"/>
                  </a:lnTo>
                  <a:lnTo>
                    <a:pt x="143" y="72"/>
                  </a:lnTo>
                  <a:lnTo>
                    <a:pt x="193" y="72"/>
                  </a:lnTo>
                  <a:lnTo>
                    <a:pt x="219" y="56"/>
                  </a:lnTo>
                  <a:lnTo>
                    <a:pt x="252" y="56"/>
                  </a:lnTo>
                  <a:lnTo>
                    <a:pt x="278" y="40"/>
                  </a:lnTo>
                  <a:lnTo>
                    <a:pt x="311" y="32"/>
                  </a:lnTo>
                  <a:lnTo>
                    <a:pt x="311" y="0"/>
                  </a:lnTo>
                  <a:lnTo>
                    <a:pt x="286" y="16"/>
                  </a:lnTo>
                  <a:lnTo>
                    <a:pt x="269" y="24"/>
                  </a:lnTo>
                  <a:lnTo>
                    <a:pt x="252" y="24"/>
                  </a:lnTo>
                  <a:lnTo>
                    <a:pt x="244" y="8"/>
                  </a:lnTo>
                  <a:lnTo>
                    <a:pt x="219" y="16"/>
                  </a:lnTo>
                  <a:lnTo>
                    <a:pt x="168" y="24"/>
                  </a:lnTo>
                  <a:lnTo>
                    <a:pt x="168" y="8"/>
                  </a:lnTo>
                  <a:lnTo>
                    <a:pt x="84" y="40"/>
                  </a:lnTo>
                  <a:lnTo>
                    <a:pt x="75" y="16"/>
                  </a:lnTo>
                  <a:lnTo>
                    <a:pt x="59" y="8"/>
                  </a:lnTo>
                  <a:lnTo>
                    <a:pt x="59" y="24"/>
                  </a:lnTo>
                  <a:lnTo>
                    <a:pt x="33" y="24"/>
                  </a:lnTo>
                  <a:lnTo>
                    <a:pt x="16" y="0"/>
                  </a:lnTo>
                  <a:lnTo>
                    <a:pt x="16" y="16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00A0C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2" name="Freeform 24"/>
            <p:cNvSpPr>
              <a:spLocks/>
            </p:cNvSpPr>
            <p:nvPr/>
          </p:nvSpPr>
          <p:spPr bwMode="auto">
            <a:xfrm>
              <a:off x="3584" y="3712"/>
              <a:ext cx="168" cy="288"/>
            </a:xfrm>
            <a:custGeom>
              <a:avLst/>
              <a:gdLst/>
              <a:ahLst/>
              <a:cxnLst>
                <a:cxn ang="0">
                  <a:pos x="0" y="40"/>
                </a:cxn>
                <a:cxn ang="0">
                  <a:pos x="33" y="48"/>
                </a:cxn>
                <a:cxn ang="0">
                  <a:pos x="59" y="40"/>
                </a:cxn>
                <a:cxn ang="0">
                  <a:pos x="101" y="8"/>
                </a:cxn>
                <a:cxn ang="0">
                  <a:pos x="109" y="0"/>
                </a:cxn>
                <a:cxn ang="0">
                  <a:pos x="143" y="16"/>
                </a:cxn>
                <a:cxn ang="0">
                  <a:pos x="143" y="32"/>
                </a:cxn>
                <a:cxn ang="0">
                  <a:pos x="168" y="96"/>
                </a:cxn>
                <a:cxn ang="0">
                  <a:pos x="151" y="120"/>
                </a:cxn>
                <a:cxn ang="0">
                  <a:pos x="168" y="152"/>
                </a:cxn>
                <a:cxn ang="0">
                  <a:pos x="143" y="256"/>
                </a:cxn>
                <a:cxn ang="0">
                  <a:pos x="117" y="248"/>
                </a:cxn>
                <a:cxn ang="0">
                  <a:pos x="92" y="248"/>
                </a:cxn>
                <a:cxn ang="0">
                  <a:pos x="84" y="264"/>
                </a:cxn>
                <a:cxn ang="0">
                  <a:pos x="67" y="280"/>
                </a:cxn>
                <a:cxn ang="0">
                  <a:pos x="42" y="288"/>
                </a:cxn>
                <a:cxn ang="0">
                  <a:pos x="25" y="248"/>
                </a:cxn>
                <a:cxn ang="0">
                  <a:pos x="25" y="200"/>
                </a:cxn>
                <a:cxn ang="0">
                  <a:pos x="33" y="176"/>
                </a:cxn>
                <a:cxn ang="0">
                  <a:pos x="25" y="160"/>
                </a:cxn>
                <a:cxn ang="0">
                  <a:pos x="33" y="136"/>
                </a:cxn>
                <a:cxn ang="0">
                  <a:pos x="33" y="112"/>
                </a:cxn>
                <a:cxn ang="0">
                  <a:pos x="25" y="80"/>
                </a:cxn>
                <a:cxn ang="0">
                  <a:pos x="0" y="72"/>
                </a:cxn>
                <a:cxn ang="0">
                  <a:pos x="0" y="40"/>
                </a:cxn>
              </a:cxnLst>
              <a:rect l="0" t="0" r="r" b="b"/>
              <a:pathLst>
                <a:path w="168" h="288">
                  <a:moveTo>
                    <a:pt x="0" y="40"/>
                  </a:moveTo>
                  <a:lnTo>
                    <a:pt x="33" y="48"/>
                  </a:lnTo>
                  <a:lnTo>
                    <a:pt x="59" y="40"/>
                  </a:lnTo>
                  <a:lnTo>
                    <a:pt x="101" y="8"/>
                  </a:lnTo>
                  <a:lnTo>
                    <a:pt x="109" y="0"/>
                  </a:lnTo>
                  <a:lnTo>
                    <a:pt x="143" y="16"/>
                  </a:lnTo>
                  <a:lnTo>
                    <a:pt x="143" y="32"/>
                  </a:lnTo>
                  <a:lnTo>
                    <a:pt x="168" y="96"/>
                  </a:lnTo>
                  <a:lnTo>
                    <a:pt x="151" y="120"/>
                  </a:lnTo>
                  <a:lnTo>
                    <a:pt x="168" y="152"/>
                  </a:lnTo>
                  <a:lnTo>
                    <a:pt x="143" y="256"/>
                  </a:lnTo>
                  <a:lnTo>
                    <a:pt x="117" y="248"/>
                  </a:lnTo>
                  <a:lnTo>
                    <a:pt x="92" y="248"/>
                  </a:lnTo>
                  <a:lnTo>
                    <a:pt x="84" y="264"/>
                  </a:lnTo>
                  <a:lnTo>
                    <a:pt x="67" y="280"/>
                  </a:lnTo>
                  <a:lnTo>
                    <a:pt x="42" y="288"/>
                  </a:lnTo>
                  <a:lnTo>
                    <a:pt x="25" y="248"/>
                  </a:lnTo>
                  <a:lnTo>
                    <a:pt x="25" y="200"/>
                  </a:lnTo>
                  <a:lnTo>
                    <a:pt x="33" y="176"/>
                  </a:lnTo>
                  <a:lnTo>
                    <a:pt x="25" y="160"/>
                  </a:lnTo>
                  <a:lnTo>
                    <a:pt x="33" y="136"/>
                  </a:lnTo>
                  <a:lnTo>
                    <a:pt x="33" y="112"/>
                  </a:lnTo>
                  <a:lnTo>
                    <a:pt x="25" y="80"/>
                  </a:lnTo>
                  <a:lnTo>
                    <a:pt x="0" y="72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rgbClr val="00A0C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3" name="Freeform 25"/>
            <p:cNvSpPr>
              <a:spLocks/>
            </p:cNvSpPr>
            <p:nvPr/>
          </p:nvSpPr>
          <p:spPr bwMode="auto">
            <a:xfrm>
              <a:off x="5286" y="4200"/>
              <a:ext cx="311" cy="72"/>
            </a:xfrm>
            <a:custGeom>
              <a:avLst/>
              <a:gdLst/>
              <a:ahLst/>
              <a:cxnLst>
                <a:cxn ang="0">
                  <a:pos x="0" y="24"/>
                </a:cxn>
                <a:cxn ang="0">
                  <a:pos x="8" y="56"/>
                </a:cxn>
                <a:cxn ang="0">
                  <a:pos x="33" y="64"/>
                </a:cxn>
                <a:cxn ang="0">
                  <a:pos x="67" y="64"/>
                </a:cxn>
                <a:cxn ang="0">
                  <a:pos x="126" y="56"/>
                </a:cxn>
                <a:cxn ang="0">
                  <a:pos x="143" y="56"/>
                </a:cxn>
                <a:cxn ang="0">
                  <a:pos x="143" y="72"/>
                </a:cxn>
                <a:cxn ang="0">
                  <a:pos x="193" y="72"/>
                </a:cxn>
                <a:cxn ang="0">
                  <a:pos x="219" y="56"/>
                </a:cxn>
                <a:cxn ang="0">
                  <a:pos x="252" y="56"/>
                </a:cxn>
                <a:cxn ang="0">
                  <a:pos x="278" y="40"/>
                </a:cxn>
                <a:cxn ang="0">
                  <a:pos x="311" y="32"/>
                </a:cxn>
                <a:cxn ang="0">
                  <a:pos x="311" y="0"/>
                </a:cxn>
                <a:cxn ang="0">
                  <a:pos x="286" y="16"/>
                </a:cxn>
                <a:cxn ang="0">
                  <a:pos x="269" y="24"/>
                </a:cxn>
                <a:cxn ang="0">
                  <a:pos x="252" y="24"/>
                </a:cxn>
                <a:cxn ang="0">
                  <a:pos x="244" y="8"/>
                </a:cxn>
                <a:cxn ang="0">
                  <a:pos x="219" y="16"/>
                </a:cxn>
                <a:cxn ang="0">
                  <a:pos x="168" y="24"/>
                </a:cxn>
                <a:cxn ang="0">
                  <a:pos x="168" y="8"/>
                </a:cxn>
                <a:cxn ang="0">
                  <a:pos x="84" y="40"/>
                </a:cxn>
                <a:cxn ang="0">
                  <a:pos x="75" y="16"/>
                </a:cxn>
                <a:cxn ang="0">
                  <a:pos x="59" y="8"/>
                </a:cxn>
                <a:cxn ang="0">
                  <a:pos x="59" y="24"/>
                </a:cxn>
                <a:cxn ang="0">
                  <a:pos x="33" y="24"/>
                </a:cxn>
                <a:cxn ang="0">
                  <a:pos x="16" y="0"/>
                </a:cxn>
                <a:cxn ang="0">
                  <a:pos x="16" y="16"/>
                </a:cxn>
                <a:cxn ang="0">
                  <a:pos x="0" y="24"/>
                </a:cxn>
              </a:cxnLst>
              <a:rect l="0" t="0" r="r" b="b"/>
              <a:pathLst>
                <a:path w="311" h="72">
                  <a:moveTo>
                    <a:pt x="0" y="24"/>
                  </a:moveTo>
                  <a:lnTo>
                    <a:pt x="8" y="56"/>
                  </a:lnTo>
                  <a:lnTo>
                    <a:pt x="33" y="64"/>
                  </a:lnTo>
                  <a:lnTo>
                    <a:pt x="67" y="64"/>
                  </a:lnTo>
                  <a:lnTo>
                    <a:pt x="126" y="56"/>
                  </a:lnTo>
                  <a:lnTo>
                    <a:pt x="143" y="56"/>
                  </a:lnTo>
                  <a:lnTo>
                    <a:pt x="143" y="72"/>
                  </a:lnTo>
                  <a:lnTo>
                    <a:pt x="193" y="72"/>
                  </a:lnTo>
                  <a:lnTo>
                    <a:pt x="219" y="56"/>
                  </a:lnTo>
                  <a:lnTo>
                    <a:pt x="252" y="56"/>
                  </a:lnTo>
                  <a:lnTo>
                    <a:pt x="278" y="40"/>
                  </a:lnTo>
                  <a:lnTo>
                    <a:pt x="311" y="32"/>
                  </a:lnTo>
                  <a:lnTo>
                    <a:pt x="311" y="0"/>
                  </a:lnTo>
                  <a:lnTo>
                    <a:pt x="286" y="16"/>
                  </a:lnTo>
                  <a:lnTo>
                    <a:pt x="269" y="24"/>
                  </a:lnTo>
                  <a:lnTo>
                    <a:pt x="252" y="24"/>
                  </a:lnTo>
                  <a:lnTo>
                    <a:pt x="244" y="8"/>
                  </a:lnTo>
                  <a:lnTo>
                    <a:pt x="219" y="16"/>
                  </a:lnTo>
                  <a:lnTo>
                    <a:pt x="168" y="24"/>
                  </a:lnTo>
                  <a:lnTo>
                    <a:pt x="168" y="8"/>
                  </a:lnTo>
                  <a:lnTo>
                    <a:pt x="84" y="40"/>
                  </a:lnTo>
                  <a:lnTo>
                    <a:pt x="75" y="16"/>
                  </a:lnTo>
                  <a:lnTo>
                    <a:pt x="59" y="8"/>
                  </a:lnTo>
                  <a:lnTo>
                    <a:pt x="59" y="24"/>
                  </a:lnTo>
                  <a:lnTo>
                    <a:pt x="33" y="24"/>
                  </a:lnTo>
                  <a:lnTo>
                    <a:pt x="16" y="0"/>
                  </a:lnTo>
                  <a:lnTo>
                    <a:pt x="16" y="16"/>
                  </a:lnTo>
                  <a:lnTo>
                    <a:pt x="0" y="24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4" name="Freeform 26"/>
            <p:cNvSpPr>
              <a:spLocks/>
            </p:cNvSpPr>
            <p:nvPr/>
          </p:nvSpPr>
          <p:spPr bwMode="auto">
            <a:xfrm>
              <a:off x="3584" y="3712"/>
              <a:ext cx="168" cy="288"/>
            </a:xfrm>
            <a:custGeom>
              <a:avLst/>
              <a:gdLst/>
              <a:ahLst/>
              <a:cxnLst>
                <a:cxn ang="0">
                  <a:pos x="0" y="40"/>
                </a:cxn>
                <a:cxn ang="0">
                  <a:pos x="33" y="48"/>
                </a:cxn>
                <a:cxn ang="0">
                  <a:pos x="59" y="40"/>
                </a:cxn>
                <a:cxn ang="0">
                  <a:pos x="101" y="8"/>
                </a:cxn>
                <a:cxn ang="0">
                  <a:pos x="109" y="0"/>
                </a:cxn>
                <a:cxn ang="0">
                  <a:pos x="143" y="16"/>
                </a:cxn>
                <a:cxn ang="0">
                  <a:pos x="143" y="32"/>
                </a:cxn>
                <a:cxn ang="0">
                  <a:pos x="168" y="96"/>
                </a:cxn>
                <a:cxn ang="0">
                  <a:pos x="151" y="120"/>
                </a:cxn>
                <a:cxn ang="0">
                  <a:pos x="168" y="152"/>
                </a:cxn>
                <a:cxn ang="0">
                  <a:pos x="143" y="256"/>
                </a:cxn>
                <a:cxn ang="0">
                  <a:pos x="117" y="248"/>
                </a:cxn>
                <a:cxn ang="0">
                  <a:pos x="92" y="248"/>
                </a:cxn>
                <a:cxn ang="0">
                  <a:pos x="84" y="264"/>
                </a:cxn>
                <a:cxn ang="0">
                  <a:pos x="67" y="280"/>
                </a:cxn>
                <a:cxn ang="0">
                  <a:pos x="42" y="288"/>
                </a:cxn>
                <a:cxn ang="0">
                  <a:pos x="25" y="248"/>
                </a:cxn>
                <a:cxn ang="0">
                  <a:pos x="25" y="200"/>
                </a:cxn>
                <a:cxn ang="0">
                  <a:pos x="33" y="176"/>
                </a:cxn>
                <a:cxn ang="0">
                  <a:pos x="25" y="160"/>
                </a:cxn>
                <a:cxn ang="0">
                  <a:pos x="33" y="136"/>
                </a:cxn>
                <a:cxn ang="0">
                  <a:pos x="33" y="112"/>
                </a:cxn>
                <a:cxn ang="0">
                  <a:pos x="25" y="80"/>
                </a:cxn>
                <a:cxn ang="0">
                  <a:pos x="0" y="72"/>
                </a:cxn>
                <a:cxn ang="0">
                  <a:pos x="0" y="40"/>
                </a:cxn>
              </a:cxnLst>
              <a:rect l="0" t="0" r="r" b="b"/>
              <a:pathLst>
                <a:path w="168" h="288">
                  <a:moveTo>
                    <a:pt x="0" y="40"/>
                  </a:moveTo>
                  <a:lnTo>
                    <a:pt x="33" y="48"/>
                  </a:lnTo>
                  <a:lnTo>
                    <a:pt x="59" y="40"/>
                  </a:lnTo>
                  <a:lnTo>
                    <a:pt x="101" y="8"/>
                  </a:lnTo>
                  <a:lnTo>
                    <a:pt x="109" y="0"/>
                  </a:lnTo>
                  <a:lnTo>
                    <a:pt x="143" y="16"/>
                  </a:lnTo>
                  <a:lnTo>
                    <a:pt x="143" y="32"/>
                  </a:lnTo>
                  <a:lnTo>
                    <a:pt x="168" y="96"/>
                  </a:lnTo>
                  <a:lnTo>
                    <a:pt x="151" y="120"/>
                  </a:lnTo>
                  <a:lnTo>
                    <a:pt x="168" y="152"/>
                  </a:lnTo>
                  <a:lnTo>
                    <a:pt x="143" y="256"/>
                  </a:lnTo>
                  <a:lnTo>
                    <a:pt x="117" y="248"/>
                  </a:lnTo>
                  <a:lnTo>
                    <a:pt x="92" y="248"/>
                  </a:lnTo>
                  <a:lnTo>
                    <a:pt x="84" y="264"/>
                  </a:lnTo>
                  <a:lnTo>
                    <a:pt x="67" y="280"/>
                  </a:lnTo>
                  <a:lnTo>
                    <a:pt x="42" y="288"/>
                  </a:lnTo>
                  <a:lnTo>
                    <a:pt x="25" y="248"/>
                  </a:lnTo>
                  <a:lnTo>
                    <a:pt x="25" y="200"/>
                  </a:lnTo>
                  <a:lnTo>
                    <a:pt x="33" y="176"/>
                  </a:lnTo>
                  <a:lnTo>
                    <a:pt x="25" y="160"/>
                  </a:lnTo>
                  <a:lnTo>
                    <a:pt x="33" y="136"/>
                  </a:lnTo>
                  <a:lnTo>
                    <a:pt x="33" y="112"/>
                  </a:lnTo>
                  <a:lnTo>
                    <a:pt x="25" y="80"/>
                  </a:lnTo>
                  <a:lnTo>
                    <a:pt x="0" y="72"/>
                  </a:lnTo>
                  <a:lnTo>
                    <a:pt x="0" y="4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5" name="Freeform 27"/>
            <p:cNvSpPr>
              <a:spLocks/>
            </p:cNvSpPr>
            <p:nvPr/>
          </p:nvSpPr>
          <p:spPr bwMode="auto">
            <a:xfrm>
              <a:off x="3626" y="3496"/>
              <a:ext cx="101" cy="192"/>
            </a:xfrm>
            <a:custGeom>
              <a:avLst/>
              <a:gdLst/>
              <a:ahLst/>
              <a:cxnLst>
                <a:cxn ang="0">
                  <a:pos x="75" y="32"/>
                </a:cxn>
                <a:cxn ang="0">
                  <a:pos x="75" y="0"/>
                </a:cxn>
                <a:cxn ang="0">
                  <a:pos x="92" y="0"/>
                </a:cxn>
                <a:cxn ang="0">
                  <a:pos x="92" y="40"/>
                </a:cxn>
                <a:cxn ang="0">
                  <a:pos x="101" y="56"/>
                </a:cxn>
                <a:cxn ang="0">
                  <a:pos x="101" y="104"/>
                </a:cxn>
                <a:cxn ang="0">
                  <a:pos x="92" y="120"/>
                </a:cxn>
                <a:cxn ang="0">
                  <a:pos x="92" y="152"/>
                </a:cxn>
                <a:cxn ang="0">
                  <a:pos x="67" y="192"/>
                </a:cxn>
                <a:cxn ang="0">
                  <a:pos x="50" y="192"/>
                </a:cxn>
                <a:cxn ang="0">
                  <a:pos x="25" y="176"/>
                </a:cxn>
                <a:cxn ang="0">
                  <a:pos x="33" y="160"/>
                </a:cxn>
                <a:cxn ang="0">
                  <a:pos x="17" y="152"/>
                </a:cxn>
                <a:cxn ang="0">
                  <a:pos x="33" y="136"/>
                </a:cxn>
                <a:cxn ang="0">
                  <a:pos x="8" y="128"/>
                </a:cxn>
                <a:cxn ang="0">
                  <a:pos x="25" y="112"/>
                </a:cxn>
                <a:cxn ang="0">
                  <a:pos x="8" y="96"/>
                </a:cxn>
                <a:cxn ang="0">
                  <a:pos x="0" y="72"/>
                </a:cxn>
                <a:cxn ang="0">
                  <a:pos x="17" y="64"/>
                </a:cxn>
                <a:cxn ang="0">
                  <a:pos x="17" y="48"/>
                </a:cxn>
                <a:cxn ang="0">
                  <a:pos x="42" y="40"/>
                </a:cxn>
                <a:cxn ang="0">
                  <a:pos x="75" y="32"/>
                </a:cxn>
              </a:cxnLst>
              <a:rect l="0" t="0" r="r" b="b"/>
              <a:pathLst>
                <a:path w="101" h="192">
                  <a:moveTo>
                    <a:pt x="75" y="32"/>
                  </a:moveTo>
                  <a:lnTo>
                    <a:pt x="75" y="0"/>
                  </a:lnTo>
                  <a:lnTo>
                    <a:pt x="92" y="0"/>
                  </a:lnTo>
                  <a:lnTo>
                    <a:pt x="92" y="40"/>
                  </a:lnTo>
                  <a:lnTo>
                    <a:pt x="101" y="56"/>
                  </a:lnTo>
                  <a:lnTo>
                    <a:pt x="101" y="104"/>
                  </a:lnTo>
                  <a:lnTo>
                    <a:pt x="92" y="120"/>
                  </a:lnTo>
                  <a:lnTo>
                    <a:pt x="92" y="152"/>
                  </a:lnTo>
                  <a:lnTo>
                    <a:pt x="67" y="192"/>
                  </a:lnTo>
                  <a:lnTo>
                    <a:pt x="50" y="192"/>
                  </a:lnTo>
                  <a:lnTo>
                    <a:pt x="25" y="176"/>
                  </a:lnTo>
                  <a:lnTo>
                    <a:pt x="33" y="160"/>
                  </a:lnTo>
                  <a:lnTo>
                    <a:pt x="17" y="152"/>
                  </a:lnTo>
                  <a:lnTo>
                    <a:pt x="33" y="136"/>
                  </a:lnTo>
                  <a:lnTo>
                    <a:pt x="8" y="128"/>
                  </a:lnTo>
                  <a:lnTo>
                    <a:pt x="25" y="112"/>
                  </a:lnTo>
                  <a:lnTo>
                    <a:pt x="8" y="96"/>
                  </a:lnTo>
                  <a:lnTo>
                    <a:pt x="0" y="72"/>
                  </a:lnTo>
                  <a:lnTo>
                    <a:pt x="17" y="64"/>
                  </a:lnTo>
                  <a:lnTo>
                    <a:pt x="17" y="48"/>
                  </a:lnTo>
                  <a:lnTo>
                    <a:pt x="42" y="40"/>
                  </a:lnTo>
                  <a:lnTo>
                    <a:pt x="75" y="32"/>
                  </a:lnTo>
                  <a:close/>
                </a:path>
              </a:pathLst>
            </a:custGeom>
            <a:solidFill>
              <a:srgbClr val="00A0C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6" name="Freeform 28"/>
            <p:cNvSpPr>
              <a:spLocks/>
            </p:cNvSpPr>
            <p:nvPr/>
          </p:nvSpPr>
          <p:spPr bwMode="auto">
            <a:xfrm>
              <a:off x="3626" y="3496"/>
              <a:ext cx="101" cy="192"/>
            </a:xfrm>
            <a:custGeom>
              <a:avLst/>
              <a:gdLst/>
              <a:ahLst/>
              <a:cxnLst>
                <a:cxn ang="0">
                  <a:pos x="75" y="32"/>
                </a:cxn>
                <a:cxn ang="0">
                  <a:pos x="75" y="0"/>
                </a:cxn>
                <a:cxn ang="0">
                  <a:pos x="92" y="0"/>
                </a:cxn>
                <a:cxn ang="0">
                  <a:pos x="92" y="40"/>
                </a:cxn>
                <a:cxn ang="0">
                  <a:pos x="101" y="56"/>
                </a:cxn>
                <a:cxn ang="0">
                  <a:pos x="101" y="104"/>
                </a:cxn>
                <a:cxn ang="0">
                  <a:pos x="92" y="120"/>
                </a:cxn>
                <a:cxn ang="0">
                  <a:pos x="92" y="152"/>
                </a:cxn>
                <a:cxn ang="0">
                  <a:pos x="67" y="192"/>
                </a:cxn>
                <a:cxn ang="0">
                  <a:pos x="50" y="192"/>
                </a:cxn>
                <a:cxn ang="0">
                  <a:pos x="25" y="176"/>
                </a:cxn>
                <a:cxn ang="0">
                  <a:pos x="33" y="160"/>
                </a:cxn>
                <a:cxn ang="0">
                  <a:pos x="17" y="152"/>
                </a:cxn>
                <a:cxn ang="0">
                  <a:pos x="33" y="136"/>
                </a:cxn>
                <a:cxn ang="0">
                  <a:pos x="8" y="128"/>
                </a:cxn>
                <a:cxn ang="0">
                  <a:pos x="25" y="112"/>
                </a:cxn>
                <a:cxn ang="0">
                  <a:pos x="8" y="96"/>
                </a:cxn>
                <a:cxn ang="0">
                  <a:pos x="0" y="72"/>
                </a:cxn>
                <a:cxn ang="0">
                  <a:pos x="17" y="64"/>
                </a:cxn>
                <a:cxn ang="0">
                  <a:pos x="17" y="48"/>
                </a:cxn>
                <a:cxn ang="0">
                  <a:pos x="42" y="40"/>
                </a:cxn>
                <a:cxn ang="0">
                  <a:pos x="75" y="32"/>
                </a:cxn>
              </a:cxnLst>
              <a:rect l="0" t="0" r="r" b="b"/>
              <a:pathLst>
                <a:path w="101" h="192">
                  <a:moveTo>
                    <a:pt x="75" y="32"/>
                  </a:moveTo>
                  <a:lnTo>
                    <a:pt x="75" y="0"/>
                  </a:lnTo>
                  <a:lnTo>
                    <a:pt x="92" y="0"/>
                  </a:lnTo>
                  <a:lnTo>
                    <a:pt x="92" y="40"/>
                  </a:lnTo>
                  <a:lnTo>
                    <a:pt x="101" y="56"/>
                  </a:lnTo>
                  <a:lnTo>
                    <a:pt x="101" y="104"/>
                  </a:lnTo>
                  <a:lnTo>
                    <a:pt x="92" y="120"/>
                  </a:lnTo>
                  <a:lnTo>
                    <a:pt x="92" y="152"/>
                  </a:lnTo>
                  <a:lnTo>
                    <a:pt x="67" y="192"/>
                  </a:lnTo>
                  <a:lnTo>
                    <a:pt x="50" y="192"/>
                  </a:lnTo>
                  <a:lnTo>
                    <a:pt x="25" y="176"/>
                  </a:lnTo>
                  <a:lnTo>
                    <a:pt x="33" y="160"/>
                  </a:lnTo>
                  <a:lnTo>
                    <a:pt x="17" y="152"/>
                  </a:lnTo>
                  <a:lnTo>
                    <a:pt x="33" y="136"/>
                  </a:lnTo>
                  <a:lnTo>
                    <a:pt x="8" y="128"/>
                  </a:lnTo>
                  <a:lnTo>
                    <a:pt x="25" y="112"/>
                  </a:lnTo>
                  <a:lnTo>
                    <a:pt x="8" y="96"/>
                  </a:lnTo>
                  <a:lnTo>
                    <a:pt x="0" y="72"/>
                  </a:lnTo>
                  <a:lnTo>
                    <a:pt x="17" y="64"/>
                  </a:lnTo>
                  <a:lnTo>
                    <a:pt x="17" y="48"/>
                  </a:lnTo>
                  <a:lnTo>
                    <a:pt x="42" y="40"/>
                  </a:lnTo>
                  <a:lnTo>
                    <a:pt x="75" y="32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9" name="Freeform 31"/>
            <p:cNvSpPr>
              <a:spLocks/>
            </p:cNvSpPr>
            <p:nvPr/>
          </p:nvSpPr>
          <p:spPr bwMode="auto">
            <a:xfrm>
              <a:off x="3457" y="3008"/>
              <a:ext cx="1180" cy="1080"/>
            </a:xfrm>
            <a:custGeom>
              <a:avLst/>
              <a:gdLst/>
              <a:ahLst/>
              <a:cxnLst>
                <a:cxn ang="0">
                  <a:pos x="1121" y="728"/>
                </a:cxn>
                <a:cxn ang="0">
                  <a:pos x="1003" y="672"/>
                </a:cxn>
                <a:cxn ang="0">
                  <a:pos x="935" y="616"/>
                </a:cxn>
                <a:cxn ang="0">
                  <a:pos x="902" y="584"/>
                </a:cxn>
                <a:cxn ang="0">
                  <a:pos x="817" y="592"/>
                </a:cxn>
                <a:cxn ang="0">
                  <a:pos x="733" y="528"/>
                </a:cxn>
                <a:cxn ang="0">
                  <a:pos x="683" y="448"/>
                </a:cxn>
                <a:cxn ang="0">
                  <a:pos x="556" y="344"/>
                </a:cxn>
                <a:cxn ang="0">
                  <a:pos x="523" y="280"/>
                </a:cxn>
                <a:cxn ang="0">
                  <a:pos x="548" y="240"/>
                </a:cxn>
                <a:cxn ang="0">
                  <a:pos x="531" y="216"/>
                </a:cxn>
                <a:cxn ang="0">
                  <a:pos x="556" y="184"/>
                </a:cxn>
                <a:cxn ang="0">
                  <a:pos x="649" y="144"/>
                </a:cxn>
                <a:cxn ang="0">
                  <a:pos x="649" y="56"/>
                </a:cxn>
                <a:cxn ang="0">
                  <a:pos x="514" y="0"/>
                </a:cxn>
                <a:cxn ang="0">
                  <a:pos x="405" y="40"/>
                </a:cxn>
                <a:cxn ang="0">
                  <a:pos x="354" y="64"/>
                </a:cxn>
                <a:cxn ang="0">
                  <a:pos x="295" y="80"/>
                </a:cxn>
                <a:cxn ang="0">
                  <a:pos x="228" y="152"/>
                </a:cxn>
                <a:cxn ang="0">
                  <a:pos x="118" y="136"/>
                </a:cxn>
                <a:cxn ang="0">
                  <a:pos x="42" y="208"/>
                </a:cxn>
                <a:cxn ang="0">
                  <a:pos x="25" y="272"/>
                </a:cxn>
                <a:cxn ang="0">
                  <a:pos x="93" y="352"/>
                </a:cxn>
                <a:cxn ang="0">
                  <a:pos x="93" y="392"/>
                </a:cxn>
                <a:cxn ang="0">
                  <a:pos x="160" y="344"/>
                </a:cxn>
                <a:cxn ang="0">
                  <a:pos x="202" y="320"/>
                </a:cxn>
                <a:cxn ang="0">
                  <a:pos x="261" y="352"/>
                </a:cxn>
                <a:cxn ang="0">
                  <a:pos x="312" y="368"/>
                </a:cxn>
                <a:cxn ang="0">
                  <a:pos x="337" y="424"/>
                </a:cxn>
                <a:cxn ang="0">
                  <a:pos x="371" y="496"/>
                </a:cxn>
                <a:cxn ang="0">
                  <a:pos x="430" y="552"/>
                </a:cxn>
                <a:cxn ang="0">
                  <a:pos x="497" y="592"/>
                </a:cxn>
                <a:cxn ang="0">
                  <a:pos x="607" y="680"/>
                </a:cxn>
                <a:cxn ang="0">
                  <a:pos x="649" y="688"/>
                </a:cxn>
                <a:cxn ang="0">
                  <a:pos x="742" y="744"/>
                </a:cxn>
                <a:cxn ang="0">
                  <a:pos x="775" y="752"/>
                </a:cxn>
                <a:cxn ang="0">
                  <a:pos x="809" y="768"/>
                </a:cxn>
                <a:cxn ang="0">
                  <a:pos x="851" y="824"/>
                </a:cxn>
                <a:cxn ang="0">
                  <a:pos x="927" y="856"/>
                </a:cxn>
                <a:cxn ang="0">
                  <a:pos x="978" y="984"/>
                </a:cxn>
                <a:cxn ang="0">
                  <a:pos x="935" y="1000"/>
                </a:cxn>
                <a:cxn ang="0">
                  <a:pos x="927" y="1040"/>
                </a:cxn>
                <a:cxn ang="0">
                  <a:pos x="935" y="1072"/>
                </a:cxn>
                <a:cxn ang="0">
                  <a:pos x="978" y="1072"/>
                </a:cxn>
                <a:cxn ang="0">
                  <a:pos x="1011" y="1000"/>
                </a:cxn>
                <a:cxn ang="0">
                  <a:pos x="1070" y="952"/>
                </a:cxn>
                <a:cxn ang="0">
                  <a:pos x="1053" y="888"/>
                </a:cxn>
                <a:cxn ang="0">
                  <a:pos x="1003" y="864"/>
                </a:cxn>
                <a:cxn ang="0">
                  <a:pos x="1011" y="800"/>
                </a:cxn>
                <a:cxn ang="0">
                  <a:pos x="1045" y="768"/>
                </a:cxn>
                <a:cxn ang="0">
                  <a:pos x="1146" y="792"/>
                </a:cxn>
                <a:cxn ang="0">
                  <a:pos x="1180" y="784"/>
                </a:cxn>
              </a:cxnLst>
              <a:rect l="0" t="0" r="r" b="b"/>
              <a:pathLst>
                <a:path w="1180" h="1080">
                  <a:moveTo>
                    <a:pt x="1155" y="752"/>
                  </a:moveTo>
                  <a:lnTo>
                    <a:pt x="1121" y="728"/>
                  </a:lnTo>
                  <a:lnTo>
                    <a:pt x="1087" y="712"/>
                  </a:lnTo>
                  <a:lnTo>
                    <a:pt x="1003" y="672"/>
                  </a:lnTo>
                  <a:lnTo>
                    <a:pt x="919" y="632"/>
                  </a:lnTo>
                  <a:lnTo>
                    <a:pt x="935" y="616"/>
                  </a:lnTo>
                  <a:lnTo>
                    <a:pt x="927" y="600"/>
                  </a:lnTo>
                  <a:lnTo>
                    <a:pt x="902" y="584"/>
                  </a:lnTo>
                  <a:lnTo>
                    <a:pt x="868" y="592"/>
                  </a:lnTo>
                  <a:lnTo>
                    <a:pt x="817" y="592"/>
                  </a:lnTo>
                  <a:lnTo>
                    <a:pt x="775" y="568"/>
                  </a:lnTo>
                  <a:lnTo>
                    <a:pt x="733" y="528"/>
                  </a:lnTo>
                  <a:lnTo>
                    <a:pt x="708" y="488"/>
                  </a:lnTo>
                  <a:lnTo>
                    <a:pt x="683" y="448"/>
                  </a:lnTo>
                  <a:lnTo>
                    <a:pt x="641" y="408"/>
                  </a:lnTo>
                  <a:lnTo>
                    <a:pt x="556" y="344"/>
                  </a:lnTo>
                  <a:lnTo>
                    <a:pt x="523" y="296"/>
                  </a:lnTo>
                  <a:lnTo>
                    <a:pt x="523" y="280"/>
                  </a:lnTo>
                  <a:lnTo>
                    <a:pt x="539" y="256"/>
                  </a:lnTo>
                  <a:lnTo>
                    <a:pt x="548" y="240"/>
                  </a:lnTo>
                  <a:lnTo>
                    <a:pt x="539" y="224"/>
                  </a:lnTo>
                  <a:lnTo>
                    <a:pt x="531" y="216"/>
                  </a:lnTo>
                  <a:lnTo>
                    <a:pt x="531" y="200"/>
                  </a:lnTo>
                  <a:lnTo>
                    <a:pt x="556" y="184"/>
                  </a:lnTo>
                  <a:lnTo>
                    <a:pt x="641" y="152"/>
                  </a:lnTo>
                  <a:lnTo>
                    <a:pt x="649" y="144"/>
                  </a:lnTo>
                  <a:lnTo>
                    <a:pt x="641" y="88"/>
                  </a:lnTo>
                  <a:lnTo>
                    <a:pt x="649" y="56"/>
                  </a:lnTo>
                  <a:lnTo>
                    <a:pt x="531" y="24"/>
                  </a:lnTo>
                  <a:lnTo>
                    <a:pt x="514" y="0"/>
                  </a:lnTo>
                  <a:lnTo>
                    <a:pt x="438" y="8"/>
                  </a:lnTo>
                  <a:lnTo>
                    <a:pt x="405" y="40"/>
                  </a:lnTo>
                  <a:lnTo>
                    <a:pt x="371" y="32"/>
                  </a:lnTo>
                  <a:lnTo>
                    <a:pt x="354" y="64"/>
                  </a:lnTo>
                  <a:lnTo>
                    <a:pt x="320" y="64"/>
                  </a:lnTo>
                  <a:lnTo>
                    <a:pt x="295" y="80"/>
                  </a:lnTo>
                  <a:lnTo>
                    <a:pt x="253" y="72"/>
                  </a:lnTo>
                  <a:lnTo>
                    <a:pt x="228" y="152"/>
                  </a:lnTo>
                  <a:lnTo>
                    <a:pt x="160" y="72"/>
                  </a:lnTo>
                  <a:lnTo>
                    <a:pt x="118" y="136"/>
                  </a:lnTo>
                  <a:lnTo>
                    <a:pt x="25" y="144"/>
                  </a:lnTo>
                  <a:lnTo>
                    <a:pt x="42" y="208"/>
                  </a:lnTo>
                  <a:lnTo>
                    <a:pt x="0" y="232"/>
                  </a:lnTo>
                  <a:lnTo>
                    <a:pt x="25" y="272"/>
                  </a:lnTo>
                  <a:lnTo>
                    <a:pt x="17" y="320"/>
                  </a:lnTo>
                  <a:lnTo>
                    <a:pt x="93" y="352"/>
                  </a:lnTo>
                  <a:lnTo>
                    <a:pt x="76" y="392"/>
                  </a:lnTo>
                  <a:lnTo>
                    <a:pt x="93" y="392"/>
                  </a:lnTo>
                  <a:lnTo>
                    <a:pt x="135" y="376"/>
                  </a:lnTo>
                  <a:lnTo>
                    <a:pt x="160" y="344"/>
                  </a:lnTo>
                  <a:lnTo>
                    <a:pt x="177" y="328"/>
                  </a:lnTo>
                  <a:lnTo>
                    <a:pt x="202" y="320"/>
                  </a:lnTo>
                  <a:lnTo>
                    <a:pt x="244" y="336"/>
                  </a:lnTo>
                  <a:lnTo>
                    <a:pt x="261" y="352"/>
                  </a:lnTo>
                  <a:lnTo>
                    <a:pt x="278" y="368"/>
                  </a:lnTo>
                  <a:lnTo>
                    <a:pt x="312" y="368"/>
                  </a:lnTo>
                  <a:lnTo>
                    <a:pt x="329" y="384"/>
                  </a:lnTo>
                  <a:lnTo>
                    <a:pt x="337" y="424"/>
                  </a:lnTo>
                  <a:lnTo>
                    <a:pt x="362" y="472"/>
                  </a:lnTo>
                  <a:lnTo>
                    <a:pt x="371" y="496"/>
                  </a:lnTo>
                  <a:lnTo>
                    <a:pt x="396" y="512"/>
                  </a:lnTo>
                  <a:lnTo>
                    <a:pt x="430" y="552"/>
                  </a:lnTo>
                  <a:lnTo>
                    <a:pt x="472" y="576"/>
                  </a:lnTo>
                  <a:lnTo>
                    <a:pt x="497" y="592"/>
                  </a:lnTo>
                  <a:lnTo>
                    <a:pt x="514" y="608"/>
                  </a:lnTo>
                  <a:lnTo>
                    <a:pt x="607" y="680"/>
                  </a:lnTo>
                  <a:lnTo>
                    <a:pt x="624" y="696"/>
                  </a:lnTo>
                  <a:lnTo>
                    <a:pt x="649" y="688"/>
                  </a:lnTo>
                  <a:lnTo>
                    <a:pt x="708" y="712"/>
                  </a:lnTo>
                  <a:lnTo>
                    <a:pt x="742" y="744"/>
                  </a:lnTo>
                  <a:lnTo>
                    <a:pt x="767" y="744"/>
                  </a:lnTo>
                  <a:lnTo>
                    <a:pt x="775" y="752"/>
                  </a:lnTo>
                  <a:lnTo>
                    <a:pt x="775" y="768"/>
                  </a:lnTo>
                  <a:lnTo>
                    <a:pt x="809" y="768"/>
                  </a:lnTo>
                  <a:lnTo>
                    <a:pt x="826" y="800"/>
                  </a:lnTo>
                  <a:lnTo>
                    <a:pt x="851" y="824"/>
                  </a:lnTo>
                  <a:lnTo>
                    <a:pt x="893" y="840"/>
                  </a:lnTo>
                  <a:lnTo>
                    <a:pt x="927" y="856"/>
                  </a:lnTo>
                  <a:lnTo>
                    <a:pt x="944" y="904"/>
                  </a:lnTo>
                  <a:lnTo>
                    <a:pt x="978" y="984"/>
                  </a:lnTo>
                  <a:lnTo>
                    <a:pt x="952" y="984"/>
                  </a:lnTo>
                  <a:lnTo>
                    <a:pt x="935" y="1000"/>
                  </a:lnTo>
                  <a:lnTo>
                    <a:pt x="935" y="1016"/>
                  </a:lnTo>
                  <a:lnTo>
                    <a:pt x="927" y="1040"/>
                  </a:lnTo>
                  <a:lnTo>
                    <a:pt x="919" y="1056"/>
                  </a:lnTo>
                  <a:lnTo>
                    <a:pt x="935" y="1072"/>
                  </a:lnTo>
                  <a:lnTo>
                    <a:pt x="952" y="1080"/>
                  </a:lnTo>
                  <a:lnTo>
                    <a:pt x="978" y="1072"/>
                  </a:lnTo>
                  <a:lnTo>
                    <a:pt x="994" y="1040"/>
                  </a:lnTo>
                  <a:lnTo>
                    <a:pt x="1011" y="1000"/>
                  </a:lnTo>
                  <a:lnTo>
                    <a:pt x="1028" y="960"/>
                  </a:lnTo>
                  <a:lnTo>
                    <a:pt x="1070" y="952"/>
                  </a:lnTo>
                  <a:lnTo>
                    <a:pt x="1070" y="904"/>
                  </a:lnTo>
                  <a:lnTo>
                    <a:pt x="1053" y="888"/>
                  </a:lnTo>
                  <a:lnTo>
                    <a:pt x="1028" y="880"/>
                  </a:lnTo>
                  <a:lnTo>
                    <a:pt x="1003" y="864"/>
                  </a:lnTo>
                  <a:lnTo>
                    <a:pt x="994" y="848"/>
                  </a:lnTo>
                  <a:lnTo>
                    <a:pt x="1011" y="800"/>
                  </a:lnTo>
                  <a:lnTo>
                    <a:pt x="1028" y="776"/>
                  </a:lnTo>
                  <a:lnTo>
                    <a:pt x="1045" y="768"/>
                  </a:lnTo>
                  <a:lnTo>
                    <a:pt x="1104" y="776"/>
                  </a:lnTo>
                  <a:lnTo>
                    <a:pt x="1146" y="792"/>
                  </a:lnTo>
                  <a:lnTo>
                    <a:pt x="1180" y="824"/>
                  </a:lnTo>
                  <a:lnTo>
                    <a:pt x="1180" y="784"/>
                  </a:lnTo>
                  <a:lnTo>
                    <a:pt x="1155" y="752"/>
                  </a:lnTo>
                  <a:close/>
                </a:path>
              </a:pathLst>
            </a:custGeom>
            <a:solidFill>
              <a:schemeClr val="accent3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dirty="0" smtClean="0"/>
                <a:t>12%</a:t>
              </a:r>
              <a:endParaRPr lang="en-US" dirty="0"/>
            </a:p>
          </p:txBody>
        </p:sp>
        <p:sp>
          <p:nvSpPr>
            <p:cNvPr id="2080" name="Freeform 32"/>
            <p:cNvSpPr>
              <a:spLocks/>
            </p:cNvSpPr>
            <p:nvPr/>
          </p:nvSpPr>
          <p:spPr bwMode="auto">
            <a:xfrm>
              <a:off x="2463" y="2496"/>
              <a:ext cx="1146" cy="1088"/>
            </a:xfrm>
            <a:custGeom>
              <a:avLst/>
              <a:gdLst/>
              <a:ahLst/>
              <a:cxnLst>
                <a:cxn ang="0">
                  <a:pos x="969" y="600"/>
                </a:cxn>
                <a:cxn ang="0">
                  <a:pos x="944" y="584"/>
                </a:cxn>
                <a:cxn ang="0">
                  <a:pos x="986" y="520"/>
                </a:cxn>
                <a:cxn ang="0">
                  <a:pos x="1019" y="472"/>
                </a:cxn>
                <a:cxn ang="0">
                  <a:pos x="1087" y="448"/>
                </a:cxn>
                <a:cxn ang="0">
                  <a:pos x="1112" y="320"/>
                </a:cxn>
                <a:cxn ang="0">
                  <a:pos x="1095" y="272"/>
                </a:cxn>
                <a:cxn ang="0">
                  <a:pos x="1011" y="248"/>
                </a:cxn>
                <a:cxn ang="0">
                  <a:pos x="927" y="208"/>
                </a:cxn>
                <a:cxn ang="0">
                  <a:pos x="851" y="136"/>
                </a:cxn>
                <a:cxn ang="0">
                  <a:pos x="809" y="112"/>
                </a:cxn>
                <a:cxn ang="0">
                  <a:pos x="767" y="88"/>
                </a:cxn>
                <a:cxn ang="0">
                  <a:pos x="708" y="48"/>
                </a:cxn>
                <a:cxn ang="0">
                  <a:pos x="666" y="0"/>
                </a:cxn>
                <a:cxn ang="0">
                  <a:pos x="598" y="24"/>
                </a:cxn>
                <a:cxn ang="0">
                  <a:pos x="564" y="104"/>
                </a:cxn>
                <a:cxn ang="0">
                  <a:pos x="489" y="136"/>
                </a:cxn>
                <a:cxn ang="0">
                  <a:pos x="455" y="168"/>
                </a:cxn>
                <a:cxn ang="0">
                  <a:pos x="413" y="184"/>
                </a:cxn>
                <a:cxn ang="0">
                  <a:pos x="345" y="160"/>
                </a:cxn>
                <a:cxn ang="0">
                  <a:pos x="269" y="144"/>
                </a:cxn>
                <a:cxn ang="0">
                  <a:pos x="303" y="256"/>
                </a:cxn>
                <a:cxn ang="0">
                  <a:pos x="211" y="240"/>
                </a:cxn>
                <a:cxn ang="0">
                  <a:pos x="177" y="232"/>
                </a:cxn>
                <a:cxn ang="0">
                  <a:pos x="126" y="208"/>
                </a:cxn>
                <a:cxn ang="0">
                  <a:pos x="84" y="216"/>
                </a:cxn>
                <a:cxn ang="0">
                  <a:pos x="8" y="232"/>
                </a:cxn>
                <a:cxn ang="0">
                  <a:pos x="8" y="248"/>
                </a:cxn>
                <a:cxn ang="0">
                  <a:pos x="25" y="272"/>
                </a:cxn>
                <a:cxn ang="0">
                  <a:pos x="17" y="288"/>
                </a:cxn>
                <a:cxn ang="0">
                  <a:pos x="42" y="312"/>
                </a:cxn>
                <a:cxn ang="0">
                  <a:pos x="109" y="328"/>
                </a:cxn>
                <a:cxn ang="0">
                  <a:pos x="160" y="368"/>
                </a:cxn>
                <a:cxn ang="0">
                  <a:pos x="194" y="400"/>
                </a:cxn>
                <a:cxn ang="0">
                  <a:pos x="211" y="448"/>
                </a:cxn>
                <a:cxn ang="0">
                  <a:pos x="269" y="536"/>
                </a:cxn>
                <a:cxn ang="0">
                  <a:pos x="278" y="584"/>
                </a:cxn>
                <a:cxn ang="0">
                  <a:pos x="295" y="640"/>
                </a:cxn>
                <a:cxn ang="0">
                  <a:pos x="236" y="776"/>
                </a:cxn>
                <a:cxn ang="0">
                  <a:pos x="177" y="872"/>
                </a:cxn>
                <a:cxn ang="0">
                  <a:pos x="160" y="888"/>
                </a:cxn>
                <a:cxn ang="0">
                  <a:pos x="244" y="960"/>
                </a:cxn>
                <a:cxn ang="0">
                  <a:pos x="320" y="992"/>
                </a:cxn>
                <a:cxn ang="0">
                  <a:pos x="396" y="1024"/>
                </a:cxn>
                <a:cxn ang="0">
                  <a:pos x="522" y="1056"/>
                </a:cxn>
                <a:cxn ang="0">
                  <a:pos x="607" y="1088"/>
                </a:cxn>
                <a:cxn ang="0">
                  <a:pos x="640" y="1064"/>
                </a:cxn>
                <a:cxn ang="0">
                  <a:pos x="632" y="992"/>
                </a:cxn>
                <a:cxn ang="0">
                  <a:pos x="682" y="944"/>
                </a:cxn>
                <a:cxn ang="0">
                  <a:pos x="750" y="928"/>
                </a:cxn>
                <a:cxn ang="0">
                  <a:pos x="876" y="968"/>
                </a:cxn>
                <a:cxn ang="0">
                  <a:pos x="944" y="984"/>
                </a:cxn>
                <a:cxn ang="0">
                  <a:pos x="969" y="968"/>
                </a:cxn>
                <a:cxn ang="0">
                  <a:pos x="1019" y="928"/>
                </a:cxn>
                <a:cxn ang="0">
                  <a:pos x="1087" y="864"/>
                </a:cxn>
                <a:cxn ang="0">
                  <a:pos x="1019" y="784"/>
                </a:cxn>
                <a:cxn ang="0">
                  <a:pos x="1036" y="720"/>
                </a:cxn>
                <a:cxn ang="0">
                  <a:pos x="1036" y="656"/>
                </a:cxn>
                <a:cxn ang="0">
                  <a:pos x="1011" y="616"/>
                </a:cxn>
              </a:cxnLst>
              <a:rect l="0" t="0" r="r" b="b"/>
              <a:pathLst>
                <a:path w="1146" h="1088">
                  <a:moveTo>
                    <a:pt x="1011" y="616"/>
                  </a:moveTo>
                  <a:lnTo>
                    <a:pt x="969" y="600"/>
                  </a:lnTo>
                  <a:lnTo>
                    <a:pt x="935" y="616"/>
                  </a:lnTo>
                  <a:lnTo>
                    <a:pt x="944" y="584"/>
                  </a:lnTo>
                  <a:lnTo>
                    <a:pt x="977" y="544"/>
                  </a:lnTo>
                  <a:lnTo>
                    <a:pt x="986" y="520"/>
                  </a:lnTo>
                  <a:lnTo>
                    <a:pt x="1011" y="504"/>
                  </a:lnTo>
                  <a:lnTo>
                    <a:pt x="1019" y="472"/>
                  </a:lnTo>
                  <a:lnTo>
                    <a:pt x="1053" y="464"/>
                  </a:lnTo>
                  <a:lnTo>
                    <a:pt x="1087" y="448"/>
                  </a:lnTo>
                  <a:lnTo>
                    <a:pt x="1104" y="360"/>
                  </a:lnTo>
                  <a:lnTo>
                    <a:pt x="1112" y="320"/>
                  </a:lnTo>
                  <a:lnTo>
                    <a:pt x="1146" y="288"/>
                  </a:lnTo>
                  <a:lnTo>
                    <a:pt x="1095" y="272"/>
                  </a:lnTo>
                  <a:lnTo>
                    <a:pt x="1036" y="256"/>
                  </a:lnTo>
                  <a:lnTo>
                    <a:pt x="1011" y="248"/>
                  </a:lnTo>
                  <a:lnTo>
                    <a:pt x="986" y="216"/>
                  </a:lnTo>
                  <a:lnTo>
                    <a:pt x="927" y="208"/>
                  </a:lnTo>
                  <a:lnTo>
                    <a:pt x="868" y="168"/>
                  </a:lnTo>
                  <a:lnTo>
                    <a:pt x="851" y="136"/>
                  </a:lnTo>
                  <a:lnTo>
                    <a:pt x="809" y="144"/>
                  </a:lnTo>
                  <a:lnTo>
                    <a:pt x="809" y="112"/>
                  </a:lnTo>
                  <a:lnTo>
                    <a:pt x="767" y="96"/>
                  </a:lnTo>
                  <a:lnTo>
                    <a:pt x="767" y="88"/>
                  </a:lnTo>
                  <a:lnTo>
                    <a:pt x="733" y="72"/>
                  </a:lnTo>
                  <a:lnTo>
                    <a:pt x="708" y="48"/>
                  </a:lnTo>
                  <a:lnTo>
                    <a:pt x="682" y="16"/>
                  </a:lnTo>
                  <a:lnTo>
                    <a:pt x="666" y="0"/>
                  </a:lnTo>
                  <a:lnTo>
                    <a:pt x="623" y="8"/>
                  </a:lnTo>
                  <a:lnTo>
                    <a:pt x="598" y="24"/>
                  </a:lnTo>
                  <a:lnTo>
                    <a:pt x="581" y="88"/>
                  </a:lnTo>
                  <a:lnTo>
                    <a:pt x="564" y="104"/>
                  </a:lnTo>
                  <a:lnTo>
                    <a:pt x="539" y="120"/>
                  </a:lnTo>
                  <a:lnTo>
                    <a:pt x="489" y="136"/>
                  </a:lnTo>
                  <a:lnTo>
                    <a:pt x="463" y="144"/>
                  </a:lnTo>
                  <a:lnTo>
                    <a:pt x="455" y="168"/>
                  </a:lnTo>
                  <a:lnTo>
                    <a:pt x="446" y="184"/>
                  </a:lnTo>
                  <a:lnTo>
                    <a:pt x="413" y="184"/>
                  </a:lnTo>
                  <a:lnTo>
                    <a:pt x="362" y="168"/>
                  </a:lnTo>
                  <a:lnTo>
                    <a:pt x="345" y="160"/>
                  </a:lnTo>
                  <a:lnTo>
                    <a:pt x="328" y="144"/>
                  </a:lnTo>
                  <a:lnTo>
                    <a:pt x="269" y="144"/>
                  </a:lnTo>
                  <a:lnTo>
                    <a:pt x="295" y="200"/>
                  </a:lnTo>
                  <a:lnTo>
                    <a:pt x="303" y="256"/>
                  </a:lnTo>
                  <a:lnTo>
                    <a:pt x="253" y="248"/>
                  </a:lnTo>
                  <a:lnTo>
                    <a:pt x="211" y="240"/>
                  </a:lnTo>
                  <a:lnTo>
                    <a:pt x="194" y="248"/>
                  </a:lnTo>
                  <a:lnTo>
                    <a:pt x="177" y="232"/>
                  </a:lnTo>
                  <a:lnTo>
                    <a:pt x="152" y="208"/>
                  </a:lnTo>
                  <a:lnTo>
                    <a:pt x="126" y="208"/>
                  </a:lnTo>
                  <a:lnTo>
                    <a:pt x="109" y="216"/>
                  </a:lnTo>
                  <a:lnTo>
                    <a:pt x="84" y="216"/>
                  </a:lnTo>
                  <a:lnTo>
                    <a:pt x="34" y="216"/>
                  </a:lnTo>
                  <a:lnTo>
                    <a:pt x="8" y="232"/>
                  </a:lnTo>
                  <a:lnTo>
                    <a:pt x="0" y="240"/>
                  </a:lnTo>
                  <a:lnTo>
                    <a:pt x="8" y="248"/>
                  </a:lnTo>
                  <a:lnTo>
                    <a:pt x="50" y="272"/>
                  </a:lnTo>
                  <a:lnTo>
                    <a:pt x="25" y="272"/>
                  </a:lnTo>
                  <a:lnTo>
                    <a:pt x="17" y="280"/>
                  </a:lnTo>
                  <a:lnTo>
                    <a:pt x="17" y="288"/>
                  </a:lnTo>
                  <a:lnTo>
                    <a:pt x="25" y="304"/>
                  </a:lnTo>
                  <a:lnTo>
                    <a:pt x="42" y="312"/>
                  </a:lnTo>
                  <a:lnTo>
                    <a:pt x="76" y="320"/>
                  </a:lnTo>
                  <a:lnTo>
                    <a:pt x="109" y="328"/>
                  </a:lnTo>
                  <a:lnTo>
                    <a:pt x="135" y="352"/>
                  </a:lnTo>
                  <a:lnTo>
                    <a:pt x="160" y="368"/>
                  </a:lnTo>
                  <a:lnTo>
                    <a:pt x="185" y="376"/>
                  </a:lnTo>
                  <a:lnTo>
                    <a:pt x="194" y="400"/>
                  </a:lnTo>
                  <a:lnTo>
                    <a:pt x="219" y="424"/>
                  </a:lnTo>
                  <a:lnTo>
                    <a:pt x="211" y="448"/>
                  </a:lnTo>
                  <a:lnTo>
                    <a:pt x="244" y="512"/>
                  </a:lnTo>
                  <a:lnTo>
                    <a:pt x="269" y="536"/>
                  </a:lnTo>
                  <a:lnTo>
                    <a:pt x="286" y="560"/>
                  </a:lnTo>
                  <a:lnTo>
                    <a:pt x="278" y="584"/>
                  </a:lnTo>
                  <a:lnTo>
                    <a:pt x="253" y="592"/>
                  </a:lnTo>
                  <a:lnTo>
                    <a:pt x="295" y="640"/>
                  </a:lnTo>
                  <a:lnTo>
                    <a:pt x="269" y="632"/>
                  </a:lnTo>
                  <a:lnTo>
                    <a:pt x="236" y="776"/>
                  </a:lnTo>
                  <a:lnTo>
                    <a:pt x="202" y="848"/>
                  </a:lnTo>
                  <a:lnTo>
                    <a:pt x="177" y="872"/>
                  </a:lnTo>
                  <a:lnTo>
                    <a:pt x="143" y="880"/>
                  </a:lnTo>
                  <a:lnTo>
                    <a:pt x="160" y="888"/>
                  </a:lnTo>
                  <a:lnTo>
                    <a:pt x="211" y="928"/>
                  </a:lnTo>
                  <a:lnTo>
                    <a:pt x="244" y="960"/>
                  </a:lnTo>
                  <a:lnTo>
                    <a:pt x="278" y="968"/>
                  </a:lnTo>
                  <a:lnTo>
                    <a:pt x="320" y="992"/>
                  </a:lnTo>
                  <a:lnTo>
                    <a:pt x="337" y="1016"/>
                  </a:lnTo>
                  <a:lnTo>
                    <a:pt x="396" y="1024"/>
                  </a:lnTo>
                  <a:lnTo>
                    <a:pt x="463" y="1032"/>
                  </a:lnTo>
                  <a:lnTo>
                    <a:pt x="522" y="1056"/>
                  </a:lnTo>
                  <a:lnTo>
                    <a:pt x="581" y="1072"/>
                  </a:lnTo>
                  <a:lnTo>
                    <a:pt x="607" y="1088"/>
                  </a:lnTo>
                  <a:lnTo>
                    <a:pt x="632" y="1080"/>
                  </a:lnTo>
                  <a:lnTo>
                    <a:pt x="640" y="1064"/>
                  </a:lnTo>
                  <a:lnTo>
                    <a:pt x="623" y="1032"/>
                  </a:lnTo>
                  <a:lnTo>
                    <a:pt x="632" y="992"/>
                  </a:lnTo>
                  <a:lnTo>
                    <a:pt x="649" y="968"/>
                  </a:lnTo>
                  <a:lnTo>
                    <a:pt x="682" y="944"/>
                  </a:lnTo>
                  <a:lnTo>
                    <a:pt x="716" y="928"/>
                  </a:lnTo>
                  <a:lnTo>
                    <a:pt x="750" y="928"/>
                  </a:lnTo>
                  <a:lnTo>
                    <a:pt x="842" y="952"/>
                  </a:lnTo>
                  <a:lnTo>
                    <a:pt x="876" y="968"/>
                  </a:lnTo>
                  <a:lnTo>
                    <a:pt x="910" y="984"/>
                  </a:lnTo>
                  <a:lnTo>
                    <a:pt x="944" y="984"/>
                  </a:lnTo>
                  <a:lnTo>
                    <a:pt x="960" y="976"/>
                  </a:lnTo>
                  <a:lnTo>
                    <a:pt x="969" y="968"/>
                  </a:lnTo>
                  <a:lnTo>
                    <a:pt x="977" y="960"/>
                  </a:lnTo>
                  <a:lnTo>
                    <a:pt x="1019" y="928"/>
                  </a:lnTo>
                  <a:lnTo>
                    <a:pt x="1070" y="904"/>
                  </a:lnTo>
                  <a:lnTo>
                    <a:pt x="1087" y="864"/>
                  </a:lnTo>
                  <a:lnTo>
                    <a:pt x="1011" y="832"/>
                  </a:lnTo>
                  <a:lnTo>
                    <a:pt x="1019" y="784"/>
                  </a:lnTo>
                  <a:lnTo>
                    <a:pt x="994" y="744"/>
                  </a:lnTo>
                  <a:lnTo>
                    <a:pt x="1036" y="720"/>
                  </a:lnTo>
                  <a:lnTo>
                    <a:pt x="1019" y="656"/>
                  </a:lnTo>
                  <a:lnTo>
                    <a:pt x="1036" y="656"/>
                  </a:lnTo>
                  <a:lnTo>
                    <a:pt x="1019" y="632"/>
                  </a:lnTo>
                  <a:lnTo>
                    <a:pt x="1011" y="616"/>
                  </a:lnTo>
                  <a:close/>
                </a:path>
              </a:pathLst>
            </a:custGeom>
            <a:solidFill>
              <a:schemeClr val="accent3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dirty="0" smtClean="0"/>
                <a:t>13%</a:t>
              </a:r>
              <a:endParaRPr lang="en-US" dirty="0"/>
            </a:p>
          </p:txBody>
        </p:sp>
        <p:sp>
          <p:nvSpPr>
            <p:cNvPr id="2081" name="Freeform 33"/>
            <p:cNvSpPr>
              <a:spLocks/>
            </p:cNvSpPr>
            <p:nvPr/>
          </p:nvSpPr>
          <p:spPr bwMode="auto">
            <a:xfrm>
              <a:off x="3457" y="3008"/>
              <a:ext cx="1180" cy="1080"/>
            </a:xfrm>
            <a:custGeom>
              <a:avLst/>
              <a:gdLst/>
              <a:ahLst/>
              <a:cxnLst>
                <a:cxn ang="0">
                  <a:pos x="1121" y="728"/>
                </a:cxn>
                <a:cxn ang="0">
                  <a:pos x="1003" y="672"/>
                </a:cxn>
                <a:cxn ang="0">
                  <a:pos x="935" y="616"/>
                </a:cxn>
                <a:cxn ang="0">
                  <a:pos x="902" y="584"/>
                </a:cxn>
                <a:cxn ang="0">
                  <a:pos x="817" y="592"/>
                </a:cxn>
                <a:cxn ang="0">
                  <a:pos x="733" y="528"/>
                </a:cxn>
                <a:cxn ang="0">
                  <a:pos x="683" y="448"/>
                </a:cxn>
                <a:cxn ang="0">
                  <a:pos x="556" y="344"/>
                </a:cxn>
                <a:cxn ang="0">
                  <a:pos x="523" y="280"/>
                </a:cxn>
                <a:cxn ang="0">
                  <a:pos x="548" y="240"/>
                </a:cxn>
                <a:cxn ang="0">
                  <a:pos x="531" y="216"/>
                </a:cxn>
                <a:cxn ang="0">
                  <a:pos x="556" y="184"/>
                </a:cxn>
                <a:cxn ang="0">
                  <a:pos x="649" y="144"/>
                </a:cxn>
                <a:cxn ang="0">
                  <a:pos x="649" y="56"/>
                </a:cxn>
                <a:cxn ang="0">
                  <a:pos x="514" y="0"/>
                </a:cxn>
                <a:cxn ang="0">
                  <a:pos x="405" y="40"/>
                </a:cxn>
                <a:cxn ang="0">
                  <a:pos x="354" y="64"/>
                </a:cxn>
                <a:cxn ang="0">
                  <a:pos x="295" y="80"/>
                </a:cxn>
                <a:cxn ang="0">
                  <a:pos x="228" y="152"/>
                </a:cxn>
                <a:cxn ang="0">
                  <a:pos x="118" y="136"/>
                </a:cxn>
                <a:cxn ang="0">
                  <a:pos x="42" y="208"/>
                </a:cxn>
                <a:cxn ang="0">
                  <a:pos x="25" y="272"/>
                </a:cxn>
                <a:cxn ang="0">
                  <a:pos x="93" y="352"/>
                </a:cxn>
                <a:cxn ang="0">
                  <a:pos x="93" y="392"/>
                </a:cxn>
                <a:cxn ang="0">
                  <a:pos x="160" y="344"/>
                </a:cxn>
                <a:cxn ang="0">
                  <a:pos x="202" y="320"/>
                </a:cxn>
                <a:cxn ang="0">
                  <a:pos x="261" y="352"/>
                </a:cxn>
                <a:cxn ang="0">
                  <a:pos x="312" y="368"/>
                </a:cxn>
                <a:cxn ang="0">
                  <a:pos x="337" y="424"/>
                </a:cxn>
                <a:cxn ang="0">
                  <a:pos x="371" y="496"/>
                </a:cxn>
                <a:cxn ang="0">
                  <a:pos x="430" y="552"/>
                </a:cxn>
                <a:cxn ang="0">
                  <a:pos x="497" y="592"/>
                </a:cxn>
                <a:cxn ang="0">
                  <a:pos x="607" y="680"/>
                </a:cxn>
                <a:cxn ang="0">
                  <a:pos x="649" y="688"/>
                </a:cxn>
                <a:cxn ang="0">
                  <a:pos x="742" y="744"/>
                </a:cxn>
                <a:cxn ang="0">
                  <a:pos x="775" y="752"/>
                </a:cxn>
                <a:cxn ang="0">
                  <a:pos x="809" y="768"/>
                </a:cxn>
                <a:cxn ang="0">
                  <a:pos x="851" y="824"/>
                </a:cxn>
                <a:cxn ang="0">
                  <a:pos x="927" y="856"/>
                </a:cxn>
                <a:cxn ang="0">
                  <a:pos x="978" y="984"/>
                </a:cxn>
                <a:cxn ang="0">
                  <a:pos x="935" y="1000"/>
                </a:cxn>
                <a:cxn ang="0">
                  <a:pos x="927" y="1040"/>
                </a:cxn>
                <a:cxn ang="0">
                  <a:pos x="935" y="1072"/>
                </a:cxn>
                <a:cxn ang="0">
                  <a:pos x="978" y="1072"/>
                </a:cxn>
                <a:cxn ang="0">
                  <a:pos x="1011" y="1000"/>
                </a:cxn>
                <a:cxn ang="0">
                  <a:pos x="1070" y="952"/>
                </a:cxn>
                <a:cxn ang="0">
                  <a:pos x="1053" y="888"/>
                </a:cxn>
                <a:cxn ang="0">
                  <a:pos x="1003" y="864"/>
                </a:cxn>
                <a:cxn ang="0">
                  <a:pos x="1011" y="800"/>
                </a:cxn>
                <a:cxn ang="0">
                  <a:pos x="1045" y="768"/>
                </a:cxn>
                <a:cxn ang="0">
                  <a:pos x="1146" y="792"/>
                </a:cxn>
                <a:cxn ang="0">
                  <a:pos x="1180" y="784"/>
                </a:cxn>
                <a:cxn ang="0">
                  <a:pos x="1155" y="752"/>
                </a:cxn>
              </a:cxnLst>
              <a:rect l="0" t="0" r="r" b="b"/>
              <a:pathLst>
                <a:path w="1180" h="1080">
                  <a:moveTo>
                    <a:pt x="1155" y="752"/>
                  </a:moveTo>
                  <a:lnTo>
                    <a:pt x="1121" y="728"/>
                  </a:lnTo>
                  <a:lnTo>
                    <a:pt x="1087" y="712"/>
                  </a:lnTo>
                  <a:lnTo>
                    <a:pt x="1003" y="672"/>
                  </a:lnTo>
                  <a:lnTo>
                    <a:pt x="919" y="632"/>
                  </a:lnTo>
                  <a:lnTo>
                    <a:pt x="935" y="616"/>
                  </a:lnTo>
                  <a:lnTo>
                    <a:pt x="927" y="600"/>
                  </a:lnTo>
                  <a:lnTo>
                    <a:pt x="902" y="584"/>
                  </a:lnTo>
                  <a:lnTo>
                    <a:pt x="868" y="592"/>
                  </a:lnTo>
                  <a:lnTo>
                    <a:pt x="817" y="592"/>
                  </a:lnTo>
                  <a:lnTo>
                    <a:pt x="775" y="568"/>
                  </a:lnTo>
                  <a:lnTo>
                    <a:pt x="733" y="528"/>
                  </a:lnTo>
                  <a:lnTo>
                    <a:pt x="708" y="488"/>
                  </a:lnTo>
                  <a:lnTo>
                    <a:pt x="683" y="448"/>
                  </a:lnTo>
                  <a:lnTo>
                    <a:pt x="641" y="408"/>
                  </a:lnTo>
                  <a:lnTo>
                    <a:pt x="556" y="344"/>
                  </a:lnTo>
                  <a:lnTo>
                    <a:pt x="523" y="296"/>
                  </a:lnTo>
                  <a:lnTo>
                    <a:pt x="523" y="280"/>
                  </a:lnTo>
                  <a:lnTo>
                    <a:pt x="539" y="256"/>
                  </a:lnTo>
                  <a:lnTo>
                    <a:pt x="548" y="240"/>
                  </a:lnTo>
                  <a:lnTo>
                    <a:pt x="539" y="224"/>
                  </a:lnTo>
                  <a:lnTo>
                    <a:pt x="531" y="216"/>
                  </a:lnTo>
                  <a:lnTo>
                    <a:pt x="531" y="200"/>
                  </a:lnTo>
                  <a:lnTo>
                    <a:pt x="556" y="184"/>
                  </a:lnTo>
                  <a:lnTo>
                    <a:pt x="641" y="152"/>
                  </a:lnTo>
                  <a:lnTo>
                    <a:pt x="649" y="144"/>
                  </a:lnTo>
                  <a:lnTo>
                    <a:pt x="641" y="88"/>
                  </a:lnTo>
                  <a:lnTo>
                    <a:pt x="649" y="56"/>
                  </a:lnTo>
                  <a:lnTo>
                    <a:pt x="531" y="24"/>
                  </a:lnTo>
                  <a:lnTo>
                    <a:pt x="514" y="0"/>
                  </a:lnTo>
                  <a:lnTo>
                    <a:pt x="438" y="8"/>
                  </a:lnTo>
                  <a:lnTo>
                    <a:pt x="405" y="40"/>
                  </a:lnTo>
                  <a:lnTo>
                    <a:pt x="371" y="32"/>
                  </a:lnTo>
                  <a:lnTo>
                    <a:pt x="354" y="64"/>
                  </a:lnTo>
                  <a:lnTo>
                    <a:pt x="320" y="64"/>
                  </a:lnTo>
                  <a:lnTo>
                    <a:pt x="295" y="80"/>
                  </a:lnTo>
                  <a:lnTo>
                    <a:pt x="253" y="72"/>
                  </a:lnTo>
                  <a:lnTo>
                    <a:pt x="228" y="152"/>
                  </a:lnTo>
                  <a:lnTo>
                    <a:pt x="160" y="72"/>
                  </a:lnTo>
                  <a:lnTo>
                    <a:pt x="118" y="136"/>
                  </a:lnTo>
                  <a:lnTo>
                    <a:pt x="25" y="144"/>
                  </a:lnTo>
                  <a:lnTo>
                    <a:pt x="42" y="208"/>
                  </a:lnTo>
                  <a:lnTo>
                    <a:pt x="0" y="232"/>
                  </a:lnTo>
                  <a:lnTo>
                    <a:pt x="25" y="272"/>
                  </a:lnTo>
                  <a:lnTo>
                    <a:pt x="17" y="320"/>
                  </a:lnTo>
                  <a:lnTo>
                    <a:pt x="93" y="352"/>
                  </a:lnTo>
                  <a:lnTo>
                    <a:pt x="76" y="392"/>
                  </a:lnTo>
                  <a:lnTo>
                    <a:pt x="93" y="392"/>
                  </a:lnTo>
                  <a:lnTo>
                    <a:pt x="135" y="376"/>
                  </a:lnTo>
                  <a:lnTo>
                    <a:pt x="160" y="344"/>
                  </a:lnTo>
                  <a:lnTo>
                    <a:pt x="177" y="328"/>
                  </a:lnTo>
                  <a:lnTo>
                    <a:pt x="202" y="320"/>
                  </a:lnTo>
                  <a:lnTo>
                    <a:pt x="244" y="336"/>
                  </a:lnTo>
                  <a:lnTo>
                    <a:pt x="261" y="352"/>
                  </a:lnTo>
                  <a:lnTo>
                    <a:pt x="278" y="368"/>
                  </a:lnTo>
                  <a:lnTo>
                    <a:pt x="312" y="368"/>
                  </a:lnTo>
                  <a:lnTo>
                    <a:pt x="329" y="384"/>
                  </a:lnTo>
                  <a:lnTo>
                    <a:pt x="337" y="424"/>
                  </a:lnTo>
                  <a:lnTo>
                    <a:pt x="362" y="472"/>
                  </a:lnTo>
                  <a:lnTo>
                    <a:pt x="371" y="496"/>
                  </a:lnTo>
                  <a:lnTo>
                    <a:pt x="396" y="512"/>
                  </a:lnTo>
                  <a:lnTo>
                    <a:pt x="430" y="552"/>
                  </a:lnTo>
                  <a:lnTo>
                    <a:pt x="472" y="576"/>
                  </a:lnTo>
                  <a:lnTo>
                    <a:pt x="497" y="592"/>
                  </a:lnTo>
                  <a:lnTo>
                    <a:pt x="514" y="608"/>
                  </a:lnTo>
                  <a:lnTo>
                    <a:pt x="607" y="680"/>
                  </a:lnTo>
                  <a:lnTo>
                    <a:pt x="624" y="696"/>
                  </a:lnTo>
                  <a:lnTo>
                    <a:pt x="649" y="688"/>
                  </a:lnTo>
                  <a:lnTo>
                    <a:pt x="708" y="712"/>
                  </a:lnTo>
                  <a:lnTo>
                    <a:pt x="742" y="744"/>
                  </a:lnTo>
                  <a:lnTo>
                    <a:pt x="767" y="744"/>
                  </a:lnTo>
                  <a:lnTo>
                    <a:pt x="775" y="752"/>
                  </a:lnTo>
                  <a:lnTo>
                    <a:pt x="775" y="768"/>
                  </a:lnTo>
                  <a:lnTo>
                    <a:pt x="809" y="768"/>
                  </a:lnTo>
                  <a:lnTo>
                    <a:pt x="826" y="800"/>
                  </a:lnTo>
                  <a:lnTo>
                    <a:pt x="851" y="824"/>
                  </a:lnTo>
                  <a:lnTo>
                    <a:pt x="893" y="840"/>
                  </a:lnTo>
                  <a:lnTo>
                    <a:pt x="927" y="856"/>
                  </a:lnTo>
                  <a:lnTo>
                    <a:pt x="944" y="904"/>
                  </a:lnTo>
                  <a:lnTo>
                    <a:pt x="978" y="984"/>
                  </a:lnTo>
                  <a:lnTo>
                    <a:pt x="952" y="984"/>
                  </a:lnTo>
                  <a:lnTo>
                    <a:pt x="935" y="1000"/>
                  </a:lnTo>
                  <a:lnTo>
                    <a:pt x="935" y="1016"/>
                  </a:lnTo>
                  <a:lnTo>
                    <a:pt x="927" y="1040"/>
                  </a:lnTo>
                  <a:lnTo>
                    <a:pt x="919" y="1056"/>
                  </a:lnTo>
                  <a:lnTo>
                    <a:pt x="935" y="1072"/>
                  </a:lnTo>
                  <a:lnTo>
                    <a:pt x="952" y="1080"/>
                  </a:lnTo>
                  <a:lnTo>
                    <a:pt x="978" y="1072"/>
                  </a:lnTo>
                  <a:lnTo>
                    <a:pt x="994" y="1040"/>
                  </a:lnTo>
                  <a:lnTo>
                    <a:pt x="1011" y="1000"/>
                  </a:lnTo>
                  <a:lnTo>
                    <a:pt x="1028" y="960"/>
                  </a:lnTo>
                  <a:lnTo>
                    <a:pt x="1070" y="952"/>
                  </a:lnTo>
                  <a:lnTo>
                    <a:pt x="1070" y="904"/>
                  </a:lnTo>
                  <a:lnTo>
                    <a:pt x="1053" y="888"/>
                  </a:lnTo>
                  <a:lnTo>
                    <a:pt x="1028" y="880"/>
                  </a:lnTo>
                  <a:lnTo>
                    <a:pt x="1003" y="864"/>
                  </a:lnTo>
                  <a:lnTo>
                    <a:pt x="994" y="848"/>
                  </a:lnTo>
                  <a:lnTo>
                    <a:pt x="1011" y="800"/>
                  </a:lnTo>
                  <a:lnTo>
                    <a:pt x="1028" y="776"/>
                  </a:lnTo>
                  <a:lnTo>
                    <a:pt x="1045" y="768"/>
                  </a:lnTo>
                  <a:lnTo>
                    <a:pt x="1104" y="776"/>
                  </a:lnTo>
                  <a:lnTo>
                    <a:pt x="1146" y="792"/>
                  </a:lnTo>
                  <a:lnTo>
                    <a:pt x="1180" y="824"/>
                  </a:lnTo>
                  <a:lnTo>
                    <a:pt x="1180" y="784"/>
                  </a:lnTo>
                  <a:lnTo>
                    <a:pt x="1155" y="752"/>
                  </a:lnTo>
                  <a:lnTo>
                    <a:pt x="1155" y="752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2" name="Freeform 34"/>
            <p:cNvSpPr>
              <a:spLocks/>
            </p:cNvSpPr>
            <p:nvPr/>
          </p:nvSpPr>
          <p:spPr bwMode="auto">
            <a:xfrm>
              <a:off x="2463" y="2496"/>
              <a:ext cx="1146" cy="1088"/>
            </a:xfrm>
            <a:custGeom>
              <a:avLst/>
              <a:gdLst/>
              <a:ahLst/>
              <a:cxnLst>
                <a:cxn ang="0">
                  <a:pos x="969" y="600"/>
                </a:cxn>
                <a:cxn ang="0">
                  <a:pos x="944" y="584"/>
                </a:cxn>
                <a:cxn ang="0">
                  <a:pos x="986" y="520"/>
                </a:cxn>
                <a:cxn ang="0">
                  <a:pos x="1019" y="472"/>
                </a:cxn>
                <a:cxn ang="0">
                  <a:pos x="1087" y="448"/>
                </a:cxn>
                <a:cxn ang="0">
                  <a:pos x="1112" y="320"/>
                </a:cxn>
                <a:cxn ang="0">
                  <a:pos x="1095" y="272"/>
                </a:cxn>
                <a:cxn ang="0">
                  <a:pos x="1011" y="248"/>
                </a:cxn>
                <a:cxn ang="0">
                  <a:pos x="927" y="208"/>
                </a:cxn>
                <a:cxn ang="0">
                  <a:pos x="851" y="136"/>
                </a:cxn>
                <a:cxn ang="0">
                  <a:pos x="809" y="112"/>
                </a:cxn>
                <a:cxn ang="0">
                  <a:pos x="767" y="88"/>
                </a:cxn>
                <a:cxn ang="0">
                  <a:pos x="708" y="48"/>
                </a:cxn>
                <a:cxn ang="0">
                  <a:pos x="666" y="0"/>
                </a:cxn>
                <a:cxn ang="0">
                  <a:pos x="598" y="24"/>
                </a:cxn>
                <a:cxn ang="0">
                  <a:pos x="564" y="104"/>
                </a:cxn>
                <a:cxn ang="0">
                  <a:pos x="489" y="136"/>
                </a:cxn>
                <a:cxn ang="0">
                  <a:pos x="455" y="168"/>
                </a:cxn>
                <a:cxn ang="0">
                  <a:pos x="413" y="184"/>
                </a:cxn>
                <a:cxn ang="0">
                  <a:pos x="345" y="160"/>
                </a:cxn>
                <a:cxn ang="0">
                  <a:pos x="269" y="144"/>
                </a:cxn>
                <a:cxn ang="0">
                  <a:pos x="303" y="256"/>
                </a:cxn>
                <a:cxn ang="0">
                  <a:pos x="211" y="240"/>
                </a:cxn>
                <a:cxn ang="0">
                  <a:pos x="177" y="232"/>
                </a:cxn>
                <a:cxn ang="0">
                  <a:pos x="126" y="208"/>
                </a:cxn>
                <a:cxn ang="0">
                  <a:pos x="84" y="216"/>
                </a:cxn>
                <a:cxn ang="0">
                  <a:pos x="8" y="232"/>
                </a:cxn>
                <a:cxn ang="0">
                  <a:pos x="8" y="248"/>
                </a:cxn>
                <a:cxn ang="0">
                  <a:pos x="25" y="272"/>
                </a:cxn>
                <a:cxn ang="0">
                  <a:pos x="17" y="288"/>
                </a:cxn>
                <a:cxn ang="0">
                  <a:pos x="42" y="312"/>
                </a:cxn>
                <a:cxn ang="0">
                  <a:pos x="109" y="328"/>
                </a:cxn>
                <a:cxn ang="0">
                  <a:pos x="160" y="368"/>
                </a:cxn>
                <a:cxn ang="0">
                  <a:pos x="194" y="400"/>
                </a:cxn>
                <a:cxn ang="0">
                  <a:pos x="211" y="448"/>
                </a:cxn>
                <a:cxn ang="0">
                  <a:pos x="269" y="536"/>
                </a:cxn>
                <a:cxn ang="0">
                  <a:pos x="278" y="584"/>
                </a:cxn>
                <a:cxn ang="0">
                  <a:pos x="295" y="640"/>
                </a:cxn>
                <a:cxn ang="0">
                  <a:pos x="236" y="776"/>
                </a:cxn>
                <a:cxn ang="0">
                  <a:pos x="177" y="872"/>
                </a:cxn>
                <a:cxn ang="0">
                  <a:pos x="160" y="888"/>
                </a:cxn>
                <a:cxn ang="0">
                  <a:pos x="244" y="960"/>
                </a:cxn>
                <a:cxn ang="0">
                  <a:pos x="320" y="992"/>
                </a:cxn>
                <a:cxn ang="0">
                  <a:pos x="396" y="1024"/>
                </a:cxn>
                <a:cxn ang="0">
                  <a:pos x="522" y="1056"/>
                </a:cxn>
                <a:cxn ang="0">
                  <a:pos x="607" y="1088"/>
                </a:cxn>
                <a:cxn ang="0">
                  <a:pos x="632" y="1080"/>
                </a:cxn>
                <a:cxn ang="0">
                  <a:pos x="623" y="1032"/>
                </a:cxn>
                <a:cxn ang="0">
                  <a:pos x="649" y="968"/>
                </a:cxn>
                <a:cxn ang="0">
                  <a:pos x="716" y="928"/>
                </a:cxn>
                <a:cxn ang="0">
                  <a:pos x="842" y="952"/>
                </a:cxn>
                <a:cxn ang="0">
                  <a:pos x="910" y="984"/>
                </a:cxn>
                <a:cxn ang="0">
                  <a:pos x="960" y="976"/>
                </a:cxn>
                <a:cxn ang="0">
                  <a:pos x="977" y="960"/>
                </a:cxn>
                <a:cxn ang="0">
                  <a:pos x="1070" y="904"/>
                </a:cxn>
                <a:cxn ang="0">
                  <a:pos x="1011" y="832"/>
                </a:cxn>
                <a:cxn ang="0">
                  <a:pos x="994" y="744"/>
                </a:cxn>
                <a:cxn ang="0">
                  <a:pos x="1019" y="656"/>
                </a:cxn>
                <a:cxn ang="0">
                  <a:pos x="1019" y="632"/>
                </a:cxn>
              </a:cxnLst>
              <a:rect l="0" t="0" r="r" b="b"/>
              <a:pathLst>
                <a:path w="1146" h="1088">
                  <a:moveTo>
                    <a:pt x="1011" y="616"/>
                  </a:moveTo>
                  <a:lnTo>
                    <a:pt x="969" y="600"/>
                  </a:lnTo>
                  <a:lnTo>
                    <a:pt x="935" y="616"/>
                  </a:lnTo>
                  <a:lnTo>
                    <a:pt x="944" y="584"/>
                  </a:lnTo>
                  <a:lnTo>
                    <a:pt x="977" y="544"/>
                  </a:lnTo>
                  <a:lnTo>
                    <a:pt x="986" y="520"/>
                  </a:lnTo>
                  <a:lnTo>
                    <a:pt x="1011" y="504"/>
                  </a:lnTo>
                  <a:lnTo>
                    <a:pt x="1019" y="472"/>
                  </a:lnTo>
                  <a:lnTo>
                    <a:pt x="1053" y="464"/>
                  </a:lnTo>
                  <a:lnTo>
                    <a:pt x="1087" y="448"/>
                  </a:lnTo>
                  <a:lnTo>
                    <a:pt x="1104" y="360"/>
                  </a:lnTo>
                  <a:lnTo>
                    <a:pt x="1112" y="320"/>
                  </a:lnTo>
                  <a:lnTo>
                    <a:pt x="1146" y="288"/>
                  </a:lnTo>
                  <a:lnTo>
                    <a:pt x="1095" y="272"/>
                  </a:lnTo>
                  <a:lnTo>
                    <a:pt x="1036" y="256"/>
                  </a:lnTo>
                  <a:lnTo>
                    <a:pt x="1011" y="248"/>
                  </a:lnTo>
                  <a:lnTo>
                    <a:pt x="986" y="216"/>
                  </a:lnTo>
                  <a:lnTo>
                    <a:pt x="927" y="208"/>
                  </a:lnTo>
                  <a:lnTo>
                    <a:pt x="868" y="168"/>
                  </a:lnTo>
                  <a:lnTo>
                    <a:pt x="851" y="136"/>
                  </a:lnTo>
                  <a:lnTo>
                    <a:pt x="809" y="144"/>
                  </a:lnTo>
                  <a:lnTo>
                    <a:pt x="809" y="112"/>
                  </a:lnTo>
                  <a:lnTo>
                    <a:pt x="767" y="96"/>
                  </a:lnTo>
                  <a:lnTo>
                    <a:pt x="767" y="88"/>
                  </a:lnTo>
                  <a:lnTo>
                    <a:pt x="733" y="72"/>
                  </a:lnTo>
                  <a:lnTo>
                    <a:pt x="708" y="48"/>
                  </a:lnTo>
                  <a:lnTo>
                    <a:pt x="682" y="16"/>
                  </a:lnTo>
                  <a:lnTo>
                    <a:pt x="666" y="0"/>
                  </a:lnTo>
                  <a:lnTo>
                    <a:pt x="623" y="8"/>
                  </a:lnTo>
                  <a:lnTo>
                    <a:pt x="598" y="24"/>
                  </a:lnTo>
                  <a:lnTo>
                    <a:pt x="581" y="88"/>
                  </a:lnTo>
                  <a:lnTo>
                    <a:pt x="564" y="104"/>
                  </a:lnTo>
                  <a:lnTo>
                    <a:pt x="539" y="120"/>
                  </a:lnTo>
                  <a:lnTo>
                    <a:pt x="489" y="136"/>
                  </a:lnTo>
                  <a:lnTo>
                    <a:pt x="463" y="144"/>
                  </a:lnTo>
                  <a:lnTo>
                    <a:pt x="455" y="168"/>
                  </a:lnTo>
                  <a:lnTo>
                    <a:pt x="446" y="184"/>
                  </a:lnTo>
                  <a:lnTo>
                    <a:pt x="413" y="184"/>
                  </a:lnTo>
                  <a:lnTo>
                    <a:pt x="362" y="168"/>
                  </a:lnTo>
                  <a:lnTo>
                    <a:pt x="345" y="160"/>
                  </a:lnTo>
                  <a:lnTo>
                    <a:pt x="328" y="144"/>
                  </a:lnTo>
                  <a:lnTo>
                    <a:pt x="269" y="144"/>
                  </a:lnTo>
                  <a:lnTo>
                    <a:pt x="295" y="200"/>
                  </a:lnTo>
                  <a:lnTo>
                    <a:pt x="303" y="256"/>
                  </a:lnTo>
                  <a:lnTo>
                    <a:pt x="253" y="248"/>
                  </a:lnTo>
                  <a:lnTo>
                    <a:pt x="211" y="240"/>
                  </a:lnTo>
                  <a:lnTo>
                    <a:pt x="194" y="248"/>
                  </a:lnTo>
                  <a:lnTo>
                    <a:pt x="177" y="232"/>
                  </a:lnTo>
                  <a:lnTo>
                    <a:pt x="152" y="208"/>
                  </a:lnTo>
                  <a:lnTo>
                    <a:pt x="126" y="208"/>
                  </a:lnTo>
                  <a:lnTo>
                    <a:pt x="109" y="216"/>
                  </a:lnTo>
                  <a:lnTo>
                    <a:pt x="84" y="216"/>
                  </a:lnTo>
                  <a:lnTo>
                    <a:pt x="34" y="216"/>
                  </a:lnTo>
                  <a:lnTo>
                    <a:pt x="8" y="232"/>
                  </a:lnTo>
                  <a:lnTo>
                    <a:pt x="0" y="240"/>
                  </a:lnTo>
                  <a:lnTo>
                    <a:pt x="8" y="248"/>
                  </a:lnTo>
                  <a:lnTo>
                    <a:pt x="50" y="272"/>
                  </a:lnTo>
                  <a:lnTo>
                    <a:pt x="25" y="272"/>
                  </a:lnTo>
                  <a:lnTo>
                    <a:pt x="17" y="280"/>
                  </a:lnTo>
                  <a:lnTo>
                    <a:pt x="17" y="288"/>
                  </a:lnTo>
                  <a:lnTo>
                    <a:pt x="25" y="304"/>
                  </a:lnTo>
                  <a:lnTo>
                    <a:pt x="42" y="312"/>
                  </a:lnTo>
                  <a:lnTo>
                    <a:pt x="76" y="320"/>
                  </a:lnTo>
                  <a:lnTo>
                    <a:pt x="109" y="328"/>
                  </a:lnTo>
                  <a:lnTo>
                    <a:pt x="135" y="352"/>
                  </a:lnTo>
                  <a:lnTo>
                    <a:pt x="160" y="368"/>
                  </a:lnTo>
                  <a:lnTo>
                    <a:pt x="185" y="376"/>
                  </a:lnTo>
                  <a:lnTo>
                    <a:pt x="194" y="400"/>
                  </a:lnTo>
                  <a:lnTo>
                    <a:pt x="219" y="424"/>
                  </a:lnTo>
                  <a:lnTo>
                    <a:pt x="211" y="448"/>
                  </a:lnTo>
                  <a:lnTo>
                    <a:pt x="244" y="512"/>
                  </a:lnTo>
                  <a:lnTo>
                    <a:pt x="269" y="536"/>
                  </a:lnTo>
                  <a:lnTo>
                    <a:pt x="286" y="560"/>
                  </a:lnTo>
                  <a:lnTo>
                    <a:pt x="278" y="584"/>
                  </a:lnTo>
                  <a:lnTo>
                    <a:pt x="253" y="592"/>
                  </a:lnTo>
                  <a:lnTo>
                    <a:pt x="295" y="640"/>
                  </a:lnTo>
                  <a:lnTo>
                    <a:pt x="269" y="632"/>
                  </a:lnTo>
                  <a:lnTo>
                    <a:pt x="236" y="776"/>
                  </a:lnTo>
                  <a:lnTo>
                    <a:pt x="202" y="848"/>
                  </a:lnTo>
                  <a:lnTo>
                    <a:pt x="177" y="872"/>
                  </a:lnTo>
                  <a:lnTo>
                    <a:pt x="143" y="880"/>
                  </a:lnTo>
                  <a:lnTo>
                    <a:pt x="160" y="888"/>
                  </a:lnTo>
                  <a:lnTo>
                    <a:pt x="211" y="928"/>
                  </a:lnTo>
                  <a:lnTo>
                    <a:pt x="244" y="960"/>
                  </a:lnTo>
                  <a:lnTo>
                    <a:pt x="278" y="968"/>
                  </a:lnTo>
                  <a:lnTo>
                    <a:pt x="320" y="992"/>
                  </a:lnTo>
                  <a:lnTo>
                    <a:pt x="337" y="1016"/>
                  </a:lnTo>
                  <a:lnTo>
                    <a:pt x="396" y="1024"/>
                  </a:lnTo>
                  <a:lnTo>
                    <a:pt x="463" y="1032"/>
                  </a:lnTo>
                  <a:lnTo>
                    <a:pt x="522" y="1056"/>
                  </a:lnTo>
                  <a:lnTo>
                    <a:pt x="581" y="1072"/>
                  </a:lnTo>
                  <a:lnTo>
                    <a:pt x="607" y="1088"/>
                  </a:lnTo>
                  <a:lnTo>
                    <a:pt x="632" y="1080"/>
                  </a:lnTo>
                  <a:lnTo>
                    <a:pt x="632" y="1080"/>
                  </a:lnTo>
                  <a:lnTo>
                    <a:pt x="640" y="1064"/>
                  </a:lnTo>
                  <a:lnTo>
                    <a:pt x="623" y="1032"/>
                  </a:lnTo>
                  <a:lnTo>
                    <a:pt x="632" y="992"/>
                  </a:lnTo>
                  <a:lnTo>
                    <a:pt x="649" y="968"/>
                  </a:lnTo>
                  <a:lnTo>
                    <a:pt x="682" y="944"/>
                  </a:lnTo>
                  <a:lnTo>
                    <a:pt x="716" y="928"/>
                  </a:lnTo>
                  <a:lnTo>
                    <a:pt x="750" y="928"/>
                  </a:lnTo>
                  <a:lnTo>
                    <a:pt x="842" y="952"/>
                  </a:lnTo>
                  <a:lnTo>
                    <a:pt x="876" y="968"/>
                  </a:lnTo>
                  <a:lnTo>
                    <a:pt x="910" y="984"/>
                  </a:lnTo>
                  <a:lnTo>
                    <a:pt x="944" y="984"/>
                  </a:lnTo>
                  <a:lnTo>
                    <a:pt x="960" y="976"/>
                  </a:lnTo>
                  <a:lnTo>
                    <a:pt x="969" y="968"/>
                  </a:lnTo>
                  <a:lnTo>
                    <a:pt x="977" y="960"/>
                  </a:lnTo>
                  <a:lnTo>
                    <a:pt x="1019" y="928"/>
                  </a:lnTo>
                  <a:lnTo>
                    <a:pt x="1070" y="904"/>
                  </a:lnTo>
                  <a:lnTo>
                    <a:pt x="1087" y="864"/>
                  </a:lnTo>
                  <a:lnTo>
                    <a:pt x="1011" y="832"/>
                  </a:lnTo>
                  <a:lnTo>
                    <a:pt x="1019" y="784"/>
                  </a:lnTo>
                  <a:lnTo>
                    <a:pt x="994" y="744"/>
                  </a:lnTo>
                  <a:lnTo>
                    <a:pt x="1036" y="720"/>
                  </a:lnTo>
                  <a:lnTo>
                    <a:pt x="1019" y="656"/>
                  </a:lnTo>
                  <a:lnTo>
                    <a:pt x="1036" y="656"/>
                  </a:lnTo>
                  <a:lnTo>
                    <a:pt x="1019" y="632"/>
                  </a:lnTo>
                  <a:lnTo>
                    <a:pt x="1011" y="616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3" name="Freeform 35"/>
            <p:cNvSpPr>
              <a:spLocks/>
            </p:cNvSpPr>
            <p:nvPr/>
          </p:nvSpPr>
          <p:spPr bwMode="auto">
            <a:xfrm>
              <a:off x="3129" y="2472"/>
              <a:ext cx="328" cy="232"/>
            </a:xfrm>
            <a:custGeom>
              <a:avLst/>
              <a:gdLst/>
              <a:ahLst/>
              <a:cxnLst>
                <a:cxn ang="0">
                  <a:pos x="278" y="184"/>
                </a:cxn>
                <a:cxn ang="0">
                  <a:pos x="286" y="168"/>
                </a:cxn>
                <a:cxn ang="0">
                  <a:pos x="311" y="160"/>
                </a:cxn>
                <a:cxn ang="0">
                  <a:pos x="328" y="144"/>
                </a:cxn>
                <a:cxn ang="0">
                  <a:pos x="328" y="112"/>
                </a:cxn>
                <a:cxn ang="0">
                  <a:pos x="303" y="88"/>
                </a:cxn>
                <a:cxn ang="0">
                  <a:pos x="269" y="72"/>
                </a:cxn>
                <a:cxn ang="0">
                  <a:pos x="278" y="48"/>
                </a:cxn>
                <a:cxn ang="0">
                  <a:pos x="261" y="24"/>
                </a:cxn>
                <a:cxn ang="0">
                  <a:pos x="219" y="16"/>
                </a:cxn>
                <a:cxn ang="0">
                  <a:pos x="168" y="8"/>
                </a:cxn>
                <a:cxn ang="0">
                  <a:pos x="134" y="24"/>
                </a:cxn>
                <a:cxn ang="0">
                  <a:pos x="101" y="16"/>
                </a:cxn>
                <a:cxn ang="0">
                  <a:pos x="75" y="0"/>
                </a:cxn>
                <a:cxn ang="0">
                  <a:pos x="42" y="16"/>
                </a:cxn>
                <a:cxn ang="0">
                  <a:pos x="0" y="24"/>
                </a:cxn>
                <a:cxn ang="0">
                  <a:pos x="16" y="40"/>
                </a:cxn>
                <a:cxn ang="0">
                  <a:pos x="42" y="72"/>
                </a:cxn>
                <a:cxn ang="0">
                  <a:pos x="67" y="96"/>
                </a:cxn>
                <a:cxn ang="0">
                  <a:pos x="101" y="112"/>
                </a:cxn>
                <a:cxn ang="0">
                  <a:pos x="101" y="120"/>
                </a:cxn>
                <a:cxn ang="0">
                  <a:pos x="143" y="136"/>
                </a:cxn>
                <a:cxn ang="0">
                  <a:pos x="143" y="168"/>
                </a:cxn>
                <a:cxn ang="0">
                  <a:pos x="185" y="160"/>
                </a:cxn>
                <a:cxn ang="0">
                  <a:pos x="202" y="192"/>
                </a:cxn>
                <a:cxn ang="0">
                  <a:pos x="261" y="232"/>
                </a:cxn>
                <a:cxn ang="0">
                  <a:pos x="278" y="232"/>
                </a:cxn>
                <a:cxn ang="0">
                  <a:pos x="278" y="208"/>
                </a:cxn>
                <a:cxn ang="0">
                  <a:pos x="278" y="184"/>
                </a:cxn>
              </a:cxnLst>
              <a:rect l="0" t="0" r="r" b="b"/>
              <a:pathLst>
                <a:path w="328" h="232">
                  <a:moveTo>
                    <a:pt x="278" y="184"/>
                  </a:moveTo>
                  <a:lnTo>
                    <a:pt x="286" y="168"/>
                  </a:lnTo>
                  <a:lnTo>
                    <a:pt x="311" y="160"/>
                  </a:lnTo>
                  <a:lnTo>
                    <a:pt x="328" y="144"/>
                  </a:lnTo>
                  <a:lnTo>
                    <a:pt x="328" y="112"/>
                  </a:lnTo>
                  <a:lnTo>
                    <a:pt x="303" y="88"/>
                  </a:lnTo>
                  <a:lnTo>
                    <a:pt x="269" y="72"/>
                  </a:lnTo>
                  <a:lnTo>
                    <a:pt x="278" y="48"/>
                  </a:lnTo>
                  <a:lnTo>
                    <a:pt x="261" y="24"/>
                  </a:lnTo>
                  <a:lnTo>
                    <a:pt x="219" y="16"/>
                  </a:lnTo>
                  <a:lnTo>
                    <a:pt x="168" y="8"/>
                  </a:lnTo>
                  <a:lnTo>
                    <a:pt x="134" y="24"/>
                  </a:lnTo>
                  <a:lnTo>
                    <a:pt x="101" y="16"/>
                  </a:lnTo>
                  <a:lnTo>
                    <a:pt x="75" y="0"/>
                  </a:lnTo>
                  <a:lnTo>
                    <a:pt x="42" y="16"/>
                  </a:lnTo>
                  <a:lnTo>
                    <a:pt x="0" y="24"/>
                  </a:lnTo>
                  <a:lnTo>
                    <a:pt x="16" y="40"/>
                  </a:lnTo>
                  <a:lnTo>
                    <a:pt x="42" y="72"/>
                  </a:lnTo>
                  <a:lnTo>
                    <a:pt x="67" y="96"/>
                  </a:lnTo>
                  <a:lnTo>
                    <a:pt x="101" y="112"/>
                  </a:lnTo>
                  <a:lnTo>
                    <a:pt x="101" y="120"/>
                  </a:lnTo>
                  <a:lnTo>
                    <a:pt x="143" y="136"/>
                  </a:lnTo>
                  <a:lnTo>
                    <a:pt x="143" y="168"/>
                  </a:lnTo>
                  <a:lnTo>
                    <a:pt x="185" y="160"/>
                  </a:lnTo>
                  <a:lnTo>
                    <a:pt x="202" y="192"/>
                  </a:lnTo>
                  <a:lnTo>
                    <a:pt x="261" y="232"/>
                  </a:lnTo>
                  <a:lnTo>
                    <a:pt x="278" y="232"/>
                  </a:lnTo>
                  <a:lnTo>
                    <a:pt x="278" y="208"/>
                  </a:lnTo>
                  <a:lnTo>
                    <a:pt x="278" y="184"/>
                  </a:ln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r>
                <a:rPr lang="en-US" dirty="0" smtClean="0"/>
                <a:t>2%</a:t>
              </a:r>
              <a:endParaRPr lang="en-US" dirty="0"/>
            </a:p>
          </p:txBody>
        </p:sp>
        <p:sp>
          <p:nvSpPr>
            <p:cNvPr id="2084" name="Freeform 36"/>
            <p:cNvSpPr>
              <a:spLocks/>
            </p:cNvSpPr>
            <p:nvPr/>
          </p:nvSpPr>
          <p:spPr bwMode="auto">
            <a:xfrm>
              <a:off x="3407" y="2632"/>
              <a:ext cx="59" cy="80"/>
            </a:xfrm>
            <a:custGeom>
              <a:avLst/>
              <a:gdLst/>
              <a:ahLst/>
              <a:cxnLst>
                <a:cxn ang="0">
                  <a:pos x="25" y="24"/>
                </a:cxn>
                <a:cxn ang="0">
                  <a:pos x="25" y="0"/>
                </a:cxn>
                <a:cxn ang="0">
                  <a:pos x="8" y="8"/>
                </a:cxn>
                <a:cxn ang="0">
                  <a:pos x="0" y="24"/>
                </a:cxn>
                <a:cxn ang="0">
                  <a:pos x="0" y="48"/>
                </a:cxn>
                <a:cxn ang="0">
                  <a:pos x="0" y="72"/>
                </a:cxn>
                <a:cxn ang="0">
                  <a:pos x="42" y="80"/>
                </a:cxn>
                <a:cxn ang="0">
                  <a:pos x="59" y="48"/>
                </a:cxn>
                <a:cxn ang="0">
                  <a:pos x="25" y="24"/>
                </a:cxn>
              </a:cxnLst>
              <a:rect l="0" t="0" r="r" b="b"/>
              <a:pathLst>
                <a:path w="59" h="80">
                  <a:moveTo>
                    <a:pt x="25" y="24"/>
                  </a:moveTo>
                  <a:lnTo>
                    <a:pt x="25" y="0"/>
                  </a:lnTo>
                  <a:lnTo>
                    <a:pt x="8" y="8"/>
                  </a:lnTo>
                  <a:lnTo>
                    <a:pt x="0" y="24"/>
                  </a:lnTo>
                  <a:lnTo>
                    <a:pt x="0" y="48"/>
                  </a:lnTo>
                  <a:lnTo>
                    <a:pt x="0" y="72"/>
                  </a:lnTo>
                  <a:lnTo>
                    <a:pt x="42" y="80"/>
                  </a:lnTo>
                  <a:lnTo>
                    <a:pt x="59" y="48"/>
                  </a:lnTo>
                  <a:lnTo>
                    <a:pt x="25" y="24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5" name="Freeform 37"/>
            <p:cNvSpPr>
              <a:spLocks/>
            </p:cNvSpPr>
            <p:nvPr/>
          </p:nvSpPr>
          <p:spPr bwMode="auto">
            <a:xfrm>
              <a:off x="3204" y="2232"/>
              <a:ext cx="337" cy="320"/>
            </a:xfrm>
            <a:custGeom>
              <a:avLst/>
              <a:gdLst/>
              <a:ahLst/>
              <a:cxnLst>
                <a:cxn ang="0">
                  <a:pos x="236" y="280"/>
                </a:cxn>
                <a:cxn ang="0">
                  <a:pos x="236" y="232"/>
                </a:cxn>
                <a:cxn ang="0">
                  <a:pos x="236" y="200"/>
                </a:cxn>
                <a:cxn ang="0">
                  <a:pos x="287" y="192"/>
                </a:cxn>
                <a:cxn ang="0">
                  <a:pos x="287" y="168"/>
                </a:cxn>
                <a:cxn ang="0">
                  <a:pos x="312" y="160"/>
                </a:cxn>
                <a:cxn ang="0">
                  <a:pos x="321" y="128"/>
                </a:cxn>
                <a:cxn ang="0">
                  <a:pos x="295" y="104"/>
                </a:cxn>
                <a:cxn ang="0">
                  <a:pos x="321" y="96"/>
                </a:cxn>
                <a:cxn ang="0">
                  <a:pos x="337" y="56"/>
                </a:cxn>
                <a:cxn ang="0">
                  <a:pos x="329" y="16"/>
                </a:cxn>
                <a:cxn ang="0">
                  <a:pos x="321" y="16"/>
                </a:cxn>
                <a:cxn ang="0">
                  <a:pos x="304" y="0"/>
                </a:cxn>
                <a:cxn ang="0">
                  <a:pos x="278" y="0"/>
                </a:cxn>
                <a:cxn ang="0">
                  <a:pos x="219" y="16"/>
                </a:cxn>
                <a:cxn ang="0">
                  <a:pos x="203" y="24"/>
                </a:cxn>
                <a:cxn ang="0">
                  <a:pos x="194" y="48"/>
                </a:cxn>
                <a:cxn ang="0">
                  <a:pos x="203" y="72"/>
                </a:cxn>
                <a:cxn ang="0">
                  <a:pos x="219" y="96"/>
                </a:cxn>
                <a:cxn ang="0">
                  <a:pos x="228" y="112"/>
                </a:cxn>
                <a:cxn ang="0">
                  <a:pos x="211" y="128"/>
                </a:cxn>
                <a:cxn ang="0">
                  <a:pos x="186" y="136"/>
                </a:cxn>
                <a:cxn ang="0">
                  <a:pos x="160" y="120"/>
                </a:cxn>
                <a:cxn ang="0">
                  <a:pos x="169" y="72"/>
                </a:cxn>
                <a:cxn ang="0">
                  <a:pos x="160" y="56"/>
                </a:cxn>
                <a:cxn ang="0">
                  <a:pos x="152" y="32"/>
                </a:cxn>
                <a:cxn ang="0">
                  <a:pos x="110" y="128"/>
                </a:cxn>
                <a:cxn ang="0">
                  <a:pos x="76" y="168"/>
                </a:cxn>
                <a:cxn ang="0">
                  <a:pos x="68" y="216"/>
                </a:cxn>
                <a:cxn ang="0">
                  <a:pos x="42" y="216"/>
                </a:cxn>
                <a:cxn ang="0">
                  <a:pos x="34" y="216"/>
                </a:cxn>
                <a:cxn ang="0">
                  <a:pos x="26" y="232"/>
                </a:cxn>
                <a:cxn ang="0">
                  <a:pos x="0" y="240"/>
                </a:cxn>
                <a:cxn ang="0">
                  <a:pos x="26" y="256"/>
                </a:cxn>
                <a:cxn ang="0">
                  <a:pos x="59" y="264"/>
                </a:cxn>
                <a:cxn ang="0">
                  <a:pos x="93" y="248"/>
                </a:cxn>
                <a:cxn ang="0">
                  <a:pos x="144" y="256"/>
                </a:cxn>
                <a:cxn ang="0">
                  <a:pos x="186" y="264"/>
                </a:cxn>
                <a:cxn ang="0">
                  <a:pos x="203" y="288"/>
                </a:cxn>
                <a:cxn ang="0">
                  <a:pos x="194" y="312"/>
                </a:cxn>
                <a:cxn ang="0">
                  <a:pos x="219" y="320"/>
                </a:cxn>
                <a:cxn ang="0">
                  <a:pos x="219" y="296"/>
                </a:cxn>
                <a:cxn ang="0">
                  <a:pos x="236" y="280"/>
                </a:cxn>
              </a:cxnLst>
              <a:rect l="0" t="0" r="r" b="b"/>
              <a:pathLst>
                <a:path w="337" h="320">
                  <a:moveTo>
                    <a:pt x="236" y="280"/>
                  </a:moveTo>
                  <a:lnTo>
                    <a:pt x="236" y="232"/>
                  </a:lnTo>
                  <a:lnTo>
                    <a:pt x="236" y="200"/>
                  </a:lnTo>
                  <a:lnTo>
                    <a:pt x="287" y="192"/>
                  </a:lnTo>
                  <a:lnTo>
                    <a:pt x="287" y="168"/>
                  </a:lnTo>
                  <a:lnTo>
                    <a:pt x="312" y="160"/>
                  </a:lnTo>
                  <a:lnTo>
                    <a:pt x="321" y="128"/>
                  </a:lnTo>
                  <a:lnTo>
                    <a:pt x="295" y="104"/>
                  </a:lnTo>
                  <a:lnTo>
                    <a:pt x="321" y="96"/>
                  </a:lnTo>
                  <a:lnTo>
                    <a:pt x="337" y="56"/>
                  </a:lnTo>
                  <a:lnTo>
                    <a:pt x="329" y="16"/>
                  </a:lnTo>
                  <a:lnTo>
                    <a:pt x="321" y="16"/>
                  </a:lnTo>
                  <a:lnTo>
                    <a:pt x="304" y="0"/>
                  </a:lnTo>
                  <a:lnTo>
                    <a:pt x="278" y="0"/>
                  </a:lnTo>
                  <a:lnTo>
                    <a:pt x="219" y="16"/>
                  </a:lnTo>
                  <a:lnTo>
                    <a:pt x="203" y="24"/>
                  </a:lnTo>
                  <a:lnTo>
                    <a:pt x="194" y="48"/>
                  </a:lnTo>
                  <a:lnTo>
                    <a:pt x="203" y="72"/>
                  </a:lnTo>
                  <a:lnTo>
                    <a:pt x="219" y="96"/>
                  </a:lnTo>
                  <a:lnTo>
                    <a:pt x="228" y="112"/>
                  </a:lnTo>
                  <a:lnTo>
                    <a:pt x="211" y="128"/>
                  </a:lnTo>
                  <a:lnTo>
                    <a:pt x="186" y="136"/>
                  </a:lnTo>
                  <a:lnTo>
                    <a:pt x="160" y="120"/>
                  </a:lnTo>
                  <a:lnTo>
                    <a:pt x="169" y="72"/>
                  </a:lnTo>
                  <a:lnTo>
                    <a:pt x="160" y="56"/>
                  </a:lnTo>
                  <a:lnTo>
                    <a:pt x="152" y="32"/>
                  </a:lnTo>
                  <a:lnTo>
                    <a:pt x="110" y="128"/>
                  </a:lnTo>
                  <a:lnTo>
                    <a:pt x="76" y="168"/>
                  </a:lnTo>
                  <a:lnTo>
                    <a:pt x="68" y="216"/>
                  </a:lnTo>
                  <a:lnTo>
                    <a:pt x="42" y="216"/>
                  </a:lnTo>
                  <a:lnTo>
                    <a:pt x="34" y="216"/>
                  </a:lnTo>
                  <a:lnTo>
                    <a:pt x="26" y="232"/>
                  </a:lnTo>
                  <a:lnTo>
                    <a:pt x="0" y="240"/>
                  </a:lnTo>
                  <a:lnTo>
                    <a:pt x="26" y="256"/>
                  </a:lnTo>
                  <a:lnTo>
                    <a:pt x="59" y="264"/>
                  </a:lnTo>
                  <a:lnTo>
                    <a:pt x="93" y="248"/>
                  </a:lnTo>
                  <a:lnTo>
                    <a:pt x="144" y="256"/>
                  </a:lnTo>
                  <a:lnTo>
                    <a:pt x="186" y="264"/>
                  </a:lnTo>
                  <a:lnTo>
                    <a:pt x="203" y="288"/>
                  </a:lnTo>
                  <a:lnTo>
                    <a:pt x="194" y="312"/>
                  </a:lnTo>
                  <a:lnTo>
                    <a:pt x="219" y="320"/>
                  </a:lnTo>
                  <a:lnTo>
                    <a:pt x="219" y="296"/>
                  </a:lnTo>
                  <a:lnTo>
                    <a:pt x="236" y="280"/>
                  </a:lnTo>
                  <a:close/>
                </a:path>
              </a:pathLst>
            </a:custGeom>
            <a:solidFill>
              <a:srgbClr val="7D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6" name="Freeform 38"/>
            <p:cNvSpPr>
              <a:spLocks/>
            </p:cNvSpPr>
            <p:nvPr/>
          </p:nvSpPr>
          <p:spPr bwMode="auto">
            <a:xfrm>
              <a:off x="3407" y="2632"/>
              <a:ext cx="59" cy="80"/>
            </a:xfrm>
            <a:custGeom>
              <a:avLst/>
              <a:gdLst/>
              <a:ahLst/>
              <a:cxnLst>
                <a:cxn ang="0">
                  <a:pos x="25" y="24"/>
                </a:cxn>
                <a:cxn ang="0">
                  <a:pos x="25" y="0"/>
                </a:cxn>
                <a:cxn ang="0">
                  <a:pos x="8" y="8"/>
                </a:cxn>
                <a:cxn ang="0">
                  <a:pos x="0" y="24"/>
                </a:cxn>
                <a:cxn ang="0">
                  <a:pos x="0" y="48"/>
                </a:cxn>
                <a:cxn ang="0">
                  <a:pos x="0" y="72"/>
                </a:cxn>
                <a:cxn ang="0">
                  <a:pos x="42" y="80"/>
                </a:cxn>
                <a:cxn ang="0">
                  <a:pos x="59" y="48"/>
                </a:cxn>
                <a:cxn ang="0">
                  <a:pos x="25" y="24"/>
                </a:cxn>
              </a:cxnLst>
              <a:rect l="0" t="0" r="r" b="b"/>
              <a:pathLst>
                <a:path w="59" h="80">
                  <a:moveTo>
                    <a:pt x="25" y="24"/>
                  </a:moveTo>
                  <a:lnTo>
                    <a:pt x="25" y="0"/>
                  </a:lnTo>
                  <a:lnTo>
                    <a:pt x="8" y="8"/>
                  </a:lnTo>
                  <a:lnTo>
                    <a:pt x="0" y="24"/>
                  </a:lnTo>
                  <a:lnTo>
                    <a:pt x="0" y="48"/>
                  </a:lnTo>
                  <a:lnTo>
                    <a:pt x="0" y="72"/>
                  </a:lnTo>
                  <a:lnTo>
                    <a:pt x="42" y="80"/>
                  </a:lnTo>
                  <a:lnTo>
                    <a:pt x="59" y="48"/>
                  </a:lnTo>
                  <a:lnTo>
                    <a:pt x="25" y="24"/>
                  </a:ln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dirty="0" smtClean="0"/>
                <a:t>0%</a:t>
              </a:r>
              <a:endParaRPr lang="en-US" dirty="0"/>
            </a:p>
          </p:txBody>
        </p:sp>
        <p:sp>
          <p:nvSpPr>
            <p:cNvPr id="2087" name="Freeform 39"/>
            <p:cNvSpPr>
              <a:spLocks/>
            </p:cNvSpPr>
            <p:nvPr/>
          </p:nvSpPr>
          <p:spPr bwMode="auto">
            <a:xfrm>
              <a:off x="3204" y="2232"/>
              <a:ext cx="337" cy="320"/>
            </a:xfrm>
            <a:custGeom>
              <a:avLst/>
              <a:gdLst/>
              <a:ahLst/>
              <a:cxnLst>
                <a:cxn ang="0">
                  <a:pos x="236" y="280"/>
                </a:cxn>
                <a:cxn ang="0">
                  <a:pos x="236" y="232"/>
                </a:cxn>
                <a:cxn ang="0">
                  <a:pos x="236" y="200"/>
                </a:cxn>
                <a:cxn ang="0">
                  <a:pos x="287" y="192"/>
                </a:cxn>
                <a:cxn ang="0">
                  <a:pos x="287" y="168"/>
                </a:cxn>
                <a:cxn ang="0">
                  <a:pos x="312" y="160"/>
                </a:cxn>
                <a:cxn ang="0">
                  <a:pos x="321" y="128"/>
                </a:cxn>
                <a:cxn ang="0">
                  <a:pos x="295" y="104"/>
                </a:cxn>
                <a:cxn ang="0">
                  <a:pos x="321" y="96"/>
                </a:cxn>
                <a:cxn ang="0">
                  <a:pos x="337" y="56"/>
                </a:cxn>
                <a:cxn ang="0">
                  <a:pos x="329" y="16"/>
                </a:cxn>
                <a:cxn ang="0">
                  <a:pos x="321" y="16"/>
                </a:cxn>
                <a:cxn ang="0">
                  <a:pos x="304" y="0"/>
                </a:cxn>
                <a:cxn ang="0">
                  <a:pos x="278" y="0"/>
                </a:cxn>
                <a:cxn ang="0">
                  <a:pos x="219" y="16"/>
                </a:cxn>
                <a:cxn ang="0">
                  <a:pos x="203" y="24"/>
                </a:cxn>
                <a:cxn ang="0">
                  <a:pos x="194" y="48"/>
                </a:cxn>
                <a:cxn ang="0">
                  <a:pos x="203" y="72"/>
                </a:cxn>
                <a:cxn ang="0">
                  <a:pos x="219" y="96"/>
                </a:cxn>
                <a:cxn ang="0">
                  <a:pos x="228" y="112"/>
                </a:cxn>
                <a:cxn ang="0">
                  <a:pos x="211" y="128"/>
                </a:cxn>
                <a:cxn ang="0">
                  <a:pos x="186" y="136"/>
                </a:cxn>
                <a:cxn ang="0">
                  <a:pos x="160" y="120"/>
                </a:cxn>
                <a:cxn ang="0">
                  <a:pos x="169" y="72"/>
                </a:cxn>
                <a:cxn ang="0">
                  <a:pos x="160" y="56"/>
                </a:cxn>
                <a:cxn ang="0">
                  <a:pos x="152" y="32"/>
                </a:cxn>
                <a:cxn ang="0">
                  <a:pos x="110" y="128"/>
                </a:cxn>
                <a:cxn ang="0">
                  <a:pos x="76" y="168"/>
                </a:cxn>
                <a:cxn ang="0">
                  <a:pos x="68" y="216"/>
                </a:cxn>
                <a:cxn ang="0">
                  <a:pos x="42" y="216"/>
                </a:cxn>
                <a:cxn ang="0">
                  <a:pos x="34" y="216"/>
                </a:cxn>
                <a:cxn ang="0">
                  <a:pos x="26" y="232"/>
                </a:cxn>
                <a:cxn ang="0">
                  <a:pos x="0" y="240"/>
                </a:cxn>
                <a:cxn ang="0">
                  <a:pos x="26" y="256"/>
                </a:cxn>
                <a:cxn ang="0">
                  <a:pos x="59" y="264"/>
                </a:cxn>
                <a:cxn ang="0">
                  <a:pos x="93" y="248"/>
                </a:cxn>
                <a:cxn ang="0">
                  <a:pos x="144" y="256"/>
                </a:cxn>
                <a:cxn ang="0">
                  <a:pos x="186" y="264"/>
                </a:cxn>
                <a:cxn ang="0">
                  <a:pos x="203" y="288"/>
                </a:cxn>
                <a:cxn ang="0">
                  <a:pos x="194" y="312"/>
                </a:cxn>
                <a:cxn ang="0">
                  <a:pos x="219" y="320"/>
                </a:cxn>
                <a:cxn ang="0">
                  <a:pos x="219" y="296"/>
                </a:cxn>
                <a:cxn ang="0">
                  <a:pos x="236" y="280"/>
                </a:cxn>
              </a:cxnLst>
              <a:rect l="0" t="0" r="r" b="b"/>
              <a:pathLst>
                <a:path w="337" h="320">
                  <a:moveTo>
                    <a:pt x="236" y="280"/>
                  </a:moveTo>
                  <a:lnTo>
                    <a:pt x="236" y="232"/>
                  </a:lnTo>
                  <a:lnTo>
                    <a:pt x="236" y="200"/>
                  </a:lnTo>
                  <a:lnTo>
                    <a:pt x="287" y="192"/>
                  </a:lnTo>
                  <a:lnTo>
                    <a:pt x="287" y="168"/>
                  </a:lnTo>
                  <a:lnTo>
                    <a:pt x="312" y="160"/>
                  </a:lnTo>
                  <a:lnTo>
                    <a:pt x="321" y="128"/>
                  </a:lnTo>
                  <a:lnTo>
                    <a:pt x="295" y="104"/>
                  </a:lnTo>
                  <a:lnTo>
                    <a:pt x="321" y="96"/>
                  </a:lnTo>
                  <a:lnTo>
                    <a:pt x="337" y="56"/>
                  </a:lnTo>
                  <a:lnTo>
                    <a:pt x="329" y="16"/>
                  </a:lnTo>
                  <a:lnTo>
                    <a:pt x="321" y="16"/>
                  </a:lnTo>
                  <a:lnTo>
                    <a:pt x="304" y="0"/>
                  </a:lnTo>
                  <a:lnTo>
                    <a:pt x="278" y="0"/>
                  </a:lnTo>
                  <a:lnTo>
                    <a:pt x="219" y="16"/>
                  </a:lnTo>
                  <a:lnTo>
                    <a:pt x="203" y="24"/>
                  </a:lnTo>
                  <a:lnTo>
                    <a:pt x="194" y="48"/>
                  </a:lnTo>
                  <a:lnTo>
                    <a:pt x="203" y="72"/>
                  </a:lnTo>
                  <a:lnTo>
                    <a:pt x="219" y="96"/>
                  </a:lnTo>
                  <a:lnTo>
                    <a:pt x="228" y="112"/>
                  </a:lnTo>
                  <a:lnTo>
                    <a:pt x="211" y="128"/>
                  </a:lnTo>
                  <a:lnTo>
                    <a:pt x="186" y="136"/>
                  </a:lnTo>
                  <a:lnTo>
                    <a:pt x="160" y="120"/>
                  </a:lnTo>
                  <a:lnTo>
                    <a:pt x="169" y="72"/>
                  </a:lnTo>
                  <a:lnTo>
                    <a:pt x="160" y="56"/>
                  </a:lnTo>
                  <a:lnTo>
                    <a:pt x="152" y="32"/>
                  </a:lnTo>
                  <a:lnTo>
                    <a:pt x="110" y="128"/>
                  </a:lnTo>
                  <a:lnTo>
                    <a:pt x="76" y="168"/>
                  </a:lnTo>
                  <a:lnTo>
                    <a:pt x="68" y="216"/>
                  </a:lnTo>
                  <a:lnTo>
                    <a:pt x="42" y="216"/>
                  </a:lnTo>
                  <a:lnTo>
                    <a:pt x="34" y="216"/>
                  </a:lnTo>
                  <a:lnTo>
                    <a:pt x="26" y="232"/>
                  </a:lnTo>
                  <a:lnTo>
                    <a:pt x="0" y="240"/>
                  </a:lnTo>
                  <a:lnTo>
                    <a:pt x="26" y="256"/>
                  </a:lnTo>
                  <a:lnTo>
                    <a:pt x="59" y="264"/>
                  </a:lnTo>
                  <a:lnTo>
                    <a:pt x="93" y="248"/>
                  </a:lnTo>
                  <a:lnTo>
                    <a:pt x="144" y="256"/>
                  </a:lnTo>
                  <a:lnTo>
                    <a:pt x="186" y="264"/>
                  </a:lnTo>
                  <a:lnTo>
                    <a:pt x="203" y="288"/>
                  </a:lnTo>
                  <a:lnTo>
                    <a:pt x="194" y="312"/>
                  </a:lnTo>
                  <a:lnTo>
                    <a:pt x="219" y="320"/>
                  </a:lnTo>
                  <a:lnTo>
                    <a:pt x="219" y="296"/>
                  </a:lnTo>
                  <a:lnTo>
                    <a:pt x="236" y="280"/>
                  </a:ln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dirty="0" smtClean="0"/>
                <a:t>3%</a:t>
              </a:r>
              <a:endParaRPr lang="en-US" dirty="0"/>
            </a:p>
          </p:txBody>
        </p:sp>
        <p:sp>
          <p:nvSpPr>
            <p:cNvPr id="2088" name="Freeform 40"/>
            <p:cNvSpPr>
              <a:spLocks/>
            </p:cNvSpPr>
            <p:nvPr/>
          </p:nvSpPr>
          <p:spPr bwMode="auto">
            <a:xfrm>
              <a:off x="3617" y="1744"/>
              <a:ext cx="211" cy="344"/>
            </a:xfrm>
            <a:custGeom>
              <a:avLst/>
              <a:gdLst/>
              <a:ahLst/>
              <a:cxnLst>
                <a:cxn ang="0">
                  <a:pos x="143" y="344"/>
                </a:cxn>
                <a:cxn ang="0">
                  <a:pos x="118" y="312"/>
                </a:cxn>
                <a:cxn ang="0">
                  <a:pos x="143" y="312"/>
                </a:cxn>
                <a:cxn ang="0">
                  <a:pos x="127" y="280"/>
                </a:cxn>
                <a:cxn ang="0">
                  <a:pos x="127" y="248"/>
                </a:cxn>
                <a:cxn ang="0">
                  <a:pos x="169" y="184"/>
                </a:cxn>
                <a:cxn ang="0">
                  <a:pos x="186" y="192"/>
                </a:cxn>
                <a:cxn ang="0">
                  <a:pos x="211" y="136"/>
                </a:cxn>
                <a:cxn ang="0">
                  <a:pos x="177" y="112"/>
                </a:cxn>
                <a:cxn ang="0">
                  <a:pos x="169" y="72"/>
                </a:cxn>
                <a:cxn ang="0">
                  <a:pos x="177" y="24"/>
                </a:cxn>
                <a:cxn ang="0">
                  <a:pos x="177" y="8"/>
                </a:cxn>
                <a:cxn ang="0">
                  <a:pos x="160" y="0"/>
                </a:cxn>
                <a:cxn ang="0">
                  <a:pos x="135" y="8"/>
                </a:cxn>
                <a:cxn ang="0">
                  <a:pos x="127" y="24"/>
                </a:cxn>
                <a:cxn ang="0">
                  <a:pos x="101" y="40"/>
                </a:cxn>
                <a:cxn ang="0">
                  <a:pos x="76" y="48"/>
                </a:cxn>
                <a:cxn ang="0">
                  <a:pos x="51" y="56"/>
                </a:cxn>
                <a:cxn ang="0">
                  <a:pos x="34" y="72"/>
                </a:cxn>
                <a:cxn ang="0">
                  <a:pos x="26" y="96"/>
                </a:cxn>
                <a:cxn ang="0">
                  <a:pos x="42" y="112"/>
                </a:cxn>
                <a:cxn ang="0">
                  <a:pos x="17" y="120"/>
                </a:cxn>
                <a:cxn ang="0">
                  <a:pos x="9" y="144"/>
                </a:cxn>
                <a:cxn ang="0">
                  <a:pos x="9" y="168"/>
                </a:cxn>
                <a:cxn ang="0">
                  <a:pos x="26" y="192"/>
                </a:cxn>
                <a:cxn ang="0">
                  <a:pos x="0" y="208"/>
                </a:cxn>
                <a:cxn ang="0">
                  <a:pos x="0" y="224"/>
                </a:cxn>
                <a:cxn ang="0">
                  <a:pos x="26" y="272"/>
                </a:cxn>
                <a:cxn ang="0">
                  <a:pos x="42" y="256"/>
                </a:cxn>
                <a:cxn ang="0">
                  <a:pos x="51" y="304"/>
                </a:cxn>
                <a:cxn ang="0">
                  <a:pos x="59" y="328"/>
                </a:cxn>
                <a:cxn ang="0">
                  <a:pos x="84" y="336"/>
                </a:cxn>
                <a:cxn ang="0">
                  <a:pos x="143" y="344"/>
                </a:cxn>
              </a:cxnLst>
              <a:rect l="0" t="0" r="r" b="b"/>
              <a:pathLst>
                <a:path w="211" h="344">
                  <a:moveTo>
                    <a:pt x="143" y="344"/>
                  </a:moveTo>
                  <a:lnTo>
                    <a:pt x="118" y="312"/>
                  </a:lnTo>
                  <a:lnTo>
                    <a:pt x="143" y="312"/>
                  </a:lnTo>
                  <a:lnTo>
                    <a:pt x="127" y="280"/>
                  </a:lnTo>
                  <a:lnTo>
                    <a:pt x="127" y="248"/>
                  </a:lnTo>
                  <a:lnTo>
                    <a:pt x="169" y="184"/>
                  </a:lnTo>
                  <a:lnTo>
                    <a:pt x="186" y="192"/>
                  </a:lnTo>
                  <a:lnTo>
                    <a:pt x="211" y="136"/>
                  </a:lnTo>
                  <a:lnTo>
                    <a:pt x="177" y="112"/>
                  </a:lnTo>
                  <a:lnTo>
                    <a:pt x="169" y="72"/>
                  </a:lnTo>
                  <a:lnTo>
                    <a:pt x="177" y="24"/>
                  </a:lnTo>
                  <a:lnTo>
                    <a:pt x="177" y="8"/>
                  </a:lnTo>
                  <a:lnTo>
                    <a:pt x="160" y="0"/>
                  </a:lnTo>
                  <a:lnTo>
                    <a:pt x="135" y="8"/>
                  </a:lnTo>
                  <a:lnTo>
                    <a:pt x="127" y="24"/>
                  </a:lnTo>
                  <a:lnTo>
                    <a:pt x="101" y="40"/>
                  </a:lnTo>
                  <a:lnTo>
                    <a:pt x="76" y="48"/>
                  </a:lnTo>
                  <a:lnTo>
                    <a:pt x="51" y="56"/>
                  </a:lnTo>
                  <a:lnTo>
                    <a:pt x="34" y="72"/>
                  </a:lnTo>
                  <a:lnTo>
                    <a:pt x="26" y="96"/>
                  </a:lnTo>
                  <a:lnTo>
                    <a:pt x="42" y="112"/>
                  </a:lnTo>
                  <a:lnTo>
                    <a:pt x="17" y="120"/>
                  </a:lnTo>
                  <a:lnTo>
                    <a:pt x="9" y="144"/>
                  </a:lnTo>
                  <a:lnTo>
                    <a:pt x="9" y="168"/>
                  </a:lnTo>
                  <a:lnTo>
                    <a:pt x="26" y="192"/>
                  </a:lnTo>
                  <a:lnTo>
                    <a:pt x="0" y="208"/>
                  </a:lnTo>
                  <a:lnTo>
                    <a:pt x="0" y="224"/>
                  </a:lnTo>
                  <a:lnTo>
                    <a:pt x="26" y="272"/>
                  </a:lnTo>
                  <a:lnTo>
                    <a:pt x="42" y="256"/>
                  </a:lnTo>
                  <a:lnTo>
                    <a:pt x="51" y="304"/>
                  </a:lnTo>
                  <a:lnTo>
                    <a:pt x="59" y="328"/>
                  </a:lnTo>
                  <a:lnTo>
                    <a:pt x="84" y="336"/>
                  </a:lnTo>
                  <a:lnTo>
                    <a:pt x="143" y="344"/>
                  </a:ln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r>
                <a:rPr lang="en-US" dirty="0" smtClean="0"/>
                <a:t>1%</a:t>
              </a:r>
              <a:endParaRPr lang="en-US" dirty="0"/>
            </a:p>
          </p:txBody>
        </p:sp>
        <p:sp>
          <p:nvSpPr>
            <p:cNvPr id="2089" name="Freeform 41"/>
            <p:cNvSpPr>
              <a:spLocks/>
            </p:cNvSpPr>
            <p:nvPr/>
          </p:nvSpPr>
          <p:spPr bwMode="auto">
            <a:xfrm>
              <a:off x="3428" y="2084"/>
              <a:ext cx="750" cy="888"/>
            </a:xfrm>
            <a:custGeom>
              <a:avLst/>
              <a:gdLst/>
              <a:ahLst/>
              <a:cxnLst>
                <a:cxn ang="0">
                  <a:pos x="228" y="848"/>
                </a:cxn>
                <a:cxn ang="0">
                  <a:pos x="354" y="888"/>
                </a:cxn>
                <a:cxn ang="0">
                  <a:pos x="447" y="880"/>
                </a:cxn>
                <a:cxn ang="0">
                  <a:pos x="557" y="848"/>
                </a:cxn>
                <a:cxn ang="0">
                  <a:pos x="616" y="832"/>
                </a:cxn>
                <a:cxn ang="0">
                  <a:pos x="632" y="776"/>
                </a:cxn>
                <a:cxn ang="0">
                  <a:pos x="675" y="744"/>
                </a:cxn>
                <a:cxn ang="0">
                  <a:pos x="607" y="656"/>
                </a:cxn>
                <a:cxn ang="0">
                  <a:pos x="557" y="584"/>
                </a:cxn>
                <a:cxn ang="0">
                  <a:pos x="557" y="520"/>
                </a:cxn>
                <a:cxn ang="0">
                  <a:pos x="641" y="488"/>
                </a:cxn>
                <a:cxn ang="0">
                  <a:pos x="691" y="440"/>
                </a:cxn>
                <a:cxn ang="0">
                  <a:pos x="750" y="456"/>
                </a:cxn>
                <a:cxn ang="0">
                  <a:pos x="725" y="360"/>
                </a:cxn>
                <a:cxn ang="0">
                  <a:pos x="717" y="280"/>
                </a:cxn>
                <a:cxn ang="0">
                  <a:pos x="666" y="216"/>
                </a:cxn>
                <a:cxn ang="0">
                  <a:pos x="683" y="136"/>
                </a:cxn>
                <a:cxn ang="0">
                  <a:pos x="641" y="80"/>
                </a:cxn>
                <a:cxn ang="0">
                  <a:pos x="616" y="32"/>
                </a:cxn>
                <a:cxn ang="0">
                  <a:pos x="582" y="32"/>
                </a:cxn>
                <a:cxn ang="0">
                  <a:pos x="557" y="40"/>
                </a:cxn>
                <a:cxn ang="0">
                  <a:pos x="540" y="40"/>
                </a:cxn>
                <a:cxn ang="0">
                  <a:pos x="481" y="72"/>
                </a:cxn>
                <a:cxn ang="0">
                  <a:pos x="439" y="96"/>
                </a:cxn>
                <a:cxn ang="0">
                  <a:pos x="430" y="64"/>
                </a:cxn>
                <a:cxn ang="0">
                  <a:pos x="396" y="56"/>
                </a:cxn>
                <a:cxn ang="0">
                  <a:pos x="346" y="16"/>
                </a:cxn>
                <a:cxn ang="0">
                  <a:pos x="253" y="0"/>
                </a:cxn>
                <a:cxn ang="0">
                  <a:pos x="245" y="40"/>
                </a:cxn>
                <a:cxn ang="0">
                  <a:pos x="278" y="112"/>
                </a:cxn>
                <a:cxn ang="0">
                  <a:pos x="236" y="112"/>
                </a:cxn>
                <a:cxn ang="0">
                  <a:pos x="220" y="136"/>
                </a:cxn>
                <a:cxn ang="0">
                  <a:pos x="186" y="128"/>
                </a:cxn>
                <a:cxn ang="0">
                  <a:pos x="110" y="144"/>
                </a:cxn>
                <a:cxn ang="0">
                  <a:pos x="118" y="208"/>
                </a:cxn>
                <a:cxn ang="0">
                  <a:pos x="76" y="256"/>
                </a:cxn>
                <a:cxn ang="0">
                  <a:pos x="93" y="312"/>
                </a:cxn>
                <a:cxn ang="0">
                  <a:pos x="68" y="344"/>
                </a:cxn>
                <a:cxn ang="0">
                  <a:pos x="17" y="384"/>
                </a:cxn>
                <a:cxn ang="0">
                  <a:pos x="0" y="448"/>
                </a:cxn>
                <a:cxn ang="0">
                  <a:pos x="9" y="480"/>
                </a:cxn>
                <a:cxn ang="0">
                  <a:pos x="34" y="536"/>
                </a:cxn>
                <a:cxn ang="0">
                  <a:pos x="9" y="552"/>
                </a:cxn>
                <a:cxn ang="0">
                  <a:pos x="43" y="600"/>
                </a:cxn>
                <a:cxn ang="0">
                  <a:pos x="51" y="664"/>
                </a:cxn>
                <a:cxn ang="0">
                  <a:pos x="135" y="688"/>
                </a:cxn>
                <a:cxn ang="0">
                  <a:pos x="152" y="736"/>
                </a:cxn>
                <a:cxn ang="0">
                  <a:pos x="127" y="864"/>
                </a:cxn>
                <a:cxn ang="0">
                  <a:pos x="144" y="872"/>
                </a:cxn>
              </a:cxnLst>
              <a:rect l="0" t="0" r="r" b="b"/>
              <a:pathLst>
                <a:path w="750" h="888">
                  <a:moveTo>
                    <a:pt x="194" y="864"/>
                  </a:moveTo>
                  <a:lnTo>
                    <a:pt x="228" y="848"/>
                  </a:lnTo>
                  <a:lnTo>
                    <a:pt x="312" y="872"/>
                  </a:lnTo>
                  <a:lnTo>
                    <a:pt x="354" y="888"/>
                  </a:lnTo>
                  <a:lnTo>
                    <a:pt x="388" y="872"/>
                  </a:lnTo>
                  <a:lnTo>
                    <a:pt x="447" y="880"/>
                  </a:lnTo>
                  <a:lnTo>
                    <a:pt x="489" y="872"/>
                  </a:lnTo>
                  <a:lnTo>
                    <a:pt x="557" y="848"/>
                  </a:lnTo>
                  <a:lnTo>
                    <a:pt x="616" y="864"/>
                  </a:lnTo>
                  <a:lnTo>
                    <a:pt x="616" y="832"/>
                  </a:lnTo>
                  <a:lnTo>
                    <a:pt x="599" y="800"/>
                  </a:lnTo>
                  <a:lnTo>
                    <a:pt x="632" y="776"/>
                  </a:lnTo>
                  <a:lnTo>
                    <a:pt x="641" y="744"/>
                  </a:lnTo>
                  <a:lnTo>
                    <a:pt x="675" y="744"/>
                  </a:lnTo>
                  <a:lnTo>
                    <a:pt x="683" y="712"/>
                  </a:lnTo>
                  <a:lnTo>
                    <a:pt x="607" y="656"/>
                  </a:lnTo>
                  <a:lnTo>
                    <a:pt x="548" y="608"/>
                  </a:lnTo>
                  <a:lnTo>
                    <a:pt x="557" y="584"/>
                  </a:lnTo>
                  <a:lnTo>
                    <a:pt x="523" y="544"/>
                  </a:lnTo>
                  <a:lnTo>
                    <a:pt x="557" y="520"/>
                  </a:lnTo>
                  <a:lnTo>
                    <a:pt x="599" y="512"/>
                  </a:lnTo>
                  <a:lnTo>
                    <a:pt x="641" y="488"/>
                  </a:lnTo>
                  <a:lnTo>
                    <a:pt x="683" y="472"/>
                  </a:lnTo>
                  <a:lnTo>
                    <a:pt x="691" y="440"/>
                  </a:lnTo>
                  <a:lnTo>
                    <a:pt x="725" y="440"/>
                  </a:lnTo>
                  <a:lnTo>
                    <a:pt x="750" y="456"/>
                  </a:lnTo>
                  <a:lnTo>
                    <a:pt x="750" y="392"/>
                  </a:lnTo>
                  <a:lnTo>
                    <a:pt x="725" y="360"/>
                  </a:lnTo>
                  <a:lnTo>
                    <a:pt x="742" y="320"/>
                  </a:lnTo>
                  <a:lnTo>
                    <a:pt x="717" y="280"/>
                  </a:lnTo>
                  <a:lnTo>
                    <a:pt x="717" y="248"/>
                  </a:lnTo>
                  <a:lnTo>
                    <a:pt x="666" y="216"/>
                  </a:lnTo>
                  <a:lnTo>
                    <a:pt x="691" y="168"/>
                  </a:lnTo>
                  <a:lnTo>
                    <a:pt x="683" y="136"/>
                  </a:lnTo>
                  <a:lnTo>
                    <a:pt x="675" y="88"/>
                  </a:lnTo>
                  <a:lnTo>
                    <a:pt x="641" y="80"/>
                  </a:lnTo>
                  <a:lnTo>
                    <a:pt x="607" y="64"/>
                  </a:lnTo>
                  <a:lnTo>
                    <a:pt x="616" y="32"/>
                  </a:lnTo>
                  <a:lnTo>
                    <a:pt x="590" y="16"/>
                  </a:lnTo>
                  <a:lnTo>
                    <a:pt x="582" y="32"/>
                  </a:lnTo>
                  <a:lnTo>
                    <a:pt x="573" y="48"/>
                  </a:lnTo>
                  <a:lnTo>
                    <a:pt x="557" y="40"/>
                  </a:lnTo>
                  <a:lnTo>
                    <a:pt x="548" y="40"/>
                  </a:lnTo>
                  <a:lnTo>
                    <a:pt x="540" y="40"/>
                  </a:lnTo>
                  <a:lnTo>
                    <a:pt x="514" y="64"/>
                  </a:lnTo>
                  <a:lnTo>
                    <a:pt x="481" y="72"/>
                  </a:lnTo>
                  <a:lnTo>
                    <a:pt x="464" y="96"/>
                  </a:lnTo>
                  <a:lnTo>
                    <a:pt x="439" y="96"/>
                  </a:lnTo>
                  <a:lnTo>
                    <a:pt x="413" y="88"/>
                  </a:lnTo>
                  <a:lnTo>
                    <a:pt x="430" y="64"/>
                  </a:lnTo>
                  <a:lnTo>
                    <a:pt x="422" y="32"/>
                  </a:lnTo>
                  <a:lnTo>
                    <a:pt x="396" y="56"/>
                  </a:lnTo>
                  <a:lnTo>
                    <a:pt x="346" y="40"/>
                  </a:lnTo>
                  <a:lnTo>
                    <a:pt x="346" y="16"/>
                  </a:lnTo>
                  <a:lnTo>
                    <a:pt x="337" y="8"/>
                  </a:lnTo>
                  <a:lnTo>
                    <a:pt x="253" y="0"/>
                  </a:lnTo>
                  <a:lnTo>
                    <a:pt x="270" y="24"/>
                  </a:lnTo>
                  <a:lnTo>
                    <a:pt x="245" y="40"/>
                  </a:lnTo>
                  <a:lnTo>
                    <a:pt x="245" y="64"/>
                  </a:lnTo>
                  <a:lnTo>
                    <a:pt x="278" y="112"/>
                  </a:lnTo>
                  <a:lnTo>
                    <a:pt x="253" y="112"/>
                  </a:lnTo>
                  <a:lnTo>
                    <a:pt x="236" y="112"/>
                  </a:lnTo>
                  <a:lnTo>
                    <a:pt x="228" y="128"/>
                  </a:lnTo>
                  <a:lnTo>
                    <a:pt x="220" y="136"/>
                  </a:lnTo>
                  <a:lnTo>
                    <a:pt x="211" y="136"/>
                  </a:lnTo>
                  <a:lnTo>
                    <a:pt x="186" y="128"/>
                  </a:lnTo>
                  <a:lnTo>
                    <a:pt x="135" y="128"/>
                  </a:lnTo>
                  <a:lnTo>
                    <a:pt x="110" y="144"/>
                  </a:lnTo>
                  <a:lnTo>
                    <a:pt x="110" y="168"/>
                  </a:lnTo>
                  <a:lnTo>
                    <a:pt x="118" y="208"/>
                  </a:lnTo>
                  <a:lnTo>
                    <a:pt x="102" y="248"/>
                  </a:lnTo>
                  <a:lnTo>
                    <a:pt x="76" y="256"/>
                  </a:lnTo>
                  <a:lnTo>
                    <a:pt x="102" y="280"/>
                  </a:lnTo>
                  <a:lnTo>
                    <a:pt x="93" y="312"/>
                  </a:lnTo>
                  <a:lnTo>
                    <a:pt x="68" y="320"/>
                  </a:lnTo>
                  <a:lnTo>
                    <a:pt x="68" y="344"/>
                  </a:lnTo>
                  <a:lnTo>
                    <a:pt x="17" y="352"/>
                  </a:lnTo>
                  <a:lnTo>
                    <a:pt x="17" y="384"/>
                  </a:lnTo>
                  <a:lnTo>
                    <a:pt x="17" y="432"/>
                  </a:lnTo>
                  <a:lnTo>
                    <a:pt x="0" y="448"/>
                  </a:lnTo>
                  <a:lnTo>
                    <a:pt x="0" y="472"/>
                  </a:lnTo>
                  <a:lnTo>
                    <a:pt x="9" y="480"/>
                  </a:lnTo>
                  <a:lnTo>
                    <a:pt x="34" y="504"/>
                  </a:lnTo>
                  <a:lnTo>
                    <a:pt x="34" y="536"/>
                  </a:lnTo>
                  <a:lnTo>
                    <a:pt x="17" y="552"/>
                  </a:lnTo>
                  <a:lnTo>
                    <a:pt x="9" y="552"/>
                  </a:lnTo>
                  <a:lnTo>
                    <a:pt x="9" y="576"/>
                  </a:lnTo>
                  <a:lnTo>
                    <a:pt x="43" y="600"/>
                  </a:lnTo>
                  <a:lnTo>
                    <a:pt x="26" y="632"/>
                  </a:lnTo>
                  <a:lnTo>
                    <a:pt x="51" y="664"/>
                  </a:lnTo>
                  <a:lnTo>
                    <a:pt x="76" y="672"/>
                  </a:lnTo>
                  <a:lnTo>
                    <a:pt x="135" y="688"/>
                  </a:lnTo>
                  <a:lnTo>
                    <a:pt x="186" y="704"/>
                  </a:lnTo>
                  <a:lnTo>
                    <a:pt x="152" y="736"/>
                  </a:lnTo>
                  <a:lnTo>
                    <a:pt x="144" y="776"/>
                  </a:lnTo>
                  <a:lnTo>
                    <a:pt x="127" y="864"/>
                  </a:lnTo>
                  <a:lnTo>
                    <a:pt x="118" y="864"/>
                  </a:lnTo>
                  <a:lnTo>
                    <a:pt x="144" y="872"/>
                  </a:lnTo>
                  <a:lnTo>
                    <a:pt x="194" y="864"/>
                  </a:lnTo>
                  <a:close/>
                </a:path>
              </a:pathLst>
            </a:custGeom>
            <a:solidFill>
              <a:schemeClr val="accent3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dirty="0" smtClean="0"/>
                <a:t>17%</a:t>
              </a:r>
              <a:endParaRPr lang="en-US" dirty="0"/>
            </a:p>
          </p:txBody>
        </p:sp>
        <p:sp>
          <p:nvSpPr>
            <p:cNvPr id="2090" name="Freeform 42"/>
            <p:cNvSpPr>
              <a:spLocks/>
            </p:cNvSpPr>
            <p:nvPr/>
          </p:nvSpPr>
          <p:spPr bwMode="auto">
            <a:xfrm>
              <a:off x="3617" y="1744"/>
              <a:ext cx="211" cy="344"/>
            </a:xfrm>
            <a:custGeom>
              <a:avLst/>
              <a:gdLst/>
              <a:ahLst/>
              <a:cxnLst>
                <a:cxn ang="0">
                  <a:pos x="143" y="344"/>
                </a:cxn>
                <a:cxn ang="0">
                  <a:pos x="118" y="312"/>
                </a:cxn>
                <a:cxn ang="0">
                  <a:pos x="143" y="312"/>
                </a:cxn>
                <a:cxn ang="0">
                  <a:pos x="127" y="280"/>
                </a:cxn>
                <a:cxn ang="0">
                  <a:pos x="127" y="248"/>
                </a:cxn>
                <a:cxn ang="0">
                  <a:pos x="169" y="184"/>
                </a:cxn>
                <a:cxn ang="0">
                  <a:pos x="186" y="192"/>
                </a:cxn>
                <a:cxn ang="0">
                  <a:pos x="211" y="136"/>
                </a:cxn>
                <a:cxn ang="0">
                  <a:pos x="177" y="112"/>
                </a:cxn>
                <a:cxn ang="0">
                  <a:pos x="169" y="72"/>
                </a:cxn>
                <a:cxn ang="0">
                  <a:pos x="177" y="24"/>
                </a:cxn>
                <a:cxn ang="0">
                  <a:pos x="177" y="8"/>
                </a:cxn>
                <a:cxn ang="0">
                  <a:pos x="160" y="0"/>
                </a:cxn>
                <a:cxn ang="0">
                  <a:pos x="135" y="8"/>
                </a:cxn>
                <a:cxn ang="0">
                  <a:pos x="127" y="24"/>
                </a:cxn>
                <a:cxn ang="0">
                  <a:pos x="101" y="40"/>
                </a:cxn>
                <a:cxn ang="0">
                  <a:pos x="76" y="48"/>
                </a:cxn>
                <a:cxn ang="0">
                  <a:pos x="51" y="56"/>
                </a:cxn>
                <a:cxn ang="0">
                  <a:pos x="34" y="72"/>
                </a:cxn>
                <a:cxn ang="0">
                  <a:pos x="26" y="96"/>
                </a:cxn>
                <a:cxn ang="0">
                  <a:pos x="42" y="112"/>
                </a:cxn>
                <a:cxn ang="0">
                  <a:pos x="17" y="120"/>
                </a:cxn>
                <a:cxn ang="0">
                  <a:pos x="9" y="144"/>
                </a:cxn>
                <a:cxn ang="0">
                  <a:pos x="9" y="168"/>
                </a:cxn>
                <a:cxn ang="0">
                  <a:pos x="26" y="192"/>
                </a:cxn>
                <a:cxn ang="0">
                  <a:pos x="0" y="208"/>
                </a:cxn>
                <a:cxn ang="0">
                  <a:pos x="0" y="224"/>
                </a:cxn>
                <a:cxn ang="0">
                  <a:pos x="26" y="272"/>
                </a:cxn>
                <a:cxn ang="0">
                  <a:pos x="42" y="256"/>
                </a:cxn>
                <a:cxn ang="0">
                  <a:pos x="51" y="304"/>
                </a:cxn>
                <a:cxn ang="0">
                  <a:pos x="59" y="328"/>
                </a:cxn>
                <a:cxn ang="0">
                  <a:pos x="84" y="336"/>
                </a:cxn>
                <a:cxn ang="0">
                  <a:pos x="143" y="344"/>
                </a:cxn>
              </a:cxnLst>
              <a:rect l="0" t="0" r="r" b="b"/>
              <a:pathLst>
                <a:path w="211" h="344">
                  <a:moveTo>
                    <a:pt x="143" y="344"/>
                  </a:moveTo>
                  <a:lnTo>
                    <a:pt x="118" y="312"/>
                  </a:lnTo>
                  <a:lnTo>
                    <a:pt x="143" y="312"/>
                  </a:lnTo>
                  <a:lnTo>
                    <a:pt x="127" y="280"/>
                  </a:lnTo>
                  <a:lnTo>
                    <a:pt x="127" y="248"/>
                  </a:lnTo>
                  <a:lnTo>
                    <a:pt x="169" y="184"/>
                  </a:lnTo>
                  <a:lnTo>
                    <a:pt x="186" y="192"/>
                  </a:lnTo>
                  <a:lnTo>
                    <a:pt x="211" y="136"/>
                  </a:lnTo>
                  <a:lnTo>
                    <a:pt x="177" y="112"/>
                  </a:lnTo>
                  <a:lnTo>
                    <a:pt x="169" y="72"/>
                  </a:lnTo>
                  <a:lnTo>
                    <a:pt x="177" y="24"/>
                  </a:lnTo>
                  <a:lnTo>
                    <a:pt x="177" y="8"/>
                  </a:lnTo>
                  <a:lnTo>
                    <a:pt x="160" y="0"/>
                  </a:lnTo>
                  <a:lnTo>
                    <a:pt x="135" y="8"/>
                  </a:lnTo>
                  <a:lnTo>
                    <a:pt x="127" y="24"/>
                  </a:lnTo>
                  <a:lnTo>
                    <a:pt x="101" y="40"/>
                  </a:lnTo>
                  <a:lnTo>
                    <a:pt x="76" y="48"/>
                  </a:lnTo>
                  <a:lnTo>
                    <a:pt x="51" y="56"/>
                  </a:lnTo>
                  <a:lnTo>
                    <a:pt x="34" y="72"/>
                  </a:lnTo>
                  <a:lnTo>
                    <a:pt x="26" y="96"/>
                  </a:lnTo>
                  <a:lnTo>
                    <a:pt x="42" y="112"/>
                  </a:lnTo>
                  <a:lnTo>
                    <a:pt x="17" y="120"/>
                  </a:lnTo>
                  <a:lnTo>
                    <a:pt x="9" y="144"/>
                  </a:lnTo>
                  <a:lnTo>
                    <a:pt x="9" y="168"/>
                  </a:lnTo>
                  <a:lnTo>
                    <a:pt x="26" y="192"/>
                  </a:lnTo>
                  <a:lnTo>
                    <a:pt x="0" y="208"/>
                  </a:lnTo>
                  <a:lnTo>
                    <a:pt x="0" y="224"/>
                  </a:lnTo>
                  <a:lnTo>
                    <a:pt x="26" y="272"/>
                  </a:lnTo>
                  <a:lnTo>
                    <a:pt x="42" y="256"/>
                  </a:lnTo>
                  <a:lnTo>
                    <a:pt x="51" y="304"/>
                  </a:lnTo>
                  <a:lnTo>
                    <a:pt x="59" y="328"/>
                  </a:lnTo>
                  <a:lnTo>
                    <a:pt x="84" y="336"/>
                  </a:lnTo>
                  <a:lnTo>
                    <a:pt x="143" y="344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1" name="Freeform 43"/>
            <p:cNvSpPr>
              <a:spLocks/>
            </p:cNvSpPr>
            <p:nvPr/>
          </p:nvSpPr>
          <p:spPr bwMode="auto">
            <a:xfrm>
              <a:off x="3423" y="2080"/>
              <a:ext cx="750" cy="888"/>
            </a:xfrm>
            <a:custGeom>
              <a:avLst/>
              <a:gdLst/>
              <a:ahLst/>
              <a:cxnLst>
                <a:cxn ang="0">
                  <a:pos x="228" y="848"/>
                </a:cxn>
                <a:cxn ang="0">
                  <a:pos x="354" y="888"/>
                </a:cxn>
                <a:cxn ang="0">
                  <a:pos x="447" y="880"/>
                </a:cxn>
                <a:cxn ang="0">
                  <a:pos x="557" y="848"/>
                </a:cxn>
                <a:cxn ang="0">
                  <a:pos x="616" y="832"/>
                </a:cxn>
                <a:cxn ang="0">
                  <a:pos x="632" y="776"/>
                </a:cxn>
                <a:cxn ang="0">
                  <a:pos x="675" y="744"/>
                </a:cxn>
                <a:cxn ang="0">
                  <a:pos x="607" y="656"/>
                </a:cxn>
                <a:cxn ang="0">
                  <a:pos x="557" y="584"/>
                </a:cxn>
                <a:cxn ang="0">
                  <a:pos x="557" y="520"/>
                </a:cxn>
                <a:cxn ang="0">
                  <a:pos x="641" y="488"/>
                </a:cxn>
                <a:cxn ang="0">
                  <a:pos x="691" y="440"/>
                </a:cxn>
                <a:cxn ang="0">
                  <a:pos x="750" y="456"/>
                </a:cxn>
                <a:cxn ang="0">
                  <a:pos x="725" y="360"/>
                </a:cxn>
                <a:cxn ang="0">
                  <a:pos x="717" y="280"/>
                </a:cxn>
                <a:cxn ang="0">
                  <a:pos x="666" y="216"/>
                </a:cxn>
                <a:cxn ang="0">
                  <a:pos x="683" y="136"/>
                </a:cxn>
                <a:cxn ang="0">
                  <a:pos x="641" y="80"/>
                </a:cxn>
                <a:cxn ang="0">
                  <a:pos x="616" y="32"/>
                </a:cxn>
                <a:cxn ang="0">
                  <a:pos x="582" y="32"/>
                </a:cxn>
                <a:cxn ang="0">
                  <a:pos x="557" y="40"/>
                </a:cxn>
                <a:cxn ang="0">
                  <a:pos x="540" y="40"/>
                </a:cxn>
                <a:cxn ang="0">
                  <a:pos x="481" y="72"/>
                </a:cxn>
                <a:cxn ang="0">
                  <a:pos x="439" y="96"/>
                </a:cxn>
                <a:cxn ang="0">
                  <a:pos x="430" y="64"/>
                </a:cxn>
                <a:cxn ang="0">
                  <a:pos x="396" y="56"/>
                </a:cxn>
                <a:cxn ang="0">
                  <a:pos x="346" y="16"/>
                </a:cxn>
                <a:cxn ang="0">
                  <a:pos x="253" y="0"/>
                </a:cxn>
                <a:cxn ang="0">
                  <a:pos x="245" y="40"/>
                </a:cxn>
                <a:cxn ang="0">
                  <a:pos x="278" y="112"/>
                </a:cxn>
                <a:cxn ang="0">
                  <a:pos x="236" y="112"/>
                </a:cxn>
                <a:cxn ang="0">
                  <a:pos x="220" y="136"/>
                </a:cxn>
                <a:cxn ang="0">
                  <a:pos x="186" y="128"/>
                </a:cxn>
                <a:cxn ang="0">
                  <a:pos x="110" y="144"/>
                </a:cxn>
                <a:cxn ang="0">
                  <a:pos x="118" y="208"/>
                </a:cxn>
                <a:cxn ang="0">
                  <a:pos x="76" y="256"/>
                </a:cxn>
                <a:cxn ang="0">
                  <a:pos x="93" y="312"/>
                </a:cxn>
                <a:cxn ang="0">
                  <a:pos x="68" y="344"/>
                </a:cxn>
                <a:cxn ang="0">
                  <a:pos x="17" y="384"/>
                </a:cxn>
                <a:cxn ang="0">
                  <a:pos x="0" y="448"/>
                </a:cxn>
                <a:cxn ang="0">
                  <a:pos x="9" y="480"/>
                </a:cxn>
                <a:cxn ang="0">
                  <a:pos x="34" y="536"/>
                </a:cxn>
                <a:cxn ang="0">
                  <a:pos x="9" y="552"/>
                </a:cxn>
                <a:cxn ang="0">
                  <a:pos x="43" y="600"/>
                </a:cxn>
                <a:cxn ang="0">
                  <a:pos x="26" y="632"/>
                </a:cxn>
                <a:cxn ang="0">
                  <a:pos x="76" y="672"/>
                </a:cxn>
                <a:cxn ang="0">
                  <a:pos x="186" y="704"/>
                </a:cxn>
                <a:cxn ang="0">
                  <a:pos x="144" y="776"/>
                </a:cxn>
                <a:cxn ang="0">
                  <a:pos x="118" y="864"/>
                </a:cxn>
                <a:cxn ang="0">
                  <a:pos x="194" y="864"/>
                </a:cxn>
              </a:cxnLst>
              <a:rect l="0" t="0" r="r" b="b"/>
              <a:pathLst>
                <a:path w="750" h="888">
                  <a:moveTo>
                    <a:pt x="194" y="864"/>
                  </a:moveTo>
                  <a:lnTo>
                    <a:pt x="228" y="848"/>
                  </a:lnTo>
                  <a:lnTo>
                    <a:pt x="312" y="872"/>
                  </a:lnTo>
                  <a:lnTo>
                    <a:pt x="354" y="888"/>
                  </a:lnTo>
                  <a:lnTo>
                    <a:pt x="388" y="872"/>
                  </a:lnTo>
                  <a:lnTo>
                    <a:pt x="447" y="880"/>
                  </a:lnTo>
                  <a:lnTo>
                    <a:pt x="489" y="872"/>
                  </a:lnTo>
                  <a:lnTo>
                    <a:pt x="557" y="848"/>
                  </a:lnTo>
                  <a:lnTo>
                    <a:pt x="616" y="864"/>
                  </a:lnTo>
                  <a:lnTo>
                    <a:pt x="616" y="832"/>
                  </a:lnTo>
                  <a:lnTo>
                    <a:pt x="599" y="800"/>
                  </a:lnTo>
                  <a:lnTo>
                    <a:pt x="632" y="776"/>
                  </a:lnTo>
                  <a:lnTo>
                    <a:pt x="641" y="744"/>
                  </a:lnTo>
                  <a:lnTo>
                    <a:pt x="675" y="744"/>
                  </a:lnTo>
                  <a:lnTo>
                    <a:pt x="683" y="712"/>
                  </a:lnTo>
                  <a:lnTo>
                    <a:pt x="607" y="656"/>
                  </a:lnTo>
                  <a:lnTo>
                    <a:pt x="548" y="608"/>
                  </a:lnTo>
                  <a:lnTo>
                    <a:pt x="557" y="584"/>
                  </a:lnTo>
                  <a:lnTo>
                    <a:pt x="523" y="544"/>
                  </a:lnTo>
                  <a:lnTo>
                    <a:pt x="557" y="520"/>
                  </a:lnTo>
                  <a:lnTo>
                    <a:pt x="599" y="512"/>
                  </a:lnTo>
                  <a:lnTo>
                    <a:pt x="641" y="488"/>
                  </a:lnTo>
                  <a:lnTo>
                    <a:pt x="683" y="472"/>
                  </a:lnTo>
                  <a:lnTo>
                    <a:pt x="691" y="440"/>
                  </a:lnTo>
                  <a:lnTo>
                    <a:pt x="725" y="440"/>
                  </a:lnTo>
                  <a:lnTo>
                    <a:pt x="750" y="456"/>
                  </a:lnTo>
                  <a:lnTo>
                    <a:pt x="750" y="392"/>
                  </a:lnTo>
                  <a:lnTo>
                    <a:pt x="725" y="360"/>
                  </a:lnTo>
                  <a:lnTo>
                    <a:pt x="742" y="320"/>
                  </a:lnTo>
                  <a:lnTo>
                    <a:pt x="717" y="280"/>
                  </a:lnTo>
                  <a:lnTo>
                    <a:pt x="717" y="248"/>
                  </a:lnTo>
                  <a:lnTo>
                    <a:pt x="666" y="216"/>
                  </a:lnTo>
                  <a:lnTo>
                    <a:pt x="691" y="168"/>
                  </a:lnTo>
                  <a:lnTo>
                    <a:pt x="683" y="136"/>
                  </a:lnTo>
                  <a:lnTo>
                    <a:pt x="675" y="88"/>
                  </a:lnTo>
                  <a:lnTo>
                    <a:pt x="641" y="80"/>
                  </a:lnTo>
                  <a:lnTo>
                    <a:pt x="607" y="64"/>
                  </a:lnTo>
                  <a:lnTo>
                    <a:pt x="616" y="32"/>
                  </a:lnTo>
                  <a:lnTo>
                    <a:pt x="590" y="16"/>
                  </a:lnTo>
                  <a:lnTo>
                    <a:pt x="582" y="32"/>
                  </a:lnTo>
                  <a:lnTo>
                    <a:pt x="573" y="48"/>
                  </a:lnTo>
                  <a:lnTo>
                    <a:pt x="557" y="40"/>
                  </a:lnTo>
                  <a:lnTo>
                    <a:pt x="548" y="40"/>
                  </a:lnTo>
                  <a:lnTo>
                    <a:pt x="540" y="40"/>
                  </a:lnTo>
                  <a:lnTo>
                    <a:pt x="514" y="64"/>
                  </a:lnTo>
                  <a:lnTo>
                    <a:pt x="481" y="72"/>
                  </a:lnTo>
                  <a:lnTo>
                    <a:pt x="464" y="96"/>
                  </a:lnTo>
                  <a:lnTo>
                    <a:pt x="439" y="96"/>
                  </a:lnTo>
                  <a:lnTo>
                    <a:pt x="413" y="88"/>
                  </a:lnTo>
                  <a:lnTo>
                    <a:pt x="430" y="64"/>
                  </a:lnTo>
                  <a:lnTo>
                    <a:pt x="422" y="32"/>
                  </a:lnTo>
                  <a:lnTo>
                    <a:pt x="396" y="56"/>
                  </a:lnTo>
                  <a:lnTo>
                    <a:pt x="346" y="40"/>
                  </a:lnTo>
                  <a:lnTo>
                    <a:pt x="346" y="16"/>
                  </a:lnTo>
                  <a:lnTo>
                    <a:pt x="337" y="8"/>
                  </a:lnTo>
                  <a:lnTo>
                    <a:pt x="253" y="0"/>
                  </a:lnTo>
                  <a:lnTo>
                    <a:pt x="270" y="24"/>
                  </a:lnTo>
                  <a:lnTo>
                    <a:pt x="245" y="40"/>
                  </a:lnTo>
                  <a:lnTo>
                    <a:pt x="245" y="64"/>
                  </a:lnTo>
                  <a:lnTo>
                    <a:pt x="278" y="112"/>
                  </a:lnTo>
                  <a:lnTo>
                    <a:pt x="253" y="112"/>
                  </a:lnTo>
                  <a:lnTo>
                    <a:pt x="236" y="112"/>
                  </a:lnTo>
                  <a:lnTo>
                    <a:pt x="228" y="128"/>
                  </a:lnTo>
                  <a:lnTo>
                    <a:pt x="220" y="136"/>
                  </a:lnTo>
                  <a:lnTo>
                    <a:pt x="211" y="136"/>
                  </a:lnTo>
                  <a:lnTo>
                    <a:pt x="186" y="128"/>
                  </a:lnTo>
                  <a:lnTo>
                    <a:pt x="135" y="128"/>
                  </a:lnTo>
                  <a:lnTo>
                    <a:pt x="110" y="144"/>
                  </a:lnTo>
                  <a:lnTo>
                    <a:pt x="110" y="168"/>
                  </a:lnTo>
                  <a:lnTo>
                    <a:pt x="118" y="208"/>
                  </a:lnTo>
                  <a:lnTo>
                    <a:pt x="102" y="248"/>
                  </a:lnTo>
                  <a:lnTo>
                    <a:pt x="76" y="256"/>
                  </a:lnTo>
                  <a:lnTo>
                    <a:pt x="102" y="280"/>
                  </a:lnTo>
                  <a:lnTo>
                    <a:pt x="93" y="312"/>
                  </a:lnTo>
                  <a:lnTo>
                    <a:pt x="68" y="320"/>
                  </a:lnTo>
                  <a:lnTo>
                    <a:pt x="68" y="344"/>
                  </a:lnTo>
                  <a:lnTo>
                    <a:pt x="17" y="352"/>
                  </a:lnTo>
                  <a:lnTo>
                    <a:pt x="17" y="384"/>
                  </a:lnTo>
                  <a:lnTo>
                    <a:pt x="17" y="432"/>
                  </a:lnTo>
                  <a:lnTo>
                    <a:pt x="0" y="448"/>
                  </a:lnTo>
                  <a:lnTo>
                    <a:pt x="0" y="472"/>
                  </a:lnTo>
                  <a:lnTo>
                    <a:pt x="9" y="480"/>
                  </a:lnTo>
                  <a:lnTo>
                    <a:pt x="34" y="504"/>
                  </a:lnTo>
                  <a:lnTo>
                    <a:pt x="34" y="536"/>
                  </a:lnTo>
                  <a:lnTo>
                    <a:pt x="17" y="552"/>
                  </a:lnTo>
                  <a:lnTo>
                    <a:pt x="9" y="552"/>
                  </a:lnTo>
                  <a:lnTo>
                    <a:pt x="9" y="576"/>
                  </a:lnTo>
                  <a:lnTo>
                    <a:pt x="43" y="600"/>
                  </a:lnTo>
                  <a:lnTo>
                    <a:pt x="26" y="632"/>
                  </a:lnTo>
                  <a:lnTo>
                    <a:pt x="26" y="632"/>
                  </a:lnTo>
                  <a:lnTo>
                    <a:pt x="51" y="664"/>
                  </a:lnTo>
                  <a:lnTo>
                    <a:pt x="76" y="672"/>
                  </a:lnTo>
                  <a:lnTo>
                    <a:pt x="135" y="688"/>
                  </a:lnTo>
                  <a:lnTo>
                    <a:pt x="186" y="704"/>
                  </a:lnTo>
                  <a:lnTo>
                    <a:pt x="152" y="736"/>
                  </a:lnTo>
                  <a:lnTo>
                    <a:pt x="144" y="776"/>
                  </a:lnTo>
                  <a:lnTo>
                    <a:pt x="127" y="864"/>
                  </a:lnTo>
                  <a:lnTo>
                    <a:pt x="118" y="864"/>
                  </a:lnTo>
                  <a:lnTo>
                    <a:pt x="144" y="872"/>
                  </a:lnTo>
                  <a:lnTo>
                    <a:pt x="194" y="864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2" name="Freeform 44"/>
            <p:cNvSpPr>
              <a:spLocks/>
            </p:cNvSpPr>
            <p:nvPr/>
          </p:nvSpPr>
          <p:spPr bwMode="auto">
            <a:xfrm>
              <a:off x="3398" y="2928"/>
              <a:ext cx="421" cy="232"/>
            </a:xfrm>
            <a:custGeom>
              <a:avLst/>
              <a:gdLst/>
              <a:ahLst/>
              <a:cxnLst>
                <a:cxn ang="0">
                  <a:pos x="371" y="104"/>
                </a:cxn>
                <a:cxn ang="0">
                  <a:pos x="354" y="88"/>
                </a:cxn>
                <a:cxn ang="0">
                  <a:pos x="329" y="72"/>
                </a:cxn>
                <a:cxn ang="0">
                  <a:pos x="337" y="32"/>
                </a:cxn>
                <a:cxn ang="0">
                  <a:pos x="337" y="24"/>
                </a:cxn>
                <a:cxn ang="0">
                  <a:pos x="253" y="0"/>
                </a:cxn>
                <a:cxn ang="0">
                  <a:pos x="219" y="16"/>
                </a:cxn>
                <a:cxn ang="0">
                  <a:pos x="169" y="24"/>
                </a:cxn>
                <a:cxn ang="0">
                  <a:pos x="143" y="16"/>
                </a:cxn>
                <a:cxn ang="0">
                  <a:pos x="118" y="32"/>
                </a:cxn>
                <a:cxn ang="0">
                  <a:pos x="84" y="40"/>
                </a:cxn>
                <a:cxn ang="0">
                  <a:pos x="76" y="72"/>
                </a:cxn>
                <a:cxn ang="0">
                  <a:pos x="51" y="88"/>
                </a:cxn>
                <a:cxn ang="0">
                  <a:pos x="42" y="112"/>
                </a:cxn>
                <a:cxn ang="0">
                  <a:pos x="9" y="152"/>
                </a:cxn>
                <a:cxn ang="0">
                  <a:pos x="0" y="184"/>
                </a:cxn>
                <a:cxn ang="0">
                  <a:pos x="34" y="168"/>
                </a:cxn>
                <a:cxn ang="0">
                  <a:pos x="76" y="184"/>
                </a:cxn>
                <a:cxn ang="0">
                  <a:pos x="84" y="200"/>
                </a:cxn>
                <a:cxn ang="0">
                  <a:pos x="101" y="224"/>
                </a:cxn>
                <a:cxn ang="0">
                  <a:pos x="177" y="216"/>
                </a:cxn>
                <a:cxn ang="0">
                  <a:pos x="219" y="152"/>
                </a:cxn>
                <a:cxn ang="0">
                  <a:pos x="287" y="232"/>
                </a:cxn>
                <a:cxn ang="0">
                  <a:pos x="312" y="152"/>
                </a:cxn>
                <a:cxn ang="0">
                  <a:pos x="354" y="160"/>
                </a:cxn>
                <a:cxn ang="0">
                  <a:pos x="379" y="144"/>
                </a:cxn>
                <a:cxn ang="0">
                  <a:pos x="413" y="144"/>
                </a:cxn>
                <a:cxn ang="0">
                  <a:pos x="421" y="136"/>
                </a:cxn>
                <a:cxn ang="0">
                  <a:pos x="413" y="96"/>
                </a:cxn>
                <a:cxn ang="0">
                  <a:pos x="371" y="104"/>
                </a:cxn>
              </a:cxnLst>
              <a:rect l="0" t="0" r="r" b="b"/>
              <a:pathLst>
                <a:path w="421" h="232">
                  <a:moveTo>
                    <a:pt x="371" y="104"/>
                  </a:moveTo>
                  <a:lnTo>
                    <a:pt x="354" y="88"/>
                  </a:lnTo>
                  <a:lnTo>
                    <a:pt x="329" y="72"/>
                  </a:lnTo>
                  <a:lnTo>
                    <a:pt x="337" y="32"/>
                  </a:lnTo>
                  <a:lnTo>
                    <a:pt x="337" y="24"/>
                  </a:lnTo>
                  <a:lnTo>
                    <a:pt x="253" y="0"/>
                  </a:lnTo>
                  <a:lnTo>
                    <a:pt x="219" y="16"/>
                  </a:lnTo>
                  <a:lnTo>
                    <a:pt x="169" y="24"/>
                  </a:lnTo>
                  <a:lnTo>
                    <a:pt x="143" y="16"/>
                  </a:lnTo>
                  <a:lnTo>
                    <a:pt x="118" y="32"/>
                  </a:lnTo>
                  <a:lnTo>
                    <a:pt x="84" y="40"/>
                  </a:lnTo>
                  <a:lnTo>
                    <a:pt x="76" y="72"/>
                  </a:lnTo>
                  <a:lnTo>
                    <a:pt x="51" y="88"/>
                  </a:lnTo>
                  <a:lnTo>
                    <a:pt x="42" y="112"/>
                  </a:lnTo>
                  <a:lnTo>
                    <a:pt x="9" y="152"/>
                  </a:lnTo>
                  <a:lnTo>
                    <a:pt x="0" y="184"/>
                  </a:lnTo>
                  <a:lnTo>
                    <a:pt x="34" y="168"/>
                  </a:lnTo>
                  <a:lnTo>
                    <a:pt x="76" y="184"/>
                  </a:lnTo>
                  <a:lnTo>
                    <a:pt x="84" y="200"/>
                  </a:lnTo>
                  <a:lnTo>
                    <a:pt x="101" y="224"/>
                  </a:lnTo>
                  <a:lnTo>
                    <a:pt x="177" y="216"/>
                  </a:lnTo>
                  <a:lnTo>
                    <a:pt x="219" y="152"/>
                  </a:lnTo>
                  <a:lnTo>
                    <a:pt x="287" y="232"/>
                  </a:lnTo>
                  <a:lnTo>
                    <a:pt x="312" y="152"/>
                  </a:lnTo>
                  <a:lnTo>
                    <a:pt x="354" y="160"/>
                  </a:lnTo>
                  <a:lnTo>
                    <a:pt x="379" y="144"/>
                  </a:lnTo>
                  <a:lnTo>
                    <a:pt x="413" y="144"/>
                  </a:lnTo>
                  <a:lnTo>
                    <a:pt x="421" y="136"/>
                  </a:lnTo>
                  <a:lnTo>
                    <a:pt x="413" y="96"/>
                  </a:lnTo>
                  <a:lnTo>
                    <a:pt x="371" y="104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3" name="Freeform 45"/>
            <p:cNvSpPr>
              <a:spLocks/>
            </p:cNvSpPr>
            <p:nvPr/>
          </p:nvSpPr>
          <p:spPr bwMode="auto">
            <a:xfrm>
              <a:off x="3727" y="2760"/>
              <a:ext cx="682" cy="312"/>
            </a:xfrm>
            <a:custGeom>
              <a:avLst/>
              <a:gdLst/>
              <a:ahLst/>
              <a:cxnLst>
                <a:cxn ang="0">
                  <a:pos x="472" y="304"/>
                </a:cxn>
                <a:cxn ang="0">
                  <a:pos x="505" y="280"/>
                </a:cxn>
                <a:cxn ang="0">
                  <a:pos x="556" y="280"/>
                </a:cxn>
                <a:cxn ang="0">
                  <a:pos x="598" y="272"/>
                </a:cxn>
                <a:cxn ang="0">
                  <a:pos x="598" y="248"/>
                </a:cxn>
                <a:cxn ang="0">
                  <a:pos x="623" y="224"/>
                </a:cxn>
                <a:cxn ang="0">
                  <a:pos x="632" y="184"/>
                </a:cxn>
                <a:cxn ang="0">
                  <a:pos x="632" y="144"/>
                </a:cxn>
                <a:cxn ang="0">
                  <a:pos x="674" y="128"/>
                </a:cxn>
                <a:cxn ang="0">
                  <a:pos x="682" y="96"/>
                </a:cxn>
                <a:cxn ang="0">
                  <a:pos x="649" y="72"/>
                </a:cxn>
                <a:cxn ang="0">
                  <a:pos x="649" y="24"/>
                </a:cxn>
                <a:cxn ang="0">
                  <a:pos x="564" y="24"/>
                </a:cxn>
                <a:cxn ang="0">
                  <a:pos x="488" y="0"/>
                </a:cxn>
                <a:cxn ang="0">
                  <a:pos x="463" y="48"/>
                </a:cxn>
                <a:cxn ang="0">
                  <a:pos x="413" y="64"/>
                </a:cxn>
                <a:cxn ang="0">
                  <a:pos x="371" y="40"/>
                </a:cxn>
                <a:cxn ang="0">
                  <a:pos x="371" y="64"/>
                </a:cxn>
                <a:cxn ang="0">
                  <a:pos x="337" y="64"/>
                </a:cxn>
                <a:cxn ang="0">
                  <a:pos x="328" y="96"/>
                </a:cxn>
                <a:cxn ang="0">
                  <a:pos x="295" y="120"/>
                </a:cxn>
                <a:cxn ang="0">
                  <a:pos x="312" y="152"/>
                </a:cxn>
                <a:cxn ang="0">
                  <a:pos x="312" y="184"/>
                </a:cxn>
                <a:cxn ang="0">
                  <a:pos x="253" y="168"/>
                </a:cxn>
                <a:cxn ang="0">
                  <a:pos x="185" y="192"/>
                </a:cxn>
                <a:cxn ang="0">
                  <a:pos x="143" y="200"/>
                </a:cxn>
                <a:cxn ang="0">
                  <a:pos x="84" y="192"/>
                </a:cxn>
                <a:cxn ang="0">
                  <a:pos x="50" y="208"/>
                </a:cxn>
                <a:cxn ang="0">
                  <a:pos x="8" y="200"/>
                </a:cxn>
                <a:cxn ang="0">
                  <a:pos x="0" y="240"/>
                </a:cxn>
                <a:cxn ang="0">
                  <a:pos x="25" y="256"/>
                </a:cxn>
                <a:cxn ang="0">
                  <a:pos x="42" y="272"/>
                </a:cxn>
                <a:cxn ang="0">
                  <a:pos x="84" y="264"/>
                </a:cxn>
                <a:cxn ang="0">
                  <a:pos x="92" y="304"/>
                </a:cxn>
                <a:cxn ang="0">
                  <a:pos x="101" y="280"/>
                </a:cxn>
                <a:cxn ang="0">
                  <a:pos x="135" y="288"/>
                </a:cxn>
                <a:cxn ang="0">
                  <a:pos x="168" y="256"/>
                </a:cxn>
                <a:cxn ang="0">
                  <a:pos x="244" y="248"/>
                </a:cxn>
                <a:cxn ang="0">
                  <a:pos x="261" y="272"/>
                </a:cxn>
                <a:cxn ang="0">
                  <a:pos x="379" y="304"/>
                </a:cxn>
                <a:cxn ang="0">
                  <a:pos x="379" y="312"/>
                </a:cxn>
                <a:cxn ang="0">
                  <a:pos x="413" y="304"/>
                </a:cxn>
                <a:cxn ang="0">
                  <a:pos x="472" y="304"/>
                </a:cxn>
              </a:cxnLst>
              <a:rect l="0" t="0" r="r" b="b"/>
              <a:pathLst>
                <a:path w="682" h="312">
                  <a:moveTo>
                    <a:pt x="472" y="304"/>
                  </a:moveTo>
                  <a:lnTo>
                    <a:pt x="505" y="280"/>
                  </a:lnTo>
                  <a:lnTo>
                    <a:pt x="556" y="280"/>
                  </a:lnTo>
                  <a:lnTo>
                    <a:pt x="598" y="272"/>
                  </a:lnTo>
                  <a:lnTo>
                    <a:pt x="598" y="248"/>
                  </a:lnTo>
                  <a:lnTo>
                    <a:pt x="623" y="224"/>
                  </a:lnTo>
                  <a:lnTo>
                    <a:pt x="632" y="184"/>
                  </a:lnTo>
                  <a:lnTo>
                    <a:pt x="632" y="144"/>
                  </a:lnTo>
                  <a:lnTo>
                    <a:pt x="674" y="128"/>
                  </a:lnTo>
                  <a:lnTo>
                    <a:pt x="682" y="96"/>
                  </a:lnTo>
                  <a:lnTo>
                    <a:pt x="649" y="72"/>
                  </a:lnTo>
                  <a:lnTo>
                    <a:pt x="649" y="24"/>
                  </a:lnTo>
                  <a:lnTo>
                    <a:pt x="564" y="24"/>
                  </a:lnTo>
                  <a:lnTo>
                    <a:pt x="488" y="0"/>
                  </a:lnTo>
                  <a:lnTo>
                    <a:pt x="463" y="48"/>
                  </a:lnTo>
                  <a:lnTo>
                    <a:pt x="413" y="64"/>
                  </a:lnTo>
                  <a:lnTo>
                    <a:pt x="371" y="40"/>
                  </a:lnTo>
                  <a:lnTo>
                    <a:pt x="371" y="64"/>
                  </a:lnTo>
                  <a:lnTo>
                    <a:pt x="337" y="64"/>
                  </a:lnTo>
                  <a:lnTo>
                    <a:pt x="328" y="96"/>
                  </a:lnTo>
                  <a:lnTo>
                    <a:pt x="295" y="120"/>
                  </a:lnTo>
                  <a:lnTo>
                    <a:pt x="312" y="152"/>
                  </a:lnTo>
                  <a:lnTo>
                    <a:pt x="312" y="184"/>
                  </a:lnTo>
                  <a:lnTo>
                    <a:pt x="253" y="168"/>
                  </a:lnTo>
                  <a:lnTo>
                    <a:pt x="185" y="192"/>
                  </a:lnTo>
                  <a:lnTo>
                    <a:pt x="143" y="200"/>
                  </a:lnTo>
                  <a:lnTo>
                    <a:pt x="84" y="192"/>
                  </a:lnTo>
                  <a:lnTo>
                    <a:pt x="50" y="208"/>
                  </a:lnTo>
                  <a:lnTo>
                    <a:pt x="8" y="200"/>
                  </a:lnTo>
                  <a:lnTo>
                    <a:pt x="0" y="240"/>
                  </a:lnTo>
                  <a:lnTo>
                    <a:pt x="25" y="256"/>
                  </a:lnTo>
                  <a:lnTo>
                    <a:pt x="42" y="272"/>
                  </a:lnTo>
                  <a:lnTo>
                    <a:pt x="84" y="264"/>
                  </a:lnTo>
                  <a:lnTo>
                    <a:pt x="92" y="304"/>
                  </a:lnTo>
                  <a:lnTo>
                    <a:pt x="101" y="280"/>
                  </a:lnTo>
                  <a:lnTo>
                    <a:pt x="135" y="288"/>
                  </a:lnTo>
                  <a:lnTo>
                    <a:pt x="168" y="256"/>
                  </a:lnTo>
                  <a:lnTo>
                    <a:pt x="244" y="248"/>
                  </a:lnTo>
                  <a:lnTo>
                    <a:pt x="261" y="272"/>
                  </a:lnTo>
                  <a:lnTo>
                    <a:pt x="379" y="304"/>
                  </a:lnTo>
                  <a:lnTo>
                    <a:pt x="379" y="312"/>
                  </a:lnTo>
                  <a:lnTo>
                    <a:pt x="413" y="304"/>
                  </a:lnTo>
                  <a:lnTo>
                    <a:pt x="472" y="304"/>
                  </a:ln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dirty="0" smtClean="0"/>
                <a:t>      2%</a:t>
              </a:r>
              <a:endParaRPr lang="en-US" dirty="0"/>
            </a:p>
          </p:txBody>
        </p:sp>
        <p:sp>
          <p:nvSpPr>
            <p:cNvPr id="2094" name="Freeform 46"/>
            <p:cNvSpPr>
              <a:spLocks/>
            </p:cNvSpPr>
            <p:nvPr/>
          </p:nvSpPr>
          <p:spPr bwMode="auto">
            <a:xfrm>
              <a:off x="3398" y="2928"/>
              <a:ext cx="421" cy="232"/>
            </a:xfrm>
            <a:custGeom>
              <a:avLst/>
              <a:gdLst/>
              <a:ahLst/>
              <a:cxnLst>
                <a:cxn ang="0">
                  <a:pos x="371" y="104"/>
                </a:cxn>
                <a:cxn ang="0">
                  <a:pos x="354" y="88"/>
                </a:cxn>
                <a:cxn ang="0">
                  <a:pos x="329" y="72"/>
                </a:cxn>
                <a:cxn ang="0">
                  <a:pos x="337" y="32"/>
                </a:cxn>
                <a:cxn ang="0">
                  <a:pos x="337" y="24"/>
                </a:cxn>
                <a:cxn ang="0">
                  <a:pos x="253" y="0"/>
                </a:cxn>
                <a:cxn ang="0">
                  <a:pos x="219" y="16"/>
                </a:cxn>
                <a:cxn ang="0">
                  <a:pos x="169" y="24"/>
                </a:cxn>
                <a:cxn ang="0">
                  <a:pos x="143" y="16"/>
                </a:cxn>
                <a:cxn ang="0">
                  <a:pos x="118" y="32"/>
                </a:cxn>
                <a:cxn ang="0">
                  <a:pos x="84" y="40"/>
                </a:cxn>
                <a:cxn ang="0">
                  <a:pos x="76" y="72"/>
                </a:cxn>
                <a:cxn ang="0">
                  <a:pos x="51" y="88"/>
                </a:cxn>
                <a:cxn ang="0">
                  <a:pos x="42" y="112"/>
                </a:cxn>
                <a:cxn ang="0">
                  <a:pos x="9" y="152"/>
                </a:cxn>
                <a:cxn ang="0">
                  <a:pos x="0" y="184"/>
                </a:cxn>
                <a:cxn ang="0">
                  <a:pos x="34" y="168"/>
                </a:cxn>
                <a:cxn ang="0">
                  <a:pos x="76" y="184"/>
                </a:cxn>
                <a:cxn ang="0">
                  <a:pos x="84" y="200"/>
                </a:cxn>
                <a:cxn ang="0">
                  <a:pos x="101" y="224"/>
                </a:cxn>
                <a:cxn ang="0">
                  <a:pos x="177" y="216"/>
                </a:cxn>
                <a:cxn ang="0">
                  <a:pos x="219" y="152"/>
                </a:cxn>
                <a:cxn ang="0">
                  <a:pos x="287" y="232"/>
                </a:cxn>
                <a:cxn ang="0">
                  <a:pos x="312" y="152"/>
                </a:cxn>
                <a:cxn ang="0">
                  <a:pos x="354" y="160"/>
                </a:cxn>
                <a:cxn ang="0">
                  <a:pos x="379" y="144"/>
                </a:cxn>
                <a:cxn ang="0">
                  <a:pos x="413" y="144"/>
                </a:cxn>
                <a:cxn ang="0">
                  <a:pos x="421" y="136"/>
                </a:cxn>
                <a:cxn ang="0">
                  <a:pos x="413" y="96"/>
                </a:cxn>
                <a:cxn ang="0">
                  <a:pos x="371" y="104"/>
                </a:cxn>
              </a:cxnLst>
              <a:rect l="0" t="0" r="r" b="b"/>
              <a:pathLst>
                <a:path w="421" h="232">
                  <a:moveTo>
                    <a:pt x="371" y="104"/>
                  </a:moveTo>
                  <a:lnTo>
                    <a:pt x="354" y="88"/>
                  </a:lnTo>
                  <a:lnTo>
                    <a:pt x="329" y="72"/>
                  </a:lnTo>
                  <a:lnTo>
                    <a:pt x="337" y="32"/>
                  </a:lnTo>
                  <a:lnTo>
                    <a:pt x="337" y="24"/>
                  </a:lnTo>
                  <a:lnTo>
                    <a:pt x="253" y="0"/>
                  </a:lnTo>
                  <a:lnTo>
                    <a:pt x="219" y="16"/>
                  </a:lnTo>
                  <a:lnTo>
                    <a:pt x="169" y="24"/>
                  </a:lnTo>
                  <a:lnTo>
                    <a:pt x="143" y="16"/>
                  </a:lnTo>
                  <a:lnTo>
                    <a:pt x="118" y="32"/>
                  </a:lnTo>
                  <a:lnTo>
                    <a:pt x="84" y="40"/>
                  </a:lnTo>
                  <a:lnTo>
                    <a:pt x="76" y="72"/>
                  </a:lnTo>
                  <a:lnTo>
                    <a:pt x="51" y="88"/>
                  </a:lnTo>
                  <a:lnTo>
                    <a:pt x="42" y="112"/>
                  </a:lnTo>
                  <a:lnTo>
                    <a:pt x="9" y="152"/>
                  </a:lnTo>
                  <a:lnTo>
                    <a:pt x="0" y="184"/>
                  </a:lnTo>
                  <a:lnTo>
                    <a:pt x="34" y="168"/>
                  </a:lnTo>
                  <a:lnTo>
                    <a:pt x="76" y="184"/>
                  </a:lnTo>
                  <a:lnTo>
                    <a:pt x="84" y="200"/>
                  </a:lnTo>
                  <a:lnTo>
                    <a:pt x="101" y="224"/>
                  </a:lnTo>
                  <a:lnTo>
                    <a:pt x="177" y="216"/>
                  </a:lnTo>
                  <a:lnTo>
                    <a:pt x="219" y="152"/>
                  </a:lnTo>
                  <a:lnTo>
                    <a:pt x="287" y="232"/>
                  </a:lnTo>
                  <a:lnTo>
                    <a:pt x="312" y="152"/>
                  </a:lnTo>
                  <a:lnTo>
                    <a:pt x="354" y="160"/>
                  </a:lnTo>
                  <a:lnTo>
                    <a:pt x="379" y="144"/>
                  </a:lnTo>
                  <a:lnTo>
                    <a:pt x="413" y="144"/>
                  </a:lnTo>
                  <a:lnTo>
                    <a:pt x="421" y="136"/>
                  </a:lnTo>
                  <a:lnTo>
                    <a:pt x="413" y="96"/>
                  </a:lnTo>
                  <a:lnTo>
                    <a:pt x="371" y="104"/>
                  </a:lnTo>
                  <a:close/>
                </a:path>
              </a:pathLst>
            </a:custGeom>
            <a:solidFill>
              <a:srgbClr val="00A0C6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5" name="Freeform 47"/>
            <p:cNvSpPr>
              <a:spLocks/>
            </p:cNvSpPr>
            <p:nvPr/>
          </p:nvSpPr>
          <p:spPr bwMode="auto">
            <a:xfrm>
              <a:off x="3727" y="2760"/>
              <a:ext cx="682" cy="312"/>
            </a:xfrm>
            <a:custGeom>
              <a:avLst/>
              <a:gdLst/>
              <a:ahLst/>
              <a:cxnLst>
                <a:cxn ang="0">
                  <a:pos x="472" y="304"/>
                </a:cxn>
                <a:cxn ang="0">
                  <a:pos x="505" y="280"/>
                </a:cxn>
                <a:cxn ang="0">
                  <a:pos x="556" y="280"/>
                </a:cxn>
                <a:cxn ang="0">
                  <a:pos x="598" y="272"/>
                </a:cxn>
                <a:cxn ang="0">
                  <a:pos x="598" y="248"/>
                </a:cxn>
                <a:cxn ang="0">
                  <a:pos x="623" y="224"/>
                </a:cxn>
                <a:cxn ang="0">
                  <a:pos x="632" y="184"/>
                </a:cxn>
                <a:cxn ang="0">
                  <a:pos x="632" y="144"/>
                </a:cxn>
                <a:cxn ang="0">
                  <a:pos x="674" y="128"/>
                </a:cxn>
                <a:cxn ang="0">
                  <a:pos x="682" y="96"/>
                </a:cxn>
                <a:cxn ang="0">
                  <a:pos x="649" y="72"/>
                </a:cxn>
                <a:cxn ang="0">
                  <a:pos x="649" y="24"/>
                </a:cxn>
                <a:cxn ang="0">
                  <a:pos x="564" y="24"/>
                </a:cxn>
                <a:cxn ang="0">
                  <a:pos x="488" y="0"/>
                </a:cxn>
                <a:cxn ang="0">
                  <a:pos x="463" y="48"/>
                </a:cxn>
                <a:cxn ang="0">
                  <a:pos x="413" y="64"/>
                </a:cxn>
                <a:cxn ang="0">
                  <a:pos x="371" y="40"/>
                </a:cxn>
                <a:cxn ang="0">
                  <a:pos x="371" y="64"/>
                </a:cxn>
                <a:cxn ang="0">
                  <a:pos x="337" y="64"/>
                </a:cxn>
                <a:cxn ang="0">
                  <a:pos x="328" y="96"/>
                </a:cxn>
                <a:cxn ang="0">
                  <a:pos x="295" y="120"/>
                </a:cxn>
                <a:cxn ang="0">
                  <a:pos x="312" y="152"/>
                </a:cxn>
                <a:cxn ang="0">
                  <a:pos x="312" y="184"/>
                </a:cxn>
                <a:cxn ang="0">
                  <a:pos x="253" y="168"/>
                </a:cxn>
                <a:cxn ang="0">
                  <a:pos x="185" y="192"/>
                </a:cxn>
                <a:cxn ang="0">
                  <a:pos x="143" y="200"/>
                </a:cxn>
                <a:cxn ang="0">
                  <a:pos x="84" y="192"/>
                </a:cxn>
                <a:cxn ang="0">
                  <a:pos x="50" y="208"/>
                </a:cxn>
                <a:cxn ang="0">
                  <a:pos x="8" y="200"/>
                </a:cxn>
                <a:cxn ang="0">
                  <a:pos x="0" y="240"/>
                </a:cxn>
                <a:cxn ang="0">
                  <a:pos x="25" y="256"/>
                </a:cxn>
                <a:cxn ang="0">
                  <a:pos x="42" y="272"/>
                </a:cxn>
                <a:cxn ang="0">
                  <a:pos x="84" y="264"/>
                </a:cxn>
                <a:cxn ang="0">
                  <a:pos x="92" y="304"/>
                </a:cxn>
                <a:cxn ang="0">
                  <a:pos x="101" y="280"/>
                </a:cxn>
                <a:cxn ang="0">
                  <a:pos x="135" y="288"/>
                </a:cxn>
                <a:cxn ang="0">
                  <a:pos x="168" y="256"/>
                </a:cxn>
                <a:cxn ang="0">
                  <a:pos x="244" y="248"/>
                </a:cxn>
                <a:cxn ang="0">
                  <a:pos x="261" y="272"/>
                </a:cxn>
                <a:cxn ang="0">
                  <a:pos x="379" y="304"/>
                </a:cxn>
                <a:cxn ang="0">
                  <a:pos x="379" y="312"/>
                </a:cxn>
                <a:cxn ang="0">
                  <a:pos x="413" y="304"/>
                </a:cxn>
                <a:cxn ang="0">
                  <a:pos x="472" y="304"/>
                </a:cxn>
              </a:cxnLst>
              <a:rect l="0" t="0" r="r" b="b"/>
              <a:pathLst>
                <a:path w="682" h="312">
                  <a:moveTo>
                    <a:pt x="472" y="304"/>
                  </a:moveTo>
                  <a:lnTo>
                    <a:pt x="505" y="280"/>
                  </a:lnTo>
                  <a:lnTo>
                    <a:pt x="556" y="280"/>
                  </a:lnTo>
                  <a:lnTo>
                    <a:pt x="598" y="272"/>
                  </a:lnTo>
                  <a:lnTo>
                    <a:pt x="598" y="248"/>
                  </a:lnTo>
                  <a:lnTo>
                    <a:pt x="623" y="224"/>
                  </a:lnTo>
                  <a:lnTo>
                    <a:pt x="632" y="184"/>
                  </a:lnTo>
                  <a:lnTo>
                    <a:pt x="632" y="144"/>
                  </a:lnTo>
                  <a:lnTo>
                    <a:pt x="674" y="128"/>
                  </a:lnTo>
                  <a:lnTo>
                    <a:pt x="682" y="96"/>
                  </a:lnTo>
                  <a:lnTo>
                    <a:pt x="649" y="72"/>
                  </a:lnTo>
                  <a:lnTo>
                    <a:pt x="649" y="24"/>
                  </a:lnTo>
                  <a:lnTo>
                    <a:pt x="564" y="24"/>
                  </a:lnTo>
                  <a:lnTo>
                    <a:pt x="488" y="0"/>
                  </a:lnTo>
                  <a:lnTo>
                    <a:pt x="463" y="48"/>
                  </a:lnTo>
                  <a:lnTo>
                    <a:pt x="413" y="64"/>
                  </a:lnTo>
                  <a:lnTo>
                    <a:pt x="371" y="40"/>
                  </a:lnTo>
                  <a:lnTo>
                    <a:pt x="371" y="64"/>
                  </a:lnTo>
                  <a:lnTo>
                    <a:pt x="337" y="64"/>
                  </a:lnTo>
                  <a:lnTo>
                    <a:pt x="328" y="96"/>
                  </a:lnTo>
                  <a:lnTo>
                    <a:pt x="295" y="120"/>
                  </a:lnTo>
                  <a:lnTo>
                    <a:pt x="312" y="152"/>
                  </a:lnTo>
                  <a:lnTo>
                    <a:pt x="312" y="184"/>
                  </a:lnTo>
                  <a:lnTo>
                    <a:pt x="253" y="168"/>
                  </a:lnTo>
                  <a:lnTo>
                    <a:pt x="185" y="192"/>
                  </a:lnTo>
                  <a:lnTo>
                    <a:pt x="143" y="200"/>
                  </a:lnTo>
                  <a:lnTo>
                    <a:pt x="84" y="192"/>
                  </a:lnTo>
                  <a:lnTo>
                    <a:pt x="50" y="208"/>
                  </a:lnTo>
                  <a:lnTo>
                    <a:pt x="8" y="200"/>
                  </a:lnTo>
                  <a:lnTo>
                    <a:pt x="0" y="240"/>
                  </a:lnTo>
                  <a:lnTo>
                    <a:pt x="25" y="256"/>
                  </a:lnTo>
                  <a:lnTo>
                    <a:pt x="42" y="272"/>
                  </a:lnTo>
                  <a:lnTo>
                    <a:pt x="84" y="264"/>
                  </a:lnTo>
                  <a:lnTo>
                    <a:pt x="92" y="304"/>
                  </a:lnTo>
                  <a:lnTo>
                    <a:pt x="101" y="280"/>
                  </a:lnTo>
                  <a:lnTo>
                    <a:pt x="135" y="288"/>
                  </a:lnTo>
                  <a:lnTo>
                    <a:pt x="168" y="256"/>
                  </a:lnTo>
                  <a:lnTo>
                    <a:pt x="244" y="248"/>
                  </a:lnTo>
                  <a:lnTo>
                    <a:pt x="261" y="272"/>
                  </a:lnTo>
                  <a:lnTo>
                    <a:pt x="379" y="304"/>
                  </a:lnTo>
                  <a:lnTo>
                    <a:pt x="379" y="312"/>
                  </a:lnTo>
                  <a:lnTo>
                    <a:pt x="413" y="304"/>
                  </a:lnTo>
                  <a:lnTo>
                    <a:pt x="472" y="304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6" name="Freeform 48"/>
            <p:cNvSpPr>
              <a:spLocks/>
            </p:cNvSpPr>
            <p:nvPr/>
          </p:nvSpPr>
          <p:spPr bwMode="auto">
            <a:xfrm>
              <a:off x="3946" y="2512"/>
              <a:ext cx="581" cy="312"/>
            </a:xfrm>
            <a:custGeom>
              <a:avLst/>
              <a:gdLst/>
              <a:ahLst/>
              <a:cxnLst>
                <a:cxn ang="0">
                  <a:pos x="497" y="248"/>
                </a:cxn>
                <a:cxn ang="0">
                  <a:pos x="531" y="200"/>
                </a:cxn>
                <a:cxn ang="0">
                  <a:pos x="556" y="176"/>
                </a:cxn>
                <a:cxn ang="0">
                  <a:pos x="581" y="152"/>
                </a:cxn>
                <a:cxn ang="0">
                  <a:pos x="564" y="120"/>
                </a:cxn>
                <a:cxn ang="0">
                  <a:pos x="522" y="112"/>
                </a:cxn>
                <a:cxn ang="0">
                  <a:pos x="480" y="104"/>
                </a:cxn>
                <a:cxn ang="0">
                  <a:pos x="463" y="80"/>
                </a:cxn>
                <a:cxn ang="0">
                  <a:pos x="413" y="64"/>
                </a:cxn>
                <a:cxn ang="0">
                  <a:pos x="413" y="88"/>
                </a:cxn>
                <a:cxn ang="0">
                  <a:pos x="387" y="104"/>
                </a:cxn>
                <a:cxn ang="0">
                  <a:pos x="345" y="72"/>
                </a:cxn>
                <a:cxn ang="0">
                  <a:pos x="354" y="40"/>
                </a:cxn>
                <a:cxn ang="0">
                  <a:pos x="312" y="40"/>
                </a:cxn>
                <a:cxn ang="0">
                  <a:pos x="269" y="24"/>
                </a:cxn>
                <a:cxn ang="0">
                  <a:pos x="227" y="0"/>
                </a:cxn>
                <a:cxn ang="0">
                  <a:pos x="227" y="24"/>
                </a:cxn>
                <a:cxn ang="0">
                  <a:pos x="202" y="8"/>
                </a:cxn>
                <a:cxn ang="0">
                  <a:pos x="168" y="8"/>
                </a:cxn>
                <a:cxn ang="0">
                  <a:pos x="160" y="40"/>
                </a:cxn>
                <a:cxn ang="0">
                  <a:pos x="118" y="56"/>
                </a:cxn>
                <a:cxn ang="0">
                  <a:pos x="76" y="80"/>
                </a:cxn>
                <a:cxn ang="0">
                  <a:pos x="34" y="88"/>
                </a:cxn>
                <a:cxn ang="0">
                  <a:pos x="0" y="112"/>
                </a:cxn>
                <a:cxn ang="0">
                  <a:pos x="34" y="152"/>
                </a:cxn>
                <a:cxn ang="0">
                  <a:pos x="25" y="176"/>
                </a:cxn>
                <a:cxn ang="0">
                  <a:pos x="84" y="224"/>
                </a:cxn>
                <a:cxn ang="0">
                  <a:pos x="160" y="280"/>
                </a:cxn>
                <a:cxn ang="0">
                  <a:pos x="152" y="288"/>
                </a:cxn>
                <a:cxn ang="0">
                  <a:pos x="194" y="312"/>
                </a:cxn>
                <a:cxn ang="0">
                  <a:pos x="244" y="296"/>
                </a:cxn>
                <a:cxn ang="0">
                  <a:pos x="269" y="248"/>
                </a:cxn>
                <a:cxn ang="0">
                  <a:pos x="345" y="272"/>
                </a:cxn>
                <a:cxn ang="0">
                  <a:pos x="430" y="272"/>
                </a:cxn>
                <a:cxn ang="0">
                  <a:pos x="430" y="280"/>
                </a:cxn>
                <a:cxn ang="0">
                  <a:pos x="455" y="248"/>
                </a:cxn>
                <a:cxn ang="0">
                  <a:pos x="497" y="248"/>
                </a:cxn>
              </a:cxnLst>
              <a:rect l="0" t="0" r="r" b="b"/>
              <a:pathLst>
                <a:path w="581" h="312">
                  <a:moveTo>
                    <a:pt x="497" y="248"/>
                  </a:moveTo>
                  <a:lnTo>
                    <a:pt x="531" y="200"/>
                  </a:lnTo>
                  <a:lnTo>
                    <a:pt x="556" y="176"/>
                  </a:lnTo>
                  <a:lnTo>
                    <a:pt x="581" y="152"/>
                  </a:lnTo>
                  <a:lnTo>
                    <a:pt x="564" y="120"/>
                  </a:lnTo>
                  <a:lnTo>
                    <a:pt x="522" y="112"/>
                  </a:lnTo>
                  <a:lnTo>
                    <a:pt x="480" y="104"/>
                  </a:lnTo>
                  <a:lnTo>
                    <a:pt x="463" y="80"/>
                  </a:lnTo>
                  <a:lnTo>
                    <a:pt x="413" y="64"/>
                  </a:lnTo>
                  <a:lnTo>
                    <a:pt x="413" y="88"/>
                  </a:lnTo>
                  <a:lnTo>
                    <a:pt x="387" y="104"/>
                  </a:lnTo>
                  <a:lnTo>
                    <a:pt x="345" y="72"/>
                  </a:lnTo>
                  <a:lnTo>
                    <a:pt x="354" y="40"/>
                  </a:lnTo>
                  <a:lnTo>
                    <a:pt x="312" y="40"/>
                  </a:lnTo>
                  <a:lnTo>
                    <a:pt x="269" y="24"/>
                  </a:lnTo>
                  <a:lnTo>
                    <a:pt x="227" y="0"/>
                  </a:lnTo>
                  <a:lnTo>
                    <a:pt x="227" y="24"/>
                  </a:lnTo>
                  <a:lnTo>
                    <a:pt x="202" y="8"/>
                  </a:lnTo>
                  <a:lnTo>
                    <a:pt x="168" y="8"/>
                  </a:lnTo>
                  <a:lnTo>
                    <a:pt x="160" y="40"/>
                  </a:lnTo>
                  <a:lnTo>
                    <a:pt x="118" y="56"/>
                  </a:lnTo>
                  <a:lnTo>
                    <a:pt x="76" y="80"/>
                  </a:lnTo>
                  <a:lnTo>
                    <a:pt x="34" y="88"/>
                  </a:lnTo>
                  <a:lnTo>
                    <a:pt x="0" y="112"/>
                  </a:lnTo>
                  <a:lnTo>
                    <a:pt x="34" y="152"/>
                  </a:lnTo>
                  <a:lnTo>
                    <a:pt x="25" y="176"/>
                  </a:lnTo>
                  <a:lnTo>
                    <a:pt x="84" y="224"/>
                  </a:lnTo>
                  <a:lnTo>
                    <a:pt x="160" y="280"/>
                  </a:lnTo>
                  <a:lnTo>
                    <a:pt x="152" y="288"/>
                  </a:lnTo>
                  <a:lnTo>
                    <a:pt x="194" y="312"/>
                  </a:lnTo>
                  <a:lnTo>
                    <a:pt x="244" y="296"/>
                  </a:lnTo>
                  <a:lnTo>
                    <a:pt x="269" y="248"/>
                  </a:lnTo>
                  <a:lnTo>
                    <a:pt x="345" y="272"/>
                  </a:lnTo>
                  <a:lnTo>
                    <a:pt x="430" y="272"/>
                  </a:lnTo>
                  <a:lnTo>
                    <a:pt x="430" y="280"/>
                  </a:lnTo>
                  <a:lnTo>
                    <a:pt x="455" y="248"/>
                  </a:lnTo>
                  <a:lnTo>
                    <a:pt x="497" y="248"/>
                  </a:ln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dirty="0" smtClean="0"/>
                <a:t>2%</a:t>
              </a:r>
              <a:endParaRPr lang="en-US" dirty="0"/>
            </a:p>
          </p:txBody>
        </p:sp>
        <p:sp>
          <p:nvSpPr>
            <p:cNvPr id="2097" name="Freeform 49"/>
            <p:cNvSpPr>
              <a:spLocks/>
            </p:cNvSpPr>
            <p:nvPr/>
          </p:nvSpPr>
          <p:spPr bwMode="auto">
            <a:xfrm>
              <a:off x="4098" y="3000"/>
              <a:ext cx="278" cy="200"/>
            </a:xfrm>
            <a:custGeom>
              <a:avLst/>
              <a:gdLst/>
              <a:ahLst/>
              <a:cxnLst>
                <a:cxn ang="0">
                  <a:pos x="50" y="192"/>
                </a:cxn>
                <a:cxn ang="0">
                  <a:pos x="92" y="160"/>
                </a:cxn>
                <a:cxn ang="0">
                  <a:pos x="117" y="176"/>
                </a:cxn>
                <a:cxn ang="0">
                  <a:pos x="151" y="184"/>
                </a:cxn>
                <a:cxn ang="0">
                  <a:pos x="168" y="152"/>
                </a:cxn>
                <a:cxn ang="0">
                  <a:pos x="202" y="144"/>
                </a:cxn>
                <a:cxn ang="0">
                  <a:pos x="202" y="104"/>
                </a:cxn>
                <a:cxn ang="0">
                  <a:pos x="235" y="64"/>
                </a:cxn>
                <a:cxn ang="0">
                  <a:pos x="278" y="48"/>
                </a:cxn>
                <a:cxn ang="0">
                  <a:pos x="235" y="0"/>
                </a:cxn>
                <a:cxn ang="0">
                  <a:pos x="227" y="8"/>
                </a:cxn>
                <a:cxn ang="0">
                  <a:pos x="227" y="32"/>
                </a:cxn>
                <a:cxn ang="0">
                  <a:pos x="185" y="40"/>
                </a:cxn>
                <a:cxn ang="0">
                  <a:pos x="134" y="40"/>
                </a:cxn>
                <a:cxn ang="0">
                  <a:pos x="101" y="64"/>
                </a:cxn>
                <a:cxn ang="0">
                  <a:pos x="42" y="64"/>
                </a:cxn>
                <a:cxn ang="0">
                  <a:pos x="8" y="72"/>
                </a:cxn>
                <a:cxn ang="0">
                  <a:pos x="0" y="96"/>
                </a:cxn>
                <a:cxn ang="0">
                  <a:pos x="8" y="152"/>
                </a:cxn>
                <a:cxn ang="0">
                  <a:pos x="0" y="160"/>
                </a:cxn>
                <a:cxn ang="0">
                  <a:pos x="25" y="152"/>
                </a:cxn>
                <a:cxn ang="0">
                  <a:pos x="8" y="176"/>
                </a:cxn>
                <a:cxn ang="0">
                  <a:pos x="8" y="200"/>
                </a:cxn>
                <a:cxn ang="0">
                  <a:pos x="16" y="200"/>
                </a:cxn>
                <a:cxn ang="0">
                  <a:pos x="50" y="192"/>
                </a:cxn>
              </a:cxnLst>
              <a:rect l="0" t="0" r="r" b="b"/>
              <a:pathLst>
                <a:path w="278" h="200">
                  <a:moveTo>
                    <a:pt x="50" y="192"/>
                  </a:moveTo>
                  <a:lnTo>
                    <a:pt x="92" y="160"/>
                  </a:lnTo>
                  <a:lnTo>
                    <a:pt x="117" y="176"/>
                  </a:lnTo>
                  <a:lnTo>
                    <a:pt x="151" y="184"/>
                  </a:lnTo>
                  <a:lnTo>
                    <a:pt x="168" y="152"/>
                  </a:lnTo>
                  <a:lnTo>
                    <a:pt x="202" y="144"/>
                  </a:lnTo>
                  <a:lnTo>
                    <a:pt x="202" y="104"/>
                  </a:lnTo>
                  <a:lnTo>
                    <a:pt x="235" y="64"/>
                  </a:lnTo>
                  <a:lnTo>
                    <a:pt x="278" y="48"/>
                  </a:lnTo>
                  <a:lnTo>
                    <a:pt x="235" y="0"/>
                  </a:lnTo>
                  <a:lnTo>
                    <a:pt x="227" y="8"/>
                  </a:lnTo>
                  <a:lnTo>
                    <a:pt x="227" y="32"/>
                  </a:lnTo>
                  <a:lnTo>
                    <a:pt x="185" y="40"/>
                  </a:lnTo>
                  <a:lnTo>
                    <a:pt x="134" y="40"/>
                  </a:lnTo>
                  <a:lnTo>
                    <a:pt x="101" y="64"/>
                  </a:lnTo>
                  <a:lnTo>
                    <a:pt x="42" y="64"/>
                  </a:lnTo>
                  <a:lnTo>
                    <a:pt x="8" y="72"/>
                  </a:lnTo>
                  <a:lnTo>
                    <a:pt x="0" y="96"/>
                  </a:lnTo>
                  <a:lnTo>
                    <a:pt x="8" y="152"/>
                  </a:lnTo>
                  <a:lnTo>
                    <a:pt x="0" y="160"/>
                  </a:lnTo>
                  <a:lnTo>
                    <a:pt x="25" y="152"/>
                  </a:lnTo>
                  <a:lnTo>
                    <a:pt x="8" y="176"/>
                  </a:lnTo>
                  <a:lnTo>
                    <a:pt x="8" y="200"/>
                  </a:lnTo>
                  <a:lnTo>
                    <a:pt x="16" y="200"/>
                  </a:lnTo>
                  <a:lnTo>
                    <a:pt x="50" y="192"/>
                  </a:ln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r>
                <a:rPr lang="en-US" dirty="0" smtClean="0"/>
                <a:t>0%</a:t>
              </a:r>
              <a:endParaRPr lang="en-US" dirty="0"/>
            </a:p>
          </p:txBody>
        </p:sp>
        <p:sp>
          <p:nvSpPr>
            <p:cNvPr id="2098" name="Freeform 50"/>
            <p:cNvSpPr>
              <a:spLocks/>
            </p:cNvSpPr>
            <p:nvPr/>
          </p:nvSpPr>
          <p:spPr bwMode="auto">
            <a:xfrm>
              <a:off x="4106" y="3056"/>
              <a:ext cx="548" cy="416"/>
            </a:xfrm>
            <a:custGeom>
              <a:avLst/>
              <a:gdLst/>
              <a:ahLst/>
              <a:cxnLst>
                <a:cxn ang="0">
                  <a:pos x="388" y="360"/>
                </a:cxn>
                <a:cxn ang="0">
                  <a:pos x="379" y="344"/>
                </a:cxn>
                <a:cxn ang="0">
                  <a:pos x="345" y="328"/>
                </a:cxn>
                <a:cxn ang="0">
                  <a:pos x="320" y="296"/>
                </a:cxn>
                <a:cxn ang="0">
                  <a:pos x="270" y="264"/>
                </a:cxn>
                <a:cxn ang="0">
                  <a:pos x="236" y="216"/>
                </a:cxn>
                <a:cxn ang="0">
                  <a:pos x="202" y="200"/>
                </a:cxn>
                <a:cxn ang="0">
                  <a:pos x="219" y="152"/>
                </a:cxn>
                <a:cxn ang="0">
                  <a:pos x="236" y="152"/>
                </a:cxn>
                <a:cxn ang="0">
                  <a:pos x="270" y="168"/>
                </a:cxn>
                <a:cxn ang="0">
                  <a:pos x="278" y="144"/>
                </a:cxn>
                <a:cxn ang="0">
                  <a:pos x="312" y="136"/>
                </a:cxn>
                <a:cxn ang="0">
                  <a:pos x="354" y="144"/>
                </a:cxn>
                <a:cxn ang="0">
                  <a:pos x="404" y="152"/>
                </a:cxn>
                <a:cxn ang="0">
                  <a:pos x="438" y="144"/>
                </a:cxn>
                <a:cxn ang="0">
                  <a:pos x="472" y="152"/>
                </a:cxn>
                <a:cxn ang="0">
                  <a:pos x="522" y="160"/>
                </a:cxn>
                <a:cxn ang="0">
                  <a:pos x="522" y="128"/>
                </a:cxn>
                <a:cxn ang="0">
                  <a:pos x="548" y="120"/>
                </a:cxn>
                <a:cxn ang="0">
                  <a:pos x="522" y="112"/>
                </a:cxn>
                <a:cxn ang="0">
                  <a:pos x="497" y="80"/>
                </a:cxn>
                <a:cxn ang="0">
                  <a:pos x="480" y="48"/>
                </a:cxn>
                <a:cxn ang="0">
                  <a:pos x="421" y="72"/>
                </a:cxn>
                <a:cxn ang="0">
                  <a:pos x="388" y="72"/>
                </a:cxn>
                <a:cxn ang="0">
                  <a:pos x="379" y="48"/>
                </a:cxn>
                <a:cxn ang="0">
                  <a:pos x="345" y="56"/>
                </a:cxn>
                <a:cxn ang="0">
                  <a:pos x="320" y="40"/>
                </a:cxn>
                <a:cxn ang="0">
                  <a:pos x="295" y="16"/>
                </a:cxn>
                <a:cxn ang="0">
                  <a:pos x="261" y="0"/>
                </a:cxn>
                <a:cxn ang="0">
                  <a:pos x="227" y="8"/>
                </a:cxn>
                <a:cxn ang="0">
                  <a:pos x="194" y="48"/>
                </a:cxn>
                <a:cxn ang="0">
                  <a:pos x="194" y="88"/>
                </a:cxn>
                <a:cxn ang="0">
                  <a:pos x="160" y="96"/>
                </a:cxn>
                <a:cxn ang="0">
                  <a:pos x="143" y="128"/>
                </a:cxn>
                <a:cxn ang="0">
                  <a:pos x="109" y="120"/>
                </a:cxn>
                <a:cxn ang="0">
                  <a:pos x="84" y="104"/>
                </a:cxn>
                <a:cxn ang="0">
                  <a:pos x="42" y="136"/>
                </a:cxn>
                <a:cxn ang="0">
                  <a:pos x="8" y="144"/>
                </a:cxn>
                <a:cxn ang="0">
                  <a:pos x="0" y="144"/>
                </a:cxn>
                <a:cxn ang="0">
                  <a:pos x="0" y="152"/>
                </a:cxn>
                <a:cxn ang="0">
                  <a:pos x="34" y="216"/>
                </a:cxn>
                <a:cxn ang="0">
                  <a:pos x="84" y="152"/>
                </a:cxn>
                <a:cxn ang="0">
                  <a:pos x="84" y="216"/>
                </a:cxn>
                <a:cxn ang="0">
                  <a:pos x="126" y="192"/>
                </a:cxn>
                <a:cxn ang="0">
                  <a:pos x="126" y="240"/>
                </a:cxn>
                <a:cxn ang="0">
                  <a:pos x="177" y="264"/>
                </a:cxn>
                <a:cxn ang="0">
                  <a:pos x="160" y="272"/>
                </a:cxn>
                <a:cxn ang="0">
                  <a:pos x="219" y="312"/>
                </a:cxn>
                <a:cxn ang="0">
                  <a:pos x="227" y="336"/>
                </a:cxn>
                <a:cxn ang="0">
                  <a:pos x="253" y="352"/>
                </a:cxn>
                <a:cxn ang="0">
                  <a:pos x="312" y="360"/>
                </a:cxn>
                <a:cxn ang="0">
                  <a:pos x="371" y="384"/>
                </a:cxn>
                <a:cxn ang="0">
                  <a:pos x="312" y="392"/>
                </a:cxn>
                <a:cxn ang="0">
                  <a:pos x="413" y="416"/>
                </a:cxn>
                <a:cxn ang="0">
                  <a:pos x="413" y="384"/>
                </a:cxn>
                <a:cxn ang="0">
                  <a:pos x="388" y="360"/>
                </a:cxn>
              </a:cxnLst>
              <a:rect l="0" t="0" r="r" b="b"/>
              <a:pathLst>
                <a:path w="548" h="416">
                  <a:moveTo>
                    <a:pt x="388" y="360"/>
                  </a:moveTo>
                  <a:lnTo>
                    <a:pt x="379" y="344"/>
                  </a:lnTo>
                  <a:lnTo>
                    <a:pt x="345" y="328"/>
                  </a:lnTo>
                  <a:lnTo>
                    <a:pt x="320" y="296"/>
                  </a:lnTo>
                  <a:lnTo>
                    <a:pt x="270" y="264"/>
                  </a:lnTo>
                  <a:lnTo>
                    <a:pt x="236" y="216"/>
                  </a:lnTo>
                  <a:lnTo>
                    <a:pt x="202" y="200"/>
                  </a:lnTo>
                  <a:lnTo>
                    <a:pt x="219" y="152"/>
                  </a:lnTo>
                  <a:lnTo>
                    <a:pt x="236" y="152"/>
                  </a:lnTo>
                  <a:lnTo>
                    <a:pt x="270" y="168"/>
                  </a:lnTo>
                  <a:lnTo>
                    <a:pt x="278" y="144"/>
                  </a:lnTo>
                  <a:lnTo>
                    <a:pt x="312" y="136"/>
                  </a:lnTo>
                  <a:lnTo>
                    <a:pt x="354" y="144"/>
                  </a:lnTo>
                  <a:lnTo>
                    <a:pt x="404" y="152"/>
                  </a:lnTo>
                  <a:lnTo>
                    <a:pt x="438" y="144"/>
                  </a:lnTo>
                  <a:lnTo>
                    <a:pt x="472" y="152"/>
                  </a:lnTo>
                  <a:lnTo>
                    <a:pt x="522" y="160"/>
                  </a:lnTo>
                  <a:lnTo>
                    <a:pt x="522" y="128"/>
                  </a:lnTo>
                  <a:lnTo>
                    <a:pt x="548" y="120"/>
                  </a:lnTo>
                  <a:lnTo>
                    <a:pt x="522" y="112"/>
                  </a:lnTo>
                  <a:lnTo>
                    <a:pt x="497" y="80"/>
                  </a:lnTo>
                  <a:lnTo>
                    <a:pt x="480" y="48"/>
                  </a:lnTo>
                  <a:lnTo>
                    <a:pt x="421" y="72"/>
                  </a:lnTo>
                  <a:lnTo>
                    <a:pt x="388" y="72"/>
                  </a:lnTo>
                  <a:lnTo>
                    <a:pt x="379" y="48"/>
                  </a:lnTo>
                  <a:lnTo>
                    <a:pt x="345" y="56"/>
                  </a:lnTo>
                  <a:lnTo>
                    <a:pt x="320" y="40"/>
                  </a:lnTo>
                  <a:lnTo>
                    <a:pt x="295" y="16"/>
                  </a:lnTo>
                  <a:lnTo>
                    <a:pt x="261" y="0"/>
                  </a:lnTo>
                  <a:lnTo>
                    <a:pt x="227" y="8"/>
                  </a:lnTo>
                  <a:lnTo>
                    <a:pt x="194" y="48"/>
                  </a:lnTo>
                  <a:lnTo>
                    <a:pt x="194" y="88"/>
                  </a:lnTo>
                  <a:lnTo>
                    <a:pt x="160" y="96"/>
                  </a:lnTo>
                  <a:lnTo>
                    <a:pt x="143" y="128"/>
                  </a:lnTo>
                  <a:lnTo>
                    <a:pt x="109" y="120"/>
                  </a:lnTo>
                  <a:lnTo>
                    <a:pt x="84" y="104"/>
                  </a:lnTo>
                  <a:lnTo>
                    <a:pt x="42" y="136"/>
                  </a:lnTo>
                  <a:lnTo>
                    <a:pt x="8" y="144"/>
                  </a:lnTo>
                  <a:lnTo>
                    <a:pt x="0" y="144"/>
                  </a:lnTo>
                  <a:lnTo>
                    <a:pt x="0" y="152"/>
                  </a:lnTo>
                  <a:lnTo>
                    <a:pt x="34" y="216"/>
                  </a:lnTo>
                  <a:lnTo>
                    <a:pt x="84" y="152"/>
                  </a:lnTo>
                  <a:lnTo>
                    <a:pt x="84" y="216"/>
                  </a:lnTo>
                  <a:lnTo>
                    <a:pt x="126" y="192"/>
                  </a:lnTo>
                  <a:lnTo>
                    <a:pt x="126" y="240"/>
                  </a:lnTo>
                  <a:lnTo>
                    <a:pt x="177" y="264"/>
                  </a:lnTo>
                  <a:lnTo>
                    <a:pt x="160" y="272"/>
                  </a:lnTo>
                  <a:lnTo>
                    <a:pt x="219" y="312"/>
                  </a:lnTo>
                  <a:lnTo>
                    <a:pt x="227" y="336"/>
                  </a:lnTo>
                  <a:lnTo>
                    <a:pt x="253" y="352"/>
                  </a:lnTo>
                  <a:lnTo>
                    <a:pt x="312" y="360"/>
                  </a:lnTo>
                  <a:lnTo>
                    <a:pt x="371" y="384"/>
                  </a:lnTo>
                  <a:lnTo>
                    <a:pt x="312" y="392"/>
                  </a:lnTo>
                  <a:lnTo>
                    <a:pt x="413" y="416"/>
                  </a:lnTo>
                  <a:lnTo>
                    <a:pt x="413" y="384"/>
                  </a:lnTo>
                  <a:lnTo>
                    <a:pt x="388" y="360"/>
                  </a:lnTo>
                  <a:close/>
                </a:path>
              </a:pathLst>
            </a:custGeom>
            <a:solidFill>
              <a:srgbClr val="00A0C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9" name="Freeform 51"/>
            <p:cNvSpPr>
              <a:spLocks/>
            </p:cNvSpPr>
            <p:nvPr/>
          </p:nvSpPr>
          <p:spPr bwMode="auto">
            <a:xfrm>
              <a:off x="4098" y="3000"/>
              <a:ext cx="278" cy="200"/>
            </a:xfrm>
            <a:custGeom>
              <a:avLst/>
              <a:gdLst/>
              <a:ahLst/>
              <a:cxnLst>
                <a:cxn ang="0">
                  <a:pos x="50" y="192"/>
                </a:cxn>
                <a:cxn ang="0">
                  <a:pos x="92" y="160"/>
                </a:cxn>
                <a:cxn ang="0">
                  <a:pos x="117" y="176"/>
                </a:cxn>
                <a:cxn ang="0">
                  <a:pos x="151" y="184"/>
                </a:cxn>
                <a:cxn ang="0">
                  <a:pos x="168" y="152"/>
                </a:cxn>
                <a:cxn ang="0">
                  <a:pos x="202" y="144"/>
                </a:cxn>
                <a:cxn ang="0">
                  <a:pos x="202" y="104"/>
                </a:cxn>
                <a:cxn ang="0">
                  <a:pos x="235" y="64"/>
                </a:cxn>
                <a:cxn ang="0">
                  <a:pos x="278" y="48"/>
                </a:cxn>
                <a:cxn ang="0">
                  <a:pos x="235" y="0"/>
                </a:cxn>
                <a:cxn ang="0">
                  <a:pos x="227" y="8"/>
                </a:cxn>
                <a:cxn ang="0">
                  <a:pos x="227" y="32"/>
                </a:cxn>
                <a:cxn ang="0">
                  <a:pos x="185" y="40"/>
                </a:cxn>
                <a:cxn ang="0">
                  <a:pos x="134" y="40"/>
                </a:cxn>
                <a:cxn ang="0">
                  <a:pos x="101" y="64"/>
                </a:cxn>
                <a:cxn ang="0">
                  <a:pos x="42" y="64"/>
                </a:cxn>
                <a:cxn ang="0">
                  <a:pos x="8" y="72"/>
                </a:cxn>
                <a:cxn ang="0">
                  <a:pos x="0" y="96"/>
                </a:cxn>
                <a:cxn ang="0">
                  <a:pos x="8" y="152"/>
                </a:cxn>
                <a:cxn ang="0">
                  <a:pos x="0" y="160"/>
                </a:cxn>
                <a:cxn ang="0">
                  <a:pos x="25" y="152"/>
                </a:cxn>
                <a:cxn ang="0">
                  <a:pos x="8" y="176"/>
                </a:cxn>
                <a:cxn ang="0">
                  <a:pos x="8" y="200"/>
                </a:cxn>
                <a:cxn ang="0">
                  <a:pos x="16" y="200"/>
                </a:cxn>
                <a:cxn ang="0">
                  <a:pos x="50" y="192"/>
                </a:cxn>
              </a:cxnLst>
              <a:rect l="0" t="0" r="r" b="b"/>
              <a:pathLst>
                <a:path w="278" h="200">
                  <a:moveTo>
                    <a:pt x="50" y="192"/>
                  </a:moveTo>
                  <a:lnTo>
                    <a:pt x="92" y="160"/>
                  </a:lnTo>
                  <a:lnTo>
                    <a:pt x="117" y="176"/>
                  </a:lnTo>
                  <a:lnTo>
                    <a:pt x="151" y="184"/>
                  </a:lnTo>
                  <a:lnTo>
                    <a:pt x="168" y="152"/>
                  </a:lnTo>
                  <a:lnTo>
                    <a:pt x="202" y="144"/>
                  </a:lnTo>
                  <a:lnTo>
                    <a:pt x="202" y="104"/>
                  </a:lnTo>
                  <a:lnTo>
                    <a:pt x="235" y="64"/>
                  </a:lnTo>
                  <a:lnTo>
                    <a:pt x="278" y="48"/>
                  </a:lnTo>
                  <a:lnTo>
                    <a:pt x="235" y="0"/>
                  </a:lnTo>
                  <a:lnTo>
                    <a:pt x="227" y="8"/>
                  </a:lnTo>
                  <a:lnTo>
                    <a:pt x="227" y="32"/>
                  </a:lnTo>
                  <a:lnTo>
                    <a:pt x="185" y="40"/>
                  </a:lnTo>
                  <a:lnTo>
                    <a:pt x="134" y="40"/>
                  </a:lnTo>
                  <a:lnTo>
                    <a:pt x="101" y="64"/>
                  </a:lnTo>
                  <a:lnTo>
                    <a:pt x="42" y="64"/>
                  </a:lnTo>
                  <a:lnTo>
                    <a:pt x="8" y="72"/>
                  </a:lnTo>
                  <a:lnTo>
                    <a:pt x="0" y="96"/>
                  </a:lnTo>
                  <a:lnTo>
                    <a:pt x="8" y="152"/>
                  </a:lnTo>
                  <a:lnTo>
                    <a:pt x="0" y="160"/>
                  </a:lnTo>
                  <a:lnTo>
                    <a:pt x="25" y="152"/>
                  </a:lnTo>
                  <a:lnTo>
                    <a:pt x="8" y="176"/>
                  </a:lnTo>
                  <a:lnTo>
                    <a:pt x="8" y="200"/>
                  </a:lnTo>
                  <a:lnTo>
                    <a:pt x="16" y="200"/>
                  </a:lnTo>
                  <a:lnTo>
                    <a:pt x="50" y="192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0" name="Freeform 52"/>
            <p:cNvSpPr>
              <a:spLocks/>
            </p:cNvSpPr>
            <p:nvPr/>
          </p:nvSpPr>
          <p:spPr bwMode="auto">
            <a:xfrm>
              <a:off x="4106" y="3056"/>
              <a:ext cx="548" cy="416"/>
            </a:xfrm>
            <a:custGeom>
              <a:avLst/>
              <a:gdLst/>
              <a:ahLst/>
              <a:cxnLst>
                <a:cxn ang="0">
                  <a:pos x="388" y="360"/>
                </a:cxn>
                <a:cxn ang="0">
                  <a:pos x="379" y="344"/>
                </a:cxn>
                <a:cxn ang="0">
                  <a:pos x="345" y="328"/>
                </a:cxn>
                <a:cxn ang="0">
                  <a:pos x="320" y="296"/>
                </a:cxn>
                <a:cxn ang="0">
                  <a:pos x="270" y="264"/>
                </a:cxn>
                <a:cxn ang="0">
                  <a:pos x="236" y="216"/>
                </a:cxn>
                <a:cxn ang="0">
                  <a:pos x="202" y="200"/>
                </a:cxn>
                <a:cxn ang="0">
                  <a:pos x="219" y="152"/>
                </a:cxn>
                <a:cxn ang="0">
                  <a:pos x="236" y="152"/>
                </a:cxn>
                <a:cxn ang="0">
                  <a:pos x="270" y="168"/>
                </a:cxn>
                <a:cxn ang="0">
                  <a:pos x="278" y="144"/>
                </a:cxn>
                <a:cxn ang="0">
                  <a:pos x="312" y="136"/>
                </a:cxn>
                <a:cxn ang="0">
                  <a:pos x="354" y="144"/>
                </a:cxn>
                <a:cxn ang="0">
                  <a:pos x="404" y="152"/>
                </a:cxn>
                <a:cxn ang="0">
                  <a:pos x="438" y="144"/>
                </a:cxn>
                <a:cxn ang="0">
                  <a:pos x="472" y="152"/>
                </a:cxn>
                <a:cxn ang="0">
                  <a:pos x="522" y="160"/>
                </a:cxn>
                <a:cxn ang="0">
                  <a:pos x="522" y="128"/>
                </a:cxn>
                <a:cxn ang="0">
                  <a:pos x="548" y="120"/>
                </a:cxn>
                <a:cxn ang="0">
                  <a:pos x="522" y="112"/>
                </a:cxn>
                <a:cxn ang="0">
                  <a:pos x="497" y="80"/>
                </a:cxn>
                <a:cxn ang="0">
                  <a:pos x="480" y="48"/>
                </a:cxn>
                <a:cxn ang="0">
                  <a:pos x="421" y="72"/>
                </a:cxn>
                <a:cxn ang="0">
                  <a:pos x="388" y="72"/>
                </a:cxn>
                <a:cxn ang="0">
                  <a:pos x="379" y="48"/>
                </a:cxn>
                <a:cxn ang="0">
                  <a:pos x="345" y="56"/>
                </a:cxn>
                <a:cxn ang="0">
                  <a:pos x="320" y="40"/>
                </a:cxn>
                <a:cxn ang="0">
                  <a:pos x="295" y="16"/>
                </a:cxn>
                <a:cxn ang="0">
                  <a:pos x="261" y="0"/>
                </a:cxn>
                <a:cxn ang="0">
                  <a:pos x="227" y="8"/>
                </a:cxn>
                <a:cxn ang="0">
                  <a:pos x="194" y="48"/>
                </a:cxn>
                <a:cxn ang="0">
                  <a:pos x="194" y="88"/>
                </a:cxn>
                <a:cxn ang="0">
                  <a:pos x="160" y="96"/>
                </a:cxn>
                <a:cxn ang="0">
                  <a:pos x="143" y="128"/>
                </a:cxn>
                <a:cxn ang="0">
                  <a:pos x="109" y="120"/>
                </a:cxn>
                <a:cxn ang="0">
                  <a:pos x="84" y="104"/>
                </a:cxn>
                <a:cxn ang="0">
                  <a:pos x="42" y="136"/>
                </a:cxn>
                <a:cxn ang="0">
                  <a:pos x="8" y="144"/>
                </a:cxn>
                <a:cxn ang="0">
                  <a:pos x="0" y="144"/>
                </a:cxn>
                <a:cxn ang="0">
                  <a:pos x="0" y="152"/>
                </a:cxn>
                <a:cxn ang="0">
                  <a:pos x="34" y="216"/>
                </a:cxn>
                <a:cxn ang="0">
                  <a:pos x="84" y="152"/>
                </a:cxn>
                <a:cxn ang="0">
                  <a:pos x="84" y="216"/>
                </a:cxn>
                <a:cxn ang="0">
                  <a:pos x="126" y="192"/>
                </a:cxn>
                <a:cxn ang="0">
                  <a:pos x="126" y="240"/>
                </a:cxn>
                <a:cxn ang="0">
                  <a:pos x="177" y="264"/>
                </a:cxn>
                <a:cxn ang="0">
                  <a:pos x="160" y="272"/>
                </a:cxn>
                <a:cxn ang="0">
                  <a:pos x="219" y="312"/>
                </a:cxn>
                <a:cxn ang="0">
                  <a:pos x="227" y="336"/>
                </a:cxn>
                <a:cxn ang="0">
                  <a:pos x="253" y="352"/>
                </a:cxn>
                <a:cxn ang="0">
                  <a:pos x="312" y="360"/>
                </a:cxn>
                <a:cxn ang="0">
                  <a:pos x="371" y="384"/>
                </a:cxn>
                <a:cxn ang="0">
                  <a:pos x="312" y="392"/>
                </a:cxn>
                <a:cxn ang="0">
                  <a:pos x="413" y="416"/>
                </a:cxn>
                <a:cxn ang="0">
                  <a:pos x="413" y="384"/>
                </a:cxn>
                <a:cxn ang="0">
                  <a:pos x="388" y="360"/>
                </a:cxn>
              </a:cxnLst>
              <a:rect l="0" t="0" r="r" b="b"/>
              <a:pathLst>
                <a:path w="548" h="416">
                  <a:moveTo>
                    <a:pt x="388" y="360"/>
                  </a:moveTo>
                  <a:lnTo>
                    <a:pt x="379" y="344"/>
                  </a:lnTo>
                  <a:lnTo>
                    <a:pt x="345" y="328"/>
                  </a:lnTo>
                  <a:lnTo>
                    <a:pt x="320" y="296"/>
                  </a:lnTo>
                  <a:lnTo>
                    <a:pt x="270" y="264"/>
                  </a:lnTo>
                  <a:lnTo>
                    <a:pt x="236" y="216"/>
                  </a:lnTo>
                  <a:lnTo>
                    <a:pt x="202" y="200"/>
                  </a:lnTo>
                  <a:lnTo>
                    <a:pt x="219" y="152"/>
                  </a:lnTo>
                  <a:lnTo>
                    <a:pt x="236" y="152"/>
                  </a:lnTo>
                  <a:lnTo>
                    <a:pt x="270" y="168"/>
                  </a:lnTo>
                  <a:lnTo>
                    <a:pt x="278" y="144"/>
                  </a:lnTo>
                  <a:lnTo>
                    <a:pt x="312" y="136"/>
                  </a:lnTo>
                  <a:lnTo>
                    <a:pt x="354" y="144"/>
                  </a:lnTo>
                  <a:lnTo>
                    <a:pt x="404" y="152"/>
                  </a:lnTo>
                  <a:lnTo>
                    <a:pt x="438" y="144"/>
                  </a:lnTo>
                  <a:lnTo>
                    <a:pt x="472" y="152"/>
                  </a:lnTo>
                  <a:lnTo>
                    <a:pt x="522" y="160"/>
                  </a:lnTo>
                  <a:lnTo>
                    <a:pt x="522" y="128"/>
                  </a:lnTo>
                  <a:lnTo>
                    <a:pt x="548" y="120"/>
                  </a:lnTo>
                  <a:lnTo>
                    <a:pt x="522" y="112"/>
                  </a:lnTo>
                  <a:lnTo>
                    <a:pt x="497" y="80"/>
                  </a:lnTo>
                  <a:lnTo>
                    <a:pt x="480" y="48"/>
                  </a:lnTo>
                  <a:lnTo>
                    <a:pt x="421" y="72"/>
                  </a:lnTo>
                  <a:lnTo>
                    <a:pt x="388" y="72"/>
                  </a:lnTo>
                  <a:lnTo>
                    <a:pt x="379" y="48"/>
                  </a:lnTo>
                  <a:lnTo>
                    <a:pt x="345" y="56"/>
                  </a:lnTo>
                  <a:lnTo>
                    <a:pt x="320" y="40"/>
                  </a:lnTo>
                  <a:lnTo>
                    <a:pt x="295" y="16"/>
                  </a:lnTo>
                  <a:lnTo>
                    <a:pt x="261" y="0"/>
                  </a:lnTo>
                  <a:lnTo>
                    <a:pt x="227" y="8"/>
                  </a:lnTo>
                  <a:lnTo>
                    <a:pt x="194" y="48"/>
                  </a:lnTo>
                  <a:lnTo>
                    <a:pt x="194" y="88"/>
                  </a:lnTo>
                  <a:lnTo>
                    <a:pt x="160" y="96"/>
                  </a:lnTo>
                  <a:lnTo>
                    <a:pt x="143" y="128"/>
                  </a:lnTo>
                  <a:lnTo>
                    <a:pt x="109" y="120"/>
                  </a:lnTo>
                  <a:lnTo>
                    <a:pt x="84" y="104"/>
                  </a:lnTo>
                  <a:lnTo>
                    <a:pt x="42" y="136"/>
                  </a:lnTo>
                  <a:lnTo>
                    <a:pt x="8" y="144"/>
                  </a:lnTo>
                  <a:lnTo>
                    <a:pt x="0" y="144"/>
                  </a:lnTo>
                  <a:lnTo>
                    <a:pt x="0" y="152"/>
                  </a:lnTo>
                  <a:lnTo>
                    <a:pt x="34" y="216"/>
                  </a:lnTo>
                  <a:lnTo>
                    <a:pt x="84" y="152"/>
                  </a:lnTo>
                  <a:lnTo>
                    <a:pt x="84" y="216"/>
                  </a:lnTo>
                  <a:lnTo>
                    <a:pt x="126" y="192"/>
                  </a:lnTo>
                  <a:lnTo>
                    <a:pt x="126" y="240"/>
                  </a:lnTo>
                  <a:lnTo>
                    <a:pt x="177" y="264"/>
                  </a:lnTo>
                  <a:lnTo>
                    <a:pt x="160" y="272"/>
                  </a:lnTo>
                  <a:lnTo>
                    <a:pt x="219" y="312"/>
                  </a:lnTo>
                  <a:lnTo>
                    <a:pt x="227" y="336"/>
                  </a:lnTo>
                  <a:lnTo>
                    <a:pt x="253" y="352"/>
                  </a:lnTo>
                  <a:lnTo>
                    <a:pt x="312" y="360"/>
                  </a:lnTo>
                  <a:lnTo>
                    <a:pt x="371" y="384"/>
                  </a:lnTo>
                  <a:lnTo>
                    <a:pt x="312" y="392"/>
                  </a:lnTo>
                  <a:lnTo>
                    <a:pt x="413" y="416"/>
                  </a:lnTo>
                  <a:lnTo>
                    <a:pt x="413" y="384"/>
                  </a:lnTo>
                  <a:lnTo>
                    <a:pt x="388" y="36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1" name="Freeform 53"/>
            <p:cNvSpPr>
              <a:spLocks/>
            </p:cNvSpPr>
            <p:nvPr/>
          </p:nvSpPr>
          <p:spPr bwMode="auto">
            <a:xfrm>
              <a:off x="4308" y="3192"/>
              <a:ext cx="388" cy="320"/>
            </a:xfrm>
            <a:custGeom>
              <a:avLst/>
              <a:gdLst/>
              <a:ahLst/>
              <a:cxnLst>
                <a:cxn ang="0">
                  <a:pos x="287" y="264"/>
                </a:cxn>
                <a:cxn ang="0">
                  <a:pos x="312" y="248"/>
                </a:cxn>
                <a:cxn ang="0">
                  <a:pos x="320" y="216"/>
                </a:cxn>
                <a:cxn ang="0">
                  <a:pos x="346" y="216"/>
                </a:cxn>
                <a:cxn ang="0">
                  <a:pos x="337" y="192"/>
                </a:cxn>
                <a:cxn ang="0">
                  <a:pos x="388" y="176"/>
                </a:cxn>
                <a:cxn ang="0">
                  <a:pos x="362" y="136"/>
                </a:cxn>
                <a:cxn ang="0">
                  <a:pos x="388" y="120"/>
                </a:cxn>
                <a:cxn ang="0">
                  <a:pos x="346" y="96"/>
                </a:cxn>
                <a:cxn ang="0">
                  <a:pos x="337" y="64"/>
                </a:cxn>
                <a:cxn ang="0">
                  <a:pos x="337" y="32"/>
                </a:cxn>
                <a:cxn ang="0">
                  <a:pos x="304" y="32"/>
                </a:cxn>
                <a:cxn ang="0">
                  <a:pos x="295" y="16"/>
                </a:cxn>
                <a:cxn ang="0">
                  <a:pos x="270" y="16"/>
                </a:cxn>
                <a:cxn ang="0">
                  <a:pos x="236" y="8"/>
                </a:cxn>
                <a:cxn ang="0">
                  <a:pos x="202" y="16"/>
                </a:cxn>
                <a:cxn ang="0">
                  <a:pos x="152" y="8"/>
                </a:cxn>
                <a:cxn ang="0">
                  <a:pos x="110" y="0"/>
                </a:cxn>
                <a:cxn ang="0">
                  <a:pos x="76" y="8"/>
                </a:cxn>
                <a:cxn ang="0">
                  <a:pos x="68" y="32"/>
                </a:cxn>
                <a:cxn ang="0">
                  <a:pos x="34" y="16"/>
                </a:cxn>
                <a:cxn ang="0">
                  <a:pos x="17" y="16"/>
                </a:cxn>
                <a:cxn ang="0">
                  <a:pos x="0" y="64"/>
                </a:cxn>
                <a:cxn ang="0">
                  <a:pos x="34" y="80"/>
                </a:cxn>
                <a:cxn ang="0">
                  <a:pos x="68" y="128"/>
                </a:cxn>
                <a:cxn ang="0">
                  <a:pos x="118" y="160"/>
                </a:cxn>
                <a:cxn ang="0">
                  <a:pos x="143" y="192"/>
                </a:cxn>
                <a:cxn ang="0">
                  <a:pos x="177" y="208"/>
                </a:cxn>
                <a:cxn ang="0">
                  <a:pos x="186" y="224"/>
                </a:cxn>
                <a:cxn ang="0">
                  <a:pos x="211" y="248"/>
                </a:cxn>
                <a:cxn ang="0">
                  <a:pos x="211" y="280"/>
                </a:cxn>
                <a:cxn ang="0">
                  <a:pos x="295" y="320"/>
                </a:cxn>
                <a:cxn ang="0">
                  <a:pos x="295" y="280"/>
                </a:cxn>
                <a:cxn ang="0">
                  <a:pos x="287" y="264"/>
                </a:cxn>
              </a:cxnLst>
              <a:rect l="0" t="0" r="r" b="b"/>
              <a:pathLst>
                <a:path w="388" h="320">
                  <a:moveTo>
                    <a:pt x="287" y="264"/>
                  </a:moveTo>
                  <a:lnTo>
                    <a:pt x="312" y="248"/>
                  </a:lnTo>
                  <a:lnTo>
                    <a:pt x="320" y="216"/>
                  </a:lnTo>
                  <a:lnTo>
                    <a:pt x="346" y="216"/>
                  </a:lnTo>
                  <a:lnTo>
                    <a:pt x="337" y="192"/>
                  </a:lnTo>
                  <a:lnTo>
                    <a:pt x="388" y="176"/>
                  </a:lnTo>
                  <a:lnTo>
                    <a:pt x="362" y="136"/>
                  </a:lnTo>
                  <a:lnTo>
                    <a:pt x="388" y="120"/>
                  </a:lnTo>
                  <a:lnTo>
                    <a:pt x="346" y="96"/>
                  </a:lnTo>
                  <a:lnTo>
                    <a:pt x="337" y="64"/>
                  </a:lnTo>
                  <a:lnTo>
                    <a:pt x="337" y="32"/>
                  </a:lnTo>
                  <a:lnTo>
                    <a:pt x="304" y="32"/>
                  </a:lnTo>
                  <a:lnTo>
                    <a:pt x="295" y="16"/>
                  </a:lnTo>
                  <a:lnTo>
                    <a:pt x="270" y="16"/>
                  </a:lnTo>
                  <a:lnTo>
                    <a:pt x="236" y="8"/>
                  </a:lnTo>
                  <a:lnTo>
                    <a:pt x="202" y="16"/>
                  </a:lnTo>
                  <a:lnTo>
                    <a:pt x="152" y="8"/>
                  </a:lnTo>
                  <a:lnTo>
                    <a:pt x="110" y="0"/>
                  </a:lnTo>
                  <a:lnTo>
                    <a:pt x="76" y="8"/>
                  </a:lnTo>
                  <a:lnTo>
                    <a:pt x="68" y="32"/>
                  </a:lnTo>
                  <a:lnTo>
                    <a:pt x="34" y="16"/>
                  </a:lnTo>
                  <a:lnTo>
                    <a:pt x="17" y="16"/>
                  </a:lnTo>
                  <a:lnTo>
                    <a:pt x="0" y="64"/>
                  </a:lnTo>
                  <a:lnTo>
                    <a:pt x="34" y="80"/>
                  </a:lnTo>
                  <a:lnTo>
                    <a:pt x="68" y="128"/>
                  </a:lnTo>
                  <a:lnTo>
                    <a:pt x="118" y="160"/>
                  </a:lnTo>
                  <a:lnTo>
                    <a:pt x="143" y="192"/>
                  </a:lnTo>
                  <a:lnTo>
                    <a:pt x="177" y="208"/>
                  </a:lnTo>
                  <a:lnTo>
                    <a:pt x="186" y="224"/>
                  </a:lnTo>
                  <a:lnTo>
                    <a:pt x="211" y="248"/>
                  </a:lnTo>
                  <a:lnTo>
                    <a:pt x="211" y="280"/>
                  </a:lnTo>
                  <a:lnTo>
                    <a:pt x="295" y="320"/>
                  </a:lnTo>
                  <a:lnTo>
                    <a:pt x="295" y="280"/>
                  </a:lnTo>
                  <a:lnTo>
                    <a:pt x="287" y="264"/>
                  </a:lnTo>
                  <a:close/>
                </a:path>
              </a:pathLst>
            </a:custGeom>
            <a:solidFill>
              <a:srgbClr val="00A0C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2" name="Freeform 54"/>
            <p:cNvSpPr>
              <a:spLocks/>
            </p:cNvSpPr>
            <p:nvPr/>
          </p:nvSpPr>
          <p:spPr bwMode="auto">
            <a:xfrm>
              <a:off x="4333" y="2760"/>
              <a:ext cx="573" cy="368"/>
            </a:xfrm>
            <a:custGeom>
              <a:avLst/>
              <a:gdLst/>
              <a:ahLst/>
              <a:cxnLst>
                <a:cxn ang="0">
                  <a:pos x="295" y="320"/>
                </a:cxn>
                <a:cxn ang="0">
                  <a:pos x="329" y="304"/>
                </a:cxn>
                <a:cxn ang="0">
                  <a:pos x="380" y="304"/>
                </a:cxn>
                <a:cxn ang="0">
                  <a:pos x="413" y="288"/>
                </a:cxn>
                <a:cxn ang="0">
                  <a:pos x="439" y="272"/>
                </a:cxn>
                <a:cxn ang="0">
                  <a:pos x="455" y="264"/>
                </a:cxn>
                <a:cxn ang="0">
                  <a:pos x="464" y="224"/>
                </a:cxn>
                <a:cxn ang="0">
                  <a:pos x="472" y="200"/>
                </a:cxn>
                <a:cxn ang="0">
                  <a:pos x="498" y="168"/>
                </a:cxn>
                <a:cxn ang="0">
                  <a:pos x="523" y="112"/>
                </a:cxn>
                <a:cxn ang="0">
                  <a:pos x="548" y="72"/>
                </a:cxn>
                <a:cxn ang="0">
                  <a:pos x="573" y="48"/>
                </a:cxn>
                <a:cxn ang="0">
                  <a:pos x="548" y="24"/>
                </a:cxn>
                <a:cxn ang="0">
                  <a:pos x="514" y="0"/>
                </a:cxn>
                <a:cxn ang="0">
                  <a:pos x="472" y="8"/>
                </a:cxn>
                <a:cxn ang="0">
                  <a:pos x="447" y="0"/>
                </a:cxn>
                <a:cxn ang="0">
                  <a:pos x="405" y="8"/>
                </a:cxn>
                <a:cxn ang="0">
                  <a:pos x="371" y="8"/>
                </a:cxn>
                <a:cxn ang="0">
                  <a:pos x="329" y="56"/>
                </a:cxn>
                <a:cxn ang="0">
                  <a:pos x="287" y="48"/>
                </a:cxn>
                <a:cxn ang="0">
                  <a:pos x="279" y="64"/>
                </a:cxn>
                <a:cxn ang="0">
                  <a:pos x="228" y="80"/>
                </a:cxn>
                <a:cxn ang="0">
                  <a:pos x="228" y="112"/>
                </a:cxn>
                <a:cxn ang="0">
                  <a:pos x="110" y="128"/>
                </a:cxn>
                <a:cxn ang="0">
                  <a:pos x="85" y="112"/>
                </a:cxn>
                <a:cxn ang="0">
                  <a:pos x="68" y="104"/>
                </a:cxn>
                <a:cxn ang="0">
                  <a:pos x="68" y="128"/>
                </a:cxn>
                <a:cxn ang="0">
                  <a:pos x="26" y="144"/>
                </a:cxn>
                <a:cxn ang="0">
                  <a:pos x="26" y="184"/>
                </a:cxn>
                <a:cxn ang="0">
                  <a:pos x="17" y="224"/>
                </a:cxn>
                <a:cxn ang="0">
                  <a:pos x="0" y="240"/>
                </a:cxn>
                <a:cxn ang="0">
                  <a:pos x="43" y="288"/>
                </a:cxn>
                <a:cxn ang="0">
                  <a:pos x="34" y="296"/>
                </a:cxn>
                <a:cxn ang="0">
                  <a:pos x="68" y="312"/>
                </a:cxn>
                <a:cxn ang="0">
                  <a:pos x="93" y="336"/>
                </a:cxn>
                <a:cxn ang="0">
                  <a:pos x="118" y="352"/>
                </a:cxn>
                <a:cxn ang="0">
                  <a:pos x="152" y="344"/>
                </a:cxn>
                <a:cxn ang="0">
                  <a:pos x="161" y="368"/>
                </a:cxn>
                <a:cxn ang="0">
                  <a:pos x="194" y="368"/>
                </a:cxn>
                <a:cxn ang="0">
                  <a:pos x="253" y="344"/>
                </a:cxn>
                <a:cxn ang="0">
                  <a:pos x="262" y="344"/>
                </a:cxn>
                <a:cxn ang="0">
                  <a:pos x="270" y="320"/>
                </a:cxn>
                <a:cxn ang="0">
                  <a:pos x="295" y="320"/>
                </a:cxn>
              </a:cxnLst>
              <a:rect l="0" t="0" r="r" b="b"/>
              <a:pathLst>
                <a:path w="573" h="368">
                  <a:moveTo>
                    <a:pt x="295" y="320"/>
                  </a:moveTo>
                  <a:lnTo>
                    <a:pt x="329" y="304"/>
                  </a:lnTo>
                  <a:lnTo>
                    <a:pt x="380" y="304"/>
                  </a:lnTo>
                  <a:lnTo>
                    <a:pt x="413" y="288"/>
                  </a:lnTo>
                  <a:lnTo>
                    <a:pt x="439" y="272"/>
                  </a:lnTo>
                  <a:lnTo>
                    <a:pt x="455" y="264"/>
                  </a:lnTo>
                  <a:lnTo>
                    <a:pt x="464" y="224"/>
                  </a:lnTo>
                  <a:lnTo>
                    <a:pt x="472" y="200"/>
                  </a:lnTo>
                  <a:lnTo>
                    <a:pt x="498" y="168"/>
                  </a:lnTo>
                  <a:lnTo>
                    <a:pt x="523" y="112"/>
                  </a:lnTo>
                  <a:lnTo>
                    <a:pt x="548" y="72"/>
                  </a:lnTo>
                  <a:lnTo>
                    <a:pt x="573" y="48"/>
                  </a:lnTo>
                  <a:lnTo>
                    <a:pt x="548" y="24"/>
                  </a:lnTo>
                  <a:lnTo>
                    <a:pt x="514" y="0"/>
                  </a:lnTo>
                  <a:lnTo>
                    <a:pt x="472" y="8"/>
                  </a:lnTo>
                  <a:lnTo>
                    <a:pt x="447" y="0"/>
                  </a:lnTo>
                  <a:lnTo>
                    <a:pt x="405" y="8"/>
                  </a:lnTo>
                  <a:lnTo>
                    <a:pt x="371" y="8"/>
                  </a:lnTo>
                  <a:lnTo>
                    <a:pt x="329" y="56"/>
                  </a:lnTo>
                  <a:lnTo>
                    <a:pt x="287" y="48"/>
                  </a:lnTo>
                  <a:lnTo>
                    <a:pt x="279" y="64"/>
                  </a:lnTo>
                  <a:lnTo>
                    <a:pt x="228" y="80"/>
                  </a:lnTo>
                  <a:lnTo>
                    <a:pt x="228" y="112"/>
                  </a:lnTo>
                  <a:lnTo>
                    <a:pt x="110" y="128"/>
                  </a:lnTo>
                  <a:lnTo>
                    <a:pt x="85" y="112"/>
                  </a:lnTo>
                  <a:lnTo>
                    <a:pt x="68" y="104"/>
                  </a:lnTo>
                  <a:lnTo>
                    <a:pt x="68" y="128"/>
                  </a:lnTo>
                  <a:lnTo>
                    <a:pt x="26" y="144"/>
                  </a:lnTo>
                  <a:lnTo>
                    <a:pt x="26" y="184"/>
                  </a:lnTo>
                  <a:lnTo>
                    <a:pt x="17" y="224"/>
                  </a:lnTo>
                  <a:lnTo>
                    <a:pt x="0" y="240"/>
                  </a:lnTo>
                  <a:lnTo>
                    <a:pt x="43" y="288"/>
                  </a:lnTo>
                  <a:lnTo>
                    <a:pt x="34" y="296"/>
                  </a:lnTo>
                  <a:lnTo>
                    <a:pt x="68" y="312"/>
                  </a:lnTo>
                  <a:lnTo>
                    <a:pt x="93" y="336"/>
                  </a:lnTo>
                  <a:lnTo>
                    <a:pt x="118" y="352"/>
                  </a:lnTo>
                  <a:lnTo>
                    <a:pt x="152" y="344"/>
                  </a:lnTo>
                  <a:lnTo>
                    <a:pt x="161" y="368"/>
                  </a:lnTo>
                  <a:lnTo>
                    <a:pt x="194" y="368"/>
                  </a:lnTo>
                  <a:lnTo>
                    <a:pt x="253" y="344"/>
                  </a:lnTo>
                  <a:lnTo>
                    <a:pt x="262" y="344"/>
                  </a:lnTo>
                  <a:lnTo>
                    <a:pt x="270" y="320"/>
                  </a:lnTo>
                  <a:lnTo>
                    <a:pt x="295" y="320"/>
                  </a:ln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dirty="0" smtClean="0"/>
                <a:t>2%</a:t>
              </a:r>
              <a:endParaRPr lang="en-US" dirty="0"/>
            </a:p>
          </p:txBody>
        </p:sp>
        <p:sp>
          <p:nvSpPr>
            <p:cNvPr id="2103" name="Freeform 55"/>
            <p:cNvSpPr>
              <a:spLocks/>
            </p:cNvSpPr>
            <p:nvPr/>
          </p:nvSpPr>
          <p:spPr bwMode="auto">
            <a:xfrm>
              <a:off x="4308" y="3192"/>
              <a:ext cx="388" cy="320"/>
            </a:xfrm>
            <a:custGeom>
              <a:avLst/>
              <a:gdLst/>
              <a:ahLst/>
              <a:cxnLst>
                <a:cxn ang="0">
                  <a:pos x="287" y="264"/>
                </a:cxn>
                <a:cxn ang="0">
                  <a:pos x="312" y="248"/>
                </a:cxn>
                <a:cxn ang="0">
                  <a:pos x="320" y="216"/>
                </a:cxn>
                <a:cxn ang="0">
                  <a:pos x="346" y="216"/>
                </a:cxn>
                <a:cxn ang="0">
                  <a:pos x="337" y="192"/>
                </a:cxn>
                <a:cxn ang="0">
                  <a:pos x="388" y="176"/>
                </a:cxn>
                <a:cxn ang="0">
                  <a:pos x="362" y="136"/>
                </a:cxn>
                <a:cxn ang="0">
                  <a:pos x="388" y="120"/>
                </a:cxn>
                <a:cxn ang="0">
                  <a:pos x="346" y="96"/>
                </a:cxn>
                <a:cxn ang="0">
                  <a:pos x="337" y="64"/>
                </a:cxn>
                <a:cxn ang="0">
                  <a:pos x="337" y="32"/>
                </a:cxn>
                <a:cxn ang="0">
                  <a:pos x="304" y="32"/>
                </a:cxn>
                <a:cxn ang="0">
                  <a:pos x="295" y="16"/>
                </a:cxn>
                <a:cxn ang="0">
                  <a:pos x="270" y="16"/>
                </a:cxn>
                <a:cxn ang="0">
                  <a:pos x="236" y="8"/>
                </a:cxn>
                <a:cxn ang="0">
                  <a:pos x="202" y="16"/>
                </a:cxn>
                <a:cxn ang="0">
                  <a:pos x="152" y="8"/>
                </a:cxn>
                <a:cxn ang="0">
                  <a:pos x="110" y="0"/>
                </a:cxn>
                <a:cxn ang="0">
                  <a:pos x="76" y="8"/>
                </a:cxn>
                <a:cxn ang="0">
                  <a:pos x="68" y="32"/>
                </a:cxn>
                <a:cxn ang="0">
                  <a:pos x="34" y="16"/>
                </a:cxn>
                <a:cxn ang="0">
                  <a:pos x="17" y="16"/>
                </a:cxn>
                <a:cxn ang="0">
                  <a:pos x="0" y="64"/>
                </a:cxn>
                <a:cxn ang="0">
                  <a:pos x="34" y="80"/>
                </a:cxn>
                <a:cxn ang="0">
                  <a:pos x="68" y="128"/>
                </a:cxn>
                <a:cxn ang="0">
                  <a:pos x="118" y="160"/>
                </a:cxn>
                <a:cxn ang="0">
                  <a:pos x="143" y="192"/>
                </a:cxn>
                <a:cxn ang="0">
                  <a:pos x="177" y="208"/>
                </a:cxn>
                <a:cxn ang="0">
                  <a:pos x="186" y="224"/>
                </a:cxn>
                <a:cxn ang="0">
                  <a:pos x="211" y="248"/>
                </a:cxn>
                <a:cxn ang="0">
                  <a:pos x="211" y="280"/>
                </a:cxn>
                <a:cxn ang="0">
                  <a:pos x="295" y="320"/>
                </a:cxn>
                <a:cxn ang="0">
                  <a:pos x="295" y="280"/>
                </a:cxn>
                <a:cxn ang="0">
                  <a:pos x="287" y="264"/>
                </a:cxn>
              </a:cxnLst>
              <a:rect l="0" t="0" r="r" b="b"/>
              <a:pathLst>
                <a:path w="388" h="320">
                  <a:moveTo>
                    <a:pt x="287" y="264"/>
                  </a:moveTo>
                  <a:lnTo>
                    <a:pt x="312" y="248"/>
                  </a:lnTo>
                  <a:lnTo>
                    <a:pt x="320" y="216"/>
                  </a:lnTo>
                  <a:lnTo>
                    <a:pt x="346" y="216"/>
                  </a:lnTo>
                  <a:lnTo>
                    <a:pt x="337" y="192"/>
                  </a:lnTo>
                  <a:lnTo>
                    <a:pt x="388" y="176"/>
                  </a:lnTo>
                  <a:lnTo>
                    <a:pt x="362" y="136"/>
                  </a:lnTo>
                  <a:lnTo>
                    <a:pt x="388" y="120"/>
                  </a:lnTo>
                  <a:lnTo>
                    <a:pt x="346" y="96"/>
                  </a:lnTo>
                  <a:lnTo>
                    <a:pt x="337" y="64"/>
                  </a:lnTo>
                  <a:lnTo>
                    <a:pt x="337" y="32"/>
                  </a:lnTo>
                  <a:lnTo>
                    <a:pt x="304" y="32"/>
                  </a:lnTo>
                  <a:lnTo>
                    <a:pt x="295" y="16"/>
                  </a:lnTo>
                  <a:lnTo>
                    <a:pt x="270" y="16"/>
                  </a:lnTo>
                  <a:lnTo>
                    <a:pt x="236" y="8"/>
                  </a:lnTo>
                  <a:lnTo>
                    <a:pt x="202" y="16"/>
                  </a:lnTo>
                  <a:lnTo>
                    <a:pt x="152" y="8"/>
                  </a:lnTo>
                  <a:lnTo>
                    <a:pt x="110" y="0"/>
                  </a:lnTo>
                  <a:lnTo>
                    <a:pt x="76" y="8"/>
                  </a:lnTo>
                  <a:lnTo>
                    <a:pt x="68" y="32"/>
                  </a:lnTo>
                  <a:lnTo>
                    <a:pt x="34" y="16"/>
                  </a:lnTo>
                  <a:lnTo>
                    <a:pt x="17" y="16"/>
                  </a:lnTo>
                  <a:lnTo>
                    <a:pt x="0" y="64"/>
                  </a:lnTo>
                  <a:lnTo>
                    <a:pt x="34" y="80"/>
                  </a:lnTo>
                  <a:lnTo>
                    <a:pt x="68" y="128"/>
                  </a:lnTo>
                  <a:lnTo>
                    <a:pt x="118" y="160"/>
                  </a:lnTo>
                  <a:lnTo>
                    <a:pt x="143" y="192"/>
                  </a:lnTo>
                  <a:lnTo>
                    <a:pt x="177" y="208"/>
                  </a:lnTo>
                  <a:lnTo>
                    <a:pt x="186" y="224"/>
                  </a:lnTo>
                  <a:lnTo>
                    <a:pt x="211" y="248"/>
                  </a:lnTo>
                  <a:lnTo>
                    <a:pt x="211" y="280"/>
                  </a:lnTo>
                  <a:lnTo>
                    <a:pt x="295" y="320"/>
                  </a:lnTo>
                  <a:lnTo>
                    <a:pt x="295" y="280"/>
                  </a:lnTo>
                  <a:lnTo>
                    <a:pt x="287" y="264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4" name="Freeform 56"/>
            <p:cNvSpPr>
              <a:spLocks/>
            </p:cNvSpPr>
            <p:nvPr/>
          </p:nvSpPr>
          <p:spPr bwMode="auto">
            <a:xfrm>
              <a:off x="4333" y="2760"/>
              <a:ext cx="573" cy="368"/>
            </a:xfrm>
            <a:custGeom>
              <a:avLst/>
              <a:gdLst/>
              <a:ahLst/>
              <a:cxnLst>
                <a:cxn ang="0">
                  <a:pos x="295" y="320"/>
                </a:cxn>
                <a:cxn ang="0">
                  <a:pos x="329" y="304"/>
                </a:cxn>
                <a:cxn ang="0">
                  <a:pos x="380" y="304"/>
                </a:cxn>
                <a:cxn ang="0">
                  <a:pos x="413" y="288"/>
                </a:cxn>
                <a:cxn ang="0">
                  <a:pos x="439" y="272"/>
                </a:cxn>
                <a:cxn ang="0">
                  <a:pos x="455" y="264"/>
                </a:cxn>
                <a:cxn ang="0">
                  <a:pos x="464" y="224"/>
                </a:cxn>
                <a:cxn ang="0">
                  <a:pos x="472" y="200"/>
                </a:cxn>
                <a:cxn ang="0">
                  <a:pos x="498" y="168"/>
                </a:cxn>
                <a:cxn ang="0">
                  <a:pos x="523" y="112"/>
                </a:cxn>
                <a:cxn ang="0">
                  <a:pos x="548" y="72"/>
                </a:cxn>
                <a:cxn ang="0">
                  <a:pos x="573" y="48"/>
                </a:cxn>
                <a:cxn ang="0">
                  <a:pos x="548" y="24"/>
                </a:cxn>
                <a:cxn ang="0">
                  <a:pos x="514" y="0"/>
                </a:cxn>
                <a:cxn ang="0">
                  <a:pos x="472" y="8"/>
                </a:cxn>
                <a:cxn ang="0">
                  <a:pos x="447" y="0"/>
                </a:cxn>
                <a:cxn ang="0">
                  <a:pos x="405" y="8"/>
                </a:cxn>
                <a:cxn ang="0">
                  <a:pos x="371" y="8"/>
                </a:cxn>
                <a:cxn ang="0">
                  <a:pos x="329" y="56"/>
                </a:cxn>
                <a:cxn ang="0">
                  <a:pos x="287" y="48"/>
                </a:cxn>
                <a:cxn ang="0">
                  <a:pos x="279" y="64"/>
                </a:cxn>
                <a:cxn ang="0">
                  <a:pos x="228" y="80"/>
                </a:cxn>
                <a:cxn ang="0">
                  <a:pos x="228" y="112"/>
                </a:cxn>
                <a:cxn ang="0">
                  <a:pos x="110" y="128"/>
                </a:cxn>
                <a:cxn ang="0">
                  <a:pos x="85" y="112"/>
                </a:cxn>
                <a:cxn ang="0">
                  <a:pos x="68" y="104"/>
                </a:cxn>
                <a:cxn ang="0">
                  <a:pos x="68" y="128"/>
                </a:cxn>
                <a:cxn ang="0">
                  <a:pos x="26" y="144"/>
                </a:cxn>
                <a:cxn ang="0">
                  <a:pos x="26" y="184"/>
                </a:cxn>
                <a:cxn ang="0">
                  <a:pos x="17" y="224"/>
                </a:cxn>
                <a:cxn ang="0">
                  <a:pos x="0" y="240"/>
                </a:cxn>
                <a:cxn ang="0">
                  <a:pos x="43" y="288"/>
                </a:cxn>
                <a:cxn ang="0">
                  <a:pos x="34" y="296"/>
                </a:cxn>
                <a:cxn ang="0">
                  <a:pos x="68" y="312"/>
                </a:cxn>
                <a:cxn ang="0">
                  <a:pos x="93" y="336"/>
                </a:cxn>
                <a:cxn ang="0">
                  <a:pos x="118" y="352"/>
                </a:cxn>
                <a:cxn ang="0">
                  <a:pos x="152" y="344"/>
                </a:cxn>
                <a:cxn ang="0">
                  <a:pos x="161" y="368"/>
                </a:cxn>
                <a:cxn ang="0">
                  <a:pos x="194" y="368"/>
                </a:cxn>
                <a:cxn ang="0">
                  <a:pos x="253" y="344"/>
                </a:cxn>
                <a:cxn ang="0">
                  <a:pos x="262" y="344"/>
                </a:cxn>
                <a:cxn ang="0">
                  <a:pos x="270" y="320"/>
                </a:cxn>
                <a:cxn ang="0">
                  <a:pos x="295" y="320"/>
                </a:cxn>
              </a:cxnLst>
              <a:rect l="0" t="0" r="r" b="b"/>
              <a:pathLst>
                <a:path w="573" h="368">
                  <a:moveTo>
                    <a:pt x="295" y="320"/>
                  </a:moveTo>
                  <a:lnTo>
                    <a:pt x="329" y="304"/>
                  </a:lnTo>
                  <a:lnTo>
                    <a:pt x="380" y="304"/>
                  </a:lnTo>
                  <a:lnTo>
                    <a:pt x="413" y="288"/>
                  </a:lnTo>
                  <a:lnTo>
                    <a:pt x="439" y="272"/>
                  </a:lnTo>
                  <a:lnTo>
                    <a:pt x="455" y="264"/>
                  </a:lnTo>
                  <a:lnTo>
                    <a:pt x="464" y="224"/>
                  </a:lnTo>
                  <a:lnTo>
                    <a:pt x="472" y="200"/>
                  </a:lnTo>
                  <a:lnTo>
                    <a:pt x="498" y="168"/>
                  </a:lnTo>
                  <a:lnTo>
                    <a:pt x="523" y="112"/>
                  </a:lnTo>
                  <a:lnTo>
                    <a:pt x="548" y="72"/>
                  </a:lnTo>
                  <a:lnTo>
                    <a:pt x="573" y="48"/>
                  </a:lnTo>
                  <a:lnTo>
                    <a:pt x="548" y="24"/>
                  </a:lnTo>
                  <a:lnTo>
                    <a:pt x="514" y="0"/>
                  </a:lnTo>
                  <a:lnTo>
                    <a:pt x="472" y="8"/>
                  </a:lnTo>
                  <a:lnTo>
                    <a:pt x="447" y="0"/>
                  </a:lnTo>
                  <a:lnTo>
                    <a:pt x="405" y="8"/>
                  </a:lnTo>
                  <a:lnTo>
                    <a:pt x="371" y="8"/>
                  </a:lnTo>
                  <a:lnTo>
                    <a:pt x="329" y="56"/>
                  </a:lnTo>
                  <a:lnTo>
                    <a:pt x="287" y="48"/>
                  </a:lnTo>
                  <a:lnTo>
                    <a:pt x="279" y="64"/>
                  </a:lnTo>
                  <a:lnTo>
                    <a:pt x="228" y="80"/>
                  </a:lnTo>
                  <a:lnTo>
                    <a:pt x="228" y="112"/>
                  </a:lnTo>
                  <a:lnTo>
                    <a:pt x="110" y="128"/>
                  </a:lnTo>
                  <a:lnTo>
                    <a:pt x="85" y="112"/>
                  </a:lnTo>
                  <a:lnTo>
                    <a:pt x="68" y="104"/>
                  </a:lnTo>
                  <a:lnTo>
                    <a:pt x="68" y="128"/>
                  </a:lnTo>
                  <a:lnTo>
                    <a:pt x="26" y="144"/>
                  </a:lnTo>
                  <a:lnTo>
                    <a:pt x="26" y="184"/>
                  </a:lnTo>
                  <a:lnTo>
                    <a:pt x="17" y="224"/>
                  </a:lnTo>
                  <a:lnTo>
                    <a:pt x="0" y="240"/>
                  </a:lnTo>
                  <a:lnTo>
                    <a:pt x="43" y="288"/>
                  </a:lnTo>
                  <a:lnTo>
                    <a:pt x="34" y="296"/>
                  </a:lnTo>
                  <a:lnTo>
                    <a:pt x="68" y="312"/>
                  </a:lnTo>
                  <a:lnTo>
                    <a:pt x="93" y="336"/>
                  </a:lnTo>
                  <a:lnTo>
                    <a:pt x="118" y="352"/>
                  </a:lnTo>
                  <a:lnTo>
                    <a:pt x="152" y="344"/>
                  </a:lnTo>
                  <a:lnTo>
                    <a:pt x="161" y="368"/>
                  </a:lnTo>
                  <a:lnTo>
                    <a:pt x="194" y="368"/>
                  </a:lnTo>
                  <a:lnTo>
                    <a:pt x="253" y="344"/>
                  </a:lnTo>
                  <a:lnTo>
                    <a:pt x="262" y="344"/>
                  </a:lnTo>
                  <a:lnTo>
                    <a:pt x="270" y="320"/>
                  </a:lnTo>
                  <a:lnTo>
                    <a:pt x="295" y="32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5" name="Freeform 57"/>
            <p:cNvSpPr>
              <a:spLocks/>
            </p:cNvSpPr>
            <p:nvPr/>
          </p:nvSpPr>
          <p:spPr bwMode="auto">
            <a:xfrm>
              <a:off x="4788" y="2760"/>
              <a:ext cx="26" cy="8"/>
            </a:xfrm>
            <a:custGeom>
              <a:avLst/>
              <a:gdLst/>
              <a:ahLst/>
              <a:cxnLst>
                <a:cxn ang="0">
                  <a:pos x="17" y="8"/>
                </a:cxn>
                <a:cxn ang="0">
                  <a:pos x="26" y="8"/>
                </a:cxn>
                <a:cxn ang="0">
                  <a:pos x="0" y="0"/>
                </a:cxn>
                <a:cxn ang="0">
                  <a:pos x="17" y="8"/>
                </a:cxn>
              </a:cxnLst>
              <a:rect l="0" t="0" r="r" b="b"/>
              <a:pathLst>
                <a:path w="26" h="8">
                  <a:moveTo>
                    <a:pt x="17" y="8"/>
                  </a:moveTo>
                  <a:lnTo>
                    <a:pt x="26" y="8"/>
                  </a:lnTo>
                  <a:lnTo>
                    <a:pt x="0" y="0"/>
                  </a:lnTo>
                  <a:lnTo>
                    <a:pt x="17" y="8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6" name="Freeform 58"/>
            <p:cNvSpPr>
              <a:spLocks/>
            </p:cNvSpPr>
            <p:nvPr/>
          </p:nvSpPr>
          <p:spPr bwMode="auto">
            <a:xfrm>
              <a:off x="4814" y="2768"/>
              <a:ext cx="17" cy="1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0" y="0"/>
                </a:cxn>
                <a:cxn ang="0">
                  <a:pos x="17" y="0"/>
                </a:cxn>
              </a:cxnLst>
              <a:rect l="0" t="0" r="r" b="b"/>
              <a:pathLst>
                <a:path w="17">
                  <a:moveTo>
                    <a:pt x="17" y="0"/>
                  </a:moveTo>
                  <a:lnTo>
                    <a:pt x="0" y="0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7" name="Line 59"/>
            <p:cNvSpPr>
              <a:spLocks noChangeShapeType="1"/>
            </p:cNvSpPr>
            <p:nvPr/>
          </p:nvSpPr>
          <p:spPr bwMode="auto">
            <a:xfrm flipV="1">
              <a:off x="4805" y="2760"/>
              <a:ext cx="26" cy="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8" name="Line 60"/>
            <p:cNvSpPr>
              <a:spLocks noChangeShapeType="1"/>
            </p:cNvSpPr>
            <p:nvPr/>
          </p:nvSpPr>
          <p:spPr bwMode="auto">
            <a:xfrm flipV="1">
              <a:off x="4805" y="2760"/>
              <a:ext cx="26" cy="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9" name="Freeform 61"/>
            <p:cNvSpPr>
              <a:spLocks/>
            </p:cNvSpPr>
            <p:nvPr/>
          </p:nvSpPr>
          <p:spPr bwMode="auto">
            <a:xfrm>
              <a:off x="4780" y="2760"/>
              <a:ext cx="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" y="0"/>
                </a:cxn>
                <a:cxn ang="0">
                  <a:pos x="0" y="0"/>
                </a:cxn>
              </a:cxnLst>
              <a:rect l="0" t="0" r="r" b="b"/>
              <a:pathLst>
                <a:path w="8">
                  <a:moveTo>
                    <a:pt x="0" y="0"/>
                  </a:moveTo>
                  <a:lnTo>
                    <a:pt x="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10" name="Freeform 62"/>
            <p:cNvSpPr>
              <a:spLocks/>
            </p:cNvSpPr>
            <p:nvPr/>
          </p:nvSpPr>
          <p:spPr bwMode="auto">
            <a:xfrm>
              <a:off x="4527" y="2664"/>
              <a:ext cx="26" cy="16"/>
            </a:xfrm>
            <a:custGeom>
              <a:avLst/>
              <a:gdLst/>
              <a:ahLst/>
              <a:cxnLst>
                <a:cxn ang="0">
                  <a:pos x="26" y="16"/>
                </a:cxn>
                <a:cxn ang="0">
                  <a:pos x="0" y="0"/>
                </a:cxn>
                <a:cxn ang="0">
                  <a:pos x="0" y="8"/>
                </a:cxn>
                <a:cxn ang="0">
                  <a:pos x="17" y="16"/>
                </a:cxn>
                <a:cxn ang="0">
                  <a:pos x="26" y="16"/>
                </a:cxn>
              </a:cxnLst>
              <a:rect l="0" t="0" r="r" b="b"/>
              <a:pathLst>
                <a:path w="26" h="16">
                  <a:moveTo>
                    <a:pt x="26" y="16"/>
                  </a:moveTo>
                  <a:lnTo>
                    <a:pt x="0" y="0"/>
                  </a:lnTo>
                  <a:lnTo>
                    <a:pt x="0" y="8"/>
                  </a:lnTo>
                  <a:lnTo>
                    <a:pt x="17" y="16"/>
                  </a:lnTo>
                  <a:lnTo>
                    <a:pt x="26" y="16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11" name="Freeform 63"/>
            <p:cNvSpPr>
              <a:spLocks/>
            </p:cNvSpPr>
            <p:nvPr/>
          </p:nvSpPr>
          <p:spPr bwMode="auto">
            <a:xfrm>
              <a:off x="4780" y="2760"/>
              <a:ext cx="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8">
                  <a:moveTo>
                    <a:pt x="0" y="0"/>
                  </a:moveTo>
                  <a:lnTo>
                    <a:pt x="8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12" name="Freeform 64"/>
            <p:cNvSpPr>
              <a:spLocks/>
            </p:cNvSpPr>
            <p:nvPr/>
          </p:nvSpPr>
          <p:spPr bwMode="auto">
            <a:xfrm>
              <a:off x="4527" y="2664"/>
              <a:ext cx="26" cy="16"/>
            </a:xfrm>
            <a:custGeom>
              <a:avLst/>
              <a:gdLst/>
              <a:ahLst/>
              <a:cxnLst>
                <a:cxn ang="0">
                  <a:pos x="26" y="16"/>
                </a:cxn>
                <a:cxn ang="0">
                  <a:pos x="0" y="0"/>
                </a:cxn>
                <a:cxn ang="0">
                  <a:pos x="0" y="8"/>
                </a:cxn>
                <a:cxn ang="0">
                  <a:pos x="17" y="16"/>
                </a:cxn>
                <a:cxn ang="0">
                  <a:pos x="26" y="16"/>
                </a:cxn>
              </a:cxnLst>
              <a:rect l="0" t="0" r="r" b="b"/>
              <a:pathLst>
                <a:path w="26" h="16">
                  <a:moveTo>
                    <a:pt x="26" y="16"/>
                  </a:moveTo>
                  <a:lnTo>
                    <a:pt x="0" y="0"/>
                  </a:lnTo>
                  <a:lnTo>
                    <a:pt x="0" y="8"/>
                  </a:lnTo>
                  <a:lnTo>
                    <a:pt x="17" y="16"/>
                  </a:lnTo>
                  <a:lnTo>
                    <a:pt x="26" y="16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13" name="Freeform 65"/>
            <p:cNvSpPr>
              <a:spLocks/>
            </p:cNvSpPr>
            <p:nvPr/>
          </p:nvSpPr>
          <p:spPr bwMode="auto">
            <a:xfrm>
              <a:off x="4376" y="2656"/>
              <a:ext cx="480" cy="232"/>
            </a:xfrm>
            <a:custGeom>
              <a:avLst/>
              <a:gdLst/>
              <a:ahLst/>
              <a:cxnLst>
                <a:cxn ang="0">
                  <a:pos x="421" y="8"/>
                </a:cxn>
                <a:cxn ang="0">
                  <a:pos x="396" y="0"/>
                </a:cxn>
                <a:cxn ang="0">
                  <a:pos x="353" y="0"/>
                </a:cxn>
                <a:cxn ang="0">
                  <a:pos x="328" y="16"/>
                </a:cxn>
                <a:cxn ang="0">
                  <a:pos x="294" y="16"/>
                </a:cxn>
                <a:cxn ang="0">
                  <a:pos x="269" y="40"/>
                </a:cxn>
                <a:cxn ang="0">
                  <a:pos x="244" y="40"/>
                </a:cxn>
                <a:cxn ang="0">
                  <a:pos x="236" y="24"/>
                </a:cxn>
                <a:cxn ang="0">
                  <a:pos x="210" y="0"/>
                </a:cxn>
                <a:cxn ang="0">
                  <a:pos x="177" y="24"/>
                </a:cxn>
                <a:cxn ang="0">
                  <a:pos x="168" y="24"/>
                </a:cxn>
                <a:cxn ang="0">
                  <a:pos x="151" y="16"/>
                </a:cxn>
                <a:cxn ang="0">
                  <a:pos x="126" y="32"/>
                </a:cxn>
                <a:cxn ang="0">
                  <a:pos x="101" y="56"/>
                </a:cxn>
                <a:cxn ang="0">
                  <a:pos x="67" y="104"/>
                </a:cxn>
                <a:cxn ang="0">
                  <a:pos x="25" y="104"/>
                </a:cxn>
                <a:cxn ang="0">
                  <a:pos x="0" y="136"/>
                </a:cxn>
                <a:cxn ang="0">
                  <a:pos x="0" y="176"/>
                </a:cxn>
                <a:cxn ang="0">
                  <a:pos x="33" y="200"/>
                </a:cxn>
                <a:cxn ang="0">
                  <a:pos x="25" y="208"/>
                </a:cxn>
                <a:cxn ang="0">
                  <a:pos x="42" y="216"/>
                </a:cxn>
                <a:cxn ang="0">
                  <a:pos x="67" y="232"/>
                </a:cxn>
                <a:cxn ang="0">
                  <a:pos x="185" y="216"/>
                </a:cxn>
                <a:cxn ang="0">
                  <a:pos x="185" y="184"/>
                </a:cxn>
                <a:cxn ang="0">
                  <a:pos x="236" y="168"/>
                </a:cxn>
                <a:cxn ang="0">
                  <a:pos x="244" y="152"/>
                </a:cxn>
                <a:cxn ang="0">
                  <a:pos x="286" y="160"/>
                </a:cxn>
                <a:cxn ang="0">
                  <a:pos x="328" y="112"/>
                </a:cxn>
                <a:cxn ang="0">
                  <a:pos x="362" y="112"/>
                </a:cxn>
                <a:cxn ang="0">
                  <a:pos x="404" y="104"/>
                </a:cxn>
                <a:cxn ang="0">
                  <a:pos x="412" y="104"/>
                </a:cxn>
                <a:cxn ang="0">
                  <a:pos x="438" y="112"/>
                </a:cxn>
                <a:cxn ang="0">
                  <a:pos x="455" y="112"/>
                </a:cxn>
                <a:cxn ang="0">
                  <a:pos x="463" y="64"/>
                </a:cxn>
                <a:cxn ang="0">
                  <a:pos x="480" y="16"/>
                </a:cxn>
                <a:cxn ang="0">
                  <a:pos x="421" y="8"/>
                </a:cxn>
              </a:cxnLst>
              <a:rect l="0" t="0" r="r" b="b"/>
              <a:pathLst>
                <a:path w="480" h="232">
                  <a:moveTo>
                    <a:pt x="421" y="8"/>
                  </a:moveTo>
                  <a:lnTo>
                    <a:pt x="396" y="0"/>
                  </a:lnTo>
                  <a:lnTo>
                    <a:pt x="353" y="0"/>
                  </a:lnTo>
                  <a:lnTo>
                    <a:pt x="328" y="16"/>
                  </a:lnTo>
                  <a:lnTo>
                    <a:pt x="294" y="16"/>
                  </a:lnTo>
                  <a:lnTo>
                    <a:pt x="269" y="40"/>
                  </a:lnTo>
                  <a:lnTo>
                    <a:pt x="244" y="40"/>
                  </a:lnTo>
                  <a:lnTo>
                    <a:pt x="236" y="24"/>
                  </a:lnTo>
                  <a:lnTo>
                    <a:pt x="210" y="0"/>
                  </a:lnTo>
                  <a:lnTo>
                    <a:pt x="177" y="24"/>
                  </a:lnTo>
                  <a:lnTo>
                    <a:pt x="168" y="24"/>
                  </a:lnTo>
                  <a:lnTo>
                    <a:pt x="151" y="16"/>
                  </a:lnTo>
                  <a:lnTo>
                    <a:pt x="126" y="32"/>
                  </a:lnTo>
                  <a:lnTo>
                    <a:pt x="101" y="56"/>
                  </a:lnTo>
                  <a:lnTo>
                    <a:pt x="67" y="104"/>
                  </a:lnTo>
                  <a:lnTo>
                    <a:pt x="25" y="104"/>
                  </a:lnTo>
                  <a:lnTo>
                    <a:pt x="0" y="136"/>
                  </a:lnTo>
                  <a:lnTo>
                    <a:pt x="0" y="176"/>
                  </a:lnTo>
                  <a:lnTo>
                    <a:pt x="33" y="200"/>
                  </a:lnTo>
                  <a:lnTo>
                    <a:pt x="25" y="208"/>
                  </a:lnTo>
                  <a:lnTo>
                    <a:pt x="42" y="216"/>
                  </a:lnTo>
                  <a:lnTo>
                    <a:pt x="67" y="232"/>
                  </a:lnTo>
                  <a:lnTo>
                    <a:pt x="185" y="216"/>
                  </a:lnTo>
                  <a:lnTo>
                    <a:pt x="185" y="184"/>
                  </a:lnTo>
                  <a:lnTo>
                    <a:pt x="236" y="168"/>
                  </a:lnTo>
                  <a:lnTo>
                    <a:pt x="244" y="152"/>
                  </a:lnTo>
                  <a:lnTo>
                    <a:pt x="286" y="160"/>
                  </a:lnTo>
                  <a:lnTo>
                    <a:pt x="328" y="112"/>
                  </a:lnTo>
                  <a:lnTo>
                    <a:pt x="362" y="112"/>
                  </a:lnTo>
                  <a:lnTo>
                    <a:pt x="404" y="104"/>
                  </a:lnTo>
                  <a:lnTo>
                    <a:pt x="412" y="104"/>
                  </a:lnTo>
                  <a:lnTo>
                    <a:pt x="438" y="112"/>
                  </a:lnTo>
                  <a:lnTo>
                    <a:pt x="455" y="112"/>
                  </a:lnTo>
                  <a:lnTo>
                    <a:pt x="463" y="64"/>
                  </a:lnTo>
                  <a:lnTo>
                    <a:pt x="480" y="16"/>
                  </a:lnTo>
                  <a:lnTo>
                    <a:pt x="421" y="8"/>
                  </a:ln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dirty="0" smtClean="0"/>
                <a:t>1%</a:t>
              </a:r>
              <a:endParaRPr lang="en-US" dirty="0"/>
            </a:p>
          </p:txBody>
        </p:sp>
        <p:sp>
          <p:nvSpPr>
            <p:cNvPr id="2114" name="Freeform 66"/>
            <p:cNvSpPr>
              <a:spLocks/>
            </p:cNvSpPr>
            <p:nvPr/>
          </p:nvSpPr>
          <p:spPr bwMode="auto">
            <a:xfrm>
              <a:off x="4595" y="3056"/>
              <a:ext cx="438" cy="504"/>
            </a:xfrm>
            <a:custGeom>
              <a:avLst/>
              <a:gdLst/>
              <a:ahLst/>
              <a:cxnLst>
                <a:cxn ang="0">
                  <a:pos x="126" y="424"/>
                </a:cxn>
                <a:cxn ang="0">
                  <a:pos x="160" y="440"/>
                </a:cxn>
                <a:cxn ang="0">
                  <a:pos x="185" y="440"/>
                </a:cxn>
                <a:cxn ang="0">
                  <a:pos x="202" y="456"/>
                </a:cxn>
                <a:cxn ang="0">
                  <a:pos x="236" y="496"/>
                </a:cxn>
                <a:cxn ang="0">
                  <a:pos x="252" y="504"/>
                </a:cxn>
                <a:cxn ang="0">
                  <a:pos x="261" y="472"/>
                </a:cxn>
                <a:cxn ang="0">
                  <a:pos x="286" y="464"/>
                </a:cxn>
                <a:cxn ang="0">
                  <a:pos x="311" y="456"/>
                </a:cxn>
                <a:cxn ang="0">
                  <a:pos x="370" y="432"/>
                </a:cxn>
                <a:cxn ang="0">
                  <a:pos x="413" y="432"/>
                </a:cxn>
                <a:cxn ang="0">
                  <a:pos x="421" y="400"/>
                </a:cxn>
                <a:cxn ang="0">
                  <a:pos x="404" y="392"/>
                </a:cxn>
                <a:cxn ang="0">
                  <a:pos x="404" y="360"/>
                </a:cxn>
                <a:cxn ang="0">
                  <a:pos x="421" y="352"/>
                </a:cxn>
                <a:cxn ang="0">
                  <a:pos x="438" y="312"/>
                </a:cxn>
                <a:cxn ang="0">
                  <a:pos x="396" y="280"/>
                </a:cxn>
                <a:cxn ang="0">
                  <a:pos x="379" y="248"/>
                </a:cxn>
                <a:cxn ang="0">
                  <a:pos x="370" y="216"/>
                </a:cxn>
                <a:cxn ang="0">
                  <a:pos x="387" y="184"/>
                </a:cxn>
                <a:cxn ang="0">
                  <a:pos x="370" y="176"/>
                </a:cxn>
                <a:cxn ang="0">
                  <a:pos x="370" y="136"/>
                </a:cxn>
                <a:cxn ang="0">
                  <a:pos x="328" y="160"/>
                </a:cxn>
                <a:cxn ang="0">
                  <a:pos x="286" y="144"/>
                </a:cxn>
                <a:cxn ang="0">
                  <a:pos x="244" y="136"/>
                </a:cxn>
                <a:cxn ang="0">
                  <a:pos x="261" y="104"/>
                </a:cxn>
                <a:cxn ang="0">
                  <a:pos x="219" y="88"/>
                </a:cxn>
                <a:cxn ang="0">
                  <a:pos x="185" y="64"/>
                </a:cxn>
                <a:cxn ang="0">
                  <a:pos x="177" y="40"/>
                </a:cxn>
                <a:cxn ang="0">
                  <a:pos x="143" y="16"/>
                </a:cxn>
                <a:cxn ang="0">
                  <a:pos x="126" y="0"/>
                </a:cxn>
                <a:cxn ang="0">
                  <a:pos x="118" y="8"/>
                </a:cxn>
                <a:cxn ang="0">
                  <a:pos x="67" y="8"/>
                </a:cxn>
                <a:cxn ang="0">
                  <a:pos x="33" y="24"/>
                </a:cxn>
                <a:cxn ang="0">
                  <a:pos x="8" y="24"/>
                </a:cxn>
                <a:cxn ang="0">
                  <a:pos x="0" y="48"/>
                </a:cxn>
                <a:cxn ang="0">
                  <a:pos x="8" y="80"/>
                </a:cxn>
                <a:cxn ang="0">
                  <a:pos x="33" y="112"/>
                </a:cxn>
                <a:cxn ang="0">
                  <a:pos x="59" y="120"/>
                </a:cxn>
                <a:cxn ang="0">
                  <a:pos x="33" y="128"/>
                </a:cxn>
                <a:cxn ang="0">
                  <a:pos x="33" y="160"/>
                </a:cxn>
                <a:cxn ang="0">
                  <a:pos x="8" y="152"/>
                </a:cxn>
                <a:cxn ang="0">
                  <a:pos x="17" y="168"/>
                </a:cxn>
                <a:cxn ang="0">
                  <a:pos x="50" y="168"/>
                </a:cxn>
                <a:cxn ang="0">
                  <a:pos x="50" y="200"/>
                </a:cxn>
                <a:cxn ang="0">
                  <a:pos x="59" y="232"/>
                </a:cxn>
                <a:cxn ang="0">
                  <a:pos x="101" y="256"/>
                </a:cxn>
                <a:cxn ang="0">
                  <a:pos x="75" y="272"/>
                </a:cxn>
                <a:cxn ang="0">
                  <a:pos x="101" y="312"/>
                </a:cxn>
                <a:cxn ang="0">
                  <a:pos x="50" y="328"/>
                </a:cxn>
                <a:cxn ang="0">
                  <a:pos x="59" y="352"/>
                </a:cxn>
                <a:cxn ang="0">
                  <a:pos x="33" y="352"/>
                </a:cxn>
                <a:cxn ang="0">
                  <a:pos x="25" y="384"/>
                </a:cxn>
                <a:cxn ang="0">
                  <a:pos x="0" y="400"/>
                </a:cxn>
                <a:cxn ang="0">
                  <a:pos x="8" y="416"/>
                </a:cxn>
                <a:cxn ang="0">
                  <a:pos x="8" y="456"/>
                </a:cxn>
                <a:cxn ang="0">
                  <a:pos x="17" y="456"/>
                </a:cxn>
                <a:cxn ang="0">
                  <a:pos x="101" y="504"/>
                </a:cxn>
                <a:cxn ang="0">
                  <a:pos x="101" y="496"/>
                </a:cxn>
                <a:cxn ang="0">
                  <a:pos x="126" y="424"/>
                </a:cxn>
              </a:cxnLst>
              <a:rect l="0" t="0" r="r" b="b"/>
              <a:pathLst>
                <a:path w="438" h="504">
                  <a:moveTo>
                    <a:pt x="126" y="424"/>
                  </a:moveTo>
                  <a:lnTo>
                    <a:pt x="160" y="440"/>
                  </a:lnTo>
                  <a:lnTo>
                    <a:pt x="185" y="440"/>
                  </a:lnTo>
                  <a:lnTo>
                    <a:pt x="202" y="456"/>
                  </a:lnTo>
                  <a:lnTo>
                    <a:pt x="236" y="496"/>
                  </a:lnTo>
                  <a:lnTo>
                    <a:pt x="252" y="504"/>
                  </a:lnTo>
                  <a:lnTo>
                    <a:pt x="261" y="472"/>
                  </a:lnTo>
                  <a:lnTo>
                    <a:pt x="286" y="464"/>
                  </a:lnTo>
                  <a:lnTo>
                    <a:pt x="311" y="456"/>
                  </a:lnTo>
                  <a:lnTo>
                    <a:pt x="370" y="432"/>
                  </a:lnTo>
                  <a:lnTo>
                    <a:pt x="413" y="432"/>
                  </a:lnTo>
                  <a:lnTo>
                    <a:pt x="421" y="400"/>
                  </a:lnTo>
                  <a:lnTo>
                    <a:pt x="404" y="392"/>
                  </a:lnTo>
                  <a:lnTo>
                    <a:pt x="404" y="360"/>
                  </a:lnTo>
                  <a:lnTo>
                    <a:pt x="421" y="352"/>
                  </a:lnTo>
                  <a:lnTo>
                    <a:pt x="438" y="312"/>
                  </a:lnTo>
                  <a:lnTo>
                    <a:pt x="396" y="280"/>
                  </a:lnTo>
                  <a:lnTo>
                    <a:pt x="379" y="248"/>
                  </a:lnTo>
                  <a:lnTo>
                    <a:pt x="370" y="216"/>
                  </a:lnTo>
                  <a:lnTo>
                    <a:pt x="387" y="184"/>
                  </a:lnTo>
                  <a:lnTo>
                    <a:pt x="370" y="176"/>
                  </a:lnTo>
                  <a:lnTo>
                    <a:pt x="370" y="136"/>
                  </a:lnTo>
                  <a:lnTo>
                    <a:pt x="328" y="160"/>
                  </a:lnTo>
                  <a:lnTo>
                    <a:pt x="286" y="144"/>
                  </a:lnTo>
                  <a:lnTo>
                    <a:pt x="244" y="136"/>
                  </a:lnTo>
                  <a:lnTo>
                    <a:pt x="261" y="104"/>
                  </a:lnTo>
                  <a:lnTo>
                    <a:pt x="219" y="88"/>
                  </a:lnTo>
                  <a:lnTo>
                    <a:pt x="185" y="64"/>
                  </a:lnTo>
                  <a:lnTo>
                    <a:pt x="177" y="40"/>
                  </a:lnTo>
                  <a:lnTo>
                    <a:pt x="143" y="16"/>
                  </a:lnTo>
                  <a:lnTo>
                    <a:pt x="126" y="0"/>
                  </a:lnTo>
                  <a:lnTo>
                    <a:pt x="118" y="8"/>
                  </a:lnTo>
                  <a:lnTo>
                    <a:pt x="67" y="8"/>
                  </a:lnTo>
                  <a:lnTo>
                    <a:pt x="33" y="24"/>
                  </a:lnTo>
                  <a:lnTo>
                    <a:pt x="8" y="24"/>
                  </a:lnTo>
                  <a:lnTo>
                    <a:pt x="0" y="48"/>
                  </a:lnTo>
                  <a:lnTo>
                    <a:pt x="8" y="80"/>
                  </a:lnTo>
                  <a:lnTo>
                    <a:pt x="33" y="112"/>
                  </a:lnTo>
                  <a:lnTo>
                    <a:pt x="59" y="120"/>
                  </a:lnTo>
                  <a:lnTo>
                    <a:pt x="33" y="128"/>
                  </a:lnTo>
                  <a:lnTo>
                    <a:pt x="33" y="160"/>
                  </a:lnTo>
                  <a:lnTo>
                    <a:pt x="8" y="152"/>
                  </a:lnTo>
                  <a:lnTo>
                    <a:pt x="17" y="168"/>
                  </a:lnTo>
                  <a:lnTo>
                    <a:pt x="50" y="168"/>
                  </a:lnTo>
                  <a:lnTo>
                    <a:pt x="50" y="200"/>
                  </a:lnTo>
                  <a:lnTo>
                    <a:pt x="59" y="232"/>
                  </a:lnTo>
                  <a:lnTo>
                    <a:pt x="101" y="256"/>
                  </a:lnTo>
                  <a:lnTo>
                    <a:pt x="75" y="272"/>
                  </a:lnTo>
                  <a:lnTo>
                    <a:pt x="101" y="312"/>
                  </a:lnTo>
                  <a:lnTo>
                    <a:pt x="50" y="328"/>
                  </a:lnTo>
                  <a:lnTo>
                    <a:pt x="59" y="352"/>
                  </a:lnTo>
                  <a:lnTo>
                    <a:pt x="33" y="352"/>
                  </a:lnTo>
                  <a:lnTo>
                    <a:pt x="25" y="384"/>
                  </a:lnTo>
                  <a:lnTo>
                    <a:pt x="0" y="400"/>
                  </a:lnTo>
                  <a:lnTo>
                    <a:pt x="8" y="416"/>
                  </a:lnTo>
                  <a:lnTo>
                    <a:pt x="8" y="456"/>
                  </a:lnTo>
                  <a:lnTo>
                    <a:pt x="17" y="456"/>
                  </a:lnTo>
                  <a:lnTo>
                    <a:pt x="101" y="504"/>
                  </a:lnTo>
                  <a:lnTo>
                    <a:pt x="101" y="496"/>
                  </a:lnTo>
                  <a:lnTo>
                    <a:pt x="126" y="424"/>
                  </a:lnTo>
                  <a:close/>
                </a:path>
              </a:pathLst>
            </a:custGeom>
            <a:solidFill>
              <a:srgbClr val="00A0C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15" name="Freeform 67"/>
            <p:cNvSpPr>
              <a:spLocks/>
            </p:cNvSpPr>
            <p:nvPr/>
          </p:nvSpPr>
          <p:spPr bwMode="auto">
            <a:xfrm>
              <a:off x="4376" y="2656"/>
              <a:ext cx="480" cy="232"/>
            </a:xfrm>
            <a:custGeom>
              <a:avLst/>
              <a:gdLst/>
              <a:ahLst/>
              <a:cxnLst>
                <a:cxn ang="0">
                  <a:pos x="421" y="8"/>
                </a:cxn>
                <a:cxn ang="0">
                  <a:pos x="396" y="0"/>
                </a:cxn>
                <a:cxn ang="0">
                  <a:pos x="353" y="0"/>
                </a:cxn>
                <a:cxn ang="0">
                  <a:pos x="328" y="16"/>
                </a:cxn>
                <a:cxn ang="0">
                  <a:pos x="294" y="16"/>
                </a:cxn>
                <a:cxn ang="0">
                  <a:pos x="269" y="40"/>
                </a:cxn>
                <a:cxn ang="0">
                  <a:pos x="244" y="40"/>
                </a:cxn>
                <a:cxn ang="0">
                  <a:pos x="236" y="24"/>
                </a:cxn>
                <a:cxn ang="0">
                  <a:pos x="210" y="0"/>
                </a:cxn>
                <a:cxn ang="0">
                  <a:pos x="177" y="24"/>
                </a:cxn>
                <a:cxn ang="0">
                  <a:pos x="168" y="24"/>
                </a:cxn>
                <a:cxn ang="0">
                  <a:pos x="151" y="16"/>
                </a:cxn>
                <a:cxn ang="0">
                  <a:pos x="126" y="32"/>
                </a:cxn>
                <a:cxn ang="0">
                  <a:pos x="101" y="56"/>
                </a:cxn>
                <a:cxn ang="0">
                  <a:pos x="67" y="104"/>
                </a:cxn>
                <a:cxn ang="0">
                  <a:pos x="25" y="104"/>
                </a:cxn>
                <a:cxn ang="0">
                  <a:pos x="0" y="136"/>
                </a:cxn>
                <a:cxn ang="0">
                  <a:pos x="0" y="176"/>
                </a:cxn>
                <a:cxn ang="0">
                  <a:pos x="33" y="200"/>
                </a:cxn>
                <a:cxn ang="0">
                  <a:pos x="25" y="208"/>
                </a:cxn>
                <a:cxn ang="0">
                  <a:pos x="42" y="216"/>
                </a:cxn>
                <a:cxn ang="0">
                  <a:pos x="67" y="232"/>
                </a:cxn>
                <a:cxn ang="0">
                  <a:pos x="185" y="216"/>
                </a:cxn>
                <a:cxn ang="0">
                  <a:pos x="185" y="184"/>
                </a:cxn>
                <a:cxn ang="0">
                  <a:pos x="236" y="168"/>
                </a:cxn>
                <a:cxn ang="0">
                  <a:pos x="244" y="152"/>
                </a:cxn>
                <a:cxn ang="0">
                  <a:pos x="286" y="160"/>
                </a:cxn>
                <a:cxn ang="0">
                  <a:pos x="328" y="112"/>
                </a:cxn>
                <a:cxn ang="0">
                  <a:pos x="362" y="112"/>
                </a:cxn>
                <a:cxn ang="0">
                  <a:pos x="404" y="104"/>
                </a:cxn>
                <a:cxn ang="0">
                  <a:pos x="404" y="104"/>
                </a:cxn>
                <a:cxn ang="0">
                  <a:pos x="412" y="104"/>
                </a:cxn>
                <a:cxn ang="0">
                  <a:pos x="438" y="112"/>
                </a:cxn>
                <a:cxn ang="0">
                  <a:pos x="455" y="112"/>
                </a:cxn>
                <a:cxn ang="0">
                  <a:pos x="463" y="64"/>
                </a:cxn>
                <a:cxn ang="0">
                  <a:pos x="480" y="16"/>
                </a:cxn>
                <a:cxn ang="0">
                  <a:pos x="421" y="8"/>
                </a:cxn>
              </a:cxnLst>
              <a:rect l="0" t="0" r="r" b="b"/>
              <a:pathLst>
                <a:path w="480" h="232">
                  <a:moveTo>
                    <a:pt x="421" y="8"/>
                  </a:moveTo>
                  <a:lnTo>
                    <a:pt x="396" y="0"/>
                  </a:lnTo>
                  <a:lnTo>
                    <a:pt x="353" y="0"/>
                  </a:lnTo>
                  <a:lnTo>
                    <a:pt x="328" y="16"/>
                  </a:lnTo>
                  <a:lnTo>
                    <a:pt x="294" y="16"/>
                  </a:lnTo>
                  <a:lnTo>
                    <a:pt x="269" y="40"/>
                  </a:lnTo>
                  <a:lnTo>
                    <a:pt x="244" y="40"/>
                  </a:lnTo>
                  <a:lnTo>
                    <a:pt x="236" y="24"/>
                  </a:lnTo>
                  <a:lnTo>
                    <a:pt x="210" y="0"/>
                  </a:lnTo>
                  <a:lnTo>
                    <a:pt x="177" y="24"/>
                  </a:lnTo>
                  <a:lnTo>
                    <a:pt x="168" y="24"/>
                  </a:lnTo>
                  <a:lnTo>
                    <a:pt x="151" y="16"/>
                  </a:lnTo>
                  <a:lnTo>
                    <a:pt x="126" y="32"/>
                  </a:lnTo>
                  <a:lnTo>
                    <a:pt x="101" y="56"/>
                  </a:lnTo>
                  <a:lnTo>
                    <a:pt x="67" y="104"/>
                  </a:lnTo>
                  <a:lnTo>
                    <a:pt x="25" y="104"/>
                  </a:lnTo>
                  <a:lnTo>
                    <a:pt x="0" y="136"/>
                  </a:lnTo>
                  <a:lnTo>
                    <a:pt x="0" y="176"/>
                  </a:lnTo>
                  <a:lnTo>
                    <a:pt x="33" y="200"/>
                  </a:lnTo>
                  <a:lnTo>
                    <a:pt x="25" y="208"/>
                  </a:lnTo>
                  <a:lnTo>
                    <a:pt x="42" y="216"/>
                  </a:lnTo>
                  <a:lnTo>
                    <a:pt x="67" y="232"/>
                  </a:lnTo>
                  <a:lnTo>
                    <a:pt x="185" y="216"/>
                  </a:lnTo>
                  <a:lnTo>
                    <a:pt x="185" y="184"/>
                  </a:lnTo>
                  <a:lnTo>
                    <a:pt x="236" y="168"/>
                  </a:lnTo>
                  <a:lnTo>
                    <a:pt x="244" y="152"/>
                  </a:lnTo>
                  <a:lnTo>
                    <a:pt x="286" y="160"/>
                  </a:lnTo>
                  <a:lnTo>
                    <a:pt x="328" y="112"/>
                  </a:lnTo>
                  <a:lnTo>
                    <a:pt x="362" y="112"/>
                  </a:lnTo>
                  <a:lnTo>
                    <a:pt x="404" y="104"/>
                  </a:lnTo>
                  <a:lnTo>
                    <a:pt x="404" y="104"/>
                  </a:lnTo>
                  <a:lnTo>
                    <a:pt x="412" y="104"/>
                  </a:lnTo>
                  <a:lnTo>
                    <a:pt x="438" y="112"/>
                  </a:lnTo>
                  <a:lnTo>
                    <a:pt x="455" y="112"/>
                  </a:lnTo>
                  <a:lnTo>
                    <a:pt x="463" y="64"/>
                  </a:lnTo>
                  <a:lnTo>
                    <a:pt x="480" y="16"/>
                  </a:lnTo>
                  <a:lnTo>
                    <a:pt x="421" y="8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16" name="Freeform 68"/>
            <p:cNvSpPr>
              <a:spLocks/>
            </p:cNvSpPr>
            <p:nvPr/>
          </p:nvSpPr>
          <p:spPr bwMode="auto">
            <a:xfrm>
              <a:off x="4595" y="3056"/>
              <a:ext cx="438" cy="504"/>
            </a:xfrm>
            <a:custGeom>
              <a:avLst/>
              <a:gdLst/>
              <a:ahLst/>
              <a:cxnLst>
                <a:cxn ang="0">
                  <a:pos x="126" y="424"/>
                </a:cxn>
                <a:cxn ang="0">
                  <a:pos x="160" y="440"/>
                </a:cxn>
                <a:cxn ang="0">
                  <a:pos x="185" y="440"/>
                </a:cxn>
                <a:cxn ang="0">
                  <a:pos x="202" y="456"/>
                </a:cxn>
                <a:cxn ang="0">
                  <a:pos x="236" y="496"/>
                </a:cxn>
                <a:cxn ang="0">
                  <a:pos x="252" y="504"/>
                </a:cxn>
                <a:cxn ang="0">
                  <a:pos x="261" y="472"/>
                </a:cxn>
                <a:cxn ang="0">
                  <a:pos x="286" y="464"/>
                </a:cxn>
                <a:cxn ang="0">
                  <a:pos x="311" y="456"/>
                </a:cxn>
                <a:cxn ang="0">
                  <a:pos x="370" y="432"/>
                </a:cxn>
                <a:cxn ang="0">
                  <a:pos x="413" y="432"/>
                </a:cxn>
                <a:cxn ang="0">
                  <a:pos x="421" y="400"/>
                </a:cxn>
                <a:cxn ang="0">
                  <a:pos x="404" y="392"/>
                </a:cxn>
                <a:cxn ang="0">
                  <a:pos x="404" y="360"/>
                </a:cxn>
                <a:cxn ang="0">
                  <a:pos x="421" y="352"/>
                </a:cxn>
                <a:cxn ang="0">
                  <a:pos x="438" y="312"/>
                </a:cxn>
                <a:cxn ang="0">
                  <a:pos x="396" y="280"/>
                </a:cxn>
                <a:cxn ang="0">
                  <a:pos x="379" y="248"/>
                </a:cxn>
                <a:cxn ang="0">
                  <a:pos x="370" y="216"/>
                </a:cxn>
                <a:cxn ang="0">
                  <a:pos x="387" y="184"/>
                </a:cxn>
                <a:cxn ang="0">
                  <a:pos x="370" y="176"/>
                </a:cxn>
                <a:cxn ang="0">
                  <a:pos x="370" y="136"/>
                </a:cxn>
                <a:cxn ang="0">
                  <a:pos x="328" y="160"/>
                </a:cxn>
                <a:cxn ang="0">
                  <a:pos x="286" y="144"/>
                </a:cxn>
                <a:cxn ang="0">
                  <a:pos x="244" y="136"/>
                </a:cxn>
                <a:cxn ang="0">
                  <a:pos x="261" y="104"/>
                </a:cxn>
                <a:cxn ang="0">
                  <a:pos x="219" y="88"/>
                </a:cxn>
                <a:cxn ang="0">
                  <a:pos x="185" y="64"/>
                </a:cxn>
                <a:cxn ang="0">
                  <a:pos x="177" y="40"/>
                </a:cxn>
                <a:cxn ang="0">
                  <a:pos x="143" y="16"/>
                </a:cxn>
                <a:cxn ang="0">
                  <a:pos x="126" y="0"/>
                </a:cxn>
                <a:cxn ang="0">
                  <a:pos x="118" y="8"/>
                </a:cxn>
                <a:cxn ang="0">
                  <a:pos x="67" y="8"/>
                </a:cxn>
                <a:cxn ang="0">
                  <a:pos x="33" y="24"/>
                </a:cxn>
                <a:cxn ang="0">
                  <a:pos x="8" y="24"/>
                </a:cxn>
                <a:cxn ang="0">
                  <a:pos x="0" y="48"/>
                </a:cxn>
                <a:cxn ang="0">
                  <a:pos x="8" y="80"/>
                </a:cxn>
                <a:cxn ang="0">
                  <a:pos x="33" y="112"/>
                </a:cxn>
                <a:cxn ang="0">
                  <a:pos x="59" y="120"/>
                </a:cxn>
                <a:cxn ang="0">
                  <a:pos x="33" y="128"/>
                </a:cxn>
                <a:cxn ang="0">
                  <a:pos x="33" y="160"/>
                </a:cxn>
                <a:cxn ang="0">
                  <a:pos x="8" y="152"/>
                </a:cxn>
                <a:cxn ang="0">
                  <a:pos x="17" y="168"/>
                </a:cxn>
                <a:cxn ang="0">
                  <a:pos x="50" y="168"/>
                </a:cxn>
                <a:cxn ang="0">
                  <a:pos x="50" y="200"/>
                </a:cxn>
                <a:cxn ang="0">
                  <a:pos x="59" y="232"/>
                </a:cxn>
                <a:cxn ang="0">
                  <a:pos x="101" y="256"/>
                </a:cxn>
                <a:cxn ang="0">
                  <a:pos x="75" y="272"/>
                </a:cxn>
                <a:cxn ang="0">
                  <a:pos x="101" y="312"/>
                </a:cxn>
                <a:cxn ang="0">
                  <a:pos x="50" y="328"/>
                </a:cxn>
                <a:cxn ang="0">
                  <a:pos x="59" y="352"/>
                </a:cxn>
                <a:cxn ang="0">
                  <a:pos x="33" y="352"/>
                </a:cxn>
                <a:cxn ang="0">
                  <a:pos x="25" y="384"/>
                </a:cxn>
                <a:cxn ang="0">
                  <a:pos x="0" y="400"/>
                </a:cxn>
                <a:cxn ang="0">
                  <a:pos x="8" y="416"/>
                </a:cxn>
                <a:cxn ang="0">
                  <a:pos x="8" y="456"/>
                </a:cxn>
                <a:cxn ang="0">
                  <a:pos x="17" y="456"/>
                </a:cxn>
                <a:cxn ang="0">
                  <a:pos x="101" y="504"/>
                </a:cxn>
                <a:cxn ang="0">
                  <a:pos x="101" y="496"/>
                </a:cxn>
                <a:cxn ang="0">
                  <a:pos x="126" y="424"/>
                </a:cxn>
              </a:cxnLst>
              <a:rect l="0" t="0" r="r" b="b"/>
              <a:pathLst>
                <a:path w="438" h="504">
                  <a:moveTo>
                    <a:pt x="126" y="424"/>
                  </a:moveTo>
                  <a:lnTo>
                    <a:pt x="160" y="440"/>
                  </a:lnTo>
                  <a:lnTo>
                    <a:pt x="185" y="440"/>
                  </a:lnTo>
                  <a:lnTo>
                    <a:pt x="202" y="456"/>
                  </a:lnTo>
                  <a:lnTo>
                    <a:pt x="236" y="496"/>
                  </a:lnTo>
                  <a:lnTo>
                    <a:pt x="252" y="504"/>
                  </a:lnTo>
                  <a:lnTo>
                    <a:pt x="261" y="472"/>
                  </a:lnTo>
                  <a:lnTo>
                    <a:pt x="286" y="464"/>
                  </a:lnTo>
                  <a:lnTo>
                    <a:pt x="311" y="456"/>
                  </a:lnTo>
                  <a:lnTo>
                    <a:pt x="370" y="432"/>
                  </a:lnTo>
                  <a:lnTo>
                    <a:pt x="413" y="432"/>
                  </a:lnTo>
                  <a:lnTo>
                    <a:pt x="421" y="400"/>
                  </a:lnTo>
                  <a:lnTo>
                    <a:pt x="404" y="392"/>
                  </a:lnTo>
                  <a:lnTo>
                    <a:pt x="404" y="360"/>
                  </a:lnTo>
                  <a:lnTo>
                    <a:pt x="421" y="352"/>
                  </a:lnTo>
                  <a:lnTo>
                    <a:pt x="438" y="312"/>
                  </a:lnTo>
                  <a:lnTo>
                    <a:pt x="396" y="280"/>
                  </a:lnTo>
                  <a:lnTo>
                    <a:pt x="379" y="248"/>
                  </a:lnTo>
                  <a:lnTo>
                    <a:pt x="370" y="216"/>
                  </a:lnTo>
                  <a:lnTo>
                    <a:pt x="387" y="184"/>
                  </a:lnTo>
                  <a:lnTo>
                    <a:pt x="370" y="176"/>
                  </a:lnTo>
                  <a:lnTo>
                    <a:pt x="370" y="136"/>
                  </a:lnTo>
                  <a:lnTo>
                    <a:pt x="328" y="160"/>
                  </a:lnTo>
                  <a:lnTo>
                    <a:pt x="286" y="144"/>
                  </a:lnTo>
                  <a:lnTo>
                    <a:pt x="244" y="136"/>
                  </a:lnTo>
                  <a:lnTo>
                    <a:pt x="261" y="104"/>
                  </a:lnTo>
                  <a:lnTo>
                    <a:pt x="219" y="88"/>
                  </a:lnTo>
                  <a:lnTo>
                    <a:pt x="185" y="64"/>
                  </a:lnTo>
                  <a:lnTo>
                    <a:pt x="177" y="40"/>
                  </a:lnTo>
                  <a:lnTo>
                    <a:pt x="143" y="16"/>
                  </a:lnTo>
                  <a:lnTo>
                    <a:pt x="126" y="0"/>
                  </a:lnTo>
                  <a:lnTo>
                    <a:pt x="118" y="8"/>
                  </a:lnTo>
                  <a:lnTo>
                    <a:pt x="67" y="8"/>
                  </a:lnTo>
                  <a:lnTo>
                    <a:pt x="33" y="24"/>
                  </a:lnTo>
                  <a:lnTo>
                    <a:pt x="8" y="24"/>
                  </a:lnTo>
                  <a:lnTo>
                    <a:pt x="0" y="48"/>
                  </a:lnTo>
                  <a:lnTo>
                    <a:pt x="8" y="80"/>
                  </a:lnTo>
                  <a:lnTo>
                    <a:pt x="33" y="112"/>
                  </a:lnTo>
                  <a:lnTo>
                    <a:pt x="59" y="120"/>
                  </a:lnTo>
                  <a:lnTo>
                    <a:pt x="33" y="128"/>
                  </a:lnTo>
                  <a:lnTo>
                    <a:pt x="33" y="160"/>
                  </a:lnTo>
                  <a:lnTo>
                    <a:pt x="8" y="152"/>
                  </a:lnTo>
                  <a:lnTo>
                    <a:pt x="17" y="168"/>
                  </a:lnTo>
                  <a:lnTo>
                    <a:pt x="50" y="168"/>
                  </a:lnTo>
                  <a:lnTo>
                    <a:pt x="50" y="200"/>
                  </a:lnTo>
                  <a:lnTo>
                    <a:pt x="59" y="232"/>
                  </a:lnTo>
                  <a:lnTo>
                    <a:pt x="101" y="256"/>
                  </a:lnTo>
                  <a:lnTo>
                    <a:pt x="75" y="272"/>
                  </a:lnTo>
                  <a:lnTo>
                    <a:pt x="101" y="312"/>
                  </a:lnTo>
                  <a:lnTo>
                    <a:pt x="50" y="328"/>
                  </a:lnTo>
                  <a:lnTo>
                    <a:pt x="59" y="352"/>
                  </a:lnTo>
                  <a:lnTo>
                    <a:pt x="33" y="352"/>
                  </a:lnTo>
                  <a:lnTo>
                    <a:pt x="25" y="384"/>
                  </a:lnTo>
                  <a:lnTo>
                    <a:pt x="0" y="400"/>
                  </a:lnTo>
                  <a:lnTo>
                    <a:pt x="8" y="416"/>
                  </a:lnTo>
                  <a:lnTo>
                    <a:pt x="8" y="456"/>
                  </a:lnTo>
                  <a:lnTo>
                    <a:pt x="17" y="456"/>
                  </a:lnTo>
                  <a:lnTo>
                    <a:pt x="101" y="504"/>
                  </a:lnTo>
                  <a:lnTo>
                    <a:pt x="101" y="496"/>
                  </a:lnTo>
                  <a:lnTo>
                    <a:pt x="126" y="424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17" name="Freeform 69"/>
            <p:cNvSpPr>
              <a:spLocks/>
            </p:cNvSpPr>
            <p:nvPr/>
          </p:nvSpPr>
          <p:spPr bwMode="auto">
            <a:xfrm>
              <a:off x="4696" y="3480"/>
              <a:ext cx="210" cy="352"/>
            </a:xfrm>
            <a:custGeom>
              <a:avLst/>
              <a:gdLst/>
              <a:ahLst/>
              <a:cxnLst>
                <a:cxn ang="0">
                  <a:pos x="151" y="304"/>
                </a:cxn>
                <a:cxn ang="0">
                  <a:pos x="185" y="288"/>
                </a:cxn>
                <a:cxn ang="0">
                  <a:pos x="185" y="248"/>
                </a:cxn>
                <a:cxn ang="0">
                  <a:pos x="210" y="232"/>
                </a:cxn>
                <a:cxn ang="0">
                  <a:pos x="194" y="192"/>
                </a:cxn>
                <a:cxn ang="0">
                  <a:pos x="168" y="184"/>
                </a:cxn>
                <a:cxn ang="0">
                  <a:pos x="143" y="152"/>
                </a:cxn>
                <a:cxn ang="0">
                  <a:pos x="135" y="96"/>
                </a:cxn>
                <a:cxn ang="0">
                  <a:pos x="135" y="72"/>
                </a:cxn>
                <a:cxn ang="0">
                  <a:pos x="101" y="32"/>
                </a:cxn>
                <a:cxn ang="0">
                  <a:pos x="84" y="16"/>
                </a:cxn>
                <a:cxn ang="0">
                  <a:pos x="59" y="16"/>
                </a:cxn>
                <a:cxn ang="0">
                  <a:pos x="25" y="0"/>
                </a:cxn>
                <a:cxn ang="0">
                  <a:pos x="0" y="72"/>
                </a:cxn>
                <a:cxn ang="0">
                  <a:pos x="0" y="80"/>
                </a:cxn>
                <a:cxn ang="0">
                  <a:pos x="17" y="88"/>
                </a:cxn>
                <a:cxn ang="0">
                  <a:pos x="33" y="104"/>
                </a:cxn>
                <a:cxn ang="0">
                  <a:pos x="33" y="120"/>
                </a:cxn>
                <a:cxn ang="0">
                  <a:pos x="33" y="160"/>
                </a:cxn>
                <a:cxn ang="0">
                  <a:pos x="42" y="248"/>
                </a:cxn>
                <a:cxn ang="0">
                  <a:pos x="67" y="288"/>
                </a:cxn>
                <a:cxn ang="0">
                  <a:pos x="109" y="320"/>
                </a:cxn>
                <a:cxn ang="0">
                  <a:pos x="135" y="352"/>
                </a:cxn>
                <a:cxn ang="0">
                  <a:pos x="151" y="344"/>
                </a:cxn>
                <a:cxn ang="0">
                  <a:pos x="151" y="304"/>
                </a:cxn>
              </a:cxnLst>
              <a:rect l="0" t="0" r="r" b="b"/>
              <a:pathLst>
                <a:path w="210" h="352">
                  <a:moveTo>
                    <a:pt x="151" y="304"/>
                  </a:moveTo>
                  <a:lnTo>
                    <a:pt x="185" y="288"/>
                  </a:lnTo>
                  <a:lnTo>
                    <a:pt x="185" y="248"/>
                  </a:lnTo>
                  <a:lnTo>
                    <a:pt x="210" y="232"/>
                  </a:lnTo>
                  <a:lnTo>
                    <a:pt x="194" y="192"/>
                  </a:lnTo>
                  <a:lnTo>
                    <a:pt x="168" y="184"/>
                  </a:lnTo>
                  <a:lnTo>
                    <a:pt x="143" y="152"/>
                  </a:lnTo>
                  <a:lnTo>
                    <a:pt x="135" y="96"/>
                  </a:lnTo>
                  <a:lnTo>
                    <a:pt x="135" y="72"/>
                  </a:lnTo>
                  <a:lnTo>
                    <a:pt x="101" y="32"/>
                  </a:lnTo>
                  <a:lnTo>
                    <a:pt x="84" y="16"/>
                  </a:lnTo>
                  <a:lnTo>
                    <a:pt x="59" y="16"/>
                  </a:lnTo>
                  <a:lnTo>
                    <a:pt x="25" y="0"/>
                  </a:lnTo>
                  <a:lnTo>
                    <a:pt x="0" y="72"/>
                  </a:lnTo>
                  <a:lnTo>
                    <a:pt x="0" y="80"/>
                  </a:lnTo>
                  <a:lnTo>
                    <a:pt x="17" y="88"/>
                  </a:lnTo>
                  <a:lnTo>
                    <a:pt x="33" y="104"/>
                  </a:lnTo>
                  <a:lnTo>
                    <a:pt x="33" y="120"/>
                  </a:lnTo>
                  <a:lnTo>
                    <a:pt x="33" y="160"/>
                  </a:lnTo>
                  <a:lnTo>
                    <a:pt x="42" y="248"/>
                  </a:lnTo>
                  <a:lnTo>
                    <a:pt x="67" y="288"/>
                  </a:lnTo>
                  <a:lnTo>
                    <a:pt x="109" y="320"/>
                  </a:lnTo>
                  <a:lnTo>
                    <a:pt x="135" y="352"/>
                  </a:lnTo>
                  <a:lnTo>
                    <a:pt x="151" y="344"/>
                  </a:lnTo>
                  <a:lnTo>
                    <a:pt x="151" y="304"/>
                  </a:lnTo>
                  <a:close/>
                </a:path>
              </a:pathLst>
            </a:custGeom>
            <a:solidFill>
              <a:srgbClr val="00A0C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18" name="Freeform 70"/>
            <p:cNvSpPr>
              <a:spLocks/>
            </p:cNvSpPr>
            <p:nvPr/>
          </p:nvSpPr>
          <p:spPr bwMode="auto">
            <a:xfrm>
              <a:off x="4831" y="3480"/>
              <a:ext cx="606" cy="704"/>
            </a:xfrm>
            <a:custGeom>
              <a:avLst/>
              <a:gdLst/>
              <a:ahLst/>
              <a:cxnLst>
                <a:cxn ang="0">
                  <a:pos x="606" y="24"/>
                </a:cxn>
                <a:cxn ang="0">
                  <a:pos x="556" y="0"/>
                </a:cxn>
                <a:cxn ang="0">
                  <a:pos x="530" y="56"/>
                </a:cxn>
                <a:cxn ang="0">
                  <a:pos x="446" y="72"/>
                </a:cxn>
                <a:cxn ang="0">
                  <a:pos x="379" y="56"/>
                </a:cxn>
                <a:cxn ang="0">
                  <a:pos x="286" y="104"/>
                </a:cxn>
                <a:cxn ang="0">
                  <a:pos x="236" y="136"/>
                </a:cxn>
                <a:cxn ang="0">
                  <a:pos x="134" y="184"/>
                </a:cxn>
                <a:cxn ang="0">
                  <a:pos x="75" y="200"/>
                </a:cxn>
                <a:cxn ang="0">
                  <a:pos x="75" y="232"/>
                </a:cxn>
                <a:cxn ang="0">
                  <a:pos x="50" y="288"/>
                </a:cxn>
                <a:cxn ang="0">
                  <a:pos x="16" y="344"/>
                </a:cxn>
                <a:cxn ang="0">
                  <a:pos x="33" y="392"/>
                </a:cxn>
                <a:cxn ang="0">
                  <a:pos x="59" y="464"/>
                </a:cxn>
                <a:cxn ang="0">
                  <a:pos x="118" y="480"/>
                </a:cxn>
                <a:cxn ang="0">
                  <a:pos x="286" y="472"/>
                </a:cxn>
                <a:cxn ang="0">
                  <a:pos x="337" y="496"/>
                </a:cxn>
                <a:cxn ang="0">
                  <a:pos x="294" y="512"/>
                </a:cxn>
                <a:cxn ang="0">
                  <a:pos x="210" y="488"/>
                </a:cxn>
                <a:cxn ang="0">
                  <a:pos x="160" y="512"/>
                </a:cxn>
                <a:cxn ang="0">
                  <a:pos x="160" y="568"/>
                </a:cxn>
                <a:cxn ang="0">
                  <a:pos x="202" y="592"/>
                </a:cxn>
                <a:cxn ang="0">
                  <a:pos x="236" y="672"/>
                </a:cxn>
                <a:cxn ang="0">
                  <a:pos x="278" y="656"/>
                </a:cxn>
                <a:cxn ang="0">
                  <a:pos x="337" y="656"/>
                </a:cxn>
                <a:cxn ang="0">
                  <a:pos x="328" y="568"/>
                </a:cxn>
                <a:cxn ang="0">
                  <a:pos x="370" y="584"/>
                </a:cxn>
                <a:cxn ang="0">
                  <a:pos x="387" y="576"/>
                </a:cxn>
                <a:cxn ang="0">
                  <a:pos x="353" y="528"/>
                </a:cxn>
                <a:cxn ang="0">
                  <a:pos x="455" y="528"/>
                </a:cxn>
                <a:cxn ang="0">
                  <a:pos x="438" y="464"/>
                </a:cxn>
                <a:cxn ang="0">
                  <a:pos x="438" y="448"/>
                </a:cxn>
                <a:cxn ang="0">
                  <a:pos x="480" y="480"/>
                </a:cxn>
                <a:cxn ang="0">
                  <a:pos x="463" y="440"/>
                </a:cxn>
                <a:cxn ang="0">
                  <a:pos x="353" y="384"/>
                </a:cxn>
                <a:cxn ang="0">
                  <a:pos x="337" y="400"/>
                </a:cxn>
                <a:cxn ang="0">
                  <a:pos x="311" y="408"/>
                </a:cxn>
                <a:cxn ang="0">
                  <a:pos x="294" y="376"/>
                </a:cxn>
                <a:cxn ang="0">
                  <a:pos x="337" y="360"/>
                </a:cxn>
                <a:cxn ang="0">
                  <a:pos x="320" y="320"/>
                </a:cxn>
                <a:cxn ang="0">
                  <a:pos x="236" y="240"/>
                </a:cxn>
                <a:cxn ang="0">
                  <a:pos x="261" y="200"/>
                </a:cxn>
                <a:cxn ang="0">
                  <a:pos x="294" y="232"/>
                </a:cxn>
                <a:cxn ang="0">
                  <a:pos x="337" y="264"/>
                </a:cxn>
                <a:cxn ang="0">
                  <a:pos x="362" y="208"/>
                </a:cxn>
                <a:cxn ang="0">
                  <a:pos x="387" y="144"/>
                </a:cxn>
                <a:cxn ang="0">
                  <a:pos x="497" y="112"/>
                </a:cxn>
                <a:cxn ang="0">
                  <a:pos x="564" y="112"/>
                </a:cxn>
                <a:cxn ang="0">
                  <a:pos x="598" y="96"/>
                </a:cxn>
              </a:cxnLst>
              <a:rect l="0" t="0" r="r" b="b"/>
              <a:pathLst>
                <a:path w="606" h="704">
                  <a:moveTo>
                    <a:pt x="589" y="72"/>
                  </a:moveTo>
                  <a:lnTo>
                    <a:pt x="606" y="24"/>
                  </a:lnTo>
                  <a:lnTo>
                    <a:pt x="581" y="0"/>
                  </a:lnTo>
                  <a:lnTo>
                    <a:pt x="556" y="0"/>
                  </a:lnTo>
                  <a:lnTo>
                    <a:pt x="564" y="40"/>
                  </a:lnTo>
                  <a:lnTo>
                    <a:pt x="530" y="56"/>
                  </a:lnTo>
                  <a:lnTo>
                    <a:pt x="471" y="72"/>
                  </a:lnTo>
                  <a:lnTo>
                    <a:pt x="446" y="72"/>
                  </a:lnTo>
                  <a:lnTo>
                    <a:pt x="412" y="72"/>
                  </a:lnTo>
                  <a:lnTo>
                    <a:pt x="379" y="56"/>
                  </a:lnTo>
                  <a:lnTo>
                    <a:pt x="328" y="88"/>
                  </a:lnTo>
                  <a:lnTo>
                    <a:pt x="286" y="104"/>
                  </a:lnTo>
                  <a:lnTo>
                    <a:pt x="244" y="104"/>
                  </a:lnTo>
                  <a:lnTo>
                    <a:pt x="236" y="136"/>
                  </a:lnTo>
                  <a:lnTo>
                    <a:pt x="168" y="144"/>
                  </a:lnTo>
                  <a:lnTo>
                    <a:pt x="134" y="184"/>
                  </a:lnTo>
                  <a:lnTo>
                    <a:pt x="109" y="184"/>
                  </a:lnTo>
                  <a:lnTo>
                    <a:pt x="75" y="200"/>
                  </a:lnTo>
                  <a:lnTo>
                    <a:pt x="67" y="200"/>
                  </a:lnTo>
                  <a:lnTo>
                    <a:pt x="75" y="232"/>
                  </a:lnTo>
                  <a:lnTo>
                    <a:pt x="50" y="248"/>
                  </a:lnTo>
                  <a:lnTo>
                    <a:pt x="50" y="288"/>
                  </a:lnTo>
                  <a:lnTo>
                    <a:pt x="16" y="304"/>
                  </a:lnTo>
                  <a:lnTo>
                    <a:pt x="16" y="344"/>
                  </a:lnTo>
                  <a:lnTo>
                    <a:pt x="0" y="352"/>
                  </a:lnTo>
                  <a:lnTo>
                    <a:pt x="33" y="392"/>
                  </a:lnTo>
                  <a:lnTo>
                    <a:pt x="75" y="424"/>
                  </a:lnTo>
                  <a:lnTo>
                    <a:pt x="59" y="464"/>
                  </a:lnTo>
                  <a:lnTo>
                    <a:pt x="92" y="464"/>
                  </a:lnTo>
                  <a:lnTo>
                    <a:pt x="118" y="480"/>
                  </a:lnTo>
                  <a:lnTo>
                    <a:pt x="202" y="480"/>
                  </a:lnTo>
                  <a:lnTo>
                    <a:pt x="286" y="472"/>
                  </a:lnTo>
                  <a:lnTo>
                    <a:pt x="362" y="480"/>
                  </a:lnTo>
                  <a:lnTo>
                    <a:pt x="337" y="496"/>
                  </a:lnTo>
                  <a:lnTo>
                    <a:pt x="328" y="512"/>
                  </a:lnTo>
                  <a:lnTo>
                    <a:pt x="294" y="512"/>
                  </a:lnTo>
                  <a:lnTo>
                    <a:pt x="261" y="504"/>
                  </a:lnTo>
                  <a:lnTo>
                    <a:pt x="210" y="488"/>
                  </a:lnTo>
                  <a:lnTo>
                    <a:pt x="185" y="504"/>
                  </a:lnTo>
                  <a:lnTo>
                    <a:pt x="160" y="512"/>
                  </a:lnTo>
                  <a:lnTo>
                    <a:pt x="134" y="552"/>
                  </a:lnTo>
                  <a:lnTo>
                    <a:pt x="160" y="568"/>
                  </a:lnTo>
                  <a:lnTo>
                    <a:pt x="185" y="584"/>
                  </a:lnTo>
                  <a:lnTo>
                    <a:pt x="202" y="592"/>
                  </a:lnTo>
                  <a:lnTo>
                    <a:pt x="210" y="624"/>
                  </a:lnTo>
                  <a:lnTo>
                    <a:pt x="236" y="672"/>
                  </a:lnTo>
                  <a:lnTo>
                    <a:pt x="252" y="648"/>
                  </a:lnTo>
                  <a:lnTo>
                    <a:pt x="278" y="656"/>
                  </a:lnTo>
                  <a:lnTo>
                    <a:pt x="311" y="704"/>
                  </a:lnTo>
                  <a:lnTo>
                    <a:pt x="337" y="656"/>
                  </a:lnTo>
                  <a:lnTo>
                    <a:pt x="396" y="688"/>
                  </a:lnTo>
                  <a:lnTo>
                    <a:pt x="328" y="568"/>
                  </a:lnTo>
                  <a:lnTo>
                    <a:pt x="353" y="576"/>
                  </a:lnTo>
                  <a:lnTo>
                    <a:pt x="370" y="584"/>
                  </a:lnTo>
                  <a:lnTo>
                    <a:pt x="370" y="600"/>
                  </a:lnTo>
                  <a:lnTo>
                    <a:pt x="387" y="576"/>
                  </a:lnTo>
                  <a:lnTo>
                    <a:pt x="412" y="560"/>
                  </a:lnTo>
                  <a:lnTo>
                    <a:pt x="353" y="528"/>
                  </a:lnTo>
                  <a:lnTo>
                    <a:pt x="404" y="512"/>
                  </a:lnTo>
                  <a:lnTo>
                    <a:pt x="455" y="528"/>
                  </a:lnTo>
                  <a:lnTo>
                    <a:pt x="446" y="488"/>
                  </a:lnTo>
                  <a:lnTo>
                    <a:pt x="438" y="464"/>
                  </a:lnTo>
                  <a:lnTo>
                    <a:pt x="412" y="448"/>
                  </a:lnTo>
                  <a:lnTo>
                    <a:pt x="438" y="448"/>
                  </a:lnTo>
                  <a:lnTo>
                    <a:pt x="455" y="464"/>
                  </a:lnTo>
                  <a:lnTo>
                    <a:pt x="480" y="480"/>
                  </a:lnTo>
                  <a:lnTo>
                    <a:pt x="514" y="472"/>
                  </a:lnTo>
                  <a:lnTo>
                    <a:pt x="463" y="440"/>
                  </a:lnTo>
                  <a:lnTo>
                    <a:pt x="421" y="408"/>
                  </a:lnTo>
                  <a:lnTo>
                    <a:pt x="353" y="384"/>
                  </a:lnTo>
                  <a:lnTo>
                    <a:pt x="337" y="384"/>
                  </a:lnTo>
                  <a:lnTo>
                    <a:pt x="337" y="400"/>
                  </a:lnTo>
                  <a:lnTo>
                    <a:pt x="345" y="416"/>
                  </a:lnTo>
                  <a:lnTo>
                    <a:pt x="311" y="408"/>
                  </a:lnTo>
                  <a:lnTo>
                    <a:pt x="294" y="400"/>
                  </a:lnTo>
                  <a:lnTo>
                    <a:pt x="294" y="376"/>
                  </a:lnTo>
                  <a:lnTo>
                    <a:pt x="294" y="352"/>
                  </a:lnTo>
                  <a:lnTo>
                    <a:pt x="337" y="360"/>
                  </a:lnTo>
                  <a:lnTo>
                    <a:pt x="337" y="336"/>
                  </a:lnTo>
                  <a:lnTo>
                    <a:pt x="320" y="320"/>
                  </a:lnTo>
                  <a:lnTo>
                    <a:pt x="269" y="288"/>
                  </a:lnTo>
                  <a:lnTo>
                    <a:pt x="236" y="240"/>
                  </a:lnTo>
                  <a:lnTo>
                    <a:pt x="244" y="224"/>
                  </a:lnTo>
                  <a:lnTo>
                    <a:pt x="261" y="200"/>
                  </a:lnTo>
                  <a:lnTo>
                    <a:pt x="269" y="224"/>
                  </a:lnTo>
                  <a:lnTo>
                    <a:pt x="294" y="232"/>
                  </a:lnTo>
                  <a:lnTo>
                    <a:pt x="320" y="240"/>
                  </a:lnTo>
                  <a:lnTo>
                    <a:pt x="337" y="264"/>
                  </a:lnTo>
                  <a:lnTo>
                    <a:pt x="337" y="232"/>
                  </a:lnTo>
                  <a:lnTo>
                    <a:pt x="362" y="208"/>
                  </a:lnTo>
                  <a:lnTo>
                    <a:pt x="370" y="160"/>
                  </a:lnTo>
                  <a:lnTo>
                    <a:pt x="387" y="144"/>
                  </a:lnTo>
                  <a:lnTo>
                    <a:pt x="412" y="136"/>
                  </a:lnTo>
                  <a:lnTo>
                    <a:pt x="497" y="112"/>
                  </a:lnTo>
                  <a:lnTo>
                    <a:pt x="539" y="112"/>
                  </a:lnTo>
                  <a:lnTo>
                    <a:pt x="564" y="112"/>
                  </a:lnTo>
                  <a:lnTo>
                    <a:pt x="573" y="128"/>
                  </a:lnTo>
                  <a:lnTo>
                    <a:pt x="598" y="96"/>
                  </a:lnTo>
                  <a:lnTo>
                    <a:pt x="589" y="72"/>
                  </a:lnTo>
                  <a:close/>
                </a:path>
              </a:pathLst>
            </a:custGeom>
            <a:solidFill>
              <a:srgbClr val="00A0C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19" name="Freeform 71"/>
            <p:cNvSpPr>
              <a:spLocks/>
            </p:cNvSpPr>
            <p:nvPr/>
          </p:nvSpPr>
          <p:spPr bwMode="auto">
            <a:xfrm>
              <a:off x="4696" y="3480"/>
              <a:ext cx="210" cy="352"/>
            </a:xfrm>
            <a:custGeom>
              <a:avLst/>
              <a:gdLst/>
              <a:ahLst/>
              <a:cxnLst>
                <a:cxn ang="0">
                  <a:pos x="151" y="304"/>
                </a:cxn>
                <a:cxn ang="0">
                  <a:pos x="185" y="288"/>
                </a:cxn>
                <a:cxn ang="0">
                  <a:pos x="185" y="248"/>
                </a:cxn>
                <a:cxn ang="0">
                  <a:pos x="210" y="232"/>
                </a:cxn>
                <a:cxn ang="0">
                  <a:pos x="194" y="192"/>
                </a:cxn>
                <a:cxn ang="0">
                  <a:pos x="168" y="184"/>
                </a:cxn>
                <a:cxn ang="0">
                  <a:pos x="143" y="152"/>
                </a:cxn>
                <a:cxn ang="0">
                  <a:pos x="135" y="96"/>
                </a:cxn>
                <a:cxn ang="0">
                  <a:pos x="135" y="72"/>
                </a:cxn>
                <a:cxn ang="0">
                  <a:pos x="135" y="72"/>
                </a:cxn>
                <a:cxn ang="0">
                  <a:pos x="101" y="32"/>
                </a:cxn>
                <a:cxn ang="0">
                  <a:pos x="84" y="16"/>
                </a:cxn>
                <a:cxn ang="0">
                  <a:pos x="59" y="16"/>
                </a:cxn>
                <a:cxn ang="0">
                  <a:pos x="25" y="0"/>
                </a:cxn>
                <a:cxn ang="0">
                  <a:pos x="0" y="72"/>
                </a:cxn>
                <a:cxn ang="0">
                  <a:pos x="0" y="80"/>
                </a:cxn>
                <a:cxn ang="0">
                  <a:pos x="17" y="88"/>
                </a:cxn>
                <a:cxn ang="0">
                  <a:pos x="33" y="104"/>
                </a:cxn>
                <a:cxn ang="0">
                  <a:pos x="33" y="120"/>
                </a:cxn>
                <a:cxn ang="0">
                  <a:pos x="33" y="160"/>
                </a:cxn>
                <a:cxn ang="0">
                  <a:pos x="42" y="248"/>
                </a:cxn>
                <a:cxn ang="0">
                  <a:pos x="67" y="288"/>
                </a:cxn>
                <a:cxn ang="0">
                  <a:pos x="109" y="320"/>
                </a:cxn>
                <a:cxn ang="0">
                  <a:pos x="135" y="352"/>
                </a:cxn>
                <a:cxn ang="0">
                  <a:pos x="151" y="344"/>
                </a:cxn>
                <a:cxn ang="0">
                  <a:pos x="151" y="304"/>
                </a:cxn>
              </a:cxnLst>
              <a:rect l="0" t="0" r="r" b="b"/>
              <a:pathLst>
                <a:path w="210" h="352">
                  <a:moveTo>
                    <a:pt x="151" y="304"/>
                  </a:moveTo>
                  <a:lnTo>
                    <a:pt x="185" y="288"/>
                  </a:lnTo>
                  <a:lnTo>
                    <a:pt x="185" y="248"/>
                  </a:lnTo>
                  <a:lnTo>
                    <a:pt x="210" y="232"/>
                  </a:lnTo>
                  <a:lnTo>
                    <a:pt x="194" y="192"/>
                  </a:lnTo>
                  <a:lnTo>
                    <a:pt x="168" y="184"/>
                  </a:lnTo>
                  <a:lnTo>
                    <a:pt x="143" y="152"/>
                  </a:lnTo>
                  <a:lnTo>
                    <a:pt x="135" y="96"/>
                  </a:lnTo>
                  <a:lnTo>
                    <a:pt x="135" y="72"/>
                  </a:lnTo>
                  <a:lnTo>
                    <a:pt x="135" y="72"/>
                  </a:lnTo>
                  <a:lnTo>
                    <a:pt x="101" y="32"/>
                  </a:lnTo>
                  <a:lnTo>
                    <a:pt x="84" y="16"/>
                  </a:lnTo>
                  <a:lnTo>
                    <a:pt x="59" y="16"/>
                  </a:lnTo>
                  <a:lnTo>
                    <a:pt x="25" y="0"/>
                  </a:lnTo>
                  <a:lnTo>
                    <a:pt x="0" y="72"/>
                  </a:lnTo>
                  <a:lnTo>
                    <a:pt x="0" y="80"/>
                  </a:lnTo>
                  <a:lnTo>
                    <a:pt x="17" y="88"/>
                  </a:lnTo>
                  <a:lnTo>
                    <a:pt x="33" y="104"/>
                  </a:lnTo>
                  <a:lnTo>
                    <a:pt x="33" y="120"/>
                  </a:lnTo>
                  <a:lnTo>
                    <a:pt x="33" y="160"/>
                  </a:lnTo>
                  <a:lnTo>
                    <a:pt x="42" y="248"/>
                  </a:lnTo>
                  <a:lnTo>
                    <a:pt x="67" y="288"/>
                  </a:lnTo>
                  <a:lnTo>
                    <a:pt x="109" y="320"/>
                  </a:lnTo>
                  <a:lnTo>
                    <a:pt x="135" y="352"/>
                  </a:lnTo>
                  <a:lnTo>
                    <a:pt x="151" y="344"/>
                  </a:lnTo>
                  <a:lnTo>
                    <a:pt x="151" y="304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20" name="Freeform 72"/>
            <p:cNvSpPr>
              <a:spLocks/>
            </p:cNvSpPr>
            <p:nvPr/>
          </p:nvSpPr>
          <p:spPr bwMode="auto">
            <a:xfrm>
              <a:off x="4831" y="3480"/>
              <a:ext cx="606" cy="704"/>
            </a:xfrm>
            <a:custGeom>
              <a:avLst/>
              <a:gdLst/>
              <a:ahLst/>
              <a:cxnLst>
                <a:cxn ang="0">
                  <a:pos x="606" y="24"/>
                </a:cxn>
                <a:cxn ang="0">
                  <a:pos x="556" y="0"/>
                </a:cxn>
                <a:cxn ang="0">
                  <a:pos x="530" y="56"/>
                </a:cxn>
                <a:cxn ang="0">
                  <a:pos x="446" y="72"/>
                </a:cxn>
                <a:cxn ang="0">
                  <a:pos x="379" y="56"/>
                </a:cxn>
                <a:cxn ang="0">
                  <a:pos x="286" y="104"/>
                </a:cxn>
                <a:cxn ang="0">
                  <a:pos x="236" y="136"/>
                </a:cxn>
                <a:cxn ang="0">
                  <a:pos x="134" y="184"/>
                </a:cxn>
                <a:cxn ang="0">
                  <a:pos x="75" y="200"/>
                </a:cxn>
                <a:cxn ang="0">
                  <a:pos x="75" y="232"/>
                </a:cxn>
                <a:cxn ang="0">
                  <a:pos x="50" y="288"/>
                </a:cxn>
                <a:cxn ang="0">
                  <a:pos x="16" y="344"/>
                </a:cxn>
                <a:cxn ang="0">
                  <a:pos x="33" y="392"/>
                </a:cxn>
                <a:cxn ang="0">
                  <a:pos x="59" y="464"/>
                </a:cxn>
                <a:cxn ang="0">
                  <a:pos x="118" y="480"/>
                </a:cxn>
                <a:cxn ang="0">
                  <a:pos x="286" y="472"/>
                </a:cxn>
                <a:cxn ang="0">
                  <a:pos x="337" y="496"/>
                </a:cxn>
                <a:cxn ang="0">
                  <a:pos x="294" y="512"/>
                </a:cxn>
                <a:cxn ang="0">
                  <a:pos x="210" y="488"/>
                </a:cxn>
                <a:cxn ang="0">
                  <a:pos x="160" y="512"/>
                </a:cxn>
                <a:cxn ang="0">
                  <a:pos x="160" y="568"/>
                </a:cxn>
                <a:cxn ang="0">
                  <a:pos x="202" y="592"/>
                </a:cxn>
                <a:cxn ang="0">
                  <a:pos x="236" y="672"/>
                </a:cxn>
                <a:cxn ang="0">
                  <a:pos x="278" y="656"/>
                </a:cxn>
                <a:cxn ang="0">
                  <a:pos x="337" y="656"/>
                </a:cxn>
                <a:cxn ang="0">
                  <a:pos x="328" y="568"/>
                </a:cxn>
                <a:cxn ang="0">
                  <a:pos x="370" y="584"/>
                </a:cxn>
                <a:cxn ang="0">
                  <a:pos x="387" y="576"/>
                </a:cxn>
                <a:cxn ang="0">
                  <a:pos x="353" y="528"/>
                </a:cxn>
                <a:cxn ang="0">
                  <a:pos x="455" y="528"/>
                </a:cxn>
                <a:cxn ang="0">
                  <a:pos x="438" y="464"/>
                </a:cxn>
                <a:cxn ang="0">
                  <a:pos x="438" y="448"/>
                </a:cxn>
                <a:cxn ang="0">
                  <a:pos x="480" y="480"/>
                </a:cxn>
                <a:cxn ang="0">
                  <a:pos x="463" y="440"/>
                </a:cxn>
                <a:cxn ang="0">
                  <a:pos x="353" y="384"/>
                </a:cxn>
                <a:cxn ang="0">
                  <a:pos x="337" y="400"/>
                </a:cxn>
                <a:cxn ang="0">
                  <a:pos x="311" y="408"/>
                </a:cxn>
                <a:cxn ang="0">
                  <a:pos x="294" y="376"/>
                </a:cxn>
                <a:cxn ang="0">
                  <a:pos x="337" y="360"/>
                </a:cxn>
                <a:cxn ang="0">
                  <a:pos x="320" y="320"/>
                </a:cxn>
                <a:cxn ang="0">
                  <a:pos x="236" y="240"/>
                </a:cxn>
                <a:cxn ang="0">
                  <a:pos x="261" y="200"/>
                </a:cxn>
                <a:cxn ang="0">
                  <a:pos x="294" y="232"/>
                </a:cxn>
                <a:cxn ang="0">
                  <a:pos x="337" y="264"/>
                </a:cxn>
                <a:cxn ang="0">
                  <a:pos x="362" y="208"/>
                </a:cxn>
                <a:cxn ang="0">
                  <a:pos x="387" y="144"/>
                </a:cxn>
                <a:cxn ang="0">
                  <a:pos x="497" y="112"/>
                </a:cxn>
                <a:cxn ang="0">
                  <a:pos x="564" y="112"/>
                </a:cxn>
                <a:cxn ang="0">
                  <a:pos x="598" y="96"/>
                </a:cxn>
              </a:cxnLst>
              <a:rect l="0" t="0" r="r" b="b"/>
              <a:pathLst>
                <a:path w="606" h="704">
                  <a:moveTo>
                    <a:pt x="589" y="72"/>
                  </a:moveTo>
                  <a:lnTo>
                    <a:pt x="606" y="24"/>
                  </a:lnTo>
                  <a:lnTo>
                    <a:pt x="581" y="0"/>
                  </a:lnTo>
                  <a:lnTo>
                    <a:pt x="556" y="0"/>
                  </a:lnTo>
                  <a:lnTo>
                    <a:pt x="564" y="40"/>
                  </a:lnTo>
                  <a:lnTo>
                    <a:pt x="530" y="56"/>
                  </a:lnTo>
                  <a:lnTo>
                    <a:pt x="471" y="72"/>
                  </a:lnTo>
                  <a:lnTo>
                    <a:pt x="446" y="72"/>
                  </a:lnTo>
                  <a:lnTo>
                    <a:pt x="412" y="72"/>
                  </a:lnTo>
                  <a:lnTo>
                    <a:pt x="379" y="56"/>
                  </a:lnTo>
                  <a:lnTo>
                    <a:pt x="328" y="88"/>
                  </a:lnTo>
                  <a:lnTo>
                    <a:pt x="286" y="104"/>
                  </a:lnTo>
                  <a:lnTo>
                    <a:pt x="244" y="104"/>
                  </a:lnTo>
                  <a:lnTo>
                    <a:pt x="236" y="136"/>
                  </a:lnTo>
                  <a:lnTo>
                    <a:pt x="168" y="144"/>
                  </a:lnTo>
                  <a:lnTo>
                    <a:pt x="134" y="184"/>
                  </a:lnTo>
                  <a:lnTo>
                    <a:pt x="109" y="184"/>
                  </a:lnTo>
                  <a:lnTo>
                    <a:pt x="75" y="200"/>
                  </a:lnTo>
                  <a:lnTo>
                    <a:pt x="67" y="200"/>
                  </a:lnTo>
                  <a:lnTo>
                    <a:pt x="75" y="232"/>
                  </a:lnTo>
                  <a:lnTo>
                    <a:pt x="50" y="248"/>
                  </a:lnTo>
                  <a:lnTo>
                    <a:pt x="50" y="288"/>
                  </a:lnTo>
                  <a:lnTo>
                    <a:pt x="16" y="304"/>
                  </a:lnTo>
                  <a:lnTo>
                    <a:pt x="16" y="344"/>
                  </a:lnTo>
                  <a:lnTo>
                    <a:pt x="0" y="352"/>
                  </a:lnTo>
                  <a:lnTo>
                    <a:pt x="33" y="392"/>
                  </a:lnTo>
                  <a:lnTo>
                    <a:pt x="75" y="424"/>
                  </a:lnTo>
                  <a:lnTo>
                    <a:pt x="59" y="464"/>
                  </a:lnTo>
                  <a:lnTo>
                    <a:pt x="92" y="464"/>
                  </a:lnTo>
                  <a:lnTo>
                    <a:pt x="118" y="480"/>
                  </a:lnTo>
                  <a:lnTo>
                    <a:pt x="202" y="480"/>
                  </a:lnTo>
                  <a:lnTo>
                    <a:pt x="286" y="472"/>
                  </a:lnTo>
                  <a:lnTo>
                    <a:pt x="362" y="480"/>
                  </a:lnTo>
                  <a:lnTo>
                    <a:pt x="337" y="496"/>
                  </a:lnTo>
                  <a:lnTo>
                    <a:pt x="328" y="512"/>
                  </a:lnTo>
                  <a:lnTo>
                    <a:pt x="294" y="512"/>
                  </a:lnTo>
                  <a:lnTo>
                    <a:pt x="261" y="504"/>
                  </a:lnTo>
                  <a:lnTo>
                    <a:pt x="210" y="488"/>
                  </a:lnTo>
                  <a:lnTo>
                    <a:pt x="185" y="504"/>
                  </a:lnTo>
                  <a:lnTo>
                    <a:pt x="160" y="512"/>
                  </a:lnTo>
                  <a:lnTo>
                    <a:pt x="134" y="552"/>
                  </a:lnTo>
                  <a:lnTo>
                    <a:pt x="160" y="568"/>
                  </a:lnTo>
                  <a:lnTo>
                    <a:pt x="185" y="584"/>
                  </a:lnTo>
                  <a:lnTo>
                    <a:pt x="202" y="592"/>
                  </a:lnTo>
                  <a:lnTo>
                    <a:pt x="210" y="624"/>
                  </a:lnTo>
                  <a:lnTo>
                    <a:pt x="236" y="672"/>
                  </a:lnTo>
                  <a:lnTo>
                    <a:pt x="252" y="648"/>
                  </a:lnTo>
                  <a:lnTo>
                    <a:pt x="278" y="656"/>
                  </a:lnTo>
                  <a:lnTo>
                    <a:pt x="311" y="704"/>
                  </a:lnTo>
                  <a:lnTo>
                    <a:pt x="337" y="656"/>
                  </a:lnTo>
                  <a:lnTo>
                    <a:pt x="396" y="688"/>
                  </a:lnTo>
                  <a:lnTo>
                    <a:pt x="328" y="568"/>
                  </a:lnTo>
                  <a:lnTo>
                    <a:pt x="353" y="576"/>
                  </a:lnTo>
                  <a:lnTo>
                    <a:pt x="370" y="584"/>
                  </a:lnTo>
                  <a:lnTo>
                    <a:pt x="370" y="600"/>
                  </a:lnTo>
                  <a:lnTo>
                    <a:pt x="387" y="576"/>
                  </a:lnTo>
                  <a:lnTo>
                    <a:pt x="412" y="560"/>
                  </a:lnTo>
                  <a:lnTo>
                    <a:pt x="353" y="528"/>
                  </a:lnTo>
                  <a:lnTo>
                    <a:pt x="404" y="512"/>
                  </a:lnTo>
                  <a:lnTo>
                    <a:pt x="455" y="528"/>
                  </a:lnTo>
                  <a:lnTo>
                    <a:pt x="446" y="488"/>
                  </a:lnTo>
                  <a:lnTo>
                    <a:pt x="438" y="464"/>
                  </a:lnTo>
                  <a:lnTo>
                    <a:pt x="412" y="448"/>
                  </a:lnTo>
                  <a:lnTo>
                    <a:pt x="438" y="448"/>
                  </a:lnTo>
                  <a:lnTo>
                    <a:pt x="455" y="464"/>
                  </a:lnTo>
                  <a:lnTo>
                    <a:pt x="480" y="480"/>
                  </a:lnTo>
                  <a:lnTo>
                    <a:pt x="514" y="472"/>
                  </a:lnTo>
                  <a:lnTo>
                    <a:pt x="463" y="440"/>
                  </a:lnTo>
                  <a:lnTo>
                    <a:pt x="421" y="408"/>
                  </a:lnTo>
                  <a:lnTo>
                    <a:pt x="353" y="384"/>
                  </a:lnTo>
                  <a:lnTo>
                    <a:pt x="337" y="384"/>
                  </a:lnTo>
                  <a:lnTo>
                    <a:pt x="337" y="400"/>
                  </a:lnTo>
                  <a:lnTo>
                    <a:pt x="345" y="416"/>
                  </a:lnTo>
                  <a:lnTo>
                    <a:pt x="311" y="408"/>
                  </a:lnTo>
                  <a:lnTo>
                    <a:pt x="294" y="400"/>
                  </a:lnTo>
                  <a:lnTo>
                    <a:pt x="294" y="376"/>
                  </a:lnTo>
                  <a:lnTo>
                    <a:pt x="294" y="352"/>
                  </a:lnTo>
                  <a:lnTo>
                    <a:pt x="337" y="360"/>
                  </a:lnTo>
                  <a:lnTo>
                    <a:pt x="337" y="336"/>
                  </a:lnTo>
                  <a:lnTo>
                    <a:pt x="320" y="320"/>
                  </a:lnTo>
                  <a:lnTo>
                    <a:pt x="269" y="288"/>
                  </a:lnTo>
                  <a:lnTo>
                    <a:pt x="236" y="240"/>
                  </a:lnTo>
                  <a:lnTo>
                    <a:pt x="244" y="224"/>
                  </a:lnTo>
                  <a:lnTo>
                    <a:pt x="261" y="200"/>
                  </a:lnTo>
                  <a:lnTo>
                    <a:pt x="269" y="224"/>
                  </a:lnTo>
                  <a:lnTo>
                    <a:pt x="294" y="232"/>
                  </a:lnTo>
                  <a:lnTo>
                    <a:pt x="320" y="240"/>
                  </a:lnTo>
                  <a:lnTo>
                    <a:pt x="337" y="264"/>
                  </a:lnTo>
                  <a:lnTo>
                    <a:pt x="337" y="232"/>
                  </a:lnTo>
                  <a:lnTo>
                    <a:pt x="362" y="208"/>
                  </a:lnTo>
                  <a:lnTo>
                    <a:pt x="370" y="160"/>
                  </a:lnTo>
                  <a:lnTo>
                    <a:pt x="387" y="144"/>
                  </a:lnTo>
                  <a:lnTo>
                    <a:pt x="412" y="136"/>
                  </a:lnTo>
                  <a:lnTo>
                    <a:pt x="497" y="112"/>
                  </a:lnTo>
                  <a:lnTo>
                    <a:pt x="539" y="112"/>
                  </a:lnTo>
                  <a:lnTo>
                    <a:pt x="564" y="112"/>
                  </a:lnTo>
                  <a:lnTo>
                    <a:pt x="573" y="128"/>
                  </a:lnTo>
                  <a:lnTo>
                    <a:pt x="598" y="96"/>
                  </a:lnTo>
                  <a:lnTo>
                    <a:pt x="589" y="72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21" name="Freeform 73"/>
            <p:cNvSpPr>
              <a:spLocks/>
            </p:cNvSpPr>
            <p:nvPr/>
          </p:nvSpPr>
          <p:spPr bwMode="auto">
            <a:xfrm>
              <a:off x="4831" y="3488"/>
              <a:ext cx="244" cy="192"/>
            </a:xfrm>
            <a:custGeom>
              <a:avLst/>
              <a:gdLst/>
              <a:ahLst/>
              <a:cxnLst>
                <a:cxn ang="0">
                  <a:pos x="227" y="32"/>
                </a:cxn>
                <a:cxn ang="0">
                  <a:pos x="185" y="16"/>
                </a:cxn>
                <a:cxn ang="0">
                  <a:pos x="177" y="0"/>
                </a:cxn>
                <a:cxn ang="0">
                  <a:pos x="134" y="0"/>
                </a:cxn>
                <a:cxn ang="0">
                  <a:pos x="75" y="24"/>
                </a:cxn>
                <a:cxn ang="0">
                  <a:pos x="50" y="32"/>
                </a:cxn>
                <a:cxn ang="0">
                  <a:pos x="25" y="40"/>
                </a:cxn>
                <a:cxn ang="0">
                  <a:pos x="16" y="72"/>
                </a:cxn>
                <a:cxn ang="0">
                  <a:pos x="0" y="64"/>
                </a:cxn>
                <a:cxn ang="0">
                  <a:pos x="0" y="88"/>
                </a:cxn>
                <a:cxn ang="0">
                  <a:pos x="8" y="144"/>
                </a:cxn>
                <a:cxn ang="0">
                  <a:pos x="33" y="176"/>
                </a:cxn>
                <a:cxn ang="0">
                  <a:pos x="59" y="184"/>
                </a:cxn>
                <a:cxn ang="0">
                  <a:pos x="67" y="192"/>
                </a:cxn>
                <a:cxn ang="0">
                  <a:pos x="75" y="192"/>
                </a:cxn>
                <a:cxn ang="0">
                  <a:pos x="109" y="176"/>
                </a:cxn>
                <a:cxn ang="0">
                  <a:pos x="134" y="176"/>
                </a:cxn>
                <a:cxn ang="0">
                  <a:pos x="168" y="136"/>
                </a:cxn>
                <a:cxn ang="0">
                  <a:pos x="236" y="128"/>
                </a:cxn>
                <a:cxn ang="0">
                  <a:pos x="244" y="104"/>
                </a:cxn>
                <a:cxn ang="0">
                  <a:pos x="244" y="64"/>
                </a:cxn>
                <a:cxn ang="0">
                  <a:pos x="227" y="32"/>
                </a:cxn>
              </a:cxnLst>
              <a:rect l="0" t="0" r="r" b="b"/>
              <a:pathLst>
                <a:path w="244" h="192">
                  <a:moveTo>
                    <a:pt x="227" y="32"/>
                  </a:moveTo>
                  <a:lnTo>
                    <a:pt x="185" y="16"/>
                  </a:lnTo>
                  <a:lnTo>
                    <a:pt x="177" y="0"/>
                  </a:lnTo>
                  <a:lnTo>
                    <a:pt x="134" y="0"/>
                  </a:lnTo>
                  <a:lnTo>
                    <a:pt x="75" y="24"/>
                  </a:lnTo>
                  <a:lnTo>
                    <a:pt x="50" y="32"/>
                  </a:lnTo>
                  <a:lnTo>
                    <a:pt x="25" y="40"/>
                  </a:lnTo>
                  <a:lnTo>
                    <a:pt x="16" y="72"/>
                  </a:lnTo>
                  <a:lnTo>
                    <a:pt x="0" y="64"/>
                  </a:lnTo>
                  <a:lnTo>
                    <a:pt x="0" y="88"/>
                  </a:lnTo>
                  <a:lnTo>
                    <a:pt x="8" y="144"/>
                  </a:lnTo>
                  <a:lnTo>
                    <a:pt x="33" y="176"/>
                  </a:lnTo>
                  <a:lnTo>
                    <a:pt x="59" y="184"/>
                  </a:lnTo>
                  <a:lnTo>
                    <a:pt x="67" y="192"/>
                  </a:lnTo>
                  <a:lnTo>
                    <a:pt x="75" y="192"/>
                  </a:lnTo>
                  <a:lnTo>
                    <a:pt x="109" y="176"/>
                  </a:lnTo>
                  <a:lnTo>
                    <a:pt x="134" y="176"/>
                  </a:lnTo>
                  <a:lnTo>
                    <a:pt x="168" y="136"/>
                  </a:lnTo>
                  <a:lnTo>
                    <a:pt x="236" y="128"/>
                  </a:lnTo>
                  <a:lnTo>
                    <a:pt x="244" y="104"/>
                  </a:lnTo>
                  <a:lnTo>
                    <a:pt x="244" y="64"/>
                  </a:lnTo>
                  <a:lnTo>
                    <a:pt x="227" y="32"/>
                  </a:lnTo>
                  <a:close/>
                </a:path>
              </a:pathLst>
            </a:custGeom>
            <a:solidFill>
              <a:srgbClr val="00A0C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22" name="Freeform 74"/>
            <p:cNvSpPr>
              <a:spLocks/>
            </p:cNvSpPr>
            <p:nvPr/>
          </p:nvSpPr>
          <p:spPr bwMode="auto">
            <a:xfrm>
              <a:off x="4965" y="3184"/>
              <a:ext cx="590" cy="408"/>
            </a:xfrm>
            <a:custGeom>
              <a:avLst/>
              <a:gdLst/>
              <a:ahLst/>
              <a:cxnLst>
                <a:cxn ang="0">
                  <a:pos x="455" y="256"/>
                </a:cxn>
                <a:cxn ang="0">
                  <a:pos x="489" y="248"/>
                </a:cxn>
                <a:cxn ang="0">
                  <a:pos x="514" y="232"/>
                </a:cxn>
                <a:cxn ang="0">
                  <a:pos x="565" y="240"/>
                </a:cxn>
                <a:cxn ang="0">
                  <a:pos x="590" y="232"/>
                </a:cxn>
                <a:cxn ang="0">
                  <a:pos x="565" y="200"/>
                </a:cxn>
                <a:cxn ang="0">
                  <a:pos x="523" y="176"/>
                </a:cxn>
                <a:cxn ang="0">
                  <a:pos x="548" y="144"/>
                </a:cxn>
                <a:cxn ang="0">
                  <a:pos x="548" y="104"/>
                </a:cxn>
                <a:cxn ang="0">
                  <a:pos x="548" y="72"/>
                </a:cxn>
                <a:cxn ang="0">
                  <a:pos x="573" y="64"/>
                </a:cxn>
                <a:cxn ang="0">
                  <a:pos x="582" y="48"/>
                </a:cxn>
                <a:cxn ang="0">
                  <a:pos x="582" y="32"/>
                </a:cxn>
                <a:cxn ang="0">
                  <a:pos x="582" y="16"/>
                </a:cxn>
                <a:cxn ang="0">
                  <a:pos x="531" y="16"/>
                </a:cxn>
                <a:cxn ang="0">
                  <a:pos x="523" y="0"/>
                </a:cxn>
                <a:cxn ang="0">
                  <a:pos x="481" y="8"/>
                </a:cxn>
                <a:cxn ang="0">
                  <a:pos x="455" y="0"/>
                </a:cxn>
                <a:cxn ang="0">
                  <a:pos x="413" y="8"/>
                </a:cxn>
                <a:cxn ang="0">
                  <a:pos x="363" y="24"/>
                </a:cxn>
                <a:cxn ang="0">
                  <a:pos x="321" y="80"/>
                </a:cxn>
                <a:cxn ang="0">
                  <a:pos x="270" y="88"/>
                </a:cxn>
                <a:cxn ang="0">
                  <a:pos x="219" y="88"/>
                </a:cxn>
                <a:cxn ang="0">
                  <a:pos x="194" y="88"/>
                </a:cxn>
                <a:cxn ang="0">
                  <a:pos x="169" y="112"/>
                </a:cxn>
                <a:cxn ang="0">
                  <a:pos x="76" y="112"/>
                </a:cxn>
                <a:cxn ang="0">
                  <a:pos x="43" y="104"/>
                </a:cxn>
                <a:cxn ang="0">
                  <a:pos x="43" y="80"/>
                </a:cxn>
                <a:cxn ang="0">
                  <a:pos x="9" y="64"/>
                </a:cxn>
                <a:cxn ang="0">
                  <a:pos x="0" y="88"/>
                </a:cxn>
                <a:cxn ang="0">
                  <a:pos x="9" y="120"/>
                </a:cxn>
                <a:cxn ang="0">
                  <a:pos x="26" y="152"/>
                </a:cxn>
                <a:cxn ang="0">
                  <a:pos x="68" y="184"/>
                </a:cxn>
                <a:cxn ang="0">
                  <a:pos x="51" y="224"/>
                </a:cxn>
                <a:cxn ang="0">
                  <a:pos x="34" y="232"/>
                </a:cxn>
                <a:cxn ang="0">
                  <a:pos x="34" y="264"/>
                </a:cxn>
                <a:cxn ang="0">
                  <a:pos x="51" y="272"/>
                </a:cxn>
                <a:cxn ang="0">
                  <a:pos x="43" y="304"/>
                </a:cxn>
                <a:cxn ang="0">
                  <a:pos x="51" y="320"/>
                </a:cxn>
                <a:cxn ang="0">
                  <a:pos x="93" y="336"/>
                </a:cxn>
                <a:cxn ang="0">
                  <a:pos x="110" y="368"/>
                </a:cxn>
                <a:cxn ang="0">
                  <a:pos x="110" y="408"/>
                </a:cxn>
                <a:cxn ang="0">
                  <a:pos x="110" y="400"/>
                </a:cxn>
                <a:cxn ang="0">
                  <a:pos x="152" y="400"/>
                </a:cxn>
                <a:cxn ang="0">
                  <a:pos x="194" y="384"/>
                </a:cxn>
                <a:cxn ang="0">
                  <a:pos x="245" y="352"/>
                </a:cxn>
                <a:cxn ang="0">
                  <a:pos x="278" y="368"/>
                </a:cxn>
                <a:cxn ang="0">
                  <a:pos x="312" y="368"/>
                </a:cxn>
                <a:cxn ang="0">
                  <a:pos x="337" y="368"/>
                </a:cxn>
                <a:cxn ang="0">
                  <a:pos x="396" y="352"/>
                </a:cxn>
                <a:cxn ang="0">
                  <a:pos x="430" y="336"/>
                </a:cxn>
                <a:cxn ang="0">
                  <a:pos x="422" y="296"/>
                </a:cxn>
                <a:cxn ang="0">
                  <a:pos x="447" y="296"/>
                </a:cxn>
                <a:cxn ang="0">
                  <a:pos x="455" y="280"/>
                </a:cxn>
                <a:cxn ang="0">
                  <a:pos x="455" y="256"/>
                </a:cxn>
              </a:cxnLst>
              <a:rect l="0" t="0" r="r" b="b"/>
              <a:pathLst>
                <a:path w="590" h="408">
                  <a:moveTo>
                    <a:pt x="455" y="256"/>
                  </a:moveTo>
                  <a:lnTo>
                    <a:pt x="489" y="248"/>
                  </a:lnTo>
                  <a:lnTo>
                    <a:pt x="514" y="232"/>
                  </a:lnTo>
                  <a:lnTo>
                    <a:pt x="565" y="240"/>
                  </a:lnTo>
                  <a:lnTo>
                    <a:pt x="590" y="232"/>
                  </a:lnTo>
                  <a:lnTo>
                    <a:pt x="565" y="200"/>
                  </a:lnTo>
                  <a:lnTo>
                    <a:pt x="523" y="176"/>
                  </a:lnTo>
                  <a:lnTo>
                    <a:pt x="548" y="144"/>
                  </a:lnTo>
                  <a:lnTo>
                    <a:pt x="548" y="104"/>
                  </a:lnTo>
                  <a:lnTo>
                    <a:pt x="548" y="72"/>
                  </a:lnTo>
                  <a:lnTo>
                    <a:pt x="573" y="64"/>
                  </a:lnTo>
                  <a:lnTo>
                    <a:pt x="582" y="48"/>
                  </a:lnTo>
                  <a:lnTo>
                    <a:pt x="582" y="32"/>
                  </a:lnTo>
                  <a:lnTo>
                    <a:pt x="582" y="16"/>
                  </a:lnTo>
                  <a:lnTo>
                    <a:pt x="531" y="16"/>
                  </a:lnTo>
                  <a:lnTo>
                    <a:pt x="523" y="0"/>
                  </a:lnTo>
                  <a:lnTo>
                    <a:pt x="481" y="8"/>
                  </a:lnTo>
                  <a:lnTo>
                    <a:pt x="455" y="0"/>
                  </a:lnTo>
                  <a:lnTo>
                    <a:pt x="413" y="8"/>
                  </a:lnTo>
                  <a:lnTo>
                    <a:pt x="363" y="24"/>
                  </a:lnTo>
                  <a:lnTo>
                    <a:pt x="321" y="80"/>
                  </a:lnTo>
                  <a:lnTo>
                    <a:pt x="270" y="88"/>
                  </a:lnTo>
                  <a:lnTo>
                    <a:pt x="219" y="88"/>
                  </a:lnTo>
                  <a:lnTo>
                    <a:pt x="194" y="88"/>
                  </a:lnTo>
                  <a:lnTo>
                    <a:pt x="169" y="112"/>
                  </a:lnTo>
                  <a:lnTo>
                    <a:pt x="76" y="112"/>
                  </a:lnTo>
                  <a:lnTo>
                    <a:pt x="43" y="104"/>
                  </a:lnTo>
                  <a:lnTo>
                    <a:pt x="43" y="80"/>
                  </a:lnTo>
                  <a:lnTo>
                    <a:pt x="9" y="64"/>
                  </a:lnTo>
                  <a:lnTo>
                    <a:pt x="0" y="88"/>
                  </a:lnTo>
                  <a:lnTo>
                    <a:pt x="9" y="120"/>
                  </a:lnTo>
                  <a:lnTo>
                    <a:pt x="26" y="152"/>
                  </a:lnTo>
                  <a:lnTo>
                    <a:pt x="68" y="184"/>
                  </a:lnTo>
                  <a:lnTo>
                    <a:pt x="51" y="224"/>
                  </a:lnTo>
                  <a:lnTo>
                    <a:pt x="34" y="232"/>
                  </a:lnTo>
                  <a:lnTo>
                    <a:pt x="34" y="264"/>
                  </a:lnTo>
                  <a:lnTo>
                    <a:pt x="51" y="272"/>
                  </a:lnTo>
                  <a:lnTo>
                    <a:pt x="43" y="304"/>
                  </a:lnTo>
                  <a:lnTo>
                    <a:pt x="51" y="320"/>
                  </a:lnTo>
                  <a:lnTo>
                    <a:pt x="93" y="336"/>
                  </a:lnTo>
                  <a:lnTo>
                    <a:pt x="110" y="368"/>
                  </a:lnTo>
                  <a:lnTo>
                    <a:pt x="110" y="408"/>
                  </a:lnTo>
                  <a:lnTo>
                    <a:pt x="110" y="400"/>
                  </a:lnTo>
                  <a:lnTo>
                    <a:pt x="152" y="400"/>
                  </a:lnTo>
                  <a:lnTo>
                    <a:pt x="194" y="384"/>
                  </a:lnTo>
                  <a:lnTo>
                    <a:pt x="245" y="352"/>
                  </a:lnTo>
                  <a:lnTo>
                    <a:pt x="278" y="368"/>
                  </a:lnTo>
                  <a:lnTo>
                    <a:pt x="312" y="368"/>
                  </a:lnTo>
                  <a:lnTo>
                    <a:pt x="337" y="368"/>
                  </a:lnTo>
                  <a:lnTo>
                    <a:pt x="396" y="352"/>
                  </a:lnTo>
                  <a:lnTo>
                    <a:pt x="430" y="336"/>
                  </a:lnTo>
                  <a:lnTo>
                    <a:pt x="422" y="296"/>
                  </a:lnTo>
                  <a:lnTo>
                    <a:pt x="447" y="296"/>
                  </a:lnTo>
                  <a:lnTo>
                    <a:pt x="455" y="280"/>
                  </a:lnTo>
                  <a:lnTo>
                    <a:pt x="455" y="256"/>
                  </a:ln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dirty="0" smtClean="0"/>
                <a:t>2%</a:t>
              </a:r>
              <a:endParaRPr lang="en-US" dirty="0"/>
            </a:p>
          </p:txBody>
        </p:sp>
        <p:sp>
          <p:nvSpPr>
            <p:cNvPr id="2123" name="Freeform 75"/>
            <p:cNvSpPr>
              <a:spLocks/>
            </p:cNvSpPr>
            <p:nvPr/>
          </p:nvSpPr>
          <p:spPr bwMode="auto">
            <a:xfrm>
              <a:off x="4831" y="3488"/>
              <a:ext cx="244" cy="192"/>
            </a:xfrm>
            <a:custGeom>
              <a:avLst/>
              <a:gdLst/>
              <a:ahLst/>
              <a:cxnLst>
                <a:cxn ang="0">
                  <a:pos x="227" y="32"/>
                </a:cxn>
                <a:cxn ang="0">
                  <a:pos x="185" y="16"/>
                </a:cxn>
                <a:cxn ang="0">
                  <a:pos x="177" y="0"/>
                </a:cxn>
                <a:cxn ang="0">
                  <a:pos x="177" y="0"/>
                </a:cxn>
                <a:cxn ang="0">
                  <a:pos x="134" y="0"/>
                </a:cxn>
                <a:cxn ang="0">
                  <a:pos x="75" y="24"/>
                </a:cxn>
                <a:cxn ang="0">
                  <a:pos x="50" y="32"/>
                </a:cxn>
                <a:cxn ang="0">
                  <a:pos x="25" y="40"/>
                </a:cxn>
                <a:cxn ang="0">
                  <a:pos x="16" y="72"/>
                </a:cxn>
                <a:cxn ang="0">
                  <a:pos x="0" y="64"/>
                </a:cxn>
                <a:cxn ang="0">
                  <a:pos x="0" y="88"/>
                </a:cxn>
                <a:cxn ang="0">
                  <a:pos x="8" y="144"/>
                </a:cxn>
                <a:cxn ang="0">
                  <a:pos x="33" y="176"/>
                </a:cxn>
                <a:cxn ang="0">
                  <a:pos x="59" y="184"/>
                </a:cxn>
                <a:cxn ang="0">
                  <a:pos x="67" y="192"/>
                </a:cxn>
                <a:cxn ang="0">
                  <a:pos x="75" y="192"/>
                </a:cxn>
                <a:cxn ang="0">
                  <a:pos x="109" y="176"/>
                </a:cxn>
                <a:cxn ang="0">
                  <a:pos x="134" y="176"/>
                </a:cxn>
                <a:cxn ang="0">
                  <a:pos x="168" y="136"/>
                </a:cxn>
                <a:cxn ang="0">
                  <a:pos x="236" y="128"/>
                </a:cxn>
                <a:cxn ang="0">
                  <a:pos x="244" y="104"/>
                </a:cxn>
                <a:cxn ang="0">
                  <a:pos x="244" y="64"/>
                </a:cxn>
                <a:cxn ang="0">
                  <a:pos x="227" y="32"/>
                </a:cxn>
              </a:cxnLst>
              <a:rect l="0" t="0" r="r" b="b"/>
              <a:pathLst>
                <a:path w="244" h="192">
                  <a:moveTo>
                    <a:pt x="227" y="32"/>
                  </a:moveTo>
                  <a:lnTo>
                    <a:pt x="185" y="16"/>
                  </a:lnTo>
                  <a:lnTo>
                    <a:pt x="177" y="0"/>
                  </a:lnTo>
                  <a:lnTo>
                    <a:pt x="177" y="0"/>
                  </a:lnTo>
                  <a:lnTo>
                    <a:pt x="134" y="0"/>
                  </a:lnTo>
                  <a:lnTo>
                    <a:pt x="75" y="24"/>
                  </a:lnTo>
                  <a:lnTo>
                    <a:pt x="50" y="32"/>
                  </a:lnTo>
                  <a:lnTo>
                    <a:pt x="25" y="40"/>
                  </a:lnTo>
                  <a:lnTo>
                    <a:pt x="16" y="72"/>
                  </a:lnTo>
                  <a:lnTo>
                    <a:pt x="0" y="64"/>
                  </a:lnTo>
                  <a:lnTo>
                    <a:pt x="0" y="88"/>
                  </a:lnTo>
                  <a:lnTo>
                    <a:pt x="8" y="144"/>
                  </a:lnTo>
                  <a:lnTo>
                    <a:pt x="33" y="176"/>
                  </a:lnTo>
                  <a:lnTo>
                    <a:pt x="59" y="184"/>
                  </a:lnTo>
                  <a:lnTo>
                    <a:pt x="67" y="192"/>
                  </a:lnTo>
                  <a:lnTo>
                    <a:pt x="75" y="192"/>
                  </a:lnTo>
                  <a:lnTo>
                    <a:pt x="109" y="176"/>
                  </a:lnTo>
                  <a:lnTo>
                    <a:pt x="134" y="176"/>
                  </a:lnTo>
                  <a:lnTo>
                    <a:pt x="168" y="136"/>
                  </a:lnTo>
                  <a:lnTo>
                    <a:pt x="236" y="128"/>
                  </a:lnTo>
                  <a:lnTo>
                    <a:pt x="244" y="104"/>
                  </a:lnTo>
                  <a:lnTo>
                    <a:pt x="244" y="64"/>
                  </a:lnTo>
                  <a:lnTo>
                    <a:pt x="227" y="32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24" name="Freeform 76"/>
            <p:cNvSpPr>
              <a:spLocks/>
            </p:cNvSpPr>
            <p:nvPr/>
          </p:nvSpPr>
          <p:spPr bwMode="auto">
            <a:xfrm>
              <a:off x="4965" y="3184"/>
              <a:ext cx="590" cy="408"/>
            </a:xfrm>
            <a:custGeom>
              <a:avLst/>
              <a:gdLst/>
              <a:ahLst/>
              <a:cxnLst>
                <a:cxn ang="0">
                  <a:pos x="455" y="256"/>
                </a:cxn>
                <a:cxn ang="0">
                  <a:pos x="489" y="248"/>
                </a:cxn>
                <a:cxn ang="0">
                  <a:pos x="514" y="232"/>
                </a:cxn>
                <a:cxn ang="0">
                  <a:pos x="565" y="240"/>
                </a:cxn>
                <a:cxn ang="0">
                  <a:pos x="590" y="232"/>
                </a:cxn>
                <a:cxn ang="0">
                  <a:pos x="565" y="200"/>
                </a:cxn>
                <a:cxn ang="0">
                  <a:pos x="523" y="176"/>
                </a:cxn>
                <a:cxn ang="0">
                  <a:pos x="548" y="144"/>
                </a:cxn>
                <a:cxn ang="0">
                  <a:pos x="548" y="104"/>
                </a:cxn>
                <a:cxn ang="0">
                  <a:pos x="548" y="72"/>
                </a:cxn>
                <a:cxn ang="0">
                  <a:pos x="573" y="64"/>
                </a:cxn>
                <a:cxn ang="0">
                  <a:pos x="582" y="48"/>
                </a:cxn>
                <a:cxn ang="0">
                  <a:pos x="582" y="32"/>
                </a:cxn>
                <a:cxn ang="0">
                  <a:pos x="582" y="16"/>
                </a:cxn>
                <a:cxn ang="0">
                  <a:pos x="531" y="16"/>
                </a:cxn>
                <a:cxn ang="0">
                  <a:pos x="523" y="0"/>
                </a:cxn>
                <a:cxn ang="0">
                  <a:pos x="481" y="8"/>
                </a:cxn>
                <a:cxn ang="0">
                  <a:pos x="455" y="0"/>
                </a:cxn>
                <a:cxn ang="0">
                  <a:pos x="413" y="8"/>
                </a:cxn>
                <a:cxn ang="0">
                  <a:pos x="363" y="24"/>
                </a:cxn>
                <a:cxn ang="0">
                  <a:pos x="321" y="80"/>
                </a:cxn>
                <a:cxn ang="0">
                  <a:pos x="270" y="88"/>
                </a:cxn>
                <a:cxn ang="0">
                  <a:pos x="219" y="88"/>
                </a:cxn>
                <a:cxn ang="0">
                  <a:pos x="194" y="88"/>
                </a:cxn>
                <a:cxn ang="0">
                  <a:pos x="169" y="112"/>
                </a:cxn>
                <a:cxn ang="0">
                  <a:pos x="76" y="112"/>
                </a:cxn>
                <a:cxn ang="0">
                  <a:pos x="43" y="104"/>
                </a:cxn>
                <a:cxn ang="0">
                  <a:pos x="43" y="80"/>
                </a:cxn>
                <a:cxn ang="0">
                  <a:pos x="9" y="64"/>
                </a:cxn>
                <a:cxn ang="0">
                  <a:pos x="0" y="88"/>
                </a:cxn>
                <a:cxn ang="0">
                  <a:pos x="9" y="120"/>
                </a:cxn>
                <a:cxn ang="0">
                  <a:pos x="26" y="152"/>
                </a:cxn>
                <a:cxn ang="0">
                  <a:pos x="68" y="184"/>
                </a:cxn>
                <a:cxn ang="0">
                  <a:pos x="51" y="224"/>
                </a:cxn>
                <a:cxn ang="0">
                  <a:pos x="34" y="232"/>
                </a:cxn>
                <a:cxn ang="0">
                  <a:pos x="34" y="264"/>
                </a:cxn>
                <a:cxn ang="0">
                  <a:pos x="51" y="272"/>
                </a:cxn>
                <a:cxn ang="0">
                  <a:pos x="43" y="304"/>
                </a:cxn>
                <a:cxn ang="0">
                  <a:pos x="51" y="320"/>
                </a:cxn>
                <a:cxn ang="0">
                  <a:pos x="93" y="336"/>
                </a:cxn>
                <a:cxn ang="0">
                  <a:pos x="110" y="368"/>
                </a:cxn>
                <a:cxn ang="0">
                  <a:pos x="110" y="408"/>
                </a:cxn>
                <a:cxn ang="0">
                  <a:pos x="110" y="400"/>
                </a:cxn>
                <a:cxn ang="0">
                  <a:pos x="152" y="400"/>
                </a:cxn>
                <a:cxn ang="0">
                  <a:pos x="194" y="384"/>
                </a:cxn>
                <a:cxn ang="0">
                  <a:pos x="245" y="352"/>
                </a:cxn>
                <a:cxn ang="0">
                  <a:pos x="278" y="368"/>
                </a:cxn>
                <a:cxn ang="0">
                  <a:pos x="312" y="368"/>
                </a:cxn>
                <a:cxn ang="0">
                  <a:pos x="337" y="368"/>
                </a:cxn>
                <a:cxn ang="0">
                  <a:pos x="396" y="352"/>
                </a:cxn>
                <a:cxn ang="0">
                  <a:pos x="430" y="336"/>
                </a:cxn>
                <a:cxn ang="0">
                  <a:pos x="422" y="296"/>
                </a:cxn>
                <a:cxn ang="0">
                  <a:pos x="447" y="296"/>
                </a:cxn>
                <a:cxn ang="0">
                  <a:pos x="447" y="296"/>
                </a:cxn>
                <a:cxn ang="0">
                  <a:pos x="455" y="280"/>
                </a:cxn>
                <a:cxn ang="0">
                  <a:pos x="455" y="256"/>
                </a:cxn>
              </a:cxnLst>
              <a:rect l="0" t="0" r="r" b="b"/>
              <a:pathLst>
                <a:path w="590" h="408">
                  <a:moveTo>
                    <a:pt x="455" y="256"/>
                  </a:moveTo>
                  <a:lnTo>
                    <a:pt x="489" y="248"/>
                  </a:lnTo>
                  <a:lnTo>
                    <a:pt x="514" y="232"/>
                  </a:lnTo>
                  <a:lnTo>
                    <a:pt x="565" y="240"/>
                  </a:lnTo>
                  <a:lnTo>
                    <a:pt x="590" y="232"/>
                  </a:lnTo>
                  <a:lnTo>
                    <a:pt x="565" y="200"/>
                  </a:lnTo>
                  <a:lnTo>
                    <a:pt x="523" y="176"/>
                  </a:lnTo>
                  <a:lnTo>
                    <a:pt x="548" y="144"/>
                  </a:lnTo>
                  <a:lnTo>
                    <a:pt x="548" y="104"/>
                  </a:lnTo>
                  <a:lnTo>
                    <a:pt x="548" y="72"/>
                  </a:lnTo>
                  <a:lnTo>
                    <a:pt x="573" y="64"/>
                  </a:lnTo>
                  <a:lnTo>
                    <a:pt x="582" y="48"/>
                  </a:lnTo>
                  <a:lnTo>
                    <a:pt x="582" y="32"/>
                  </a:lnTo>
                  <a:lnTo>
                    <a:pt x="582" y="16"/>
                  </a:lnTo>
                  <a:lnTo>
                    <a:pt x="531" y="16"/>
                  </a:lnTo>
                  <a:lnTo>
                    <a:pt x="523" y="0"/>
                  </a:lnTo>
                  <a:lnTo>
                    <a:pt x="481" y="8"/>
                  </a:lnTo>
                  <a:lnTo>
                    <a:pt x="455" y="0"/>
                  </a:lnTo>
                  <a:lnTo>
                    <a:pt x="413" y="8"/>
                  </a:lnTo>
                  <a:lnTo>
                    <a:pt x="363" y="24"/>
                  </a:lnTo>
                  <a:lnTo>
                    <a:pt x="321" y="80"/>
                  </a:lnTo>
                  <a:lnTo>
                    <a:pt x="270" y="88"/>
                  </a:lnTo>
                  <a:lnTo>
                    <a:pt x="219" y="88"/>
                  </a:lnTo>
                  <a:lnTo>
                    <a:pt x="194" y="88"/>
                  </a:lnTo>
                  <a:lnTo>
                    <a:pt x="169" y="112"/>
                  </a:lnTo>
                  <a:lnTo>
                    <a:pt x="76" y="112"/>
                  </a:lnTo>
                  <a:lnTo>
                    <a:pt x="43" y="104"/>
                  </a:lnTo>
                  <a:lnTo>
                    <a:pt x="43" y="80"/>
                  </a:lnTo>
                  <a:lnTo>
                    <a:pt x="9" y="64"/>
                  </a:lnTo>
                  <a:lnTo>
                    <a:pt x="0" y="88"/>
                  </a:lnTo>
                  <a:lnTo>
                    <a:pt x="9" y="120"/>
                  </a:lnTo>
                  <a:lnTo>
                    <a:pt x="26" y="152"/>
                  </a:lnTo>
                  <a:lnTo>
                    <a:pt x="68" y="184"/>
                  </a:lnTo>
                  <a:lnTo>
                    <a:pt x="51" y="224"/>
                  </a:lnTo>
                  <a:lnTo>
                    <a:pt x="34" y="232"/>
                  </a:lnTo>
                  <a:lnTo>
                    <a:pt x="34" y="264"/>
                  </a:lnTo>
                  <a:lnTo>
                    <a:pt x="51" y="272"/>
                  </a:lnTo>
                  <a:lnTo>
                    <a:pt x="43" y="304"/>
                  </a:lnTo>
                  <a:lnTo>
                    <a:pt x="51" y="320"/>
                  </a:lnTo>
                  <a:lnTo>
                    <a:pt x="93" y="336"/>
                  </a:lnTo>
                  <a:lnTo>
                    <a:pt x="110" y="368"/>
                  </a:lnTo>
                  <a:lnTo>
                    <a:pt x="110" y="408"/>
                  </a:lnTo>
                  <a:lnTo>
                    <a:pt x="110" y="400"/>
                  </a:lnTo>
                  <a:lnTo>
                    <a:pt x="152" y="400"/>
                  </a:lnTo>
                  <a:lnTo>
                    <a:pt x="194" y="384"/>
                  </a:lnTo>
                  <a:lnTo>
                    <a:pt x="245" y="352"/>
                  </a:lnTo>
                  <a:lnTo>
                    <a:pt x="278" y="368"/>
                  </a:lnTo>
                  <a:lnTo>
                    <a:pt x="312" y="368"/>
                  </a:lnTo>
                  <a:lnTo>
                    <a:pt x="337" y="368"/>
                  </a:lnTo>
                  <a:lnTo>
                    <a:pt x="396" y="352"/>
                  </a:lnTo>
                  <a:lnTo>
                    <a:pt x="430" y="336"/>
                  </a:lnTo>
                  <a:lnTo>
                    <a:pt x="422" y="296"/>
                  </a:lnTo>
                  <a:lnTo>
                    <a:pt x="447" y="296"/>
                  </a:lnTo>
                  <a:lnTo>
                    <a:pt x="447" y="296"/>
                  </a:lnTo>
                  <a:lnTo>
                    <a:pt x="455" y="280"/>
                  </a:lnTo>
                  <a:lnTo>
                    <a:pt x="455" y="256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25" name="Freeform 77"/>
            <p:cNvSpPr>
              <a:spLocks/>
            </p:cNvSpPr>
            <p:nvPr/>
          </p:nvSpPr>
          <p:spPr bwMode="auto">
            <a:xfrm>
              <a:off x="5404" y="3416"/>
              <a:ext cx="364" cy="616"/>
            </a:xfrm>
            <a:custGeom>
              <a:avLst/>
              <a:gdLst/>
              <a:ahLst/>
              <a:cxnLst>
                <a:cxn ang="0">
                  <a:pos x="219" y="40"/>
                </a:cxn>
                <a:cxn ang="0">
                  <a:pos x="151" y="0"/>
                </a:cxn>
                <a:cxn ang="0">
                  <a:pos x="75" y="0"/>
                </a:cxn>
                <a:cxn ang="0">
                  <a:pos x="16" y="24"/>
                </a:cxn>
                <a:cxn ang="0">
                  <a:pos x="8" y="64"/>
                </a:cxn>
                <a:cxn ang="0">
                  <a:pos x="16" y="136"/>
                </a:cxn>
                <a:cxn ang="0">
                  <a:pos x="0" y="192"/>
                </a:cxn>
                <a:cxn ang="0">
                  <a:pos x="67" y="184"/>
                </a:cxn>
                <a:cxn ang="0">
                  <a:pos x="33" y="256"/>
                </a:cxn>
                <a:cxn ang="0">
                  <a:pos x="118" y="312"/>
                </a:cxn>
                <a:cxn ang="0">
                  <a:pos x="160" y="384"/>
                </a:cxn>
                <a:cxn ang="0">
                  <a:pos x="168" y="432"/>
                </a:cxn>
                <a:cxn ang="0">
                  <a:pos x="101" y="440"/>
                </a:cxn>
                <a:cxn ang="0">
                  <a:pos x="126" y="496"/>
                </a:cxn>
                <a:cxn ang="0">
                  <a:pos x="168" y="480"/>
                </a:cxn>
                <a:cxn ang="0">
                  <a:pos x="219" y="504"/>
                </a:cxn>
                <a:cxn ang="0">
                  <a:pos x="235" y="560"/>
                </a:cxn>
                <a:cxn ang="0">
                  <a:pos x="244" y="592"/>
                </a:cxn>
                <a:cxn ang="0">
                  <a:pos x="261" y="600"/>
                </a:cxn>
                <a:cxn ang="0">
                  <a:pos x="337" y="616"/>
                </a:cxn>
                <a:cxn ang="0">
                  <a:pos x="360" y="578"/>
                </a:cxn>
                <a:cxn ang="0">
                  <a:pos x="303" y="56"/>
                </a:cxn>
                <a:cxn ang="0">
                  <a:pos x="320" y="152"/>
                </a:cxn>
                <a:cxn ang="0">
                  <a:pos x="244" y="168"/>
                </a:cxn>
                <a:cxn ang="0">
                  <a:pos x="151" y="200"/>
                </a:cxn>
                <a:cxn ang="0">
                  <a:pos x="92" y="208"/>
                </a:cxn>
                <a:cxn ang="0">
                  <a:pos x="42" y="264"/>
                </a:cxn>
                <a:cxn ang="0">
                  <a:pos x="59" y="232"/>
                </a:cxn>
                <a:cxn ang="0">
                  <a:pos x="126" y="168"/>
                </a:cxn>
                <a:cxn ang="0">
                  <a:pos x="185" y="104"/>
                </a:cxn>
                <a:cxn ang="0">
                  <a:pos x="286" y="80"/>
                </a:cxn>
                <a:cxn ang="0">
                  <a:pos x="303" y="96"/>
                </a:cxn>
                <a:cxn ang="0">
                  <a:pos x="328" y="112"/>
                </a:cxn>
                <a:cxn ang="0">
                  <a:pos x="303" y="56"/>
                </a:cxn>
              </a:cxnLst>
              <a:rect l="0" t="0" r="r" b="b"/>
              <a:pathLst>
                <a:path w="364" h="616">
                  <a:moveTo>
                    <a:pt x="303" y="56"/>
                  </a:moveTo>
                  <a:lnTo>
                    <a:pt x="219" y="40"/>
                  </a:lnTo>
                  <a:lnTo>
                    <a:pt x="185" y="24"/>
                  </a:lnTo>
                  <a:lnTo>
                    <a:pt x="151" y="0"/>
                  </a:lnTo>
                  <a:lnTo>
                    <a:pt x="126" y="8"/>
                  </a:lnTo>
                  <a:lnTo>
                    <a:pt x="75" y="0"/>
                  </a:lnTo>
                  <a:lnTo>
                    <a:pt x="50" y="16"/>
                  </a:lnTo>
                  <a:lnTo>
                    <a:pt x="16" y="24"/>
                  </a:lnTo>
                  <a:lnTo>
                    <a:pt x="16" y="48"/>
                  </a:lnTo>
                  <a:lnTo>
                    <a:pt x="8" y="64"/>
                  </a:lnTo>
                  <a:lnTo>
                    <a:pt x="33" y="88"/>
                  </a:lnTo>
                  <a:lnTo>
                    <a:pt x="16" y="136"/>
                  </a:lnTo>
                  <a:lnTo>
                    <a:pt x="25" y="160"/>
                  </a:lnTo>
                  <a:lnTo>
                    <a:pt x="0" y="192"/>
                  </a:lnTo>
                  <a:lnTo>
                    <a:pt x="0" y="200"/>
                  </a:lnTo>
                  <a:lnTo>
                    <a:pt x="67" y="184"/>
                  </a:lnTo>
                  <a:lnTo>
                    <a:pt x="42" y="216"/>
                  </a:lnTo>
                  <a:lnTo>
                    <a:pt x="33" y="256"/>
                  </a:lnTo>
                  <a:lnTo>
                    <a:pt x="50" y="328"/>
                  </a:lnTo>
                  <a:lnTo>
                    <a:pt x="118" y="312"/>
                  </a:lnTo>
                  <a:lnTo>
                    <a:pt x="118" y="352"/>
                  </a:lnTo>
                  <a:lnTo>
                    <a:pt x="160" y="384"/>
                  </a:lnTo>
                  <a:lnTo>
                    <a:pt x="151" y="408"/>
                  </a:lnTo>
                  <a:lnTo>
                    <a:pt x="168" y="432"/>
                  </a:lnTo>
                  <a:lnTo>
                    <a:pt x="134" y="448"/>
                  </a:lnTo>
                  <a:lnTo>
                    <a:pt x="101" y="440"/>
                  </a:lnTo>
                  <a:lnTo>
                    <a:pt x="101" y="472"/>
                  </a:lnTo>
                  <a:lnTo>
                    <a:pt x="126" y="496"/>
                  </a:lnTo>
                  <a:lnTo>
                    <a:pt x="151" y="480"/>
                  </a:lnTo>
                  <a:lnTo>
                    <a:pt x="168" y="480"/>
                  </a:lnTo>
                  <a:lnTo>
                    <a:pt x="185" y="488"/>
                  </a:lnTo>
                  <a:lnTo>
                    <a:pt x="219" y="504"/>
                  </a:lnTo>
                  <a:lnTo>
                    <a:pt x="227" y="528"/>
                  </a:lnTo>
                  <a:lnTo>
                    <a:pt x="235" y="560"/>
                  </a:lnTo>
                  <a:lnTo>
                    <a:pt x="269" y="576"/>
                  </a:lnTo>
                  <a:lnTo>
                    <a:pt x="244" y="592"/>
                  </a:lnTo>
                  <a:lnTo>
                    <a:pt x="244" y="600"/>
                  </a:lnTo>
                  <a:lnTo>
                    <a:pt x="261" y="600"/>
                  </a:lnTo>
                  <a:lnTo>
                    <a:pt x="345" y="584"/>
                  </a:lnTo>
                  <a:lnTo>
                    <a:pt x="337" y="616"/>
                  </a:lnTo>
                  <a:lnTo>
                    <a:pt x="364" y="602"/>
                  </a:lnTo>
                  <a:lnTo>
                    <a:pt x="360" y="578"/>
                  </a:lnTo>
                  <a:lnTo>
                    <a:pt x="354" y="56"/>
                  </a:lnTo>
                  <a:lnTo>
                    <a:pt x="303" y="56"/>
                  </a:lnTo>
                  <a:lnTo>
                    <a:pt x="286" y="136"/>
                  </a:lnTo>
                  <a:lnTo>
                    <a:pt x="320" y="152"/>
                  </a:lnTo>
                  <a:lnTo>
                    <a:pt x="286" y="168"/>
                  </a:lnTo>
                  <a:lnTo>
                    <a:pt x="244" y="168"/>
                  </a:lnTo>
                  <a:lnTo>
                    <a:pt x="176" y="200"/>
                  </a:lnTo>
                  <a:lnTo>
                    <a:pt x="151" y="200"/>
                  </a:lnTo>
                  <a:lnTo>
                    <a:pt x="134" y="200"/>
                  </a:lnTo>
                  <a:lnTo>
                    <a:pt x="92" y="208"/>
                  </a:lnTo>
                  <a:lnTo>
                    <a:pt x="67" y="232"/>
                  </a:lnTo>
                  <a:lnTo>
                    <a:pt x="42" y="264"/>
                  </a:lnTo>
                  <a:lnTo>
                    <a:pt x="42" y="248"/>
                  </a:lnTo>
                  <a:lnTo>
                    <a:pt x="59" y="232"/>
                  </a:lnTo>
                  <a:lnTo>
                    <a:pt x="84" y="200"/>
                  </a:lnTo>
                  <a:lnTo>
                    <a:pt x="126" y="168"/>
                  </a:lnTo>
                  <a:lnTo>
                    <a:pt x="134" y="120"/>
                  </a:lnTo>
                  <a:lnTo>
                    <a:pt x="185" y="104"/>
                  </a:lnTo>
                  <a:lnTo>
                    <a:pt x="235" y="96"/>
                  </a:lnTo>
                  <a:lnTo>
                    <a:pt x="286" y="80"/>
                  </a:lnTo>
                  <a:lnTo>
                    <a:pt x="294" y="80"/>
                  </a:lnTo>
                  <a:lnTo>
                    <a:pt x="303" y="96"/>
                  </a:lnTo>
                  <a:lnTo>
                    <a:pt x="345" y="104"/>
                  </a:lnTo>
                  <a:lnTo>
                    <a:pt x="328" y="112"/>
                  </a:lnTo>
                  <a:lnTo>
                    <a:pt x="286" y="136"/>
                  </a:lnTo>
                  <a:lnTo>
                    <a:pt x="303" y="56"/>
                  </a:lnTo>
                  <a:close/>
                </a:path>
              </a:pathLst>
            </a:custGeom>
            <a:solidFill>
              <a:srgbClr val="00A0C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26" name="Freeform 78"/>
            <p:cNvSpPr>
              <a:spLocks/>
            </p:cNvSpPr>
            <p:nvPr/>
          </p:nvSpPr>
          <p:spPr bwMode="auto">
            <a:xfrm>
              <a:off x="5404" y="3416"/>
              <a:ext cx="362" cy="616"/>
            </a:xfrm>
            <a:custGeom>
              <a:avLst/>
              <a:gdLst/>
              <a:ahLst/>
              <a:cxnLst>
                <a:cxn ang="0">
                  <a:pos x="303" y="56"/>
                </a:cxn>
                <a:cxn ang="0">
                  <a:pos x="219" y="40"/>
                </a:cxn>
                <a:cxn ang="0">
                  <a:pos x="185" y="24"/>
                </a:cxn>
                <a:cxn ang="0">
                  <a:pos x="151" y="0"/>
                </a:cxn>
                <a:cxn ang="0">
                  <a:pos x="126" y="8"/>
                </a:cxn>
                <a:cxn ang="0">
                  <a:pos x="75" y="0"/>
                </a:cxn>
                <a:cxn ang="0">
                  <a:pos x="50" y="16"/>
                </a:cxn>
                <a:cxn ang="0">
                  <a:pos x="16" y="24"/>
                </a:cxn>
                <a:cxn ang="0">
                  <a:pos x="16" y="48"/>
                </a:cxn>
                <a:cxn ang="0">
                  <a:pos x="8" y="64"/>
                </a:cxn>
                <a:cxn ang="0">
                  <a:pos x="33" y="88"/>
                </a:cxn>
                <a:cxn ang="0">
                  <a:pos x="16" y="136"/>
                </a:cxn>
                <a:cxn ang="0">
                  <a:pos x="25" y="160"/>
                </a:cxn>
                <a:cxn ang="0">
                  <a:pos x="0" y="192"/>
                </a:cxn>
                <a:cxn ang="0">
                  <a:pos x="0" y="200"/>
                </a:cxn>
                <a:cxn ang="0">
                  <a:pos x="67" y="184"/>
                </a:cxn>
                <a:cxn ang="0">
                  <a:pos x="42" y="216"/>
                </a:cxn>
                <a:cxn ang="0">
                  <a:pos x="33" y="256"/>
                </a:cxn>
                <a:cxn ang="0">
                  <a:pos x="50" y="328"/>
                </a:cxn>
                <a:cxn ang="0">
                  <a:pos x="118" y="312"/>
                </a:cxn>
                <a:cxn ang="0">
                  <a:pos x="118" y="352"/>
                </a:cxn>
                <a:cxn ang="0">
                  <a:pos x="160" y="384"/>
                </a:cxn>
                <a:cxn ang="0">
                  <a:pos x="151" y="408"/>
                </a:cxn>
                <a:cxn ang="0">
                  <a:pos x="168" y="432"/>
                </a:cxn>
                <a:cxn ang="0">
                  <a:pos x="134" y="448"/>
                </a:cxn>
                <a:cxn ang="0">
                  <a:pos x="101" y="440"/>
                </a:cxn>
                <a:cxn ang="0">
                  <a:pos x="101" y="472"/>
                </a:cxn>
                <a:cxn ang="0">
                  <a:pos x="126" y="496"/>
                </a:cxn>
                <a:cxn ang="0">
                  <a:pos x="151" y="480"/>
                </a:cxn>
                <a:cxn ang="0">
                  <a:pos x="168" y="480"/>
                </a:cxn>
                <a:cxn ang="0">
                  <a:pos x="185" y="488"/>
                </a:cxn>
                <a:cxn ang="0">
                  <a:pos x="219" y="504"/>
                </a:cxn>
                <a:cxn ang="0">
                  <a:pos x="227" y="528"/>
                </a:cxn>
                <a:cxn ang="0">
                  <a:pos x="235" y="560"/>
                </a:cxn>
                <a:cxn ang="0">
                  <a:pos x="269" y="576"/>
                </a:cxn>
                <a:cxn ang="0">
                  <a:pos x="244" y="592"/>
                </a:cxn>
                <a:cxn ang="0">
                  <a:pos x="244" y="600"/>
                </a:cxn>
                <a:cxn ang="0">
                  <a:pos x="261" y="600"/>
                </a:cxn>
                <a:cxn ang="0">
                  <a:pos x="345" y="584"/>
                </a:cxn>
                <a:cxn ang="0">
                  <a:pos x="337" y="616"/>
                </a:cxn>
                <a:cxn ang="0">
                  <a:pos x="362" y="600"/>
                </a:cxn>
                <a:cxn ang="0">
                  <a:pos x="354" y="50"/>
                </a:cxn>
                <a:cxn ang="0">
                  <a:pos x="303" y="56"/>
                </a:cxn>
                <a:cxn ang="0">
                  <a:pos x="303" y="56"/>
                </a:cxn>
              </a:cxnLst>
              <a:rect l="0" t="0" r="r" b="b"/>
              <a:pathLst>
                <a:path w="362" h="616">
                  <a:moveTo>
                    <a:pt x="303" y="56"/>
                  </a:moveTo>
                  <a:lnTo>
                    <a:pt x="219" y="40"/>
                  </a:lnTo>
                  <a:lnTo>
                    <a:pt x="185" y="24"/>
                  </a:lnTo>
                  <a:lnTo>
                    <a:pt x="151" y="0"/>
                  </a:lnTo>
                  <a:lnTo>
                    <a:pt x="126" y="8"/>
                  </a:lnTo>
                  <a:lnTo>
                    <a:pt x="75" y="0"/>
                  </a:lnTo>
                  <a:lnTo>
                    <a:pt x="50" y="16"/>
                  </a:lnTo>
                  <a:lnTo>
                    <a:pt x="16" y="24"/>
                  </a:lnTo>
                  <a:lnTo>
                    <a:pt x="16" y="48"/>
                  </a:lnTo>
                  <a:lnTo>
                    <a:pt x="8" y="64"/>
                  </a:lnTo>
                  <a:lnTo>
                    <a:pt x="33" y="88"/>
                  </a:lnTo>
                  <a:lnTo>
                    <a:pt x="16" y="136"/>
                  </a:lnTo>
                  <a:lnTo>
                    <a:pt x="25" y="160"/>
                  </a:lnTo>
                  <a:lnTo>
                    <a:pt x="0" y="192"/>
                  </a:lnTo>
                  <a:lnTo>
                    <a:pt x="0" y="200"/>
                  </a:lnTo>
                  <a:lnTo>
                    <a:pt x="67" y="184"/>
                  </a:lnTo>
                  <a:lnTo>
                    <a:pt x="42" y="216"/>
                  </a:lnTo>
                  <a:lnTo>
                    <a:pt x="33" y="256"/>
                  </a:lnTo>
                  <a:lnTo>
                    <a:pt x="50" y="328"/>
                  </a:lnTo>
                  <a:lnTo>
                    <a:pt x="118" y="312"/>
                  </a:lnTo>
                  <a:lnTo>
                    <a:pt x="118" y="352"/>
                  </a:lnTo>
                  <a:lnTo>
                    <a:pt x="160" y="384"/>
                  </a:lnTo>
                  <a:lnTo>
                    <a:pt x="151" y="408"/>
                  </a:lnTo>
                  <a:lnTo>
                    <a:pt x="168" y="432"/>
                  </a:lnTo>
                  <a:lnTo>
                    <a:pt x="134" y="448"/>
                  </a:lnTo>
                  <a:lnTo>
                    <a:pt x="101" y="440"/>
                  </a:lnTo>
                  <a:lnTo>
                    <a:pt x="101" y="472"/>
                  </a:lnTo>
                  <a:lnTo>
                    <a:pt x="126" y="496"/>
                  </a:lnTo>
                  <a:lnTo>
                    <a:pt x="151" y="480"/>
                  </a:lnTo>
                  <a:lnTo>
                    <a:pt x="168" y="480"/>
                  </a:lnTo>
                  <a:lnTo>
                    <a:pt x="185" y="488"/>
                  </a:lnTo>
                  <a:lnTo>
                    <a:pt x="219" y="504"/>
                  </a:lnTo>
                  <a:lnTo>
                    <a:pt x="227" y="528"/>
                  </a:lnTo>
                  <a:lnTo>
                    <a:pt x="235" y="560"/>
                  </a:lnTo>
                  <a:lnTo>
                    <a:pt x="269" y="576"/>
                  </a:lnTo>
                  <a:lnTo>
                    <a:pt x="244" y="592"/>
                  </a:lnTo>
                  <a:lnTo>
                    <a:pt x="244" y="600"/>
                  </a:lnTo>
                  <a:lnTo>
                    <a:pt x="261" y="600"/>
                  </a:lnTo>
                  <a:lnTo>
                    <a:pt x="345" y="584"/>
                  </a:lnTo>
                  <a:lnTo>
                    <a:pt x="337" y="616"/>
                  </a:lnTo>
                  <a:lnTo>
                    <a:pt x="362" y="600"/>
                  </a:lnTo>
                  <a:lnTo>
                    <a:pt x="354" y="50"/>
                  </a:lnTo>
                  <a:lnTo>
                    <a:pt x="303" y="56"/>
                  </a:lnTo>
                  <a:lnTo>
                    <a:pt x="303" y="56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27" name="Freeform 79"/>
            <p:cNvSpPr>
              <a:spLocks/>
            </p:cNvSpPr>
            <p:nvPr/>
          </p:nvSpPr>
          <p:spPr bwMode="auto">
            <a:xfrm>
              <a:off x="5446" y="3496"/>
              <a:ext cx="308" cy="184"/>
            </a:xfrm>
            <a:custGeom>
              <a:avLst/>
              <a:gdLst/>
              <a:ahLst/>
              <a:cxnLst>
                <a:cxn ang="0">
                  <a:pos x="244" y="56"/>
                </a:cxn>
                <a:cxn ang="0">
                  <a:pos x="278" y="72"/>
                </a:cxn>
                <a:cxn ang="0">
                  <a:pos x="244" y="88"/>
                </a:cxn>
                <a:cxn ang="0">
                  <a:pos x="202" y="88"/>
                </a:cxn>
                <a:cxn ang="0">
                  <a:pos x="134" y="120"/>
                </a:cxn>
                <a:cxn ang="0">
                  <a:pos x="109" y="120"/>
                </a:cxn>
                <a:cxn ang="0">
                  <a:pos x="92" y="120"/>
                </a:cxn>
                <a:cxn ang="0">
                  <a:pos x="50" y="128"/>
                </a:cxn>
                <a:cxn ang="0">
                  <a:pos x="25" y="152"/>
                </a:cxn>
                <a:cxn ang="0">
                  <a:pos x="0" y="184"/>
                </a:cxn>
                <a:cxn ang="0">
                  <a:pos x="0" y="168"/>
                </a:cxn>
                <a:cxn ang="0">
                  <a:pos x="17" y="152"/>
                </a:cxn>
                <a:cxn ang="0">
                  <a:pos x="42" y="120"/>
                </a:cxn>
                <a:cxn ang="0">
                  <a:pos x="84" y="88"/>
                </a:cxn>
                <a:cxn ang="0">
                  <a:pos x="92" y="40"/>
                </a:cxn>
                <a:cxn ang="0">
                  <a:pos x="143" y="24"/>
                </a:cxn>
                <a:cxn ang="0">
                  <a:pos x="193" y="16"/>
                </a:cxn>
                <a:cxn ang="0">
                  <a:pos x="244" y="0"/>
                </a:cxn>
                <a:cxn ang="0">
                  <a:pos x="252" y="0"/>
                </a:cxn>
                <a:cxn ang="0">
                  <a:pos x="261" y="16"/>
                </a:cxn>
                <a:cxn ang="0">
                  <a:pos x="303" y="24"/>
                </a:cxn>
                <a:cxn ang="0">
                  <a:pos x="308" y="24"/>
                </a:cxn>
                <a:cxn ang="0">
                  <a:pos x="286" y="32"/>
                </a:cxn>
                <a:cxn ang="0">
                  <a:pos x="244" y="56"/>
                </a:cxn>
                <a:cxn ang="0">
                  <a:pos x="244" y="56"/>
                </a:cxn>
              </a:cxnLst>
              <a:rect l="0" t="0" r="r" b="b"/>
              <a:pathLst>
                <a:path w="308" h="184">
                  <a:moveTo>
                    <a:pt x="244" y="56"/>
                  </a:moveTo>
                  <a:lnTo>
                    <a:pt x="278" y="72"/>
                  </a:lnTo>
                  <a:lnTo>
                    <a:pt x="244" y="88"/>
                  </a:lnTo>
                  <a:lnTo>
                    <a:pt x="202" y="88"/>
                  </a:lnTo>
                  <a:lnTo>
                    <a:pt x="134" y="120"/>
                  </a:lnTo>
                  <a:lnTo>
                    <a:pt x="109" y="120"/>
                  </a:lnTo>
                  <a:lnTo>
                    <a:pt x="92" y="120"/>
                  </a:lnTo>
                  <a:lnTo>
                    <a:pt x="50" y="128"/>
                  </a:lnTo>
                  <a:lnTo>
                    <a:pt x="25" y="152"/>
                  </a:lnTo>
                  <a:lnTo>
                    <a:pt x="0" y="184"/>
                  </a:lnTo>
                  <a:lnTo>
                    <a:pt x="0" y="168"/>
                  </a:lnTo>
                  <a:lnTo>
                    <a:pt x="17" y="152"/>
                  </a:lnTo>
                  <a:lnTo>
                    <a:pt x="42" y="120"/>
                  </a:lnTo>
                  <a:lnTo>
                    <a:pt x="84" y="88"/>
                  </a:lnTo>
                  <a:lnTo>
                    <a:pt x="92" y="40"/>
                  </a:lnTo>
                  <a:lnTo>
                    <a:pt x="143" y="24"/>
                  </a:lnTo>
                  <a:lnTo>
                    <a:pt x="193" y="16"/>
                  </a:lnTo>
                  <a:lnTo>
                    <a:pt x="244" y="0"/>
                  </a:lnTo>
                  <a:lnTo>
                    <a:pt x="252" y="0"/>
                  </a:lnTo>
                  <a:lnTo>
                    <a:pt x="261" y="16"/>
                  </a:lnTo>
                  <a:lnTo>
                    <a:pt x="303" y="24"/>
                  </a:lnTo>
                  <a:lnTo>
                    <a:pt x="308" y="24"/>
                  </a:lnTo>
                  <a:lnTo>
                    <a:pt x="286" y="32"/>
                  </a:lnTo>
                  <a:lnTo>
                    <a:pt x="244" y="56"/>
                  </a:lnTo>
                  <a:lnTo>
                    <a:pt x="244" y="56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28" name="Freeform 80"/>
            <p:cNvSpPr>
              <a:spLocks/>
            </p:cNvSpPr>
            <p:nvPr/>
          </p:nvSpPr>
          <p:spPr bwMode="auto">
            <a:xfrm>
              <a:off x="4721" y="2704"/>
              <a:ext cx="893" cy="592"/>
            </a:xfrm>
            <a:custGeom>
              <a:avLst/>
              <a:gdLst/>
              <a:ahLst/>
              <a:cxnLst>
                <a:cxn ang="0">
                  <a:pos x="784" y="312"/>
                </a:cxn>
                <a:cxn ang="0">
                  <a:pos x="725" y="280"/>
                </a:cxn>
                <a:cxn ang="0">
                  <a:pos x="708" y="208"/>
                </a:cxn>
                <a:cxn ang="0">
                  <a:pos x="708" y="168"/>
                </a:cxn>
                <a:cxn ang="0">
                  <a:pos x="666" y="120"/>
                </a:cxn>
                <a:cxn ang="0">
                  <a:pos x="632" y="96"/>
                </a:cxn>
                <a:cxn ang="0">
                  <a:pos x="581" y="56"/>
                </a:cxn>
                <a:cxn ang="0">
                  <a:pos x="548" y="16"/>
                </a:cxn>
                <a:cxn ang="0">
                  <a:pos x="506" y="0"/>
                </a:cxn>
                <a:cxn ang="0">
                  <a:pos x="472" y="48"/>
                </a:cxn>
                <a:cxn ang="0">
                  <a:pos x="396" y="72"/>
                </a:cxn>
                <a:cxn ang="0">
                  <a:pos x="371" y="96"/>
                </a:cxn>
                <a:cxn ang="0">
                  <a:pos x="337" y="80"/>
                </a:cxn>
                <a:cxn ang="0">
                  <a:pos x="287" y="88"/>
                </a:cxn>
                <a:cxn ang="0">
                  <a:pos x="253" y="88"/>
                </a:cxn>
                <a:cxn ang="0">
                  <a:pos x="219" y="80"/>
                </a:cxn>
                <a:cxn ang="0">
                  <a:pos x="185" y="104"/>
                </a:cxn>
                <a:cxn ang="0">
                  <a:pos x="160" y="128"/>
                </a:cxn>
                <a:cxn ang="0">
                  <a:pos x="135" y="168"/>
                </a:cxn>
                <a:cxn ang="0">
                  <a:pos x="110" y="224"/>
                </a:cxn>
                <a:cxn ang="0">
                  <a:pos x="84" y="256"/>
                </a:cxn>
                <a:cxn ang="0">
                  <a:pos x="76" y="280"/>
                </a:cxn>
                <a:cxn ang="0">
                  <a:pos x="67" y="320"/>
                </a:cxn>
                <a:cxn ang="0">
                  <a:pos x="51" y="328"/>
                </a:cxn>
                <a:cxn ang="0">
                  <a:pos x="25" y="344"/>
                </a:cxn>
                <a:cxn ang="0">
                  <a:pos x="0" y="352"/>
                </a:cxn>
                <a:cxn ang="0">
                  <a:pos x="17" y="368"/>
                </a:cxn>
                <a:cxn ang="0">
                  <a:pos x="51" y="392"/>
                </a:cxn>
                <a:cxn ang="0">
                  <a:pos x="59" y="416"/>
                </a:cxn>
                <a:cxn ang="0">
                  <a:pos x="93" y="440"/>
                </a:cxn>
                <a:cxn ang="0">
                  <a:pos x="135" y="456"/>
                </a:cxn>
                <a:cxn ang="0">
                  <a:pos x="118" y="488"/>
                </a:cxn>
                <a:cxn ang="0">
                  <a:pos x="160" y="496"/>
                </a:cxn>
                <a:cxn ang="0">
                  <a:pos x="202" y="512"/>
                </a:cxn>
                <a:cxn ang="0">
                  <a:pos x="244" y="488"/>
                </a:cxn>
                <a:cxn ang="0">
                  <a:pos x="244" y="528"/>
                </a:cxn>
                <a:cxn ang="0">
                  <a:pos x="261" y="536"/>
                </a:cxn>
                <a:cxn ang="0">
                  <a:pos x="253" y="544"/>
                </a:cxn>
                <a:cxn ang="0">
                  <a:pos x="287" y="560"/>
                </a:cxn>
                <a:cxn ang="0">
                  <a:pos x="287" y="584"/>
                </a:cxn>
                <a:cxn ang="0">
                  <a:pos x="320" y="592"/>
                </a:cxn>
                <a:cxn ang="0">
                  <a:pos x="413" y="592"/>
                </a:cxn>
                <a:cxn ang="0">
                  <a:pos x="438" y="568"/>
                </a:cxn>
                <a:cxn ang="0">
                  <a:pos x="463" y="568"/>
                </a:cxn>
                <a:cxn ang="0">
                  <a:pos x="514" y="568"/>
                </a:cxn>
                <a:cxn ang="0">
                  <a:pos x="565" y="560"/>
                </a:cxn>
                <a:cxn ang="0">
                  <a:pos x="607" y="504"/>
                </a:cxn>
                <a:cxn ang="0">
                  <a:pos x="657" y="488"/>
                </a:cxn>
                <a:cxn ang="0">
                  <a:pos x="699" y="480"/>
                </a:cxn>
                <a:cxn ang="0">
                  <a:pos x="725" y="488"/>
                </a:cxn>
                <a:cxn ang="0">
                  <a:pos x="767" y="480"/>
                </a:cxn>
                <a:cxn ang="0">
                  <a:pos x="775" y="496"/>
                </a:cxn>
                <a:cxn ang="0">
                  <a:pos x="826" y="496"/>
                </a:cxn>
                <a:cxn ang="0">
                  <a:pos x="834" y="416"/>
                </a:cxn>
                <a:cxn ang="0">
                  <a:pos x="851" y="376"/>
                </a:cxn>
                <a:cxn ang="0">
                  <a:pos x="885" y="336"/>
                </a:cxn>
                <a:cxn ang="0">
                  <a:pos x="893" y="312"/>
                </a:cxn>
                <a:cxn ang="0">
                  <a:pos x="876" y="288"/>
                </a:cxn>
                <a:cxn ang="0">
                  <a:pos x="834" y="288"/>
                </a:cxn>
                <a:cxn ang="0">
                  <a:pos x="784" y="312"/>
                </a:cxn>
              </a:cxnLst>
              <a:rect l="0" t="0" r="r" b="b"/>
              <a:pathLst>
                <a:path w="893" h="592">
                  <a:moveTo>
                    <a:pt x="784" y="312"/>
                  </a:moveTo>
                  <a:lnTo>
                    <a:pt x="725" y="280"/>
                  </a:lnTo>
                  <a:lnTo>
                    <a:pt x="708" y="208"/>
                  </a:lnTo>
                  <a:lnTo>
                    <a:pt x="708" y="168"/>
                  </a:lnTo>
                  <a:lnTo>
                    <a:pt x="666" y="120"/>
                  </a:lnTo>
                  <a:lnTo>
                    <a:pt x="632" y="96"/>
                  </a:lnTo>
                  <a:lnTo>
                    <a:pt x="581" y="56"/>
                  </a:lnTo>
                  <a:lnTo>
                    <a:pt x="548" y="16"/>
                  </a:lnTo>
                  <a:lnTo>
                    <a:pt x="506" y="0"/>
                  </a:lnTo>
                  <a:lnTo>
                    <a:pt x="472" y="48"/>
                  </a:lnTo>
                  <a:lnTo>
                    <a:pt x="396" y="72"/>
                  </a:lnTo>
                  <a:lnTo>
                    <a:pt x="371" y="96"/>
                  </a:lnTo>
                  <a:lnTo>
                    <a:pt x="337" y="80"/>
                  </a:lnTo>
                  <a:lnTo>
                    <a:pt x="287" y="88"/>
                  </a:lnTo>
                  <a:lnTo>
                    <a:pt x="253" y="88"/>
                  </a:lnTo>
                  <a:lnTo>
                    <a:pt x="219" y="80"/>
                  </a:lnTo>
                  <a:lnTo>
                    <a:pt x="185" y="104"/>
                  </a:lnTo>
                  <a:lnTo>
                    <a:pt x="160" y="128"/>
                  </a:lnTo>
                  <a:lnTo>
                    <a:pt x="135" y="168"/>
                  </a:lnTo>
                  <a:lnTo>
                    <a:pt x="110" y="224"/>
                  </a:lnTo>
                  <a:lnTo>
                    <a:pt x="84" y="256"/>
                  </a:lnTo>
                  <a:lnTo>
                    <a:pt x="76" y="280"/>
                  </a:lnTo>
                  <a:lnTo>
                    <a:pt x="67" y="320"/>
                  </a:lnTo>
                  <a:lnTo>
                    <a:pt x="51" y="328"/>
                  </a:lnTo>
                  <a:lnTo>
                    <a:pt x="25" y="344"/>
                  </a:lnTo>
                  <a:lnTo>
                    <a:pt x="0" y="352"/>
                  </a:lnTo>
                  <a:lnTo>
                    <a:pt x="17" y="368"/>
                  </a:lnTo>
                  <a:lnTo>
                    <a:pt x="51" y="392"/>
                  </a:lnTo>
                  <a:lnTo>
                    <a:pt x="59" y="416"/>
                  </a:lnTo>
                  <a:lnTo>
                    <a:pt x="93" y="440"/>
                  </a:lnTo>
                  <a:lnTo>
                    <a:pt x="135" y="456"/>
                  </a:lnTo>
                  <a:lnTo>
                    <a:pt x="118" y="488"/>
                  </a:lnTo>
                  <a:lnTo>
                    <a:pt x="160" y="496"/>
                  </a:lnTo>
                  <a:lnTo>
                    <a:pt x="202" y="512"/>
                  </a:lnTo>
                  <a:lnTo>
                    <a:pt x="244" y="488"/>
                  </a:lnTo>
                  <a:lnTo>
                    <a:pt x="244" y="528"/>
                  </a:lnTo>
                  <a:lnTo>
                    <a:pt x="261" y="536"/>
                  </a:lnTo>
                  <a:lnTo>
                    <a:pt x="253" y="544"/>
                  </a:lnTo>
                  <a:lnTo>
                    <a:pt x="287" y="560"/>
                  </a:lnTo>
                  <a:lnTo>
                    <a:pt x="287" y="584"/>
                  </a:lnTo>
                  <a:lnTo>
                    <a:pt x="320" y="592"/>
                  </a:lnTo>
                  <a:lnTo>
                    <a:pt x="413" y="592"/>
                  </a:lnTo>
                  <a:lnTo>
                    <a:pt x="438" y="568"/>
                  </a:lnTo>
                  <a:lnTo>
                    <a:pt x="463" y="568"/>
                  </a:lnTo>
                  <a:lnTo>
                    <a:pt x="514" y="568"/>
                  </a:lnTo>
                  <a:lnTo>
                    <a:pt x="565" y="560"/>
                  </a:lnTo>
                  <a:lnTo>
                    <a:pt x="607" y="504"/>
                  </a:lnTo>
                  <a:lnTo>
                    <a:pt x="657" y="488"/>
                  </a:lnTo>
                  <a:lnTo>
                    <a:pt x="699" y="480"/>
                  </a:lnTo>
                  <a:lnTo>
                    <a:pt x="725" y="488"/>
                  </a:lnTo>
                  <a:lnTo>
                    <a:pt x="767" y="480"/>
                  </a:lnTo>
                  <a:lnTo>
                    <a:pt x="775" y="496"/>
                  </a:lnTo>
                  <a:lnTo>
                    <a:pt x="826" y="496"/>
                  </a:lnTo>
                  <a:lnTo>
                    <a:pt x="834" y="416"/>
                  </a:lnTo>
                  <a:lnTo>
                    <a:pt x="851" y="376"/>
                  </a:lnTo>
                  <a:lnTo>
                    <a:pt x="885" y="336"/>
                  </a:lnTo>
                  <a:lnTo>
                    <a:pt x="893" y="312"/>
                  </a:lnTo>
                  <a:lnTo>
                    <a:pt x="876" y="288"/>
                  </a:lnTo>
                  <a:lnTo>
                    <a:pt x="834" y="288"/>
                  </a:lnTo>
                  <a:lnTo>
                    <a:pt x="784" y="312"/>
                  </a:ln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dirty="0" smtClean="0"/>
                <a:t>4%</a:t>
              </a:r>
              <a:endParaRPr lang="en-US" dirty="0"/>
            </a:p>
          </p:txBody>
        </p:sp>
        <p:sp>
          <p:nvSpPr>
            <p:cNvPr id="2129" name="Freeform 81"/>
            <p:cNvSpPr>
              <a:spLocks/>
            </p:cNvSpPr>
            <p:nvPr/>
          </p:nvSpPr>
          <p:spPr bwMode="auto">
            <a:xfrm>
              <a:off x="5235" y="2664"/>
              <a:ext cx="354" cy="336"/>
            </a:xfrm>
            <a:custGeom>
              <a:avLst/>
              <a:gdLst/>
              <a:ahLst/>
              <a:cxnLst>
                <a:cxn ang="0">
                  <a:pos x="270" y="248"/>
                </a:cxn>
                <a:cxn ang="0">
                  <a:pos x="253" y="224"/>
                </a:cxn>
                <a:cxn ang="0">
                  <a:pos x="278" y="200"/>
                </a:cxn>
                <a:cxn ang="0">
                  <a:pos x="354" y="184"/>
                </a:cxn>
                <a:cxn ang="0">
                  <a:pos x="337" y="152"/>
                </a:cxn>
                <a:cxn ang="0">
                  <a:pos x="303" y="120"/>
                </a:cxn>
                <a:cxn ang="0">
                  <a:pos x="287" y="88"/>
                </a:cxn>
                <a:cxn ang="0">
                  <a:pos x="236" y="72"/>
                </a:cxn>
                <a:cxn ang="0">
                  <a:pos x="211" y="24"/>
                </a:cxn>
                <a:cxn ang="0">
                  <a:pos x="152" y="24"/>
                </a:cxn>
                <a:cxn ang="0">
                  <a:pos x="84" y="0"/>
                </a:cxn>
                <a:cxn ang="0">
                  <a:pos x="59" y="24"/>
                </a:cxn>
                <a:cxn ang="0">
                  <a:pos x="8" y="32"/>
                </a:cxn>
                <a:cxn ang="0">
                  <a:pos x="0" y="40"/>
                </a:cxn>
                <a:cxn ang="0">
                  <a:pos x="34" y="56"/>
                </a:cxn>
                <a:cxn ang="0">
                  <a:pos x="67" y="96"/>
                </a:cxn>
                <a:cxn ang="0">
                  <a:pos x="118" y="136"/>
                </a:cxn>
                <a:cxn ang="0">
                  <a:pos x="152" y="160"/>
                </a:cxn>
                <a:cxn ang="0">
                  <a:pos x="194" y="208"/>
                </a:cxn>
                <a:cxn ang="0">
                  <a:pos x="194" y="248"/>
                </a:cxn>
                <a:cxn ang="0">
                  <a:pos x="211" y="320"/>
                </a:cxn>
                <a:cxn ang="0">
                  <a:pos x="236" y="336"/>
                </a:cxn>
                <a:cxn ang="0">
                  <a:pos x="253" y="312"/>
                </a:cxn>
                <a:cxn ang="0">
                  <a:pos x="270" y="248"/>
                </a:cxn>
              </a:cxnLst>
              <a:rect l="0" t="0" r="r" b="b"/>
              <a:pathLst>
                <a:path w="354" h="336">
                  <a:moveTo>
                    <a:pt x="270" y="248"/>
                  </a:moveTo>
                  <a:lnTo>
                    <a:pt x="253" y="224"/>
                  </a:lnTo>
                  <a:lnTo>
                    <a:pt x="278" y="200"/>
                  </a:lnTo>
                  <a:lnTo>
                    <a:pt x="354" y="184"/>
                  </a:lnTo>
                  <a:lnTo>
                    <a:pt x="337" y="152"/>
                  </a:lnTo>
                  <a:lnTo>
                    <a:pt x="303" y="120"/>
                  </a:lnTo>
                  <a:lnTo>
                    <a:pt x="287" y="88"/>
                  </a:lnTo>
                  <a:lnTo>
                    <a:pt x="236" y="72"/>
                  </a:lnTo>
                  <a:lnTo>
                    <a:pt x="211" y="24"/>
                  </a:lnTo>
                  <a:lnTo>
                    <a:pt x="152" y="24"/>
                  </a:lnTo>
                  <a:lnTo>
                    <a:pt x="84" y="0"/>
                  </a:lnTo>
                  <a:lnTo>
                    <a:pt x="59" y="24"/>
                  </a:lnTo>
                  <a:lnTo>
                    <a:pt x="8" y="32"/>
                  </a:lnTo>
                  <a:lnTo>
                    <a:pt x="0" y="40"/>
                  </a:lnTo>
                  <a:lnTo>
                    <a:pt x="34" y="56"/>
                  </a:lnTo>
                  <a:lnTo>
                    <a:pt x="67" y="96"/>
                  </a:lnTo>
                  <a:lnTo>
                    <a:pt x="118" y="136"/>
                  </a:lnTo>
                  <a:lnTo>
                    <a:pt x="152" y="160"/>
                  </a:lnTo>
                  <a:lnTo>
                    <a:pt x="194" y="208"/>
                  </a:lnTo>
                  <a:lnTo>
                    <a:pt x="194" y="248"/>
                  </a:lnTo>
                  <a:lnTo>
                    <a:pt x="211" y="320"/>
                  </a:lnTo>
                  <a:lnTo>
                    <a:pt x="236" y="336"/>
                  </a:lnTo>
                  <a:lnTo>
                    <a:pt x="253" y="312"/>
                  </a:lnTo>
                  <a:lnTo>
                    <a:pt x="270" y="248"/>
                  </a:lnTo>
                  <a:close/>
                </a:path>
              </a:pathLst>
            </a:custGeom>
            <a:solidFill>
              <a:srgbClr val="00A0C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30" name="Freeform 82"/>
            <p:cNvSpPr>
              <a:spLocks/>
            </p:cNvSpPr>
            <p:nvPr/>
          </p:nvSpPr>
          <p:spPr bwMode="auto">
            <a:xfrm>
              <a:off x="4721" y="2704"/>
              <a:ext cx="893" cy="592"/>
            </a:xfrm>
            <a:custGeom>
              <a:avLst/>
              <a:gdLst/>
              <a:ahLst/>
              <a:cxnLst>
                <a:cxn ang="0">
                  <a:pos x="784" y="312"/>
                </a:cxn>
                <a:cxn ang="0">
                  <a:pos x="725" y="280"/>
                </a:cxn>
                <a:cxn ang="0">
                  <a:pos x="708" y="208"/>
                </a:cxn>
                <a:cxn ang="0">
                  <a:pos x="708" y="168"/>
                </a:cxn>
                <a:cxn ang="0">
                  <a:pos x="666" y="120"/>
                </a:cxn>
                <a:cxn ang="0">
                  <a:pos x="632" y="96"/>
                </a:cxn>
                <a:cxn ang="0">
                  <a:pos x="581" y="56"/>
                </a:cxn>
                <a:cxn ang="0">
                  <a:pos x="548" y="16"/>
                </a:cxn>
                <a:cxn ang="0">
                  <a:pos x="506" y="0"/>
                </a:cxn>
                <a:cxn ang="0">
                  <a:pos x="472" y="48"/>
                </a:cxn>
                <a:cxn ang="0">
                  <a:pos x="396" y="72"/>
                </a:cxn>
                <a:cxn ang="0">
                  <a:pos x="371" y="96"/>
                </a:cxn>
                <a:cxn ang="0">
                  <a:pos x="337" y="80"/>
                </a:cxn>
                <a:cxn ang="0">
                  <a:pos x="287" y="88"/>
                </a:cxn>
                <a:cxn ang="0">
                  <a:pos x="253" y="88"/>
                </a:cxn>
                <a:cxn ang="0">
                  <a:pos x="219" y="80"/>
                </a:cxn>
                <a:cxn ang="0">
                  <a:pos x="185" y="104"/>
                </a:cxn>
                <a:cxn ang="0">
                  <a:pos x="185" y="104"/>
                </a:cxn>
                <a:cxn ang="0">
                  <a:pos x="160" y="128"/>
                </a:cxn>
                <a:cxn ang="0">
                  <a:pos x="135" y="168"/>
                </a:cxn>
                <a:cxn ang="0">
                  <a:pos x="110" y="224"/>
                </a:cxn>
                <a:cxn ang="0">
                  <a:pos x="84" y="256"/>
                </a:cxn>
                <a:cxn ang="0">
                  <a:pos x="76" y="280"/>
                </a:cxn>
                <a:cxn ang="0">
                  <a:pos x="67" y="320"/>
                </a:cxn>
                <a:cxn ang="0">
                  <a:pos x="51" y="328"/>
                </a:cxn>
                <a:cxn ang="0">
                  <a:pos x="25" y="344"/>
                </a:cxn>
                <a:cxn ang="0">
                  <a:pos x="0" y="352"/>
                </a:cxn>
                <a:cxn ang="0">
                  <a:pos x="17" y="368"/>
                </a:cxn>
                <a:cxn ang="0">
                  <a:pos x="51" y="392"/>
                </a:cxn>
                <a:cxn ang="0">
                  <a:pos x="59" y="416"/>
                </a:cxn>
                <a:cxn ang="0">
                  <a:pos x="93" y="440"/>
                </a:cxn>
                <a:cxn ang="0">
                  <a:pos x="135" y="456"/>
                </a:cxn>
                <a:cxn ang="0">
                  <a:pos x="118" y="488"/>
                </a:cxn>
                <a:cxn ang="0">
                  <a:pos x="160" y="496"/>
                </a:cxn>
                <a:cxn ang="0">
                  <a:pos x="202" y="512"/>
                </a:cxn>
                <a:cxn ang="0">
                  <a:pos x="244" y="488"/>
                </a:cxn>
                <a:cxn ang="0">
                  <a:pos x="244" y="528"/>
                </a:cxn>
                <a:cxn ang="0">
                  <a:pos x="261" y="536"/>
                </a:cxn>
                <a:cxn ang="0">
                  <a:pos x="253" y="544"/>
                </a:cxn>
                <a:cxn ang="0">
                  <a:pos x="287" y="560"/>
                </a:cxn>
                <a:cxn ang="0">
                  <a:pos x="287" y="584"/>
                </a:cxn>
                <a:cxn ang="0">
                  <a:pos x="320" y="592"/>
                </a:cxn>
                <a:cxn ang="0">
                  <a:pos x="413" y="592"/>
                </a:cxn>
                <a:cxn ang="0">
                  <a:pos x="438" y="568"/>
                </a:cxn>
                <a:cxn ang="0">
                  <a:pos x="463" y="568"/>
                </a:cxn>
                <a:cxn ang="0">
                  <a:pos x="514" y="568"/>
                </a:cxn>
                <a:cxn ang="0">
                  <a:pos x="565" y="560"/>
                </a:cxn>
                <a:cxn ang="0">
                  <a:pos x="607" y="504"/>
                </a:cxn>
                <a:cxn ang="0">
                  <a:pos x="657" y="488"/>
                </a:cxn>
                <a:cxn ang="0">
                  <a:pos x="699" y="480"/>
                </a:cxn>
                <a:cxn ang="0">
                  <a:pos x="725" y="488"/>
                </a:cxn>
                <a:cxn ang="0">
                  <a:pos x="767" y="480"/>
                </a:cxn>
                <a:cxn ang="0">
                  <a:pos x="775" y="496"/>
                </a:cxn>
                <a:cxn ang="0">
                  <a:pos x="826" y="496"/>
                </a:cxn>
                <a:cxn ang="0">
                  <a:pos x="834" y="416"/>
                </a:cxn>
                <a:cxn ang="0">
                  <a:pos x="851" y="376"/>
                </a:cxn>
                <a:cxn ang="0">
                  <a:pos x="885" y="336"/>
                </a:cxn>
                <a:cxn ang="0">
                  <a:pos x="893" y="312"/>
                </a:cxn>
                <a:cxn ang="0">
                  <a:pos x="876" y="288"/>
                </a:cxn>
                <a:cxn ang="0">
                  <a:pos x="834" y="288"/>
                </a:cxn>
                <a:cxn ang="0">
                  <a:pos x="784" y="312"/>
                </a:cxn>
              </a:cxnLst>
              <a:rect l="0" t="0" r="r" b="b"/>
              <a:pathLst>
                <a:path w="893" h="592">
                  <a:moveTo>
                    <a:pt x="784" y="312"/>
                  </a:moveTo>
                  <a:lnTo>
                    <a:pt x="725" y="280"/>
                  </a:lnTo>
                  <a:lnTo>
                    <a:pt x="708" y="208"/>
                  </a:lnTo>
                  <a:lnTo>
                    <a:pt x="708" y="168"/>
                  </a:lnTo>
                  <a:lnTo>
                    <a:pt x="666" y="120"/>
                  </a:lnTo>
                  <a:lnTo>
                    <a:pt x="632" y="96"/>
                  </a:lnTo>
                  <a:lnTo>
                    <a:pt x="581" y="56"/>
                  </a:lnTo>
                  <a:lnTo>
                    <a:pt x="548" y="16"/>
                  </a:lnTo>
                  <a:lnTo>
                    <a:pt x="506" y="0"/>
                  </a:lnTo>
                  <a:lnTo>
                    <a:pt x="472" y="48"/>
                  </a:lnTo>
                  <a:lnTo>
                    <a:pt x="396" y="72"/>
                  </a:lnTo>
                  <a:lnTo>
                    <a:pt x="371" y="96"/>
                  </a:lnTo>
                  <a:lnTo>
                    <a:pt x="337" y="80"/>
                  </a:lnTo>
                  <a:lnTo>
                    <a:pt x="287" y="88"/>
                  </a:lnTo>
                  <a:lnTo>
                    <a:pt x="253" y="88"/>
                  </a:lnTo>
                  <a:lnTo>
                    <a:pt x="219" y="80"/>
                  </a:lnTo>
                  <a:lnTo>
                    <a:pt x="185" y="104"/>
                  </a:lnTo>
                  <a:lnTo>
                    <a:pt x="185" y="104"/>
                  </a:lnTo>
                  <a:lnTo>
                    <a:pt x="160" y="128"/>
                  </a:lnTo>
                  <a:lnTo>
                    <a:pt x="135" y="168"/>
                  </a:lnTo>
                  <a:lnTo>
                    <a:pt x="110" y="224"/>
                  </a:lnTo>
                  <a:lnTo>
                    <a:pt x="84" y="256"/>
                  </a:lnTo>
                  <a:lnTo>
                    <a:pt x="76" y="280"/>
                  </a:lnTo>
                  <a:lnTo>
                    <a:pt x="67" y="320"/>
                  </a:lnTo>
                  <a:lnTo>
                    <a:pt x="51" y="328"/>
                  </a:lnTo>
                  <a:lnTo>
                    <a:pt x="25" y="344"/>
                  </a:lnTo>
                  <a:lnTo>
                    <a:pt x="0" y="352"/>
                  </a:lnTo>
                  <a:lnTo>
                    <a:pt x="17" y="368"/>
                  </a:lnTo>
                  <a:lnTo>
                    <a:pt x="51" y="392"/>
                  </a:lnTo>
                  <a:lnTo>
                    <a:pt x="59" y="416"/>
                  </a:lnTo>
                  <a:lnTo>
                    <a:pt x="93" y="440"/>
                  </a:lnTo>
                  <a:lnTo>
                    <a:pt x="135" y="456"/>
                  </a:lnTo>
                  <a:lnTo>
                    <a:pt x="118" y="488"/>
                  </a:lnTo>
                  <a:lnTo>
                    <a:pt x="160" y="496"/>
                  </a:lnTo>
                  <a:lnTo>
                    <a:pt x="202" y="512"/>
                  </a:lnTo>
                  <a:lnTo>
                    <a:pt x="244" y="488"/>
                  </a:lnTo>
                  <a:lnTo>
                    <a:pt x="244" y="528"/>
                  </a:lnTo>
                  <a:lnTo>
                    <a:pt x="261" y="536"/>
                  </a:lnTo>
                  <a:lnTo>
                    <a:pt x="253" y="544"/>
                  </a:lnTo>
                  <a:lnTo>
                    <a:pt x="287" y="560"/>
                  </a:lnTo>
                  <a:lnTo>
                    <a:pt x="287" y="584"/>
                  </a:lnTo>
                  <a:lnTo>
                    <a:pt x="320" y="592"/>
                  </a:lnTo>
                  <a:lnTo>
                    <a:pt x="413" y="592"/>
                  </a:lnTo>
                  <a:lnTo>
                    <a:pt x="438" y="568"/>
                  </a:lnTo>
                  <a:lnTo>
                    <a:pt x="463" y="568"/>
                  </a:lnTo>
                  <a:lnTo>
                    <a:pt x="514" y="568"/>
                  </a:lnTo>
                  <a:lnTo>
                    <a:pt x="565" y="560"/>
                  </a:lnTo>
                  <a:lnTo>
                    <a:pt x="607" y="504"/>
                  </a:lnTo>
                  <a:lnTo>
                    <a:pt x="657" y="488"/>
                  </a:lnTo>
                  <a:lnTo>
                    <a:pt x="699" y="480"/>
                  </a:lnTo>
                  <a:lnTo>
                    <a:pt x="725" y="488"/>
                  </a:lnTo>
                  <a:lnTo>
                    <a:pt x="767" y="480"/>
                  </a:lnTo>
                  <a:lnTo>
                    <a:pt x="775" y="496"/>
                  </a:lnTo>
                  <a:lnTo>
                    <a:pt x="826" y="496"/>
                  </a:lnTo>
                  <a:lnTo>
                    <a:pt x="834" y="416"/>
                  </a:lnTo>
                  <a:lnTo>
                    <a:pt x="851" y="376"/>
                  </a:lnTo>
                  <a:lnTo>
                    <a:pt x="885" y="336"/>
                  </a:lnTo>
                  <a:lnTo>
                    <a:pt x="893" y="312"/>
                  </a:lnTo>
                  <a:lnTo>
                    <a:pt x="876" y="288"/>
                  </a:lnTo>
                  <a:lnTo>
                    <a:pt x="834" y="288"/>
                  </a:lnTo>
                  <a:lnTo>
                    <a:pt x="784" y="312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31" name="Freeform 83"/>
            <p:cNvSpPr>
              <a:spLocks/>
            </p:cNvSpPr>
            <p:nvPr/>
          </p:nvSpPr>
          <p:spPr bwMode="auto">
            <a:xfrm>
              <a:off x="5235" y="2664"/>
              <a:ext cx="354" cy="336"/>
            </a:xfrm>
            <a:custGeom>
              <a:avLst/>
              <a:gdLst/>
              <a:ahLst/>
              <a:cxnLst>
                <a:cxn ang="0">
                  <a:pos x="270" y="248"/>
                </a:cxn>
                <a:cxn ang="0">
                  <a:pos x="253" y="224"/>
                </a:cxn>
                <a:cxn ang="0">
                  <a:pos x="278" y="200"/>
                </a:cxn>
                <a:cxn ang="0">
                  <a:pos x="354" y="184"/>
                </a:cxn>
                <a:cxn ang="0">
                  <a:pos x="337" y="152"/>
                </a:cxn>
                <a:cxn ang="0">
                  <a:pos x="303" y="120"/>
                </a:cxn>
                <a:cxn ang="0">
                  <a:pos x="287" y="88"/>
                </a:cxn>
                <a:cxn ang="0">
                  <a:pos x="236" y="72"/>
                </a:cxn>
                <a:cxn ang="0">
                  <a:pos x="211" y="24"/>
                </a:cxn>
                <a:cxn ang="0">
                  <a:pos x="152" y="24"/>
                </a:cxn>
                <a:cxn ang="0">
                  <a:pos x="84" y="0"/>
                </a:cxn>
                <a:cxn ang="0">
                  <a:pos x="59" y="24"/>
                </a:cxn>
                <a:cxn ang="0">
                  <a:pos x="8" y="32"/>
                </a:cxn>
                <a:cxn ang="0">
                  <a:pos x="0" y="40"/>
                </a:cxn>
                <a:cxn ang="0">
                  <a:pos x="34" y="56"/>
                </a:cxn>
                <a:cxn ang="0">
                  <a:pos x="67" y="96"/>
                </a:cxn>
                <a:cxn ang="0">
                  <a:pos x="118" y="136"/>
                </a:cxn>
                <a:cxn ang="0">
                  <a:pos x="152" y="160"/>
                </a:cxn>
                <a:cxn ang="0">
                  <a:pos x="194" y="208"/>
                </a:cxn>
                <a:cxn ang="0">
                  <a:pos x="194" y="248"/>
                </a:cxn>
                <a:cxn ang="0">
                  <a:pos x="211" y="320"/>
                </a:cxn>
                <a:cxn ang="0">
                  <a:pos x="236" y="336"/>
                </a:cxn>
                <a:cxn ang="0">
                  <a:pos x="253" y="312"/>
                </a:cxn>
                <a:cxn ang="0">
                  <a:pos x="270" y="248"/>
                </a:cxn>
              </a:cxnLst>
              <a:rect l="0" t="0" r="r" b="b"/>
              <a:pathLst>
                <a:path w="354" h="336">
                  <a:moveTo>
                    <a:pt x="270" y="248"/>
                  </a:moveTo>
                  <a:lnTo>
                    <a:pt x="253" y="224"/>
                  </a:lnTo>
                  <a:lnTo>
                    <a:pt x="278" y="200"/>
                  </a:lnTo>
                  <a:lnTo>
                    <a:pt x="354" y="184"/>
                  </a:lnTo>
                  <a:lnTo>
                    <a:pt x="337" y="152"/>
                  </a:lnTo>
                  <a:lnTo>
                    <a:pt x="303" y="120"/>
                  </a:lnTo>
                  <a:lnTo>
                    <a:pt x="287" y="88"/>
                  </a:lnTo>
                  <a:lnTo>
                    <a:pt x="236" y="72"/>
                  </a:lnTo>
                  <a:lnTo>
                    <a:pt x="211" y="24"/>
                  </a:lnTo>
                  <a:lnTo>
                    <a:pt x="152" y="24"/>
                  </a:lnTo>
                  <a:lnTo>
                    <a:pt x="84" y="0"/>
                  </a:lnTo>
                  <a:lnTo>
                    <a:pt x="59" y="24"/>
                  </a:lnTo>
                  <a:lnTo>
                    <a:pt x="8" y="32"/>
                  </a:lnTo>
                  <a:lnTo>
                    <a:pt x="0" y="40"/>
                  </a:lnTo>
                  <a:lnTo>
                    <a:pt x="34" y="56"/>
                  </a:lnTo>
                  <a:lnTo>
                    <a:pt x="67" y="96"/>
                  </a:lnTo>
                  <a:lnTo>
                    <a:pt x="118" y="136"/>
                  </a:lnTo>
                  <a:lnTo>
                    <a:pt x="152" y="160"/>
                  </a:lnTo>
                  <a:lnTo>
                    <a:pt x="194" y="208"/>
                  </a:lnTo>
                  <a:lnTo>
                    <a:pt x="194" y="248"/>
                  </a:lnTo>
                  <a:lnTo>
                    <a:pt x="211" y="320"/>
                  </a:lnTo>
                  <a:lnTo>
                    <a:pt x="236" y="336"/>
                  </a:lnTo>
                  <a:lnTo>
                    <a:pt x="253" y="312"/>
                  </a:lnTo>
                  <a:lnTo>
                    <a:pt x="270" y="248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32" name="Freeform 84"/>
            <p:cNvSpPr>
              <a:spLocks/>
            </p:cNvSpPr>
            <p:nvPr/>
          </p:nvSpPr>
          <p:spPr bwMode="auto">
            <a:xfrm>
              <a:off x="4089" y="2040"/>
              <a:ext cx="860" cy="656"/>
            </a:xfrm>
            <a:custGeom>
              <a:avLst/>
              <a:gdLst/>
              <a:ahLst/>
              <a:cxnLst>
                <a:cxn ang="0">
                  <a:pos x="775" y="560"/>
                </a:cxn>
                <a:cxn ang="0">
                  <a:pos x="826" y="464"/>
                </a:cxn>
                <a:cxn ang="0">
                  <a:pos x="860" y="456"/>
                </a:cxn>
                <a:cxn ang="0">
                  <a:pos x="851" y="416"/>
                </a:cxn>
                <a:cxn ang="0">
                  <a:pos x="817" y="352"/>
                </a:cxn>
                <a:cxn ang="0">
                  <a:pos x="792" y="320"/>
                </a:cxn>
                <a:cxn ang="0">
                  <a:pos x="784" y="264"/>
                </a:cxn>
                <a:cxn ang="0">
                  <a:pos x="750" y="256"/>
                </a:cxn>
                <a:cxn ang="0">
                  <a:pos x="750" y="232"/>
                </a:cxn>
                <a:cxn ang="0">
                  <a:pos x="792" y="184"/>
                </a:cxn>
                <a:cxn ang="0">
                  <a:pos x="750" y="104"/>
                </a:cxn>
                <a:cxn ang="0">
                  <a:pos x="725" y="40"/>
                </a:cxn>
                <a:cxn ang="0">
                  <a:pos x="666" y="16"/>
                </a:cxn>
                <a:cxn ang="0">
                  <a:pos x="531" y="40"/>
                </a:cxn>
                <a:cxn ang="0">
                  <a:pos x="447" y="24"/>
                </a:cxn>
                <a:cxn ang="0">
                  <a:pos x="405" y="48"/>
                </a:cxn>
                <a:cxn ang="0">
                  <a:pos x="362" y="40"/>
                </a:cxn>
                <a:cxn ang="0">
                  <a:pos x="329" y="24"/>
                </a:cxn>
                <a:cxn ang="0">
                  <a:pos x="295" y="0"/>
                </a:cxn>
                <a:cxn ang="0">
                  <a:pos x="253" y="8"/>
                </a:cxn>
                <a:cxn ang="0">
                  <a:pos x="177" y="40"/>
                </a:cxn>
                <a:cxn ang="0">
                  <a:pos x="169" y="72"/>
                </a:cxn>
                <a:cxn ang="0">
                  <a:pos x="126" y="88"/>
                </a:cxn>
                <a:cxn ang="0">
                  <a:pos x="25" y="128"/>
                </a:cxn>
                <a:cxn ang="0">
                  <a:pos x="9" y="128"/>
                </a:cxn>
                <a:cxn ang="0">
                  <a:pos x="17" y="176"/>
                </a:cxn>
                <a:cxn ang="0">
                  <a:pos x="25" y="208"/>
                </a:cxn>
                <a:cxn ang="0">
                  <a:pos x="0" y="256"/>
                </a:cxn>
                <a:cxn ang="0">
                  <a:pos x="51" y="288"/>
                </a:cxn>
                <a:cxn ang="0">
                  <a:pos x="51" y="320"/>
                </a:cxn>
                <a:cxn ang="0">
                  <a:pos x="76" y="360"/>
                </a:cxn>
                <a:cxn ang="0">
                  <a:pos x="59" y="400"/>
                </a:cxn>
                <a:cxn ang="0">
                  <a:pos x="84" y="432"/>
                </a:cxn>
                <a:cxn ang="0">
                  <a:pos x="84" y="472"/>
                </a:cxn>
                <a:cxn ang="0">
                  <a:pos x="126" y="496"/>
                </a:cxn>
                <a:cxn ang="0">
                  <a:pos x="169" y="512"/>
                </a:cxn>
                <a:cxn ang="0">
                  <a:pos x="211" y="512"/>
                </a:cxn>
                <a:cxn ang="0">
                  <a:pos x="202" y="544"/>
                </a:cxn>
                <a:cxn ang="0">
                  <a:pos x="244" y="576"/>
                </a:cxn>
                <a:cxn ang="0">
                  <a:pos x="270" y="560"/>
                </a:cxn>
                <a:cxn ang="0">
                  <a:pos x="270" y="536"/>
                </a:cxn>
                <a:cxn ang="0">
                  <a:pos x="320" y="552"/>
                </a:cxn>
                <a:cxn ang="0">
                  <a:pos x="337" y="576"/>
                </a:cxn>
                <a:cxn ang="0">
                  <a:pos x="379" y="584"/>
                </a:cxn>
                <a:cxn ang="0">
                  <a:pos x="421" y="592"/>
                </a:cxn>
                <a:cxn ang="0">
                  <a:pos x="438" y="624"/>
                </a:cxn>
                <a:cxn ang="0">
                  <a:pos x="464" y="640"/>
                </a:cxn>
                <a:cxn ang="0">
                  <a:pos x="497" y="616"/>
                </a:cxn>
                <a:cxn ang="0">
                  <a:pos x="523" y="640"/>
                </a:cxn>
                <a:cxn ang="0">
                  <a:pos x="531" y="656"/>
                </a:cxn>
                <a:cxn ang="0">
                  <a:pos x="556" y="656"/>
                </a:cxn>
                <a:cxn ang="0">
                  <a:pos x="581" y="632"/>
                </a:cxn>
                <a:cxn ang="0">
                  <a:pos x="615" y="632"/>
                </a:cxn>
                <a:cxn ang="0">
                  <a:pos x="640" y="616"/>
                </a:cxn>
                <a:cxn ang="0">
                  <a:pos x="683" y="616"/>
                </a:cxn>
                <a:cxn ang="0">
                  <a:pos x="708" y="624"/>
                </a:cxn>
                <a:cxn ang="0">
                  <a:pos x="767" y="632"/>
                </a:cxn>
                <a:cxn ang="0">
                  <a:pos x="758" y="640"/>
                </a:cxn>
                <a:cxn ang="0">
                  <a:pos x="792" y="632"/>
                </a:cxn>
                <a:cxn ang="0">
                  <a:pos x="775" y="560"/>
                </a:cxn>
              </a:cxnLst>
              <a:rect l="0" t="0" r="r" b="b"/>
              <a:pathLst>
                <a:path w="860" h="656">
                  <a:moveTo>
                    <a:pt x="775" y="560"/>
                  </a:moveTo>
                  <a:lnTo>
                    <a:pt x="826" y="464"/>
                  </a:lnTo>
                  <a:lnTo>
                    <a:pt x="860" y="456"/>
                  </a:lnTo>
                  <a:lnTo>
                    <a:pt x="851" y="416"/>
                  </a:lnTo>
                  <a:lnTo>
                    <a:pt x="817" y="352"/>
                  </a:lnTo>
                  <a:lnTo>
                    <a:pt x="792" y="320"/>
                  </a:lnTo>
                  <a:lnTo>
                    <a:pt x="784" y="264"/>
                  </a:lnTo>
                  <a:lnTo>
                    <a:pt x="750" y="256"/>
                  </a:lnTo>
                  <a:lnTo>
                    <a:pt x="750" y="232"/>
                  </a:lnTo>
                  <a:lnTo>
                    <a:pt x="792" y="184"/>
                  </a:lnTo>
                  <a:lnTo>
                    <a:pt x="750" y="104"/>
                  </a:lnTo>
                  <a:lnTo>
                    <a:pt x="725" y="40"/>
                  </a:lnTo>
                  <a:lnTo>
                    <a:pt x="666" y="16"/>
                  </a:lnTo>
                  <a:lnTo>
                    <a:pt x="531" y="40"/>
                  </a:lnTo>
                  <a:lnTo>
                    <a:pt x="447" y="24"/>
                  </a:lnTo>
                  <a:lnTo>
                    <a:pt x="405" y="48"/>
                  </a:lnTo>
                  <a:lnTo>
                    <a:pt x="362" y="40"/>
                  </a:lnTo>
                  <a:lnTo>
                    <a:pt x="329" y="24"/>
                  </a:lnTo>
                  <a:lnTo>
                    <a:pt x="295" y="0"/>
                  </a:lnTo>
                  <a:lnTo>
                    <a:pt x="253" y="8"/>
                  </a:lnTo>
                  <a:lnTo>
                    <a:pt x="177" y="40"/>
                  </a:lnTo>
                  <a:lnTo>
                    <a:pt x="169" y="72"/>
                  </a:lnTo>
                  <a:lnTo>
                    <a:pt x="126" y="88"/>
                  </a:lnTo>
                  <a:lnTo>
                    <a:pt x="25" y="128"/>
                  </a:lnTo>
                  <a:lnTo>
                    <a:pt x="9" y="128"/>
                  </a:lnTo>
                  <a:lnTo>
                    <a:pt x="17" y="176"/>
                  </a:lnTo>
                  <a:lnTo>
                    <a:pt x="25" y="208"/>
                  </a:lnTo>
                  <a:lnTo>
                    <a:pt x="0" y="256"/>
                  </a:lnTo>
                  <a:lnTo>
                    <a:pt x="51" y="288"/>
                  </a:lnTo>
                  <a:lnTo>
                    <a:pt x="51" y="320"/>
                  </a:lnTo>
                  <a:lnTo>
                    <a:pt x="76" y="360"/>
                  </a:lnTo>
                  <a:lnTo>
                    <a:pt x="59" y="400"/>
                  </a:lnTo>
                  <a:lnTo>
                    <a:pt x="84" y="432"/>
                  </a:lnTo>
                  <a:lnTo>
                    <a:pt x="84" y="472"/>
                  </a:lnTo>
                  <a:lnTo>
                    <a:pt x="126" y="496"/>
                  </a:lnTo>
                  <a:lnTo>
                    <a:pt x="169" y="512"/>
                  </a:lnTo>
                  <a:lnTo>
                    <a:pt x="211" y="512"/>
                  </a:lnTo>
                  <a:lnTo>
                    <a:pt x="202" y="544"/>
                  </a:lnTo>
                  <a:lnTo>
                    <a:pt x="244" y="576"/>
                  </a:lnTo>
                  <a:lnTo>
                    <a:pt x="270" y="560"/>
                  </a:lnTo>
                  <a:lnTo>
                    <a:pt x="270" y="536"/>
                  </a:lnTo>
                  <a:lnTo>
                    <a:pt x="320" y="552"/>
                  </a:lnTo>
                  <a:lnTo>
                    <a:pt x="337" y="576"/>
                  </a:lnTo>
                  <a:lnTo>
                    <a:pt x="379" y="584"/>
                  </a:lnTo>
                  <a:lnTo>
                    <a:pt x="421" y="592"/>
                  </a:lnTo>
                  <a:lnTo>
                    <a:pt x="438" y="624"/>
                  </a:lnTo>
                  <a:lnTo>
                    <a:pt x="464" y="640"/>
                  </a:lnTo>
                  <a:lnTo>
                    <a:pt x="497" y="616"/>
                  </a:lnTo>
                  <a:lnTo>
                    <a:pt x="523" y="640"/>
                  </a:lnTo>
                  <a:lnTo>
                    <a:pt x="531" y="656"/>
                  </a:lnTo>
                  <a:lnTo>
                    <a:pt x="556" y="656"/>
                  </a:lnTo>
                  <a:lnTo>
                    <a:pt x="581" y="632"/>
                  </a:lnTo>
                  <a:lnTo>
                    <a:pt x="615" y="632"/>
                  </a:lnTo>
                  <a:lnTo>
                    <a:pt x="640" y="616"/>
                  </a:lnTo>
                  <a:lnTo>
                    <a:pt x="683" y="616"/>
                  </a:lnTo>
                  <a:lnTo>
                    <a:pt x="708" y="624"/>
                  </a:lnTo>
                  <a:lnTo>
                    <a:pt x="767" y="632"/>
                  </a:lnTo>
                  <a:lnTo>
                    <a:pt x="758" y="640"/>
                  </a:lnTo>
                  <a:lnTo>
                    <a:pt x="792" y="632"/>
                  </a:lnTo>
                  <a:lnTo>
                    <a:pt x="775" y="560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dirty="0" smtClean="0"/>
                <a:t>8%</a:t>
              </a:r>
              <a:endParaRPr lang="en-US" dirty="0"/>
            </a:p>
          </p:txBody>
        </p:sp>
        <p:sp>
          <p:nvSpPr>
            <p:cNvPr id="2133" name="Freeform 85"/>
            <p:cNvSpPr>
              <a:spLocks/>
            </p:cNvSpPr>
            <p:nvPr/>
          </p:nvSpPr>
          <p:spPr bwMode="auto">
            <a:xfrm>
              <a:off x="4536" y="1976"/>
              <a:ext cx="210" cy="112"/>
            </a:xfrm>
            <a:custGeom>
              <a:avLst/>
              <a:gdLst/>
              <a:ahLst/>
              <a:cxnLst>
                <a:cxn ang="0">
                  <a:pos x="168" y="8"/>
                </a:cxn>
                <a:cxn ang="0">
                  <a:pos x="109" y="8"/>
                </a:cxn>
                <a:cxn ang="0">
                  <a:pos x="76" y="0"/>
                </a:cxn>
                <a:cxn ang="0">
                  <a:pos x="67" y="24"/>
                </a:cxn>
                <a:cxn ang="0">
                  <a:pos x="42" y="32"/>
                </a:cxn>
                <a:cxn ang="0">
                  <a:pos x="8" y="48"/>
                </a:cxn>
                <a:cxn ang="0">
                  <a:pos x="8" y="72"/>
                </a:cxn>
                <a:cxn ang="0">
                  <a:pos x="0" y="96"/>
                </a:cxn>
                <a:cxn ang="0">
                  <a:pos x="84" y="112"/>
                </a:cxn>
                <a:cxn ang="0">
                  <a:pos x="210" y="88"/>
                </a:cxn>
                <a:cxn ang="0">
                  <a:pos x="193" y="16"/>
                </a:cxn>
                <a:cxn ang="0">
                  <a:pos x="168" y="8"/>
                </a:cxn>
              </a:cxnLst>
              <a:rect l="0" t="0" r="r" b="b"/>
              <a:pathLst>
                <a:path w="210" h="112">
                  <a:moveTo>
                    <a:pt x="168" y="8"/>
                  </a:moveTo>
                  <a:lnTo>
                    <a:pt x="109" y="8"/>
                  </a:lnTo>
                  <a:lnTo>
                    <a:pt x="76" y="0"/>
                  </a:lnTo>
                  <a:lnTo>
                    <a:pt x="67" y="24"/>
                  </a:lnTo>
                  <a:lnTo>
                    <a:pt x="42" y="32"/>
                  </a:lnTo>
                  <a:lnTo>
                    <a:pt x="8" y="48"/>
                  </a:lnTo>
                  <a:lnTo>
                    <a:pt x="8" y="72"/>
                  </a:lnTo>
                  <a:lnTo>
                    <a:pt x="0" y="96"/>
                  </a:lnTo>
                  <a:lnTo>
                    <a:pt x="84" y="112"/>
                  </a:lnTo>
                  <a:lnTo>
                    <a:pt x="210" y="88"/>
                  </a:lnTo>
                  <a:lnTo>
                    <a:pt x="193" y="16"/>
                  </a:lnTo>
                  <a:lnTo>
                    <a:pt x="168" y="8"/>
                  </a:lnTo>
                  <a:close/>
                </a:path>
              </a:pathLst>
            </a:custGeom>
            <a:solidFill>
              <a:srgbClr val="00A0C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34" name="Freeform 86"/>
            <p:cNvSpPr>
              <a:spLocks/>
            </p:cNvSpPr>
            <p:nvPr/>
          </p:nvSpPr>
          <p:spPr bwMode="auto">
            <a:xfrm>
              <a:off x="4089" y="2040"/>
              <a:ext cx="860" cy="656"/>
            </a:xfrm>
            <a:custGeom>
              <a:avLst/>
              <a:gdLst/>
              <a:ahLst/>
              <a:cxnLst>
                <a:cxn ang="0">
                  <a:pos x="775" y="560"/>
                </a:cxn>
                <a:cxn ang="0">
                  <a:pos x="826" y="464"/>
                </a:cxn>
                <a:cxn ang="0">
                  <a:pos x="860" y="456"/>
                </a:cxn>
                <a:cxn ang="0">
                  <a:pos x="851" y="416"/>
                </a:cxn>
                <a:cxn ang="0">
                  <a:pos x="817" y="352"/>
                </a:cxn>
                <a:cxn ang="0">
                  <a:pos x="792" y="320"/>
                </a:cxn>
                <a:cxn ang="0">
                  <a:pos x="784" y="264"/>
                </a:cxn>
                <a:cxn ang="0">
                  <a:pos x="750" y="256"/>
                </a:cxn>
                <a:cxn ang="0">
                  <a:pos x="750" y="232"/>
                </a:cxn>
                <a:cxn ang="0">
                  <a:pos x="792" y="184"/>
                </a:cxn>
                <a:cxn ang="0">
                  <a:pos x="750" y="104"/>
                </a:cxn>
                <a:cxn ang="0">
                  <a:pos x="725" y="40"/>
                </a:cxn>
                <a:cxn ang="0">
                  <a:pos x="666" y="16"/>
                </a:cxn>
                <a:cxn ang="0">
                  <a:pos x="531" y="40"/>
                </a:cxn>
                <a:cxn ang="0">
                  <a:pos x="447" y="24"/>
                </a:cxn>
                <a:cxn ang="0">
                  <a:pos x="405" y="48"/>
                </a:cxn>
                <a:cxn ang="0">
                  <a:pos x="362" y="40"/>
                </a:cxn>
                <a:cxn ang="0">
                  <a:pos x="329" y="24"/>
                </a:cxn>
                <a:cxn ang="0">
                  <a:pos x="295" y="0"/>
                </a:cxn>
                <a:cxn ang="0">
                  <a:pos x="253" y="8"/>
                </a:cxn>
                <a:cxn ang="0">
                  <a:pos x="177" y="40"/>
                </a:cxn>
                <a:cxn ang="0">
                  <a:pos x="169" y="72"/>
                </a:cxn>
                <a:cxn ang="0">
                  <a:pos x="126" y="88"/>
                </a:cxn>
                <a:cxn ang="0">
                  <a:pos x="25" y="128"/>
                </a:cxn>
                <a:cxn ang="0">
                  <a:pos x="9" y="128"/>
                </a:cxn>
                <a:cxn ang="0">
                  <a:pos x="17" y="176"/>
                </a:cxn>
                <a:cxn ang="0">
                  <a:pos x="25" y="208"/>
                </a:cxn>
                <a:cxn ang="0">
                  <a:pos x="0" y="256"/>
                </a:cxn>
                <a:cxn ang="0">
                  <a:pos x="51" y="288"/>
                </a:cxn>
                <a:cxn ang="0">
                  <a:pos x="51" y="320"/>
                </a:cxn>
                <a:cxn ang="0">
                  <a:pos x="76" y="360"/>
                </a:cxn>
                <a:cxn ang="0">
                  <a:pos x="59" y="400"/>
                </a:cxn>
                <a:cxn ang="0">
                  <a:pos x="84" y="432"/>
                </a:cxn>
                <a:cxn ang="0">
                  <a:pos x="84" y="472"/>
                </a:cxn>
                <a:cxn ang="0">
                  <a:pos x="126" y="496"/>
                </a:cxn>
                <a:cxn ang="0">
                  <a:pos x="169" y="512"/>
                </a:cxn>
                <a:cxn ang="0">
                  <a:pos x="211" y="512"/>
                </a:cxn>
                <a:cxn ang="0">
                  <a:pos x="202" y="544"/>
                </a:cxn>
                <a:cxn ang="0">
                  <a:pos x="244" y="576"/>
                </a:cxn>
                <a:cxn ang="0">
                  <a:pos x="270" y="560"/>
                </a:cxn>
                <a:cxn ang="0">
                  <a:pos x="270" y="536"/>
                </a:cxn>
                <a:cxn ang="0">
                  <a:pos x="320" y="552"/>
                </a:cxn>
                <a:cxn ang="0">
                  <a:pos x="337" y="576"/>
                </a:cxn>
                <a:cxn ang="0">
                  <a:pos x="379" y="584"/>
                </a:cxn>
                <a:cxn ang="0">
                  <a:pos x="421" y="592"/>
                </a:cxn>
                <a:cxn ang="0">
                  <a:pos x="438" y="624"/>
                </a:cxn>
                <a:cxn ang="0">
                  <a:pos x="438" y="624"/>
                </a:cxn>
                <a:cxn ang="0">
                  <a:pos x="464" y="640"/>
                </a:cxn>
                <a:cxn ang="0">
                  <a:pos x="497" y="616"/>
                </a:cxn>
                <a:cxn ang="0">
                  <a:pos x="523" y="640"/>
                </a:cxn>
                <a:cxn ang="0">
                  <a:pos x="531" y="656"/>
                </a:cxn>
                <a:cxn ang="0">
                  <a:pos x="556" y="656"/>
                </a:cxn>
                <a:cxn ang="0">
                  <a:pos x="581" y="632"/>
                </a:cxn>
                <a:cxn ang="0">
                  <a:pos x="615" y="632"/>
                </a:cxn>
                <a:cxn ang="0">
                  <a:pos x="640" y="616"/>
                </a:cxn>
                <a:cxn ang="0">
                  <a:pos x="683" y="616"/>
                </a:cxn>
                <a:cxn ang="0">
                  <a:pos x="708" y="624"/>
                </a:cxn>
                <a:cxn ang="0">
                  <a:pos x="767" y="632"/>
                </a:cxn>
                <a:cxn ang="0">
                  <a:pos x="758" y="640"/>
                </a:cxn>
                <a:cxn ang="0">
                  <a:pos x="792" y="632"/>
                </a:cxn>
                <a:cxn ang="0">
                  <a:pos x="775" y="560"/>
                </a:cxn>
              </a:cxnLst>
              <a:rect l="0" t="0" r="r" b="b"/>
              <a:pathLst>
                <a:path w="860" h="656">
                  <a:moveTo>
                    <a:pt x="775" y="560"/>
                  </a:moveTo>
                  <a:lnTo>
                    <a:pt x="826" y="464"/>
                  </a:lnTo>
                  <a:lnTo>
                    <a:pt x="860" y="456"/>
                  </a:lnTo>
                  <a:lnTo>
                    <a:pt x="851" y="416"/>
                  </a:lnTo>
                  <a:lnTo>
                    <a:pt x="817" y="352"/>
                  </a:lnTo>
                  <a:lnTo>
                    <a:pt x="792" y="320"/>
                  </a:lnTo>
                  <a:lnTo>
                    <a:pt x="784" y="264"/>
                  </a:lnTo>
                  <a:lnTo>
                    <a:pt x="750" y="256"/>
                  </a:lnTo>
                  <a:lnTo>
                    <a:pt x="750" y="232"/>
                  </a:lnTo>
                  <a:lnTo>
                    <a:pt x="792" y="184"/>
                  </a:lnTo>
                  <a:lnTo>
                    <a:pt x="750" y="104"/>
                  </a:lnTo>
                  <a:lnTo>
                    <a:pt x="725" y="40"/>
                  </a:lnTo>
                  <a:lnTo>
                    <a:pt x="666" y="16"/>
                  </a:lnTo>
                  <a:lnTo>
                    <a:pt x="531" y="40"/>
                  </a:lnTo>
                  <a:lnTo>
                    <a:pt x="447" y="24"/>
                  </a:lnTo>
                  <a:lnTo>
                    <a:pt x="405" y="48"/>
                  </a:lnTo>
                  <a:lnTo>
                    <a:pt x="362" y="40"/>
                  </a:lnTo>
                  <a:lnTo>
                    <a:pt x="329" y="24"/>
                  </a:lnTo>
                  <a:lnTo>
                    <a:pt x="295" y="0"/>
                  </a:lnTo>
                  <a:lnTo>
                    <a:pt x="253" y="8"/>
                  </a:lnTo>
                  <a:lnTo>
                    <a:pt x="177" y="40"/>
                  </a:lnTo>
                  <a:lnTo>
                    <a:pt x="169" y="72"/>
                  </a:lnTo>
                  <a:lnTo>
                    <a:pt x="126" y="88"/>
                  </a:lnTo>
                  <a:lnTo>
                    <a:pt x="25" y="128"/>
                  </a:lnTo>
                  <a:lnTo>
                    <a:pt x="9" y="128"/>
                  </a:lnTo>
                  <a:lnTo>
                    <a:pt x="17" y="176"/>
                  </a:lnTo>
                  <a:lnTo>
                    <a:pt x="25" y="208"/>
                  </a:lnTo>
                  <a:lnTo>
                    <a:pt x="0" y="256"/>
                  </a:lnTo>
                  <a:lnTo>
                    <a:pt x="51" y="288"/>
                  </a:lnTo>
                  <a:lnTo>
                    <a:pt x="51" y="320"/>
                  </a:lnTo>
                  <a:lnTo>
                    <a:pt x="76" y="360"/>
                  </a:lnTo>
                  <a:lnTo>
                    <a:pt x="59" y="400"/>
                  </a:lnTo>
                  <a:lnTo>
                    <a:pt x="84" y="432"/>
                  </a:lnTo>
                  <a:lnTo>
                    <a:pt x="84" y="472"/>
                  </a:lnTo>
                  <a:lnTo>
                    <a:pt x="126" y="496"/>
                  </a:lnTo>
                  <a:lnTo>
                    <a:pt x="169" y="512"/>
                  </a:lnTo>
                  <a:lnTo>
                    <a:pt x="211" y="512"/>
                  </a:lnTo>
                  <a:lnTo>
                    <a:pt x="202" y="544"/>
                  </a:lnTo>
                  <a:lnTo>
                    <a:pt x="244" y="576"/>
                  </a:lnTo>
                  <a:lnTo>
                    <a:pt x="270" y="560"/>
                  </a:lnTo>
                  <a:lnTo>
                    <a:pt x="270" y="536"/>
                  </a:lnTo>
                  <a:lnTo>
                    <a:pt x="320" y="552"/>
                  </a:lnTo>
                  <a:lnTo>
                    <a:pt x="337" y="576"/>
                  </a:lnTo>
                  <a:lnTo>
                    <a:pt x="379" y="584"/>
                  </a:lnTo>
                  <a:lnTo>
                    <a:pt x="421" y="592"/>
                  </a:lnTo>
                  <a:lnTo>
                    <a:pt x="438" y="624"/>
                  </a:lnTo>
                  <a:lnTo>
                    <a:pt x="438" y="624"/>
                  </a:lnTo>
                  <a:lnTo>
                    <a:pt x="464" y="640"/>
                  </a:lnTo>
                  <a:lnTo>
                    <a:pt x="497" y="616"/>
                  </a:lnTo>
                  <a:lnTo>
                    <a:pt x="523" y="640"/>
                  </a:lnTo>
                  <a:lnTo>
                    <a:pt x="531" y="656"/>
                  </a:lnTo>
                  <a:lnTo>
                    <a:pt x="556" y="656"/>
                  </a:lnTo>
                  <a:lnTo>
                    <a:pt x="581" y="632"/>
                  </a:lnTo>
                  <a:lnTo>
                    <a:pt x="615" y="632"/>
                  </a:lnTo>
                  <a:lnTo>
                    <a:pt x="640" y="616"/>
                  </a:lnTo>
                  <a:lnTo>
                    <a:pt x="683" y="616"/>
                  </a:lnTo>
                  <a:lnTo>
                    <a:pt x="708" y="624"/>
                  </a:lnTo>
                  <a:lnTo>
                    <a:pt x="767" y="632"/>
                  </a:lnTo>
                  <a:lnTo>
                    <a:pt x="758" y="640"/>
                  </a:lnTo>
                  <a:lnTo>
                    <a:pt x="792" y="632"/>
                  </a:lnTo>
                  <a:lnTo>
                    <a:pt x="775" y="56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35" name="Freeform 87"/>
            <p:cNvSpPr>
              <a:spLocks/>
            </p:cNvSpPr>
            <p:nvPr/>
          </p:nvSpPr>
          <p:spPr bwMode="auto">
            <a:xfrm>
              <a:off x="4536" y="1968"/>
              <a:ext cx="210" cy="112"/>
            </a:xfrm>
            <a:custGeom>
              <a:avLst/>
              <a:gdLst/>
              <a:ahLst/>
              <a:cxnLst>
                <a:cxn ang="0">
                  <a:pos x="168" y="8"/>
                </a:cxn>
                <a:cxn ang="0">
                  <a:pos x="109" y="8"/>
                </a:cxn>
                <a:cxn ang="0">
                  <a:pos x="76" y="0"/>
                </a:cxn>
                <a:cxn ang="0">
                  <a:pos x="67" y="24"/>
                </a:cxn>
                <a:cxn ang="0">
                  <a:pos x="42" y="32"/>
                </a:cxn>
                <a:cxn ang="0">
                  <a:pos x="8" y="48"/>
                </a:cxn>
                <a:cxn ang="0">
                  <a:pos x="8" y="72"/>
                </a:cxn>
                <a:cxn ang="0">
                  <a:pos x="0" y="96"/>
                </a:cxn>
                <a:cxn ang="0">
                  <a:pos x="84" y="112"/>
                </a:cxn>
                <a:cxn ang="0">
                  <a:pos x="210" y="88"/>
                </a:cxn>
                <a:cxn ang="0">
                  <a:pos x="193" y="16"/>
                </a:cxn>
                <a:cxn ang="0">
                  <a:pos x="168" y="8"/>
                </a:cxn>
              </a:cxnLst>
              <a:rect l="0" t="0" r="r" b="b"/>
              <a:pathLst>
                <a:path w="210" h="112">
                  <a:moveTo>
                    <a:pt x="168" y="8"/>
                  </a:moveTo>
                  <a:lnTo>
                    <a:pt x="109" y="8"/>
                  </a:lnTo>
                  <a:lnTo>
                    <a:pt x="76" y="0"/>
                  </a:lnTo>
                  <a:lnTo>
                    <a:pt x="67" y="24"/>
                  </a:lnTo>
                  <a:lnTo>
                    <a:pt x="42" y="32"/>
                  </a:lnTo>
                  <a:lnTo>
                    <a:pt x="8" y="48"/>
                  </a:lnTo>
                  <a:lnTo>
                    <a:pt x="8" y="72"/>
                  </a:lnTo>
                  <a:lnTo>
                    <a:pt x="0" y="96"/>
                  </a:lnTo>
                  <a:lnTo>
                    <a:pt x="84" y="112"/>
                  </a:lnTo>
                  <a:lnTo>
                    <a:pt x="210" y="88"/>
                  </a:lnTo>
                  <a:lnTo>
                    <a:pt x="193" y="16"/>
                  </a:lnTo>
                  <a:lnTo>
                    <a:pt x="168" y="8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36" name="Freeform 88"/>
            <p:cNvSpPr>
              <a:spLocks/>
            </p:cNvSpPr>
            <p:nvPr/>
          </p:nvSpPr>
          <p:spPr bwMode="auto">
            <a:xfrm>
              <a:off x="4578" y="1792"/>
              <a:ext cx="455" cy="320"/>
            </a:xfrm>
            <a:custGeom>
              <a:avLst/>
              <a:gdLst/>
              <a:ahLst/>
              <a:cxnLst>
                <a:cxn ang="0">
                  <a:pos x="312" y="304"/>
                </a:cxn>
                <a:cxn ang="0">
                  <a:pos x="328" y="296"/>
                </a:cxn>
                <a:cxn ang="0">
                  <a:pos x="320" y="272"/>
                </a:cxn>
                <a:cxn ang="0">
                  <a:pos x="354" y="264"/>
                </a:cxn>
                <a:cxn ang="0">
                  <a:pos x="379" y="248"/>
                </a:cxn>
                <a:cxn ang="0">
                  <a:pos x="404" y="256"/>
                </a:cxn>
                <a:cxn ang="0">
                  <a:pos x="387" y="224"/>
                </a:cxn>
                <a:cxn ang="0">
                  <a:pos x="387" y="192"/>
                </a:cxn>
                <a:cxn ang="0">
                  <a:pos x="387" y="160"/>
                </a:cxn>
                <a:cxn ang="0">
                  <a:pos x="413" y="152"/>
                </a:cxn>
                <a:cxn ang="0">
                  <a:pos x="421" y="128"/>
                </a:cxn>
                <a:cxn ang="0">
                  <a:pos x="446" y="120"/>
                </a:cxn>
                <a:cxn ang="0">
                  <a:pos x="455" y="104"/>
                </a:cxn>
                <a:cxn ang="0">
                  <a:pos x="430" y="96"/>
                </a:cxn>
                <a:cxn ang="0">
                  <a:pos x="430" y="64"/>
                </a:cxn>
                <a:cxn ang="0">
                  <a:pos x="396" y="56"/>
                </a:cxn>
                <a:cxn ang="0">
                  <a:pos x="371" y="40"/>
                </a:cxn>
                <a:cxn ang="0">
                  <a:pos x="337" y="24"/>
                </a:cxn>
                <a:cxn ang="0">
                  <a:pos x="286" y="16"/>
                </a:cxn>
                <a:cxn ang="0">
                  <a:pos x="278" y="0"/>
                </a:cxn>
                <a:cxn ang="0">
                  <a:pos x="227" y="32"/>
                </a:cxn>
                <a:cxn ang="0">
                  <a:pos x="185" y="24"/>
                </a:cxn>
                <a:cxn ang="0">
                  <a:pos x="143" y="32"/>
                </a:cxn>
                <a:cxn ang="0">
                  <a:pos x="84" y="32"/>
                </a:cxn>
                <a:cxn ang="0">
                  <a:pos x="25" y="64"/>
                </a:cxn>
                <a:cxn ang="0">
                  <a:pos x="0" y="88"/>
                </a:cxn>
                <a:cxn ang="0">
                  <a:pos x="8" y="104"/>
                </a:cxn>
                <a:cxn ang="0">
                  <a:pos x="25" y="168"/>
                </a:cxn>
                <a:cxn ang="0">
                  <a:pos x="34" y="184"/>
                </a:cxn>
                <a:cxn ang="0">
                  <a:pos x="67" y="192"/>
                </a:cxn>
                <a:cxn ang="0">
                  <a:pos x="126" y="192"/>
                </a:cxn>
                <a:cxn ang="0">
                  <a:pos x="151" y="200"/>
                </a:cxn>
                <a:cxn ang="0">
                  <a:pos x="168" y="272"/>
                </a:cxn>
                <a:cxn ang="0">
                  <a:pos x="177" y="272"/>
                </a:cxn>
                <a:cxn ang="0">
                  <a:pos x="236" y="296"/>
                </a:cxn>
                <a:cxn ang="0">
                  <a:pos x="244" y="320"/>
                </a:cxn>
                <a:cxn ang="0">
                  <a:pos x="278" y="296"/>
                </a:cxn>
                <a:cxn ang="0">
                  <a:pos x="312" y="304"/>
                </a:cxn>
              </a:cxnLst>
              <a:rect l="0" t="0" r="r" b="b"/>
              <a:pathLst>
                <a:path w="455" h="320">
                  <a:moveTo>
                    <a:pt x="312" y="304"/>
                  </a:moveTo>
                  <a:lnTo>
                    <a:pt x="328" y="296"/>
                  </a:lnTo>
                  <a:lnTo>
                    <a:pt x="320" y="272"/>
                  </a:lnTo>
                  <a:lnTo>
                    <a:pt x="354" y="264"/>
                  </a:lnTo>
                  <a:lnTo>
                    <a:pt x="379" y="248"/>
                  </a:lnTo>
                  <a:lnTo>
                    <a:pt x="404" y="256"/>
                  </a:lnTo>
                  <a:lnTo>
                    <a:pt x="387" y="224"/>
                  </a:lnTo>
                  <a:lnTo>
                    <a:pt x="387" y="192"/>
                  </a:lnTo>
                  <a:lnTo>
                    <a:pt x="387" y="160"/>
                  </a:lnTo>
                  <a:lnTo>
                    <a:pt x="413" y="152"/>
                  </a:lnTo>
                  <a:lnTo>
                    <a:pt x="421" y="128"/>
                  </a:lnTo>
                  <a:lnTo>
                    <a:pt x="446" y="120"/>
                  </a:lnTo>
                  <a:lnTo>
                    <a:pt x="455" y="104"/>
                  </a:lnTo>
                  <a:lnTo>
                    <a:pt x="430" y="96"/>
                  </a:lnTo>
                  <a:lnTo>
                    <a:pt x="430" y="64"/>
                  </a:lnTo>
                  <a:lnTo>
                    <a:pt x="396" y="56"/>
                  </a:lnTo>
                  <a:lnTo>
                    <a:pt x="371" y="40"/>
                  </a:lnTo>
                  <a:lnTo>
                    <a:pt x="337" y="24"/>
                  </a:lnTo>
                  <a:lnTo>
                    <a:pt x="286" y="16"/>
                  </a:lnTo>
                  <a:lnTo>
                    <a:pt x="278" y="0"/>
                  </a:lnTo>
                  <a:lnTo>
                    <a:pt x="227" y="32"/>
                  </a:lnTo>
                  <a:lnTo>
                    <a:pt x="185" y="24"/>
                  </a:lnTo>
                  <a:lnTo>
                    <a:pt x="143" y="32"/>
                  </a:lnTo>
                  <a:lnTo>
                    <a:pt x="84" y="32"/>
                  </a:lnTo>
                  <a:lnTo>
                    <a:pt x="25" y="64"/>
                  </a:lnTo>
                  <a:lnTo>
                    <a:pt x="0" y="88"/>
                  </a:lnTo>
                  <a:lnTo>
                    <a:pt x="8" y="104"/>
                  </a:lnTo>
                  <a:lnTo>
                    <a:pt x="25" y="168"/>
                  </a:lnTo>
                  <a:lnTo>
                    <a:pt x="34" y="184"/>
                  </a:lnTo>
                  <a:lnTo>
                    <a:pt x="67" y="192"/>
                  </a:lnTo>
                  <a:lnTo>
                    <a:pt x="126" y="192"/>
                  </a:lnTo>
                  <a:lnTo>
                    <a:pt x="151" y="200"/>
                  </a:lnTo>
                  <a:lnTo>
                    <a:pt x="168" y="272"/>
                  </a:lnTo>
                  <a:lnTo>
                    <a:pt x="177" y="272"/>
                  </a:lnTo>
                  <a:lnTo>
                    <a:pt x="236" y="296"/>
                  </a:lnTo>
                  <a:lnTo>
                    <a:pt x="244" y="320"/>
                  </a:lnTo>
                  <a:lnTo>
                    <a:pt x="278" y="296"/>
                  </a:lnTo>
                  <a:lnTo>
                    <a:pt x="312" y="304"/>
                  </a:ln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dirty="0" smtClean="0"/>
                <a:t>1%</a:t>
              </a:r>
              <a:endParaRPr lang="en-US" dirty="0"/>
            </a:p>
          </p:txBody>
        </p:sp>
        <p:sp>
          <p:nvSpPr>
            <p:cNvPr id="2137" name="Freeform 89"/>
            <p:cNvSpPr>
              <a:spLocks/>
            </p:cNvSpPr>
            <p:nvPr/>
          </p:nvSpPr>
          <p:spPr bwMode="auto">
            <a:xfrm>
              <a:off x="4831" y="2096"/>
              <a:ext cx="969" cy="928"/>
            </a:xfrm>
            <a:custGeom>
              <a:avLst/>
              <a:gdLst/>
              <a:ahLst/>
              <a:cxnLst>
                <a:cxn ang="0">
                  <a:pos x="910" y="96"/>
                </a:cxn>
                <a:cxn ang="0">
                  <a:pos x="910" y="40"/>
                </a:cxn>
                <a:cxn ang="0">
                  <a:pos x="825" y="0"/>
                </a:cxn>
                <a:cxn ang="0">
                  <a:pos x="733" y="32"/>
                </a:cxn>
                <a:cxn ang="0">
                  <a:pos x="691" y="72"/>
                </a:cxn>
                <a:cxn ang="0">
                  <a:pos x="615" y="160"/>
                </a:cxn>
                <a:cxn ang="0">
                  <a:pos x="573" y="176"/>
                </a:cxn>
                <a:cxn ang="0">
                  <a:pos x="505" y="184"/>
                </a:cxn>
                <a:cxn ang="0">
                  <a:pos x="446" y="200"/>
                </a:cxn>
                <a:cxn ang="0">
                  <a:pos x="387" y="224"/>
                </a:cxn>
                <a:cxn ang="0">
                  <a:pos x="294" y="208"/>
                </a:cxn>
                <a:cxn ang="0">
                  <a:pos x="143" y="224"/>
                </a:cxn>
                <a:cxn ang="0">
                  <a:pos x="84" y="272"/>
                </a:cxn>
                <a:cxn ang="0">
                  <a:pos x="75" y="304"/>
                </a:cxn>
                <a:cxn ang="0">
                  <a:pos x="118" y="408"/>
                </a:cxn>
                <a:cxn ang="0">
                  <a:pos x="33" y="512"/>
                </a:cxn>
                <a:cxn ang="0">
                  <a:pos x="16" y="592"/>
                </a:cxn>
                <a:cxn ang="0">
                  <a:pos x="0" y="680"/>
                </a:cxn>
                <a:cxn ang="0">
                  <a:pos x="50" y="696"/>
                </a:cxn>
                <a:cxn ang="0">
                  <a:pos x="109" y="696"/>
                </a:cxn>
                <a:cxn ang="0">
                  <a:pos x="177" y="704"/>
                </a:cxn>
                <a:cxn ang="0">
                  <a:pos x="261" y="712"/>
                </a:cxn>
                <a:cxn ang="0">
                  <a:pos x="362" y="664"/>
                </a:cxn>
                <a:cxn ang="0">
                  <a:pos x="404" y="616"/>
                </a:cxn>
                <a:cxn ang="0">
                  <a:pos x="463" y="600"/>
                </a:cxn>
                <a:cxn ang="0">
                  <a:pos x="556" y="600"/>
                </a:cxn>
                <a:cxn ang="0">
                  <a:pos x="640" y="648"/>
                </a:cxn>
                <a:cxn ang="0">
                  <a:pos x="707" y="696"/>
                </a:cxn>
                <a:cxn ang="0">
                  <a:pos x="758" y="760"/>
                </a:cxn>
                <a:cxn ang="0">
                  <a:pos x="657" y="800"/>
                </a:cxn>
                <a:cxn ang="0">
                  <a:pos x="657" y="888"/>
                </a:cxn>
                <a:cxn ang="0">
                  <a:pos x="674" y="928"/>
                </a:cxn>
                <a:cxn ang="0">
                  <a:pos x="766" y="904"/>
                </a:cxn>
                <a:cxn ang="0">
                  <a:pos x="808" y="768"/>
                </a:cxn>
                <a:cxn ang="0">
                  <a:pos x="867" y="704"/>
                </a:cxn>
                <a:cxn ang="0">
                  <a:pos x="969" y="688"/>
                </a:cxn>
                <a:cxn ang="0">
                  <a:pos x="935" y="104"/>
                </a:cxn>
              </a:cxnLst>
              <a:rect l="0" t="0" r="r" b="b"/>
              <a:pathLst>
                <a:path w="969" h="928">
                  <a:moveTo>
                    <a:pt x="935" y="104"/>
                  </a:moveTo>
                  <a:lnTo>
                    <a:pt x="910" y="96"/>
                  </a:lnTo>
                  <a:lnTo>
                    <a:pt x="893" y="56"/>
                  </a:lnTo>
                  <a:lnTo>
                    <a:pt x="910" y="40"/>
                  </a:lnTo>
                  <a:lnTo>
                    <a:pt x="867" y="16"/>
                  </a:lnTo>
                  <a:lnTo>
                    <a:pt x="825" y="0"/>
                  </a:lnTo>
                  <a:lnTo>
                    <a:pt x="766" y="32"/>
                  </a:lnTo>
                  <a:lnTo>
                    <a:pt x="733" y="32"/>
                  </a:lnTo>
                  <a:lnTo>
                    <a:pt x="724" y="72"/>
                  </a:lnTo>
                  <a:lnTo>
                    <a:pt x="691" y="72"/>
                  </a:lnTo>
                  <a:lnTo>
                    <a:pt x="632" y="96"/>
                  </a:lnTo>
                  <a:lnTo>
                    <a:pt x="615" y="160"/>
                  </a:lnTo>
                  <a:lnTo>
                    <a:pt x="623" y="192"/>
                  </a:lnTo>
                  <a:lnTo>
                    <a:pt x="573" y="176"/>
                  </a:lnTo>
                  <a:lnTo>
                    <a:pt x="530" y="200"/>
                  </a:lnTo>
                  <a:lnTo>
                    <a:pt x="505" y="184"/>
                  </a:lnTo>
                  <a:lnTo>
                    <a:pt x="480" y="216"/>
                  </a:lnTo>
                  <a:lnTo>
                    <a:pt x="446" y="200"/>
                  </a:lnTo>
                  <a:lnTo>
                    <a:pt x="412" y="200"/>
                  </a:lnTo>
                  <a:lnTo>
                    <a:pt x="387" y="224"/>
                  </a:lnTo>
                  <a:lnTo>
                    <a:pt x="353" y="200"/>
                  </a:lnTo>
                  <a:lnTo>
                    <a:pt x="294" y="208"/>
                  </a:lnTo>
                  <a:lnTo>
                    <a:pt x="202" y="216"/>
                  </a:lnTo>
                  <a:lnTo>
                    <a:pt x="143" y="224"/>
                  </a:lnTo>
                  <a:lnTo>
                    <a:pt x="101" y="248"/>
                  </a:lnTo>
                  <a:lnTo>
                    <a:pt x="84" y="272"/>
                  </a:lnTo>
                  <a:lnTo>
                    <a:pt x="50" y="272"/>
                  </a:lnTo>
                  <a:lnTo>
                    <a:pt x="75" y="304"/>
                  </a:lnTo>
                  <a:lnTo>
                    <a:pt x="109" y="368"/>
                  </a:lnTo>
                  <a:lnTo>
                    <a:pt x="118" y="408"/>
                  </a:lnTo>
                  <a:lnTo>
                    <a:pt x="84" y="416"/>
                  </a:lnTo>
                  <a:lnTo>
                    <a:pt x="33" y="512"/>
                  </a:lnTo>
                  <a:lnTo>
                    <a:pt x="50" y="584"/>
                  </a:lnTo>
                  <a:lnTo>
                    <a:pt x="16" y="592"/>
                  </a:lnTo>
                  <a:lnTo>
                    <a:pt x="8" y="632"/>
                  </a:lnTo>
                  <a:lnTo>
                    <a:pt x="0" y="680"/>
                  </a:lnTo>
                  <a:lnTo>
                    <a:pt x="16" y="672"/>
                  </a:lnTo>
                  <a:lnTo>
                    <a:pt x="50" y="696"/>
                  </a:lnTo>
                  <a:lnTo>
                    <a:pt x="75" y="720"/>
                  </a:lnTo>
                  <a:lnTo>
                    <a:pt x="109" y="696"/>
                  </a:lnTo>
                  <a:lnTo>
                    <a:pt x="143" y="704"/>
                  </a:lnTo>
                  <a:lnTo>
                    <a:pt x="177" y="704"/>
                  </a:lnTo>
                  <a:lnTo>
                    <a:pt x="227" y="696"/>
                  </a:lnTo>
                  <a:lnTo>
                    <a:pt x="261" y="712"/>
                  </a:lnTo>
                  <a:lnTo>
                    <a:pt x="286" y="688"/>
                  </a:lnTo>
                  <a:lnTo>
                    <a:pt x="362" y="664"/>
                  </a:lnTo>
                  <a:lnTo>
                    <a:pt x="396" y="616"/>
                  </a:lnTo>
                  <a:lnTo>
                    <a:pt x="404" y="616"/>
                  </a:lnTo>
                  <a:lnTo>
                    <a:pt x="412" y="608"/>
                  </a:lnTo>
                  <a:lnTo>
                    <a:pt x="463" y="600"/>
                  </a:lnTo>
                  <a:lnTo>
                    <a:pt x="488" y="576"/>
                  </a:lnTo>
                  <a:lnTo>
                    <a:pt x="556" y="600"/>
                  </a:lnTo>
                  <a:lnTo>
                    <a:pt x="615" y="600"/>
                  </a:lnTo>
                  <a:lnTo>
                    <a:pt x="640" y="648"/>
                  </a:lnTo>
                  <a:lnTo>
                    <a:pt x="691" y="664"/>
                  </a:lnTo>
                  <a:lnTo>
                    <a:pt x="707" y="696"/>
                  </a:lnTo>
                  <a:lnTo>
                    <a:pt x="741" y="728"/>
                  </a:lnTo>
                  <a:lnTo>
                    <a:pt x="758" y="760"/>
                  </a:lnTo>
                  <a:lnTo>
                    <a:pt x="682" y="776"/>
                  </a:lnTo>
                  <a:lnTo>
                    <a:pt x="657" y="800"/>
                  </a:lnTo>
                  <a:lnTo>
                    <a:pt x="674" y="824"/>
                  </a:lnTo>
                  <a:lnTo>
                    <a:pt x="657" y="888"/>
                  </a:lnTo>
                  <a:lnTo>
                    <a:pt x="640" y="912"/>
                  </a:lnTo>
                  <a:lnTo>
                    <a:pt x="674" y="928"/>
                  </a:lnTo>
                  <a:lnTo>
                    <a:pt x="724" y="904"/>
                  </a:lnTo>
                  <a:lnTo>
                    <a:pt x="766" y="904"/>
                  </a:lnTo>
                  <a:lnTo>
                    <a:pt x="766" y="872"/>
                  </a:lnTo>
                  <a:lnTo>
                    <a:pt x="808" y="768"/>
                  </a:lnTo>
                  <a:lnTo>
                    <a:pt x="834" y="736"/>
                  </a:lnTo>
                  <a:lnTo>
                    <a:pt x="867" y="704"/>
                  </a:lnTo>
                  <a:lnTo>
                    <a:pt x="918" y="680"/>
                  </a:lnTo>
                  <a:lnTo>
                    <a:pt x="969" y="688"/>
                  </a:lnTo>
                  <a:lnTo>
                    <a:pt x="969" y="104"/>
                  </a:lnTo>
                  <a:lnTo>
                    <a:pt x="935" y="104"/>
                  </a:lnTo>
                  <a:close/>
                </a:path>
              </a:pathLst>
            </a:custGeom>
            <a:solidFill>
              <a:srgbClr val="00A0C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38" name="Freeform 90"/>
            <p:cNvSpPr>
              <a:spLocks/>
            </p:cNvSpPr>
            <p:nvPr/>
          </p:nvSpPr>
          <p:spPr bwMode="auto">
            <a:xfrm>
              <a:off x="4578" y="1784"/>
              <a:ext cx="455" cy="320"/>
            </a:xfrm>
            <a:custGeom>
              <a:avLst/>
              <a:gdLst/>
              <a:ahLst/>
              <a:cxnLst>
                <a:cxn ang="0">
                  <a:pos x="312" y="304"/>
                </a:cxn>
                <a:cxn ang="0">
                  <a:pos x="328" y="296"/>
                </a:cxn>
                <a:cxn ang="0">
                  <a:pos x="320" y="272"/>
                </a:cxn>
                <a:cxn ang="0">
                  <a:pos x="354" y="264"/>
                </a:cxn>
                <a:cxn ang="0">
                  <a:pos x="379" y="248"/>
                </a:cxn>
                <a:cxn ang="0">
                  <a:pos x="404" y="256"/>
                </a:cxn>
                <a:cxn ang="0">
                  <a:pos x="387" y="224"/>
                </a:cxn>
                <a:cxn ang="0">
                  <a:pos x="387" y="192"/>
                </a:cxn>
                <a:cxn ang="0">
                  <a:pos x="387" y="160"/>
                </a:cxn>
                <a:cxn ang="0">
                  <a:pos x="413" y="152"/>
                </a:cxn>
                <a:cxn ang="0">
                  <a:pos x="421" y="128"/>
                </a:cxn>
                <a:cxn ang="0">
                  <a:pos x="446" y="120"/>
                </a:cxn>
                <a:cxn ang="0">
                  <a:pos x="455" y="104"/>
                </a:cxn>
                <a:cxn ang="0">
                  <a:pos x="430" y="96"/>
                </a:cxn>
                <a:cxn ang="0">
                  <a:pos x="430" y="64"/>
                </a:cxn>
                <a:cxn ang="0">
                  <a:pos x="396" y="56"/>
                </a:cxn>
                <a:cxn ang="0">
                  <a:pos x="371" y="40"/>
                </a:cxn>
                <a:cxn ang="0">
                  <a:pos x="337" y="24"/>
                </a:cxn>
                <a:cxn ang="0">
                  <a:pos x="286" y="16"/>
                </a:cxn>
                <a:cxn ang="0">
                  <a:pos x="278" y="0"/>
                </a:cxn>
                <a:cxn ang="0">
                  <a:pos x="227" y="32"/>
                </a:cxn>
                <a:cxn ang="0">
                  <a:pos x="185" y="24"/>
                </a:cxn>
                <a:cxn ang="0">
                  <a:pos x="143" y="32"/>
                </a:cxn>
                <a:cxn ang="0">
                  <a:pos x="84" y="32"/>
                </a:cxn>
                <a:cxn ang="0">
                  <a:pos x="25" y="64"/>
                </a:cxn>
                <a:cxn ang="0">
                  <a:pos x="0" y="88"/>
                </a:cxn>
                <a:cxn ang="0">
                  <a:pos x="8" y="104"/>
                </a:cxn>
                <a:cxn ang="0">
                  <a:pos x="25" y="168"/>
                </a:cxn>
                <a:cxn ang="0">
                  <a:pos x="34" y="184"/>
                </a:cxn>
                <a:cxn ang="0">
                  <a:pos x="67" y="192"/>
                </a:cxn>
                <a:cxn ang="0">
                  <a:pos x="126" y="192"/>
                </a:cxn>
                <a:cxn ang="0">
                  <a:pos x="151" y="200"/>
                </a:cxn>
                <a:cxn ang="0">
                  <a:pos x="168" y="272"/>
                </a:cxn>
                <a:cxn ang="0">
                  <a:pos x="177" y="272"/>
                </a:cxn>
                <a:cxn ang="0">
                  <a:pos x="236" y="296"/>
                </a:cxn>
                <a:cxn ang="0">
                  <a:pos x="244" y="320"/>
                </a:cxn>
                <a:cxn ang="0">
                  <a:pos x="278" y="296"/>
                </a:cxn>
                <a:cxn ang="0">
                  <a:pos x="312" y="304"/>
                </a:cxn>
              </a:cxnLst>
              <a:rect l="0" t="0" r="r" b="b"/>
              <a:pathLst>
                <a:path w="455" h="320">
                  <a:moveTo>
                    <a:pt x="312" y="304"/>
                  </a:moveTo>
                  <a:lnTo>
                    <a:pt x="328" y="296"/>
                  </a:lnTo>
                  <a:lnTo>
                    <a:pt x="320" y="272"/>
                  </a:lnTo>
                  <a:lnTo>
                    <a:pt x="354" y="264"/>
                  </a:lnTo>
                  <a:lnTo>
                    <a:pt x="379" y="248"/>
                  </a:lnTo>
                  <a:lnTo>
                    <a:pt x="404" y="256"/>
                  </a:lnTo>
                  <a:lnTo>
                    <a:pt x="387" y="224"/>
                  </a:lnTo>
                  <a:lnTo>
                    <a:pt x="387" y="192"/>
                  </a:lnTo>
                  <a:lnTo>
                    <a:pt x="387" y="160"/>
                  </a:lnTo>
                  <a:lnTo>
                    <a:pt x="413" y="152"/>
                  </a:lnTo>
                  <a:lnTo>
                    <a:pt x="421" y="128"/>
                  </a:lnTo>
                  <a:lnTo>
                    <a:pt x="446" y="120"/>
                  </a:lnTo>
                  <a:lnTo>
                    <a:pt x="455" y="104"/>
                  </a:lnTo>
                  <a:lnTo>
                    <a:pt x="430" y="96"/>
                  </a:lnTo>
                  <a:lnTo>
                    <a:pt x="430" y="64"/>
                  </a:lnTo>
                  <a:lnTo>
                    <a:pt x="396" y="56"/>
                  </a:lnTo>
                  <a:lnTo>
                    <a:pt x="371" y="40"/>
                  </a:lnTo>
                  <a:lnTo>
                    <a:pt x="337" y="24"/>
                  </a:lnTo>
                  <a:lnTo>
                    <a:pt x="286" y="16"/>
                  </a:lnTo>
                  <a:lnTo>
                    <a:pt x="278" y="0"/>
                  </a:lnTo>
                  <a:lnTo>
                    <a:pt x="227" y="32"/>
                  </a:lnTo>
                  <a:lnTo>
                    <a:pt x="185" y="24"/>
                  </a:lnTo>
                  <a:lnTo>
                    <a:pt x="143" y="32"/>
                  </a:lnTo>
                  <a:lnTo>
                    <a:pt x="84" y="32"/>
                  </a:lnTo>
                  <a:lnTo>
                    <a:pt x="25" y="64"/>
                  </a:lnTo>
                  <a:lnTo>
                    <a:pt x="0" y="88"/>
                  </a:lnTo>
                  <a:lnTo>
                    <a:pt x="8" y="104"/>
                  </a:lnTo>
                  <a:lnTo>
                    <a:pt x="25" y="168"/>
                  </a:lnTo>
                  <a:lnTo>
                    <a:pt x="34" y="184"/>
                  </a:lnTo>
                  <a:lnTo>
                    <a:pt x="67" y="192"/>
                  </a:lnTo>
                  <a:lnTo>
                    <a:pt x="126" y="192"/>
                  </a:lnTo>
                  <a:lnTo>
                    <a:pt x="151" y="200"/>
                  </a:lnTo>
                  <a:lnTo>
                    <a:pt x="168" y="272"/>
                  </a:lnTo>
                  <a:lnTo>
                    <a:pt x="177" y="272"/>
                  </a:lnTo>
                  <a:lnTo>
                    <a:pt x="236" y="296"/>
                  </a:lnTo>
                  <a:lnTo>
                    <a:pt x="244" y="320"/>
                  </a:lnTo>
                  <a:lnTo>
                    <a:pt x="278" y="296"/>
                  </a:lnTo>
                  <a:lnTo>
                    <a:pt x="312" y="304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39" name="Freeform 91"/>
            <p:cNvSpPr>
              <a:spLocks/>
            </p:cNvSpPr>
            <p:nvPr/>
          </p:nvSpPr>
          <p:spPr bwMode="auto">
            <a:xfrm>
              <a:off x="4831" y="2088"/>
              <a:ext cx="969" cy="928"/>
            </a:xfrm>
            <a:custGeom>
              <a:avLst/>
              <a:gdLst/>
              <a:ahLst/>
              <a:cxnLst>
                <a:cxn ang="0">
                  <a:pos x="910" y="96"/>
                </a:cxn>
                <a:cxn ang="0">
                  <a:pos x="910" y="40"/>
                </a:cxn>
                <a:cxn ang="0">
                  <a:pos x="825" y="0"/>
                </a:cxn>
                <a:cxn ang="0">
                  <a:pos x="733" y="32"/>
                </a:cxn>
                <a:cxn ang="0">
                  <a:pos x="691" y="72"/>
                </a:cxn>
                <a:cxn ang="0">
                  <a:pos x="615" y="160"/>
                </a:cxn>
                <a:cxn ang="0">
                  <a:pos x="573" y="176"/>
                </a:cxn>
                <a:cxn ang="0">
                  <a:pos x="505" y="184"/>
                </a:cxn>
                <a:cxn ang="0">
                  <a:pos x="446" y="200"/>
                </a:cxn>
                <a:cxn ang="0">
                  <a:pos x="387" y="224"/>
                </a:cxn>
                <a:cxn ang="0">
                  <a:pos x="294" y="208"/>
                </a:cxn>
                <a:cxn ang="0">
                  <a:pos x="143" y="224"/>
                </a:cxn>
                <a:cxn ang="0">
                  <a:pos x="84" y="272"/>
                </a:cxn>
                <a:cxn ang="0">
                  <a:pos x="75" y="304"/>
                </a:cxn>
                <a:cxn ang="0">
                  <a:pos x="118" y="408"/>
                </a:cxn>
                <a:cxn ang="0">
                  <a:pos x="33" y="512"/>
                </a:cxn>
                <a:cxn ang="0">
                  <a:pos x="16" y="592"/>
                </a:cxn>
                <a:cxn ang="0">
                  <a:pos x="0" y="680"/>
                </a:cxn>
                <a:cxn ang="0">
                  <a:pos x="50" y="696"/>
                </a:cxn>
                <a:cxn ang="0">
                  <a:pos x="109" y="696"/>
                </a:cxn>
                <a:cxn ang="0">
                  <a:pos x="177" y="704"/>
                </a:cxn>
                <a:cxn ang="0">
                  <a:pos x="261" y="712"/>
                </a:cxn>
                <a:cxn ang="0">
                  <a:pos x="362" y="664"/>
                </a:cxn>
                <a:cxn ang="0">
                  <a:pos x="404" y="616"/>
                </a:cxn>
                <a:cxn ang="0">
                  <a:pos x="463" y="600"/>
                </a:cxn>
                <a:cxn ang="0">
                  <a:pos x="556" y="600"/>
                </a:cxn>
                <a:cxn ang="0">
                  <a:pos x="640" y="648"/>
                </a:cxn>
                <a:cxn ang="0">
                  <a:pos x="707" y="696"/>
                </a:cxn>
                <a:cxn ang="0">
                  <a:pos x="758" y="760"/>
                </a:cxn>
                <a:cxn ang="0">
                  <a:pos x="657" y="800"/>
                </a:cxn>
                <a:cxn ang="0">
                  <a:pos x="657" y="888"/>
                </a:cxn>
                <a:cxn ang="0">
                  <a:pos x="674" y="928"/>
                </a:cxn>
                <a:cxn ang="0">
                  <a:pos x="766" y="904"/>
                </a:cxn>
                <a:cxn ang="0">
                  <a:pos x="808" y="768"/>
                </a:cxn>
                <a:cxn ang="0">
                  <a:pos x="867" y="704"/>
                </a:cxn>
                <a:cxn ang="0">
                  <a:pos x="969" y="688"/>
                </a:cxn>
                <a:cxn ang="0">
                  <a:pos x="935" y="104"/>
                </a:cxn>
              </a:cxnLst>
              <a:rect l="0" t="0" r="r" b="b"/>
              <a:pathLst>
                <a:path w="969" h="928">
                  <a:moveTo>
                    <a:pt x="935" y="104"/>
                  </a:moveTo>
                  <a:lnTo>
                    <a:pt x="910" y="96"/>
                  </a:lnTo>
                  <a:lnTo>
                    <a:pt x="893" y="56"/>
                  </a:lnTo>
                  <a:lnTo>
                    <a:pt x="910" y="40"/>
                  </a:lnTo>
                  <a:lnTo>
                    <a:pt x="867" y="16"/>
                  </a:lnTo>
                  <a:lnTo>
                    <a:pt x="825" y="0"/>
                  </a:lnTo>
                  <a:lnTo>
                    <a:pt x="766" y="32"/>
                  </a:lnTo>
                  <a:lnTo>
                    <a:pt x="733" y="32"/>
                  </a:lnTo>
                  <a:lnTo>
                    <a:pt x="724" y="72"/>
                  </a:lnTo>
                  <a:lnTo>
                    <a:pt x="691" y="72"/>
                  </a:lnTo>
                  <a:lnTo>
                    <a:pt x="632" y="96"/>
                  </a:lnTo>
                  <a:lnTo>
                    <a:pt x="615" y="160"/>
                  </a:lnTo>
                  <a:lnTo>
                    <a:pt x="623" y="192"/>
                  </a:lnTo>
                  <a:lnTo>
                    <a:pt x="573" y="176"/>
                  </a:lnTo>
                  <a:lnTo>
                    <a:pt x="530" y="200"/>
                  </a:lnTo>
                  <a:lnTo>
                    <a:pt x="505" y="184"/>
                  </a:lnTo>
                  <a:lnTo>
                    <a:pt x="480" y="216"/>
                  </a:lnTo>
                  <a:lnTo>
                    <a:pt x="446" y="200"/>
                  </a:lnTo>
                  <a:lnTo>
                    <a:pt x="412" y="200"/>
                  </a:lnTo>
                  <a:lnTo>
                    <a:pt x="387" y="224"/>
                  </a:lnTo>
                  <a:lnTo>
                    <a:pt x="353" y="200"/>
                  </a:lnTo>
                  <a:lnTo>
                    <a:pt x="294" y="208"/>
                  </a:lnTo>
                  <a:lnTo>
                    <a:pt x="202" y="216"/>
                  </a:lnTo>
                  <a:lnTo>
                    <a:pt x="143" y="224"/>
                  </a:lnTo>
                  <a:lnTo>
                    <a:pt x="101" y="248"/>
                  </a:lnTo>
                  <a:lnTo>
                    <a:pt x="84" y="272"/>
                  </a:lnTo>
                  <a:lnTo>
                    <a:pt x="50" y="272"/>
                  </a:lnTo>
                  <a:lnTo>
                    <a:pt x="75" y="304"/>
                  </a:lnTo>
                  <a:lnTo>
                    <a:pt x="109" y="368"/>
                  </a:lnTo>
                  <a:lnTo>
                    <a:pt x="118" y="408"/>
                  </a:lnTo>
                  <a:lnTo>
                    <a:pt x="84" y="416"/>
                  </a:lnTo>
                  <a:lnTo>
                    <a:pt x="33" y="512"/>
                  </a:lnTo>
                  <a:lnTo>
                    <a:pt x="50" y="584"/>
                  </a:lnTo>
                  <a:lnTo>
                    <a:pt x="16" y="592"/>
                  </a:lnTo>
                  <a:lnTo>
                    <a:pt x="8" y="632"/>
                  </a:lnTo>
                  <a:lnTo>
                    <a:pt x="0" y="680"/>
                  </a:lnTo>
                  <a:lnTo>
                    <a:pt x="16" y="672"/>
                  </a:lnTo>
                  <a:lnTo>
                    <a:pt x="50" y="696"/>
                  </a:lnTo>
                  <a:lnTo>
                    <a:pt x="75" y="720"/>
                  </a:lnTo>
                  <a:lnTo>
                    <a:pt x="109" y="696"/>
                  </a:lnTo>
                  <a:lnTo>
                    <a:pt x="143" y="704"/>
                  </a:lnTo>
                  <a:lnTo>
                    <a:pt x="177" y="704"/>
                  </a:lnTo>
                  <a:lnTo>
                    <a:pt x="227" y="696"/>
                  </a:lnTo>
                  <a:lnTo>
                    <a:pt x="261" y="712"/>
                  </a:lnTo>
                  <a:lnTo>
                    <a:pt x="286" y="688"/>
                  </a:lnTo>
                  <a:lnTo>
                    <a:pt x="362" y="664"/>
                  </a:lnTo>
                  <a:lnTo>
                    <a:pt x="396" y="616"/>
                  </a:lnTo>
                  <a:lnTo>
                    <a:pt x="404" y="616"/>
                  </a:lnTo>
                  <a:lnTo>
                    <a:pt x="412" y="608"/>
                  </a:lnTo>
                  <a:lnTo>
                    <a:pt x="463" y="600"/>
                  </a:lnTo>
                  <a:lnTo>
                    <a:pt x="488" y="576"/>
                  </a:lnTo>
                  <a:lnTo>
                    <a:pt x="556" y="600"/>
                  </a:lnTo>
                  <a:lnTo>
                    <a:pt x="615" y="600"/>
                  </a:lnTo>
                  <a:lnTo>
                    <a:pt x="640" y="648"/>
                  </a:lnTo>
                  <a:lnTo>
                    <a:pt x="691" y="664"/>
                  </a:lnTo>
                  <a:lnTo>
                    <a:pt x="707" y="696"/>
                  </a:lnTo>
                  <a:lnTo>
                    <a:pt x="741" y="728"/>
                  </a:lnTo>
                  <a:lnTo>
                    <a:pt x="758" y="760"/>
                  </a:lnTo>
                  <a:lnTo>
                    <a:pt x="682" y="776"/>
                  </a:lnTo>
                  <a:lnTo>
                    <a:pt x="657" y="800"/>
                  </a:lnTo>
                  <a:lnTo>
                    <a:pt x="674" y="824"/>
                  </a:lnTo>
                  <a:lnTo>
                    <a:pt x="657" y="888"/>
                  </a:lnTo>
                  <a:lnTo>
                    <a:pt x="640" y="912"/>
                  </a:lnTo>
                  <a:lnTo>
                    <a:pt x="674" y="928"/>
                  </a:lnTo>
                  <a:lnTo>
                    <a:pt x="724" y="904"/>
                  </a:lnTo>
                  <a:lnTo>
                    <a:pt x="766" y="904"/>
                  </a:lnTo>
                  <a:lnTo>
                    <a:pt x="766" y="872"/>
                  </a:lnTo>
                  <a:lnTo>
                    <a:pt x="808" y="768"/>
                  </a:lnTo>
                  <a:lnTo>
                    <a:pt x="834" y="736"/>
                  </a:lnTo>
                  <a:lnTo>
                    <a:pt x="867" y="704"/>
                  </a:lnTo>
                  <a:lnTo>
                    <a:pt x="918" y="680"/>
                  </a:lnTo>
                  <a:lnTo>
                    <a:pt x="969" y="688"/>
                  </a:lnTo>
                  <a:lnTo>
                    <a:pt x="969" y="104"/>
                  </a:lnTo>
                  <a:lnTo>
                    <a:pt x="935" y="104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40" name="Freeform 92"/>
            <p:cNvSpPr>
              <a:spLocks/>
            </p:cNvSpPr>
            <p:nvPr/>
          </p:nvSpPr>
          <p:spPr bwMode="auto">
            <a:xfrm>
              <a:off x="4822" y="1768"/>
              <a:ext cx="725" cy="600"/>
            </a:xfrm>
            <a:custGeom>
              <a:avLst/>
              <a:gdLst/>
              <a:ahLst/>
              <a:cxnLst>
                <a:cxn ang="0">
                  <a:pos x="657" y="320"/>
                </a:cxn>
                <a:cxn ang="0">
                  <a:pos x="641" y="280"/>
                </a:cxn>
                <a:cxn ang="0">
                  <a:pos x="708" y="256"/>
                </a:cxn>
                <a:cxn ang="0">
                  <a:pos x="700" y="208"/>
                </a:cxn>
                <a:cxn ang="0">
                  <a:pos x="624" y="168"/>
                </a:cxn>
                <a:cxn ang="0">
                  <a:pos x="548" y="136"/>
                </a:cxn>
                <a:cxn ang="0">
                  <a:pos x="514" y="104"/>
                </a:cxn>
                <a:cxn ang="0">
                  <a:pos x="506" y="40"/>
                </a:cxn>
                <a:cxn ang="0">
                  <a:pos x="438" y="8"/>
                </a:cxn>
                <a:cxn ang="0">
                  <a:pos x="379" y="16"/>
                </a:cxn>
                <a:cxn ang="0">
                  <a:pos x="329" y="16"/>
                </a:cxn>
                <a:cxn ang="0">
                  <a:pos x="278" y="0"/>
                </a:cxn>
                <a:cxn ang="0">
                  <a:pos x="202" y="64"/>
                </a:cxn>
                <a:cxn ang="0">
                  <a:pos x="186" y="88"/>
                </a:cxn>
                <a:cxn ang="0">
                  <a:pos x="211" y="128"/>
                </a:cxn>
                <a:cxn ang="0">
                  <a:pos x="177" y="152"/>
                </a:cxn>
                <a:cxn ang="0">
                  <a:pos x="143" y="184"/>
                </a:cxn>
                <a:cxn ang="0">
                  <a:pos x="143" y="248"/>
                </a:cxn>
                <a:cxn ang="0">
                  <a:pos x="135" y="272"/>
                </a:cxn>
                <a:cxn ang="0">
                  <a:pos x="76" y="296"/>
                </a:cxn>
                <a:cxn ang="0">
                  <a:pos x="68" y="328"/>
                </a:cxn>
                <a:cxn ang="0">
                  <a:pos x="0" y="344"/>
                </a:cxn>
                <a:cxn ang="0">
                  <a:pos x="59" y="464"/>
                </a:cxn>
                <a:cxn ang="0">
                  <a:pos x="17" y="536"/>
                </a:cxn>
                <a:cxn ang="0">
                  <a:pos x="59" y="600"/>
                </a:cxn>
                <a:cxn ang="0">
                  <a:pos x="110" y="576"/>
                </a:cxn>
                <a:cxn ang="0">
                  <a:pos x="211" y="544"/>
                </a:cxn>
                <a:cxn ang="0">
                  <a:pos x="362" y="528"/>
                </a:cxn>
                <a:cxn ang="0">
                  <a:pos x="421" y="528"/>
                </a:cxn>
                <a:cxn ang="0">
                  <a:pos x="489" y="544"/>
                </a:cxn>
                <a:cxn ang="0">
                  <a:pos x="539" y="528"/>
                </a:cxn>
                <a:cxn ang="0">
                  <a:pos x="632" y="520"/>
                </a:cxn>
                <a:cxn ang="0">
                  <a:pos x="641" y="424"/>
                </a:cxn>
                <a:cxn ang="0">
                  <a:pos x="674" y="368"/>
                </a:cxn>
              </a:cxnLst>
              <a:rect l="0" t="0" r="r" b="b"/>
              <a:pathLst>
                <a:path w="725" h="600">
                  <a:moveTo>
                    <a:pt x="657" y="344"/>
                  </a:moveTo>
                  <a:lnTo>
                    <a:pt x="657" y="320"/>
                  </a:lnTo>
                  <a:lnTo>
                    <a:pt x="632" y="304"/>
                  </a:lnTo>
                  <a:lnTo>
                    <a:pt x="641" y="280"/>
                  </a:lnTo>
                  <a:lnTo>
                    <a:pt x="691" y="272"/>
                  </a:lnTo>
                  <a:lnTo>
                    <a:pt x="708" y="256"/>
                  </a:lnTo>
                  <a:lnTo>
                    <a:pt x="725" y="232"/>
                  </a:lnTo>
                  <a:lnTo>
                    <a:pt x="700" y="208"/>
                  </a:lnTo>
                  <a:lnTo>
                    <a:pt x="632" y="192"/>
                  </a:lnTo>
                  <a:lnTo>
                    <a:pt x="624" y="168"/>
                  </a:lnTo>
                  <a:lnTo>
                    <a:pt x="582" y="160"/>
                  </a:lnTo>
                  <a:lnTo>
                    <a:pt x="548" y="136"/>
                  </a:lnTo>
                  <a:lnTo>
                    <a:pt x="548" y="120"/>
                  </a:lnTo>
                  <a:lnTo>
                    <a:pt x="514" y="104"/>
                  </a:lnTo>
                  <a:lnTo>
                    <a:pt x="514" y="72"/>
                  </a:lnTo>
                  <a:lnTo>
                    <a:pt x="506" y="40"/>
                  </a:lnTo>
                  <a:lnTo>
                    <a:pt x="472" y="16"/>
                  </a:lnTo>
                  <a:lnTo>
                    <a:pt x="438" y="8"/>
                  </a:lnTo>
                  <a:lnTo>
                    <a:pt x="396" y="32"/>
                  </a:lnTo>
                  <a:lnTo>
                    <a:pt x="379" y="16"/>
                  </a:lnTo>
                  <a:lnTo>
                    <a:pt x="346" y="8"/>
                  </a:lnTo>
                  <a:lnTo>
                    <a:pt x="329" y="16"/>
                  </a:lnTo>
                  <a:lnTo>
                    <a:pt x="303" y="0"/>
                  </a:lnTo>
                  <a:lnTo>
                    <a:pt x="278" y="0"/>
                  </a:lnTo>
                  <a:lnTo>
                    <a:pt x="245" y="64"/>
                  </a:lnTo>
                  <a:lnTo>
                    <a:pt x="202" y="64"/>
                  </a:lnTo>
                  <a:lnTo>
                    <a:pt x="177" y="80"/>
                  </a:lnTo>
                  <a:lnTo>
                    <a:pt x="186" y="88"/>
                  </a:lnTo>
                  <a:lnTo>
                    <a:pt x="186" y="120"/>
                  </a:lnTo>
                  <a:lnTo>
                    <a:pt x="211" y="128"/>
                  </a:lnTo>
                  <a:lnTo>
                    <a:pt x="202" y="144"/>
                  </a:lnTo>
                  <a:lnTo>
                    <a:pt x="177" y="152"/>
                  </a:lnTo>
                  <a:lnTo>
                    <a:pt x="169" y="176"/>
                  </a:lnTo>
                  <a:lnTo>
                    <a:pt x="143" y="184"/>
                  </a:lnTo>
                  <a:lnTo>
                    <a:pt x="143" y="216"/>
                  </a:lnTo>
                  <a:lnTo>
                    <a:pt x="143" y="248"/>
                  </a:lnTo>
                  <a:lnTo>
                    <a:pt x="160" y="280"/>
                  </a:lnTo>
                  <a:lnTo>
                    <a:pt x="135" y="272"/>
                  </a:lnTo>
                  <a:lnTo>
                    <a:pt x="110" y="288"/>
                  </a:lnTo>
                  <a:lnTo>
                    <a:pt x="76" y="296"/>
                  </a:lnTo>
                  <a:lnTo>
                    <a:pt x="84" y="320"/>
                  </a:lnTo>
                  <a:lnTo>
                    <a:pt x="68" y="328"/>
                  </a:lnTo>
                  <a:lnTo>
                    <a:pt x="34" y="320"/>
                  </a:lnTo>
                  <a:lnTo>
                    <a:pt x="0" y="344"/>
                  </a:lnTo>
                  <a:lnTo>
                    <a:pt x="17" y="384"/>
                  </a:lnTo>
                  <a:lnTo>
                    <a:pt x="59" y="464"/>
                  </a:lnTo>
                  <a:lnTo>
                    <a:pt x="17" y="512"/>
                  </a:lnTo>
                  <a:lnTo>
                    <a:pt x="17" y="536"/>
                  </a:lnTo>
                  <a:lnTo>
                    <a:pt x="51" y="544"/>
                  </a:lnTo>
                  <a:lnTo>
                    <a:pt x="59" y="600"/>
                  </a:lnTo>
                  <a:lnTo>
                    <a:pt x="93" y="600"/>
                  </a:lnTo>
                  <a:lnTo>
                    <a:pt x="110" y="576"/>
                  </a:lnTo>
                  <a:lnTo>
                    <a:pt x="152" y="552"/>
                  </a:lnTo>
                  <a:lnTo>
                    <a:pt x="211" y="544"/>
                  </a:lnTo>
                  <a:lnTo>
                    <a:pt x="303" y="536"/>
                  </a:lnTo>
                  <a:lnTo>
                    <a:pt x="362" y="528"/>
                  </a:lnTo>
                  <a:lnTo>
                    <a:pt x="396" y="552"/>
                  </a:lnTo>
                  <a:lnTo>
                    <a:pt x="421" y="528"/>
                  </a:lnTo>
                  <a:lnTo>
                    <a:pt x="455" y="528"/>
                  </a:lnTo>
                  <a:lnTo>
                    <a:pt x="489" y="544"/>
                  </a:lnTo>
                  <a:lnTo>
                    <a:pt x="514" y="512"/>
                  </a:lnTo>
                  <a:lnTo>
                    <a:pt x="539" y="528"/>
                  </a:lnTo>
                  <a:lnTo>
                    <a:pt x="582" y="504"/>
                  </a:lnTo>
                  <a:lnTo>
                    <a:pt x="632" y="520"/>
                  </a:lnTo>
                  <a:lnTo>
                    <a:pt x="624" y="488"/>
                  </a:lnTo>
                  <a:lnTo>
                    <a:pt x="641" y="424"/>
                  </a:lnTo>
                  <a:lnTo>
                    <a:pt x="700" y="400"/>
                  </a:lnTo>
                  <a:lnTo>
                    <a:pt x="674" y="368"/>
                  </a:lnTo>
                  <a:lnTo>
                    <a:pt x="657" y="344"/>
                  </a:lnTo>
                  <a:close/>
                </a:path>
              </a:pathLst>
            </a:custGeom>
            <a:solidFill>
              <a:srgbClr val="00A0C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41" name="Freeform 93"/>
            <p:cNvSpPr>
              <a:spLocks/>
            </p:cNvSpPr>
            <p:nvPr/>
          </p:nvSpPr>
          <p:spPr bwMode="auto">
            <a:xfrm>
              <a:off x="4569" y="1600"/>
              <a:ext cx="531" cy="280"/>
            </a:xfrm>
            <a:custGeom>
              <a:avLst/>
              <a:gdLst/>
              <a:ahLst/>
              <a:cxnLst>
                <a:cxn ang="0">
                  <a:pos x="472" y="80"/>
                </a:cxn>
                <a:cxn ang="0">
                  <a:pos x="464" y="40"/>
                </a:cxn>
                <a:cxn ang="0">
                  <a:pos x="413" y="32"/>
                </a:cxn>
                <a:cxn ang="0">
                  <a:pos x="371" y="40"/>
                </a:cxn>
                <a:cxn ang="0">
                  <a:pos x="304" y="0"/>
                </a:cxn>
                <a:cxn ang="0">
                  <a:pos x="262" y="0"/>
                </a:cxn>
                <a:cxn ang="0">
                  <a:pos x="211" y="32"/>
                </a:cxn>
                <a:cxn ang="0">
                  <a:pos x="211" y="40"/>
                </a:cxn>
                <a:cxn ang="0">
                  <a:pos x="219" y="72"/>
                </a:cxn>
                <a:cxn ang="0">
                  <a:pos x="219" y="104"/>
                </a:cxn>
                <a:cxn ang="0">
                  <a:pos x="211" y="128"/>
                </a:cxn>
                <a:cxn ang="0">
                  <a:pos x="194" y="128"/>
                </a:cxn>
                <a:cxn ang="0">
                  <a:pos x="160" y="128"/>
                </a:cxn>
                <a:cxn ang="0">
                  <a:pos x="110" y="80"/>
                </a:cxn>
                <a:cxn ang="0">
                  <a:pos x="76" y="64"/>
                </a:cxn>
                <a:cxn ang="0">
                  <a:pos x="43" y="88"/>
                </a:cxn>
                <a:cxn ang="0">
                  <a:pos x="17" y="160"/>
                </a:cxn>
                <a:cxn ang="0">
                  <a:pos x="0" y="192"/>
                </a:cxn>
                <a:cxn ang="0">
                  <a:pos x="0" y="224"/>
                </a:cxn>
                <a:cxn ang="0">
                  <a:pos x="9" y="280"/>
                </a:cxn>
                <a:cxn ang="0">
                  <a:pos x="34" y="256"/>
                </a:cxn>
                <a:cxn ang="0">
                  <a:pos x="93" y="224"/>
                </a:cxn>
                <a:cxn ang="0">
                  <a:pos x="152" y="224"/>
                </a:cxn>
                <a:cxn ang="0">
                  <a:pos x="194" y="216"/>
                </a:cxn>
                <a:cxn ang="0">
                  <a:pos x="236" y="224"/>
                </a:cxn>
                <a:cxn ang="0">
                  <a:pos x="287" y="192"/>
                </a:cxn>
                <a:cxn ang="0">
                  <a:pos x="295" y="208"/>
                </a:cxn>
                <a:cxn ang="0">
                  <a:pos x="346" y="216"/>
                </a:cxn>
                <a:cxn ang="0">
                  <a:pos x="380" y="232"/>
                </a:cxn>
                <a:cxn ang="0">
                  <a:pos x="405" y="248"/>
                </a:cxn>
                <a:cxn ang="0">
                  <a:pos x="430" y="248"/>
                </a:cxn>
                <a:cxn ang="0">
                  <a:pos x="455" y="232"/>
                </a:cxn>
                <a:cxn ang="0">
                  <a:pos x="498" y="232"/>
                </a:cxn>
                <a:cxn ang="0">
                  <a:pos x="531" y="176"/>
                </a:cxn>
                <a:cxn ang="0">
                  <a:pos x="506" y="112"/>
                </a:cxn>
                <a:cxn ang="0">
                  <a:pos x="472" y="80"/>
                </a:cxn>
              </a:cxnLst>
              <a:rect l="0" t="0" r="r" b="b"/>
              <a:pathLst>
                <a:path w="531" h="280">
                  <a:moveTo>
                    <a:pt x="472" y="80"/>
                  </a:moveTo>
                  <a:lnTo>
                    <a:pt x="464" y="40"/>
                  </a:lnTo>
                  <a:lnTo>
                    <a:pt x="413" y="32"/>
                  </a:lnTo>
                  <a:lnTo>
                    <a:pt x="371" y="40"/>
                  </a:lnTo>
                  <a:lnTo>
                    <a:pt x="304" y="0"/>
                  </a:lnTo>
                  <a:lnTo>
                    <a:pt x="262" y="0"/>
                  </a:lnTo>
                  <a:lnTo>
                    <a:pt x="211" y="32"/>
                  </a:lnTo>
                  <a:lnTo>
                    <a:pt x="211" y="40"/>
                  </a:lnTo>
                  <a:lnTo>
                    <a:pt x="219" y="72"/>
                  </a:lnTo>
                  <a:lnTo>
                    <a:pt x="219" y="104"/>
                  </a:lnTo>
                  <a:lnTo>
                    <a:pt x="211" y="128"/>
                  </a:lnTo>
                  <a:lnTo>
                    <a:pt x="194" y="128"/>
                  </a:lnTo>
                  <a:lnTo>
                    <a:pt x="160" y="128"/>
                  </a:lnTo>
                  <a:lnTo>
                    <a:pt x="110" y="80"/>
                  </a:lnTo>
                  <a:lnTo>
                    <a:pt x="76" y="64"/>
                  </a:lnTo>
                  <a:lnTo>
                    <a:pt x="43" y="88"/>
                  </a:lnTo>
                  <a:lnTo>
                    <a:pt x="17" y="160"/>
                  </a:lnTo>
                  <a:lnTo>
                    <a:pt x="0" y="192"/>
                  </a:lnTo>
                  <a:lnTo>
                    <a:pt x="0" y="224"/>
                  </a:lnTo>
                  <a:lnTo>
                    <a:pt x="9" y="280"/>
                  </a:lnTo>
                  <a:lnTo>
                    <a:pt x="34" y="256"/>
                  </a:lnTo>
                  <a:lnTo>
                    <a:pt x="93" y="224"/>
                  </a:lnTo>
                  <a:lnTo>
                    <a:pt x="152" y="224"/>
                  </a:lnTo>
                  <a:lnTo>
                    <a:pt x="194" y="216"/>
                  </a:lnTo>
                  <a:lnTo>
                    <a:pt x="236" y="224"/>
                  </a:lnTo>
                  <a:lnTo>
                    <a:pt x="287" y="192"/>
                  </a:lnTo>
                  <a:lnTo>
                    <a:pt x="295" y="208"/>
                  </a:lnTo>
                  <a:lnTo>
                    <a:pt x="346" y="216"/>
                  </a:lnTo>
                  <a:lnTo>
                    <a:pt x="380" y="232"/>
                  </a:lnTo>
                  <a:lnTo>
                    <a:pt x="405" y="248"/>
                  </a:lnTo>
                  <a:lnTo>
                    <a:pt x="430" y="248"/>
                  </a:lnTo>
                  <a:lnTo>
                    <a:pt x="455" y="232"/>
                  </a:lnTo>
                  <a:lnTo>
                    <a:pt x="498" y="232"/>
                  </a:lnTo>
                  <a:lnTo>
                    <a:pt x="531" y="176"/>
                  </a:lnTo>
                  <a:lnTo>
                    <a:pt x="506" y="112"/>
                  </a:lnTo>
                  <a:lnTo>
                    <a:pt x="472" y="80"/>
                  </a:ln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r>
                <a:rPr lang="en-US" dirty="0" smtClean="0"/>
                <a:t>0%</a:t>
              </a:r>
              <a:endParaRPr lang="en-US" dirty="0"/>
            </a:p>
          </p:txBody>
        </p:sp>
        <p:sp>
          <p:nvSpPr>
            <p:cNvPr id="2142" name="Freeform 94"/>
            <p:cNvSpPr>
              <a:spLocks/>
            </p:cNvSpPr>
            <p:nvPr/>
          </p:nvSpPr>
          <p:spPr bwMode="auto">
            <a:xfrm>
              <a:off x="4822" y="1760"/>
              <a:ext cx="725" cy="600"/>
            </a:xfrm>
            <a:custGeom>
              <a:avLst/>
              <a:gdLst/>
              <a:ahLst/>
              <a:cxnLst>
                <a:cxn ang="0">
                  <a:pos x="657" y="320"/>
                </a:cxn>
                <a:cxn ang="0">
                  <a:pos x="641" y="280"/>
                </a:cxn>
                <a:cxn ang="0">
                  <a:pos x="708" y="256"/>
                </a:cxn>
                <a:cxn ang="0">
                  <a:pos x="700" y="208"/>
                </a:cxn>
                <a:cxn ang="0">
                  <a:pos x="624" y="168"/>
                </a:cxn>
                <a:cxn ang="0">
                  <a:pos x="548" y="136"/>
                </a:cxn>
                <a:cxn ang="0">
                  <a:pos x="514" y="104"/>
                </a:cxn>
                <a:cxn ang="0">
                  <a:pos x="506" y="40"/>
                </a:cxn>
                <a:cxn ang="0">
                  <a:pos x="438" y="8"/>
                </a:cxn>
                <a:cxn ang="0">
                  <a:pos x="379" y="16"/>
                </a:cxn>
                <a:cxn ang="0">
                  <a:pos x="329" y="16"/>
                </a:cxn>
                <a:cxn ang="0">
                  <a:pos x="278" y="0"/>
                </a:cxn>
                <a:cxn ang="0">
                  <a:pos x="202" y="64"/>
                </a:cxn>
                <a:cxn ang="0">
                  <a:pos x="186" y="88"/>
                </a:cxn>
                <a:cxn ang="0">
                  <a:pos x="211" y="128"/>
                </a:cxn>
                <a:cxn ang="0">
                  <a:pos x="177" y="152"/>
                </a:cxn>
                <a:cxn ang="0">
                  <a:pos x="143" y="184"/>
                </a:cxn>
                <a:cxn ang="0">
                  <a:pos x="143" y="248"/>
                </a:cxn>
                <a:cxn ang="0">
                  <a:pos x="135" y="272"/>
                </a:cxn>
                <a:cxn ang="0">
                  <a:pos x="76" y="296"/>
                </a:cxn>
                <a:cxn ang="0">
                  <a:pos x="68" y="328"/>
                </a:cxn>
                <a:cxn ang="0">
                  <a:pos x="0" y="344"/>
                </a:cxn>
                <a:cxn ang="0">
                  <a:pos x="59" y="464"/>
                </a:cxn>
                <a:cxn ang="0">
                  <a:pos x="17" y="536"/>
                </a:cxn>
                <a:cxn ang="0">
                  <a:pos x="59" y="600"/>
                </a:cxn>
                <a:cxn ang="0">
                  <a:pos x="93" y="600"/>
                </a:cxn>
                <a:cxn ang="0">
                  <a:pos x="152" y="552"/>
                </a:cxn>
                <a:cxn ang="0">
                  <a:pos x="303" y="536"/>
                </a:cxn>
                <a:cxn ang="0">
                  <a:pos x="396" y="552"/>
                </a:cxn>
                <a:cxn ang="0">
                  <a:pos x="455" y="528"/>
                </a:cxn>
                <a:cxn ang="0">
                  <a:pos x="514" y="512"/>
                </a:cxn>
                <a:cxn ang="0">
                  <a:pos x="582" y="504"/>
                </a:cxn>
                <a:cxn ang="0">
                  <a:pos x="624" y="488"/>
                </a:cxn>
                <a:cxn ang="0">
                  <a:pos x="700" y="400"/>
                </a:cxn>
                <a:cxn ang="0">
                  <a:pos x="657" y="344"/>
                </a:cxn>
              </a:cxnLst>
              <a:rect l="0" t="0" r="r" b="b"/>
              <a:pathLst>
                <a:path w="725" h="600">
                  <a:moveTo>
                    <a:pt x="657" y="344"/>
                  </a:moveTo>
                  <a:lnTo>
                    <a:pt x="657" y="320"/>
                  </a:lnTo>
                  <a:lnTo>
                    <a:pt x="632" y="304"/>
                  </a:lnTo>
                  <a:lnTo>
                    <a:pt x="641" y="280"/>
                  </a:lnTo>
                  <a:lnTo>
                    <a:pt x="691" y="272"/>
                  </a:lnTo>
                  <a:lnTo>
                    <a:pt x="708" y="256"/>
                  </a:lnTo>
                  <a:lnTo>
                    <a:pt x="725" y="232"/>
                  </a:lnTo>
                  <a:lnTo>
                    <a:pt x="700" y="208"/>
                  </a:lnTo>
                  <a:lnTo>
                    <a:pt x="632" y="192"/>
                  </a:lnTo>
                  <a:lnTo>
                    <a:pt x="624" y="168"/>
                  </a:lnTo>
                  <a:lnTo>
                    <a:pt x="582" y="160"/>
                  </a:lnTo>
                  <a:lnTo>
                    <a:pt x="548" y="136"/>
                  </a:lnTo>
                  <a:lnTo>
                    <a:pt x="548" y="120"/>
                  </a:lnTo>
                  <a:lnTo>
                    <a:pt x="514" y="104"/>
                  </a:lnTo>
                  <a:lnTo>
                    <a:pt x="514" y="72"/>
                  </a:lnTo>
                  <a:lnTo>
                    <a:pt x="506" y="40"/>
                  </a:lnTo>
                  <a:lnTo>
                    <a:pt x="472" y="16"/>
                  </a:lnTo>
                  <a:lnTo>
                    <a:pt x="438" y="8"/>
                  </a:lnTo>
                  <a:lnTo>
                    <a:pt x="396" y="32"/>
                  </a:lnTo>
                  <a:lnTo>
                    <a:pt x="379" y="16"/>
                  </a:lnTo>
                  <a:lnTo>
                    <a:pt x="346" y="8"/>
                  </a:lnTo>
                  <a:lnTo>
                    <a:pt x="329" y="16"/>
                  </a:lnTo>
                  <a:lnTo>
                    <a:pt x="303" y="0"/>
                  </a:lnTo>
                  <a:lnTo>
                    <a:pt x="278" y="0"/>
                  </a:lnTo>
                  <a:lnTo>
                    <a:pt x="245" y="64"/>
                  </a:lnTo>
                  <a:lnTo>
                    <a:pt x="202" y="64"/>
                  </a:lnTo>
                  <a:lnTo>
                    <a:pt x="177" y="80"/>
                  </a:lnTo>
                  <a:lnTo>
                    <a:pt x="186" y="88"/>
                  </a:lnTo>
                  <a:lnTo>
                    <a:pt x="186" y="120"/>
                  </a:lnTo>
                  <a:lnTo>
                    <a:pt x="211" y="128"/>
                  </a:lnTo>
                  <a:lnTo>
                    <a:pt x="202" y="144"/>
                  </a:lnTo>
                  <a:lnTo>
                    <a:pt x="177" y="152"/>
                  </a:lnTo>
                  <a:lnTo>
                    <a:pt x="169" y="176"/>
                  </a:lnTo>
                  <a:lnTo>
                    <a:pt x="143" y="184"/>
                  </a:lnTo>
                  <a:lnTo>
                    <a:pt x="143" y="216"/>
                  </a:lnTo>
                  <a:lnTo>
                    <a:pt x="143" y="248"/>
                  </a:lnTo>
                  <a:lnTo>
                    <a:pt x="160" y="280"/>
                  </a:lnTo>
                  <a:lnTo>
                    <a:pt x="135" y="272"/>
                  </a:lnTo>
                  <a:lnTo>
                    <a:pt x="110" y="288"/>
                  </a:lnTo>
                  <a:lnTo>
                    <a:pt x="76" y="296"/>
                  </a:lnTo>
                  <a:lnTo>
                    <a:pt x="84" y="320"/>
                  </a:lnTo>
                  <a:lnTo>
                    <a:pt x="68" y="328"/>
                  </a:lnTo>
                  <a:lnTo>
                    <a:pt x="34" y="320"/>
                  </a:lnTo>
                  <a:lnTo>
                    <a:pt x="0" y="344"/>
                  </a:lnTo>
                  <a:lnTo>
                    <a:pt x="17" y="384"/>
                  </a:lnTo>
                  <a:lnTo>
                    <a:pt x="59" y="464"/>
                  </a:lnTo>
                  <a:lnTo>
                    <a:pt x="17" y="512"/>
                  </a:lnTo>
                  <a:lnTo>
                    <a:pt x="17" y="536"/>
                  </a:lnTo>
                  <a:lnTo>
                    <a:pt x="51" y="544"/>
                  </a:lnTo>
                  <a:lnTo>
                    <a:pt x="59" y="600"/>
                  </a:lnTo>
                  <a:lnTo>
                    <a:pt x="59" y="600"/>
                  </a:lnTo>
                  <a:lnTo>
                    <a:pt x="93" y="600"/>
                  </a:lnTo>
                  <a:lnTo>
                    <a:pt x="110" y="576"/>
                  </a:lnTo>
                  <a:lnTo>
                    <a:pt x="152" y="552"/>
                  </a:lnTo>
                  <a:lnTo>
                    <a:pt x="211" y="544"/>
                  </a:lnTo>
                  <a:lnTo>
                    <a:pt x="303" y="536"/>
                  </a:lnTo>
                  <a:lnTo>
                    <a:pt x="362" y="528"/>
                  </a:lnTo>
                  <a:lnTo>
                    <a:pt x="396" y="552"/>
                  </a:lnTo>
                  <a:lnTo>
                    <a:pt x="421" y="528"/>
                  </a:lnTo>
                  <a:lnTo>
                    <a:pt x="455" y="528"/>
                  </a:lnTo>
                  <a:lnTo>
                    <a:pt x="489" y="544"/>
                  </a:lnTo>
                  <a:lnTo>
                    <a:pt x="514" y="512"/>
                  </a:lnTo>
                  <a:lnTo>
                    <a:pt x="539" y="528"/>
                  </a:lnTo>
                  <a:lnTo>
                    <a:pt x="582" y="504"/>
                  </a:lnTo>
                  <a:lnTo>
                    <a:pt x="632" y="520"/>
                  </a:lnTo>
                  <a:lnTo>
                    <a:pt x="624" y="488"/>
                  </a:lnTo>
                  <a:lnTo>
                    <a:pt x="641" y="424"/>
                  </a:lnTo>
                  <a:lnTo>
                    <a:pt x="700" y="400"/>
                  </a:lnTo>
                  <a:lnTo>
                    <a:pt x="674" y="368"/>
                  </a:lnTo>
                  <a:lnTo>
                    <a:pt x="657" y="344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43" name="Freeform 95"/>
            <p:cNvSpPr>
              <a:spLocks/>
            </p:cNvSpPr>
            <p:nvPr/>
          </p:nvSpPr>
          <p:spPr bwMode="auto">
            <a:xfrm>
              <a:off x="4569" y="1592"/>
              <a:ext cx="531" cy="280"/>
            </a:xfrm>
            <a:custGeom>
              <a:avLst/>
              <a:gdLst/>
              <a:ahLst/>
              <a:cxnLst>
                <a:cxn ang="0">
                  <a:pos x="472" y="80"/>
                </a:cxn>
                <a:cxn ang="0">
                  <a:pos x="464" y="40"/>
                </a:cxn>
                <a:cxn ang="0">
                  <a:pos x="413" y="32"/>
                </a:cxn>
                <a:cxn ang="0">
                  <a:pos x="371" y="40"/>
                </a:cxn>
                <a:cxn ang="0">
                  <a:pos x="304" y="0"/>
                </a:cxn>
                <a:cxn ang="0">
                  <a:pos x="262" y="0"/>
                </a:cxn>
                <a:cxn ang="0">
                  <a:pos x="211" y="32"/>
                </a:cxn>
                <a:cxn ang="0">
                  <a:pos x="211" y="40"/>
                </a:cxn>
                <a:cxn ang="0">
                  <a:pos x="219" y="72"/>
                </a:cxn>
                <a:cxn ang="0">
                  <a:pos x="219" y="104"/>
                </a:cxn>
                <a:cxn ang="0">
                  <a:pos x="211" y="128"/>
                </a:cxn>
                <a:cxn ang="0">
                  <a:pos x="194" y="128"/>
                </a:cxn>
                <a:cxn ang="0">
                  <a:pos x="160" y="128"/>
                </a:cxn>
                <a:cxn ang="0">
                  <a:pos x="110" y="80"/>
                </a:cxn>
                <a:cxn ang="0">
                  <a:pos x="76" y="64"/>
                </a:cxn>
                <a:cxn ang="0">
                  <a:pos x="43" y="88"/>
                </a:cxn>
                <a:cxn ang="0">
                  <a:pos x="17" y="160"/>
                </a:cxn>
                <a:cxn ang="0">
                  <a:pos x="0" y="192"/>
                </a:cxn>
                <a:cxn ang="0">
                  <a:pos x="0" y="224"/>
                </a:cxn>
                <a:cxn ang="0">
                  <a:pos x="9" y="280"/>
                </a:cxn>
                <a:cxn ang="0">
                  <a:pos x="34" y="256"/>
                </a:cxn>
                <a:cxn ang="0">
                  <a:pos x="93" y="224"/>
                </a:cxn>
                <a:cxn ang="0">
                  <a:pos x="152" y="224"/>
                </a:cxn>
                <a:cxn ang="0">
                  <a:pos x="194" y="216"/>
                </a:cxn>
                <a:cxn ang="0">
                  <a:pos x="236" y="224"/>
                </a:cxn>
                <a:cxn ang="0">
                  <a:pos x="287" y="192"/>
                </a:cxn>
                <a:cxn ang="0">
                  <a:pos x="295" y="208"/>
                </a:cxn>
                <a:cxn ang="0">
                  <a:pos x="346" y="216"/>
                </a:cxn>
                <a:cxn ang="0">
                  <a:pos x="380" y="232"/>
                </a:cxn>
                <a:cxn ang="0">
                  <a:pos x="405" y="248"/>
                </a:cxn>
                <a:cxn ang="0">
                  <a:pos x="430" y="248"/>
                </a:cxn>
                <a:cxn ang="0">
                  <a:pos x="455" y="232"/>
                </a:cxn>
                <a:cxn ang="0">
                  <a:pos x="498" y="232"/>
                </a:cxn>
                <a:cxn ang="0">
                  <a:pos x="531" y="176"/>
                </a:cxn>
                <a:cxn ang="0">
                  <a:pos x="506" y="112"/>
                </a:cxn>
                <a:cxn ang="0">
                  <a:pos x="472" y="80"/>
                </a:cxn>
              </a:cxnLst>
              <a:rect l="0" t="0" r="r" b="b"/>
              <a:pathLst>
                <a:path w="531" h="280">
                  <a:moveTo>
                    <a:pt x="472" y="80"/>
                  </a:moveTo>
                  <a:lnTo>
                    <a:pt x="464" y="40"/>
                  </a:lnTo>
                  <a:lnTo>
                    <a:pt x="413" y="32"/>
                  </a:lnTo>
                  <a:lnTo>
                    <a:pt x="371" y="40"/>
                  </a:lnTo>
                  <a:lnTo>
                    <a:pt x="304" y="0"/>
                  </a:lnTo>
                  <a:lnTo>
                    <a:pt x="262" y="0"/>
                  </a:lnTo>
                  <a:lnTo>
                    <a:pt x="211" y="32"/>
                  </a:lnTo>
                  <a:lnTo>
                    <a:pt x="211" y="40"/>
                  </a:lnTo>
                  <a:lnTo>
                    <a:pt x="219" y="72"/>
                  </a:lnTo>
                  <a:lnTo>
                    <a:pt x="219" y="104"/>
                  </a:lnTo>
                  <a:lnTo>
                    <a:pt x="211" y="128"/>
                  </a:lnTo>
                  <a:lnTo>
                    <a:pt x="194" y="128"/>
                  </a:lnTo>
                  <a:lnTo>
                    <a:pt x="160" y="128"/>
                  </a:lnTo>
                  <a:lnTo>
                    <a:pt x="110" y="80"/>
                  </a:lnTo>
                  <a:lnTo>
                    <a:pt x="76" y="64"/>
                  </a:lnTo>
                  <a:lnTo>
                    <a:pt x="43" y="88"/>
                  </a:lnTo>
                  <a:lnTo>
                    <a:pt x="17" y="160"/>
                  </a:lnTo>
                  <a:lnTo>
                    <a:pt x="0" y="192"/>
                  </a:lnTo>
                  <a:lnTo>
                    <a:pt x="0" y="224"/>
                  </a:lnTo>
                  <a:lnTo>
                    <a:pt x="9" y="280"/>
                  </a:lnTo>
                  <a:lnTo>
                    <a:pt x="34" y="256"/>
                  </a:lnTo>
                  <a:lnTo>
                    <a:pt x="93" y="224"/>
                  </a:lnTo>
                  <a:lnTo>
                    <a:pt x="152" y="224"/>
                  </a:lnTo>
                  <a:lnTo>
                    <a:pt x="194" y="216"/>
                  </a:lnTo>
                  <a:lnTo>
                    <a:pt x="236" y="224"/>
                  </a:lnTo>
                  <a:lnTo>
                    <a:pt x="287" y="192"/>
                  </a:lnTo>
                  <a:lnTo>
                    <a:pt x="295" y="208"/>
                  </a:lnTo>
                  <a:lnTo>
                    <a:pt x="346" y="216"/>
                  </a:lnTo>
                  <a:lnTo>
                    <a:pt x="380" y="232"/>
                  </a:lnTo>
                  <a:lnTo>
                    <a:pt x="405" y="248"/>
                  </a:lnTo>
                  <a:lnTo>
                    <a:pt x="430" y="248"/>
                  </a:lnTo>
                  <a:lnTo>
                    <a:pt x="455" y="232"/>
                  </a:lnTo>
                  <a:lnTo>
                    <a:pt x="498" y="232"/>
                  </a:lnTo>
                  <a:lnTo>
                    <a:pt x="531" y="176"/>
                  </a:lnTo>
                  <a:lnTo>
                    <a:pt x="506" y="112"/>
                  </a:lnTo>
                  <a:lnTo>
                    <a:pt x="472" y="8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44" name="Freeform 96"/>
            <p:cNvSpPr>
              <a:spLocks/>
            </p:cNvSpPr>
            <p:nvPr/>
          </p:nvSpPr>
          <p:spPr bwMode="auto">
            <a:xfrm>
              <a:off x="4679" y="1392"/>
              <a:ext cx="337" cy="248"/>
            </a:xfrm>
            <a:custGeom>
              <a:avLst/>
              <a:gdLst/>
              <a:ahLst/>
              <a:cxnLst>
                <a:cxn ang="0">
                  <a:pos x="295" y="128"/>
                </a:cxn>
                <a:cxn ang="0">
                  <a:pos x="295" y="64"/>
                </a:cxn>
                <a:cxn ang="0">
                  <a:pos x="295" y="16"/>
                </a:cxn>
                <a:cxn ang="0">
                  <a:pos x="286" y="0"/>
                </a:cxn>
                <a:cxn ang="0">
                  <a:pos x="236" y="8"/>
                </a:cxn>
                <a:cxn ang="0">
                  <a:pos x="126" y="16"/>
                </a:cxn>
                <a:cxn ang="0">
                  <a:pos x="67" y="40"/>
                </a:cxn>
                <a:cxn ang="0">
                  <a:pos x="25" y="64"/>
                </a:cxn>
                <a:cxn ang="0">
                  <a:pos x="8" y="88"/>
                </a:cxn>
                <a:cxn ang="0">
                  <a:pos x="0" y="112"/>
                </a:cxn>
                <a:cxn ang="0">
                  <a:pos x="25" y="128"/>
                </a:cxn>
                <a:cxn ang="0">
                  <a:pos x="17" y="152"/>
                </a:cxn>
                <a:cxn ang="0">
                  <a:pos x="25" y="176"/>
                </a:cxn>
                <a:cxn ang="0">
                  <a:pos x="42" y="184"/>
                </a:cxn>
                <a:cxn ang="0">
                  <a:pos x="67" y="184"/>
                </a:cxn>
                <a:cxn ang="0">
                  <a:pos x="93" y="176"/>
                </a:cxn>
                <a:cxn ang="0">
                  <a:pos x="101" y="240"/>
                </a:cxn>
                <a:cxn ang="0">
                  <a:pos x="152" y="208"/>
                </a:cxn>
                <a:cxn ang="0">
                  <a:pos x="194" y="208"/>
                </a:cxn>
                <a:cxn ang="0">
                  <a:pos x="261" y="248"/>
                </a:cxn>
                <a:cxn ang="0">
                  <a:pos x="303" y="240"/>
                </a:cxn>
                <a:cxn ang="0">
                  <a:pos x="320" y="240"/>
                </a:cxn>
                <a:cxn ang="0">
                  <a:pos x="337" y="176"/>
                </a:cxn>
                <a:cxn ang="0">
                  <a:pos x="295" y="128"/>
                </a:cxn>
              </a:cxnLst>
              <a:rect l="0" t="0" r="r" b="b"/>
              <a:pathLst>
                <a:path w="337" h="248">
                  <a:moveTo>
                    <a:pt x="295" y="128"/>
                  </a:moveTo>
                  <a:lnTo>
                    <a:pt x="295" y="64"/>
                  </a:lnTo>
                  <a:lnTo>
                    <a:pt x="295" y="16"/>
                  </a:lnTo>
                  <a:lnTo>
                    <a:pt x="286" y="0"/>
                  </a:lnTo>
                  <a:lnTo>
                    <a:pt x="236" y="8"/>
                  </a:lnTo>
                  <a:lnTo>
                    <a:pt x="126" y="16"/>
                  </a:lnTo>
                  <a:lnTo>
                    <a:pt x="67" y="40"/>
                  </a:lnTo>
                  <a:lnTo>
                    <a:pt x="25" y="64"/>
                  </a:lnTo>
                  <a:lnTo>
                    <a:pt x="8" y="88"/>
                  </a:lnTo>
                  <a:lnTo>
                    <a:pt x="0" y="112"/>
                  </a:lnTo>
                  <a:lnTo>
                    <a:pt x="25" y="128"/>
                  </a:lnTo>
                  <a:lnTo>
                    <a:pt x="17" y="152"/>
                  </a:lnTo>
                  <a:lnTo>
                    <a:pt x="25" y="176"/>
                  </a:lnTo>
                  <a:lnTo>
                    <a:pt x="42" y="184"/>
                  </a:lnTo>
                  <a:lnTo>
                    <a:pt x="67" y="184"/>
                  </a:lnTo>
                  <a:lnTo>
                    <a:pt x="93" y="176"/>
                  </a:lnTo>
                  <a:lnTo>
                    <a:pt x="101" y="240"/>
                  </a:lnTo>
                  <a:lnTo>
                    <a:pt x="152" y="208"/>
                  </a:lnTo>
                  <a:lnTo>
                    <a:pt x="194" y="208"/>
                  </a:lnTo>
                  <a:lnTo>
                    <a:pt x="261" y="248"/>
                  </a:lnTo>
                  <a:lnTo>
                    <a:pt x="303" y="240"/>
                  </a:lnTo>
                  <a:lnTo>
                    <a:pt x="320" y="240"/>
                  </a:lnTo>
                  <a:lnTo>
                    <a:pt x="337" y="176"/>
                  </a:lnTo>
                  <a:lnTo>
                    <a:pt x="295" y="128"/>
                  </a:ln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r>
                <a:rPr lang="en-US" dirty="0" smtClean="0"/>
                <a:t>0%</a:t>
              </a:r>
              <a:endParaRPr lang="en-US" dirty="0"/>
            </a:p>
          </p:txBody>
        </p:sp>
        <p:sp>
          <p:nvSpPr>
            <p:cNvPr id="2145" name="Freeform 97"/>
            <p:cNvSpPr>
              <a:spLocks/>
            </p:cNvSpPr>
            <p:nvPr/>
          </p:nvSpPr>
          <p:spPr bwMode="auto">
            <a:xfrm>
              <a:off x="4687" y="-8"/>
              <a:ext cx="1121" cy="2200"/>
            </a:xfrm>
            <a:custGeom>
              <a:avLst/>
              <a:gdLst/>
              <a:ahLst/>
              <a:cxnLst>
                <a:cxn ang="0">
                  <a:pos x="995" y="64"/>
                </a:cxn>
                <a:cxn ang="0">
                  <a:pos x="1003" y="160"/>
                </a:cxn>
                <a:cxn ang="0">
                  <a:pos x="919" y="168"/>
                </a:cxn>
                <a:cxn ang="0">
                  <a:pos x="877" y="168"/>
                </a:cxn>
                <a:cxn ang="0">
                  <a:pos x="893" y="88"/>
                </a:cxn>
                <a:cxn ang="0">
                  <a:pos x="851" y="16"/>
                </a:cxn>
                <a:cxn ang="0">
                  <a:pos x="700" y="48"/>
                </a:cxn>
                <a:cxn ang="0">
                  <a:pos x="809" y="176"/>
                </a:cxn>
                <a:cxn ang="0">
                  <a:pos x="877" y="224"/>
                </a:cxn>
                <a:cxn ang="0">
                  <a:pos x="851" y="304"/>
                </a:cxn>
                <a:cxn ang="0">
                  <a:pos x="784" y="328"/>
                </a:cxn>
                <a:cxn ang="0">
                  <a:pos x="725" y="448"/>
                </a:cxn>
                <a:cxn ang="0">
                  <a:pos x="818" y="560"/>
                </a:cxn>
                <a:cxn ang="0">
                  <a:pos x="599" y="568"/>
                </a:cxn>
                <a:cxn ang="0">
                  <a:pos x="607" y="640"/>
                </a:cxn>
                <a:cxn ang="0">
                  <a:pos x="700" y="664"/>
                </a:cxn>
                <a:cxn ang="0">
                  <a:pos x="674" y="712"/>
                </a:cxn>
                <a:cxn ang="0">
                  <a:pos x="548" y="688"/>
                </a:cxn>
                <a:cxn ang="0">
                  <a:pos x="447" y="592"/>
                </a:cxn>
                <a:cxn ang="0">
                  <a:pos x="430" y="512"/>
                </a:cxn>
                <a:cxn ang="0">
                  <a:pos x="253" y="424"/>
                </a:cxn>
                <a:cxn ang="0">
                  <a:pos x="396" y="440"/>
                </a:cxn>
                <a:cxn ang="0">
                  <a:pos x="658" y="416"/>
                </a:cxn>
                <a:cxn ang="0">
                  <a:pos x="717" y="288"/>
                </a:cxn>
                <a:cxn ang="0">
                  <a:pos x="599" y="192"/>
                </a:cxn>
                <a:cxn ang="0">
                  <a:pos x="304" y="128"/>
                </a:cxn>
                <a:cxn ang="0">
                  <a:pos x="186" y="96"/>
                </a:cxn>
                <a:cxn ang="0">
                  <a:pos x="110" y="112"/>
                </a:cxn>
                <a:cxn ang="0">
                  <a:pos x="42" y="176"/>
                </a:cxn>
                <a:cxn ang="0">
                  <a:pos x="26" y="336"/>
                </a:cxn>
                <a:cxn ang="0">
                  <a:pos x="93" y="448"/>
                </a:cxn>
                <a:cxn ang="0">
                  <a:pos x="169" y="656"/>
                </a:cxn>
                <a:cxn ang="0">
                  <a:pos x="287" y="808"/>
                </a:cxn>
                <a:cxn ang="0">
                  <a:pos x="388" y="944"/>
                </a:cxn>
                <a:cxn ang="0">
                  <a:pos x="287" y="1152"/>
                </a:cxn>
                <a:cxn ang="0">
                  <a:pos x="304" y="1264"/>
                </a:cxn>
                <a:cxn ang="0">
                  <a:pos x="396" y="1296"/>
                </a:cxn>
                <a:cxn ang="0">
                  <a:pos x="346" y="1312"/>
                </a:cxn>
                <a:cxn ang="0">
                  <a:pos x="287" y="1368"/>
                </a:cxn>
                <a:cxn ang="0">
                  <a:pos x="287" y="1408"/>
                </a:cxn>
                <a:cxn ang="0">
                  <a:pos x="329" y="1568"/>
                </a:cxn>
                <a:cxn ang="0">
                  <a:pos x="354" y="1680"/>
                </a:cxn>
                <a:cxn ang="0">
                  <a:pos x="413" y="1768"/>
                </a:cxn>
                <a:cxn ang="0">
                  <a:pos x="481" y="1776"/>
                </a:cxn>
                <a:cxn ang="0">
                  <a:pos x="573" y="1776"/>
                </a:cxn>
                <a:cxn ang="0">
                  <a:pos x="649" y="1840"/>
                </a:cxn>
                <a:cxn ang="0">
                  <a:pos x="683" y="1904"/>
                </a:cxn>
                <a:cxn ang="0">
                  <a:pos x="767" y="1960"/>
                </a:cxn>
                <a:cxn ang="0">
                  <a:pos x="843" y="2024"/>
                </a:cxn>
                <a:cxn ang="0">
                  <a:pos x="767" y="2072"/>
                </a:cxn>
                <a:cxn ang="0">
                  <a:pos x="809" y="2136"/>
                </a:cxn>
                <a:cxn ang="0">
                  <a:pos x="877" y="2128"/>
                </a:cxn>
                <a:cxn ang="0">
                  <a:pos x="1011" y="2112"/>
                </a:cxn>
                <a:cxn ang="0">
                  <a:pos x="1054" y="2192"/>
                </a:cxn>
                <a:cxn ang="0">
                  <a:pos x="1113" y="1360"/>
                </a:cxn>
                <a:cxn ang="0">
                  <a:pos x="1014" y="13"/>
                </a:cxn>
              </a:cxnLst>
              <a:rect l="0" t="0" r="r" b="b"/>
              <a:pathLst>
                <a:path w="1121" h="2200">
                  <a:moveTo>
                    <a:pt x="1014" y="13"/>
                  </a:moveTo>
                  <a:lnTo>
                    <a:pt x="1011" y="6"/>
                  </a:lnTo>
                  <a:lnTo>
                    <a:pt x="995" y="64"/>
                  </a:lnTo>
                  <a:lnTo>
                    <a:pt x="1011" y="112"/>
                  </a:lnTo>
                  <a:lnTo>
                    <a:pt x="1011" y="136"/>
                  </a:lnTo>
                  <a:lnTo>
                    <a:pt x="1003" y="160"/>
                  </a:lnTo>
                  <a:lnTo>
                    <a:pt x="961" y="184"/>
                  </a:lnTo>
                  <a:lnTo>
                    <a:pt x="936" y="184"/>
                  </a:lnTo>
                  <a:lnTo>
                    <a:pt x="919" y="168"/>
                  </a:lnTo>
                  <a:lnTo>
                    <a:pt x="902" y="160"/>
                  </a:lnTo>
                  <a:lnTo>
                    <a:pt x="893" y="168"/>
                  </a:lnTo>
                  <a:lnTo>
                    <a:pt x="877" y="168"/>
                  </a:lnTo>
                  <a:lnTo>
                    <a:pt x="877" y="144"/>
                  </a:lnTo>
                  <a:lnTo>
                    <a:pt x="877" y="112"/>
                  </a:lnTo>
                  <a:lnTo>
                    <a:pt x="893" y="88"/>
                  </a:lnTo>
                  <a:lnTo>
                    <a:pt x="902" y="64"/>
                  </a:lnTo>
                  <a:lnTo>
                    <a:pt x="893" y="48"/>
                  </a:lnTo>
                  <a:lnTo>
                    <a:pt x="851" y="16"/>
                  </a:lnTo>
                  <a:lnTo>
                    <a:pt x="801" y="24"/>
                  </a:lnTo>
                  <a:lnTo>
                    <a:pt x="750" y="40"/>
                  </a:lnTo>
                  <a:lnTo>
                    <a:pt x="700" y="48"/>
                  </a:lnTo>
                  <a:lnTo>
                    <a:pt x="742" y="64"/>
                  </a:lnTo>
                  <a:lnTo>
                    <a:pt x="784" y="88"/>
                  </a:lnTo>
                  <a:lnTo>
                    <a:pt x="809" y="176"/>
                  </a:lnTo>
                  <a:lnTo>
                    <a:pt x="818" y="200"/>
                  </a:lnTo>
                  <a:lnTo>
                    <a:pt x="843" y="200"/>
                  </a:lnTo>
                  <a:lnTo>
                    <a:pt x="877" y="224"/>
                  </a:lnTo>
                  <a:lnTo>
                    <a:pt x="902" y="264"/>
                  </a:lnTo>
                  <a:lnTo>
                    <a:pt x="910" y="312"/>
                  </a:lnTo>
                  <a:lnTo>
                    <a:pt x="851" y="304"/>
                  </a:lnTo>
                  <a:lnTo>
                    <a:pt x="801" y="312"/>
                  </a:lnTo>
                  <a:lnTo>
                    <a:pt x="784" y="320"/>
                  </a:lnTo>
                  <a:lnTo>
                    <a:pt x="784" y="328"/>
                  </a:lnTo>
                  <a:lnTo>
                    <a:pt x="776" y="360"/>
                  </a:lnTo>
                  <a:lnTo>
                    <a:pt x="750" y="400"/>
                  </a:lnTo>
                  <a:lnTo>
                    <a:pt x="725" y="448"/>
                  </a:lnTo>
                  <a:lnTo>
                    <a:pt x="717" y="480"/>
                  </a:lnTo>
                  <a:lnTo>
                    <a:pt x="733" y="496"/>
                  </a:lnTo>
                  <a:lnTo>
                    <a:pt x="818" y="560"/>
                  </a:lnTo>
                  <a:lnTo>
                    <a:pt x="750" y="584"/>
                  </a:lnTo>
                  <a:lnTo>
                    <a:pt x="666" y="584"/>
                  </a:lnTo>
                  <a:lnTo>
                    <a:pt x="599" y="568"/>
                  </a:lnTo>
                  <a:lnTo>
                    <a:pt x="582" y="584"/>
                  </a:lnTo>
                  <a:lnTo>
                    <a:pt x="573" y="608"/>
                  </a:lnTo>
                  <a:lnTo>
                    <a:pt x="607" y="640"/>
                  </a:lnTo>
                  <a:lnTo>
                    <a:pt x="658" y="648"/>
                  </a:lnTo>
                  <a:lnTo>
                    <a:pt x="683" y="648"/>
                  </a:lnTo>
                  <a:lnTo>
                    <a:pt x="700" y="664"/>
                  </a:lnTo>
                  <a:lnTo>
                    <a:pt x="700" y="680"/>
                  </a:lnTo>
                  <a:lnTo>
                    <a:pt x="683" y="704"/>
                  </a:lnTo>
                  <a:lnTo>
                    <a:pt x="674" y="712"/>
                  </a:lnTo>
                  <a:lnTo>
                    <a:pt x="649" y="712"/>
                  </a:lnTo>
                  <a:lnTo>
                    <a:pt x="599" y="696"/>
                  </a:lnTo>
                  <a:lnTo>
                    <a:pt x="548" y="688"/>
                  </a:lnTo>
                  <a:lnTo>
                    <a:pt x="523" y="680"/>
                  </a:lnTo>
                  <a:lnTo>
                    <a:pt x="506" y="664"/>
                  </a:lnTo>
                  <a:lnTo>
                    <a:pt x="447" y="592"/>
                  </a:lnTo>
                  <a:lnTo>
                    <a:pt x="438" y="552"/>
                  </a:lnTo>
                  <a:lnTo>
                    <a:pt x="438" y="536"/>
                  </a:lnTo>
                  <a:lnTo>
                    <a:pt x="430" y="512"/>
                  </a:lnTo>
                  <a:lnTo>
                    <a:pt x="380" y="496"/>
                  </a:lnTo>
                  <a:lnTo>
                    <a:pt x="337" y="480"/>
                  </a:lnTo>
                  <a:lnTo>
                    <a:pt x="253" y="424"/>
                  </a:lnTo>
                  <a:lnTo>
                    <a:pt x="287" y="424"/>
                  </a:lnTo>
                  <a:lnTo>
                    <a:pt x="321" y="440"/>
                  </a:lnTo>
                  <a:lnTo>
                    <a:pt x="396" y="440"/>
                  </a:lnTo>
                  <a:lnTo>
                    <a:pt x="565" y="448"/>
                  </a:lnTo>
                  <a:lnTo>
                    <a:pt x="624" y="432"/>
                  </a:lnTo>
                  <a:lnTo>
                    <a:pt x="658" y="416"/>
                  </a:lnTo>
                  <a:lnTo>
                    <a:pt x="683" y="384"/>
                  </a:lnTo>
                  <a:lnTo>
                    <a:pt x="708" y="320"/>
                  </a:lnTo>
                  <a:lnTo>
                    <a:pt x="717" y="288"/>
                  </a:lnTo>
                  <a:lnTo>
                    <a:pt x="708" y="256"/>
                  </a:lnTo>
                  <a:lnTo>
                    <a:pt x="666" y="208"/>
                  </a:lnTo>
                  <a:lnTo>
                    <a:pt x="599" y="192"/>
                  </a:lnTo>
                  <a:lnTo>
                    <a:pt x="447" y="152"/>
                  </a:lnTo>
                  <a:lnTo>
                    <a:pt x="371" y="128"/>
                  </a:lnTo>
                  <a:lnTo>
                    <a:pt x="304" y="128"/>
                  </a:lnTo>
                  <a:lnTo>
                    <a:pt x="152" y="128"/>
                  </a:lnTo>
                  <a:lnTo>
                    <a:pt x="177" y="104"/>
                  </a:lnTo>
                  <a:lnTo>
                    <a:pt x="186" y="96"/>
                  </a:lnTo>
                  <a:lnTo>
                    <a:pt x="169" y="88"/>
                  </a:lnTo>
                  <a:lnTo>
                    <a:pt x="127" y="80"/>
                  </a:lnTo>
                  <a:lnTo>
                    <a:pt x="110" y="112"/>
                  </a:lnTo>
                  <a:lnTo>
                    <a:pt x="76" y="120"/>
                  </a:lnTo>
                  <a:lnTo>
                    <a:pt x="76" y="144"/>
                  </a:lnTo>
                  <a:lnTo>
                    <a:pt x="42" y="176"/>
                  </a:lnTo>
                  <a:lnTo>
                    <a:pt x="9" y="224"/>
                  </a:lnTo>
                  <a:lnTo>
                    <a:pt x="0" y="272"/>
                  </a:lnTo>
                  <a:lnTo>
                    <a:pt x="26" y="336"/>
                  </a:lnTo>
                  <a:lnTo>
                    <a:pt x="68" y="352"/>
                  </a:lnTo>
                  <a:lnTo>
                    <a:pt x="110" y="392"/>
                  </a:lnTo>
                  <a:lnTo>
                    <a:pt x="93" y="448"/>
                  </a:lnTo>
                  <a:lnTo>
                    <a:pt x="144" y="544"/>
                  </a:lnTo>
                  <a:lnTo>
                    <a:pt x="211" y="608"/>
                  </a:lnTo>
                  <a:lnTo>
                    <a:pt x="169" y="656"/>
                  </a:lnTo>
                  <a:lnTo>
                    <a:pt x="177" y="712"/>
                  </a:lnTo>
                  <a:lnTo>
                    <a:pt x="245" y="752"/>
                  </a:lnTo>
                  <a:lnTo>
                    <a:pt x="287" y="808"/>
                  </a:lnTo>
                  <a:lnTo>
                    <a:pt x="270" y="856"/>
                  </a:lnTo>
                  <a:lnTo>
                    <a:pt x="337" y="896"/>
                  </a:lnTo>
                  <a:lnTo>
                    <a:pt x="388" y="944"/>
                  </a:lnTo>
                  <a:lnTo>
                    <a:pt x="380" y="1008"/>
                  </a:lnTo>
                  <a:lnTo>
                    <a:pt x="337" y="1080"/>
                  </a:lnTo>
                  <a:lnTo>
                    <a:pt x="287" y="1152"/>
                  </a:lnTo>
                  <a:lnTo>
                    <a:pt x="262" y="1248"/>
                  </a:lnTo>
                  <a:lnTo>
                    <a:pt x="278" y="1232"/>
                  </a:lnTo>
                  <a:lnTo>
                    <a:pt x="304" y="1264"/>
                  </a:lnTo>
                  <a:lnTo>
                    <a:pt x="346" y="1280"/>
                  </a:lnTo>
                  <a:lnTo>
                    <a:pt x="396" y="1288"/>
                  </a:lnTo>
                  <a:lnTo>
                    <a:pt x="396" y="1296"/>
                  </a:lnTo>
                  <a:lnTo>
                    <a:pt x="388" y="1304"/>
                  </a:lnTo>
                  <a:lnTo>
                    <a:pt x="363" y="1312"/>
                  </a:lnTo>
                  <a:lnTo>
                    <a:pt x="346" y="1312"/>
                  </a:lnTo>
                  <a:lnTo>
                    <a:pt x="337" y="1336"/>
                  </a:lnTo>
                  <a:lnTo>
                    <a:pt x="287" y="1344"/>
                  </a:lnTo>
                  <a:lnTo>
                    <a:pt x="287" y="1368"/>
                  </a:lnTo>
                  <a:lnTo>
                    <a:pt x="287" y="1392"/>
                  </a:lnTo>
                  <a:lnTo>
                    <a:pt x="278" y="1392"/>
                  </a:lnTo>
                  <a:lnTo>
                    <a:pt x="287" y="1408"/>
                  </a:lnTo>
                  <a:lnTo>
                    <a:pt x="287" y="1456"/>
                  </a:lnTo>
                  <a:lnTo>
                    <a:pt x="287" y="1520"/>
                  </a:lnTo>
                  <a:lnTo>
                    <a:pt x="329" y="1568"/>
                  </a:lnTo>
                  <a:lnTo>
                    <a:pt x="312" y="1632"/>
                  </a:lnTo>
                  <a:lnTo>
                    <a:pt x="346" y="1640"/>
                  </a:lnTo>
                  <a:lnTo>
                    <a:pt x="354" y="1680"/>
                  </a:lnTo>
                  <a:lnTo>
                    <a:pt x="388" y="1712"/>
                  </a:lnTo>
                  <a:lnTo>
                    <a:pt x="413" y="1776"/>
                  </a:lnTo>
                  <a:lnTo>
                    <a:pt x="413" y="1768"/>
                  </a:lnTo>
                  <a:lnTo>
                    <a:pt x="438" y="1768"/>
                  </a:lnTo>
                  <a:lnTo>
                    <a:pt x="464" y="1784"/>
                  </a:lnTo>
                  <a:lnTo>
                    <a:pt x="481" y="1776"/>
                  </a:lnTo>
                  <a:lnTo>
                    <a:pt x="514" y="1784"/>
                  </a:lnTo>
                  <a:lnTo>
                    <a:pt x="531" y="1800"/>
                  </a:lnTo>
                  <a:lnTo>
                    <a:pt x="573" y="1776"/>
                  </a:lnTo>
                  <a:lnTo>
                    <a:pt x="607" y="1784"/>
                  </a:lnTo>
                  <a:lnTo>
                    <a:pt x="641" y="1808"/>
                  </a:lnTo>
                  <a:lnTo>
                    <a:pt x="649" y="1840"/>
                  </a:lnTo>
                  <a:lnTo>
                    <a:pt x="649" y="1872"/>
                  </a:lnTo>
                  <a:lnTo>
                    <a:pt x="683" y="1888"/>
                  </a:lnTo>
                  <a:lnTo>
                    <a:pt x="683" y="1904"/>
                  </a:lnTo>
                  <a:lnTo>
                    <a:pt x="717" y="1928"/>
                  </a:lnTo>
                  <a:lnTo>
                    <a:pt x="759" y="1936"/>
                  </a:lnTo>
                  <a:lnTo>
                    <a:pt x="767" y="1960"/>
                  </a:lnTo>
                  <a:lnTo>
                    <a:pt x="835" y="1976"/>
                  </a:lnTo>
                  <a:lnTo>
                    <a:pt x="860" y="2000"/>
                  </a:lnTo>
                  <a:lnTo>
                    <a:pt x="843" y="2024"/>
                  </a:lnTo>
                  <a:lnTo>
                    <a:pt x="826" y="2040"/>
                  </a:lnTo>
                  <a:lnTo>
                    <a:pt x="776" y="2048"/>
                  </a:lnTo>
                  <a:lnTo>
                    <a:pt x="767" y="2072"/>
                  </a:lnTo>
                  <a:lnTo>
                    <a:pt x="792" y="2088"/>
                  </a:lnTo>
                  <a:lnTo>
                    <a:pt x="792" y="2112"/>
                  </a:lnTo>
                  <a:lnTo>
                    <a:pt x="809" y="2136"/>
                  </a:lnTo>
                  <a:lnTo>
                    <a:pt x="835" y="2168"/>
                  </a:lnTo>
                  <a:lnTo>
                    <a:pt x="868" y="2168"/>
                  </a:lnTo>
                  <a:lnTo>
                    <a:pt x="877" y="2128"/>
                  </a:lnTo>
                  <a:lnTo>
                    <a:pt x="910" y="2128"/>
                  </a:lnTo>
                  <a:lnTo>
                    <a:pt x="969" y="2096"/>
                  </a:lnTo>
                  <a:lnTo>
                    <a:pt x="1011" y="2112"/>
                  </a:lnTo>
                  <a:lnTo>
                    <a:pt x="1054" y="2136"/>
                  </a:lnTo>
                  <a:lnTo>
                    <a:pt x="1037" y="2152"/>
                  </a:lnTo>
                  <a:lnTo>
                    <a:pt x="1054" y="2192"/>
                  </a:lnTo>
                  <a:lnTo>
                    <a:pt x="1079" y="2200"/>
                  </a:lnTo>
                  <a:lnTo>
                    <a:pt x="1113" y="2200"/>
                  </a:lnTo>
                  <a:lnTo>
                    <a:pt x="1113" y="1360"/>
                  </a:lnTo>
                  <a:lnTo>
                    <a:pt x="1121" y="0"/>
                  </a:lnTo>
                  <a:lnTo>
                    <a:pt x="1116" y="8"/>
                  </a:lnTo>
                  <a:lnTo>
                    <a:pt x="1014" y="13"/>
                  </a:lnTo>
                  <a:close/>
                </a:path>
              </a:pathLst>
            </a:custGeom>
            <a:solidFill>
              <a:srgbClr val="00A0C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46" name="Freeform 98"/>
            <p:cNvSpPr>
              <a:spLocks/>
            </p:cNvSpPr>
            <p:nvPr/>
          </p:nvSpPr>
          <p:spPr bwMode="auto">
            <a:xfrm>
              <a:off x="4679" y="1384"/>
              <a:ext cx="337" cy="248"/>
            </a:xfrm>
            <a:custGeom>
              <a:avLst/>
              <a:gdLst/>
              <a:ahLst/>
              <a:cxnLst>
                <a:cxn ang="0">
                  <a:pos x="295" y="128"/>
                </a:cxn>
                <a:cxn ang="0">
                  <a:pos x="295" y="64"/>
                </a:cxn>
                <a:cxn ang="0">
                  <a:pos x="295" y="16"/>
                </a:cxn>
                <a:cxn ang="0">
                  <a:pos x="286" y="0"/>
                </a:cxn>
                <a:cxn ang="0">
                  <a:pos x="236" y="8"/>
                </a:cxn>
                <a:cxn ang="0">
                  <a:pos x="126" y="16"/>
                </a:cxn>
                <a:cxn ang="0">
                  <a:pos x="67" y="40"/>
                </a:cxn>
                <a:cxn ang="0">
                  <a:pos x="25" y="64"/>
                </a:cxn>
                <a:cxn ang="0">
                  <a:pos x="8" y="88"/>
                </a:cxn>
                <a:cxn ang="0">
                  <a:pos x="0" y="112"/>
                </a:cxn>
                <a:cxn ang="0">
                  <a:pos x="25" y="128"/>
                </a:cxn>
                <a:cxn ang="0">
                  <a:pos x="17" y="152"/>
                </a:cxn>
                <a:cxn ang="0">
                  <a:pos x="25" y="176"/>
                </a:cxn>
                <a:cxn ang="0">
                  <a:pos x="42" y="184"/>
                </a:cxn>
                <a:cxn ang="0">
                  <a:pos x="67" y="184"/>
                </a:cxn>
                <a:cxn ang="0">
                  <a:pos x="93" y="176"/>
                </a:cxn>
                <a:cxn ang="0">
                  <a:pos x="101" y="240"/>
                </a:cxn>
                <a:cxn ang="0">
                  <a:pos x="152" y="208"/>
                </a:cxn>
                <a:cxn ang="0">
                  <a:pos x="194" y="208"/>
                </a:cxn>
                <a:cxn ang="0">
                  <a:pos x="261" y="248"/>
                </a:cxn>
                <a:cxn ang="0">
                  <a:pos x="303" y="240"/>
                </a:cxn>
                <a:cxn ang="0">
                  <a:pos x="320" y="240"/>
                </a:cxn>
                <a:cxn ang="0">
                  <a:pos x="337" y="176"/>
                </a:cxn>
                <a:cxn ang="0">
                  <a:pos x="295" y="128"/>
                </a:cxn>
              </a:cxnLst>
              <a:rect l="0" t="0" r="r" b="b"/>
              <a:pathLst>
                <a:path w="337" h="248">
                  <a:moveTo>
                    <a:pt x="295" y="128"/>
                  </a:moveTo>
                  <a:lnTo>
                    <a:pt x="295" y="64"/>
                  </a:lnTo>
                  <a:lnTo>
                    <a:pt x="295" y="16"/>
                  </a:lnTo>
                  <a:lnTo>
                    <a:pt x="286" y="0"/>
                  </a:lnTo>
                  <a:lnTo>
                    <a:pt x="236" y="8"/>
                  </a:lnTo>
                  <a:lnTo>
                    <a:pt x="126" y="16"/>
                  </a:lnTo>
                  <a:lnTo>
                    <a:pt x="67" y="40"/>
                  </a:lnTo>
                  <a:lnTo>
                    <a:pt x="25" y="64"/>
                  </a:lnTo>
                  <a:lnTo>
                    <a:pt x="8" y="88"/>
                  </a:lnTo>
                  <a:lnTo>
                    <a:pt x="0" y="112"/>
                  </a:lnTo>
                  <a:lnTo>
                    <a:pt x="25" y="128"/>
                  </a:lnTo>
                  <a:lnTo>
                    <a:pt x="17" y="152"/>
                  </a:lnTo>
                  <a:lnTo>
                    <a:pt x="25" y="176"/>
                  </a:lnTo>
                  <a:lnTo>
                    <a:pt x="42" y="184"/>
                  </a:lnTo>
                  <a:lnTo>
                    <a:pt x="67" y="184"/>
                  </a:lnTo>
                  <a:lnTo>
                    <a:pt x="93" y="176"/>
                  </a:lnTo>
                  <a:lnTo>
                    <a:pt x="101" y="240"/>
                  </a:lnTo>
                  <a:lnTo>
                    <a:pt x="152" y="208"/>
                  </a:lnTo>
                  <a:lnTo>
                    <a:pt x="194" y="208"/>
                  </a:lnTo>
                  <a:lnTo>
                    <a:pt x="261" y="248"/>
                  </a:lnTo>
                  <a:lnTo>
                    <a:pt x="303" y="240"/>
                  </a:lnTo>
                  <a:lnTo>
                    <a:pt x="320" y="240"/>
                  </a:lnTo>
                  <a:lnTo>
                    <a:pt x="337" y="176"/>
                  </a:lnTo>
                  <a:lnTo>
                    <a:pt x="295" y="128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47" name="Freeform 99"/>
            <p:cNvSpPr>
              <a:spLocks/>
            </p:cNvSpPr>
            <p:nvPr/>
          </p:nvSpPr>
          <p:spPr bwMode="auto">
            <a:xfrm>
              <a:off x="4687" y="2"/>
              <a:ext cx="1115" cy="2190"/>
            </a:xfrm>
            <a:custGeom>
              <a:avLst/>
              <a:gdLst/>
              <a:ahLst/>
              <a:cxnLst>
                <a:cxn ang="0">
                  <a:pos x="1011" y="102"/>
                </a:cxn>
                <a:cxn ang="0">
                  <a:pos x="961" y="174"/>
                </a:cxn>
                <a:cxn ang="0">
                  <a:pos x="902" y="150"/>
                </a:cxn>
                <a:cxn ang="0">
                  <a:pos x="877" y="134"/>
                </a:cxn>
                <a:cxn ang="0">
                  <a:pos x="902" y="54"/>
                </a:cxn>
                <a:cxn ang="0">
                  <a:pos x="801" y="14"/>
                </a:cxn>
                <a:cxn ang="0">
                  <a:pos x="742" y="54"/>
                </a:cxn>
                <a:cxn ang="0">
                  <a:pos x="818" y="190"/>
                </a:cxn>
                <a:cxn ang="0">
                  <a:pos x="902" y="254"/>
                </a:cxn>
                <a:cxn ang="0">
                  <a:pos x="801" y="302"/>
                </a:cxn>
                <a:cxn ang="0">
                  <a:pos x="776" y="350"/>
                </a:cxn>
                <a:cxn ang="0">
                  <a:pos x="717" y="470"/>
                </a:cxn>
                <a:cxn ang="0">
                  <a:pos x="750" y="574"/>
                </a:cxn>
                <a:cxn ang="0">
                  <a:pos x="582" y="574"/>
                </a:cxn>
                <a:cxn ang="0">
                  <a:pos x="658" y="638"/>
                </a:cxn>
                <a:cxn ang="0">
                  <a:pos x="700" y="670"/>
                </a:cxn>
                <a:cxn ang="0">
                  <a:pos x="649" y="702"/>
                </a:cxn>
                <a:cxn ang="0">
                  <a:pos x="523" y="670"/>
                </a:cxn>
                <a:cxn ang="0">
                  <a:pos x="438" y="542"/>
                </a:cxn>
                <a:cxn ang="0">
                  <a:pos x="380" y="486"/>
                </a:cxn>
                <a:cxn ang="0">
                  <a:pos x="287" y="414"/>
                </a:cxn>
                <a:cxn ang="0">
                  <a:pos x="565" y="438"/>
                </a:cxn>
                <a:cxn ang="0">
                  <a:pos x="683" y="374"/>
                </a:cxn>
                <a:cxn ang="0">
                  <a:pos x="708" y="246"/>
                </a:cxn>
                <a:cxn ang="0">
                  <a:pos x="447" y="142"/>
                </a:cxn>
                <a:cxn ang="0">
                  <a:pos x="152" y="118"/>
                </a:cxn>
                <a:cxn ang="0">
                  <a:pos x="169" y="78"/>
                </a:cxn>
                <a:cxn ang="0">
                  <a:pos x="76" y="110"/>
                </a:cxn>
                <a:cxn ang="0">
                  <a:pos x="9" y="214"/>
                </a:cxn>
                <a:cxn ang="0">
                  <a:pos x="68" y="342"/>
                </a:cxn>
                <a:cxn ang="0">
                  <a:pos x="144" y="534"/>
                </a:cxn>
                <a:cxn ang="0">
                  <a:pos x="177" y="702"/>
                </a:cxn>
                <a:cxn ang="0">
                  <a:pos x="270" y="846"/>
                </a:cxn>
                <a:cxn ang="0">
                  <a:pos x="380" y="998"/>
                </a:cxn>
                <a:cxn ang="0">
                  <a:pos x="262" y="1238"/>
                </a:cxn>
                <a:cxn ang="0">
                  <a:pos x="346" y="1270"/>
                </a:cxn>
                <a:cxn ang="0">
                  <a:pos x="388" y="1294"/>
                </a:cxn>
                <a:cxn ang="0">
                  <a:pos x="337" y="1326"/>
                </a:cxn>
                <a:cxn ang="0">
                  <a:pos x="287" y="1382"/>
                </a:cxn>
                <a:cxn ang="0">
                  <a:pos x="287" y="1446"/>
                </a:cxn>
                <a:cxn ang="0">
                  <a:pos x="312" y="1622"/>
                </a:cxn>
                <a:cxn ang="0">
                  <a:pos x="388" y="1702"/>
                </a:cxn>
                <a:cxn ang="0">
                  <a:pos x="438" y="1758"/>
                </a:cxn>
                <a:cxn ang="0">
                  <a:pos x="514" y="1774"/>
                </a:cxn>
                <a:cxn ang="0">
                  <a:pos x="607" y="1774"/>
                </a:cxn>
                <a:cxn ang="0">
                  <a:pos x="649" y="1862"/>
                </a:cxn>
                <a:cxn ang="0">
                  <a:pos x="717" y="1918"/>
                </a:cxn>
                <a:cxn ang="0">
                  <a:pos x="835" y="1966"/>
                </a:cxn>
                <a:cxn ang="0">
                  <a:pos x="826" y="2030"/>
                </a:cxn>
                <a:cxn ang="0">
                  <a:pos x="792" y="2078"/>
                </a:cxn>
                <a:cxn ang="0">
                  <a:pos x="835" y="2158"/>
                </a:cxn>
                <a:cxn ang="0">
                  <a:pos x="877" y="2118"/>
                </a:cxn>
                <a:cxn ang="0">
                  <a:pos x="1011" y="2102"/>
                </a:cxn>
                <a:cxn ang="0">
                  <a:pos x="1054" y="2182"/>
                </a:cxn>
                <a:cxn ang="0">
                  <a:pos x="1115" y="0"/>
                </a:cxn>
              </a:cxnLst>
              <a:rect l="0" t="0" r="r" b="b"/>
              <a:pathLst>
                <a:path w="1115" h="2190">
                  <a:moveTo>
                    <a:pt x="1011" y="0"/>
                  </a:moveTo>
                  <a:lnTo>
                    <a:pt x="995" y="54"/>
                  </a:lnTo>
                  <a:lnTo>
                    <a:pt x="1011" y="102"/>
                  </a:lnTo>
                  <a:lnTo>
                    <a:pt x="1011" y="126"/>
                  </a:lnTo>
                  <a:lnTo>
                    <a:pt x="1003" y="150"/>
                  </a:lnTo>
                  <a:lnTo>
                    <a:pt x="961" y="174"/>
                  </a:lnTo>
                  <a:lnTo>
                    <a:pt x="936" y="174"/>
                  </a:lnTo>
                  <a:lnTo>
                    <a:pt x="919" y="158"/>
                  </a:lnTo>
                  <a:lnTo>
                    <a:pt x="902" y="150"/>
                  </a:lnTo>
                  <a:lnTo>
                    <a:pt x="893" y="158"/>
                  </a:lnTo>
                  <a:lnTo>
                    <a:pt x="877" y="158"/>
                  </a:lnTo>
                  <a:lnTo>
                    <a:pt x="877" y="134"/>
                  </a:lnTo>
                  <a:lnTo>
                    <a:pt x="877" y="102"/>
                  </a:lnTo>
                  <a:lnTo>
                    <a:pt x="893" y="78"/>
                  </a:lnTo>
                  <a:lnTo>
                    <a:pt x="902" y="54"/>
                  </a:lnTo>
                  <a:lnTo>
                    <a:pt x="893" y="38"/>
                  </a:lnTo>
                  <a:lnTo>
                    <a:pt x="851" y="6"/>
                  </a:lnTo>
                  <a:lnTo>
                    <a:pt x="801" y="14"/>
                  </a:lnTo>
                  <a:lnTo>
                    <a:pt x="750" y="30"/>
                  </a:lnTo>
                  <a:lnTo>
                    <a:pt x="700" y="38"/>
                  </a:lnTo>
                  <a:lnTo>
                    <a:pt x="742" y="54"/>
                  </a:lnTo>
                  <a:lnTo>
                    <a:pt x="784" y="78"/>
                  </a:lnTo>
                  <a:lnTo>
                    <a:pt x="809" y="166"/>
                  </a:lnTo>
                  <a:lnTo>
                    <a:pt x="818" y="190"/>
                  </a:lnTo>
                  <a:lnTo>
                    <a:pt x="843" y="190"/>
                  </a:lnTo>
                  <a:lnTo>
                    <a:pt x="877" y="214"/>
                  </a:lnTo>
                  <a:lnTo>
                    <a:pt x="902" y="254"/>
                  </a:lnTo>
                  <a:lnTo>
                    <a:pt x="910" y="302"/>
                  </a:lnTo>
                  <a:lnTo>
                    <a:pt x="851" y="294"/>
                  </a:lnTo>
                  <a:lnTo>
                    <a:pt x="801" y="302"/>
                  </a:lnTo>
                  <a:lnTo>
                    <a:pt x="784" y="310"/>
                  </a:lnTo>
                  <a:lnTo>
                    <a:pt x="784" y="318"/>
                  </a:lnTo>
                  <a:lnTo>
                    <a:pt x="776" y="350"/>
                  </a:lnTo>
                  <a:lnTo>
                    <a:pt x="750" y="390"/>
                  </a:lnTo>
                  <a:lnTo>
                    <a:pt x="725" y="438"/>
                  </a:lnTo>
                  <a:lnTo>
                    <a:pt x="717" y="470"/>
                  </a:lnTo>
                  <a:lnTo>
                    <a:pt x="733" y="486"/>
                  </a:lnTo>
                  <a:lnTo>
                    <a:pt x="818" y="550"/>
                  </a:lnTo>
                  <a:lnTo>
                    <a:pt x="750" y="574"/>
                  </a:lnTo>
                  <a:lnTo>
                    <a:pt x="666" y="574"/>
                  </a:lnTo>
                  <a:lnTo>
                    <a:pt x="599" y="558"/>
                  </a:lnTo>
                  <a:lnTo>
                    <a:pt x="582" y="574"/>
                  </a:lnTo>
                  <a:lnTo>
                    <a:pt x="573" y="598"/>
                  </a:lnTo>
                  <a:lnTo>
                    <a:pt x="607" y="630"/>
                  </a:lnTo>
                  <a:lnTo>
                    <a:pt x="658" y="638"/>
                  </a:lnTo>
                  <a:lnTo>
                    <a:pt x="683" y="638"/>
                  </a:lnTo>
                  <a:lnTo>
                    <a:pt x="700" y="654"/>
                  </a:lnTo>
                  <a:lnTo>
                    <a:pt x="700" y="670"/>
                  </a:lnTo>
                  <a:lnTo>
                    <a:pt x="683" y="694"/>
                  </a:lnTo>
                  <a:lnTo>
                    <a:pt x="674" y="702"/>
                  </a:lnTo>
                  <a:lnTo>
                    <a:pt x="649" y="702"/>
                  </a:lnTo>
                  <a:lnTo>
                    <a:pt x="599" y="686"/>
                  </a:lnTo>
                  <a:lnTo>
                    <a:pt x="548" y="678"/>
                  </a:lnTo>
                  <a:lnTo>
                    <a:pt x="523" y="670"/>
                  </a:lnTo>
                  <a:lnTo>
                    <a:pt x="506" y="654"/>
                  </a:lnTo>
                  <a:lnTo>
                    <a:pt x="447" y="582"/>
                  </a:lnTo>
                  <a:lnTo>
                    <a:pt x="438" y="542"/>
                  </a:lnTo>
                  <a:lnTo>
                    <a:pt x="438" y="526"/>
                  </a:lnTo>
                  <a:lnTo>
                    <a:pt x="430" y="502"/>
                  </a:lnTo>
                  <a:lnTo>
                    <a:pt x="380" y="486"/>
                  </a:lnTo>
                  <a:lnTo>
                    <a:pt x="337" y="470"/>
                  </a:lnTo>
                  <a:lnTo>
                    <a:pt x="253" y="414"/>
                  </a:lnTo>
                  <a:lnTo>
                    <a:pt x="287" y="414"/>
                  </a:lnTo>
                  <a:lnTo>
                    <a:pt x="321" y="430"/>
                  </a:lnTo>
                  <a:lnTo>
                    <a:pt x="396" y="430"/>
                  </a:lnTo>
                  <a:lnTo>
                    <a:pt x="565" y="438"/>
                  </a:lnTo>
                  <a:lnTo>
                    <a:pt x="624" y="422"/>
                  </a:lnTo>
                  <a:lnTo>
                    <a:pt x="658" y="406"/>
                  </a:lnTo>
                  <a:lnTo>
                    <a:pt x="683" y="374"/>
                  </a:lnTo>
                  <a:lnTo>
                    <a:pt x="708" y="310"/>
                  </a:lnTo>
                  <a:lnTo>
                    <a:pt x="717" y="278"/>
                  </a:lnTo>
                  <a:lnTo>
                    <a:pt x="708" y="246"/>
                  </a:lnTo>
                  <a:lnTo>
                    <a:pt x="666" y="198"/>
                  </a:lnTo>
                  <a:lnTo>
                    <a:pt x="599" y="182"/>
                  </a:lnTo>
                  <a:lnTo>
                    <a:pt x="447" y="142"/>
                  </a:lnTo>
                  <a:lnTo>
                    <a:pt x="371" y="118"/>
                  </a:lnTo>
                  <a:lnTo>
                    <a:pt x="304" y="118"/>
                  </a:lnTo>
                  <a:lnTo>
                    <a:pt x="152" y="118"/>
                  </a:lnTo>
                  <a:lnTo>
                    <a:pt x="177" y="94"/>
                  </a:lnTo>
                  <a:lnTo>
                    <a:pt x="186" y="86"/>
                  </a:lnTo>
                  <a:lnTo>
                    <a:pt x="169" y="78"/>
                  </a:lnTo>
                  <a:lnTo>
                    <a:pt x="127" y="70"/>
                  </a:lnTo>
                  <a:lnTo>
                    <a:pt x="110" y="102"/>
                  </a:lnTo>
                  <a:lnTo>
                    <a:pt x="76" y="110"/>
                  </a:lnTo>
                  <a:lnTo>
                    <a:pt x="76" y="134"/>
                  </a:lnTo>
                  <a:lnTo>
                    <a:pt x="42" y="166"/>
                  </a:lnTo>
                  <a:lnTo>
                    <a:pt x="9" y="214"/>
                  </a:lnTo>
                  <a:lnTo>
                    <a:pt x="0" y="262"/>
                  </a:lnTo>
                  <a:lnTo>
                    <a:pt x="26" y="326"/>
                  </a:lnTo>
                  <a:lnTo>
                    <a:pt x="68" y="342"/>
                  </a:lnTo>
                  <a:lnTo>
                    <a:pt x="110" y="382"/>
                  </a:lnTo>
                  <a:lnTo>
                    <a:pt x="93" y="438"/>
                  </a:lnTo>
                  <a:lnTo>
                    <a:pt x="144" y="534"/>
                  </a:lnTo>
                  <a:lnTo>
                    <a:pt x="211" y="598"/>
                  </a:lnTo>
                  <a:lnTo>
                    <a:pt x="169" y="646"/>
                  </a:lnTo>
                  <a:lnTo>
                    <a:pt x="177" y="702"/>
                  </a:lnTo>
                  <a:lnTo>
                    <a:pt x="245" y="742"/>
                  </a:lnTo>
                  <a:lnTo>
                    <a:pt x="287" y="798"/>
                  </a:lnTo>
                  <a:lnTo>
                    <a:pt x="270" y="846"/>
                  </a:lnTo>
                  <a:lnTo>
                    <a:pt x="337" y="886"/>
                  </a:lnTo>
                  <a:lnTo>
                    <a:pt x="388" y="934"/>
                  </a:lnTo>
                  <a:lnTo>
                    <a:pt x="380" y="998"/>
                  </a:lnTo>
                  <a:lnTo>
                    <a:pt x="337" y="1070"/>
                  </a:lnTo>
                  <a:lnTo>
                    <a:pt x="287" y="1142"/>
                  </a:lnTo>
                  <a:lnTo>
                    <a:pt x="262" y="1238"/>
                  </a:lnTo>
                  <a:lnTo>
                    <a:pt x="278" y="1222"/>
                  </a:lnTo>
                  <a:lnTo>
                    <a:pt x="304" y="1254"/>
                  </a:lnTo>
                  <a:lnTo>
                    <a:pt x="346" y="1270"/>
                  </a:lnTo>
                  <a:lnTo>
                    <a:pt x="396" y="1278"/>
                  </a:lnTo>
                  <a:lnTo>
                    <a:pt x="396" y="1286"/>
                  </a:lnTo>
                  <a:lnTo>
                    <a:pt x="388" y="1294"/>
                  </a:lnTo>
                  <a:lnTo>
                    <a:pt x="363" y="1302"/>
                  </a:lnTo>
                  <a:lnTo>
                    <a:pt x="346" y="1302"/>
                  </a:lnTo>
                  <a:lnTo>
                    <a:pt x="337" y="1326"/>
                  </a:lnTo>
                  <a:lnTo>
                    <a:pt x="287" y="1334"/>
                  </a:lnTo>
                  <a:lnTo>
                    <a:pt x="287" y="1358"/>
                  </a:lnTo>
                  <a:lnTo>
                    <a:pt x="287" y="1382"/>
                  </a:lnTo>
                  <a:lnTo>
                    <a:pt x="278" y="1382"/>
                  </a:lnTo>
                  <a:lnTo>
                    <a:pt x="287" y="1398"/>
                  </a:lnTo>
                  <a:lnTo>
                    <a:pt x="287" y="1446"/>
                  </a:lnTo>
                  <a:lnTo>
                    <a:pt x="287" y="1510"/>
                  </a:lnTo>
                  <a:lnTo>
                    <a:pt x="329" y="1558"/>
                  </a:lnTo>
                  <a:lnTo>
                    <a:pt x="312" y="1622"/>
                  </a:lnTo>
                  <a:lnTo>
                    <a:pt x="346" y="1630"/>
                  </a:lnTo>
                  <a:lnTo>
                    <a:pt x="354" y="1670"/>
                  </a:lnTo>
                  <a:lnTo>
                    <a:pt x="388" y="1702"/>
                  </a:lnTo>
                  <a:lnTo>
                    <a:pt x="413" y="1766"/>
                  </a:lnTo>
                  <a:lnTo>
                    <a:pt x="413" y="1758"/>
                  </a:lnTo>
                  <a:lnTo>
                    <a:pt x="438" y="1758"/>
                  </a:lnTo>
                  <a:lnTo>
                    <a:pt x="464" y="1774"/>
                  </a:lnTo>
                  <a:lnTo>
                    <a:pt x="481" y="1766"/>
                  </a:lnTo>
                  <a:lnTo>
                    <a:pt x="514" y="1774"/>
                  </a:lnTo>
                  <a:lnTo>
                    <a:pt x="531" y="1790"/>
                  </a:lnTo>
                  <a:lnTo>
                    <a:pt x="573" y="1766"/>
                  </a:lnTo>
                  <a:lnTo>
                    <a:pt x="607" y="1774"/>
                  </a:lnTo>
                  <a:lnTo>
                    <a:pt x="641" y="1798"/>
                  </a:lnTo>
                  <a:lnTo>
                    <a:pt x="649" y="1830"/>
                  </a:lnTo>
                  <a:lnTo>
                    <a:pt x="649" y="1862"/>
                  </a:lnTo>
                  <a:lnTo>
                    <a:pt x="683" y="1878"/>
                  </a:lnTo>
                  <a:lnTo>
                    <a:pt x="683" y="1894"/>
                  </a:lnTo>
                  <a:lnTo>
                    <a:pt x="717" y="1918"/>
                  </a:lnTo>
                  <a:lnTo>
                    <a:pt x="759" y="1926"/>
                  </a:lnTo>
                  <a:lnTo>
                    <a:pt x="767" y="1950"/>
                  </a:lnTo>
                  <a:lnTo>
                    <a:pt x="835" y="1966"/>
                  </a:lnTo>
                  <a:lnTo>
                    <a:pt x="860" y="1990"/>
                  </a:lnTo>
                  <a:lnTo>
                    <a:pt x="843" y="2014"/>
                  </a:lnTo>
                  <a:lnTo>
                    <a:pt x="826" y="2030"/>
                  </a:lnTo>
                  <a:lnTo>
                    <a:pt x="776" y="2038"/>
                  </a:lnTo>
                  <a:lnTo>
                    <a:pt x="767" y="2062"/>
                  </a:lnTo>
                  <a:lnTo>
                    <a:pt x="792" y="2078"/>
                  </a:lnTo>
                  <a:lnTo>
                    <a:pt x="792" y="2102"/>
                  </a:lnTo>
                  <a:lnTo>
                    <a:pt x="809" y="2126"/>
                  </a:lnTo>
                  <a:lnTo>
                    <a:pt x="835" y="2158"/>
                  </a:lnTo>
                  <a:lnTo>
                    <a:pt x="835" y="2158"/>
                  </a:lnTo>
                  <a:lnTo>
                    <a:pt x="868" y="2158"/>
                  </a:lnTo>
                  <a:lnTo>
                    <a:pt x="877" y="2118"/>
                  </a:lnTo>
                  <a:lnTo>
                    <a:pt x="910" y="2118"/>
                  </a:lnTo>
                  <a:lnTo>
                    <a:pt x="969" y="2086"/>
                  </a:lnTo>
                  <a:lnTo>
                    <a:pt x="1011" y="2102"/>
                  </a:lnTo>
                  <a:lnTo>
                    <a:pt x="1054" y="2126"/>
                  </a:lnTo>
                  <a:lnTo>
                    <a:pt x="1037" y="2142"/>
                  </a:lnTo>
                  <a:lnTo>
                    <a:pt x="1054" y="2182"/>
                  </a:lnTo>
                  <a:lnTo>
                    <a:pt x="1079" y="2190"/>
                  </a:lnTo>
                  <a:lnTo>
                    <a:pt x="1113" y="2190"/>
                  </a:lnTo>
                  <a:lnTo>
                    <a:pt x="1115" y="0"/>
                  </a:lnTo>
                  <a:lnTo>
                    <a:pt x="1011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48" name="Freeform 100"/>
            <p:cNvSpPr>
              <a:spLocks/>
            </p:cNvSpPr>
            <p:nvPr/>
          </p:nvSpPr>
          <p:spPr bwMode="auto">
            <a:xfrm>
              <a:off x="4274" y="136"/>
              <a:ext cx="801" cy="1272"/>
            </a:xfrm>
            <a:custGeom>
              <a:avLst/>
              <a:gdLst/>
              <a:ahLst/>
              <a:cxnLst>
                <a:cxn ang="0">
                  <a:pos x="683" y="720"/>
                </a:cxn>
                <a:cxn ang="0">
                  <a:pos x="658" y="616"/>
                </a:cxn>
                <a:cxn ang="0">
                  <a:pos x="582" y="520"/>
                </a:cxn>
                <a:cxn ang="0">
                  <a:pos x="557" y="408"/>
                </a:cxn>
                <a:cxn ang="0">
                  <a:pos x="523" y="256"/>
                </a:cxn>
                <a:cxn ang="0">
                  <a:pos x="439" y="200"/>
                </a:cxn>
                <a:cxn ang="0">
                  <a:pos x="422" y="88"/>
                </a:cxn>
                <a:cxn ang="0">
                  <a:pos x="413" y="32"/>
                </a:cxn>
                <a:cxn ang="0">
                  <a:pos x="295" y="0"/>
                </a:cxn>
                <a:cxn ang="0">
                  <a:pos x="262" y="112"/>
                </a:cxn>
                <a:cxn ang="0">
                  <a:pos x="186" y="168"/>
                </a:cxn>
                <a:cxn ang="0">
                  <a:pos x="43" y="136"/>
                </a:cxn>
                <a:cxn ang="0">
                  <a:pos x="51" y="216"/>
                </a:cxn>
                <a:cxn ang="0">
                  <a:pos x="177" y="296"/>
                </a:cxn>
                <a:cxn ang="0">
                  <a:pos x="220" y="368"/>
                </a:cxn>
                <a:cxn ang="0">
                  <a:pos x="228" y="464"/>
                </a:cxn>
                <a:cxn ang="0">
                  <a:pos x="262" y="552"/>
                </a:cxn>
                <a:cxn ang="0">
                  <a:pos x="329" y="576"/>
                </a:cxn>
                <a:cxn ang="0">
                  <a:pos x="354" y="600"/>
                </a:cxn>
                <a:cxn ang="0">
                  <a:pos x="354" y="632"/>
                </a:cxn>
                <a:cxn ang="0">
                  <a:pos x="236" y="832"/>
                </a:cxn>
                <a:cxn ang="0">
                  <a:pos x="177" y="896"/>
                </a:cxn>
                <a:cxn ang="0">
                  <a:pos x="186" y="976"/>
                </a:cxn>
                <a:cxn ang="0">
                  <a:pos x="228" y="1080"/>
                </a:cxn>
                <a:cxn ang="0">
                  <a:pos x="236" y="1160"/>
                </a:cxn>
                <a:cxn ang="0">
                  <a:pos x="287" y="1208"/>
                </a:cxn>
                <a:cxn ang="0">
                  <a:pos x="312" y="1272"/>
                </a:cxn>
                <a:cxn ang="0">
                  <a:pos x="380" y="1264"/>
                </a:cxn>
                <a:cxn ang="0">
                  <a:pos x="506" y="1192"/>
                </a:cxn>
                <a:cxn ang="0">
                  <a:pos x="675" y="1112"/>
                </a:cxn>
                <a:cxn ang="0">
                  <a:pos x="750" y="944"/>
                </a:cxn>
                <a:cxn ang="0">
                  <a:pos x="801" y="808"/>
                </a:cxn>
              </a:cxnLst>
              <a:rect l="0" t="0" r="r" b="b"/>
              <a:pathLst>
                <a:path w="801" h="1272">
                  <a:moveTo>
                    <a:pt x="750" y="760"/>
                  </a:moveTo>
                  <a:lnTo>
                    <a:pt x="683" y="720"/>
                  </a:lnTo>
                  <a:lnTo>
                    <a:pt x="700" y="672"/>
                  </a:lnTo>
                  <a:lnTo>
                    <a:pt x="658" y="616"/>
                  </a:lnTo>
                  <a:lnTo>
                    <a:pt x="590" y="576"/>
                  </a:lnTo>
                  <a:lnTo>
                    <a:pt x="582" y="520"/>
                  </a:lnTo>
                  <a:lnTo>
                    <a:pt x="624" y="472"/>
                  </a:lnTo>
                  <a:lnTo>
                    <a:pt x="557" y="408"/>
                  </a:lnTo>
                  <a:lnTo>
                    <a:pt x="506" y="312"/>
                  </a:lnTo>
                  <a:lnTo>
                    <a:pt x="523" y="256"/>
                  </a:lnTo>
                  <a:lnTo>
                    <a:pt x="481" y="216"/>
                  </a:lnTo>
                  <a:lnTo>
                    <a:pt x="439" y="200"/>
                  </a:lnTo>
                  <a:lnTo>
                    <a:pt x="413" y="136"/>
                  </a:lnTo>
                  <a:lnTo>
                    <a:pt x="422" y="88"/>
                  </a:lnTo>
                  <a:lnTo>
                    <a:pt x="430" y="72"/>
                  </a:lnTo>
                  <a:lnTo>
                    <a:pt x="413" y="32"/>
                  </a:lnTo>
                  <a:lnTo>
                    <a:pt x="346" y="0"/>
                  </a:lnTo>
                  <a:lnTo>
                    <a:pt x="295" y="0"/>
                  </a:lnTo>
                  <a:lnTo>
                    <a:pt x="262" y="40"/>
                  </a:lnTo>
                  <a:lnTo>
                    <a:pt x="262" y="112"/>
                  </a:lnTo>
                  <a:lnTo>
                    <a:pt x="245" y="184"/>
                  </a:lnTo>
                  <a:lnTo>
                    <a:pt x="186" y="168"/>
                  </a:lnTo>
                  <a:lnTo>
                    <a:pt x="144" y="184"/>
                  </a:lnTo>
                  <a:lnTo>
                    <a:pt x="43" y="136"/>
                  </a:lnTo>
                  <a:lnTo>
                    <a:pt x="0" y="160"/>
                  </a:lnTo>
                  <a:lnTo>
                    <a:pt x="51" y="216"/>
                  </a:lnTo>
                  <a:lnTo>
                    <a:pt x="144" y="256"/>
                  </a:lnTo>
                  <a:lnTo>
                    <a:pt x="177" y="296"/>
                  </a:lnTo>
                  <a:lnTo>
                    <a:pt x="177" y="336"/>
                  </a:lnTo>
                  <a:lnTo>
                    <a:pt x="220" y="368"/>
                  </a:lnTo>
                  <a:lnTo>
                    <a:pt x="220" y="416"/>
                  </a:lnTo>
                  <a:lnTo>
                    <a:pt x="228" y="464"/>
                  </a:lnTo>
                  <a:lnTo>
                    <a:pt x="245" y="504"/>
                  </a:lnTo>
                  <a:lnTo>
                    <a:pt x="262" y="552"/>
                  </a:lnTo>
                  <a:lnTo>
                    <a:pt x="295" y="560"/>
                  </a:lnTo>
                  <a:lnTo>
                    <a:pt x="329" y="576"/>
                  </a:lnTo>
                  <a:lnTo>
                    <a:pt x="354" y="584"/>
                  </a:lnTo>
                  <a:lnTo>
                    <a:pt x="354" y="600"/>
                  </a:lnTo>
                  <a:lnTo>
                    <a:pt x="363" y="616"/>
                  </a:lnTo>
                  <a:lnTo>
                    <a:pt x="354" y="632"/>
                  </a:lnTo>
                  <a:lnTo>
                    <a:pt x="321" y="696"/>
                  </a:lnTo>
                  <a:lnTo>
                    <a:pt x="236" y="832"/>
                  </a:lnTo>
                  <a:lnTo>
                    <a:pt x="203" y="864"/>
                  </a:lnTo>
                  <a:lnTo>
                    <a:pt x="177" y="896"/>
                  </a:lnTo>
                  <a:lnTo>
                    <a:pt x="177" y="936"/>
                  </a:lnTo>
                  <a:lnTo>
                    <a:pt x="186" y="976"/>
                  </a:lnTo>
                  <a:lnTo>
                    <a:pt x="211" y="1048"/>
                  </a:lnTo>
                  <a:lnTo>
                    <a:pt x="228" y="1080"/>
                  </a:lnTo>
                  <a:lnTo>
                    <a:pt x="228" y="1120"/>
                  </a:lnTo>
                  <a:lnTo>
                    <a:pt x="236" y="1160"/>
                  </a:lnTo>
                  <a:lnTo>
                    <a:pt x="253" y="1192"/>
                  </a:lnTo>
                  <a:lnTo>
                    <a:pt x="287" y="1208"/>
                  </a:lnTo>
                  <a:lnTo>
                    <a:pt x="321" y="1224"/>
                  </a:lnTo>
                  <a:lnTo>
                    <a:pt x="312" y="1272"/>
                  </a:lnTo>
                  <a:lnTo>
                    <a:pt x="363" y="1272"/>
                  </a:lnTo>
                  <a:lnTo>
                    <a:pt x="380" y="1264"/>
                  </a:lnTo>
                  <a:lnTo>
                    <a:pt x="405" y="1248"/>
                  </a:lnTo>
                  <a:lnTo>
                    <a:pt x="506" y="1192"/>
                  </a:lnTo>
                  <a:lnTo>
                    <a:pt x="599" y="1152"/>
                  </a:lnTo>
                  <a:lnTo>
                    <a:pt x="675" y="1112"/>
                  </a:lnTo>
                  <a:lnTo>
                    <a:pt x="700" y="1016"/>
                  </a:lnTo>
                  <a:lnTo>
                    <a:pt x="750" y="944"/>
                  </a:lnTo>
                  <a:lnTo>
                    <a:pt x="793" y="872"/>
                  </a:lnTo>
                  <a:lnTo>
                    <a:pt x="801" y="808"/>
                  </a:lnTo>
                  <a:lnTo>
                    <a:pt x="750" y="760"/>
                  </a:ln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lang="en-US" dirty="0" smtClean="0"/>
            </a:p>
            <a:p>
              <a:pPr algn="ctr"/>
              <a:endParaRPr lang="en-US" dirty="0" smtClean="0"/>
            </a:p>
            <a:p>
              <a:pPr algn="ctr"/>
              <a:endParaRPr lang="en-US" dirty="0" smtClean="0"/>
            </a:p>
            <a:p>
              <a:pPr algn="ctr"/>
              <a:r>
                <a:rPr lang="en-US" dirty="0" smtClean="0"/>
                <a:t>1%</a:t>
              </a:r>
              <a:endParaRPr lang="en-US" dirty="0"/>
            </a:p>
          </p:txBody>
        </p:sp>
        <p:sp>
          <p:nvSpPr>
            <p:cNvPr id="2149" name="Freeform 101"/>
            <p:cNvSpPr>
              <a:spLocks/>
            </p:cNvSpPr>
            <p:nvPr/>
          </p:nvSpPr>
          <p:spPr bwMode="auto">
            <a:xfrm>
              <a:off x="3845" y="312"/>
              <a:ext cx="691" cy="1696"/>
            </a:xfrm>
            <a:custGeom>
              <a:avLst/>
              <a:gdLst/>
              <a:ahLst/>
              <a:cxnLst>
                <a:cxn ang="0">
                  <a:pos x="354" y="72"/>
                </a:cxn>
                <a:cxn ang="0">
                  <a:pos x="295" y="128"/>
                </a:cxn>
                <a:cxn ang="0">
                  <a:pos x="261" y="216"/>
                </a:cxn>
                <a:cxn ang="0">
                  <a:pos x="210" y="312"/>
                </a:cxn>
                <a:cxn ang="0">
                  <a:pos x="168" y="400"/>
                </a:cxn>
                <a:cxn ang="0">
                  <a:pos x="118" y="576"/>
                </a:cxn>
                <a:cxn ang="0">
                  <a:pos x="143" y="656"/>
                </a:cxn>
                <a:cxn ang="0">
                  <a:pos x="33" y="736"/>
                </a:cxn>
                <a:cxn ang="0">
                  <a:pos x="50" y="936"/>
                </a:cxn>
                <a:cxn ang="0">
                  <a:pos x="92" y="1016"/>
                </a:cxn>
                <a:cxn ang="0">
                  <a:pos x="67" y="1144"/>
                </a:cxn>
                <a:cxn ang="0">
                  <a:pos x="17" y="1272"/>
                </a:cxn>
                <a:cxn ang="0">
                  <a:pos x="8" y="1328"/>
                </a:cxn>
                <a:cxn ang="0">
                  <a:pos x="42" y="1376"/>
                </a:cxn>
                <a:cxn ang="0">
                  <a:pos x="84" y="1504"/>
                </a:cxn>
                <a:cxn ang="0">
                  <a:pos x="118" y="1568"/>
                </a:cxn>
                <a:cxn ang="0">
                  <a:pos x="109" y="1616"/>
                </a:cxn>
                <a:cxn ang="0">
                  <a:pos x="135" y="1664"/>
                </a:cxn>
                <a:cxn ang="0">
                  <a:pos x="202" y="1696"/>
                </a:cxn>
                <a:cxn ang="0">
                  <a:pos x="244" y="1648"/>
                </a:cxn>
                <a:cxn ang="0">
                  <a:pos x="286" y="1600"/>
                </a:cxn>
                <a:cxn ang="0">
                  <a:pos x="387" y="1472"/>
                </a:cxn>
                <a:cxn ang="0">
                  <a:pos x="387" y="1408"/>
                </a:cxn>
                <a:cxn ang="0">
                  <a:pos x="396" y="1336"/>
                </a:cxn>
                <a:cxn ang="0">
                  <a:pos x="421" y="1272"/>
                </a:cxn>
                <a:cxn ang="0">
                  <a:pos x="497" y="1224"/>
                </a:cxn>
                <a:cxn ang="0">
                  <a:pos x="505" y="1168"/>
                </a:cxn>
                <a:cxn ang="0">
                  <a:pos x="480" y="1088"/>
                </a:cxn>
                <a:cxn ang="0">
                  <a:pos x="396" y="1040"/>
                </a:cxn>
                <a:cxn ang="0">
                  <a:pos x="387" y="984"/>
                </a:cxn>
                <a:cxn ang="0">
                  <a:pos x="387" y="832"/>
                </a:cxn>
                <a:cxn ang="0">
                  <a:pos x="480" y="704"/>
                </a:cxn>
                <a:cxn ang="0">
                  <a:pos x="556" y="624"/>
                </a:cxn>
                <a:cxn ang="0">
                  <a:pos x="581" y="560"/>
                </a:cxn>
                <a:cxn ang="0">
                  <a:pos x="573" y="496"/>
                </a:cxn>
                <a:cxn ang="0">
                  <a:pos x="606" y="424"/>
                </a:cxn>
                <a:cxn ang="0">
                  <a:pos x="682" y="376"/>
                </a:cxn>
                <a:cxn ang="0">
                  <a:pos x="674" y="328"/>
                </a:cxn>
                <a:cxn ang="0">
                  <a:pos x="649" y="240"/>
                </a:cxn>
                <a:cxn ang="0">
                  <a:pos x="606" y="160"/>
                </a:cxn>
                <a:cxn ang="0">
                  <a:pos x="573" y="80"/>
                </a:cxn>
                <a:cxn ang="0">
                  <a:pos x="446" y="0"/>
                </a:cxn>
                <a:cxn ang="0">
                  <a:pos x="429" y="88"/>
                </a:cxn>
              </a:cxnLst>
              <a:rect l="0" t="0" r="r" b="b"/>
              <a:pathLst>
                <a:path w="691" h="1696">
                  <a:moveTo>
                    <a:pt x="429" y="88"/>
                  </a:moveTo>
                  <a:lnTo>
                    <a:pt x="354" y="72"/>
                  </a:lnTo>
                  <a:lnTo>
                    <a:pt x="337" y="128"/>
                  </a:lnTo>
                  <a:lnTo>
                    <a:pt x="295" y="128"/>
                  </a:lnTo>
                  <a:lnTo>
                    <a:pt x="261" y="168"/>
                  </a:lnTo>
                  <a:lnTo>
                    <a:pt x="261" y="216"/>
                  </a:lnTo>
                  <a:lnTo>
                    <a:pt x="269" y="256"/>
                  </a:lnTo>
                  <a:lnTo>
                    <a:pt x="210" y="312"/>
                  </a:lnTo>
                  <a:lnTo>
                    <a:pt x="210" y="376"/>
                  </a:lnTo>
                  <a:lnTo>
                    <a:pt x="168" y="400"/>
                  </a:lnTo>
                  <a:lnTo>
                    <a:pt x="168" y="496"/>
                  </a:lnTo>
                  <a:lnTo>
                    <a:pt x="118" y="576"/>
                  </a:lnTo>
                  <a:lnTo>
                    <a:pt x="160" y="600"/>
                  </a:lnTo>
                  <a:lnTo>
                    <a:pt x="143" y="656"/>
                  </a:lnTo>
                  <a:lnTo>
                    <a:pt x="67" y="664"/>
                  </a:lnTo>
                  <a:lnTo>
                    <a:pt x="33" y="736"/>
                  </a:lnTo>
                  <a:lnTo>
                    <a:pt x="50" y="856"/>
                  </a:lnTo>
                  <a:lnTo>
                    <a:pt x="50" y="936"/>
                  </a:lnTo>
                  <a:lnTo>
                    <a:pt x="92" y="976"/>
                  </a:lnTo>
                  <a:lnTo>
                    <a:pt x="92" y="1016"/>
                  </a:lnTo>
                  <a:lnTo>
                    <a:pt x="67" y="1056"/>
                  </a:lnTo>
                  <a:lnTo>
                    <a:pt x="67" y="1144"/>
                  </a:lnTo>
                  <a:lnTo>
                    <a:pt x="33" y="1176"/>
                  </a:lnTo>
                  <a:lnTo>
                    <a:pt x="17" y="1272"/>
                  </a:lnTo>
                  <a:lnTo>
                    <a:pt x="0" y="1280"/>
                  </a:lnTo>
                  <a:lnTo>
                    <a:pt x="8" y="1328"/>
                  </a:lnTo>
                  <a:lnTo>
                    <a:pt x="33" y="1352"/>
                  </a:lnTo>
                  <a:lnTo>
                    <a:pt x="42" y="1376"/>
                  </a:lnTo>
                  <a:lnTo>
                    <a:pt x="42" y="1440"/>
                  </a:lnTo>
                  <a:lnTo>
                    <a:pt x="84" y="1504"/>
                  </a:lnTo>
                  <a:lnTo>
                    <a:pt x="109" y="1536"/>
                  </a:lnTo>
                  <a:lnTo>
                    <a:pt x="118" y="1568"/>
                  </a:lnTo>
                  <a:lnTo>
                    <a:pt x="109" y="1592"/>
                  </a:lnTo>
                  <a:lnTo>
                    <a:pt x="109" y="1616"/>
                  </a:lnTo>
                  <a:lnTo>
                    <a:pt x="126" y="1632"/>
                  </a:lnTo>
                  <a:lnTo>
                    <a:pt x="135" y="1664"/>
                  </a:lnTo>
                  <a:lnTo>
                    <a:pt x="135" y="1696"/>
                  </a:lnTo>
                  <a:lnTo>
                    <a:pt x="202" y="1696"/>
                  </a:lnTo>
                  <a:lnTo>
                    <a:pt x="236" y="1680"/>
                  </a:lnTo>
                  <a:lnTo>
                    <a:pt x="244" y="1648"/>
                  </a:lnTo>
                  <a:lnTo>
                    <a:pt x="261" y="1616"/>
                  </a:lnTo>
                  <a:lnTo>
                    <a:pt x="286" y="1600"/>
                  </a:lnTo>
                  <a:lnTo>
                    <a:pt x="354" y="1608"/>
                  </a:lnTo>
                  <a:lnTo>
                    <a:pt x="387" y="1472"/>
                  </a:lnTo>
                  <a:lnTo>
                    <a:pt x="396" y="1440"/>
                  </a:lnTo>
                  <a:lnTo>
                    <a:pt x="387" y="1408"/>
                  </a:lnTo>
                  <a:lnTo>
                    <a:pt x="387" y="1368"/>
                  </a:lnTo>
                  <a:lnTo>
                    <a:pt x="396" y="1336"/>
                  </a:lnTo>
                  <a:lnTo>
                    <a:pt x="404" y="1296"/>
                  </a:lnTo>
                  <a:lnTo>
                    <a:pt x="421" y="1272"/>
                  </a:lnTo>
                  <a:lnTo>
                    <a:pt x="472" y="1240"/>
                  </a:lnTo>
                  <a:lnTo>
                    <a:pt x="497" y="1224"/>
                  </a:lnTo>
                  <a:lnTo>
                    <a:pt x="497" y="1192"/>
                  </a:lnTo>
                  <a:lnTo>
                    <a:pt x="505" y="1168"/>
                  </a:lnTo>
                  <a:lnTo>
                    <a:pt x="522" y="1144"/>
                  </a:lnTo>
                  <a:lnTo>
                    <a:pt x="480" y="1088"/>
                  </a:lnTo>
                  <a:lnTo>
                    <a:pt x="413" y="1048"/>
                  </a:lnTo>
                  <a:lnTo>
                    <a:pt x="396" y="1040"/>
                  </a:lnTo>
                  <a:lnTo>
                    <a:pt x="387" y="1024"/>
                  </a:lnTo>
                  <a:lnTo>
                    <a:pt x="387" y="984"/>
                  </a:lnTo>
                  <a:lnTo>
                    <a:pt x="379" y="904"/>
                  </a:lnTo>
                  <a:lnTo>
                    <a:pt x="387" y="832"/>
                  </a:lnTo>
                  <a:lnTo>
                    <a:pt x="429" y="760"/>
                  </a:lnTo>
                  <a:lnTo>
                    <a:pt x="480" y="704"/>
                  </a:lnTo>
                  <a:lnTo>
                    <a:pt x="539" y="648"/>
                  </a:lnTo>
                  <a:lnTo>
                    <a:pt x="556" y="624"/>
                  </a:lnTo>
                  <a:lnTo>
                    <a:pt x="564" y="584"/>
                  </a:lnTo>
                  <a:lnTo>
                    <a:pt x="581" y="560"/>
                  </a:lnTo>
                  <a:lnTo>
                    <a:pt x="581" y="536"/>
                  </a:lnTo>
                  <a:lnTo>
                    <a:pt x="573" y="496"/>
                  </a:lnTo>
                  <a:lnTo>
                    <a:pt x="581" y="464"/>
                  </a:lnTo>
                  <a:lnTo>
                    <a:pt x="606" y="424"/>
                  </a:lnTo>
                  <a:lnTo>
                    <a:pt x="615" y="384"/>
                  </a:lnTo>
                  <a:lnTo>
                    <a:pt x="682" y="376"/>
                  </a:lnTo>
                  <a:lnTo>
                    <a:pt x="691" y="376"/>
                  </a:lnTo>
                  <a:lnTo>
                    <a:pt x="674" y="328"/>
                  </a:lnTo>
                  <a:lnTo>
                    <a:pt x="657" y="288"/>
                  </a:lnTo>
                  <a:lnTo>
                    <a:pt x="649" y="240"/>
                  </a:lnTo>
                  <a:lnTo>
                    <a:pt x="649" y="192"/>
                  </a:lnTo>
                  <a:lnTo>
                    <a:pt x="606" y="160"/>
                  </a:lnTo>
                  <a:lnTo>
                    <a:pt x="606" y="120"/>
                  </a:lnTo>
                  <a:lnTo>
                    <a:pt x="573" y="80"/>
                  </a:lnTo>
                  <a:lnTo>
                    <a:pt x="480" y="40"/>
                  </a:lnTo>
                  <a:lnTo>
                    <a:pt x="446" y="0"/>
                  </a:lnTo>
                  <a:lnTo>
                    <a:pt x="429" y="8"/>
                  </a:lnTo>
                  <a:lnTo>
                    <a:pt x="429" y="88"/>
                  </a:ln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lang="en-US" dirty="0" smtClean="0"/>
            </a:p>
            <a:p>
              <a:pPr algn="ctr"/>
              <a:endParaRPr lang="en-US" dirty="0" smtClean="0"/>
            </a:p>
            <a:p>
              <a:pPr algn="ctr"/>
              <a:endParaRPr lang="en-US" dirty="0" smtClean="0"/>
            </a:p>
            <a:p>
              <a:pPr algn="ctr"/>
              <a:endParaRPr lang="en-US" dirty="0" smtClean="0"/>
            </a:p>
            <a:p>
              <a:pPr algn="ctr"/>
              <a:r>
                <a:rPr lang="en-US" dirty="0" smtClean="0"/>
                <a:t>2%</a:t>
              </a:r>
              <a:endParaRPr lang="en-US" dirty="0"/>
            </a:p>
          </p:txBody>
        </p:sp>
        <p:sp>
          <p:nvSpPr>
            <p:cNvPr id="2150" name="Freeform 102"/>
            <p:cNvSpPr>
              <a:spLocks/>
            </p:cNvSpPr>
            <p:nvPr/>
          </p:nvSpPr>
          <p:spPr bwMode="auto">
            <a:xfrm>
              <a:off x="4274" y="128"/>
              <a:ext cx="801" cy="1272"/>
            </a:xfrm>
            <a:custGeom>
              <a:avLst/>
              <a:gdLst/>
              <a:ahLst/>
              <a:cxnLst>
                <a:cxn ang="0">
                  <a:pos x="683" y="720"/>
                </a:cxn>
                <a:cxn ang="0">
                  <a:pos x="658" y="616"/>
                </a:cxn>
                <a:cxn ang="0">
                  <a:pos x="582" y="520"/>
                </a:cxn>
                <a:cxn ang="0">
                  <a:pos x="557" y="408"/>
                </a:cxn>
                <a:cxn ang="0">
                  <a:pos x="523" y="256"/>
                </a:cxn>
                <a:cxn ang="0">
                  <a:pos x="439" y="200"/>
                </a:cxn>
                <a:cxn ang="0">
                  <a:pos x="422" y="88"/>
                </a:cxn>
                <a:cxn ang="0">
                  <a:pos x="413" y="32"/>
                </a:cxn>
                <a:cxn ang="0">
                  <a:pos x="295" y="0"/>
                </a:cxn>
                <a:cxn ang="0">
                  <a:pos x="262" y="112"/>
                </a:cxn>
                <a:cxn ang="0">
                  <a:pos x="186" y="168"/>
                </a:cxn>
                <a:cxn ang="0">
                  <a:pos x="43" y="136"/>
                </a:cxn>
                <a:cxn ang="0">
                  <a:pos x="51" y="216"/>
                </a:cxn>
                <a:cxn ang="0">
                  <a:pos x="177" y="296"/>
                </a:cxn>
                <a:cxn ang="0">
                  <a:pos x="220" y="368"/>
                </a:cxn>
                <a:cxn ang="0">
                  <a:pos x="228" y="464"/>
                </a:cxn>
                <a:cxn ang="0">
                  <a:pos x="262" y="552"/>
                </a:cxn>
                <a:cxn ang="0">
                  <a:pos x="329" y="576"/>
                </a:cxn>
                <a:cxn ang="0">
                  <a:pos x="354" y="600"/>
                </a:cxn>
                <a:cxn ang="0">
                  <a:pos x="354" y="632"/>
                </a:cxn>
                <a:cxn ang="0">
                  <a:pos x="236" y="832"/>
                </a:cxn>
                <a:cxn ang="0">
                  <a:pos x="177" y="896"/>
                </a:cxn>
                <a:cxn ang="0">
                  <a:pos x="186" y="976"/>
                </a:cxn>
                <a:cxn ang="0">
                  <a:pos x="228" y="1080"/>
                </a:cxn>
                <a:cxn ang="0">
                  <a:pos x="236" y="1160"/>
                </a:cxn>
                <a:cxn ang="0">
                  <a:pos x="287" y="1208"/>
                </a:cxn>
                <a:cxn ang="0">
                  <a:pos x="312" y="1272"/>
                </a:cxn>
                <a:cxn ang="0">
                  <a:pos x="380" y="1264"/>
                </a:cxn>
                <a:cxn ang="0">
                  <a:pos x="506" y="1192"/>
                </a:cxn>
                <a:cxn ang="0">
                  <a:pos x="675" y="1112"/>
                </a:cxn>
                <a:cxn ang="0">
                  <a:pos x="750" y="944"/>
                </a:cxn>
                <a:cxn ang="0">
                  <a:pos x="801" y="808"/>
                </a:cxn>
              </a:cxnLst>
              <a:rect l="0" t="0" r="r" b="b"/>
              <a:pathLst>
                <a:path w="801" h="1272">
                  <a:moveTo>
                    <a:pt x="750" y="760"/>
                  </a:moveTo>
                  <a:lnTo>
                    <a:pt x="683" y="720"/>
                  </a:lnTo>
                  <a:lnTo>
                    <a:pt x="700" y="672"/>
                  </a:lnTo>
                  <a:lnTo>
                    <a:pt x="658" y="616"/>
                  </a:lnTo>
                  <a:lnTo>
                    <a:pt x="590" y="576"/>
                  </a:lnTo>
                  <a:lnTo>
                    <a:pt x="582" y="520"/>
                  </a:lnTo>
                  <a:lnTo>
                    <a:pt x="624" y="472"/>
                  </a:lnTo>
                  <a:lnTo>
                    <a:pt x="557" y="408"/>
                  </a:lnTo>
                  <a:lnTo>
                    <a:pt x="506" y="312"/>
                  </a:lnTo>
                  <a:lnTo>
                    <a:pt x="523" y="256"/>
                  </a:lnTo>
                  <a:lnTo>
                    <a:pt x="481" y="216"/>
                  </a:lnTo>
                  <a:lnTo>
                    <a:pt x="439" y="200"/>
                  </a:lnTo>
                  <a:lnTo>
                    <a:pt x="413" y="136"/>
                  </a:lnTo>
                  <a:lnTo>
                    <a:pt x="422" y="88"/>
                  </a:lnTo>
                  <a:lnTo>
                    <a:pt x="430" y="72"/>
                  </a:lnTo>
                  <a:lnTo>
                    <a:pt x="413" y="32"/>
                  </a:lnTo>
                  <a:lnTo>
                    <a:pt x="346" y="0"/>
                  </a:lnTo>
                  <a:lnTo>
                    <a:pt x="295" y="0"/>
                  </a:lnTo>
                  <a:lnTo>
                    <a:pt x="262" y="40"/>
                  </a:lnTo>
                  <a:lnTo>
                    <a:pt x="262" y="112"/>
                  </a:lnTo>
                  <a:lnTo>
                    <a:pt x="245" y="184"/>
                  </a:lnTo>
                  <a:lnTo>
                    <a:pt x="186" y="168"/>
                  </a:lnTo>
                  <a:lnTo>
                    <a:pt x="144" y="184"/>
                  </a:lnTo>
                  <a:lnTo>
                    <a:pt x="43" y="136"/>
                  </a:lnTo>
                  <a:lnTo>
                    <a:pt x="0" y="160"/>
                  </a:lnTo>
                  <a:lnTo>
                    <a:pt x="51" y="216"/>
                  </a:lnTo>
                  <a:lnTo>
                    <a:pt x="144" y="256"/>
                  </a:lnTo>
                  <a:lnTo>
                    <a:pt x="177" y="296"/>
                  </a:lnTo>
                  <a:lnTo>
                    <a:pt x="177" y="336"/>
                  </a:lnTo>
                  <a:lnTo>
                    <a:pt x="220" y="368"/>
                  </a:lnTo>
                  <a:lnTo>
                    <a:pt x="220" y="416"/>
                  </a:lnTo>
                  <a:lnTo>
                    <a:pt x="228" y="464"/>
                  </a:lnTo>
                  <a:lnTo>
                    <a:pt x="245" y="504"/>
                  </a:lnTo>
                  <a:lnTo>
                    <a:pt x="262" y="552"/>
                  </a:lnTo>
                  <a:lnTo>
                    <a:pt x="295" y="560"/>
                  </a:lnTo>
                  <a:lnTo>
                    <a:pt x="329" y="576"/>
                  </a:lnTo>
                  <a:lnTo>
                    <a:pt x="354" y="584"/>
                  </a:lnTo>
                  <a:lnTo>
                    <a:pt x="354" y="600"/>
                  </a:lnTo>
                  <a:lnTo>
                    <a:pt x="363" y="616"/>
                  </a:lnTo>
                  <a:lnTo>
                    <a:pt x="354" y="632"/>
                  </a:lnTo>
                  <a:lnTo>
                    <a:pt x="321" y="696"/>
                  </a:lnTo>
                  <a:lnTo>
                    <a:pt x="236" y="832"/>
                  </a:lnTo>
                  <a:lnTo>
                    <a:pt x="203" y="864"/>
                  </a:lnTo>
                  <a:lnTo>
                    <a:pt x="177" y="896"/>
                  </a:lnTo>
                  <a:lnTo>
                    <a:pt x="177" y="936"/>
                  </a:lnTo>
                  <a:lnTo>
                    <a:pt x="186" y="976"/>
                  </a:lnTo>
                  <a:lnTo>
                    <a:pt x="211" y="1048"/>
                  </a:lnTo>
                  <a:lnTo>
                    <a:pt x="228" y="1080"/>
                  </a:lnTo>
                  <a:lnTo>
                    <a:pt x="228" y="1120"/>
                  </a:lnTo>
                  <a:lnTo>
                    <a:pt x="236" y="1160"/>
                  </a:lnTo>
                  <a:lnTo>
                    <a:pt x="253" y="1192"/>
                  </a:lnTo>
                  <a:lnTo>
                    <a:pt x="287" y="1208"/>
                  </a:lnTo>
                  <a:lnTo>
                    <a:pt x="321" y="1224"/>
                  </a:lnTo>
                  <a:lnTo>
                    <a:pt x="312" y="1272"/>
                  </a:lnTo>
                  <a:lnTo>
                    <a:pt x="363" y="1272"/>
                  </a:lnTo>
                  <a:lnTo>
                    <a:pt x="380" y="1264"/>
                  </a:lnTo>
                  <a:lnTo>
                    <a:pt x="405" y="1248"/>
                  </a:lnTo>
                  <a:lnTo>
                    <a:pt x="506" y="1192"/>
                  </a:lnTo>
                  <a:lnTo>
                    <a:pt x="599" y="1152"/>
                  </a:lnTo>
                  <a:lnTo>
                    <a:pt x="675" y="1112"/>
                  </a:lnTo>
                  <a:lnTo>
                    <a:pt x="700" y="1016"/>
                  </a:lnTo>
                  <a:lnTo>
                    <a:pt x="750" y="944"/>
                  </a:lnTo>
                  <a:lnTo>
                    <a:pt x="793" y="872"/>
                  </a:lnTo>
                  <a:lnTo>
                    <a:pt x="801" y="808"/>
                  </a:lnTo>
                  <a:lnTo>
                    <a:pt x="750" y="76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1" name="Freeform 103"/>
            <p:cNvSpPr>
              <a:spLocks/>
            </p:cNvSpPr>
            <p:nvPr/>
          </p:nvSpPr>
          <p:spPr bwMode="auto">
            <a:xfrm>
              <a:off x="3845" y="304"/>
              <a:ext cx="691" cy="1696"/>
            </a:xfrm>
            <a:custGeom>
              <a:avLst/>
              <a:gdLst/>
              <a:ahLst/>
              <a:cxnLst>
                <a:cxn ang="0">
                  <a:pos x="354" y="72"/>
                </a:cxn>
                <a:cxn ang="0">
                  <a:pos x="295" y="128"/>
                </a:cxn>
                <a:cxn ang="0">
                  <a:pos x="261" y="216"/>
                </a:cxn>
                <a:cxn ang="0">
                  <a:pos x="210" y="312"/>
                </a:cxn>
                <a:cxn ang="0">
                  <a:pos x="168" y="400"/>
                </a:cxn>
                <a:cxn ang="0">
                  <a:pos x="118" y="576"/>
                </a:cxn>
                <a:cxn ang="0">
                  <a:pos x="143" y="656"/>
                </a:cxn>
                <a:cxn ang="0">
                  <a:pos x="33" y="736"/>
                </a:cxn>
                <a:cxn ang="0">
                  <a:pos x="50" y="936"/>
                </a:cxn>
                <a:cxn ang="0">
                  <a:pos x="92" y="1016"/>
                </a:cxn>
                <a:cxn ang="0">
                  <a:pos x="67" y="1144"/>
                </a:cxn>
                <a:cxn ang="0">
                  <a:pos x="17" y="1272"/>
                </a:cxn>
                <a:cxn ang="0">
                  <a:pos x="8" y="1328"/>
                </a:cxn>
                <a:cxn ang="0">
                  <a:pos x="42" y="1376"/>
                </a:cxn>
                <a:cxn ang="0">
                  <a:pos x="84" y="1504"/>
                </a:cxn>
                <a:cxn ang="0">
                  <a:pos x="118" y="1568"/>
                </a:cxn>
                <a:cxn ang="0">
                  <a:pos x="109" y="1616"/>
                </a:cxn>
                <a:cxn ang="0">
                  <a:pos x="135" y="1664"/>
                </a:cxn>
                <a:cxn ang="0">
                  <a:pos x="202" y="1696"/>
                </a:cxn>
                <a:cxn ang="0">
                  <a:pos x="244" y="1648"/>
                </a:cxn>
                <a:cxn ang="0">
                  <a:pos x="286" y="1600"/>
                </a:cxn>
                <a:cxn ang="0">
                  <a:pos x="387" y="1472"/>
                </a:cxn>
                <a:cxn ang="0">
                  <a:pos x="387" y="1408"/>
                </a:cxn>
                <a:cxn ang="0">
                  <a:pos x="396" y="1336"/>
                </a:cxn>
                <a:cxn ang="0">
                  <a:pos x="421" y="1272"/>
                </a:cxn>
                <a:cxn ang="0">
                  <a:pos x="497" y="1224"/>
                </a:cxn>
                <a:cxn ang="0">
                  <a:pos x="505" y="1168"/>
                </a:cxn>
                <a:cxn ang="0">
                  <a:pos x="480" y="1088"/>
                </a:cxn>
                <a:cxn ang="0">
                  <a:pos x="396" y="1040"/>
                </a:cxn>
                <a:cxn ang="0">
                  <a:pos x="387" y="984"/>
                </a:cxn>
                <a:cxn ang="0">
                  <a:pos x="387" y="832"/>
                </a:cxn>
                <a:cxn ang="0">
                  <a:pos x="480" y="704"/>
                </a:cxn>
                <a:cxn ang="0">
                  <a:pos x="556" y="624"/>
                </a:cxn>
                <a:cxn ang="0">
                  <a:pos x="581" y="560"/>
                </a:cxn>
                <a:cxn ang="0">
                  <a:pos x="573" y="496"/>
                </a:cxn>
                <a:cxn ang="0">
                  <a:pos x="606" y="424"/>
                </a:cxn>
                <a:cxn ang="0">
                  <a:pos x="682" y="376"/>
                </a:cxn>
                <a:cxn ang="0">
                  <a:pos x="674" y="328"/>
                </a:cxn>
                <a:cxn ang="0">
                  <a:pos x="649" y="240"/>
                </a:cxn>
                <a:cxn ang="0">
                  <a:pos x="606" y="160"/>
                </a:cxn>
                <a:cxn ang="0">
                  <a:pos x="573" y="80"/>
                </a:cxn>
                <a:cxn ang="0">
                  <a:pos x="446" y="0"/>
                </a:cxn>
                <a:cxn ang="0">
                  <a:pos x="429" y="88"/>
                </a:cxn>
              </a:cxnLst>
              <a:rect l="0" t="0" r="r" b="b"/>
              <a:pathLst>
                <a:path w="691" h="1696">
                  <a:moveTo>
                    <a:pt x="429" y="88"/>
                  </a:moveTo>
                  <a:lnTo>
                    <a:pt x="354" y="72"/>
                  </a:lnTo>
                  <a:lnTo>
                    <a:pt x="337" y="128"/>
                  </a:lnTo>
                  <a:lnTo>
                    <a:pt x="295" y="128"/>
                  </a:lnTo>
                  <a:lnTo>
                    <a:pt x="261" y="168"/>
                  </a:lnTo>
                  <a:lnTo>
                    <a:pt x="261" y="216"/>
                  </a:lnTo>
                  <a:lnTo>
                    <a:pt x="269" y="256"/>
                  </a:lnTo>
                  <a:lnTo>
                    <a:pt x="210" y="312"/>
                  </a:lnTo>
                  <a:lnTo>
                    <a:pt x="210" y="376"/>
                  </a:lnTo>
                  <a:lnTo>
                    <a:pt x="168" y="400"/>
                  </a:lnTo>
                  <a:lnTo>
                    <a:pt x="168" y="496"/>
                  </a:lnTo>
                  <a:lnTo>
                    <a:pt x="118" y="576"/>
                  </a:lnTo>
                  <a:lnTo>
                    <a:pt x="160" y="600"/>
                  </a:lnTo>
                  <a:lnTo>
                    <a:pt x="143" y="656"/>
                  </a:lnTo>
                  <a:lnTo>
                    <a:pt x="67" y="664"/>
                  </a:lnTo>
                  <a:lnTo>
                    <a:pt x="33" y="736"/>
                  </a:lnTo>
                  <a:lnTo>
                    <a:pt x="50" y="856"/>
                  </a:lnTo>
                  <a:lnTo>
                    <a:pt x="50" y="936"/>
                  </a:lnTo>
                  <a:lnTo>
                    <a:pt x="92" y="976"/>
                  </a:lnTo>
                  <a:lnTo>
                    <a:pt x="92" y="1016"/>
                  </a:lnTo>
                  <a:lnTo>
                    <a:pt x="67" y="1056"/>
                  </a:lnTo>
                  <a:lnTo>
                    <a:pt x="67" y="1144"/>
                  </a:lnTo>
                  <a:lnTo>
                    <a:pt x="33" y="1176"/>
                  </a:lnTo>
                  <a:lnTo>
                    <a:pt x="17" y="1272"/>
                  </a:lnTo>
                  <a:lnTo>
                    <a:pt x="0" y="1280"/>
                  </a:lnTo>
                  <a:lnTo>
                    <a:pt x="8" y="1328"/>
                  </a:lnTo>
                  <a:lnTo>
                    <a:pt x="33" y="1352"/>
                  </a:lnTo>
                  <a:lnTo>
                    <a:pt x="42" y="1376"/>
                  </a:lnTo>
                  <a:lnTo>
                    <a:pt x="42" y="1440"/>
                  </a:lnTo>
                  <a:lnTo>
                    <a:pt x="84" y="1504"/>
                  </a:lnTo>
                  <a:lnTo>
                    <a:pt x="109" y="1536"/>
                  </a:lnTo>
                  <a:lnTo>
                    <a:pt x="118" y="1568"/>
                  </a:lnTo>
                  <a:lnTo>
                    <a:pt x="109" y="1592"/>
                  </a:lnTo>
                  <a:lnTo>
                    <a:pt x="109" y="1616"/>
                  </a:lnTo>
                  <a:lnTo>
                    <a:pt x="126" y="1632"/>
                  </a:lnTo>
                  <a:lnTo>
                    <a:pt x="135" y="1664"/>
                  </a:lnTo>
                  <a:lnTo>
                    <a:pt x="135" y="1696"/>
                  </a:lnTo>
                  <a:lnTo>
                    <a:pt x="202" y="1696"/>
                  </a:lnTo>
                  <a:lnTo>
                    <a:pt x="236" y="1680"/>
                  </a:lnTo>
                  <a:lnTo>
                    <a:pt x="244" y="1648"/>
                  </a:lnTo>
                  <a:lnTo>
                    <a:pt x="261" y="1616"/>
                  </a:lnTo>
                  <a:lnTo>
                    <a:pt x="286" y="1600"/>
                  </a:lnTo>
                  <a:lnTo>
                    <a:pt x="354" y="1608"/>
                  </a:lnTo>
                  <a:lnTo>
                    <a:pt x="387" y="1472"/>
                  </a:lnTo>
                  <a:lnTo>
                    <a:pt x="396" y="1440"/>
                  </a:lnTo>
                  <a:lnTo>
                    <a:pt x="387" y="1408"/>
                  </a:lnTo>
                  <a:lnTo>
                    <a:pt x="387" y="1368"/>
                  </a:lnTo>
                  <a:lnTo>
                    <a:pt x="396" y="1336"/>
                  </a:lnTo>
                  <a:lnTo>
                    <a:pt x="404" y="1296"/>
                  </a:lnTo>
                  <a:lnTo>
                    <a:pt x="421" y="1272"/>
                  </a:lnTo>
                  <a:lnTo>
                    <a:pt x="472" y="1240"/>
                  </a:lnTo>
                  <a:lnTo>
                    <a:pt x="497" y="1224"/>
                  </a:lnTo>
                  <a:lnTo>
                    <a:pt x="497" y="1192"/>
                  </a:lnTo>
                  <a:lnTo>
                    <a:pt x="505" y="1168"/>
                  </a:lnTo>
                  <a:lnTo>
                    <a:pt x="522" y="1144"/>
                  </a:lnTo>
                  <a:lnTo>
                    <a:pt x="480" y="1088"/>
                  </a:lnTo>
                  <a:lnTo>
                    <a:pt x="413" y="1048"/>
                  </a:lnTo>
                  <a:lnTo>
                    <a:pt x="396" y="1040"/>
                  </a:lnTo>
                  <a:lnTo>
                    <a:pt x="387" y="1024"/>
                  </a:lnTo>
                  <a:lnTo>
                    <a:pt x="387" y="984"/>
                  </a:lnTo>
                  <a:lnTo>
                    <a:pt x="379" y="904"/>
                  </a:lnTo>
                  <a:lnTo>
                    <a:pt x="387" y="832"/>
                  </a:lnTo>
                  <a:lnTo>
                    <a:pt x="429" y="760"/>
                  </a:lnTo>
                  <a:lnTo>
                    <a:pt x="480" y="704"/>
                  </a:lnTo>
                  <a:lnTo>
                    <a:pt x="539" y="648"/>
                  </a:lnTo>
                  <a:lnTo>
                    <a:pt x="556" y="624"/>
                  </a:lnTo>
                  <a:lnTo>
                    <a:pt x="564" y="584"/>
                  </a:lnTo>
                  <a:lnTo>
                    <a:pt x="581" y="560"/>
                  </a:lnTo>
                  <a:lnTo>
                    <a:pt x="581" y="536"/>
                  </a:lnTo>
                  <a:lnTo>
                    <a:pt x="573" y="496"/>
                  </a:lnTo>
                  <a:lnTo>
                    <a:pt x="581" y="464"/>
                  </a:lnTo>
                  <a:lnTo>
                    <a:pt x="606" y="424"/>
                  </a:lnTo>
                  <a:lnTo>
                    <a:pt x="615" y="384"/>
                  </a:lnTo>
                  <a:lnTo>
                    <a:pt x="682" y="376"/>
                  </a:lnTo>
                  <a:lnTo>
                    <a:pt x="691" y="376"/>
                  </a:lnTo>
                  <a:lnTo>
                    <a:pt x="674" y="328"/>
                  </a:lnTo>
                  <a:lnTo>
                    <a:pt x="657" y="288"/>
                  </a:lnTo>
                  <a:lnTo>
                    <a:pt x="649" y="240"/>
                  </a:lnTo>
                  <a:lnTo>
                    <a:pt x="649" y="192"/>
                  </a:lnTo>
                  <a:lnTo>
                    <a:pt x="606" y="160"/>
                  </a:lnTo>
                  <a:lnTo>
                    <a:pt x="606" y="120"/>
                  </a:lnTo>
                  <a:lnTo>
                    <a:pt x="573" y="80"/>
                  </a:lnTo>
                  <a:lnTo>
                    <a:pt x="480" y="40"/>
                  </a:lnTo>
                  <a:lnTo>
                    <a:pt x="446" y="0"/>
                  </a:lnTo>
                  <a:lnTo>
                    <a:pt x="429" y="8"/>
                  </a:lnTo>
                  <a:lnTo>
                    <a:pt x="429" y="88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2" name="Freeform 104"/>
            <p:cNvSpPr>
              <a:spLocks/>
            </p:cNvSpPr>
            <p:nvPr/>
          </p:nvSpPr>
          <p:spPr bwMode="auto">
            <a:xfrm>
              <a:off x="3423" y="0"/>
              <a:ext cx="1340" cy="1688"/>
            </a:xfrm>
            <a:custGeom>
              <a:avLst/>
              <a:gdLst/>
              <a:ahLst/>
              <a:cxnLst>
                <a:cxn ang="0">
                  <a:pos x="1323" y="40"/>
                </a:cxn>
                <a:cxn ang="0">
                  <a:pos x="1205" y="24"/>
                </a:cxn>
                <a:cxn ang="0">
                  <a:pos x="1172" y="0"/>
                </a:cxn>
                <a:cxn ang="0">
                  <a:pos x="1130" y="24"/>
                </a:cxn>
                <a:cxn ang="0">
                  <a:pos x="1071" y="120"/>
                </a:cxn>
                <a:cxn ang="0">
                  <a:pos x="1012" y="40"/>
                </a:cxn>
                <a:cxn ang="0">
                  <a:pos x="961" y="136"/>
                </a:cxn>
                <a:cxn ang="0">
                  <a:pos x="877" y="184"/>
                </a:cxn>
                <a:cxn ang="0">
                  <a:pos x="809" y="176"/>
                </a:cxn>
                <a:cxn ang="0">
                  <a:pos x="717" y="248"/>
                </a:cxn>
                <a:cxn ang="0">
                  <a:pos x="700" y="328"/>
                </a:cxn>
                <a:cxn ang="0">
                  <a:pos x="645" y="418"/>
                </a:cxn>
                <a:cxn ang="0">
                  <a:pos x="590" y="504"/>
                </a:cxn>
                <a:cxn ang="0">
                  <a:pos x="565" y="560"/>
                </a:cxn>
                <a:cxn ang="0">
                  <a:pos x="472" y="744"/>
                </a:cxn>
                <a:cxn ang="0">
                  <a:pos x="396" y="848"/>
                </a:cxn>
                <a:cxn ang="0">
                  <a:pos x="396" y="896"/>
                </a:cxn>
                <a:cxn ang="0">
                  <a:pos x="304" y="1024"/>
                </a:cxn>
                <a:cxn ang="0">
                  <a:pos x="236" y="1032"/>
                </a:cxn>
                <a:cxn ang="0">
                  <a:pos x="186" y="1088"/>
                </a:cxn>
                <a:cxn ang="0">
                  <a:pos x="93" y="1144"/>
                </a:cxn>
                <a:cxn ang="0">
                  <a:pos x="26" y="1200"/>
                </a:cxn>
                <a:cxn ang="0">
                  <a:pos x="9" y="1264"/>
                </a:cxn>
                <a:cxn ang="0">
                  <a:pos x="9" y="1304"/>
                </a:cxn>
                <a:cxn ang="0">
                  <a:pos x="0" y="1352"/>
                </a:cxn>
                <a:cxn ang="0">
                  <a:pos x="9" y="1424"/>
                </a:cxn>
                <a:cxn ang="0">
                  <a:pos x="51" y="1464"/>
                </a:cxn>
                <a:cxn ang="0">
                  <a:pos x="17" y="1512"/>
                </a:cxn>
                <a:cxn ang="0">
                  <a:pos x="59" y="1552"/>
                </a:cxn>
                <a:cxn ang="0">
                  <a:pos x="17" y="1584"/>
                </a:cxn>
                <a:cxn ang="0">
                  <a:pos x="51" y="1632"/>
                </a:cxn>
                <a:cxn ang="0">
                  <a:pos x="102" y="1688"/>
                </a:cxn>
                <a:cxn ang="0">
                  <a:pos x="278" y="1624"/>
                </a:cxn>
                <a:cxn ang="0">
                  <a:pos x="346" y="1576"/>
                </a:cxn>
                <a:cxn ang="0">
                  <a:pos x="388" y="1512"/>
                </a:cxn>
                <a:cxn ang="0">
                  <a:pos x="422" y="1592"/>
                </a:cxn>
                <a:cxn ang="0">
                  <a:pos x="489" y="1456"/>
                </a:cxn>
                <a:cxn ang="0">
                  <a:pos x="514" y="1288"/>
                </a:cxn>
                <a:cxn ang="0">
                  <a:pos x="455" y="1048"/>
                </a:cxn>
                <a:cxn ang="0">
                  <a:pos x="582" y="912"/>
                </a:cxn>
                <a:cxn ang="0">
                  <a:pos x="590" y="712"/>
                </a:cxn>
                <a:cxn ang="0">
                  <a:pos x="691" y="568"/>
                </a:cxn>
                <a:cxn ang="0">
                  <a:pos x="717" y="440"/>
                </a:cxn>
                <a:cxn ang="0">
                  <a:pos x="851" y="400"/>
                </a:cxn>
                <a:cxn ang="0">
                  <a:pos x="851" y="296"/>
                </a:cxn>
                <a:cxn ang="0">
                  <a:pos x="1037" y="304"/>
                </a:cxn>
                <a:cxn ang="0">
                  <a:pos x="1113" y="176"/>
                </a:cxn>
                <a:cxn ang="0">
                  <a:pos x="1264" y="168"/>
                </a:cxn>
                <a:cxn ang="0">
                  <a:pos x="1340" y="144"/>
                </a:cxn>
              </a:cxnLst>
              <a:rect l="0" t="0" r="r" b="b"/>
              <a:pathLst>
                <a:path w="1340" h="1688">
                  <a:moveTo>
                    <a:pt x="1239" y="104"/>
                  </a:moveTo>
                  <a:lnTo>
                    <a:pt x="1281" y="80"/>
                  </a:lnTo>
                  <a:lnTo>
                    <a:pt x="1323" y="40"/>
                  </a:lnTo>
                  <a:lnTo>
                    <a:pt x="1239" y="16"/>
                  </a:lnTo>
                  <a:lnTo>
                    <a:pt x="1214" y="8"/>
                  </a:lnTo>
                  <a:lnTo>
                    <a:pt x="1205" y="24"/>
                  </a:lnTo>
                  <a:lnTo>
                    <a:pt x="1180" y="56"/>
                  </a:lnTo>
                  <a:lnTo>
                    <a:pt x="1172" y="16"/>
                  </a:lnTo>
                  <a:lnTo>
                    <a:pt x="1172" y="0"/>
                  </a:lnTo>
                  <a:lnTo>
                    <a:pt x="1146" y="0"/>
                  </a:lnTo>
                  <a:lnTo>
                    <a:pt x="1130" y="0"/>
                  </a:lnTo>
                  <a:lnTo>
                    <a:pt x="1130" y="24"/>
                  </a:lnTo>
                  <a:lnTo>
                    <a:pt x="1130" y="64"/>
                  </a:lnTo>
                  <a:lnTo>
                    <a:pt x="1104" y="24"/>
                  </a:lnTo>
                  <a:lnTo>
                    <a:pt x="1071" y="120"/>
                  </a:lnTo>
                  <a:lnTo>
                    <a:pt x="1062" y="48"/>
                  </a:lnTo>
                  <a:lnTo>
                    <a:pt x="1037" y="24"/>
                  </a:lnTo>
                  <a:lnTo>
                    <a:pt x="1012" y="40"/>
                  </a:lnTo>
                  <a:lnTo>
                    <a:pt x="961" y="80"/>
                  </a:lnTo>
                  <a:lnTo>
                    <a:pt x="953" y="112"/>
                  </a:lnTo>
                  <a:lnTo>
                    <a:pt x="961" y="136"/>
                  </a:lnTo>
                  <a:lnTo>
                    <a:pt x="902" y="144"/>
                  </a:lnTo>
                  <a:lnTo>
                    <a:pt x="885" y="160"/>
                  </a:lnTo>
                  <a:lnTo>
                    <a:pt x="877" y="184"/>
                  </a:lnTo>
                  <a:lnTo>
                    <a:pt x="851" y="192"/>
                  </a:lnTo>
                  <a:lnTo>
                    <a:pt x="826" y="192"/>
                  </a:lnTo>
                  <a:lnTo>
                    <a:pt x="809" y="176"/>
                  </a:lnTo>
                  <a:lnTo>
                    <a:pt x="784" y="176"/>
                  </a:lnTo>
                  <a:lnTo>
                    <a:pt x="750" y="208"/>
                  </a:lnTo>
                  <a:lnTo>
                    <a:pt x="717" y="248"/>
                  </a:lnTo>
                  <a:lnTo>
                    <a:pt x="683" y="296"/>
                  </a:lnTo>
                  <a:lnTo>
                    <a:pt x="683" y="320"/>
                  </a:lnTo>
                  <a:lnTo>
                    <a:pt x="700" y="328"/>
                  </a:lnTo>
                  <a:lnTo>
                    <a:pt x="659" y="374"/>
                  </a:lnTo>
                  <a:lnTo>
                    <a:pt x="641" y="368"/>
                  </a:lnTo>
                  <a:lnTo>
                    <a:pt x="645" y="418"/>
                  </a:lnTo>
                  <a:lnTo>
                    <a:pt x="616" y="456"/>
                  </a:lnTo>
                  <a:lnTo>
                    <a:pt x="599" y="480"/>
                  </a:lnTo>
                  <a:lnTo>
                    <a:pt x="590" y="504"/>
                  </a:lnTo>
                  <a:lnTo>
                    <a:pt x="607" y="520"/>
                  </a:lnTo>
                  <a:lnTo>
                    <a:pt x="573" y="536"/>
                  </a:lnTo>
                  <a:lnTo>
                    <a:pt x="565" y="560"/>
                  </a:lnTo>
                  <a:lnTo>
                    <a:pt x="540" y="576"/>
                  </a:lnTo>
                  <a:lnTo>
                    <a:pt x="523" y="624"/>
                  </a:lnTo>
                  <a:lnTo>
                    <a:pt x="472" y="744"/>
                  </a:lnTo>
                  <a:lnTo>
                    <a:pt x="455" y="816"/>
                  </a:lnTo>
                  <a:lnTo>
                    <a:pt x="439" y="840"/>
                  </a:lnTo>
                  <a:lnTo>
                    <a:pt x="396" y="848"/>
                  </a:lnTo>
                  <a:lnTo>
                    <a:pt x="405" y="872"/>
                  </a:lnTo>
                  <a:lnTo>
                    <a:pt x="413" y="888"/>
                  </a:lnTo>
                  <a:lnTo>
                    <a:pt x="396" y="896"/>
                  </a:lnTo>
                  <a:lnTo>
                    <a:pt x="346" y="952"/>
                  </a:lnTo>
                  <a:lnTo>
                    <a:pt x="321" y="1008"/>
                  </a:lnTo>
                  <a:lnTo>
                    <a:pt x="304" y="1024"/>
                  </a:lnTo>
                  <a:lnTo>
                    <a:pt x="295" y="1032"/>
                  </a:lnTo>
                  <a:lnTo>
                    <a:pt x="262" y="1024"/>
                  </a:lnTo>
                  <a:lnTo>
                    <a:pt x="236" y="1032"/>
                  </a:lnTo>
                  <a:lnTo>
                    <a:pt x="228" y="1040"/>
                  </a:lnTo>
                  <a:lnTo>
                    <a:pt x="220" y="1064"/>
                  </a:lnTo>
                  <a:lnTo>
                    <a:pt x="186" y="1088"/>
                  </a:lnTo>
                  <a:lnTo>
                    <a:pt x="152" y="1104"/>
                  </a:lnTo>
                  <a:lnTo>
                    <a:pt x="127" y="1128"/>
                  </a:lnTo>
                  <a:lnTo>
                    <a:pt x="93" y="1144"/>
                  </a:lnTo>
                  <a:lnTo>
                    <a:pt x="68" y="1168"/>
                  </a:lnTo>
                  <a:lnTo>
                    <a:pt x="51" y="1192"/>
                  </a:lnTo>
                  <a:lnTo>
                    <a:pt x="26" y="1200"/>
                  </a:lnTo>
                  <a:lnTo>
                    <a:pt x="17" y="1208"/>
                  </a:lnTo>
                  <a:lnTo>
                    <a:pt x="17" y="1248"/>
                  </a:lnTo>
                  <a:lnTo>
                    <a:pt x="9" y="1264"/>
                  </a:lnTo>
                  <a:lnTo>
                    <a:pt x="17" y="1272"/>
                  </a:lnTo>
                  <a:lnTo>
                    <a:pt x="17" y="1288"/>
                  </a:lnTo>
                  <a:lnTo>
                    <a:pt x="9" y="1304"/>
                  </a:lnTo>
                  <a:lnTo>
                    <a:pt x="17" y="1312"/>
                  </a:lnTo>
                  <a:lnTo>
                    <a:pt x="17" y="1328"/>
                  </a:lnTo>
                  <a:lnTo>
                    <a:pt x="0" y="1352"/>
                  </a:lnTo>
                  <a:lnTo>
                    <a:pt x="17" y="1384"/>
                  </a:lnTo>
                  <a:lnTo>
                    <a:pt x="43" y="1408"/>
                  </a:lnTo>
                  <a:lnTo>
                    <a:pt x="9" y="1424"/>
                  </a:lnTo>
                  <a:lnTo>
                    <a:pt x="34" y="1432"/>
                  </a:lnTo>
                  <a:lnTo>
                    <a:pt x="9" y="1480"/>
                  </a:lnTo>
                  <a:lnTo>
                    <a:pt x="51" y="1464"/>
                  </a:lnTo>
                  <a:lnTo>
                    <a:pt x="51" y="1480"/>
                  </a:lnTo>
                  <a:lnTo>
                    <a:pt x="43" y="1488"/>
                  </a:lnTo>
                  <a:lnTo>
                    <a:pt x="17" y="1512"/>
                  </a:lnTo>
                  <a:lnTo>
                    <a:pt x="17" y="1544"/>
                  </a:lnTo>
                  <a:lnTo>
                    <a:pt x="43" y="1544"/>
                  </a:lnTo>
                  <a:lnTo>
                    <a:pt x="59" y="1552"/>
                  </a:lnTo>
                  <a:lnTo>
                    <a:pt x="59" y="1568"/>
                  </a:lnTo>
                  <a:lnTo>
                    <a:pt x="34" y="1584"/>
                  </a:lnTo>
                  <a:lnTo>
                    <a:pt x="17" y="1584"/>
                  </a:lnTo>
                  <a:lnTo>
                    <a:pt x="9" y="1592"/>
                  </a:lnTo>
                  <a:lnTo>
                    <a:pt x="26" y="1616"/>
                  </a:lnTo>
                  <a:lnTo>
                    <a:pt x="51" y="1632"/>
                  </a:lnTo>
                  <a:lnTo>
                    <a:pt x="76" y="1656"/>
                  </a:lnTo>
                  <a:lnTo>
                    <a:pt x="118" y="1664"/>
                  </a:lnTo>
                  <a:lnTo>
                    <a:pt x="102" y="1688"/>
                  </a:lnTo>
                  <a:lnTo>
                    <a:pt x="177" y="1688"/>
                  </a:lnTo>
                  <a:lnTo>
                    <a:pt x="236" y="1664"/>
                  </a:lnTo>
                  <a:lnTo>
                    <a:pt x="278" y="1624"/>
                  </a:lnTo>
                  <a:lnTo>
                    <a:pt x="312" y="1576"/>
                  </a:lnTo>
                  <a:lnTo>
                    <a:pt x="329" y="1584"/>
                  </a:lnTo>
                  <a:lnTo>
                    <a:pt x="346" y="1576"/>
                  </a:lnTo>
                  <a:lnTo>
                    <a:pt x="363" y="1544"/>
                  </a:lnTo>
                  <a:lnTo>
                    <a:pt x="363" y="1512"/>
                  </a:lnTo>
                  <a:lnTo>
                    <a:pt x="388" y="1512"/>
                  </a:lnTo>
                  <a:lnTo>
                    <a:pt x="396" y="1528"/>
                  </a:lnTo>
                  <a:lnTo>
                    <a:pt x="405" y="1560"/>
                  </a:lnTo>
                  <a:lnTo>
                    <a:pt x="422" y="1592"/>
                  </a:lnTo>
                  <a:lnTo>
                    <a:pt x="439" y="1584"/>
                  </a:lnTo>
                  <a:lnTo>
                    <a:pt x="455" y="1488"/>
                  </a:lnTo>
                  <a:lnTo>
                    <a:pt x="489" y="1456"/>
                  </a:lnTo>
                  <a:lnTo>
                    <a:pt x="489" y="1368"/>
                  </a:lnTo>
                  <a:lnTo>
                    <a:pt x="514" y="1328"/>
                  </a:lnTo>
                  <a:lnTo>
                    <a:pt x="514" y="1288"/>
                  </a:lnTo>
                  <a:lnTo>
                    <a:pt x="472" y="1248"/>
                  </a:lnTo>
                  <a:lnTo>
                    <a:pt x="472" y="1168"/>
                  </a:lnTo>
                  <a:lnTo>
                    <a:pt x="455" y="1048"/>
                  </a:lnTo>
                  <a:lnTo>
                    <a:pt x="489" y="976"/>
                  </a:lnTo>
                  <a:lnTo>
                    <a:pt x="565" y="968"/>
                  </a:lnTo>
                  <a:lnTo>
                    <a:pt x="582" y="912"/>
                  </a:lnTo>
                  <a:lnTo>
                    <a:pt x="540" y="888"/>
                  </a:lnTo>
                  <a:lnTo>
                    <a:pt x="590" y="808"/>
                  </a:lnTo>
                  <a:lnTo>
                    <a:pt x="590" y="712"/>
                  </a:lnTo>
                  <a:lnTo>
                    <a:pt x="632" y="688"/>
                  </a:lnTo>
                  <a:lnTo>
                    <a:pt x="632" y="624"/>
                  </a:lnTo>
                  <a:lnTo>
                    <a:pt x="691" y="568"/>
                  </a:lnTo>
                  <a:lnTo>
                    <a:pt x="683" y="528"/>
                  </a:lnTo>
                  <a:lnTo>
                    <a:pt x="683" y="480"/>
                  </a:lnTo>
                  <a:lnTo>
                    <a:pt x="717" y="440"/>
                  </a:lnTo>
                  <a:lnTo>
                    <a:pt x="759" y="440"/>
                  </a:lnTo>
                  <a:lnTo>
                    <a:pt x="776" y="384"/>
                  </a:lnTo>
                  <a:lnTo>
                    <a:pt x="851" y="400"/>
                  </a:lnTo>
                  <a:lnTo>
                    <a:pt x="851" y="320"/>
                  </a:lnTo>
                  <a:lnTo>
                    <a:pt x="868" y="312"/>
                  </a:lnTo>
                  <a:lnTo>
                    <a:pt x="851" y="296"/>
                  </a:lnTo>
                  <a:lnTo>
                    <a:pt x="894" y="272"/>
                  </a:lnTo>
                  <a:lnTo>
                    <a:pt x="995" y="320"/>
                  </a:lnTo>
                  <a:lnTo>
                    <a:pt x="1037" y="304"/>
                  </a:lnTo>
                  <a:lnTo>
                    <a:pt x="1096" y="320"/>
                  </a:lnTo>
                  <a:lnTo>
                    <a:pt x="1113" y="248"/>
                  </a:lnTo>
                  <a:lnTo>
                    <a:pt x="1113" y="176"/>
                  </a:lnTo>
                  <a:lnTo>
                    <a:pt x="1146" y="136"/>
                  </a:lnTo>
                  <a:lnTo>
                    <a:pt x="1197" y="136"/>
                  </a:lnTo>
                  <a:lnTo>
                    <a:pt x="1264" y="168"/>
                  </a:lnTo>
                  <a:lnTo>
                    <a:pt x="1281" y="208"/>
                  </a:lnTo>
                  <a:lnTo>
                    <a:pt x="1306" y="176"/>
                  </a:lnTo>
                  <a:lnTo>
                    <a:pt x="1340" y="144"/>
                  </a:lnTo>
                  <a:lnTo>
                    <a:pt x="1340" y="120"/>
                  </a:lnTo>
                  <a:lnTo>
                    <a:pt x="1239" y="104"/>
                  </a:lnTo>
                  <a:close/>
                </a:path>
              </a:pathLst>
            </a:custGeom>
            <a:solidFill>
              <a:srgbClr val="00A0C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3" name="Freeform 105"/>
            <p:cNvSpPr>
              <a:spLocks/>
            </p:cNvSpPr>
            <p:nvPr/>
          </p:nvSpPr>
          <p:spPr bwMode="auto">
            <a:xfrm>
              <a:off x="3423" y="-8"/>
              <a:ext cx="1340" cy="1688"/>
            </a:xfrm>
            <a:custGeom>
              <a:avLst/>
              <a:gdLst/>
              <a:ahLst/>
              <a:cxnLst>
                <a:cxn ang="0">
                  <a:pos x="1323" y="40"/>
                </a:cxn>
                <a:cxn ang="0">
                  <a:pos x="1205" y="24"/>
                </a:cxn>
                <a:cxn ang="0">
                  <a:pos x="1172" y="0"/>
                </a:cxn>
                <a:cxn ang="0">
                  <a:pos x="1130" y="24"/>
                </a:cxn>
                <a:cxn ang="0">
                  <a:pos x="1071" y="120"/>
                </a:cxn>
                <a:cxn ang="0">
                  <a:pos x="1012" y="40"/>
                </a:cxn>
                <a:cxn ang="0">
                  <a:pos x="961" y="136"/>
                </a:cxn>
                <a:cxn ang="0">
                  <a:pos x="877" y="184"/>
                </a:cxn>
                <a:cxn ang="0">
                  <a:pos x="809" y="176"/>
                </a:cxn>
                <a:cxn ang="0">
                  <a:pos x="717" y="248"/>
                </a:cxn>
                <a:cxn ang="0">
                  <a:pos x="700" y="328"/>
                </a:cxn>
                <a:cxn ang="0">
                  <a:pos x="645" y="422"/>
                </a:cxn>
                <a:cxn ang="0">
                  <a:pos x="590" y="504"/>
                </a:cxn>
                <a:cxn ang="0">
                  <a:pos x="565" y="560"/>
                </a:cxn>
                <a:cxn ang="0">
                  <a:pos x="472" y="744"/>
                </a:cxn>
                <a:cxn ang="0">
                  <a:pos x="396" y="848"/>
                </a:cxn>
                <a:cxn ang="0">
                  <a:pos x="396" y="896"/>
                </a:cxn>
                <a:cxn ang="0">
                  <a:pos x="304" y="1024"/>
                </a:cxn>
                <a:cxn ang="0">
                  <a:pos x="236" y="1032"/>
                </a:cxn>
                <a:cxn ang="0">
                  <a:pos x="186" y="1088"/>
                </a:cxn>
                <a:cxn ang="0">
                  <a:pos x="93" y="1144"/>
                </a:cxn>
                <a:cxn ang="0">
                  <a:pos x="26" y="1200"/>
                </a:cxn>
                <a:cxn ang="0">
                  <a:pos x="9" y="1264"/>
                </a:cxn>
                <a:cxn ang="0">
                  <a:pos x="9" y="1304"/>
                </a:cxn>
                <a:cxn ang="0">
                  <a:pos x="0" y="1352"/>
                </a:cxn>
                <a:cxn ang="0">
                  <a:pos x="9" y="1424"/>
                </a:cxn>
                <a:cxn ang="0">
                  <a:pos x="51" y="1464"/>
                </a:cxn>
                <a:cxn ang="0">
                  <a:pos x="17" y="1512"/>
                </a:cxn>
                <a:cxn ang="0">
                  <a:pos x="59" y="1552"/>
                </a:cxn>
                <a:cxn ang="0">
                  <a:pos x="17" y="1584"/>
                </a:cxn>
                <a:cxn ang="0">
                  <a:pos x="51" y="1632"/>
                </a:cxn>
                <a:cxn ang="0">
                  <a:pos x="102" y="1688"/>
                </a:cxn>
                <a:cxn ang="0">
                  <a:pos x="278" y="1624"/>
                </a:cxn>
                <a:cxn ang="0">
                  <a:pos x="346" y="1576"/>
                </a:cxn>
                <a:cxn ang="0">
                  <a:pos x="388" y="1512"/>
                </a:cxn>
                <a:cxn ang="0">
                  <a:pos x="422" y="1592"/>
                </a:cxn>
                <a:cxn ang="0">
                  <a:pos x="489" y="1456"/>
                </a:cxn>
                <a:cxn ang="0">
                  <a:pos x="514" y="1288"/>
                </a:cxn>
                <a:cxn ang="0">
                  <a:pos x="455" y="1048"/>
                </a:cxn>
                <a:cxn ang="0">
                  <a:pos x="582" y="912"/>
                </a:cxn>
                <a:cxn ang="0">
                  <a:pos x="590" y="712"/>
                </a:cxn>
                <a:cxn ang="0">
                  <a:pos x="691" y="568"/>
                </a:cxn>
                <a:cxn ang="0">
                  <a:pos x="717" y="440"/>
                </a:cxn>
                <a:cxn ang="0">
                  <a:pos x="851" y="400"/>
                </a:cxn>
                <a:cxn ang="0">
                  <a:pos x="851" y="296"/>
                </a:cxn>
                <a:cxn ang="0">
                  <a:pos x="1037" y="304"/>
                </a:cxn>
                <a:cxn ang="0">
                  <a:pos x="1113" y="176"/>
                </a:cxn>
                <a:cxn ang="0">
                  <a:pos x="1264" y="168"/>
                </a:cxn>
                <a:cxn ang="0">
                  <a:pos x="1340" y="144"/>
                </a:cxn>
                <a:cxn ang="0">
                  <a:pos x="1239" y="104"/>
                </a:cxn>
              </a:cxnLst>
              <a:rect l="0" t="0" r="r" b="b"/>
              <a:pathLst>
                <a:path w="1340" h="1688">
                  <a:moveTo>
                    <a:pt x="1239" y="104"/>
                  </a:moveTo>
                  <a:lnTo>
                    <a:pt x="1281" y="80"/>
                  </a:lnTo>
                  <a:lnTo>
                    <a:pt x="1323" y="40"/>
                  </a:lnTo>
                  <a:lnTo>
                    <a:pt x="1239" y="16"/>
                  </a:lnTo>
                  <a:lnTo>
                    <a:pt x="1214" y="8"/>
                  </a:lnTo>
                  <a:lnTo>
                    <a:pt x="1205" y="24"/>
                  </a:lnTo>
                  <a:lnTo>
                    <a:pt x="1180" y="56"/>
                  </a:lnTo>
                  <a:lnTo>
                    <a:pt x="1172" y="16"/>
                  </a:lnTo>
                  <a:lnTo>
                    <a:pt x="1172" y="0"/>
                  </a:lnTo>
                  <a:lnTo>
                    <a:pt x="1146" y="0"/>
                  </a:lnTo>
                  <a:lnTo>
                    <a:pt x="1130" y="0"/>
                  </a:lnTo>
                  <a:lnTo>
                    <a:pt x="1130" y="24"/>
                  </a:lnTo>
                  <a:lnTo>
                    <a:pt x="1130" y="64"/>
                  </a:lnTo>
                  <a:lnTo>
                    <a:pt x="1104" y="24"/>
                  </a:lnTo>
                  <a:lnTo>
                    <a:pt x="1071" y="120"/>
                  </a:lnTo>
                  <a:lnTo>
                    <a:pt x="1062" y="48"/>
                  </a:lnTo>
                  <a:lnTo>
                    <a:pt x="1037" y="24"/>
                  </a:lnTo>
                  <a:lnTo>
                    <a:pt x="1012" y="40"/>
                  </a:lnTo>
                  <a:lnTo>
                    <a:pt x="961" y="80"/>
                  </a:lnTo>
                  <a:lnTo>
                    <a:pt x="953" y="112"/>
                  </a:lnTo>
                  <a:lnTo>
                    <a:pt x="961" y="136"/>
                  </a:lnTo>
                  <a:lnTo>
                    <a:pt x="902" y="144"/>
                  </a:lnTo>
                  <a:lnTo>
                    <a:pt x="885" y="160"/>
                  </a:lnTo>
                  <a:lnTo>
                    <a:pt x="877" y="184"/>
                  </a:lnTo>
                  <a:lnTo>
                    <a:pt x="851" y="192"/>
                  </a:lnTo>
                  <a:lnTo>
                    <a:pt x="826" y="192"/>
                  </a:lnTo>
                  <a:lnTo>
                    <a:pt x="809" y="176"/>
                  </a:lnTo>
                  <a:lnTo>
                    <a:pt x="784" y="176"/>
                  </a:lnTo>
                  <a:lnTo>
                    <a:pt x="750" y="208"/>
                  </a:lnTo>
                  <a:lnTo>
                    <a:pt x="717" y="248"/>
                  </a:lnTo>
                  <a:lnTo>
                    <a:pt x="683" y="296"/>
                  </a:lnTo>
                  <a:lnTo>
                    <a:pt x="683" y="320"/>
                  </a:lnTo>
                  <a:lnTo>
                    <a:pt x="700" y="328"/>
                  </a:lnTo>
                  <a:lnTo>
                    <a:pt x="658" y="376"/>
                  </a:lnTo>
                  <a:lnTo>
                    <a:pt x="639" y="374"/>
                  </a:lnTo>
                  <a:lnTo>
                    <a:pt x="645" y="422"/>
                  </a:lnTo>
                  <a:lnTo>
                    <a:pt x="616" y="456"/>
                  </a:lnTo>
                  <a:lnTo>
                    <a:pt x="599" y="480"/>
                  </a:lnTo>
                  <a:lnTo>
                    <a:pt x="590" y="504"/>
                  </a:lnTo>
                  <a:lnTo>
                    <a:pt x="607" y="520"/>
                  </a:lnTo>
                  <a:lnTo>
                    <a:pt x="573" y="536"/>
                  </a:lnTo>
                  <a:lnTo>
                    <a:pt x="565" y="560"/>
                  </a:lnTo>
                  <a:lnTo>
                    <a:pt x="540" y="576"/>
                  </a:lnTo>
                  <a:lnTo>
                    <a:pt x="523" y="624"/>
                  </a:lnTo>
                  <a:lnTo>
                    <a:pt x="472" y="744"/>
                  </a:lnTo>
                  <a:lnTo>
                    <a:pt x="455" y="816"/>
                  </a:lnTo>
                  <a:lnTo>
                    <a:pt x="439" y="840"/>
                  </a:lnTo>
                  <a:lnTo>
                    <a:pt x="396" y="848"/>
                  </a:lnTo>
                  <a:lnTo>
                    <a:pt x="405" y="872"/>
                  </a:lnTo>
                  <a:lnTo>
                    <a:pt x="413" y="888"/>
                  </a:lnTo>
                  <a:lnTo>
                    <a:pt x="396" y="896"/>
                  </a:lnTo>
                  <a:lnTo>
                    <a:pt x="346" y="952"/>
                  </a:lnTo>
                  <a:lnTo>
                    <a:pt x="321" y="1008"/>
                  </a:lnTo>
                  <a:lnTo>
                    <a:pt x="304" y="1024"/>
                  </a:lnTo>
                  <a:lnTo>
                    <a:pt x="295" y="1032"/>
                  </a:lnTo>
                  <a:lnTo>
                    <a:pt x="262" y="1024"/>
                  </a:lnTo>
                  <a:lnTo>
                    <a:pt x="236" y="1032"/>
                  </a:lnTo>
                  <a:lnTo>
                    <a:pt x="228" y="1040"/>
                  </a:lnTo>
                  <a:lnTo>
                    <a:pt x="220" y="1064"/>
                  </a:lnTo>
                  <a:lnTo>
                    <a:pt x="186" y="1088"/>
                  </a:lnTo>
                  <a:lnTo>
                    <a:pt x="152" y="1104"/>
                  </a:lnTo>
                  <a:lnTo>
                    <a:pt x="127" y="1128"/>
                  </a:lnTo>
                  <a:lnTo>
                    <a:pt x="93" y="1144"/>
                  </a:lnTo>
                  <a:lnTo>
                    <a:pt x="68" y="1168"/>
                  </a:lnTo>
                  <a:lnTo>
                    <a:pt x="51" y="1192"/>
                  </a:lnTo>
                  <a:lnTo>
                    <a:pt x="26" y="1200"/>
                  </a:lnTo>
                  <a:lnTo>
                    <a:pt x="17" y="1208"/>
                  </a:lnTo>
                  <a:lnTo>
                    <a:pt x="17" y="1248"/>
                  </a:lnTo>
                  <a:lnTo>
                    <a:pt x="9" y="1264"/>
                  </a:lnTo>
                  <a:lnTo>
                    <a:pt x="17" y="1272"/>
                  </a:lnTo>
                  <a:lnTo>
                    <a:pt x="17" y="1288"/>
                  </a:lnTo>
                  <a:lnTo>
                    <a:pt x="9" y="1304"/>
                  </a:lnTo>
                  <a:lnTo>
                    <a:pt x="17" y="1312"/>
                  </a:lnTo>
                  <a:lnTo>
                    <a:pt x="17" y="1328"/>
                  </a:lnTo>
                  <a:lnTo>
                    <a:pt x="0" y="1352"/>
                  </a:lnTo>
                  <a:lnTo>
                    <a:pt x="17" y="1384"/>
                  </a:lnTo>
                  <a:lnTo>
                    <a:pt x="43" y="1408"/>
                  </a:lnTo>
                  <a:lnTo>
                    <a:pt x="9" y="1424"/>
                  </a:lnTo>
                  <a:lnTo>
                    <a:pt x="34" y="1432"/>
                  </a:lnTo>
                  <a:lnTo>
                    <a:pt x="9" y="1480"/>
                  </a:lnTo>
                  <a:lnTo>
                    <a:pt x="51" y="1464"/>
                  </a:lnTo>
                  <a:lnTo>
                    <a:pt x="51" y="1480"/>
                  </a:lnTo>
                  <a:lnTo>
                    <a:pt x="43" y="1488"/>
                  </a:lnTo>
                  <a:lnTo>
                    <a:pt x="17" y="1512"/>
                  </a:lnTo>
                  <a:lnTo>
                    <a:pt x="17" y="1544"/>
                  </a:lnTo>
                  <a:lnTo>
                    <a:pt x="43" y="1544"/>
                  </a:lnTo>
                  <a:lnTo>
                    <a:pt x="59" y="1552"/>
                  </a:lnTo>
                  <a:lnTo>
                    <a:pt x="59" y="1568"/>
                  </a:lnTo>
                  <a:lnTo>
                    <a:pt x="34" y="1584"/>
                  </a:lnTo>
                  <a:lnTo>
                    <a:pt x="17" y="1584"/>
                  </a:lnTo>
                  <a:lnTo>
                    <a:pt x="9" y="1592"/>
                  </a:lnTo>
                  <a:lnTo>
                    <a:pt x="26" y="1616"/>
                  </a:lnTo>
                  <a:lnTo>
                    <a:pt x="51" y="1632"/>
                  </a:lnTo>
                  <a:lnTo>
                    <a:pt x="76" y="1656"/>
                  </a:lnTo>
                  <a:lnTo>
                    <a:pt x="118" y="1664"/>
                  </a:lnTo>
                  <a:lnTo>
                    <a:pt x="102" y="1688"/>
                  </a:lnTo>
                  <a:lnTo>
                    <a:pt x="177" y="1688"/>
                  </a:lnTo>
                  <a:lnTo>
                    <a:pt x="236" y="1664"/>
                  </a:lnTo>
                  <a:lnTo>
                    <a:pt x="278" y="1624"/>
                  </a:lnTo>
                  <a:lnTo>
                    <a:pt x="312" y="1576"/>
                  </a:lnTo>
                  <a:lnTo>
                    <a:pt x="329" y="1584"/>
                  </a:lnTo>
                  <a:lnTo>
                    <a:pt x="346" y="1576"/>
                  </a:lnTo>
                  <a:lnTo>
                    <a:pt x="363" y="1544"/>
                  </a:lnTo>
                  <a:lnTo>
                    <a:pt x="363" y="1512"/>
                  </a:lnTo>
                  <a:lnTo>
                    <a:pt x="388" y="1512"/>
                  </a:lnTo>
                  <a:lnTo>
                    <a:pt x="396" y="1528"/>
                  </a:lnTo>
                  <a:lnTo>
                    <a:pt x="405" y="1560"/>
                  </a:lnTo>
                  <a:lnTo>
                    <a:pt x="422" y="1592"/>
                  </a:lnTo>
                  <a:lnTo>
                    <a:pt x="439" y="1584"/>
                  </a:lnTo>
                  <a:lnTo>
                    <a:pt x="455" y="1488"/>
                  </a:lnTo>
                  <a:lnTo>
                    <a:pt x="489" y="1456"/>
                  </a:lnTo>
                  <a:lnTo>
                    <a:pt x="489" y="1368"/>
                  </a:lnTo>
                  <a:lnTo>
                    <a:pt x="514" y="1328"/>
                  </a:lnTo>
                  <a:lnTo>
                    <a:pt x="514" y="1288"/>
                  </a:lnTo>
                  <a:lnTo>
                    <a:pt x="472" y="1248"/>
                  </a:lnTo>
                  <a:lnTo>
                    <a:pt x="472" y="1168"/>
                  </a:lnTo>
                  <a:lnTo>
                    <a:pt x="455" y="1048"/>
                  </a:lnTo>
                  <a:lnTo>
                    <a:pt x="489" y="976"/>
                  </a:lnTo>
                  <a:lnTo>
                    <a:pt x="565" y="968"/>
                  </a:lnTo>
                  <a:lnTo>
                    <a:pt x="582" y="912"/>
                  </a:lnTo>
                  <a:lnTo>
                    <a:pt x="540" y="888"/>
                  </a:lnTo>
                  <a:lnTo>
                    <a:pt x="590" y="808"/>
                  </a:lnTo>
                  <a:lnTo>
                    <a:pt x="590" y="712"/>
                  </a:lnTo>
                  <a:lnTo>
                    <a:pt x="632" y="688"/>
                  </a:lnTo>
                  <a:lnTo>
                    <a:pt x="632" y="624"/>
                  </a:lnTo>
                  <a:lnTo>
                    <a:pt x="691" y="568"/>
                  </a:lnTo>
                  <a:lnTo>
                    <a:pt x="683" y="528"/>
                  </a:lnTo>
                  <a:lnTo>
                    <a:pt x="683" y="480"/>
                  </a:lnTo>
                  <a:lnTo>
                    <a:pt x="717" y="440"/>
                  </a:lnTo>
                  <a:lnTo>
                    <a:pt x="759" y="440"/>
                  </a:lnTo>
                  <a:lnTo>
                    <a:pt x="776" y="384"/>
                  </a:lnTo>
                  <a:lnTo>
                    <a:pt x="851" y="400"/>
                  </a:lnTo>
                  <a:lnTo>
                    <a:pt x="851" y="320"/>
                  </a:lnTo>
                  <a:lnTo>
                    <a:pt x="868" y="312"/>
                  </a:lnTo>
                  <a:lnTo>
                    <a:pt x="851" y="296"/>
                  </a:lnTo>
                  <a:lnTo>
                    <a:pt x="894" y="272"/>
                  </a:lnTo>
                  <a:lnTo>
                    <a:pt x="995" y="320"/>
                  </a:lnTo>
                  <a:lnTo>
                    <a:pt x="1037" y="304"/>
                  </a:lnTo>
                  <a:lnTo>
                    <a:pt x="1096" y="320"/>
                  </a:lnTo>
                  <a:lnTo>
                    <a:pt x="1113" y="248"/>
                  </a:lnTo>
                  <a:lnTo>
                    <a:pt x="1113" y="176"/>
                  </a:lnTo>
                  <a:lnTo>
                    <a:pt x="1146" y="136"/>
                  </a:lnTo>
                  <a:lnTo>
                    <a:pt x="1197" y="136"/>
                  </a:lnTo>
                  <a:lnTo>
                    <a:pt x="1264" y="168"/>
                  </a:lnTo>
                  <a:lnTo>
                    <a:pt x="1281" y="208"/>
                  </a:lnTo>
                  <a:lnTo>
                    <a:pt x="1306" y="176"/>
                  </a:lnTo>
                  <a:lnTo>
                    <a:pt x="1340" y="144"/>
                  </a:lnTo>
                  <a:lnTo>
                    <a:pt x="1340" y="120"/>
                  </a:lnTo>
                  <a:lnTo>
                    <a:pt x="1239" y="104"/>
                  </a:lnTo>
                  <a:lnTo>
                    <a:pt x="1239" y="104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44562"/>
          </a:xfrm>
        </p:spPr>
        <p:txBody>
          <a:bodyPr/>
          <a:lstStyle/>
          <a:p>
            <a:r>
              <a:rPr lang="en-US" dirty="0" smtClean="0"/>
              <a:t>More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 anchor="ctr"/>
          <a:lstStyle/>
          <a:p>
            <a:pPr algn="ctr">
              <a:buNone/>
            </a:pPr>
            <a:r>
              <a:rPr lang="en-US" dirty="0" smtClean="0">
                <a:hlinkClick r:id="rId2"/>
              </a:rPr>
              <a:t>Figure Bestiary</a:t>
            </a: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>
                <a:hlinkClick r:id="rId3"/>
              </a:rPr>
              <a:t>Common Problems Interpreting and Graphing Data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868362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Some Issues</a:t>
            </a:r>
            <a:endParaRPr lang="en-US" dirty="0" smtClean="0"/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219200"/>
            <a:ext cx="4038600" cy="5334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115000"/>
              </a:lnSpc>
              <a:spcBef>
                <a:spcPct val="45000"/>
              </a:spcBef>
            </a:pPr>
            <a:r>
              <a:rPr lang="en-US" sz="2400" dirty="0" smtClean="0"/>
              <a:t>Size</a:t>
            </a:r>
          </a:p>
          <a:p>
            <a:pPr eaLnBrk="1" hangingPunct="1">
              <a:lnSpc>
                <a:spcPct val="115000"/>
              </a:lnSpc>
              <a:spcBef>
                <a:spcPct val="45000"/>
              </a:spcBef>
            </a:pPr>
            <a:r>
              <a:rPr lang="en-US" sz="2400" dirty="0" smtClean="0"/>
              <a:t>Resolution</a:t>
            </a:r>
          </a:p>
          <a:p>
            <a:pPr eaLnBrk="1" hangingPunct="1">
              <a:lnSpc>
                <a:spcPct val="115000"/>
              </a:lnSpc>
              <a:spcBef>
                <a:spcPct val="45000"/>
              </a:spcBef>
            </a:pPr>
            <a:r>
              <a:rPr lang="en-US" sz="2400" dirty="0" smtClean="0"/>
              <a:t>Colors</a:t>
            </a:r>
          </a:p>
          <a:p>
            <a:pPr eaLnBrk="1" hangingPunct="1">
              <a:lnSpc>
                <a:spcPct val="115000"/>
              </a:lnSpc>
              <a:spcBef>
                <a:spcPct val="45000"/>
              </a:spcBef>
            </a:pPr>
            <a:r>
              <a:rPr lang="en-US" sz="2400" dirty="0" smtClean="0"/>
              <a:t>Labels</a:t>
            </a:r>
          </a:p>
          <a:p>
            <a:pPr eaLnBrk="1" hangingPunct="1">
              <a:lnSpc>
                <a:spcPct val="115000"/>
              </a:lnSpc>
              <a:spcBef>
                <a:spcPct val="45000"/>
              </a:spcBef>
            </a:pPr>
            <a:r>
              <a:rPr lang="en-US" sz="2400" dirty="0" smtClean="0"/>
              <a:t>Units</a:t>
            </a:r>
          </a:p>
          <a:p>
            <a:pPr eaLnBrk="1" hangingPunct="1">
              <a:lnSpc>
                <a:spcPct val="115000"/>
              </a:lnSpc>
              <a:spcBef>
                <a:spcPct val="45000"/>
              </a:spcBef>
            </a:pPr>
            <a:r>
              <a:rPr lang="en-US" sz="2400" dirty="0" smtClean="0"/>
              <a:t>Chart </a:t>
            </a:r>
            <a:r>
              <a:rPr lang="en-US" sz="2400" dirty="0" smtClean="0"/>
              <a:t>junk</a:t>
            </a:r>
          </a:p>
          <a:p>
            <a:pPr eaLnBrk="1" hangingPunct="1">
              <a:lnSpc>
                <a:spcPct val="115000"/>
              </a:lnSpc>
              <a:spcBef>
                <a:spcPct val="45000"/>
              </a:spcBef>
            </a:pPr>
            <a:r>
              <a:rPr lang="en-US" sz="2400" dirty="0" smtClean="0"/>
              <a:t>Continuous vs. discrete data</a:t>
            </a:r>
            <a:endParaRPr lang="en-US" sz="2400" dirty="0" smtClean="0"/>
          </a:p>
          <a:p>
            <a:pPr eaLnBrk="1" hangingPunct="1">
              <a:lnSpc>
                <a:spcPct val="115000"/>
              </a:lnSpc>
              <a:spcBef>
                <a:spcPct val="45000"/>
              </a:spcBef>
            </a:pPr>
            <a:r>
              <a:rPr lang="en-US" sz="2400" dirty="0" smtClean="0"/>
              <a:t>Significant figures and error bars</a:t>
            </a:r>
          </a:p>
        </p:txBody>
      </p:sp>
      <p:pic>
        <p:nvPicPr>
          <p:cNvPr id="21509" name="Picture 4" descr="graph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5800" y="2286000"/>
            <a:ext cx="4202112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r>
              <a:rPr lang="en-US" dirty="0" smtClean="0"/>
              <a:t>Contexts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Formats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 anchor="ctr"/>
          <a:lstStyle/>
          <a:p>
            <a:pPr algn="ctr">
              <a:buNone/>
            </a:pPr>
            <a:r>
              <a:rPr lang="en-US" dirty="0" smtClean="0"/>
              <a:t>Paper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Book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Poster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Presentation</a:t>
            </a:r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 smtClean="0"/>
              <a:t>Features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 anchor="ctr">
            <a:normAutofit lnSpcReduction="10000"/>
          </a:bodyPr>
          <a:lstStyle/>
          <a:p>
            <a:pPr algn="ctr">
              <a:buNone/>
            </a:pPr>
            <a:r>
              <a:rPr lang="en-US" dirty="0" smtClean="0"/>
              <a:t>Color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Detail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Labeling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Captions/Headings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Tags</a:t>
            </a:r>
            <a:endParaRPr lang="en-US" dirty="0"/>
          </a:p>
        </p:txBody>
      </p:sp>
      <p:grpSp>
        <p:nvGrpSpPr>
          <p:cNvPr id="41" name="Group 40"/>
          <p:cNvGrpSpPr/>
          <p:nvPr/>
        </p:nvGrpSpPr>
        <p:grpSpPr>
          <a:xfrm>
            <a:off x="3048000" y="2895600"/>
            <a:ext cx="3048000" cy="2057400"/>
            <a:chOff x="3048000" y="2895600"/>
            <a:chExt cx="3048000" cy="2057400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3048000" y="2895600"/>
              <a:ext cx="3048000" cy="4572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3048000" y="2895600"/>
              <a:ext cx="2971800" cy="1295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3048000" y="2895600"/>
              <a:ext cx="2362200" cy="2057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Group 41"/>
          <p:cNvGrpSpPr/>
          <p:nvPr/>
        </p:nvGrpSpPr>
        <p:grpSpPr>
          <a:xfrm>
            <a:off x="2971800" y="2590800"/>
            <a:ext cx="3200400" cy="2362200"/>
            <a:chOff x="2971800" y="2590800"/>
            <a:chExt cx="3200400" cy="2362200"/>
          </a:xfrm>
        </p:grpSpPr>
        <p:cxnSp>
          <p:nvCxnSpPr>
            <p:cNvPr id="15" name="Straight Connector 14"/>
            <p:cNvCxnSpPr/>
            <p:nvPr/>
          </p:nvCxnSpPr>
          <p:spPr>
            <a:xfrm flipV="1">
              <a:off x="2971800" y="2590800"/>
              <a:ext cx="3200400" cy="1143000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V="1">
              <a:off x="2971800" y="3352800"/>
              <a:ext cx="3124200" cy="3810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2971800" y="3733800"/>
              <a:ext cx="3048000" cy="4572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2971800" y="3733800"/>
              <a:ext cx="2438400" cy="12192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3" name="Group 62"/>
          <p:cNvGrpSpPr/>
          <p:nvPr/>
        </p:nvGrpSpPr>
        <p:grpSpPr>
          <a:xfrm>
            <a:off x="2971800" y="2590800"/>
            <a:ext cx="3276600" cy="3200400"/>
            <a:chOff x="2971800" y="2590800"/>
            <a:chExt cx="3276600" cy="3200400"/>
          </a:xfrm>
        </p:grpSpPr>
        <p:cxnSp>
          <p:nvCxnSpPr>
            <p:cNvPr id="27" name="Straight Connector 26"/>
            <p:cNvCxnSpPr/>
            <p:nvPr/>
          </p:nvCxnSpPr>
          <p:spPr>
            <a:xfrm flipV="1">
              <a:off x="2971800" y="2590800"/>
              <a:ext cx="3200400" cy="19812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flipV="1">
              <a:off x="2971800" y="4191000"/>
              <a:ext cx="3048000" cy="381000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2971800" y="4572000"/>
              <a:ext cx="2438400" cy="3810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>
              <a:off x="2971800" y="4572000"/>
              <a:ext cx="3276600" cy="12192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7" name="Group 66"/>
          <p:cNvGrpSpPr/>
          <p:nvPr/>
        </p:nvGrpSpPr>
        <p:grpSpPr>
          <a:xfrm>
            <a:off x="3429000" y="2590800"/>
            <a:ext cx="2819400" cy="3200400"/>
            <a:chOff x="3429000" y="2590800"/>
            <a:chExt cx="2819400" cy="3200400"/>
          </a:xfrm>
        </p:grpSpPr>
        <p:cxnSp>
          <p:nvCxnSpPr>
            <p:cNvPr id="36" name="Straight Connector 35"/>
            <p:cNvCxnSpPr/>
            <p:nvPr/>
          </p:nvCxnSpPr>
          <p:spPr>
            <a:xfrm rot="5400000" flipH="1" flipV="1">
              <a:off x="3352800" y="2667000"/>
              <a:ext cx="2895600" cy="27432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>
              <a:off x="3429000" y="5486400"/>
              <a:ext cx="2819400" cy="3048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flipV="1">
              <a:off x="3429000" y="4953000"/>
              <a:ext cx="1981200" cy="533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4"/>
          <p:cNvGraphicFramePr>
            <a:graphicFrameLocks noChangeAspect="1"/>
          </p:cNvGraphicFramePr>
          <p:nvPr/>
        </p:nvGraphicFramePr>
        <p:xfrm>
          <a:off x="484188" y="914400"/>
          <a:ext cx="8099425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381000" y="914400"/>
            <a:ext cx="8305800" cy="5334000"/>
          </a:xfrm>
          <a:prstGeom prst="rect">
            <a:avLst/>
          </a:prstGeom>
          <a:noFill/>
          <a:ln w="28575">
            <a:solidFill>
              <a:srgbClr val="008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4"/>
          <p:cNvGraphicFramePr>
            <a:graphicFrameLocks noChangeAspect="1"/>
          </p:cNvGraphicFramePr>
          <p:nvPr/>
        </p:nvGraphicFramePr>
        <p:xfrm>
          <a:off x="533400" y="838200"/>
          <a:ext cx="8077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2514600" y="914400"/>
            <a:ext cx="4038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dirty="0" err="1"/>
              <a:t>Microbenchmark</a:t>
            </a:r>
            <a:r>
              <a:rPr lang="en-US" sz="2400" dirty="0"/>
              <a:t> Performance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4"/>
          <p:cNvGraphicFramePr>
            <a:graphicFrameLocks noChangeAspect="1"/>
          </p:cNvGraphicFramePr>
          <p:nvPr/>
        </p:nvGraphicFramePr>
        <p:xfrm>
          <a:off x="533400" y="76200"/>
          <a:ext cx="8077200" cy="54102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57200" y="5562600"/>
            <a:ext cx="822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Figure 4.  Runtimes for each version on each </a:t>
            </a:r>
            <a:r>
              <a:rPr lang="en-US" dirty="0" err="1" smtClean="0"/>
              <a:t>microbenchmark</a:t>
            </a:r>
            <a:r>
              <a:rPr lang="en-US" dirty="0" smtClean="0"/>
              <a:t>, normalized by the runtime of the original version.  The modified classes required at least twice as much time.  Optimizing the modified classes only gave a significant benefit on the Loop Method Invocation </a:t>
            </a:r>
            <a:r>
              <a:rPr lang="en-US" dirty="0" err="1" smtClean="0"/>
              <a:t>microbenchmark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4"/>
          <p:cNvSpPr>
            <a:spLocks noChangeArrowheads="1"/>
          </p:cNvSpPr>
          <p:nvPr/>
        </p:nvSpPr>
        <p:spPr bwMode="auto">
          <a:xfrm>
            <a:off x="457200" y="1143000"/>
            <a:ext cx="8267700" cy="51054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3074" name="Object 5"/>
          <p:cNvGraphicFramePr>
            <a:graphicFrameLocks noChangeAspect="1"/>
          </p:cNvGraphicFramePr>
          <p:nvPr/>
        </p:nvGraphicFramePr>
        <p:xfrm>
          <a:off x="457200" y="1066800"/>
          <a:ext cx="8305800" cy="5108575"/>
        </p:xfrm>
        <a:graphic>
          <a:graphicData uri="http://schemas.openxmlformats.org/presentationml/2006/ole">
            <p:oleObj spid="_x0000_s3074" name="Chart" r:id="rId3" imgW="6976872" imgH="3810000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4"/>
          <p:cNvGraphicFramePr>
            <a:graphicFrameLocks noChangeAspect="1"/>
          </p:cNvGraphicFramePr>
          <p:nvPr/>
        </p:nvGraphicFramePr>
        <p:xfrm>
          <a:off x="371475" y="990600"/>
          <a:ext cx="8399463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3709988" y="4838700"/>
            <a:ext cx="146636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/>
              <a:t>Untreated Cells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3657600" y="2552700"/>
            <a:ext cx="149784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/>
              <a:t>TC Treated Cells</a:t>
            </a: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3657600" y="1790700"/>
            <a:ext cx="152131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/>
              <a:t>FN Treated Cells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457200"/>
          <a:ext cx="8229600" cy="6019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599</TotalTime>
  <Words>201</Words>
  <Application>Microsoft Office PowerPoint</Application>
  <PresentationFormat>On-screen Show (4:3)</PresentationFormat>
  <Paragraphs>90</Paragraphs>
  <Slides>14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Office Theme</vt:lpstr>
      <vt:lpstr>Chart</vt:lpstr>
      <vt:lpstr>Charts &amp; Tables</vt:lpstr>
      <vt:lpstr>Some Issues</vt:lpstr>
      <vt:lpstr>Contexts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More Examples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 Greiner</dc:creator>
  <cp:lastModifiedBy>John Greiner</cp:lastModifiedBy>
  <cp:revision>10</cp:revision>
  <dcterms:created xsi:type="dcterms:W3CDTF">2010-02-23T16:40:01Z</dcterms:created>
  <dcterms:modified xsi:type="dcterms:W3CDTF">2010-02-24T21:56:26Z</dcterms:modified>
</cp:coreProperties>
</file>