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1" r:id="rId2"/>
    <p:sldId id="273" r:id="rId3"/>
    <p:sldId id="262" r:id="rId4"/>
    <p:sldId id="271" r:id="rId5"/>
    <p:sldId id="272" r:id="rId6"/>
    <p:sldId id="275" r:id="rId7"/>
    <p:sldId id="277" r:id="rId8"/>
    <p:sldId id="268" r:id="rId9"/>
    <p:sldId id="265" r:id="rId10"/>
    <p:sldId id="269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469"/>
    <a:srgbClr val="F1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74" autoAdjust="0"/>
  </p:normalViewPr>
  <p:slideViewPr>
    <p:cSldViewPr>
      <p:cViewPr>
        <p:scale>
          <a:sx n="80" d="100"/>
          <a:sy n="80" d="100"/>
        </p:scale>
        <p:origin x="-166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D7F44-0D87-4F9C-8840-6898C5897793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EFB00-3C0A-4B0C-90D3-733EBA72B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94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Canadian lynx and snowshoe hare.</a:t>
            </a:r>
          </a:p>
          <a:p>
            <a:r>
              <a:rPr lang="en-US" dirty="0" smtClean="0"/>
              <a:t>Arctic implies isolation</a:t>
            </a:r>
            <a:r>
              <a:rPr lang="en-US" baseline="0" dirty="0" smtClean="0"/>
              <a:t>.  Assume no other animals in environment.</a:t>
            </a:r>
          </a:p>
          <a:p>
            <a:r>
              <a:rPr lang="en-US" b="1" baseline="0" dirty="0" smtClean="0"/>
              <a:t>Discuss:  </a:t>
            </a:r>
            <a:r>
              <a:rPr lang="en-US" baseline="0" dirty="0" smtClean="0"/>
              <a:t>What factors affect the population?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75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Lotka-Volterra</a:t>
            </a:r>
            <a:r>
              <a:rPr lang="en-US" dirty="0" smtClean="0"/>
              <a:t> models</a:t>
            </a:r>
            <a:r>
              <a:rPr lang="en-US" baseline="0" dirty="0" smtClean="0"/>
              <a:t> are also used in economics, but I can’t find any readings for a </a:t>
            </a:r>
            <a:r>
              <a:rPr lang="en-US" baseline="0" smtClean="0"/>
              <a:t>general audience.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27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Predict future</a:t>
            </a:r>
            <a:r>
              <a:rPr lang="en-US" baseline="0" dirty="0" smtClean="0"/>
              <a:t> populations.  Compare to actual data to see if predictions are accurate.</a:t>
            </a:r>
            <a:endParaRPr lang="en-US" dirty="0" smtClean="0"/>
          </a:p>
          <a:p>
            <a:r>
              <a:rPr lang="en-US" dirty="0" smtClean="0"/>
              <a:t>Historical data from Hudson Bay Company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80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How</a:t>
            </a:r>
            <a:r>
              <a:rPr lang="en-US" b="0" baseline="0" dirty="0" smtClean="0"/>
              <a:t> do we solve this problem?  Computer scientists don’t necessarily know anything about species populations.</a:t>
            </a:r>
            <a:r>
              <a:rPr lang="en-US" b="1" baseline="0" dirty="0" smtClean="0"/>
              <a:t>  </a:t>
            </a:r>
            <a:r>
              <a:rPr lang="en-US" dirty="0" smtClean="0"/>
              <a:t>Ask a </a:t>
            </a:r>
            <a:r>
              <a:rPr lang="en-US" i="1" dirty="0" smtClean="0"/>
              <a:t>domain</a:t>
            </a:r>
            <a:r>
              <a:rPr lang="en-US" i="1" baseline="0" dirty="0" smtClean="0"/>
              <a:t> expert</a:t>
            </a:r>
            <a:r>
              <a:rPr lang="en-US" i="0" baseline="0" dirty="0" smtClean="0"/>
              <a:t>.</a:t>
            </a:r>
          </a:p>
          <a:p>
            <a:r>
              <a:rPr lang="en-US" i="0" baseline="0" dirty="0" smtClean="0"/>
              <a:t>We can’t precisely guess the future, but we can </a:t>
            </a:r>
            <a:r>
              <a:rPr lang="en-US" i="1" baseline="0" smtClean="0"/>
              <a:t>model</a:t>
            </a:r>
            <a:r>
              <a:rPr lang="en-US" i="0" baseline="0" smtClean="0"/>
              <a:t>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Discuss:</a:t>
            </a:r>
            <a:r>
              <a:rPr lang="en-US" b="1" baseline="0" dirty="0" smtClean="0"/>
              <a:t>  </a:t>
            </a:r>
            <a:r>
              <a:rPr lang="en-US" b="0" dirty="0" smtClean="0"/>
              <a:t>For</a:t>
            </a:r>
            <a:r>
              <a:rPr lang="en-US" b="0" baseline="0" dirty="0" smtClean="0"/>
              <a:t> this specific problem, what are the inputs and outputs?</a:t>
            </a:r>
          </a:p>
          <a:p>
            <a:r>
              <a:rPr lang="en-US" b="0" baseline="0" dirty="0" smtClean="0"/>
              <a:t>Inputs: starting populations, various rates of population change, (implicit) how long to model populations</a:t>
            </a:r>
          </a:p>
          <a:p>
            <a:r>
              <a:rPr lang="en-US" b="0" baseline="0" dirty="0" smtClean="0"/>
              <a:t>Outputs: all populations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41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How</a:t>
            </a:r>
            <a:r>
              <a:rPr lang="en-US" b="0" baseline="0" dirty="0" smtClean="0"/>
              <a:t> can we break this overall problem into smaller problems?</a:t>
            </a:r>
          </a:p>
          <a:p>
            <a:r>
              <a:rPr lang="en-US" b="0" baseline="0" dirty="0" smtClean="0"/>
              <a:t>Simpler to deal with each part separately.</a:t>
            </a:r>
          </a:p>
          <a:p>
            <a:r>
              <a:rPr lang="en-US" b="0" baseline="0" dirty="0" smtClean="0"/>
              <a:t>“Top-down” thinking.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4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Typically have</a:t>
            </a:r>
            <a:r>
              <a:rPr lang="en-US" b="0" baseline="0" dirty="0" smtClean="0"/>
              <a:t> to refine the algorithm multiple times, adding more detail.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4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How do we “generate the next populations”?  Directions given in English, but do we understand them?</a:t>
            </a:r>
          </a:p>
          <a:p>
            <a:r>
              <a:rPr lang="en-US" baseline="0" dirty="0" smtClean="0"/>
              <a:t>Want to put these directions in unambiguous, precise form.  Math is a good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70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we understand how to use this math?  L</a:t>
            </a:r>
            <a:r>
              <a:rPr lang="en-US" baseline="0" dirty="0" smtClean="0"/>
              <a:t>et’s use these formulas to step through a few years by hand.  Our algorithm will be doing the same computations.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19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Core of the algorithm.</a:t>
            </a:r>
          </a:p>
          <a:p>
            <a:r>
              <a:rPr lang="en-US" dirty="0" smtClean="0"/>
              <a:t>Next</a:t>
            </a:r>
            <a:r>
              <a:rPr lang="en-US" baseline="0" dirty="0" smtClean="0"/>
              <a:t> week:  Python for implementing this.  Loops, lists, and plotting.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BEFB00-3C0A-4B0C-90D3-733EBA72B1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6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noFill/>
          <a:ln>
            <a:noFill/>
          </a:ln>
        </p:spPr>
        <p:txBody>
          <a:bodyPr/>
          <a:lstStyle>
            <a:lvl1pPr>
              <a:spcBef>
                <a:spcPts val="600"/>
              </a:spcBef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bg1"/>
          </a:solidFill>
          <a:ln>
            <a:solidFill>
              <a:srgbClr val="002469"/>
            </a:solidFill>
          </a:ln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5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2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53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6CDC5-B665-4EA4-A394-46F21AAC0C58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1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6CDC5-B665-4EA4-A394-46F21AAC0C58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7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6CDC5-B665-4EA4-A394-46F21AAC0C58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01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F6CDC5-B665-4EA4-A394-46F21AAC0C58}" type="datetimeFigureOut">
              <a:rPr lang="en-US" smtClean="0"/>
              <a:t>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>
            <a:solidFill>
              <a:srgbClr val="002469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D6014-0776-4C36-9977-EACBDA1A0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9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pedia.org/article/Predator-prey_model" TargetMode="External"/><Relationship Id="rId7" Type="http://schemas.openxmlformats.org/officeDocument/2006/relationships/hyperlink" Target="http://www.isleroyalewolf.org/sites/default/files/tech_pubs_files/Vucetich_PredationRate_201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sleroyalewolf.org/data/data/home.html" TargetMode="External"/><Relationship Id="rId5" Type="http://schemas.openxmlformats.org/officeDocument/2006/relationships/hyperlink" Target="http://www.isleroyalewolf.org/" TargetMode="External"/><Relationship Id="rId4" Type="http://schemas.openxmlformats.org/officeDocument/2006/relationships/hyperlink" Target="http://en.wikipedia.org/wiki/Lotka%E2%80%93Volterra_equati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uf.rice.edu/~siemann/" TargetMode="External"/><Relationship Id="rId4" Type="http://schemas.openxmlformats.org/officeDocument/2006/relationships/hyperlink" Target="http://www.scholarpedia.org/article/Predator-prey_mode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pedia.org/article/Predator-prey_mode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predator-prey populations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00100"/>
            <a:ext cx="91440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809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– Refinement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sz="2800" dirty="0" smtClean="0"/>
                  <a:t>Given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h𝑎𝑟𝑒</m:t>
                    </m:r>
                    <m:r>
                      <a:rPr lang="en-US" sz="2800" b="0" i="1" dirty="0" smtClean="0">
                        <a:latin typeface="Cambria Math"/>
                      </a:rPr>
                      <m:t>_</m:t>
                    </m:r>
                    <m:r>
                      <a:rPr lang="en-US" sz="2800" b="0" i="1" dirty="0" smtClean="0">
                        <a:latin typeface="Cambria Math"/>
                      </a:rPr>
                      <m:t>𝑏𝑖𝑟</m:t>
                    </m:r>
                    <m:r>
                      <a:rPr lang="en-US" sz="2800" i="1" dirty="0">
                        <a:latin typeface="Cambria Math"/>
                      </a:rPr>
                      <m:t>𝑡h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h𝑎𝑟𝑒</m:t>
                    </m:r>
                    <m:r>
                      <a:rPr lang="en-US" sz="2800" b="0" i="1" dirty="0" smtClean="0">
                        <a:latin typeface="Cambria Math"/>
                      </a:rPr>
                      <m:t>_</m:t>
                    </m:r>
                    <m:r>
                      <a:rPr lang="en-US" sz="2800" b="0" i="1" dirty="0" smtClean="0">
                        <a:latin typeface="Cambria Math"/>
                      </a:rPr>
                      <m:t>𝑝𝑟𝑒</m:t>
                    </m:r>
                    <m:r>
                      <a:rPr lang="en-US" sz="2800" i="1" dirty="0">
                        <a:latin typeface="Cambria Math"/>
                      </a:rPr>
                      <m:t>𝑑𝑎𝑡𝑖𝑜𝑛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𝑙𝑦𝑛𝑥</m:t>
                    </m:r>
                    <m:r>
                      <a:rPr lang="en-US" sz="2800" b="0" i="1" dirty="0" smtClean="0">
                        <a:latin typeface="Cambria Math"/>
                      </a:rPr>
                      <m:t>_</m:t>
                    </m:r>
                    <m:r>
                      <a:rPr lang="en-US" sz="2800" b="0" i="1" dirty="0" smtClean="0">
                        <a:latin typeface="Cambria Math"/>
                      </a:rPr>
                      <m:t>𝑏𝑖𝑟</m:t>
                    </m:r>
                    <m:r>
                      <a:rPr lang="en-US" sz="2800" i="1" dirty="0">
                        <a:latin typeface="Cambria Math"/>
                      </a:rPr>
                      <m:t>𝑡h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𝑙𝑦𝑛𝑥</m:t>
                    </m:r>
                    <m:r>
                      <a:rPr lang="en-US" sz="2800" b="0" i="1" dirty="0" smtClean="0">
                        <a:latin typeface="Cambria Math"/>
                      </a:rPr>
                      <m:t>_</m:t>
                    </m:r>
                    <m:r>
                      <a:rPr lang="en-US" sz="2800" b="0" i="1" dirty="0" smtClean="0">
                        <a:latin typeface="Cambria Math"/>
                      </a:rPr>
                      <m:t>𝑑𝑒𝑎</m:t>
                    </m:r>
                    <m:r>
                      <a:rPr lang="en-US" sz="2800" i="1" dirty="0">
                        <a:latin typeface="Cambria Math"/>
                      </a:rPr>
                      <m:t>𝑡h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𝑦𝑒𝑎𝑟𝑠</m:t>
                    </m:r>
                  </m:oMath>
                </a14:m>
                <a:r>
                  <a:rPr lang="en-US" sz="2800" dirty="0"/>
                  <a:t>.</a:t>
                </a:r>
                <a:endParaRPr lang="en-US" sz="2800" dirty="0" smtClean="0"/>
              </a:p>
              <a:p>
                <a:pPr>
                  <a:buNone/>
                </a:pPr>
                <a:endParaRPr lang="en-US" sz="28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b="0" dirty="0" smtClean="0"/>
                  <a:t>Store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(0, 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0" dirty="0" smtClean="0"/>
                  <a:t>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h𝑎𝑟𝑒</m:t>
                    </m:r>
                    <m:r>
                      <a:rPr lang="en-US" sz="2800" b="0" i="1" smtClean="0">
                        <a:latin typeface="Cambria Math"/>
                      </a:rPr>
                      <m:t>_</m:t>
                    </m:r>
                    <m:r>
                      <a:rPr lang="en-US" sz="2800" b="0" i="1" smtClean="0">
                        <a:latin typeface="Cambria Math"/>
                      </a:rPr>
                      <m:t>𝑝𝑜𝑝</m:t>
                    </m:r>
                  </m:oMath>
                </a14:m>
                <a:r>
                  <a:rPr lang="en-US" sz="2800" b="0" dirty="0" smtClean="0">
                    <a:latin typeface="Calibri" pitchFamily="34" charset="0"/>
                  </a:rPr>
                  <a:t>.  Store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(0, </m:t>
                    </m:r>
                    <m:r>
                      <a:rPr lang="en-US" sz="2800" b="0" i="1" smtClean="0">
                        <a:latin typeface="Cambria Math"/>
                      </a:rPr>
                      <m:t>𝑙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0" dirty="0" smtClean="0">
                    <a:latin typeface="Calibri" pitchFamily="34" charset="0"/>
                  </a:rPr>
                  <a:t> in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𝑙𝑦𝑛𝑥</m:t>
                    </m:r>
                    <m:r>
                      <a:rPr lang="en-US" sz="2800" b="0" i="1" smtClean="0">
                        <a:latin typeface="Cambria Math"/>
                      </a:rPr>
                      <m:t>_</m:t>
                    </m:r>
                    <m:r>
                      <a:rPr lang="en-US" sz="2800" b="0" i="1" smtClean="0">
                        <a:latin typeface="Cambria Math"/>
                      </a:rPr>
                      <m:t>𝑝𝑜𝑝</m:t>
                    </m:r>
                  </m:oMath>
                </a14:m>
                <a:r>
                  <a:rPr lang="en-US" sz="2800" b="0" dirty="0" smtClean="0">
                    <a:latin typeface="Calibri" pitchFamily="34" charset="0"/>
                  </a:rPr>
                  <a:t>.</a:t>
                </a:r>
                <a:endParaRPr lang="en-US" sz="2800" b="0" i="1" dirty="0" smtClean="0">
                  <a:latin typeface="Cambria Math"/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Repeat for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𝑦</m:t>
                    </m:r>
                    <m:r>
                      <a:rPr lang="en-US" sz="2800" b="0" i="1" dirty="0" smtClean="0">
                        <a:latin typeface="Cambria Math"/>
                      </a:rPr>
                      <m:t>=1, …, </m:t>
                    </m:r>
                    <m:r>
                      <a:rPr lang="en-US" sz="2800" b="0" i="1" dirty="0" smtClean="0">
                        <a:latin typeface="Cambria Math"/>
                      </a:rPr>
                      <m:t>𝑦𝑒𝑎𝑟𝑠</m:t>
                    </m:r>
                  </m:oMath>
                </a14:m>
                <a:r>
                  <a:rPr lang="en-US" sz="2800" dirty="0" smtClean="0"/>
                  <a:t>:</a:t>
                </a:r>
              </a:p>
              <a:p>
                <a:pPr marL="914400" lvl="1" indent="-514350">
                  <a:buFont typeface="+mj-lt"/>
                  <a:buAutoNum type="alphaLcPeriod"/>
                </a:pPr>
                <a:r>
                  <a:rPr lang="en-US" sz="2400" dirty="0" smtClean="0">
                    <a:latin typeface="Calibri" pitchFamily="34" charset="0"/>
                  </a:rPr>
                  <a:t>Compute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</a:rPr>
                      <m:t>h</m:t>
                    </m:r>
                    <m:r>
                      <a:rPr lang="en-US" sz="2400" b="0" i="1" dirty="0" smtClean="0">
                        <a:latin typeface="Cambria Math"/>
                      </a:rPr>
                      <m:t>, </m:t>
                    </m:r>
                    <m:r>
                      <a:rPr lang="en-US" sz="2400" b="0" i="1" dirty="0" smtClean="0">
                        <a:latin typeface="Cambria Math"/>
                      </a:rPr>
                      <m:t>𝑙</m:t>
                    </m:r>
                    <m:r>
                      <a:rPr lang="en-US" sz="2400" b="0" i="1" dirty="0" smtClean="0">
                        <a:latin typeface="Cambria Math"/>
                        <a:sym typeface="Symbol"/>
                      </a:rPr>
                      <m:t>=</m:t>
                    </m:r>
                    <m:r>
                      <a:rPr lang="en-US" sz="2400" b="0" i="1" dirty="0" smtClean="0">
                        <a:latin typeface="Cambria Math"/>
                        <a:sym typeface="Symbol"/>
                      </a:rPr>
                      <m:t>h</m:t>
                    </m:r>
                    <m:r>
                      <a:rPr lang="en-US" sz="2400" b="0" i="1" dirty="0" smtClean="0">
                        <a:latin typeface="Cambria Math"/>
                        <a:sym typeface="Symbol"/>
                      </a:rPr>
                      <m:t>+</m:t>
                    </m:r>
                    <m:f>
                      <m:fPr>
                        <m:ctrlPr>
                          <a:rPr lang="en-US" sz="2400" b="0" i="1" dirty="0" smtClean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0" dirty="0" smtClean="0">
                            <a:latin typeface="Cambria Math"/>
                            <a:sym typeface="Symbol"/>
                          </a:rPr>
                          <m:t>Δ</m:t>
                        </m:r>
                        <m:r>
                          <a:rPr lang="en-US" sz="2400" b="0" i="1" dirty="0" smtClean="0">
                            <a:latin typeface="Cambria Math"/>
                            <a:sym typeface="Symbol"/>
                          </a:rPr>
                          <m:t>h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b="0" i="0" dirty="0" smtClean="0">
                            <a:latin typeface="Cambria Math"/>
                            <a:sym typeface="Symbol"/>
                          </a:rPr>
                          <m:t>Δ</m:t>
                        </m:r>
                        <m:r>
                          <a:rPr lang="en-US" sz="2400" b="0" i="1" dirty="0" smtClean="0">
                            <a:latin typeface="Cambria Math"/>
                            <a:sym typeface="Symbol"/>
                          </a:rPr>
                          <m:t>𝑡</m:t>
                        </m:r>
                      </m:den>
                    </m:f>
                    <m:r>
                      <a:rPr lang="en-US" sz="2400" b="0" i="1" dirty="0" smtClean="0">
                        <a:latin typeface="Cambria Math"/>
                        <a:sym typeface="Symbol"/>
                      </a:rPr>
                      <m:t>, </m:t>
                    </m:r>
                    <m:r>
                      <a:rPr lang="en-US" sz="2400" i="1" dirty="0">
                        <a:latin typeface="Cambria Math"/>
                        <a:sym typeface="Symbol"/>
                      </a:rPr>
                      <m:t>𝑙</m:t>
                    </m:r>
                    <m:r>
                      <a:rPr lang="en-US" sz="2400" i="1" dirty="0">
                        <a:latin typeface="Cambria Math"/>
                        <a:sym typeface="Symbol"/>
                      </a:rPr>
                      <m:t>+</m:t>
                    </m:r>
                    <m:f>
                      <m:fPr>
                        <m:ctrlPr>
                          <a:rPr lang="en-US" sz="2400" i="1" dirty="0">
                            <a:latin typeface="Cambria Math"/>
                            <a:sym typeface="Symbol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dirty="0">
                            <a:latin typeface="Cambria Math"/>
                            <a:sym typeface="Symbol"/>
                          </a:rPr>
                          <m:t>Δ</m:t>
                        </m:r>
                        <m:r>
                          <a:rPr lang="en-US" sz="2400" i="1" dirty="0">
                            <a:latin typeface="Cambria Math"/>
                            <a:sym typeface="Symbol"/>
                          </a:rPr>
                          <m:t>𝑙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dirty="0">
                            <a:latin typeface="Cambria Math"/>
                            <a:sym typeface="Symbol"/>
                          </a:rPr>
                          <m:t>Δ</m:t>
                        </m:r>
                        <m:r>
                          <a:rPr lang="en-US" sz="2400" i="1" dirty="0">
                            <a:latin typeface="Cambria Math"/>
                            <a:sym typeface="Symbol"/>
                          </a:rPr>
                          <m:t>𝑡</m:t>
                        </m:r>
                      </m:den>
                    </m:f>
                  </m:oMath>
                </a14:m>
                <a:endParaRPr lang="en-US" sz="2400" baseline="-25000" dirty="0" smtClean="0"/>
              </a:p>
              <a:p>
                <a:pPr marL="914400" lvl="1" indent="-514350">
                  <a:buFont typeface="+mj-lt"/>
                  <a:buAutoNum type="alphaLcPeriod"/>
                </a:pPr>
                <a:r>
                  <a:rPr lang="en-US" sz="2400" dirty="0" smtClean="0"/>
                  <a:t>Add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</a:rPr>
                      <m:t>h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to end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h𝑎𝑟𝑒</m:t>
                    </m:r>
                    <m:r>
                      <a:rPr lang="en-US" sz="2400" b="0" i="1" smtClean="0">
                        <a:latin typeface="Cambria Math"/>
                      </a:rPr>
                      <m:t>_</m:t>
                    </m:r>
                    <m:r>
                      <a:rPr lang="en-US" sz="2400" b="0" i="1" smtClean="0">
                        <a:latin typeface="Cambria Math"/>
                      </a:rPr>
                      <m:t>𝑝𝑜𝑝</m:t>
                    </m:r>
                  </m:oMath>
                </a14:m>
                <a:r>
                  <a:rPr lang="en-US" sz="2400" dirty="0" smtClean="0"/>
                  <a:t>.  Add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/>
                          </a:rPr>
                          <m:t>,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sz="2400" dirty="0" smtClean="0"/>
                  <a:t> to end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𝑙𝑦𝑛𝑥</m:t>
                    </m:r>
                    <m:r>
                      <a:rPr lang="en-US" sz="2400" b="0" i="1" smtClean="0">
                        <a:latin typeface="Cambria Math"/>
                      </a:rPr>
                      <m:t>_</m:t>
                    </m:r>
                    <m:r>
                      <a:rPr lang="en-US" sz="2400" b="0" i="1" smtClean="0">
                        <a:latin typeface="Cambria Math"/>
                      </a:rPr>
                      <m:t>𝑝𝑜𝑝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Plot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h𝑎𝑟𝑒</m:t>
                    </m:r>
                    <m:r>
                      <a:rPr lang="en-US" sz="2800" b="0" i="1" smtClean="0">
                        <a:latin typeface="Cambria Math"/>
                      </a:rPr>
                      <m:t>_</m:t>
                    </m:r>
                    <m:r>
                      <a:rPr lang="en-US" sz="2800" b="0" i="1" smtClean="0">
                        <a:latin typeface="Cambria Math"/>
                      </a:rPr>
                      <m:t>𝑝𝑜𝑝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𝑙𝑦𝑛𝑥</m:t>
                    </m:r>
                    <m:r>
                      <a:rPr lang="en-US" sz="2800" b="0" i="1" smtClean="0">
                        <a:latin typeface="Cambria Math"/>
                      </a:rPr>
                      <m:t>_</m:t>
                    </m:r>
                    <m:r>
                      <a:rPr lang="en-US" sz="2800" b="0" i="1" smtClean="0">
                        <a:latin typeface="Cambria Math"/>
                      </a:rPr>
                      <m:t>𝑝𝑜𝑝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>
                  <a:buNone/>
                </a:pPr>
                <a:endParaRPr lang="en-US" sz="2800" dirty="0" smtClean="0"/>
              </a:p>
              <a:p>
                <a:pPr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379" t="-10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455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Predator-prey models</a:t>
            </a:r>
          </a:p>
          <a:p>
            <a:r>
              <a:rPr lang="en-US" dirty="0" err="1" smtClean="0">
                <a:hlinkClick r:id="rId4"/>
              </a:rPr>
              <a:t>Lotka-Volterra</a:t>
            </a:r>
            <a:r>
              <a:rPr lang="en-US" dirty="0" smtClean="0">
                <a:hlinkClick r:id="rId4"/>
              </a:rPr>
              <a:t> equation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Wolves </a:t>
            </a:r>
            <a:r>
              <a:rPr lang="en-US" dirty="0" smtClean="0">
                <a:hlinkClick r:id="rId5"/>
              </a:rPr>
              <a:t>&amp; Moose of Isle Royale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sp. the </a:t>
            </a:r>
            <a:r>
              <a:rPr lang="en-US" dirty="0" smtClean="0">
                <a:hlinkClick r:id="rId6"/>
              </a:rPr>
              <a:t>Data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A </a:t>
            </a:r>
            <a:r>
              <a:rPr lang="en-US" smtClean="0">
                <a:hlinkClick r:id="rId7"/>
              </a:rPr>
              <a:t>technical </a:t>
            </a:r>
            <a:r>
              <a:rPr lang="en-US" smtClean="0">
                <a:hlinkClick r:id="rId7"/>
              </a:rPr>
              <a:t>paper</a:t>
            </a:r>
            <a:r>
              <a:rPr lang="en-US" smtClean="0"/>
              <a:t> about </a:t>
            </a:r>
            <a:r>
              <a:rPr lang="en-US" dirty="0" smtClean="0"/>
              <a:t>population cycles</a:t>
            </a:r>
          </a:p>
        </p:txBody>
      </p:sp>
    </p:spTree>
    <p:extLst>
      <p:ext uri="{BB962C8B-B14F-4D97-AF65-F5344CB8AC3E}">
        <p14:creationId xmlns:p14="http://schemas.microsoft.com/office/powerpoint/2010/main" val="27551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results</a:t>
            </a:r>
            <a:endParaRPr lang="en-US" dirty="0"/>
          </a:p>
        </p:txBody>
      </p:sp>
      <p:pic>
        <p:nvPicPr>
          <p:cNvPr id="1026" name="Picture 2" descr="C:\Users\john\Desktop\im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9" y="990600"/>
            <a:ext cx="5588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hn\Desktop\lynxhar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588" y="4114800"/>
            <a:ext cx="650741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2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81525"/>
            <a:ext cx="1905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>
          <a:xfrm>
            <a:off x="1524139" y="76200"/>
            <a:ext cx="7467600" cy="4505325"/>
          </a:xfrm>
          <a:prstGeom prst="wedgeRectCallout">
            <a:avLst>
              <a:gd name="adj1" fmla="val -46035"/>
              <a:gd name="adj2" fmla="val 716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Here’s an approximation of reality: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en-US" sz="2400" dirty="0" smtClean="0"/>
              <a:t>The hare birth rate is constant, as their food supply is unlimited.  Hares only die when eaten by a lynx, and the number of hares eaten is proportional to how often hares &amp; lynxes meet, i.e., the chance of a lynx catching a hare.</a:t>
            </a:r>
          </a:p>
          <a:p>
            <a:endParaRPr lang="en-US" sz="2400" dirty="0" smtClean="0"/>
          </a:p>
          <a:p>
            <a:r>
              <a:rPr lang="en-US" sz="2400" dirty="0" smtClean="0"/>
              <a:t>The lynx birth rate is also proportional to how often hares &amp; lynxes meet, i.e., the food available for each lynx family.  Lynxes only die from natural causes, and their death rate is constant.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5600" y="6324600"/>
            <a:ext cx="228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hlinkClick r:id="rId4"/>
              </a:rPr>
              <a:t>Lotka</a:t>
            </a:r>
            <a:r>
              <a:rPr lang="en-US" dirty="0" smtClean="0">
                <a:hlinkClick r:id="rId4"/>
              </a:rPr>
              <a:t> &amp; </a:t>
            </a:r>
            <a:r>
              <a:rPr lang="en-US" dirty="0" err="1" smtClean="0">
                <a:hlinkClick r:id="rId4"/>
              </a:rPr>
              <a:t>Volterra</a:t>
            </a:r>
            <a:r>
              <a:rPr lang="en-US" dirty="0" smtClean="0">
                <a:hlinkClick r:id="rId4"/>
              </a:rPr>
              <a:t>, 1926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6336268"/>
            <a:ext cx="176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Dr. </a:t>
            </a:r>
            <a:r>
              <a:rPr lang="en-US" dirty="0" err="1" smtClean="0">
                <a:hlinkClick r:id="rId5"/>
              </a:rPr>
              <a:t>Siemann</a:t>
            </a:r>
            <a:r>
              <a:rPr lang="en-US" dirty="0" smtClean="0"/>
              <a:t>, EEB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65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831390" y="1219200"/>
            <a:ext cx="3124200" cy="5334000"/>
            <a:chOff x="5867400" y="762000"/>
            <a:chExt cx="3124200" cy="5334000"/>
          </a:xfrm>
        </p:grpSpPr>
        <p:sp>
          <p:nvSpPr>
            <p:cNvPr id="5" name="Rounded Rectangle 4"/>
            <p:cNvSpPr/>
            <p:nvPr/>
          </p:nvSpPr>
          <p:spPr>
            <a:xfrm>
              <a:off x="5867400" y="762000"/>
              <a:ext cx="3124200" cy="533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019800" y="914400"/>
              <a:ext cx="2819400" cy="5029200"/>
              <a:chOff x="5898649" y="800100"/>
              <a:chExt cx="2819400" cy="5029200"/>
            </a:xfrm>
          </p:grpSpPr>
          <p:sp>
            <p:nvSpPr>
              <p:cNvPr id="8" name="Flowchart: Process 7"/>
              <p:cNvSpPr/>
              <p:nvPr/>
            </p:nvSpPr>
            <p:spPr>
              <a:xfrm>
                <a:off x="5898649" y="2590800"/>
                <a:ext cx="2819400" cy="1447800"/>
              </a:xfrm>
              <a:prstGeom prst="flowChartProcess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Recipe (Algorithm)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165349" y="800100"/>
                <a:ext cx="2286000" cy="1143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Relevant input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165349" y="4686300"/>
                <a:ext cx="2286000" cy="1143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B050"/>
                    </a:solidFill>
                  </a:rPr>
                  <a:t>Answer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7194049" y="1943100"/>
                <a:ext cx="228600" cy="6477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7194049" y="4038600"/>
                <a:ext cx="228600" cy="6477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228538" y="2162534"/>
            <a:ext cx="5593607" cy="3400066"/>
            <a:chOff x="208171" y="990600"/>
            <a:chExt cx="5593607" cy="3400066"/>
          </a:xfrm>
        </p:grpSpPr>
        <p:sp>
          <p:nvSpPr>
            <p:cNvPr id="15" name="Left Bracket 14"/>
            <p:cNvSpPr/>
            <p:nvPr/>
          </p:nvSpPr>
          <p:spPr>
            <a:xfrm>
              <a:off x="762169" y="2057400"/>
              <a:ext cx="45719" cy="1543047"/>
            </a:xfrm>
            <a:prstGeom prst="leftBracket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8171" y="2075740"/>
              <a:ext cx="553998" cy="152541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  <a:sp3d/>
          </p:spPr>
          <p:txBody>
            <a:bodyPr vert="vert270" wrap="none" rtlCol="0">
              <a:spAutoFit/>
              <a:flatTx/>
            </a:bodyPr>
            <a:lstStyle/>
            <a:p>
              <a:pPr algn="ctr"/>
              <a:r>
                <a:rPr lang="en-US" sz="2400" dirty="0" smtClean="0"/>
                <a:t>Abstraction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62959" y="2810233"/>
              <a:ext cx="553998" cy="1580433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ctr"/>
              <a:r>
                <a:rPr lang="en-US" sz="2400" dirty="0" smtClean="0"/>
                <a:t>Automation</a:t>
              </a:r>
              <a:endParaRPr lang="en-US" sz="2400" dirty="0"/>
            </a:p>
          </p:txBody>
        </p:sp>
        <p:sp>
          <p:nvSpPr>
            <p:cNvPr id="19" name="Left Bracket 18"/>
            <p:cNvSpPr/>
            <p:nvPr/>
          </p:nvSpPr>
          <p:spPr>
            <a:xfrm>
              <a:off x="1416957" y="3124199"/>
              <a:ext cx="76200" cy="952500"/>
            </a:xfrm>
            <a:prstGeom prst="leftBracket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47371" y="990600"/>
              <a:ext cx="4154407" cy="3126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Bef>
                  <a:spcPts val="672"/>
                </a:spcBef>
              </a:pPr>
              <a:r>
                <a:rPr lang="en-US" sz="2800" dirty="0" smtClean="0"/>
                <a:t>Problem description</a:t>
              </a:r>
            </a:p>
            <a:p>
              <a:pPr>
                <a:spcBef>
                  <a:spcPts val="672"/>
                </a:spcBef>
              </a:pPr>
              <a:endParaRPr lang="en-US" sz="2800" dirty="0" smtClean="0"/>
            </a:p>
            <a:p>
              <a:pPr>
                <a:spcBef>
                  <a:spcPts val="672"/>
                </a:spcBef>
              </a:pPr>
              <a:r>
                <a:rPr lang="en-US" sz="2800" b="1" dirty="0" smtClean="0">
                  <a:solidFill>
                    <a:srgbClr val="00B050"/>
                  </a:solidFill>
                </a:rPr>
                <a:t>Computational goal</a:t>
              </a:r>
            </a:p>
            <a:p>
              <a:pPr>
                <a:spcBef>
                  <a:spcPts val="672"/>
                </a:spcBef>
              </a:pPr>
              <a:r>
                <a:rPr lang="en-US" sz="2800" b="1" dirty="0" smtClean="0">
                  <a:solidFill>
                    <a:srgbClr val="FF0000"/>
                  </a:solidFill>
                </a:rPr>
                <a:t>Information extraction</a:t>
              </a:r>
            </a:p>
            <a:p>
              <a:pPr>
                <a:spcBef>
                  <a:spcPts val="672"/>
                </a:spcBef>
              </a:pPr>
              <a:r>
                <a:rPr lang="en-US" sz="2800" b="1" dirty="0" smtClean="0"/>
                <a:t>Algorithm design</a:t>
              </a:r>
            </a:p>
            <a:p>
              <a:pPr>
                <a:spcBef>
                  <a:spcPts val="672"/>
                </a:spcBef>
              </a:pPr>
              <a:r>
                <a:rPr lang="en-US" sz="2800" b="1" dirty="0" smtClean="0"/>
                <a:t>Algorithm implementation</a:t>
              </a:r>
              <a:endParaRPr 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608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Hares’ &amp; Lynxes’ Populations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831390" y="1219200"/>
            <a:ext cx="3124200" cy="5334000"/>
            <a:chOff x="5867400" y="762000"/>
            <a:chExt cx="3124200" cy="5334000"/>
          </a:xfrm>
        </p:grpSpPr>
        <p:sp>
          <p:nvSpPr>
            <p:cNvPr id="5" name="Rounded Rectangle 4"/>
            <p:cNvSpPr/>
            <p:nvPr/>
          </p:nvSpPr>
          <p:spPr>
            <a:xfrm>
              <a:off x="5867400" y="762000"/>
              <a:ext cx="3124200" cy="5334000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019800" y="914400"/>
              <a:ext cx="2819400" cy="5029200"/>
              <a:chOff x="5898649" y="800100"/>
              <a:chExt cx="2819400" cy="5029200"/>
            </a:xfrm>
          </p:grpSpPr>
          <p:sp>
            <p:nvSpPr>
              <p:cNvPr id="8" name="Flowchart: Process 7"/>
              <p:cNvSpPr/>
              <p:nvPr/>
            </p:nvSpPr>
            <p:spPr>
              <a:xfrm>
                <a:off x="5898649" y="2590800"/>
                <a:ext cx="2819400" cy="1447800"/>
              </a:xfrm>
              <a:prstGeom prst="flowChartProcess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Recipe (Algorithm)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6165349" y="800100"/>
                <a:ext cx="2286000" cy="1143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FF0000"/>
                    </a:solidFill>
                  </a:rPr>
                  <a:t>???</a:t>
                </a:r>
                <a:endParaRPr lang="en-US" sz="2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6165349" y="4686300"/>
                <a:ext cx="2286000" cy="1143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>
                    <a:solidFill>
                      <a:srgbClr val="00B050"/>
                    </a:solidFill>
                  </a:rPr>
                  <a:t>???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2" name="Down Arrow 11"/>
              <p:cNvSpPr/>
              <p:nvPr/>
            </p:nvSpPr>
            <p:spPr>
              <a:xfrm>
                <a:off x="7194049" y="1943100"/>
                <a:ext cx="228600" cy="6477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Down Arrow 12"/>
              <p:cNvSpPr/>
              <p:nvPr/>
            </p:nvSpPr>
            <p:spPr>
              <a:xfrm>
                <a:off x="7194049" y="4038600"/>
                <a:ext cx="228600" cy="6477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1667738" y="2162534"/>
            <a:ext cx="4154407" cy="3126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72"/>
              </a:spcBef>
            </a:pPr>
            <a:r>
              <a:rPr lang="en-US" sz="2800" dirty="0" smtClean="0"/>
              <a:t>Problem description</a:t>
            </a:r>
          </a:p>
          <a:p>
            <a:pPr>
              <a:spcBef>
                <a:spcPts val="672"/>
              </a:spcBef>
            </a:pPr>
            <a:endParaRPr lang="en-US" sz="2800" dirty="0" smtClean="0"/>
          </a:p>
          <a:p>
            <a:pPr>
              <a:spcBef>
                <a:spcPts val="672"/>
              </a:spcBef>
            </a:pPr>
            <a:r>
              <a:rPr lang="en-US" sz="2800" b="1" dirty="0" smtClean="0">
                <a:solidFill>
                  <a:srgbClr val="00B050"/>
                </a:solidFill>
              </a:rPr>
              <a:t>Computational goal</a:t>
            </a:r>
          </a:p>
          <a:p>
            <a:pPr>
              <a:spcBef>
                <a:spcPts val="672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Information extraction</a:t>
            </a:r>
          </a:p>
          <a:p>
            <a:pPr>
              <a:spcBef>
                <a:spcPts val="672"/>
              </a:spcBef>
            </a:pPr>
            <a:r>
              <a:rPr lang="en-US" sz="2800" dirty="0" smtClean="0"/>
              <a:t>Algorithm design</a:t>
            </a:r>
          </a:p>
          <a:p>
            <a:pPr>
              <a:spcBef>
                <a:spcPts val="672"/>
              </a:spcBef>
            </a:pPr>
            <a:r>
              <a:rPr lang="en-US" sz="2800" dirty="0" smtClean="0"/>
              <a:t>Algorithm implementation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40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–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934200" cy="27432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population data.</a:t>
            </a:r>
          </a:p>
          <a:p>
            <a:pPr marL="400050" lvl="1" indent="0">
              <a:buNone/>
            </a:pPr>
            <a:r>
              <a:rPr lang="en-US" dirty="0" smtClean="0"/>
              <a:t>Repeatedly,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G</a:t>
            </a:r>
            <a:r>
              <a:rPr lang="en-US" dirty="0" smtClean="0"/>
              <a:t>enerate next populations of predator &amp; prey.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Display population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–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934200" cy="3505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original populations.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Generate population data.</a:t>
            </a:r>
          </a:p>
          <a:p>
            <a:pPr marL="400050" lvl="1" indent="0">
              <a:buNone/>
            </a:pPr>
            <a:r>
              <a:rPr lang="en-US" dirty="0" smtClean="0"/>
              <a:t>Repeatedly,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G</a:t>
            </a:r>
            <a:r>
              <a:rPr lang="en-US" dirty="0" smtClean="0"/>
              <a:t>enerate next populations of predator &amp; prey.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Store new populations.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Display stored population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705600" y="6324600"/>
            <a:ext cx="228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hlinkClick r:id="rId3"/>
              </a:rPr>
              <a:t>Lotka</a:t>
            </a:r>
            <a:r>
              <a:rPr lang="en-US" dirty="0" smtClean="0">
                <a:hlinkClick r:id="rId3"/>
              </a:rPr>
              <a:t> &amp; </a:t>
            </a:r>
            <a:r>
              <a:rPr lang="en-US" dirty="0" err="1" smtClean="0">
                <a:hlinkClick r:id="rId3"/>
              </a:rPr>
              <a:t>Volterra</a:t>
            </a:r>
            <a:r>
              <a:rPr lang="en-US" dirty="0" smtClean="0">
                <a:hlinkClick r:id="rId3"/>
              </a:rPr>
              <a:t>, 1926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52400"/>
            <a:ext cx="74676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The hare birth rate is constant, as their food supply is unlimited.  Hares only die when eaten by a lynx, and the number of hares eaten is proportional to how often hares &amp; lynxes </a:t>
            </a:r>
            <a:r>
              <a:rPr lang="en-US" sz="2400" dirty="0" smtClean="0"/>
              <a:t>meet, i.e., the chance of a lynx catching a hare.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lynx birth rate is also proportional to how often hares &amp; lynxes meet, i.e., the food available for each lynx family.  Lynxes only die from natural causes, and their death rate is constant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9304" y="4061936"/>
            <a:ext cx="8445248" cy="954107"/>
            <a:chOff x="18393" y="4061936"/>
            <a:chExt cx="8445248" cy="9541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057400" y="4277380"/>
                  <a:ext cx="640624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h𝑎𝑟𝑒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_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𝑏𝑖𝑟𝑡h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h𝑎𝑟𝑒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_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𝑝𝑟𝑒𝑑𝑎𝑡𝑖𝑜𝑛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4277380"/>
                  <a:ext cx="6406241" cy="52322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TextBox 2"/>
            <p:cNvSpPr txBox="1"/>
            <p:nvPr/>
          </p:nvSpPr>
          <p:spPr>
            <a:xfrm>
              <a:off x="18393" y="4061936"/>
              <a:ext cx="2209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Hare annual pop. change</a:t>
              </a:r>
              <a:endParaRPr lang="en-US" sz="28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9304" y="5198779"/>
            <a:ext cx="7693055" cy="954107"/>
            <a:chOff x="18393" y="5198779"/>
            <a:chExt cx="7693055" cy="9541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057400" y="5414223"/>
                  <a:ext cx="56540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𝑙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𝑙𝑦𝑛𝑥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_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𝑏𝑖𝑟𝑡h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𝑙𝑦𝑛𝑥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_</m:t>
                            </m:r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𝑑𝑒𝑎𝑡h</m:t>
                            </m:r>
                          </m:e>
                        </m:d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5414223"/>
                  <a:ext cx="5654048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/>
            <p:cNvSpPr txBox="1"/>
            <p:nvPr/>
          </p:nvSpPr>
          <p:spPr>
            <a:xfrm>
              <a:off x="18393" y="5198779"/>
              <a:ext cx="22098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Lynx annual pop. change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5074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spect="1" noChangeArrowheads="1" noTextEdit="1"/>
          </p:cNvSpPr>
          <p:nvPr/>
        </p:nvSpPr>
        <p:spPr bwMode="auto">
          <a:xfrm>
            <a:off x="1981200" y="2619375"/>
            <a:ext cx="5295900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090738" y="2728913"/>
            <a:ext cx="1019175" cy="6381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109913" y="2728913"/>
            <a:ext cx="1009650" cy="6381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4119563" y="2728913"/>
            <a:ext cx="1019175" cy="6381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5138738" y="2728913"/>
            <a:ext cx="1019175" cy="6381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6157913" y="2728913"/>
            <a:ext cx="1009650" cy="6381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090738" y="3367088"/>
            <a:ext cx="1019175" cy="3714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109913" y="3367088"/>
            <a:ext cx="1009650" cy="371475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4119563" y="3367088"/>
            <a:ext cx="1019175" cy="371475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5138738" y="3367088"/>
            <a:ext cx="1019175" cy="371475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6157913" y="3367088"/>
            <a:ext cx="1009650" cy="371475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2090738" y="3738563"/>
            <a:ext cx="1019175" cy="6381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3109913" y="3738563"/>
            <a:ext cx="1009650" cy="638175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4119563" y="3738563"/>
            <a:ext cx="1019175" cy="638175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138738" y="3738563"/>
            <a:ext cx="1019175" cy="638175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6157913" y="3738563"/>
            <a:ext cx="1009650" cy="638175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2090738" y="4376738"/>
            <a:ext cx="1019175" cy="647700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109913" y="4376738"/>
            <a:ext cx="1009650" cy="647700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4119563" y="4376738"/>
            <a:ext cx="1019175" cy="647700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5138738" y="4376738"/>
            <a:ext cx="1019175" cy="647700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6157913" y="4376738"/>
            <a:ext cx="1009650" cy="647700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2090738" y="5024438"/>
            <a:ext cx="1019175" cy="361950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3109913" y="5024438"/>
            <a:ext cx="1009650" cy="361950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4119563" y="5024438"/>
            <a:ext cx="1019175" cy="361950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5138738" y="5024438"/>
            <a:ext cx="1019175" cy="361950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6157913" y="5024438"/>
            <a:ext cx="1009650" cy="361950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2090738" y="5386388"/>
            <a:ext cx="1019175" cy="647700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3109913" y="5386388"/>
            <a:ext cx="1009650" cy="647700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4119563" y="5386388"/>
            <a:ext cx="1019175" cy="647700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5138738" y="5386388"/>
            <a:ext cx="1019175" cy="647700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157913" y="5386388"/>
            <a:ext cx="1009650" cy="647700"/>
          </a:xfrm>
          <a:prstGeom prst="rect">
            <a:avLst/>
          </a:prstGeom>
          <a:solidFill>
            <a:srgbClr val="D0D8E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6" name="Rectangle 36"/>
          <p:cNvSpPr>
            <a:spLocks noChangeArrowheads="1"/>
          </p:cNvSpPr>
          <p:nvPr/>
        </p:nvSpPr>
        <p:spPr bwMode="auto">
          <a:xfrm>
            <a:off x="2090738" y="6034088"/>
            <a:ext cx="1019175" cy="638175"/>
          </a:xfrm>
          <a:prstGeom prst="rect">
            <a:avLst/>
          </a:prstGeom>
          <a:solidFill>
            <a:srgbClr val="4F81BD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7" name="Rectangle 37"/>
          <p:cNvSpPr>
            <a:spLocks noChangeArrowheads="1"/>
          </p:cNvSpPr>
          <p:nvPr/>
        </p:nvSpPr>
        <p:spPr bwMode="auto">
          <a:xfrm>
            <a:off x="3109913" y="6034088"/>
            <a:ext cx="1009650" cy="638175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8" name="Rectangle 38"/>
          <p:cNvSpPr>
            <a:spLocks noChangeArrowheads="1"/>
          </p:cNvSpPr>
          <p:nvPr/>
        </p:nvSpPr>
        <p:spPr bwMode="auto">
          <a:xfrm>
            <a:off x="4119563" y="6034088"/>
            <a:ext cx="1019175" cy="638175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5138738" y="6034088"/>
            <a:ext cx="1019175" cy="638175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6157913" y="6034088"/>
            <a:ext cx="1009650" cy="638175"/>
          </a:xfrm>
          <a:prstGeom prst="rect">
            <a:avLst/>
          </a:prstGeom>
          <a:solidFill>
            <a:srgbClr val="E9EDF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3109913" y="2724150"/>
            <a:ext cx="9525" cy="39624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4119563" y="2724150"/>
            <a:ext cx="9525" cy="39624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5138738" y="2724150"/>
            <a:ext cx="9525" cy="39624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6157913" y="2724150"/>
            <a:ext cx="9525" cy="39624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2081213" y="3348038"/>
            <a:ext cx="5095875" cy="381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2085975" y="3738563"/>
            <a:ext cx="5095875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2085975" y="4376738"/>
            <a:ext cx="5095875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2085975" y="5024438"/>
            <a:ext cx="5095875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2085975" y="5386388"/>
            <a:ext cx="5095875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70" name="Rectangle 50"/>
          <p:cNvSpPr>
            <a:spLocks noChangeArrowheads="1"/>
          </p:cNvSpPr>
          <p:nvPr/>
        </p:nvSpPr>
        <p:spPr bwMode="auto">
          <a:xfrm>
            <a:off x="2085975" y="6034088"/>
            <a:ext cx="5095875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71" name="Rectangle 51"/>
          <p:cNvSpPr>
            <a:spLocks noChangeArrowheads="1"/>
          </p:cNvSpPr>
          <p:nvPr/>
        </p:nvSpPr>
        <p:spPr bwMode="auto">
          <a:xfrm>
            <a:off x="2090738" y="2724150"/>
            <a:ext cx="9525" cy="39624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72" name="Rectangle 52"/>
          <p:cNvSpPr>
            <a:spLocks noChangeArrowheads="1"/>
          </p:cNvSpPr>
          <p:nvPr/>
        </p:nvSpPr>
        <p:spPr bwMode="auto">
          <a:xfrm>
            <a:off x="7167563" y="2724150"/>
            <a:ext cx="9525" cy="3962400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73" name="Rectangle 53"/>
          <p:cNvSpPr>
            <a:spLocks noChangeArrowheads="1"/>
          </p:cNvSpPr>
          <p:nvPr/>
        </p:nvSpPr>
        <p:spPr bwMode="auto">
          <a:xfrm>
            <a:off x="2085975" y="2728913"/>
            <a:ext cx="5095875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74" name="Rectangle 54"/>
          <p:cNvSpPr>
            <a:spLocks noChangeArrowheads="1"/>
          </p:cNvSpPr>
          <p:nvPr/>
        </p:nvSpPr>
        <p:spPr bwMode="auto">
          <a:xfrm>
            <a:off x="2085975" y="6672263"/>
            <a:ext cx="5095875" cy="9525"/>
          </a:xfrm>
          <a:prstGeom prst="rect">
            <a:avLst/>
          </a:prstGeom>
          <a:solidFill>
            <a:srgbClr val="FFFFFF"/>
          </a:solidFill>
          <a:ln w="0" cap="flat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75" name="Rectangle 55"/>
          <p:cNvSpPr>
            <a:spLocks noChangeArrowheads="1"/>
          </p:cNvSpPr>
          <p:nvPr/>
        </p:nvSpPr>
        <p:spPr bwMode="auto">
          <a:xfrm>
            <a:off x="3260725" y="2770188"/>
            <a:ext cx="8858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Initially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6" name="Rectangle 56"/>
          <p:cNvSpPr>
            <a:spLocks noChangeArrowheads="1"/>
          </p:cNvSpPr>
          <p:nvPr/>
        </p:nvSpPr>
        <p:spPr bwMode="auto">
          <a:xfrm>
            <a:off x="3260725" y="3046413"/>
            <a:ext cx="866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(Year 0)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7" name="Rectangle 57"/>
          <p:cNvSpPr>
            <a:spLocks noChangeArrowheads="1"/>
          </p:cNvSpPr>
          <p:nvPr/>
        </p:nvSpPr>
        <p:spPr bwMode="auto">
          <a:xfrm>
            <a:off x="4352925" y="2906713"/>
            <a:ext cx="723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Year 1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8" name="Rectangle 58"/>
          <p:cNvSpPr>
            <a:spLocks noChangeArrowheads="1"/>
          </p:cNvSpPr>
          <p:nvPr/>
        </p:nvSpPr>
        <p:spPr bwMode="auto">
          <a:xfrm>
            <a:off x="5368925" y="2906713"/>
            <a:ext cx="723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Year 2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79" name="Rectangle 59"/>
          <p:cNvSpPr>
            <a:spLocks noChangeArrowheads="1"/>
          </p:cNvSpPr>
          <p:nvPr/>
        </p:nvSpPr>
        <p:spPr bwMode="auto">
          <a:xfrm>
            <a:off x="6384925" y="2906713"/>
            <a:ext cx="723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Year 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0" name="Rectangle 60"/>
          <p:cNvSpPr>
            <a:spLocks noChangeArrowheads="1"/>
          </p:cNvSpPr>
          <p:nvPr/>
        </p:nvSpPr>
        <p:spPr bwMode="auto">
          <a:xfrm>
            <a:off x="2187575" y="3409950"/>
            <a:ext cx="838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# Hares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1" name="Rectangle 61"/>
          <p:cNvSpPr>
            <a:spLocks noChangeArrowheads="1"/>
          </p:cNvSpPr>
          <p:nvPr/>
        </p:nvSpPr>
        <p:spPr bwMode="auto">
          <a:xfrm>
            <a:off x="3630393" y="3413125"/>
            <a:ext cx="351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100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5" name="Rectangle 65"/>
          <p:cNvSpPr>
            <a:spLocks noChangeArrowheads="1"/>
          </p:cNvSpPr>
          <p:nvPr/>
        </p:nvSpPr>
        <p:spPr bwMode="auto">
          <a:xfrm>
            <a:off x="2187575" y="3781425"/>
            <a:ext cx="666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Hares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2187575" y="4057650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born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87" name="Rectangle 67"/>
          <p:cNvSpPr>
            <a:spLocks noChangeArrowheads="1"/>
          </p:cNvSpPr>
          <p:nvPr/>
        </p:nvSpPr>
        <p:spPr bwMode="auto">
          <a:xfrm>
            <a:off x="3747412" y="3917950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4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1" name="Rectangle 71"/>
          <p:cNvSpPr>
            <a:spLocks noChangeArrowheads="1"/>
          </p:cNvSpPr>
          <p:nvPr/>
        </p:nvSpPr>
        <p:spPr bwMode="auto">
          <a:xfrm>
            <a:off x="2187575" y="4421188"/>
            <a:ext cx="7239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Hares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2" name="Rectangle 72"/>
          <p:cNvSpPr>
            <a:spLocks noChangeArrowheads="1"/>
          </p:cNvSpPr>
          <p:nvPr/>
        </p:nvSpPr>
        <p:spPr bwMode="auto">
          <a:xfrm>
            <a:off x="2187575" y="4697413"/>
            <a:ext cx="6667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eaten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3" name="Rectangle 73"/>
          <p:cNvSpPr>
            <a:spLocks noChangeArrowheads="1"/>
          </p:cNvSpPr>
          <p:nvPr/>
        </p:nvSpPr>
        <p:spPr bwMode="auto">
          <a:xfrm>
            <a:off x="3747412" y="4557713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15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7" name="Rectangle 77"/>
          <p:cNvSpPr>
            <a:spLocks noChangeArrowheads="1"/>
          </p:cNvSpPr>
          <p:nvPr/>
        </p:nvSpPr>
        <p:spPr bwMode="auto">
          <a:xfrm>
            <a:off x="2187575" y="5060950"/>
            <a:ext cx="238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#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8" name="Rectangle 78"/>
          <p:cNvSpPr>
            <a:spLocks noChangeArrowheads="1"/>
          </p:cNvSpPr>
          <p:nvPr/>
        </p:nvSpPr>
        <p:spPr bwMode="auto">
          <a:xfrm>
            <a:off x="2339975" y="5060950"/>
            <a:ext cx="762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Lynxes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99" name="Rectangle 79"/>
          <p:cNvSpPr>
            <a:spLocks noChangeArrowheads="1"/>
          </p:cNvSpPr>
          <p:nvPr/>
        </p:nvSpPr>
        <p:spPr bwMode="auto">
          <a:xfrm>
            <a:off x="3747412" y="5064125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50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6" name="Group 115"/>
          <p:cNvGrpSpPr/>
          <p:nvPr/>
        </p:nvGrpSpPr>
        <p:grpSpPr>
          <a:xfrm>
            <a:off x="4678142" y="3413125"/>
            <a:ext cx="351058" cy="1927999"/>
            <a:chOff x="4678142" y="3079750"/>
            <a:chExt cx="351058" cy="1927999"/>
          </a:xfrm>
        </p:grpSpPr>
        <p:sp>
          <p:nvSpPr>
            <p:cNvPr id="5182" name="Rectangle 62"/>
            <p:cNvSpPr>
              <a:spLocks noChangeArrowheads="1"/>
            </p:cNvSpPr>
            <p:nvPr/>
          </p:nvSpPr>
          <p:spPr bwMode="auto">
            <a:xfrm>
              <a:off x="4678142" y="3079750"/>
              <a:ext cx="3510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125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0" name="Rectangle 80"/>
            <p:cNvSpPr>
              <a:spLocks noChangeArrowheads="1"/>
            </p:cNvSpPr>
            <p:nvPr/>
          </p:nvSpPr>
          <p:spPr bwMode="auto">
            <a:xfrm>
              <a:off x="4795162" y="4730750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5714999" y="3427025"/>
            <a:ext cx="351058" cy="1927999"/>
            <a:chOff x="5846542" y="3079750"/>
            <a:chExt cx="351058" cy="1927999"/>
          </a:xfrm>
        </p:grpSpPr>
        <p:sp>
          <p:nvSpPr>
            <p:cNvPr id="5183" name="Rectangle 63"/>
            <p:cNvSpPr>
              <a:spLocks noChangeArrowheads="1"/>
            </p:cNvSpPr>
            <p:nvPr/>
          </p:nvSpPr>
          <p:spPr bwMode="auto">
            <a:xfrm>
              <a:off x="5846542" y="3079750"/>
              <a:ext cx="3510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152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1" name="Rectangle 81"/>
            <p:cNvSpPr>
              <a:spLocks noChangeArrowheads="1"/>
            </p:cNvSpPr>
            <p:nvPr/>
          </p:nvSpPr>
          <p:spPr bwMode="auto">
            <a:xfrm>
              <a:off x="5954037" y="4730750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78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6696074" y="3427541"/>
            <a:ext cx="360583" cy="1938595"/>
            <a:chOff x="6696074" y="3094166"/>
            <a:chExt cx="360583" cy="1938595"/>
          </a:xfrm>
        </p:grpSpPr>
        <p:sp>
          <p:nvSpPr>
            <p:cNvPr id="5184" name="Rectangle 64"/>
            <p:cNvSpPr>
              <a:spLocks noChangeArrowheads="1"/>
            </p:cNvSpPr>
            <p:nvPr/>
          </p:nvSpPr>
          <p:spPr bwMode="auto">
            <a:xfrm>
              <a:off x="6696074" y="3094166"/>
              <a:ext cx="3510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17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2" name="Rectangle 82"/>
            <p:cNvSpPr>
              <a:spLocks noChangeArrowheads="1"/>
            </p:cNvSpPr>
            <p:nvPr/>
          </p:nvSpPr>
          <p:spPr bwMode="auto">
            <a:xfrm>
              <a:off x="6705599" y="4755762"/>
              <a:ext cx="3510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109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03" name="Rectangle 83"/>
          <p:cNvSpPr>
            <a:spLocks noChangeArrowheads="1"/>
          </p:cNvSpPr>
          <p:nvPr/>
        </p:nvSpPr>
        <p:spPr bwMode="auto">
          <a:xfrm>
            <a:off x="2187575" y="5432425"/>
            <a:ext cx="8191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Lynxes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4" name="Rectangle 84"/>
          <p:cNvSpPr>
            <a:spLocks noChangeArrowheads="1"/>
          </p:cNvSpPr>
          <p:nvPr/>
        </p:nvSpPr>
        <p:spPr bwMode="auto">
          <a:xfrm>
            <a:off x="2187575" y="5708650"/>
            <a:ext cx="4191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die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5" name="Rectangle 85"/>
          <p:cNvSpPr>
            <a:spLocks noChangeArrowheads="1"/>
          </p:cNvSpPr>
          <p:nvPr/>
        </p:nvSpPr>
        <p:spPr bwMode="auto">
          <a:xfrm>
            <a:off x="3747412" y="5568950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10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09" name="Rectangle 89"/>
          <p:cNvSpPr>
            <a:spLocks noChangeArrowheads="1"/>
          </p:cNvSpPr>
          <p:nvPr/>
        </p:nvSpPr>
        <p:spPr bwMode="auto">
          <a:xfrm>
            <a:off x="2187575" y="6072188"/>
            <a:ext cx="8191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Lynxes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10" name="Rectangle 90"/>
          <p:cNvSpPr>
            <a:spLocks noChangeArrowheads="1"/>
          </p:cNvSpPr>
          <p:nvPr/>
        </p:nvSpPr>
        <p:spPr bwMode="auto">
          <a:xfrm>
            <a:off x="2187575" y="6348413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born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11" name="Rectangle 91"/>
          <p:cNvSpPr>
            <a:spLocks noChangeArrowheads="1"/>
          </p:cNvSpPr>
          <p:nvPr/>
        </p:nvSpPr>
        <p:spPr bwMode="auto">
          <a:xfrm>
            <a:off x="3747412" y="6208713"/>
            <a:ext cx="234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0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4795162" y="3917950"/>
            <a:ext cx="234038" cy="2567762"/>
            <a:chOff x="4795162" y="3584575"/>
            <a:chExt cx="234038" cy="2567762"/>
          </a:xfrm>
        </p:grpSpPr>
        <p:sp>
          <p:nvSpPr>
            <p:cNvPr id="5188" name="Rectangle 68"/>
            <p:cNvSpPr>
              <a:spLocks noChangeArrowheads="1"/>
            </p:cNvSpPr>
            <p:nvPr/>
          </p:nvSpPr>
          <p:spPr bwMode="auto">
            <a:xfrm>
              <a:off x="4795162" y="3584575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50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4" name="Rectangle 74"/>
            <p:cNvSpPr>
              <a:spLocks noChangeArrowheads="1"/>
            </p:cNvSpPr>
            <p:nvPr/>
          </p:nvSpPr>
          <p:spPr bwMode="auto">
            <a:xfrm>
              <a:off x="4795162" y="4224338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23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6" name="Rectangle 86"/>
            <p:cNvSpPr>
              <a:spLocks noChangeArrowheads="1"/>
            </p:cNvSpPr>
            <p:nvPr/>
          </p:nvSpPr>
          <p:spPr bwMode="auto">
            <a:xfrm>
              <a:off x="4795162" y="5235575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12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2" name="Rectangle 92"/>
            <p:cNvSpPr>
              <a:spLocks noChangeArrowheads="1"/>
            </p:cNvSpPr>
            <p:nvPr/>
          </p:nvSpPr>
          <p:spPr bwMode="auto">
            <a:xfrm>
              <a:off x="4795162" y="5875338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30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5822494" y="3917950"/>
            <a:ext cx="243563" cy="2567762"/>
            <a:chOff x="5954037" y="3584575"/>
            <a:chExt cx="243563" cy="2567762"/>
          </a:xfrm>
        </p:grpSpPr>
        <p:sp>
          <p:nvSpPr>
            <p:cNvPr id="5189" name="Rectangle 69"/>
            <p:cNvSpPr>
              <a:spLocks noChangeArrowheads="1"/>
            </p:cNvSpPr>
            <p:nvPr/>
          </p:nvSpPr>
          <p:spPr bwMode="auto">
            <a:xfrm>
              <a:off x="5963562" y="3584575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61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5" name="Rectangle 75"/>
            <p:cNvSpPr>
              <a:spLocks noChangeArrowheads="1"/>
            </p:cNvSpPr>
            <p:nvPr/>
          </p:nvSpPr>
          <p:spPr bwMode="auto">
            <a:xfrm>
              <a:off x="5954037" y="4224338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36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7" name="Rectangle 87"/>
            <p:cNvSpPr>
              <a:spLocks noChangeArrowheads="1"/>
            </p:cNvSpPr>
            <p:nvPr/>
          </p:nvSpPr>
          <p:spPr bwMode="auto">
            <a:xfrm>
              <a:off x="5954037" y="5235575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3" name="Rectangle 93"/>
            <p:cNvSpPr>
              <a:spLocks noChangeArrowheads="1"/>
            </p:cNvSpPr>
            <p:nvPr/>
          </p:nvSpPr>
          <p:spPr bwMode="auto">
            <a:xfrm>
              <a:off x="5954037" y="5875338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47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6813094" y="3917950"/>
            <a:ext cx="243563" cy="2567762"/>
            <a:chOff x="6970037" y="3584575"/>
            <a:chExt cx="243563" cy="2567762"/>
          </a:xfrm>
        </p:grpSpPr>
        <p:sp>
          <p:nvSpPr>
            <p:cNvPr id="5190" name="Rectangle 70"/>
            <p:cNvSpPr>
              <a:spLocks noChangeArrowheads="1"/>
            </p:cNvSpPr>
            <p:nvPr/>
          </p:nvSpPr>
          <p:spPr bwMode="auto">
            <a:xfrm>
              <a:off x="6979562" y="3584575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71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96" name="Rectangle 76"/>
            <p:cNvSpPr>
              <a:spLocks noChangeArrowheads="1"/>
            </p:cNvSpPr>
            <p:nvPr/>
          </p:nvSpPr>
          <p:spPr bwMode="auto">
            <a:xfrm>
              <a:off x="6970037" y="4224338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5</a:t>
              </a: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08" name="Rectangle 88"/>
            <p:cNvSpPr>
              <a:spLocks noChangeArrowheads="1"/>
            </p:cNvSpPr>
            <p:nvPr/>
          </p:nvSpPr>
          <p:spPr bwMode="auto">
            <a:xfrm>
              <a:off x="6970037" y="5235575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22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14" name="Rectangle 94"/>
            <p:cNvSpPr>
              <a:spLocks noChangeArrowheads="1"/>
            </p:cNvSpPr>
            <p:nvPr/>
          </p:nvSpPr>
          <p:spPr bwMode="auto">
            <a:xfrm>
              <a:off x="6970037" y="5875338"/>
              <a:ext cx="23403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77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224213" y="3405188"/>
            <a:ext cx="1163638" cy="3228975"/>
            <a:chOff x="3224213" y="3071813"/>
            <a:chExt cx="1163638" cy="3228975"/>
          </a:xfrm>
        </p:grpSpPr>
        <p:grpSp>
          <p:nvGrpSpPr>
            <p:cNvPr id="113" name="Group 112"/>
            <p:cNvGrpSpPr/>
            <p:nvPr/>
          </p:nvGrpSpPr>
          <p:grpSpPr>
            <a:xfrm>
              <a:off x="3224213" y="3071813"/>
              <a:ext cx="1163638" cy="1552575"/>
              <a:chOff x="3224213" y="3071813"/>
              <a:chExt cx="1163638" cy="1552575"/>
            </a:xfrm>
          </p:grpSpPr>
          <p:sp>
            <p:nvSpPr>
              <p:cNvPr id="5215" name="Rectangle 95"/>
              <p:cNvSpPr>
                <a:spLocks noChangeArrowheads="1"/>
              </p:cNvSpPr>
              <p:nvPr/>
            </p:nvSpPr>
            <p:spPr bwMode="auto">
              <a:xfrm>
                <a:off x="3330575" y="3579813"/>
                <a:ext cx="238125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+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16" name="Rectangle 96"/>
              <p:cNvSpPr>
                <a:spLocks noChangeArrowheads="1"/>
              </p:cNvSpPr>
              <p:nvPr/>
            </p:nvSpPr>
            <p:spPr bwMode="auto">
              <a:xfrm>
                <a:off x="3330575" y="4189413"/>
                <a:ext cx="190500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17" name="Freeform 97"/>
              <p:cNvSpPr>
                <a:spLocks noEditPoints="1"/>
              </p:cNvSpPr>
              <p:nvPr/>
            </p:nvSpPr>
            <p:spPr bwMode="auto">
              <a:xfrm>
                <a:off x="3224213" y="3071813"/>
                <a:ext cx="866775" cy="155257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4" y="0"/>
                  </a:cxn>
                  <a:cxn ang="0">
                    <a:pos x="1432" y="0"/>
                  </a:cxn>
                  <a:cxn ang="0">
                    <a:pos x="1456" y="24"/>
                  </a:cxn>
                  <a:cxn ang="0">
                    <a:pos x="1456" y="2584"/>
                  </a:cxn>
                  <a:cxn ang="0">
                    <a:pos x="1432" y="2608"/>
                  </a:cxn>
                  <a:cxn ang="0">
                    <a:pos x="24" y="2608"/>
                  </a:cxn>
                  <a:cxn ang="0">
                    <a:pos x="0" y="2584"/>
                  </a:cxn>
                  <a:cxn ang="0">
                    <a:pos x="0" y="24"/>
                  </a:cxn>
                  <a:cxn ang="0">
                    <a:pos x="48" y="2584"/>
                  </a:cxn>
                  <a:cxn ang="0">
                    <a:pos x="24" y="2560"/>
                  </a:cxn>
                  <a:cxn ang="0">
                    <a:pos x="1432" y="2560"/>
                  </a:cxn>
                  <a:cxn ang="0">
                    <a:pos x="1408" y="2584"/>
                  </a:cxn>
                  <a:cxn ang="0">
                    <a:pos x="1408" y="24"/>
                  </a:cxn>
                  <a:cxn ang="0">
                    <a:pos x="1432" y="48"/>
                  </a:cxn>
                  <a:cxn ang="0">
                    <a:pos x="24" y="48"/>
                  </a:cxn>
                  <a:cxn ang="0">
                    <a:pos x="48" y="24"/>
                  </a:cxn>
                  <a:cxn ang="0">
                    <a:pos x="48" y="2584"/>
                  </a:cxn>
                </a:cxnLst>
                <a:rect l="0" t="0" r="r" b="b"/>
                <a:pathLst>
                  <a:path w="1456" h="2608">
                    <a:moveTo>
                      <a:pt x="0" y="24"/>
                    </a:moveTo>
                    <a:cubicBezTo>
                      <a:pt x="0" y="11"/>
                      <a:pt x="11" y="0"/>
                      <a:pt x="24" y="0"/>
                    </a:cubicBezTo>
                    <a:lnTo>
                      <a:pt x="1432" y="0"/>
                    </a:lnTo>
                    <a:cubicBezTo>
                      <a:pt x="1446" y="0"/>
                      <a:pt x="1456" y="11"/>
                      <a:pt x="1456" y="24"/>
                    </a:cubicBezTo>
                    <a:lnTo>
                      <a:pt x="1456" y="2584"/>
                    </a:lnTo>
                    <a:cubicBezTo>
                      <a:pt x="1456" y="2598"/>
                      <a:pt x="1446" y="2608"/>
                      <a:pt x="1432" y="2608"/>
                    </a:cubicBezTo>
                    <a:lnTo>
                      <a:pt x="24" y="2608"/>
                    </a:lnTo>
                    <a:cubicBezTo>
                      <a:pt x="11" y="2608"/>
                      <a:pt x="0" y="2598"/>
                      <a:pt x="0" y="2584"/>
                    </a:cubicBezTo>
                    <a:lnTo>
                      <a:pt x="0" y="24"/>
                    </a:lnTo>
                    <a:close/>
                    <a:moveTo>
                      <a:pt x="48" y="2584"/>
                    </a:moveTo>
                    <a:lnTo>
                      <a:pt x="24" y="2560"/>
                    </a:lnTo>
                    <a:lnTo>
                      <a:pt x="1432" y="2560"/>
                    </a:lnTo>
                    <a:lnTo>
                      <a:pt x="1408" y="2584"/>
                    </a:lnTo>
                    <a:lnTo>
                      <a:pt x="1408" y="24"/>
                    </a:lnTo>
                    <a:lnTo>
                      <a:pt x="1432" y="48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48" y="2584"/>
                    </a:lnTo>
                    <a:close/>
                  </a:path>
                </a:pathLst>
              </a:custGeom>
              <a:solidFill>
                <a:srgbClr val="385D8A"/>
              </a:solidFill>
              <a:ln w="0" cap="flat">
                <a:solidFill>
                  <a:srgbClr val="385D8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8" name="Freeform 98"/>
              <p:cNvSpPr>
                <a:spLocks noEditPoints="1"/>
              </p:cNvSpPr>
              <p:nvPr/>
            </p:nvSpPr>
            <p:spPr bwMode="auto">
              <a:xfrm>
                <a:off x="4071938" y="3238500"/>
                <a:ext cx="315913" cy="611188"/>
              </a:xfrm>
              <a:custGeom>
                <a:avLst/>
                <a:gdLst/>
                <a:ahLst/>
                <a:cxnLst>
                  <a:cxn ang="0">
                    <a:pos x="0" y="1021"/>
                  </a:cxn>
                  <a:cxn ang="0">
                    <a:pos x="505" y="11"/>
                  </a:cxn>
                  <a:cxn ang="0">
                    <a:pos x="520" y="18"/>
                  </a:cxn>
                  <a:cxn ang="0">
                    <a:pos x="15" y="1028"/>
                  </a:cxn>
                  <a:cxn ang="0">
                    <a:pos x="0" y="1021"/>
                  </a:cxn>
                  <a:cxn ang="0">
                    <a:pos x="384" y="89"/>
                  </a:cxn>
                  <a:cxn ang="0">
                    <a:pos x="519" y="0"/>
                  </a:cxn>
                  <a:cxn ang="0">
                    <a:pos x="530" y="162"/>
                  </a:cxn>
                  <a:cxn ang="0">
                    <a:pos x="522" y="171"/>
                  </a:cxn>
                  <a:cxn ang="0">
                    <a:pos x="514" y="163"/>
                  </a:cxn>
                  <a:cxn ang="0">
                    <a:pos x="504" y="15"/>
                  </a:cxn>
                  <a:cxn ang="0">
                    <a:pos x="517" y="21"/>
                  </a:cxn>
                  <a:cxn ang="0">
                    <a:pos x="393" y="103"/>
                  </a:cxn>
                  <a:cxn ang="0">
                    <a:pos x="382" y="100"/>
                  </a:cxn>
                  <a:cxn ang="0">
                    <a:pos x="384" y="89"/>
                  </a:cxn>
                </a:cxnLst>
                <a:rect l="0" t="0" r="r" b="b"/>
                <a:pathLst>
                  <a:path w="530" h="1028">
                    <a:moveTo>
                      <a:pt x="0" y="1021"/>
                    </a:moveTo>
                    <a:lnTo>
                      <a:pt x="505" y="11"/>
                    </a:lnTo>
                    <a:lnTo>
                      <a:pt x="520" y="18"/>
                    </a:lnTo>
                    <a:lnTo>
                      <a:pt x="15" y="1028"/>
                    </a:lnTo>
                    <a:lnTo>
                      <a:pt x="0" y="1021"/>
                    </a:lnTo>
                    <a:close/>
                    <a:moveTo>
                      <a:pt x="384" y="89"/>
                    </a:moveTo>
                    <a:lnTo>
                      <a:pt x="519" y="0"/>
                    </a:lnTo>
                    <a:lnTo>
                      <a:pt x="530" y="162"/>
                    </a:lnTo>
                    <a:cubicBezTo>
                      <a:pt x="530" y="167"/>
                      <a:pt x="527" y="170"/>
                      <a:pt x="522" y="171"/>
                    </a:cubicBezTo>
                    <a:cubicBezTo>
                      <a:pt x="518" y="171"/>
                      <a:pt x="514" y="168"/>
                      <a:pt x="514" y="163"/>
                    </a:cubicBezTo>
                    <a:lnTo>
                      <a:pt x="504" y="15"/>
                    </a:lnTo>
                    <a:lnTo>
                      <a:pt x="517" y="21"/>
                    </a:lnTo>
                    <a:lnTo>
                      <a:pt x="393" y="103"/>
                    </a:lnTo>
                    <a:cubicBezTo>
                      <a:pt x="389" y="105"/>
                      <a:pt x="384" y="104"/>
                      <a:pt x="382" y="100"/>
                    </a:cubicBezTo>
                    <a:cubicBezTo>
                      <a:pt x="379" y="96"/>
                      <a:pt x="380" y="92"/>
                      <a:pt x="384" y="89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3224213" y="4748213"/>
              <a:ext cx="1163638" cy="1552575"/>
              <a:chOff x="3224213" y="4748213"/>
              <a:chExt cx="1163638" cy="1552575"/>
            </a:xfrm>
          </p:grpSpPr>
          <p:sp>
            <p:nvSpPr>
              <p:cNvPr id="5219" name="Rectangle 99"/>
              <p:cNvSpPr>
                <a:spLocks noChangeArrowheads="1"/>
              </p:cNvSpPr>
              <p:nvPr/>
            </p:nvSpPr>
            <p:spPr bwMode="auto">
              <a:xfrm>
                <a:off x="3406775" y="5256213"/>
                <a:ext cx="190500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-</a:t>
                </a: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20" name="Rectangle 100"/>
              <p:cNvSpPr>
                <a:spLocks noChangeArrowheads="1"/>
              </p:cNvSpPr>
              <p:nvPr/>
            </p:nvSpPr>
            <p:spPr bwMode="auto">
              <a:xfrm>
                <a:off x="3406775" y="5865813"/>
                <a:ext cx="238125" cy="333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+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21" name="Freeform 101"/>
              <p:cNvSpPr>
                <a:spLocks noEditPoints="1"/>
              </p:cNvSpPr>
              <p:nvPr/>
            </p:nvSpPr>
            <p:spPr bwMode="auto">
              <a:xfrm>
                <a:off x="3224213" y="4748213"/>
                <a:ext cx="866775" cy="155257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24" y="0"/>
                  </a:cxn>
                  <a:cxn ang="0">
                    <a:pos x="1432" y="0"/>
                  </a:cxn>
                  <a:cxn ang="0">
                    <a:pos x="1456" y="24"/>
                  </a:cxn>
                  <a:cxn ang="0">
                    <a:pos x="1456" y="2584"/>
                  </a:cxn>
                  <a:cxn ang="0">
                    <a:pos x="1432" y="2608"/>
                  </a:cxn>
                  <a:cxn ang="0">
                    <a:pos x="24" y="2608"/>
                  </a:cxn>
                  <a:cxn ang="0">
                    <a:pos x="0" y="2584"/>
                  </a:cxn>
                  <a:cxn ang="0">
                    <a:pos x="0" y="24"/>
                  </a:cxn>
                  <a:cxn ang="0">
                    <a:pos x="48" y="2584"/>
                  </a:cxn>
                  <a:cxn ang="0">
                    <a:pos x="24" y="2560"/>
                  </a:cxn>
                  <a:cxn ang="0">
                    <a:pos x="1432" y="2560"/>
                  </a:cxn>
                  <a:cxn ang="0">
                    <a:pos x="1408" y="2584"/>
                  </a:cxn>
                  <a:cxn ang="0">
                    <a:pos x="1408" y="24"/>
                  </a:cxn>
                  <a:cxn ang="0">
                    <a:pos x="1432" y="48"/>
                  </a:cxn>
                  <a:cxn ang="0">
                    <a:pos x="24" y="48"/>
                  </a:cxn>
                  <a:cxn ang="0">
                    <a:pos x="48" y="24"/>
                  </a:cxn>
                  <a:cxn ang="0">
                    <a:pos x="48" y="2584"/>
                  </a:cxn>
                </a:cxnLst>
                <a:rect l="0" t="0" r="r" b="b"/>
                <a:pathLst>
                  <a:path w="1456" h="2608">
                    <a:moveTo>
                      <a:pt x="0" y="24"/>
                    </a:moveTo>
                    <a:cubicBezTo>
                      <a:pt x="0" y="11"/>
                      <a:pt x="11" y="0"/>
                      <a:pt x="24" y="0"/>
                    </a:cubicBezTo>
                    <a:lnTo>
                      <a:pt x="1432" y="0"/>
                    </a:lnTo>
                    <a:cubicBezTo>
                      <a:pt x="1446" y="0"/>
                      <a:pt x="1456" y="11"/>
                      <a:pt x="1456" y="24"/>
                    </a:cubicBezTo>
                    <a:lnTo>
                      <a:pt x="1456" y="2584"/>
                    </a:lnTo>
                    <a:cubicBezTo>
                      <a:pt x="1456" y="2598"/>
                      <a:pt x="1446" y="2608"/>
                      <a:pt x="1432" y="2608"/>
                    </a:cubicBezTo>
                    <a:lnTo>
                      <a:pt x="24" y="2608"/>
                    </a:lnTo>
                    <a:cubicBezTo>
                      <a:pt x="11" y="2608"/>
                      <a:pt x="0" y="2598"/>
                      <a:pt x="0" y="2584"/>
                    </a:cubicBezTo>
                    <a:lnTo>
                      <a:pt x="0" y="24"/>
                    </a:lnTo>
                    <a:close/>
                    <a:moveTo>
                      <a:pt x="48" y="2584"/>
                    </a:moveTo>
                    <a:lnTo>
                      <a:pt x="24" y="2560"/>
                    </a:lnTo>
                    <a:lnTo>
                      <a:pt x="1432" y="2560"/>
                    </a:lnTo>
                    <a:lnTo>
                      <a:pt x="1408" y="2584"/>
                    </a:lnTo>
                    <a:lnTo>
                      <a:pt x="1408" y="24"/>
                    </a:lnTo>
                    <a:lnTo>
                      <a:pt x="1432" y="48"/>
                    </a:lnTo>
                    <a:lnTo>
                      <a:pt x="24" y="48"/>
                    </a:lnTo>
                    <a:lnTo>
                      <a:pt x="48" y="24"/>
                    </a:lnTo>
                    <a:lnTo>
                      <a:pt x="48" y="2584"/>
                    </a:lnTo>
                    <a:close/>
                  </a:path>
                </a:pathLst>
              </a:custGeom>
              <a:solidFill>
                <a:srgbClr val="385D8A"/>
              </a:solidFill>
              <a:ln w="0" cap="flat">
                <a:solidFill>
                  <a:srgbClr val="385D8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2" name="Freeform 102"/>
              <p:cNvSpPr>
                <a:spLocks noEditPoints="1"/>
              </p:cNvSpPr>
              <p:nvPr/>
            </p:nvSpPr>
            <p:spPr bwMode="auto">
              <a:xfrm>
                <a:off x="4071938" y="4914900"/>
                <a:ext cx="315913" cy="611188"/>
              </a:xfrm>
              <a:custGeom>
                <a:avLst/>
                <a:gdLst/>
                <a:ahLst/>
                <a:cxnLst>
                  <a:cxn ang="0">
                    <a:pos x="0" y="1021"/>
                  </a:cxn>
                  <a:cxn ang="0">
                    <a:pos x="505" y="11"/>
                  </a:cxn>
                  <a:cxn ang="0">
                    <a:pos x="520" y="18"/>
                  </a:cxn>
                  <a:cxn ang="0">
                    <a:pos x="15" y="1028"/>
                  </a:cxn>
                  <a:cxn ang="0">
                    <a:pos x="0" y="1021"/>
                  </a:cxn>
                  <a:cxn ang="0">
                    <a:pos x="384" y="89"/>
                  </a:cxn>
                  <a:cxn ang="0">
                    <a:pos x="519" y="0"/>
                  </a:cxn>
                  <a:cxn ang="0">
                    <a:pos x="530" y="162"/>
                  </a:cxn>
                  <a:cxn ang="0">
                    <a:pos x="522" y="171"/>
                  </a:cxn>
                  <a:cxn ang="0">
                    <a:pos x="514" y="163"/>
                  </a:cxn>
                  <a:cxn ang="0">
                    <a:pos x="504" y="15"/>
                  </a:cxn>
                  <a:cxn ang="0">
                    <a:pos x="517" y="21"/>
                  </a:cxn>
                  <a:cxn ang="0">
                    <a:pos x="393" y="103"/>
                  </a:cxn>
                  <a:cxn ang="0">
                    <a:pos x="382" y="100"/>
                  </a:cxn>
                  <a:cxn ang="0">
                    <a:pos x="384" y="89"/>
                  </a:cxn>
                </a:cxnLst>
                <a:rect l="0" t="0" r="r" b="b"/>
                <a:pathLst>
                  <a:path w="530" h="1028">
                    <a:moveTo>
                      <a:pt x="0" y="1021"/>
                    </a:moveTo>
                    <a:lnTo>
                      <a:pt x="505" y="11"/>
                    </a:lnTo>
                    <a:lnTo>
                      <a:pt x="520" y="18"/>
                    </a:lnTo>
                    <a:lnTo>
                      <a:pt x="15" y="1028"/>
                    </a:lnTo>
                    <a:lnTo>
                      <a:pt x="0" y="1021"/>
                    </a:lnTo>
                    <a:close/>
                    <a:moveTo>
                      <a:pt x="384" y="89"/>
                    </a:moveTo>
                    <a:lnTo>
                      <a:pt x="519" y="0"/>
                    </a:lnTo>
                    <a:lnTo>
                      <a:pt x="530" y="162"/>
                    </a:lnTo>
                    <a:cubicBezTo>
                      <a:pt x="530" y="167"/>
                      <a:pt x="527" y="170"/>
                      <a:pt x="522" y="171"/>
                    </a:cubicBezTo>
                    <a:cubicBezTo>
                      <a:pt x="518" y="171"/>
                      <a:pt x="514" y="168"/>
                      <a:pt x="514" y="163"/>
                    </a:cubicBezTo>
                    <a:lnTo>
                      <a:pt x="504" y="15"/>
                    </a:lnTo>
                    <a:lnTo>
                      <a:pt x="517" y="21"/>
                    </a:lnTo>
                    <a:lnTo>
                      <a:pt x="393" y="103"/>
                    </a:lnTo>
                    <a:cubicBezTo>
                      <a:pt x="389" y="105"/>
                      <a:pt x="384" y="104"/>
                      <a:pt x="382" y="100"/>
                    </a:cubicBezTo>
                    <a:cubicBezTo>
                      <a:pt x="379" y="96"/>
                      <a:pt x="380" y="92"/>
                      <a:pt x="384" y="89"/>
                    </a:cubicBezTo>
                    <a:close/>
                  </a:path>
                </a:pathLst>
              </a:custGeom>
              <a:solidFill>
                <a:srgbClr val="000000"/>
              </a:solidFill>
              <a:ln w="0" cap="flat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102962" y="97149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.4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6672075" y="971490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.003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181600" y="2114490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.004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7160362" y="2114490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.2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572326" y="520244"/>
            <a:ext cx="7999348" cy="670568"/>
            <a:chOff x="-620491" y="4277380"/>
            <a:chExt cx="7999348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TextBox 127"/>
                <p:cNvSpPr txBox="1"/>
                <p:nvPr/>
              </p:nvSpPr>
              <p:spPr>
                <a:xfrm>
                  <a:off x="2057400" y="4277380"/>
                  <a:ext cx="5321457" cy="6705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000" b="0" i="0" smtClean="0">
                                <a:latin typeface="Cambria Math"/>
                                <a:ea typeface="Cambria Math"/>
                              </a:rPr>
                              <m:t>Δ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sz="2000" b="0" i="0" smtClean="0">
                                <a:latin typeface="Cambria Math"/>
                                <a:ea typeface="Cambria Math"/>
                              </a:rPr>
                              <m:t>Δ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/>
                          </a:rPr>
                          <m:t>h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h𝑎𝑟𝑒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_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𝑏𝑖𝑟𝑡h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h𝑎𝑟𝑒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_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𝑝𝑟𝑒𝑑𝑎𝑡𝑖𝑜𝑛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𝑙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28" name="TextBox 1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4277380"/>
                  <a:ext cx="5321457" cy="67056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9" name="TextBox 128"/>
            <p:cNvSpPr txBox="1"/>
            <p:nvPr/>
          </p:nvSpPr>
          <p:spPr>
            <a:xfrm>
              <a:off x="-620491" y="4412609"/>
              <a:ext cx="27817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Hare annual pop. change</a:t>
              </a:r>
              <a:endParaRPr lang="en-US" sz="2000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830377" y="1657170"/>
            <a:ext cx="7483246" cy="670568"/>
            <a:chOff x="-635560" y="5414223"/>
            <a:chExt cx="7483246" cy="6705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TextBox 130"/>
                <p:cNvSpPr txBox="1"/>
                <p:nvPr/>
              </p:nvSpPr>
              <p:spPr>
                <a:xfrm>
                  <a:off x="2057400" y="5414223"/>
                  <a:ext cx="4790286" cy="6705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2000" b="0" i="0" smtClean="0">
                                <a:latin typeface="Cambria Math"/>
                              </a:rPr>
                              <m:t>Δ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sz="2000" b="0" i="0" smtClean="0">
                                <a:latin typeface="Cambria Math"/>
                              </a:rPr>
                              <m:t>Δ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𝑡</m:t>
                            </m:r>
                          </m:den>
                        </m:f>
                        <m:r>
                          <a:rPr lang="en-US" sz="2000" b="0" i="1" smtClean="0">
                            <a:latin typeface="Cambria Math"/>
                          </a:rPr>
                          <m:t>=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𝑙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𝑙𝑦𝑛𝑥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_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𝑏𝑖𝑟𝑡h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h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𝑙𝑦𝑛𝑥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_</m:t>
                            </m:r>
                            <m:r>
                              <a:rPr lang="en-US" sz="2000" b="0" i="1" smtClean="0">
                                <a:latin typeface="Cambria Math"/>
                                <a:ea typeface="Cambria Math"/>
                              </a:rPr>
                              <m:t>𝑑𝑒𝑎𝑡h</m:t>
                            </m:r>
                          </m:e>
                        </m:d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31" name="TextBox 1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7400" y="5414223"/>
                  <a:ext cx="4790286" cy="67056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2" name="TextBox 131"/>
            <p:cNvSpPr txBox="1"/>
            <p:nvPr/>
          </p:nvSpPr>
          <p:spPr>
            <a:xfrm>
              <a:off x="-635560" y="5549452"/>
              <a:ext cx="27590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Lynx annual pop. change</a:t>
              </a:r>
              <a:endParaRPr lang="en-US" sz="20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391400" y="4759293"/>
            <a:ext cx="1180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Rounding</a:t>
            </a:r>
            <a:r>
              <a:rPr lang="en-US" dirty="0" smtClean="0"/>
              <a:t> </a:t>
            </a:r>
            <a:r>
              <a:rPr lang="en-US" dirty="0" smtClean="0"/>
              <a:t>all #</a:t>
            </a:r>
            <a:r>
              <a:rPr lang="en-US" dirty="0" smtClean="0"/>
              <a:t>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1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7" grpId="0"/>
      <p:bldP spid="5193" grpId="0"/>
      <p:bldP spid="5205" grpId="0"/>
      <p:bldP spid="5211" grpId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3990</TotalTime>
  <Words>882</Words>
  <Application>Microsoft Office PowerPoint</Application>
  <PresentationFormat>On-screen Show (4:3)</PresentationFormat>
  <Paragraphs>152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Custom Design</vt:lpstr>
      <vt:lpstr>Predicting predator-prey populations</vt:lpstr>
      <vt:lpstr>Desired results</vt:lpstr>
      <vt:lpstr>PowerPoint Presentation</vt:lpstr>
      <vt:lpstr>Computational Thinking</vt:lpstr>
      <vt:lpstr>Hares’ &amp; Lynxes’ Populations</vt:lpstr>
      <vt:lpstr>Algorithm Design – Decomposition</vt:lpstr>
      <vt:lpstr>Algorithm Design – Refinement</vt:lpstr>
      <vt:lpstr>PowerPoint Presentation</vt:lpstr>
      <vt:lpstr>PowerPoint Presentation</vt:lpstr>
      <vt:lpstr>Algorithm Design – Refinement</vt:lpstr>
      <vt:lpstr>Suggested Readings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Greiner</cp:lastModifiedBy>
  <cp:revision>46</cp:revision>
  <dcterms:created xsi:type="dcterms:W3CDTF">2006-08-16T00:00:00Z</dcterms:created>
  <dcterms:modified xsi:type="dcterms:W3CDTF">2013-01-18T14:14:19Z</dcterms:modified>
</cp:coreProperties>
</file>