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61" r:id="rId2"/>
    <p:sldId id="273" r:id="rId3"/>
    <p:sldId id="262" r:id="rId4"/>
    <p:sldId id="271" r:id="rId5"/>
    <p:sldId id="272" r:id="rId6"/>
    <p:sldId id="275" r:id="rId7"/>
    <p:sldId id="277" r:id="rId8"/>
    <p:sldId id="268" r:id="rId9"/>
    <p:sldId id="265" r:id="rId10"/>
    <p:sldId id="269" r:id="rId11"/>
    <p:sldId id="27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469"/>
    <a:srgbClr val="F1F5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574" autoAdjust="0"/>
  </p:normalViewPr>
  <p:slideViewPr>
    <p:cSldViewPr>
      <p:cViewPr>
        <p:scale>
          <a:sx n="80" d="100"/>
          <a:sy n="80" d="100"/>
        </p:scale>
        <p:origin x="-166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FD7F44-0D87-4F9C-8840-6898C5897793}" type="datetimeFigureOut">
              <a:rPr lang="en-US" smtClean="0"/>
              <a:t>1/18/2013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BEFB00-3C0A-4B0C-90D3-733EBA72B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994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Canadian lynx and snowshoe hare.</a:t>
            </a:r>
          </a:p>
          <a:p>
            <a:r>
              <a:rPr lang="en-US" dirty="0" smtClean="0"/>
              <a:t>Arctic implies isolation</a:t>
            </a:r>
            <a:r>
              <a:rPr lang="en-US" baseline="0" dirty="0" smtClean="0"/>
              <a:t>.  Assume no other animals in environment.</a:t>
            </a:r>
          </a:p>
          <a:p>
            <a:r>
              <a:rPr lang="en-US" b="1" baseline="0" dirty="0" smtClean="0"/>
              <a:t>Discuss:  </a:t>
            </a:r>
            <a:r>
              <a:rPr lang="en-US" baseline="0" dirty="0" smtClean="0"/>
              <a:t>What factors affect the population?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BEFB00-3C0A-4B0C-90D3-733EBA72B1B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9752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Lotka-Volterra</a:t>
            </a:r>
            <a:r>
              <a:rPr lang="en-US" dirty="0" smtClean="0"/>
              <a:t> models</a:t>
            </a:r>
            <a:r>
              <a:rPr lang="en-US" baseline="0" dirty="0" smtClean="0"/>
              <a:t> are also used in economics, but I can’t find any readings for a </a:t>
            </a:r>
            <a:r>
              <a:rPr lang="en-US" baseline="0" smtClean="0"/>
              <a:t>general audience.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BEFB00-3C0A-4B0C-90D3-733EBA72B1B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027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Predict future</a:t>
            </a:r>
            <a:r>
              <a:rPr lang="en-US" baseline="0" dirty="0" smtClean="0"/>
              <a:t> populations.  Compare to actual data to see if predictions are accurate.</a:t>
            </a:r>
            <a:endParaRPr lang="en-US" dirty="0" smtClean="0"/>
          </a:p>
          <a:p>
            <a:r>
              <a:rPr lang="en-US" dirty="0" smtClean="0"/>
              <a:t>Historical data from Hudson Bay Company</a:t>
            </a:r>
            <a:r>
              <a:rPr lang="en-US" baseline="0" dirty="0" smtClean="0"/>
              <a:t>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BEFB00-3C0A-4B0C-90D3-733EBA72B1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4807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How</a:t>
            </a:r>
            <a:r>
              <a:rPr lang="en-US" b="0" baseline="0" dirty="0" smtClean="0"/>
              <a:t> do we solve this problem?  Computer scientists don’t necessarily know anything about species populations.</a:t>
            </a:r>
            <a:r>
              <a:rPr lang="en-US" b="1" baseline="0" dirty="0" smtClean="0"/>
              <a:t>  </a:t>
            </a:r>
            <a:r>
              <a:rPr lang="en-US" dirty="0" smtClean="0"/>
              <a:t>Ask a </a:t>
            </a:r>
            <a:r>
              <a:rPr lang="en-US" i="1" dirty="0" smtClean="0"/>
              <a:t>domain</a:t>
            </a:r>
            <a:r>
              <a:rPr lang="en-US" i="1" baseline="0" dirty="0" smtClean="0"/>
              <a:t> expert</a:t>
            </a:r>
            <a:r>
              <a:rPr lang="en-US" i="0" baseline="0" dirty="0" smtClean="0"/>
              <a:t>.</a:t>
            </a:r>
          </a:p>
          <a:p>
            <a:r>
              <a:rPr lang="en-US" i="0" baseline="0" dirty="0" smtClean="0"/>
              <a:t>We can’t precisely guess the future, but we can </a:t>
            </a:r>
            <a:r>
              <a:rPr lang="en-US" i="1" baseline="0" smtClean="0"/>
              <a:t>model</a:t>
            </a:r>
            <a:r>
              <a:rPr lang="en-US" i="0" baseline="0" smtClean="0"/>
              <a:t>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BEFB00-3C0A-4B0C-90D3-733EBA72B1B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5709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Discuss:</a:t>
            </a:r>
            <a:r>
              <a:rPr lang="en-US" b="1" baseline="0" dirty="0" smtClean="0"/>
              <a:t>  </a:t>
            </a:r>
            <a:r>
              <a:rPr lang="en-US" b="0" dirty="0" smtClean="0"/>
              <a:t>For</a:t>
            </a:r>
            <a:r>
              <a:rPr lang="en-US" b="0" baseline="0" dirty="0" smtClean="0"/>
              <a:t> this specific problem, what are the inputs and outputs?</a:t>
            </a:r>
          </a:p>
          <a:p>
            <a:r>
              <a:rPr lang="en-US" b="0" baseline="0" dirty="0" smtClean="0"/>
              <a:t>Inputs: starting populations, various rates of population change, (implicit) how long to model populations</a:t>
            </a:r>
          </a:p>
          <a:p>
            <a:r>
              <a:rPr lang="en-US" b="0" baseline="0" dirty="0" smtClean="0"/>
              <a:t>Outputs: all populations</a:t>
            </a: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BEFB00-3C0A-4B0C-90D3-733EBA72B1B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1415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How</a:t>
            </a:r>
            <a:r>
              <a:rPr lang="en-US" b="0" baseline="0" dirty="0" smtClean="0"/>
              <a:t> can we break this overall problem into smaller problems?</a:t>
            </a:r>
          </a:p>
          <a:p>
            <a:r>
              <a:rPr lang="en-US" b="0" baseline="0" dirty="0" smtClean="0"/>
              <a:t>Simpler to deal with each part separately.</a:t>
            </a:r>
          </a:p>
          <a:p>
            <a:r>
              <a:rPr lang="en-US" b="0" baseline="0" dirty="0" smtClean="0"/>
              <a:t>“Top-down” thinking.</a:t>
            </a:r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BEFB00-3C0A-4B0C-90D3-733EBA72B1B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1415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Typically have</a:t>
            </a:r>
            <a:r>
              <a:rPr lang="en-US" b="0" baseline="0" dirty="0" smtClean="0"/>
              <a:t> to refine the algorithm multiple times, adding more detail.</a:t>
            </a:r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BEFB00-3C0A-4B0C-90D3-733EBA72B1B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1415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How do we “generate the next populations”?  Directions given in English, but do we understand them?</a:t>
            </a:r>
          </a:p>
          <a:p>
            <a:r>
              <a:rPr lang="en-US" baseline="0" dirty="0" smtClean="0"/>
              <a:t>Want to put these directions in unambiguous, precise form.  Math is a good option.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BEFB00-3C0A-4B0C-90D3-733EBA72B1B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5709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 we understand how to use this math?  L</a:t>
            </a:r>
            <a:r>
              <a:rPr lang="en-US" baseline="0" dirty="0" smtClean="0"/>
              <a:t>et’s use these formulas to step through a few years by hand.  Our algorithm will be doing the same computations.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BEFB00-3C0A-4B0C-90D3-733EBA72B1B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6191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Core of the algorithm.</a:t>
            </a:r>
          </a:p>
          <a:p>
            <a:r>
              <a:rPr lang="en-US" dirty="0" smtClean="0"/>
              <a:t>Next</a:t>
            </a:r>
            <a:r>
              <a:rPr lang="en-US" baseline="0" dirty="0" smtClean="0"/>
              <a:t> week:  Python for implementing this.  Loops, lists, and plotting.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BEFB00-3C0A-4B0C-90D3-733EBA72B1B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360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  <a:noFill/>
          <a:ln>
            <a:noFill/>
          </a:ln>
        </p:spPr>
        <p:txBody>
          <a:bodyPr/>
          <a:lstStyle>
            <a:lvl1pPr>
              <a:spcBef>
                <a:spcPts val="600"/>
              </a:spcBef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spcBef>
                <a:spcPts val="60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6014-0776-4C36-9977-EACBDA1A0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96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bg1"/>
          </a:solidFill>
          <a:ln>
            <a:solidFill>
              <a:srgbClr val="002469"/>
            </a:solidFill>
          </a:ln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6014-0776-4C36-9977-EACBDA1A0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551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6014-0776-4C36-9977-EACBDA1A0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821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6014-0776-4C36-9977-EACBDA1A0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054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6014-0776-4C36-9977-EACBDA1A0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531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F6CDC5-B665-4EA4-A394-46F21AAC0C58}" type="datetimeFigureOut">
              <a:rPr lang="en-US" smtClean="0"/>
              <a:t>1/18/2013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6014-0776-4C36-9977-EACBDA1A0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41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F6CDC5-B665-4EA4-A394-46F21AAC0C58}" type="datetimeFigureOut">
              <a:rPr lang="en-US" smtClean="0"/>
              <a:t>1/18/2013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6014-0776-4C36-9977-EACBDA1A0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57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F6CDC5-B665-4EA4-A394-46F21AAC0C58}" type="datetimeFigureOut">
              <a:rPr lang="en-US" smtClean="0"/>
              <a:t>1/18/2013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6014-0776-4C36-9977-EACBDA1A0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901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F6CDC5-B665-4EA4-A394-46F21AAC0C58}" type="datetimeFigureOut">
              <a:rPr lang="en-US" smtClean="0"/>
              <a:t>1/18/2013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6014-0776-4C36-9977-EACBDA1A0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8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1F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bg1"/>
          </a:solidFill>
          <a:ln>
            <a:solidFill>
              <a:srgbClr val="002469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066800"/>
            <a:ext cx="8839200" cy="541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D6014-0776-4C36-9977-EACBDA1A0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196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holarpedia.org/article/Predator-prey_model" TargetMode="External"/><Relationship Id="rId7" Type="http://schemas.openxmlformats.org/officeDocument/2006/relationships/hyperlink" Target="http://www.isleroyalewolf.org/sites/default/files/tech_pubs_files/Vucetich_PredationRate_2011.pd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sleroyalewolf.org/data/data/home.html" TargetMode="External"/><Relationship Id="rId5" Type="http://schemas.openxmlformats.org/officeDocument/2006/relationships/hyperlink" Target="http://www.isleroyalewolf.org/" TargetMode="External"/><Relationship Id="rId4" Type="http://schemas.openxmlformats.org/officeDocument/2006/relationships/hyperlink" Target="http://en.wikipedia.org/wiki/Lotka%E2%80%93Volterra_equation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ruf.rice.edu/~siemann/" TargetMode="External"/><Relationship Id="rId4" Type="http://schemas.openxmlformats.org/officeDocument/2006/relationships/hyperlink" Target="http://www.scholarpedia.org/article/Predator-prey_mode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holarpedia.org/article/Predator-prey_mode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Predicting predator-prey populations</a:t>
            </a:r>
            <a:endParaRPr lang="en-US" dirty="0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00100"/>
            <a:ext cx="9144000" cy="605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3809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Design – Refinement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buNone/>
                </a:pPr>
                <a:r>
                  <a:rPr lang="en-US" sz="2800" dirty="0" smtClean="0"/>
                  <a:t>Given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h</m:t>
                    </m:r>
                  </m:oMath>
                </a14:m>
                <a:r>
                  <a:rPr lang="en-US" sz="2800" dirty="0" smtClean="0"/>
                  <a:t>,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</a:rPr>
                      <m:t>𝑙</m:t>
                    </m:r>
                  </m:oMath>
                </a14:m>
                <a:r>
                  <a:rPr lang="en-US" sz="2800" dirty="0"/>
                  <a:t>, </a:t>
                </a:r>
                <a14:m>
                  <m:oMath xmlns:m="http://schemas.openxmlformats.org/officeDocument/2006/math">
                    <m:r>
                      <a:rPr lang="en-US" sz="2800" i="1" dirty="0">
                        <a:latin typeface="Cambria Math"/>
                      </a:rPr>
                      <m:t>h𝑎𝑟𝑒</m:t>
                    </m:r>
                    <m:r>
                      <a:rPr lang="en-US" sz="2800" b="0" i="1" dirty="0" smtClean="0">
                        <a:latin typeface="Cambria Math"/>
                      </a:rPr>
                      <m:t>_</m:t>
                    </m:r>
                    <m:r>
                      <a:rPr lang="en-US" sz="2800" b="0" i="1" dirty="0" smtClean="0">
                        <a:latin typeface="Cambria Math"/>
                      </a:rPr>
                      <m:t>𝑏𝑖𝑟</m:t>
                    </m:r>
                    <m:r>
                      <a:rPr lang="en-US" sz="2800" i="1" dirty="0">
                        <a:latin typeface="Cambria Math"/>
                      </a:rPr>
                      <m:t>𝑡h</m:t>
                    </m:r>
                  </m:oMath>
                </a14:m>
                <a:r>
                  <a:rPr lang="en-US" sz="2800" dirty="0"/>
                  <a:t>, </a:t>
                </a:r>
                <a14:m>
                  <m:oMath xmlns:m="http://schemas.openxmlformats.org/officeDocument/2006/math">
                    <m:r>
                      <a:rPr lang="en-US" sz="2800" i="1" dirty="0">
                        <a:latin typeface="Cambria Math"/>
                      </a:rPr>
                      <m:t>h𝑎𝑟𝑒</m:t>
                    </m:r>
                    <m:r>
                      <a:rPr lang="en-US" sz="2800" b="0" i="1" dirty="0" smtClean="0">
                        <a:latin typeface="Cambria Math"/>
                      </a:rPr>
                      <m:t>_</m:t>
                    </m:r>
                    <m:r>
                      <a:rPr lang="en-US" sz="2800" b="0" i="1" dirty="0" smtClean="0">
                        <a:latin typeface="Cambria Math"/>
                      </a:rPr>
                      <m:t>𝑝𝑟𝑒</m:t>
                    </m:r>
                    <m:r>
                      <a:rPr lang="en-US" sz="2800" i="1" dirty="0">
                        <a:latin typeface="Cambria Math"/>
                      </a:rPr>
                      <m:t>𝑑𝑎𝑡𝑖𝑜𝑛</m:t>
                    </m:r>
                  </m:oMath>
                </a14:m>
                <a:r>
                  <a:rPr lang="en-US" sz="2800" dirty="0"/>
                  <a:t>, </a:t>
                </a:r>
                <a14:m>
                  <m:oMath xmlns:m="http://schemas.openxmlformats.org/officeDocument/2006/math">
                    <m:r>
                      <a:rPr lang="en-US" sz="2800" i="1" dirty="0">
                        <a:latin typeface="Cambria Math"/>
                      </a:rPr>
                      <m:t>𝑙𝑦𝑛𝑥</m:t>
                    </m:r>
                    <m:r>
                      <a:rPr lang="en-US" sz="2800" b="0" i="1" dirty="0" smtClean="0">
                        <a:latin typeface="Cambria Math"/>
                      </a:rPr>
                      <m:t>_</m:t>
                    </m:r>
                    <m:r>
                      <a:rPr lang="en-US" sz="2800" b="0" i="1" dirty="0" smtClean="0">
                        <a:latin typeface="Cambria Math"/>
                      </a:rPr>
                      <m:t>𝑏𝑖𝑟</m:t>
                    </m:r>
                    <m:r>
                      <a:rPr lang="en-US" sz="2800" i="1" dirty="0">
                        <a:latin typeface="Cambria Math"/>
                      </a:rPr>
                      <m:t>𝑡h</m:t>
                    </m:r>
                  </m:oMath>
                </a14:m>
                <a:r>
                  <a:rPr lang="en-US" sz="2800" dirty="0"/>
                  <a:t>, </a:t>
                </a:r>
                <a14:m>
                  <m:oMath xmlns:m="http://schemas.openxmlformats.org/officeDocument/2006/math">
                    <m:r>
                      <a:rPr lang="en-US" sz="2800" i="1" dirty="0">
                        <a:latin typeface="Cambria Math"/>
                      </a:rPr>
                      <m:t>𝑙𝑦𝑛𝑥</m:t>
                    </m:r>
                    <m:r>
                      <a:rPr lang="en-US" sz="2800" b="0" i="1" dirty="0" smtClean="0">
                        <a:latin typeface="Cambria Math"/>
                      </a:rPr>
                      <m:t>_</m:t>
                    </m:r>
                    <m:r>
                      <a:rPr lang="en-US" sz="2800" b="0" i="1" dirty="0" smtClean="0">
                        <a:latin typeface="Cambria Math"/>
                      </a:rPr>
                      <m:t>𝑑𝑒𝑎</m:t>
                    </m:r>
                    <m:r>
                      <a:rPr lang="en-US" sz="2800" i="1" dirty="0">
                        <a:latin typeface="Cambria Math"/>
                      </a:rPr>
                      <m:t>𝑡h</m:t>
                    </m:r>
                  </m:oMath>
                </a14:m>
                <a:r>
                  <a:rPr lang="en-US" sz="2800" dirty="0"/>
                  <a:t>, </a:t>
                </a:r>
                <a14:m>
                  <m:oMath xmlns:m="http://schemas.openxmlformats.org/officeDocument/2006/math">
                    <m:r>
                      <a:rPr lang="en-US" sz="2800" i="1" dirty="0">
                        <a:latin typeface="Cambria Math"/>
                      </a:rPr>
                      <m:t>𝑦𝑒𝑎𝑟𝑠</m:t>
                    </m:r>
                  </m:oMath>
                </a14:m>
                <a:r>
                  <a:rPr lang="en-US" sz="2800" dirty="0"/>
                  <a:t>.</a:t>
                </a:r>
                <a:endParaRPr lang="en-US" sz="2800" dirty="0" smtClean="0"/>
              </a:p>
              <a:p>
                <a:pPr>
                  <a:buNone/>
                </a:pPr>
                <a:endParaRPr lang="en-US" sz="2800" dirty="0" smtClean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sz="2800" b="0" dirty="0" smtClean="0"/>
                  <a:t>Store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(0, </m:t>
                    </m:r>
                    <m:r>
                      <a:rPr lang="en-US" sz="2800" b="0" i="1" smtClean="0">
                        <a:latin typeface="Cambria Math"/>
                      </a:rPr>
                      <m:t>h</m:t>
                    </m:r>
                    <m:r>
                      <a:rPr lang="en-US" sz="28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2800" b="0" dirty="0" smtClean="0"/>
                  <a:t> in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h𝑎𝑟𝑒</m:t>
                    </m:r>
                    <m:r>
                      <a:rPr lang="en-US" sz="2800" b="0" i="1" smtClean="0">
                        <a:latin typeface="Cambria Math"/>
                      </a:rPr>
                      <m:t>_</m:t>
                    </m:r>
                    <m:r>
                      <a:rPr lang="en-US" sz="2800" b="0" i="1" smtClean="0">
                        <a:latin typeface="Cambria Math"/>
                      </a:rPr>
                      <m:t>𝑝𝑜𝑝</m:t>
                    </m:r>
                  </m:oMath>
                </a14:m>
                <a:r>
                  <a:rPr lang="en-US" sz="2800" b="0" dirty="0" smtClean="0">
                    <a:latin typeface="Calibri" pitchFamily="34" charset="0"/>
                  </a:rPr>
                  <a:t>.  Store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(0, </m:t>
                    </m:r>
                    <m:r>
                      <a:rPr lang="en-US" sz="2800" b="0" i="1" smtClean="0">
                        <a:latin typeface="Cambria Math"/>
                      </a:rPr>
                      <m:t>𝑙</m:t>
                    </m:r>
                    <m:r>
                      <a:rPr lang="en-US" sz="28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2800" b="0" dirty="0" smtClean="0">
                    <a:latin typeface="Calibri" pitchFamily="34" charset="0"/>
                  </a:rPr>
                  <a:t> in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𝑙𝑦𝑛𝑥</m:t>
                    </m:r>
                    <m:r>
                      <a:rPr lang="en-US" sz="2800" b="0" i="1" smtClean="0">
                        <a:latin typeface="Cambria Math"/>
                      </a:rPr>
                      <m:t>_</m:t>
                    </m:r>
                    <m:r>
                      <a:rPr lang="en-US" sz="2800" b="0" i="1" smtClean="0">
                        <a:latin typeface="Cambria Math"/>
                      </a:rPr>
                      <m:t>𝑝𝑜𝑝</m:t>
                    </m:r>
                  </m:oMath>
                </a14:m>
                <a:r>
                  <a:rPr lang="en-US" sz="2800" b="0" dirty="0" smtClean="0">
                    <a:latin typeface="Calibri" pitchFamily="34" charset="0"/>
                  </a:rPr>
                  <a:t>.</a:t>
                </a:r>
                <a:endParaRPr lang="en-US" sz="2800" b="0" i="1" dirty="0" smtClean="0">
                  <a:latin typeface="Cambria Math"/>
                </a:endParaRP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sz="2800" dirty="0" smtClean="0"/>
                  <a:t>Repeat for </a:t>
                </a:r>
                <a14:m>
                  <m:oMath xmlns:m="http://schemas.openxmlformats.org/officeDocument/2006/math">
                    <m:r>
                      <a:rPr lang="en-US" sz="2800" b="0" i="1" dirty="0" smtClean="0">
                        <a:latin typeface="Cambria Math"/>
                      </a:rPr>
                      <m:t>𝑦</m:t>
                    </m:r>
                    <m:r>
                      <a:rPr lang="en-US" sz="2800" b="0" i="1" dirty="0" smtClean="0">
                        <a:latin typeface="Cambria Math"/>
                      </a:rPr>
                      <m:t>=1, …, </m:t>
                    </m:r>
                    <m:r>
                      <a:rPr lang="en-US" sz="2800" b="0" i="1" dirty="0" smtClean="0">
                        <a:latin typeface="Cambria Math"/>
                      </a:rPr>
                      <m:t>𝑦𝑒𝑎𝑟𝑠</m:t>
                    </m:r>
                  </m:oMath>
                </a14:m>
                <a:r>
                  <a:rPr lang="en-US" sz="2800" dirty="0" smtClean="0"/>
                  <a:t>:</a:t>
                </a:r>
              </a:p>
              <a:p>
                <a:pPr marL="914400" lvl="1" indent="-514350">
                  <a:buFont typeface="+mj-lt"/>
                  <a:buAutoNum type="alphaLcPeriod"/>
                </a:pPr>
                <a:r>
                  <a:rPr lang="en-US" sz="2400" dirty="0" smtClean="0">
                    <a:latin typeface="Calibri" pitchFamily="34" charset="0"/>
                  </a:rPr>
                  <a:t>Compute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/>
                      </a:rPr>
                      <m:t>h</m:t>
                    </m:r>
                    <m:r>
                      <a:rPr lang="en-US" sz="2400" b="0" i="1" dirty="0" smtClean="0">
                        <a:latin typeface="Cambria Math"/>
                      </a:rPr>
                      <m:t>, </m:t>
                    </m:r>
                    <m:r>
                      <a:rPr lang="en-US" sz="2400" b="0" i="1" dirty="0" smtClean="0">
                        <a:latin typeface="Cambria Math"/>
                      </a:rPr>
                      <m:t>𝑙</m:t>
                    </m:r>
                    <m:r>
                      <a:rPr lang="en-US" sz="2400" b="0" i="1" dirty="0" smtClean="0">
                        <a:latin typeface="Cambria Math"/>
                        <a:sym typeface="Symbol"/>
                      </a:rPr>
                      <m:t>=</m:t>
                    </m:r>
                    <m:r>
                      <a:rPr lang="en-US" sz="2400" b="0" i="1" dirty="0" smtClean="0">
                        <a:latin typeface="Cambria Math"/>
                        <a:sym typeface="Symbol"/>
                      </a:rPr>
                      <m:t>h</m:t>
                    </m:r>
                    <m:r>
                      <a:rPr lang="en-US" sz="2400" b="0" i="1" dirty="0" smtClean="0">
                        <a:latin typeface="Cambria Math"/>
                        <a:sym typeface="Symbol"/>
                      </a:rPr>
                      <m:t>+</m:t>
                    </m:r>
                    <m:f>
                      <m:fPr>
                        <m:ctrlPr>
                          <a:rPr lang="en-US" sz="2400" b="0" i="1" dirty="0" smtClean="0">
                            <a:latin typeface="Cambria Math"/>
                            <a:sym typeface="Symbol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2400" b="0" i="0" dirty="0" smtClean="0">
                            <a:latin typeface="Cambria Math"/>
                            <a:sym typeface="Symbol"/>
                          </a:rPr>
                          <m:t>Δ</m:t>
                        </m:r>
                        <m:r>
                          <a:rPr lang="en-US" sz="2400" b="0" i="1" dirty="0" smtClean="0">
                            <a:latin typeface="Cambria Math"/>
                            <a:sym typeface="Symbol"/>
                          </a:rPr>
                          <m:t>h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l-GR" sz="2400" b="0" i="0" dirty="0" smtClean="0">
                            <a:latin typeface="Cambria Math"/>
                            <a:sym typeface="Symbol"/>
                          </a:rPr>
                          <m:t>Δ</m:t>
                        </m:r>
                        <m:r>
                          <a:rPr lang="en-US" sz="2400" b="0" i="1" dirty="0" smtClean="0">
                            <a:latin typeface="Cambria Math"/>
                            <a:sym typeface="Symbol"/>
                          </a:rPr>
                          <m:t>𝑡</m:t>
                        </m:r>
                      </m:den>
                    </m:f>
                    <m:r>
                      <a:rPr lang="en-US" sz="2400" b="0" i="1" dirty="0" smtClean="0">
                        <a:latin typeface="Cambria Math"/>
                        <a:sym typeface="Symbol"/>
                      </a:rPr>
                      <m:t>, </m:t>
                    </m:r>
                    <m:r>
                      <a:rPr lang="en-US" sz="2400" i="1" dirty="0">
                        <a:latin typeface="Cambria Math"/>
                        <a:sym typeface="Symbol"/>
                      </a:rPr>
                      <m:t>𝑙</m:t>
                    </m:r>
                    <m:r>
                      <a:rPr lang="en-US" sz="2400" i="1" dirty="0">
                        <a:latin typeface="Cambria Math"/>
                        <a:sym typeface="Symbol"/>
                      </a:rPr>
                      <m:t>+</m:t>
                    </m:r>
                    <m:f>
                      <m:fPr>
                        <m:ctrlPr>
                          <a:rPr lang="en-US" sz="2400" i="1" dirty="0">
                            <a:latin typeface="Cambria Math"/>
                            <a:sym typeface="Symbol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2400" dirty="0">
                            <a:latin typeface="Cambria Math"/>
                            <a:sym typeface="Symbol"/>
                          </a:rPr>
                          <m:t>Δ</m:t>
                        </m:r>
                        <m:r>
                          <a:rPr lang="en-US" sz="2400" i="1" dirty="0">
                            <a:latin typeface="Cambria Math"/>
                            <a:sym typeface="Symbol"/>
                          </a:rPr>
                          <m:t>𝑙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l-GR" sz="2400" dirty="0">
                            <a:latin typeface="Cambria Math"/>
                            <a:sym typeface="Symbol"/>
                          </a:rPr>
                          <m:t>Δ</m:t>
                        </m:r>
                        <m:r>
                          <a:rPr lang="en-US" sz="2400" i="1" dirty="0">
                            <a:latin typeface="Cambria Math"/>
                            <a:sym typeface="Symbol"/>
                          </a:rPr>
                          <m:t>𝑡</m:t>
                        </m:r>
                      </m:den>
                    </m:f>
                  </m:oMath>
                </a14:m>
                <a:endParaRPr lang="en-US" sz="2400" baseline="-25000" dirty="0" smtClean="0"/>
              </a:p>
              <a:p>
                <a:pPr marL="914400" lvl="1" indent="-514350">
                  <a:buFont typeface="+mj-lt"/>
                  <a:buAutoNum type="alphaLcPeriod"/>
                </a:pPr>
                <a:r>
                  <a:rPr lang="en-US" sz="2400" dirty="0" smtClean="0"/>
                  <a:t>Add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(</m:t>
                    </m:r>
                    <m:r>
                      <a:rPr lang="en-US" sz="2400" b="0" i="1" smtClean="0">
                        <a:latin typeface="Cambria Math"/>
                      </a:rPr>
                      <m:t>𝑦</m:t>
                    </m:r>
                    <m:r>
                      <a:rPr lang="en-US" sz="2400" b="0" i="1" smtClean="0">
                        <a:latin typeface="Cambria Math"/>
                      </a:rPr>
                      <m:t>,</m:t>
                    </m:r>
                    <m:r>
                      <a:rPr lang="en-US" sz="2400" b="0" i="1" smtClean="0">
                        <a:latin typeface="Cambria Math"/>
                      </a:rPr>
                      <m:t>h</m:t>
                    </m:r>
                    <m:r>
                      <a:rPr lang="en-US" sz="2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2400" dirty="0" smtClean="0"/>
                  <a:t> to end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h𝑎𝑟𝑒</m:t>
                    </m:r>
                    <m:r>
                      <a:rPr lang="en-US" sz="2400" b="0" i="1" smtClean="0">
                        <a:latin typeface="Cambria Math"/>
                      </a:rPr>
                      <m:t>_</m:t>
                    </m:r>
                    <m:r>
                      <a:rPr lang="en-US" sz="2400" b="0" i="1" smtClean="0">
                        <a:latin typeface="Cambria Math"/>
                      </a:rPr>
                      <m:t>𝑝𝑜𝑝</m:t>
                    </m:r>
                  </m:oMath>
                </a14:m>
                <a:r>
                  <a:rPr lang="en-US" sz="2400" dirty="0" smtClean="0"/>
                  <a:t>.  Add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𝑦</m:t>
                        </m:r>
                        <m:r>
                          <a:rPr lang="en-US" sz="2400" b="0" i="1" smtClean="0">
                            <a:latin typeface="Cambria Math"/>
                          </a:rPr>
                          <m:t>, 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𝑙</m:t>
                        </m:r>
                      </m:e>
                    </m:d>
                  </m:oMath>
                </a14:m>
                <a:r>
                  <a:rPr lang="en-US" sz="2400" dirty="0" smtClean="0"/>
                  <a:t> to end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𝑙𝑦𝑛𝑥</m:t>
                    </m:r>
                    <m:r>
                      <a:rPr lang="en-US" sz="2400" b="0" i="1" smtClean="0">
                        <a:latin typeface="Cambria Math"/>
                      </a:rPr>
                      <m:t>_</m:t>
                    </m:r>
                    <m:r>
                      <a:rPr lang="en-US" sz="2400" b="0" i="1" smtClean="0">
                        <a:latin typeface="Cambria Math"/>
                      </a:rPr>
                      <m:t>𝑝𝑜𝑝</m:t>
                    </m:r>
                  </m:oMath>
                </a14:m>
                <a:r>
                  <a:rPr lang="en-US" sz="2400" dirty="0" smtClean="0"/>
                  <a:t>.</a:t>
                </a:r>
                <a:endParaRPr lang="en-US" sz="2400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sz="2800" dirty="0" smtClean="0"/>
                  <a:t>Plot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h𝑎𝑟𝑒</m:t>
                    </m:r>
                    <m:r>
                      <a:rPr lang="en-US" sz="2800" b="0" i="1" smtClean="0">
                        <a:latin typeface="Cambria Math"/>
                      </a:rPr>
                      <m:t>_</m:t>
                    </m:r>
                    <m:r>
                      <a:rPr lang="en-US" sz="2800" b="0" i="1" smtClean="0">
                        <a:latin typeface="Cambria Math"/>
                      </a:rPr>
                      <m:t>𝑝𝑜𝑝</m:t>
                    </m:r>
                  </m:oMath>
                </a14:m>
                <a:r>
                  <a:rPr lang="en-US" sz="2800" dirty="0" smtClean="0"/>
                  <a:t> and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𝑙𝑦𝑛𝑥</m:t>
                    </m:r>
                    <m:r>
                      <a:rPr lang="en-US" sz="2800" b="0" i="1" smtClean="0">
                        <a:latin typeface="Cambria Math"/>
                      </a:rPr>
                      <m:t>_</m:t>
                    </m:r>
                    <m:r>
                      <a:rPr lang="en-US" sz="2800" b="0" i="1" smtClean="0">
                        <a:latin typeface="Cambria Math"/>
                      </a:rPr>
                      <m:t>𝑝𝑜𝑝</m:t>
                    </m:r>
                  </m:oMath>
                </a14:m>
                <a:r>
                  <a:rPr lang="en-US" sz="2800" dirty="0" smtClean="0"/>
                  <a:t>.</a:t>
                </a:r>
              </a:p>
              <a:p>
                <a:pPr>
                  <a:buNone/>
                </a:pPr>
                <a:endParaRPr lang="en-US" sz="2800" dirty="0" smtClean="0"/>
              </a:p>
              <a:p>
                <a:pPr>
                  <a:buNone/>
                </a:pPr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379" t="-10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4559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Suggested Readings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Predator-prey models</a:t>
            </a:r>
          </a:p>
          <a:p>
            <a:r>
              <a:rPr lang="en-US" dirty="0" err="1" smtClean="0">
                <a:hlinkClick r:id="rId4"/>
              </a:rPr>
              <a:t>Lotka-Volterra</a:t>
            </a:r>
            <a:r>
              <a:rPr lang="en-US" dirty="0" smtClean="0">
                <a:hlinkClick r:id="rId4"/>
              </a:rPr>
              <a:t> equation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Wolves </a:t>
            </a:r>
            <a:r>
              <a:rPr lang="en-US" dirty="0" smtClean="0">
                <a:hlinkClick r:id="rId5"/>
              </a:rPr>
              <a:t>&amp; Moose of Isle Royale</a:t>
            </a:r>
            <a:endParaRPr lang="en-US" dirty="0" smtClean="0"/>
          </a:p>
          <a:p>
            <a:pPr lvl="1"/>
            <a:r>
              <a:rPr lang="en-US" dirty="0"/>
              <a:t>E</a:t>
            </a:r>
            <a:r>
              <a:rPr lang="en-US" dirty="0" smtClean="0"/>
              <a:t>sp. the </a:t>
            </a:r>
            <a:r>
              <a:rPr lang="en-US" dirty="0" smtClean="0">
                <a:hlinkClick r:id="rId6"/>
              </a:rPr>
              <a:t>Data</a:t>
            </a:r>
            <a:r>
              <a:rPr lang="en-US" dirty="0" smtClean="0"/>
              <a:t> section</a:t>
            </a:r>
          </a:p>
          <a:p>
            <a:pPr lvl="1"/>
            <a:r>
              <a:rPr lang="en-US" dirty="0" smtClean="0"/>
              <a:t>A </a:t>
            </a:r>
            <a:r>
              <a:rPr lang="en-US" smtClean="0">
                <a:hlinkClick r:id="rId7"/>
              </a:rPr>
              <a:t>technical </a:t>
            </a:r>
            <a:r>
              <a:rPr lang="en-US" smtClean="0">
                <a:hlinkClick r:id="rId7"/>
              </a:rPr>
              <a:t>paper</a:t>
            </a:r>
            <a:r>
              <a:rPr lang="en-US" smtClean="0"/>
              <a:t> about </a:t>
            </a:r>
            <a:r>
              <a:rPr lang="en-US" dirty="0" smtClean="0"/>
              <a:t>population cycles</a:t>
            </a:r>
          </a:p>
        </p:txBody>
      </p:sp>
    </p:spTree>
    <p:extLst>
      <p:ext uri="{BB962C8B-B14F-4D97-AF65-F5344CB8AC3E}">
        <p14:creationId xmlns:p14="http://schemas.microsoft.com/office/powerpoint/2010/main" val="275513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Desired results</a:t>
            </a:r>
            <a:endParaRPr lang="en-US" dirty="0"/>
          </a:p>
        </p:txBody>
      </p:sp>
      <p:pic>
        <p:nvPicPr>
          <p:cNvPr id="1026" name="Picture 2" descr="C:\Users\john\Desktop\imag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49" y="990600"/>
            <a:ext cx="55880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john\Desktop\lynxhare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6588" y="4114800"/>
            <a:ext cx="6507412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523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581525"/>
            <a:ext cx="1905000" cy="227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ular Callout 4"/>
          <p:cNvSpPr/>
          <p:nvPr/>
        </p:nvSpPr>
        <p:spPr>
          <a:xfrm>
            <a:off x="1524139" y="76200"/>
            <a:ext cx="7467600" cy="4505325"/>
          </a:xfrm>
          <a:prstGeom prst="wedgeRectCallout">
            <a:avLst>
              <a:gd name="adj1" fmla="val -46035"/>
              <a:gd name="adj2" fmla="val 7169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Here’s an approximation of reality: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r>
              <a:rPr lang="en-US" sz="2400" dirty="0" smtClean="0"/>
              <a:t>The hare birth rate is constant, as their food supply is unlimited.  Hares only die when eaten by a lynx, and the number of hares eaten is proportional to how often hares &amp; lynxes meet, i.e., the chance of a lynx catching a hare.</a:t>
            </a:r>
          </a:p>
          <a:p>
            <a:endParaRPr lang="en-US" sz="2400" dirty="0" smtClean="0"/>
          </a:p>
          <a:p>
            <a:r>
              <a:rPr lang="en-US" sz="2400" dirty="0" smtClean="0"/>
              <a:t>The lynx birth rate is also proportional to how often hares &amp; lynxes meet, i.e., the food available for each lynx family.  Lynxes only die from natural causes, and their death rate is constant.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05600" y="6324600"/>
            <a:ext cx="22861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hlinkClick r:id="rId4"/>
              </a:rPr>
              <a:t>Lotka</a:t>
            </a:r>
            <a:r>
              <a:rPr lang="en-US" dirty="0" smtClean="0">
                <a:hlinkClick r:id="rId4"/>
              </a:rPr>
              <a:t> &amp; </a:t>
            </a:r>
            <a:r>
              <a:rPr lang="en-US" dirty="0" err="1" smtClean="0">
                <a:hlinkClick r:id="rId4"/>
              </a:rPr>
              <a:t>Volterra</a:t>
            </a:r>
            <a:r>
              <a:rPr lang="en-US" dirty="0" smtClean="0">
                <a:hlinkClick r:id="rId4"/>
              </a:rPr>
              <a:t>, 1926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81200" y="6336268"/>
            <a:ext cx="1767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5"/>
              </a:rPr>
              <a:t>Dr. </a:t>
            </a:r>
            <a:r>
              <a:rPr lang="en-US" dirty="0" err="1" smtClean="0">
                <a:hlinkClick r:id="rId5"/>
              </a:rPr>
              <a:t>Siemann</a:t>
            </a:r>
            <a:r>
              <a:rPr lang="en-US" dirty="0" smtClean="0"/>
              <a:t>, EEB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65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Computational Thinking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5831390" y="1219200"/>
            <a:ext cx="3124200" cy="5334000"/>
            <a:chOff x="5867400" y="762000"/>
            <a:chExt cx="3124200" cy="5334000"/>
          </a:xfrm>
        </p:grpSpPr>
        <p:sp>
          <p:nvSpPr>
            <p:cNvPr id="5" name="Rounded Rectangle 4"/>
            <p:cNvSpPr/>
            <p:nvPr/>
          </p:nvSpPr>
          <p:spPr>
            <a:xfrm>
              <a:off x="5867400" y="762000"/>
              <a:ext cx="3124200" cy="53340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019800" y="914400"/>
              <a:ext cx="2819400" cy="5029200"/>
              <a:chOff x="5898649" y="800100"/>
              <a:chExt cx="2819400" cy="5029200"/>
            </a:xfrm>
          </p:grpSpPr>
          <p:sp>
            <p:nvSpPr>
              <p:cNvPr id="8" name="Flowchart: Process 7"/>
              <p:cNvSpPr/>
              <p:nvPr/>
            </p:nvSpPr>
            <p:spPr>
              <a:xfrm>
                <a:off x="5898649" y="2590800"/>
                <a:ext cx="2819400" cy="1447800"/>
              </a:xfrm>
              <a:prstGeom prst="flowChartProcess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solidFill>
                      <a:schemeClr val="tx1"/>
                    </a:solidFill>
                  </a:rPr>
                  <a:t>Recipe (Algorithm)</a:t>
                </a:r>
                <a:endParaRPr lang="en-US" sz="24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6165349" y="800100"/>
                <a:ext cx="2286000" cy="11430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 smtClean="0">
                    <a:solidFill>
                      <a:srgbClr val="FF0000"/>
                    </a:solidFill>
                  </a:rPr>
                  <a:t>Relevant input</a:t>
                </a:r>
                <a:endParaRPr lang="en-US" sz="20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6165349" y="4686300"/>
                <a:ext cx="2286000" cy="11430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 smtClean="0">
                    <a:solidFill>
                      <a:srgbClr val="00B050"/>
                    </a:solidFill>
                  </a:rPr>
                  <a:t>Answer</a:t>
                </a:r>
                <a:endParaRPr lang="en-US" sz="2000" b="1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12" name="Down Arrow 11"/>
              <p:cNvSpPr/>
              <p:nvPr/>
            </p:nvSpPr>
            <p:spPr>
              <a:xfrm>
                <a:off x="7194049" y="1943100"/>
                <a:ext cx="228600" cy="647700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Down Arrow 12"/>
              <p:cNvSpPr/>
              <p:nvPr/>
            </p:nvSpPr>
            <p:spPr>
              <a:xfrm>
                <a:off x="7194049" y="4038600"/>
                <a:ext cx="228600" cy="647700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2" name="Group 21"/>
          <p:cNvGrpSpPr/>
          <p:nvPr/>
        </p:nvGrpSpPr>
        <p:grpSpPr>
          <a:xfrm>
            <a:off x="228538" y="2162534"/>
            <a:ext cx="5593607" cy="3400066"/>
            <a:chOff x="208171" y="990600"/>
            <a:chExt cx="5593607" cy="3400066"/>
          </a:xfrm>
        </p:grpSpPr>
        <p:sp>
          <p:nvSpPr>
            <p:cNvPr id="15" name="Left Bracket 14"/>
            <p:cNvSpPr/>
            <p:nvPr/>
          </p:nvSpPr>
          <p:spPr>
            <a:xfrm>
              <a:off x="762169" y="2057400"/>
              <a:ext cx="45719" cy="1543047"/>
            </a:xfrm>
            <a:prstGeom prst="leftBracket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08171" y="2075740"/>
              <a:ext cx="553998" cy="1525419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  <a:sp3d/>
          </p:spPr>
          <p:txBody>
            <a:bodyPr vert="vert270" wrap="none" rtlCol="0">
              <a:spAutoFit/>
              <a:flatTx/>
            </a:bodyPr>
            <a:lstStyle/>
            <a:p>
              <a:pPr algn="ctr"/>
              <a:r>
                <a:rPr lang="en-US" sz="2400" dirty="0" smtClean="0"/>
                <a:t>Abstraction</a:t>
              </a:r>
              <a:endParaRPr lang="en-US" sz="24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862959" y="2810233"/>
              <a:ext cx="553998" cy="1580433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pPr algn="ctr"/>
              <a:r>
                <a:rPr lang="en-US" sz="2400" dirty="0" smtClean="0"/>
                <a:t>Automation</a:t>
              </a:r>
              <a:endParaRPr lang="en-US" sz="2400" dirty="0"/>
            </a:p>
          </p:txBody>
        </p:sp>
        <p:sp>
          <p:nvSpPr>
            <p:cNvPr id="19" name="Left Bracket 18"/>
            <p:cNvSpPr/>
            <p:nvPr/>
          </p:nvSpPr>
          <p:spPr>
            <a:xfrm>
              <a:off x="1416957" y="3124199"/>
              <a:ext cx="76200" cy="952500"/>
            </a:xfrm>
            <a:prstGeom prst="leftBracket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647371" y="990600"/>
              <a:ext cx="4154407" cy="31264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Bef>
                  <a:spcPts val="672"/>
                </a:spcBef>
              </a:pPr>
              <a:r>
                <a:rPr lang="en-US" sz="2800" dirty="0" smtClean="0"/>
                <a:t>Problem description</a:t>
              </a:r>
            </a:p>
            <a:p>
              <a:pPr>
                <a:spcBef>
                  <a:spcPts val="672"/>
                </a:spcBef>
              </a:pPr>
              <a:endParaRPr lang="en-US" sz="2800" dirty="0" smtClean="0"/>
            </a:p>
            <a:p>
              <a:pPr>
                <a:spcBef>
                  <a:spcPts val="672"/>
                </a:spcBef>
              </a:pPr>
              <a:r>
                <a:rPr lang="en-US" sz="2800" b="1" dirty="0" smtClean="0">
                  <a:solidFill>
                    <a:srgbClr val="00B050"/>
                  </a:solidFill>
                </a:rPr>
                <a:t>Computational goal</a:t>
              </a:r>
            </a:p>
            <a:p>
              <a:pPr>
                <a:spcBef>
                  <a:spcPts val="672"/>
                </a:spcBef>
              </a:pPr>
              <a:r>
                <a:rPr lang="en-US" sz="2800" b="1" dirty="0" smtClean="0">
                  <a:solidFill>
                    <a:srgbClr val="FF0000"/>
                  </a:solidFill>
                </a:rPr>
                <a:t>Information extraction</a:t>
              </a:r>
            </a:p>
            <a:p>
              <a:pPr>
                <a:spcBef>
                  <a:spcPts val="672"/>
                </a:spcBef>
              </a:pPr>
              <a:r>
                <a:rPr lang="en-US" sz="2800" b="1" dirty="0" smtClean="0"/>
                <a:t>Algorithm design</a:t>
              </a:r>
            </a:p>
            <a:p>
              <a:pPr>
                <a:spcBef>
                  <a:spcPts val="672"/>
                </a:spcBef>
              </a:pPr>
              <a:r>
                <a:rPr lang="en-US" sz="2800" b="1" dirty="0" smtClean="0"/>
                <a:t>Algorithm implementation</a:t>
              </a:r>
              <a:endParaRPr lang="en-US" sz="28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36084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Hares’ &amp; Lynxes’ Populations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5831390" y="1219200"/>
            <a:ext cx="3124200" cy="5334000"/>
            <a:chOff x="5867400" y="762000"/>
            <a:chExt cx="3124200" cy="5334000"/>
          </a:xfrm>
        </p:grpSpPr>
        <p:sp>
          <p:nvSpPr>
            <p:cNvPr id="5" name="Rounded Rectangle 4"/>
            <p:cNvSpPr/>
            <p:nvPr/>
          </p:nvSpPr>
          <p:spPr>
            <a:xfrm>
              <a:off x="5867400" y="762000"/>
              <a:ext cx="3124200" cy="53340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019800" y="914400"/>
              <a:ext cx="2819400" cy="5029200"/>
              <a:chOff x="5898649" y="800100"/>
              <a:chExt cx="2819400" cy="5029200"/>
            </a:xfrm>
          </p:grpSpPr>
          <p:sp>
            <p:nvSpPr>
              <p:cNvPr id="8" name="Flowchart: Process 7"/>
              <p:cNvSpPr/>
              <p:nvPr/>
            </p:nvSpPr>
            <p:spPr>
              <a:xfrm>
                <a:off x="5898649" y="2590800"/>
                <a:ext cx="2819400" cy="1447800"/>
              </a:xfrm>
              <a:prstGeom prst="flowChartProcess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chemeClr val="tx1"/>
                    </a:solidFill>
                  </a:rPr>
                  <a:t>Recipe (Algorithm)</a:t>
                </a:r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6165349" y="800100"/>
                <a:ext cx="2286000" cy="11430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 smtClean="0">
                    <a:solidFill>
                      <a:srgbClr val="FF0000"/>
                    </a:solidFill>
                  </a:rPr>
                  <a:t>???</a:t>
                </a:r>
                <a:endParaRPr lang="en-US" sz="20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6165349" y="4686300"/>
                <a:ext cx="2286000" cy="11430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 smtClean="0">
                    <a:solidFill>
                      <a:srgbClr val="00B050"/>
                    </a:solidFill>
                  </a:rPr>
                  <a:t>???</a:t>
                </a:r>
                <a:endParaRPr lang="en-US" sz="2000" b="1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12" name="Down Arrow 11"/>
              <p:cNvSpPr/>
              <p:nvPr/>
            </p:nvSpPr>
            <p:spPr>
              <a:xfrm>
                <a:off x="7194049" y="1943100"/>
                <a:ext cx="228600" cy="647700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Down Arrow 12"/>
              <p:cNvSpPr/>
              <p:nvPr/>
            </p:nvSpPr>
            <p:spPr>
              <a:xfrm>
                <a:off x="7194049" y="4038600"/>
                <a:ext cx="228600" cy="647700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0" name="TextBox 19"/>
          <p:cNvSpPr txBox="1"/>
          <p:nvPr/>
        </p:nvSpPr>
        <p:spPr>
          <a:xfrm>
            <a:off x="1667738" y="2162534"/>
            <a:ext cx="4154407" cy="3126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72"/>
              </a:spcBef>
            </a:pPr>
            <a:r>
              <a:rPr lang="en-US" sz="2800" dirty="0" smtClean="0"/>
              <a:t>Problem description</a:t>
            </a:r>
          </a:p>
          <a:p>
            <a:pPr>
              <a:spcBef>
                <a:spcPts val="672"/>
              </a:spcBef>
            </a:pPr>
            <a:endParaRPr lang="en-US" sz="2800" dirty="0" smtClean="0"/>
          </a:p>
          <a:p>
            <a:pPr>
              <a:spcBef>
                <a:spcPts val="672"/>
              </a:spcBef>
            </a:pPr>
            <a:r>
              <a:rPr lang="en-US" sz="2800" b="1" dirty="0" smtClean="0">
                <a:solidFill>
                  <a:srgbClr val="00B050"/>
                </a:solidFill>
              </a:rPr>
              <a:t>Computational goal</a:t>
            </a:r>
          </a:p>
          <a:p>
            <a:pPr>
              <a:spcBef>
                <a:spcPts val="672"/>
              </a:spcBef>
            </a:pPr>
            <a:r>
              <a:rPr lang="en-US" sz="2800" b="1" dirty="0" smtClean="0">
                <a:solidFill>
                  <a:srgbClr val="FF0000"/>
                </a:solidFill>
              </a:rPr>
              <a:t>Information extraction</a:t>
            </a:r>
          </a:p>
          <a:p>
            <a:pPr>
              <a:spcBef>
                <a:spcPts val="672"/>
              </a:spcBef>
            </a:pPr>
            <a:r>
              <a:rPr lang="en-US" sz="2800" dirty="0" smtClean="0"/>
              <a:t>Algorithm design</a:t>
            </a:r>
          </a:p>
          <a:p>
            <a:pPr>
              <a:spcBef>
                <a:spcPts val="672"/>
              </a:spcBef>
            </a:pPr>
            <a:r>
              <a:rPr lang="en-US" sz="2800" dirty="0" smtClean="0"/>
              <a:t>Algorithm implementation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5404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Design – Decomposition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905000"/>
            <a:ext cx="6934200" cy="2743200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Generate population data.</a:t>
            </a:r>
          </a:p>
          <a:p>
            <a:pPr marL="400050" lvl="1" indent="0">
              <a:buNone/>
            </a:pPr>
            <a:r>
              <a:rPr lang="en-US" dirty="0" smtClean="0"/>
              <a:t>Repeatedly,</a:t>
            </a:r>
          </a:p>
          <a:p>
            <a:pPr marL="1314450" lvl="2" indent="-514350">
              <a:buFont typeface="+mj-lt"/>
              <a:buAutoNum type="alphaLcPeriod"/>
            </a:pPr>
            <a:r>
              <a:rPr lang="en-US" dirty="0"/>
              <a:t>G</a:t>
            </a:r>
            <a:r>
              <a:rPr lang="en-US" dirty="0" smtClean="0"/>
              <a:t>enerate next populations of predator &amp; prey.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Display population data.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36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Design – Refinement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676400"/>
            <a:ext cx="6934200" cy="35052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Store original populations.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Generate population data.</a:t>
            </a:r>
          </a:p>
          <a:p>
            <a:pPr marL="400050" lvl="1" indent="0">
              <a:buNone/>
            </a:pPr>
            <a:r>
              <a:rPr lang="en-US" dirty="0" smtClean="0"/>
              <a:t>Repeatedly,</a:t>
            </a:r>
          </a:p>
          <a:p>
            <a:pPr marL="1314450" lvl="2" indent="-514350">
              <a:buFont typeface="+mj-lt"/>
              <a:buAutoNum type="alphaLcPeriod"/>
            </a:pPr>
            <a:r>
              <a:rPr lang="en-US" dirty="0"/>
              <a:t>G</a:t>
            </a:r>
            <a:r>
              <a:rPr lang="en-US" dirty="0" smtClean="0"/>
              <a:t>enerate next populations of predator &amp; prey.</a:t>
            </a:r>
          </a:p>
          <a:p>
            <a:pPr marL="1314450" lvl="2" indent="-514350">
              <a:buFont typeface="+mj-lt"/>
              <a:buAutoNum type="alphaLcPeriod"/>
            </a:pPr>
            <a:r>
              <a:rPr lang="en-US" dirty="0" smtClean="0"/>
              <a:t>Store new populations.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Display stored population data.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39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705600" y="6324600"/>
            <a:ext cx="22861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hlinkClick r:id="rId3"/>
              </a:rPr>
              <a:t>Lotka</a:t>
            </a:r>
            <a:r>
              <a:rPr lang="en-US" dirty="0" smtClean="0">
                <a:hlinkClick r:id="rId3"/>
              </a:rPr>
              <a:t> &amp; </a:t>
            </a:r>
            <a:r>
              <a:rPr lang="en-US" dirty="0" err="1" smtClean="0">
                <a:hlinkClick r:id="rId3"/>
              </a:rPr>
              <a:t>Volterra</a:t>
            </a:r>
            <a:r>
              <a:rPr lang="en-US" dirty="0" smtClean="0">
                <a:hlinkClick r:id="rId3"/>
              </a:rPr>
              <a:t>, 1926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38200" y="152400"/>
            <a:ext cx="7467600" cy="3657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/>
              <a:t>The hare birth rate is constant, as their food supply is unlimited.  Hares only die when eaten by a lynx, and the number of hares eaten is proportional to how often hares &amp; lynxes </a:t>
            </a:r>
            <a:r>
              <a:rPr lang="en-US" sz="2400" dirty="0" smtClean="0"/>
              <a:t>meet, i.e., the chance of a lynx catching a hare.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The lynx birth rate is also proportional to how often hares &amp; lynxes meet, i.e., the food available for each lynx family.  Lynxes only die from natural causes, and their death rate is constant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grpSp>
        <p:nvGrpSpPr>
          <p:cNvPr id="4" name="Group 3"/>
          <p:cNvGrpSpPr/>
          <p:nvPr/>
        </p:nvGrpSpPr>
        <p:grpSpPr>
          <a:xfrm>
            <a:off x="459304" y="4061936"/>
            <a:ext cx="8445248" cy="954107"/>
            <a:chOff x="18393" y="4061936"/>
            <a:chExt cx="8445248" cy="95410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2057400" y="4277380"/>
                  <a:ext cx="6406241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smtClean="0">
                            <a:latin typeface="Cambria Math"/>
                          </a:rPr>
                          <m:t>=</m:t>
                        </m:r>
                        <m:r>
                          <a:rPr lang="en-US" sz="2800" b="0" i="1" smtClean="0">
                            <a:latin typeface="Cambria Math"/>
                          </a:rPr>
                          <m:t>h</m:t>
                        </m:r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∙</m:t>
                        </m:r>
                        <m:d>
                          <m:dPr>
                            <m:ctrlPr>
                              <a:rPr lang="en-US" sz="2800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/>
                                <a:ea typeface="Cambria Math"/>
                              </a:rPr>
                              <m:t>h𝑎𝑟𝑒</m:t>
                            </m:r>
                            <m:r>
                              <a:rPr lang="en-US" sz="2800" b="0" i="1" smtClean="0">
                                <a:latin typeface="Cambria Math"/>
                                <a:ea typeface="Cambria Math"/>
                              </a:rPr>
                              <m:t>_</m:t>
                            </m:r>
                            <m:r>
                              <a:rPr lang="en-US" sz="2800" b="0" i="1" smtClean="0">
                                <a:latin typeface="Cambria Math"/>
                                <a:ea typeface="Cambria Math"/>
                              </a:rPr>
                              <m:t>𝑏𝑖𝑟𝑡h</m:t>
                            </m:r>
                            <m:r>
                              <a:rPr lang="en-US" sz="2800" b="0" i="1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a:rPr lang="en-US" sz="2800" b="0" i="1" smtClean="0">
                                <a:latin typeface="Cambria Math"/>
                                <a:ea typeface="Cambria Math"/>
                              </a:rPr>
                              <m:t>h𝑎𝑟𝑒</m:t>
                            </m:r>
                            <m:r>
                              <a:rPr lang="en-US" sz="2800" b="0" i="1" smtClean="0">
                                <a:latin typeface="Cambria Math"/>
                                <a:ea typeface="Cambria Math"/>
                              </a:rPr>
                              <m:t>_</m:t>
                            </m:r>
                            <m:r>
                              <a:rPr lang="en-US" sz="2800" b="0" i="1" smtClean="0">
                                <a:latin typeface="Cambria Math"/>
                                <a:ea typeface="Cambria Math"/>
                              </a:rPr>
                              <m:t>𝑝𝑟𝑒𝑑𝑎𝑡𝑖𝑜𝑛</m:t>
                            </m:r>
                            <m:r>
                              <a:rPr lang="en-US" sz="2800" b="0" i="1" smtClean="0">
                                <a:latin typeface="Cambria Math"/>
                                <a:ea typeface="Cambria Math"/>
                              </a:rPr>
                              <m:t>∙</m:t>
                            </m:r>
                            <m:r>
                              <a:rPr lang="en-US" sz="2800" b="0" i="1" smtClean="0">
                                <a:latin typeface="Cambria Math"/>
                                <a:ea typeface="Cambria Math"/>
                              </a:rPr>
                              <m:t>𝑙</m:t>
                            </m:r>
                          </m:e>
                        </m:d>
                      </m:oMath>
                    </m:oMathPara>
                  </a14:m>
                  <a:endParaRPr lang="en-US" sz="2800" dirty="0"/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57400" y="4277380"/>
                  <a:ext cx="6406241" cy="523220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" name="TextBox 2"/>
            <p:cNvSpPr txBox="1"/>
            <p:nvPr/>
          </p:nvSpPr>
          <p:spPr>
            <a:xfrm>
              <a:off x="18393" y="4061936"/>
              <a:ext cx="22098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Hare annual pop. change</a:t>
              </a:r>
              <a:endParaRPr lang="en-US" sz="2800" dirty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459304" y="5198779"/>
            <a:ext cx="7693055" cy="954107"/>
            <a:chOff x="18393" y="5198779"/>
            <a:chExt cx="7693055" cy="95410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2057400" y="5414223"/>
                  <a:ext cx="56540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smtClean="0">
                            <a:latin typeface="Cambria Math"/>
                          </a:rPr>
                          <m:t>=</m:t>
                        </m:r>
                        <m:r>
                          <a:rPr lang="en-US" sz="2800" b="0" i="1" smtClean="0">
                            <a:latin typeface="Cambria Math"/>
                          </a:rPr>
                          <m:t>𝑙</m:t>
                        </m:r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∙</m:t>
                        </m:r>
                        <m:d>
                          <m:dPr>
                            <m:ctrlPr>
                              <a:rPr lang="en-US" sz="2800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/>
                                <a:ea typeface="Cambria Math"/>
                              </a:rPr>
                              <m:t>𝑙𝑦𝑛𝑥</m:t>
                            </m:r>
                            <m:r>
                              <a:rPr lang="en-US" sz="2800" b="0" i="1" smtClean="0">
                                <a:latin typeface="Cambria Math"/>
                                <a:ea typeface="Cambria Math"/>
                              </a:rPr>
                              <m:t>_</m:t>
                            </m:r>
                            <m:r>
                              <a:rPr lang="en-US" sz="2800" b="0" i="1" smtClean="0">
                                <a:latin typeface="Cambria Math"/>
                                <a:ea typeface="Cambria Math"/>
                              </a:rPr>
                              <m:t>𝑏𝑖𝑟𝑡h</m:t>
                            </m:r>
                            <m:r>
                              <a:rPr lang="en-US" sz="2800" b="0" i="1" smtClean="0">
                                <a:latin typeface="Cambria Math"/>
                                <a:ea typeface="Cambria Math"/>
                              </a:rPr>
                              <m:t>∙</m:t>
                            </m:r>
                            <m:r>
                              <a:rPr lang="en-US" sz="2800" b="0" i="1" smtClean="0">
                                <a:latin typeface="Cambria Math"/>
                                <a:ea typeface="Cambria Math"/>
                              </a:rPr>
                              <m:t>h</m:t>
                            </m:r>
                            <m:r>
                              <a:rPr lang="en-US" sz="2800" b="0" i="1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a:rPr lang="en-US" sz="2800" b="0" i="1" smtClean="0">
                                <a:latin typeface="Cambria Math"/>
                                <a:ea typeface="Cambria Math"/>
                              </a:rPr>
                              <m:t>𝑙𝑦𝑛𝑥</m:t>
                            </m:r>
                            <m:r>
                              <a:rPr lang="en-US" sz="2800" b="0" i="1" smtClean="0">
                                <a:latin typeface="Cambria Math"/>
                                <a:ea typeface="Cambria Math"/>
                              </a:rPr>
                              <m:t>_</m:t>
                            </m:r>
                            <m:r>
                              <a:rPr lang="en-US" sz="2800" b="0" i="1" smtClean="0">
                                <a:latin typeface="Cambria Math"/>
                                <a:ea typeface="Cambria Math"/>
                              </a:rPr>
                              <m:t>𝑑𝑒𝑎𝑡h</m:t>
                            </m:r>
                          </m:e>
                        </m:d>
                      </m:oMath>
                    </m:oMathPara>
                  </a14:m>
                  <a:endParaRPr lang="en-US" sz="2800" dirty="0"/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57400" y="5414223"/>
                  <a:ext cx="5654048" cy="523220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" name="TextBox 9"/>
            <p:cNvSpPr txBox="1"/>
            <p:nvPr/>
          </p:nvSpPr>
          <p:spPr>
            <a:xfrm>
              <a:off x="18393" y="5198779"/>
              <a:ext cx="22098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Lynx annual pop. change</a:t>
              </a:r>
              <a:endParaRPr lang="en-US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3705074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AutoShape 4"/>
          <p:cNvSpPr>
            <a:spLocks noChangeAspect="1" noChangeArrowheads="1" noTextEdit="1"/>
          </p:cNvSpPr>
          <p:nvPr/>
        </p:nvSpPr>
        <p:spPr bwMode="auto">
          <a:xfrm>
            <a:off x="1981200" y="2619375"/>
            <a:ext cx="5295900" cy="416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090738" y="2728913"/>
            <a:ext cx="1019175" cy="638175"/>
          </a:xfrm>
          <a:prstGeom prst="rect">
            <a:avLst/>
          </a:prstGeom>
          <a:solidFill>
            <a:srgbClr val="4F81BD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109913" y="2728913"/>
            <a:ext cx="1009650" cy="638175"/>
          </a:xfrm>
          <a:prstGeom prst="rect">
            <a:avLst/>
          </a:prstGeom>
          <a:solidFill>
            <a:srgbClr val="4F81BD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4119563" y="2728913"/>
            <a:ext cx="1019175" cy="638175"/>
          </a:xfrm>
          <a:prstGeom prst="rect">
            <a:avLst/>
          </a:prstGeom>
          <a:solidFill>
            <a:srgbClr val="4F81BD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5138738" y="2728913"/>
            <a:ext cx="1019175" cy="638175"/>
          </a:xfrm>
          <a:prstGeom prst="rect">
            <a:avLst/>
          </a:prstGeom>
          <a:solidFill>
            <a:srgbClr val="4F81BD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6157913" y="2728913"/>
            <a:ext cx="1009650" cy="638175"/>
          </a:xfrm>
          <a:prstGeom prst="rect">
            <a:avLst/>
          </a:prstGeom>
          <a:solidFill>
            <a:srgbClr val="4F81BD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2090738" y="3367088"/>
            <a:ext cx="1019175" cy="371475"/>
          </a:xfrm>
          <a:prstGeom prst="rect">
            <a:avLst/>
          </a:prstGeom>
          <a:solidFill>
            <a:srgbClr val="4F81BD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3109913" y="3367088"/>
            <a:ext cx="1009650" cy="371475"/>
          </a:xfrm>
          <a:prstGeom prst="rect">
            <a:avLst/>
          </a:prstGeom>
          <a:solidFill>
            <a:srgbClr val="D0D8E8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4119563" y="3367088"/>
            <a:ext cx="1019175" cy="371475"/>
          </a:xfrm>
          <a:prstGeom prst="rect">
            <a:avLst/>
          </a:prstGeom>
          <a:solidFill>
            <a:srgbClr val="D0D8E8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5138738" y="3367088"/>
            <a:ext cx="1019175" cy="371475"/>
          </a:xfrm>
          <a:prstGeom prst="rect">
            <a:avLst/>
          </a:prstGeom>
          <a:solidFill>
            <a:srgbClr val="D0D8E8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6157913" y="3367088"/>
            <a:ext cx="1009650" cy="371475"/>
          </a:xfrm>
          <a:prstGeom prst="rect">
            <a:avLst/>
          </a:prstGeom>
          <a:solidFill>
            <a:srgbClr val="D0D8E8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36" name="Rectangle 16"/>
          <p:cNvSpPr>
            <a:spLocks noChangeArrowheads="1"/>
          </p:cNvSpPr>
          <p:nvPr/>
        </p:nvSpPr>
        <p:spPr bwMode="auto">
          <a:xfrm>
            <a:off x="2090738" y="3738563"/>
            <a:ext cx="1019175" cy="638175"/>
          </a:xfrm>
          <a:prstGeom prst="rect">
            <a:avLst/>
          </a:prstGeom>
          <a:solidFill>
            <a:srgbClr val="4F81BD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37" name="Rectangle 17"/>
          <p:cNvSpPr>
            <a:spLocks noChangeArrowheads="1"/>
          </p:cNvSpPr>
          <p:nvPr/>
        </p:nvSpPr>
        <p:spPr bwMode="auto">
          <a:xfrm>
            <a:off x="3109913" y="3738563"/>
            <a:ext cx="1009650" cy="638175"/>
          </a:xfrm>
          <a:prstGeom prst="rect">
            <a:avLst/>
          </a:prstGeom>
          <a:solidFill>
            <a:srgbClr val="E9EDF4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4119563" y="3738563"/>
            <a:ext cx="1019175" cy="638175"/>
          </a:xfrm>
          <a:prstGeom prst="rect">
            <a:avLst/>
          </a:prstGeom>
          <a:solidFill>
            <a:srgbClr val="E9EDF4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39" name="Rectangle 19"/>
          <p:cNvSpPr>
            <a:spLocks noChangeArrowheads="1"/>
          </p:cNvSpPr>
          <p:nvPr/>
        </p:nvSpPr>
        <p:spPr bwMode="auto">
          <a:xfrm>
            <a:off x="5138738" y="3738563"/>
            <a:ext cx="1019175" cy="638175"/>
          </a:xfrm>
          <a:prstGeom prst="rect">
            <a:avLst/>
          </a:prstGeom>
          <a:solidFill>
            <a:srgbClr val="E9EDF4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40" name="Rectangle 20"/>
          <p:cNvSpPr>
            <a:spLocks noChangeArrowheads="1"/>
          </p:cNvSpPr>
          <p:nvPr/>
        </p:nvSpPr>
        <p:spPr bwMode="auto">
          <a:xfrm>
            <a:off x="6157913" y="3738563"/>
            <a:ext cx="1009650" cy="638175"/>
          </a:xfrm>
          <a:prstGeom prst="rect">
            <a:avLst/>
          </a:prstGeom>
          <a:solidFill>
            <a:srgbClr val="E9EDF4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41" name="Rectangle 21"/>
          <p:cNvSpPr>
            <a:spLocks noChangeArrowheads="1"/>
          </p:cNvSpPr>
          <p:nvPr/>
        </p:nvSpPr>
        <p:spPr bwMode="auto">
          <a:xfrm>
            <a:off x="2090738" y="4376738"/>
            <a:ext cx="1019175" cy="647700"/>
          </a:xfrm>
          <a:prstGeom prst="rect">
            <a:avLst/>
          </a:prstGeom>
          <a:solidFill>
            <a:srgbClr val="4F81BD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42" name="Rectangle 22"/>
          <p:cNvSpPr>
            <a:spLocks noChangeArrowheads="1"/>
          </p:cNvSpPr>
          <p:nvPr/>
        </p:nvSpPr>
        <p:spPr bwMode="auto">
          <a:xfrm>
            <a:off x="3109913" y="4376738"/>
            <a:ext cx="1009650" cy="647700"/>
          </a:xfrm>
          <a:prstGeom prst="rect">
            <a:avLst/>
          </a:prstGeom>
          <a:solidFill>
            <a:srgbClr val="D0D8E8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43" name="Rectangle 23"/>
          <p:cNvSpPr>
            <a:spLocks noChangeArrowheads="1"/>
          </p:cNvSpPr>
          <p:nvPr/>
        </p:nvSpPr>
        <p:spPr bwMode="auto">
          <a:xfrm>
            <a:off x="4119563" y="4376738"/>
            <a:ext cx="1019175" cy="647700"/>
          </a:xfrm>
          <a:prstGeom prst="rect">
            <a:avLst/>
          </a:prstGeom>
          <a:solidFill>
            <a:srgbClr val="D0D8E8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44" name="Rectangle 24"/>
          <p:cNvSpPr>
            <a:spLocks noChangeArrowheads="1"/>
          </p:cNvSpPr>
          <p:nvPr/>
        </p:nvSpPr>
        <p:spPr bwMode="auto">
          <a:xfrm>
            <a:off x="5138738" y="4376738"/>
            <a:ext cx="1019175" cy="647700"/>
          </a:xfrm>
          <a:prstGeom prst="rect">
            <a:avLst/>
          </a:prstGeom>
          <a:solidFill>
            <a:srgbClr val="D0D8E8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45" name="Rectangle 25"/>
          <p:cNvSpPr>
            <a:spLocks noChangeArrowheads="1"/>
          </p:cNvSpPr>
          <p:nvPr/>
        </p:nvSpPr>
        <p:spPr bwMode="auto">
          <a:xfrm>
            <a:off x="6157913" y="4376738"/>
            <a:ext cx="1009650" cy="647700"/>
          </a:xfrm>
          <a:prstGeom prst="rect">
            <a:avLst/>
          </a:prstGeom>
          <a:solidFill>
            <a:srgbClr val="D0D8E8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46" name="Rectangle 26"/>
          <p:cNvSpPr>
            <a:spLocks noChangeArrowheads="1"/>
          </p:cNvSpPr>
          <p:nvPr/>
        </p:nvSpPr>
        <p:spPr bwMode="auto">
          <a:xfrm>
            <a:off x="2090738" y="5024438"/>
            <a:ext cx="1019175" cy="361950"/>
          </a:xfrm>
          <a:prstGeom prst="rect">
            <a:avLst/>
          </a:prstGeom>
          <a:solidFill>
            <a:srgbClr val="4F81BD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47" name="Rectangle 27"/>
          <p:cNvSpPr>
            <a:spLocks noChangeArrowheads="1"/>
          </p:cNvSpPr>
          <p:nvPr/>
        </p:nvSpPr>
        <p:spPr bwMode="auto">
          <a:xfrm>
            <a:off x="3109913" y="5024438"/>
            <a:ext cx="1009650" cy="361950"/>
          </a:xfrm>
          <a:prstGeom prst="rect">
            <a:avLst/>
          </a:prstGeom>
          <a:solidFill>
            <a:srgbClr val="E9EDF4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48" name="Rectangle 28"/>
          <p:cNvSpPr>
            <a:spLocks noChangeArrowheads="1"/>
          </p:cNvSpPr>
          <p:nvPr/>
        </p:nvSpPr>
        <p:spPr bwMode="auto">
          <a:xfrm>
            <a:off x="4119563" y="5024438"/>
            <a:ext cx="1019175" cy="361950"/>
          </a:xfrm>
          <a:prstGeom prst="rect">
            <a:avLst/>
          </a:prstGeom>
          <a:solidFill>
            <a:srgbClr val="E9EDF4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49" name="Rectangle 29"/>
          <p:cNvSpPr>
            <a:spLocks noChangeArrowheads="1"/>
          </p:cNvSpPr>
          <p:nvPr/>
        </p:nvSpPr>
        <p:spPr bwMode="auto">
          <a:xfrm>
            <a:off x="5138738" y="5024438"/>
            <a:ext cx="1019175" cy="361950"/>
          </a:xfrm>
          <a:prstGeom prst="rect">
            <a:avLst/>
          </a:prstGeom>
          <a:solidFill>
            <a:srgbClr val="E9EDF4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50" name="Rectangle 30"/>
          <p:cNvSpPr>
            <a:spLocks noChangeArrowheads="1"/>
          </p:cNvSpPr>
          <p:nvPr/>
        </p:nvSpPr>
        <p:spPr bwMode="auto">
          <a:xfrm>
            <a:off x="6157913" y="5024438"/>
            <a:ext cx="1009650" cy="361950"/>
          </a:xfrm>
          <a:prstGeom prst="rect">
            <a:avLst/>
          </a:prstGeom>
          <a:solidFill>
            <a:srgbClr val="E9EDF4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51" name="Rectangle 31"/>
          <p:cNvSpPr>
            <a:spLocks noChangeArrowheads="1"/>
          </p:cNvSpPr>
          <p:nvPr/>
        </p:nvSpPr>
        <p:spPr bwMode="auto">
          <a:xfrm>
            <a:off x="2090738" y="5386388"/>
            <a:ext cx="1019175" cy="647700"/>
          </a:xfrm>
          <a:prstGeom prst="rect">
            <a:avLst/>
          </a:prstGeom>
          <a:solidFill>
            <a:srgbClr val="4F81BD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52" name="Rectangle 32"/>
          <p:cNvSpPr>
            <a:spLocks noChangeArrowheads="1"/>
          </p:cNvSpPr>
          <p:nvPr/>
        </p:nvSpPr>
        <p:spPr bwMode="auto">
          <a:xfrm>
            <a:off x="3109913" y="5386388"/>
            <a:ext cx="1009650" cy="647700"/>
          </a:xfrm>
          <a:prstGeom prst="rect">
            <a:avLst/>
          </a:prstGeom>
          <a:solidFill>
            <a:srgbClr val="D0D8E8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53" name="Rectangle 33"/>
          <p:cNvSpPr>
            <a:spLocks noChangeArrowheads="1"/>
          </p:cNvSpPr>
          <p:nvPr/>
        </p:nvSpPr>
        <p:spPr bwMode="auto">
          <a:xfrm>
            <a:off x="4119563" y="5386388"/>
            <a:ext cx="1019175" cy="647700"/>
          </a:xfrm>
          <a:prstGeom prst="rect">
            <a:avLst/>
          </a:prstGeom>
          <a:solidFill>
            <a:srgbClr val="D0D8E8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54" name="Rectangle 34"/>
          <p:cNvSpPr>
            <a:spLocks noChangeArrowheads="1"/>
          </p:cNvSpPr>
          <p:nvPr/>
        </p:nvSpPr>
        <p:spPr bwMode="auto">
          <a:xfrm>
            <a:off x="5138738" y="5386388"/>
            <a:ext cx="1019175" cy="647700"/>
          </a:xfrm>
          <a:prstGeom prst="rect">
            <a:avLst/>
          </a:prstGeom>
          <a:solidFill>
            <a:srgbClr val="D0D8E8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55" name="Rectangle 35"/>
          <p:cNvSpPr>
            <a:spLocks noChangeArrowheads="1"/>
          </p:cNvSpPr>
          <p:nvPr/>
        </p:nvSpPr>
        <p:spPr bwMode="auto">
          <a:xfrm>
            <a:off x="6157913" y="5386388"/>
            <a:ext cx="1009650" cy="647700"/>
          </a:xfrm>
          <a:prstGeom prst="rect">
            <a:avLst/>
          </a:prstGeom>
          <a:solidFill>
            <a:srgbClr val="D0D8E8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56" name="Rectangle 36"/>
          <p:cNvSpPr>
            <a:spLocks noChangeArrowheads="1"/>
          </p:cNvSpPr>
          <p:nvPr/>
        </p:nvSpPr>
        <p:spPr bwMode="auto">
          <a:xfrm>
            <a:off x="2090738" y="6034088"/>
            <a:ext cx="1019175" cy="638175"/>
          </a:xfrm>
          <a:prstGeom prst="rect">
            <a:avLst/>
          </a:prstGeom>
          <a:solidFill>
            <a:srgbClr val="4F81BD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57" name="Rectangle 37"/>
          <p:cNvSpPr>
            <a:spLocks noChangeArrowheads="1"/>
          </p:cNvSpPr>
          <p:nvPr/>
        </p:nvSpPr>
        <p:spPr bwMode="auto">
          <a:xfrm>
            <a:off x="3109913" y="6034088"/>
            <a:ext cx="1009650" cy="638175"/>
          </a:xfrm>
          <a:prstGeom prst="rect">
            <a:avLst/>
          </a:prstGeom>
          <a:solidFill>
            <a:srgbClr val="E9EDF4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58" name="Rectangle 38"/>
          <p:cNvSpPr>
            <a:spLocks noChangeArrowheads="1"/>
          </p:cNvSpPr>
          <p:nvPr/>
        </p:nvSpPr>
        <p:spPr bwMode="auto">
          <a:xfrm>
            <a:off x="4119563" y="6034088"/>
            <a:ext cx="1019175" cy="638175"/>
          </a:xfrm>
          <a:prstGeom prst="rect">
            <a:avLst/>
          </a:prstGeom>
          <a:solidFill>
            <a:srgbClr val="E9EDF4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59" name="Rectangle 39"/>
          <p:cNvSpPr>
            <a:spLocks noChangeArrowheads="1"/>
          </p:cNvSpPr>
          <p:nvPr/>
        </p:nvSpPr>
        <p:spPr bwMode="auto">
          <a:xfrm>
            <a:off x="5138738" y="6034088"/>
            <a:ext cx="1019175" cy="638175"/>
          </a:xfrm>
          <a:prstGeom prst="rect">
            <a:avLst/>
          </a:prstGeom>
          <a:solidFill>
            <a:srgbClr val="E9EDF4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60" name="Rectangle 40"/>
          <p:cNvSpPr>
            <a:spLocks noChangeArrowheads="1"/>
          </p:cNvSpPr>
          <p:nvPr/>
        </p:nvSpPr>
        <p:spPr bwMode="auto">
          <a:xfrm>
            <a:off x="6157913" y="6034088"/>
            <a:ext cx="1009650" cy="638175"/>
          </a:xfrm>
          <a:prstGeom prst="rect">
            <a:avLst/>
          </a:prstGeom>
          <a:solidFill>
            <a:srgbClr val="E9EDF4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61" name="Rectangle 41"/>
          <p:cNvSpPr>
            <a:spLocks noChangeArrowheads="1"/>
          </p:cNvSpPr>
          <p:nvPr/>
        </p:nvSpPr>
        <p:spPr bwMode="auto">
          <a:xfrm>
            <a:off x="3109913" y="2724150"/>
            <a:ext cx="9525" cy="3962400"/>
          </a:xfrm>
          <a:prstGeom prst="rect">
            <a:avLst/>
          </a:prstGeom>
          <a:solidFill>
            <a:srgbClr val="FFFFFF"/>
          </a:solidFill>
          <a:ln w="0" cap="flat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62" name="Rectangle 42"/>
          <p:cNvSpPr>
            <a:spLocks noChangeArrowheads="1"/>
          </p:cNvSpPr>
          <p:nvPr/>
        </p:nvSpPr>
        <p:spPr bwMode="auto">
          <a:xfrm>
            <a:off x="4119563" y="2724150"/>
            <a:ext cx="9525" cy="3962400"/>
          </a:xfrm>
          <a:prstGeom prst="rect">
            <a:avLst/>
          </a:prstGeom>
          <a:solidFill>
            <a:srgbClr val="FFFFFF"/>
          </a:solidFill>
          <a:ln w="0" cap="flat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63" name="Rectangle 43"/>
          <p:cNvSpPr>
            <a:spLocks noChangeArrowheads="1"/>
          </p:cNvSpPr>
          <p:nvPr/>
        </p:nvSpPr>
        <p:spPr bwMode="auto">
          <a:xfrm>
            <a:off x="5138738" y="2724150"/>
            <a:ext cx="9525" cy="3962400"/>
          </a:xfrm>
          <a:prstGeom prst="rect">
            <a:avLst/>
          </a:prstGeom>
          <a:solidFill>
            <a:srgbClr val="FFFFFF"/>
          </a:solidFill>
          <a:ln w="0" cap="flat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64" name="Rectangle 44"/>
          <p:cNvSpPr>
            <a:spLocks noChangeArrowheads="1"/>
          </p:cNvSpPr>
          <p:nvPr/>
        </p:nvSpPr>
        <p:spPr bwMode="auto">
          <a:xfrm>
            <a:off x="6157913" y="2724150"/>
            <a:ext cx="9525" cy="3962400"/>
          </a:xfrm>
          <a:prstGeom prst="rect">
            <a:avLst/>
          </a:prstGeom>
          <a:solidFill>
            <a:srgbClr val="FFFFFF"/>
          </a:solidFill>
          <a:ln w="0" cap="flat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65" name="Rectangle 45"/>
          <p:cNvSpPr>
            <a:spLocks noChangeArrowheads="1"/>
          </p:cNvSpPr>
          <p:nvPr/>
        </p:nvSpPr>
        <p:spPr bwMode="auto">
          <a:xfrm>
            <a:off x="2081213" y="3348038"/>
            <a:ext cx="5095875" cy="38100"/>
          </a:xfrm>
          <a:prstGeom prst="rect">
            <a:avLst/>
          </a:prstGeom>
          <a:solidFill>
            <a:srgbClr val="FFFFFF"/>
          </a:solidFill>
          <a:ln w="0" cap="flat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66" name="Rectangle 46"/>
          <p:cNvSpPr>
            <a:spLocks noChangeArrowheads="1"/>
          </p:cNvSpPr>
          <p:nvPr/>
        </p:nvSpPr>
        <p:spPr bwMode="auto">
          <a:xfrm>
            <a:off x="2085975" y="3738563"/>
            <a:ext cx="5095875" cy="9525"/>
          </a:xfrm>
          <a:prstGeom prst="rect">
            <a:avLst/>
          </a:prstGeom>
          <a:solidFill>
            <a:srgbClr val="FFFFFF"/>
          </a:solidFill>
          <a:ln w="0" cap="flat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67" name="Rectangle 47"/>
          <p:cNvSpPr>
            <a:spLocks noChangeArrowheads="1"/>
          </p:cNvSpPr>
          <p:nvPr/>
        </p:nvSpPr>
        <p:spPr bwMode="auto">
          <a:xfrm>
            <a:off x="2085975" y="4376738"/>
            <a:ext cx="5095875" cy="9525"/>
          </a:xfrm>
          <a:prstGeom prst="rect">
            <a:avLst/>
          </a:prstGeom>
          <a:solidFill>
            <a:srgbClr val="FFFFFF"/>
          </a:solidFill>
          <a:ln w="0" cap="flat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68" name="Rectangle 48"/>
          <p:cNvSpPr>
            <a:spLocks noChangeArrowheads="1"/>
          </p:cNvSpPr>
          <p:nvPr/>
        </p:nvSpPr>
        <p:spPr bwMode="auto">
          <a:xfrm>
            <a:off x="2085975" y="5024438"/>
            <a:ext cx="5095875" cy="9525"/>
          </a:xfrm>
          <a:prstGeom prst="rect">
            <a:avLst/>
          </a:prstGeom>
          <a:solidFill>
            <a:srgbClr val="FFFFFF"/>
          </a:solidFill>
          <a:ln w="0" cap="flat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69" name="Rectangle 49"/>
          <p:cNvSpPr>
            <a:spLocks noChangeArrowheads="1"/>
          </p:cNvSpPr>
          <p:nvPr/>
        </p:nvSpPr>
        <p:spPr bwMode="auto">
          <a:xfrm>
            <a:off x="2085975" y="5386388"/>
            <a:ext cx="5095875" cy="9525"/>
          </a:xfrm>
          <a:prstGeom prst="rect">
            <a:avLst/>
          </a:prstGeom>
          <a:solidFill>
            <a:srgbClr val="FFFFFF"/>
          </a:solidFill>
          <a:ln w="0" cap="flat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70" name="Rectangle 50"/>
          <p:cNvSpPr>
            <a:spLocks noChangeArrowheads="1"/>
          </p:cNvSpPr>
          <p:nvPr/>
        </p:nvSpPr>
        <p:spPr bwMode="auto">
          <a:xfrm>
            <a:off x="2085975" y="6034088"/>
            <a:ext cx="5095875" cy="9525"/>
          </a:xfrm>
          <a:prstGeom prst="rect">
            <a:avLst/>
          </a:prstGeom>
          <a:solidFill>
            <a:srgbClr val="FFFFFF"/>
          </a:solidFill>
          <a:ln w="0" cap="flat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71" name="Rectangle 51"/>
          <p:cNvSpPr>
            <a:spLocks noChangeArrowheads="1"/>
          </p:cNvSpPr>
          <p:nvPr/>
        </p:nvSpPr>
        <p:spPr bwMode="auto">
          <a:xfrm>
            <a:off x="2090738" y="2724150"/>
            <a:ext cx="9525" cy="3962400"/>
          </a:xfrm>
          <a:prstGeom prst="rect">
            <a:avLst/>
          </a:prstGeom>
          <a:solidFill>
            <a:srgbClr val="FFFFFF"/>
          </a:solidFill>
          <a:ln w="0" cap="flat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72" name="Rectangle 52"/>
          <p:cNvSpPr>
            <a:spLocks noChangeArrowheads="1"/>
          </p:cNvSpPr>
          <p:nvPr/>
        </p:nvSpPr>
        <p:spPr bwMode="auto">
          <a:xfrm>
            <a:off x="7167563" y="2724150"/>
            <a:ext cx="9525" cy="3962400"/>
          </a:xfrm>
          <a:prstGeom prst="rect">
            <a:avLst/>
          </a:prstGeom>
          <a:solidFill>
            <a:srgbClr val="FFFFFF"/>
          </a:solidFill>
          <a:ln w="0" cap="flat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73" name="Rectangle 53"/>
          <p:cNvSpPr>
            <a:spLocks noChangeArrowheads="1"/>
          </p:cNvSpPr>
          <p:nvPr/>
        </p:nvSpPr>
        <p:spPr bwMode="auto">
          <a:xfrm>
            <a:off x="2085975" y="2728913"/>
            <a:ext cx="5095875" cy="9525"/>
          </a:xfrm>
          <a:prstGeom prst="rect">
            <a:avLst/>
          </a:prstGeom>
          <a:solidFill>
            <a:srgbClr val="FFFFFF"/>
          </a:solidFill>
          <a:ln w="0" cap="flat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74" name="Rectangle 54"/>
          <p:cNvSpPr>
            <a:spLocks noChangeArrowheads="1"/>
          </p:cNvSpPr>
          <p:nvPr/>
        </p:nvSpPr>
        <p:spPr bwMode="auto">
          <a:xfrm>
            <a:off x="2085975" y="6672263"/>
            <a:ext cx="5095875" cy="9525"/>
          </a:xfrm>
          <a:prstGeom prst="rect">
            <a:avLst/>
          </a:prstGeom>
          <a:solidFill>
            <a:srgbClr val="FFFFFF"/>
          </a:solidFill>
          <a:ln w="0" cap="flat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75" name="Rectangle 55"/>
          <p:cNvSpPr>
            <a:spLocks noChangeArrowheads="1"/>
          </p:cNvSpPr>
          <p:nvPr/>
        </p:nvSpPr>
        <p:spPr bwMode="auto">
          <a:xfrm>
            <a:off x="3260725" y="2770188"/>
            <a:ext cx="8858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Initially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76" name="Rectangle 56"/>
          <p:cNvSpPr>
            <a:spLocks noChangeArrowheads="1"/>
          </p:cNvSpPr>
          <p:nvPr/>
        </p:nvSpPr>
        <p:spPr bwMode="auto">
          <a:xfrm>
            <a:off x="3260725" y="3046413"/>
            <a:ext cx="8667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(Year 0)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77" name="Rectangle 57"/>
          <p:cNvSpPr>
            <a:spLocks noChangeArrowheads="1"/>
          </p:cNvSpPr>
          <p:nvPr/>
        </p:nvSpPr>
        <p:spPr bwMode="auto">
          <a:xfrm>
            <a:off x="4352925" y="2906713"/>
            <a:ext cx="7239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Year 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78" name="Rectangle 58"/>
          <p:cNvSpPr>
            <a:spLocks noChangeArrowheads="1"/>
          </p:cNvSpPr>
          <p:nvPr/>
        </p:nvSpPr>
        <p:spPr bwMode="auto">
          <a:xfrm>
            <a:off x="5368925" y="2906713"/>
            <a:ext cx="7239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Year 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79" name="Rectangle 59"/>
          <p:cNvSpPr>
            <a:spLocks noChangeArrowheads="1"/>
          </p:cNvSpPr>
          <p:nvPr/>
        </p:nvSpPr>
        <p:spPr bwMode="auto">
          <a:xfrm>
            <a:off x="6384925" y="2906713"/>
            <a:ext cx="7239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Year 3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80" name="Rectangle 60"/>
          <p:cNvSpPr>
            <a:spLocks noChangeArrowheads="1"/>
          </p:cNvSpPr>
          <p:nvPr/>
        </p:nvSpPr>
        <p:spPr bwMode="auto">
          <a:xfrm>
            <a:off x="2187575" y="3409950"/>
            <a:ext cx="8382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# Hares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81" name="Rectangle 61"/>
          <p:cNvSpPr>
            <a:spLocks noChangeArrowheads="1"/>
          </p:cNvSpPr>
          <p:nvPr/>
        </p:nvSpPr>
        <p:spPr bwMode="auto">
          <a:xfrm>
            <a:off x="3630393" y="3413125"/>
            <a:ext cx="35105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100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85" name="Rectangle 65"/>
          <p:cNvSpPr>
            <a:spLocks noChangeArrowheads="1"/>
          </p:cNvSpPr>
          <p:nvPr/>
        </p:nvSpPr>
        <p:spPr bwMode="auto">
          <a:xfrm>
            <a:off x="2187575" y="3781425"/>
            <a:ext cx="6667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Hares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86" name="Rectangle 66"/>
          <p:cNvSpPr>
            <a:spLocks noChangeArrowheads="1"/>
          </p:cNvSpPr>
          <p:nvPr/>
        </p:nvSpPr>
        <p:spPr bwMode="auto">
          <a:xfrm>
            <a:off x="2187575" y="4057650"/>
            <a:ext cx="5715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born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87" name="Rectangle 67"/>
          <p:cNvSpPr>
            <a:spLocks noChangeArrowheads="1"/>
          </p:cNvSpPr>
          <p:nvPr/>
        </p:nvSpPr>
        <p:spPr bwMode="auto">
          <a:xfrm>
            <a:off x="3747412" y="3917950"/>
            <a:ext cx="234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4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0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91" name="Rectangle 71"/>
          <p:cNvSpPr>
            <a:spLocks noChangeArrowheads="1"/>
          </p:cNvSpPr>
          <p:nvPr/>
        </p:nvSpPr>
        <p:spPr bwMode="auto">
          <a:xfrm>
            <a:off x="2187575" y="4421188"/>
            <a:ext cx="7239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Hares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92" name="Rectangle 72"/>
          <p:cNvSpPr>
            <a:spLocks noChangeArrowheads="1"/>
          </p:cNvSpPr>
          <p:nvPr/>
        </p:nvSpPr>
        <p:spPr bwMode="auto">
          <a:xfrm>
            <a:off x="2187575" y="4697413"/>
            <a:ext cx="6667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eaten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93" name="Rectangle 73"/>
          <p:cNvSpPr>
            <a:spLocks noChangeArrowheads="1"/>
          </p:cNvSpPr>
          <p:nvPr/>
        </p:nvSpPr>
        <p:spPr bwMode="auto">
          <a:xfrm>
            <a:off x="3747412" y="4557713"/>
            <a:ext cx="234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15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97" name="Rectangle 77"/>
          <p:cNvSpPr>
            <a:spLocks noChangeArrowheads="1"/>
          </p:cNvSpPr>
          <p:nvPr/>
        </p:nvSpPr>
        <p:spPr bwMode="auto">
          <a:xfrm>
            <a:off x="2187575" y="5060950"/>
            <a:ext cx="2381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#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98" name="Rectangle 78"/>
          <p:cNvSpPr>
            <a:spLocks noChangeArrowheads="1"/>
          </p:cNvSpPr>
          <p:nvPr/>
        </p:nvSpPr>
        <p:spPr bwMode="auto">
          <a:xfrm>
            <a:off x="2339975" y="5060950"/>
            <a:ext cx="762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Lynxes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99" name="Rectangle 79"/>
          <p:cNvSpPr>
            <a:spLocks noChangeArrowheads="1"/>
          </p:cNvSpPr>
          <p:nvPr/>
        </p:nvSpPr>
        <p:spPr bwMode="auto">
          <a:xfrm>
            <a:off x="3747412" y="5064125"/>
            <a:ext cx="234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50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6" name="Group 115"/>
          <p:cNvGrpSpPr/>
          <p:nvPr/>
        </p:nvGrpSpPr>
        <p:grpSpPr>
          <a:xfrm>
            <a:off x="4678142" y="3413125"/>
            <a:ext cx="351058" cy="1927999"/>
            <a:chOff x="4678142" y="3079750"/>
            <a:chExt cx="351058" cy="1927999"/>
          </a:xfrm>
        </p:grpSpPr>
        <p:sp>
          <p:nvSpPr>
            <p:cNvPr id="5182" name="Rectangle 62"/>
            <p:cNvSpPr>
              <a:spLocks noChangeArrowheads="1"/>
            </p:cNvSpPr>
            <p:nvPr/>
          </p:nvSpPr>
          <p:spPr bwMode="auto">
            <a:xfrm>
              <a:off x="4678142" y="3079750"/>
              <a:ext cx="3510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125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00" name="Rectangle 80"/>
            <p:cNvSpPr>
              <a:spLocks noChangeArrowheads="1"/>
            </p:cNvSpPr>
            <p:nvPr/>
          </p:nvSpPr>
          <p:spPr bwMode="auto">
            <a:xfrm>
              <a:off x="4795162" y="4730750"/>
              <a:ext cx="23403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60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5714999" y="3427025"/>
            <a:ext cx="351058" cy="1927999"/>
            <a:chOff x="5846542" y="3079750"/>
            <a:chExt cx="351058" cy="1927999"/>
          </a:xfrm>
        </p:grpSpPr>
        <p:sp>
          <p:nvSpPr>
            <p:cNvPr id="5183" name="Rectangle 63"/>
            <p:cNvSpPr>
              <a:spLocks noChangeArrowheads="1"/>
            </p:cNvSpPr>
            <p:nvPr/>
          </p:nvSpPr>
          <p:spPr bwMode="auto">
            <a:xfrm>
              <a:off x="5846542" y="3079750"/>
              <a:ext cx="3510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152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01" name="Rectangle 81"/>
            <p:cNvSpPr>
              <a:spLocks noChangeArrowheads="1"/>
            </p:cNvSpPr>
            <p:nvPr/>
          </p:nvSpPr>
          <p:spPr bwMode="auto">
            <a:xfrm>
              <a:off x="5954037" y="4730750"/>
              <a:ext cx="23403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78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6696074" y="3427541"/>
            <a:ext cx="360583" cy="1938595"/>
            <a:chOff x="6696074" y="3094166"/>
            <a:chExt cx="360583" cy="1938595"/>
          </a:xfrm>
        </p:grpSpPr>
        <p:sp>
          <p:nvSpPr>
            <p:cNvPr id="5184" name="Rectangle 64"/>
            <p:cNvSpPr>
              <a:spLocks noChangeArrowheads="1"/>
            </p:cNvSpPr>
            <p:nvPr/>
          </p:nvSpPr>
          <p:spPr bwMode="auto">
            <a:xfrm>
              <a:off x="6696074" y="3094166"/>
              <a:ext cx="3510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17</a:t>
              </a: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7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02" name="Rectangle 82"/>
            <p:cNvSpPr>
              <a:spLocks noChangeArrowheads="1"/>
            </p:cNvSpPr>
            <p:nvPr/>
          </p:nvSpPr>
          <p:spPr bwMode="auto">
            <a:xfrm>
              <a:off x="6705599" y="4755762"/>
              <a:ext cx="3510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109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203" name="Rectangle 83"/>
          <p:cNvSpPr>
            <a:spLocks noChangeArrowheads="1"/>
          </p:cNvSpPr>
          <p:nvPr/>
        </p:nvSpPr>
        <p:spPr bwMode="auto">
          <a:xfrm>
            <a:off x="2187575" y="5432425"/>
            <a:ext cx="8191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Lynxes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04" name="Rectangle 84"/>
          <p:cNvSpPr>
            <a:spLocks noChangeArrowheads="1"/>
          </p:cNvSpPr>
          <p:nvPr/>
        </p:nvSpPr>
        <p:spPr bwMode="auto">
          <a:xfrm>
            <a:off x="2187575" y="5708650"/>
            <a:ext cx="4191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die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05" name="Rectangle 85"/>
          <p:cNvSpPr>
            <a:spLocks noChangeArrowheads="1"/>
          </p:cNvSpPr>
          <p:nvPr/>
        </p:nvSpPr>
        <p:spPr bwMode="auto">
          <a:xfrm>
            <a:off x="3747412" y="5568950"/>
            <a:ext cx="234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10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09" name="Rectangle 89"/>
          <p:cNvSpPr>
            <a:spLocks noChangeArrowheads="1"/>
          </p:cNvSpPr>
          <p:nvPr/>
        </p:nvSpPr>
        <p:spPr bwMode="auto">
          <a:xfrm>
            <a:off x="2187575" y="6072188"/>
            <a:ext cx="8191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Lynxes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10" name="Rectangle 90"/>
          <p:cNvSpPr>
            <a:spLocks noChangeArrowheads="1"/>
          </p:cNvSpPr>
          <p:nvPr/>
        </p:nvSpPr>
        <p:spPr bwMode="auto">
          <a:xfrm>
            <a:off x="2187575" y="6348413"/>
            <a:ext cx="5715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born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11" name="Rectangle 91"/>
          <p:cNvSpPr>
            <a:spLocks noChangeArrowheads="1"/>
          </p:cNvSpPr>
          <p:nvPr/>
        </p:nvSpPr>
        <p:spPr bwMode="auto">
          <a:xfrm>
            <a:off x="3747412" y="6208713"/>
            <a:ext cx="234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2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0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7" name="Group 116"/>
          <p:cNvGrpSpPr/>
          <p:nvPr/>
        </p:nvGrpSpPr>
        <p:grpSpPr>
          <a:xfrm>
            <a:off x="4795162" y="3917950"/>
            <a:ext cx="234038" cy="2567762"/>
            <a:chOff x="4795162" y="3584575"/>
            <a:chExt cx="234038" cy="2567762"/>
          </a:xfrm>
        </p:grpSpPr>
        <p:sp>
          <p:nvSpPr>
            <p:cNvPr id="5188" name="Rectangle 68"/>
            <p:cNvSpPr>
              <a:spLocks noChangeArrowheads="1"/>
            </p:cNvSpPr>
            <p:nvPr/>
          </p:nvSpPr>
          <p:spPr bwMode="auto">
            <a:xfrm>
              <a:off x="4795162" y="3584575"/>
              <a:ext cx="23403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50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94" name="Rectangle 74"/>
            <p:cNvSpPr>
              <a:spLocks noChangeArrowheads="1"/>
            </p:cNvSpPr>
            <p:nvPr/>
          </p:nvSpPr>
          <p:spPr bwMode="auto">
            <a:xfrm>
              <a:off x="4795162" y="4224338"/>
              <a:ext cx="23403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23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06" name="Rectangle 86"/>
            <p:cNvSpPr>
              <a:spLocks noChangeArrowheads="1"/>
            </p:cNvSpPr>
            <p:nvPr/>
          </p:nvSpPr>
          <p:spPr bwMode="auto">
            <a:xfrm>
              <a:off x="4795162" y="5235575"/>
              <a:ext cx="23403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12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12" name="Rectangle 92"/>
            <p:cNvSpPr>
              <a:spLocks noChangeArrowheads="1"/>
            </p:cNvSpPr>
            <p:nvPr/>
          </p:nvSpPr>
          <p:spPr bwMode="auto">
            <a:xfrm>
              <a:off x="4795162" y="5875338"/>
              <a:ext cx="23403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30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5822494" y="3917950"/>
            <a:ext cx="243563" cy="2567762"/>
            <a:chOff x="5954037" y="3584575"/>
            <a:chExt cx="243563" cy="2567762"/>
          </a:xfrm>
        </p:grpSpPr>
        <p:sp>
          <p:nvSpPr>
            <p:cNvPr id="5189" name="Rectangle 69"/>
            <p:cNvSpPr>
              <a:spLocks noChangeArrowheads="1"/>
            </p:cNvSpPr>
            <p:nvPr/>
          </p:nvSpPr>
          <p:spPr bwMode="auto">
            <a:xfrm>
              <a:off x="5963562" y="3584575"/>
              <a:ext cx="23403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61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95" name="Rectangle 75"/>
            <p:cNvSpPr>
              <a:spLocks noChangeArrowheads="1"/>
            </p:cNvSpPr>
            <p:nvPr/>
          </p:nvSpPr>
          <p:spPr bwMode="auto">
            <a:xfrm>
              <a:off x="5954037" y="4224338"/>
              <a:ext cx="23403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36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07" name="Rectangle 87"/>
            <p:cNvSpPr>
              <a:spLocks noChangeArrowheads="1"/>
            </p:cNvSpPr>
            <p:nvPr/>
          </p:nvSpPr>
          <p:spPr bwMode="auto">
            <a:xfrm>
              <a:off x="5954037" y="5235575"/>
              <a:ext cx="23403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16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13" name="Rectangle 93"/>
            <p:cNvSpPr>
              <a:spLocks noChangeArrowheads="1"/>
            </p:cNvSpPr>
            <p:nvPr/>
          </p:nvSpPr>
          <p:spPr bwMode="auto">
            <a:xfrm>
              <a:off x="5954037" y="5875338"/>
              <a:ext cx="23403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47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6813094" y="3917950"/>
            <a:ext cx="243563" cy="2567762"/>
            <a:chOff x="6970037" y="3584575"/>
            <a:chExt cx="243563" cy="2567762"/>
          </a:xfrm>
        </p:grpSpPr>
        <p:sp>
          <p:nvSpPr>
            <p:cNvPr id="5190" name="Rectangle 70"/>
            <p:cNvSpPr>
              <a:spLocks noChangeArrowheads="1"/>
            </p:cNvSpPr>
            <p:nvPr/>
          </p:nvSpPr>
          <p:spPr bwMode="auto">
            <a:xfrm>
              <a:off x="6979562" y="3584575"/>
              <a:ext cx="23403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71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96" name="Rectangle 76"/>
            <p:cNvSpPr>
              <a:spLocks noChangeArrowheads="1"/>
            </p:cNvSpPr>
            <p:nvPr/>
          </p:nvSpPr>
          <p:spPr bwMode="auto">
            <a:xfrm>
              <a:off x="6970037" y="4224338"/>
              <a:ext cx="23403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5</a:t>
              </a:r>
              <a:r>
                <a:rPr lang="en-US" dirty="0" smtClean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8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08" name="Rectangle 88"/>
            <p:cNvSpPr>
              <a:spLocks noChangeArrowheads="1"/>
            </p:cNvSpPr>
            <p:nvPr/>
          </p:nvSpPr>
          <p:spPr bwMode="auto">
            <a:xfrm>
              <a:off x="6970037" y="5235575"/>
              <a:ext cx="23403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22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14" name="Rectangle 94"/>
            <p:cNvSpPr>
              <a:spLocks noChangeArrowheads="1"/>
            </p:cNvSpPr>
            <p:nvPr/>
          </p:nvSpPr>
          <p:spPr bwMode="auto">
            <a:xfrm>
              <a:off x="6970037" y="5875338"/>
              <a:ext cx="23403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77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3224213" y="3405188"/>
            <a:ext cx="1163638" cy="3228975"/>
            <a:chOff x="3224213" y="3071813"/>
            <a:chExt cx="1163638" cy="3228975"/>
          </a:xfrm>
        </p:grpSpPr>
        <p:grpSp>
          <p:nvGrpSpPr>
            <p:cNvPr id="113" name="Group 112"/>
            <p:cNvGrpSpPr/>
            <p:nvPr/>
          </p:nvGrpSpPr>
          <p:grpSpPr>
            <a:xfrm>
              <a:off x="3224213" y="3071813"/>
              <a:ext cx="1163638" cy="1552575"/>
              <a:chOff x="3224213" y="3071813"/>
              <a:chExt cx="1163638" cy="1552575"/>
            </a:xfrm>
          </p:grpSpPr>
          <p:sp>
            <p:nvSpPr>
              <p:cNvPr id="5215" name="Rectangle 95"/>
              <p:cNvSpPr>
                <a:spLocks noChangeArrowheads="1"/>
              </p:cNvSpPr>
              <p:nvPr/>
            </p:nvSpPr>
            <p:spPr bwMode="auto">
              <a:xfrm>
                <a:off x="3330575" y="3579813"/>
                <a:ext cx="238125" cy="3333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+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216" name="Rectangle 96"/>
              <p:cNvSpPr>
                <a:spLocks noChangeArrowheads="1"/>
              </p:cNvSpPr>
              <p:nvPr/>
            </p:nvSpPr>
            <p:spPr bwMode="auto">
              <a:xfrm>
                <a:off x="3330575" y="4189413"/>
                <a:ext cx="190500" cy="3333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-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217" name="Freeform 97"/>
              <p:cNvSpPr>
                <a:spLocks noEditPoints="1"/>
              </p:cNvSpPr>
              <p:nvPr/>
            </p:nvSpPr>
            <p:spPr bwMode="auto">
              <a:xfrm>
                <a:off x="3224213" y="3071813"/>
                <a:ext cx="866775" cy="1552575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24" y="0"/>
                  </a:cxn>
                  <a:cxn ang="0">
                    <a:pos x="1432" y="0"/>
                  </a:cxn>
                  <a:cxn ang="0">
                    <a:pos x="1456" y="24"/>
                  </a:cxn>
                  <a:cxn ang="0">
                    <a:pos x="1456" y="2584"/>
                  </a:cxn>
                  <a:cxn ang="0">
                    <a:pos x="1432" y="2608"/>
                  </a:cxn>
                  <a:cxn ang="0">
                    <a:pos x="24" y="2608"/>
                  </a:cxn>
                  <a:cxn ang="0">
                    <a:pos x="0" y="2584"/>
                  </a:cxn>
                  <a:cxn ang="0">
                    <a:pos x="0" y="24"/>
                  </a:cxn>
                  <a:cxn ang="0">
                    <a:pos x="48" y="2584"/>
                  </a:cxn>
                  <a:cxn ang="0">
                    <a:pos x="24" y="2560"/>
                  </a:cxn>
                  <a:cxn ang="0">
                    <a:pos x="1432" y="2560"/>
                  </a:cxn>
                  <a:cxn ang="0">
                    <a:pos x="1408" y="2584"/>
                  </a:cxn>
                  <a:cxn ang="0">
                    <a:pos x="1408" y="24"/>
                  </a:cxn>
                  <a:cxn ang="0">
                    <a:pos x="1432" y="48"/>
                  </a:cxn>
                  <a:cxn ang="0">
                    <a:pos x="24" y="48"/>
                  </a:cxn>
                  <a:cxn ang="0">
                    <a:pos x="48" y="24"/>
                  </a:cxn>
                  <a:cxn ang="0">
                    <a:pos x="48" y="2584"/>
                  </a:cxn>
                </a:cxnLst>
                <a:rect l="0" t="0" r="r" b="b"/>
                <a:pathLst>
                  <a:path w="1456" h="2608">
                    <a:moveTo>
                      <a:pt x="0" y="24"/>
                    </a:moveTo>
                    <a:cubicBezTo>
                      <a:pt x="0" y="11"/>
                      <a:pt x="11" y="0"/>
                      <a:pt x="24" y="0"/>
                    </a:cubicBezTo>
                    <a:lnTo>
                      <a:pt x="1432" y="0"/>
                    </a:lnTo>
                    <a:cubicBezTo>
                      <a:pt x="1446" y="0"/>
                      <a:pt x="1456" y="11"/>
                      <a:pt x="1456" y="24"/>
                    </a:cubicBezTo>
                    <a:lnTo>
                      <a:pt x="1456" y="2584"/>
                    </a:lnTo>
                    <a:cubicBezTo>
                      <a:pt x="1456" y="2598"/>
                      <a:pt x="1446" y="2608"/>
                      <a:pt x="1432" y="2608"/>
                    </a:cubicBezTo>
                    <a:lnTo>
                      <a:pt x="24" y="2608"/>
                    </a:lnTo>
                    <a:cubicBezTo>
                      <a:pt x="11" y="2608"/>
                      <a:pt x="0" y="2598"/>
                      <a:pt x="0" y="2584"/>
                    </a:cubicBezTo>
                    <a:lnTo>
                      <a:pt x="0" y="24"/>
                    </a:lnTo>
                    <a:close/>
                    <a:moveTo>
                      <a:pt x="48" y="2584"/>
                    </a:moveTo>
                    <a:lnTo>
                      <a:pt x="24" y="2560"/>
                    </a:lnTo>
                    <a:lnTo>
                      <a:pt x="1432" y="2560"/>
                    </a:lnTo>
                    <a:lnTo>
                      <a:pt x="1408" y="2584"/>
                    </a:lnTo>
                    <a:lnTo>
                      <a:pt x="1408" y="24"/>
                    </a:lnTo>
                    <a:lnTo>
                      <a:pt x="1432" y="48"/>
                    </a:lnTo>
                    <a:lnTo>
                      <a:pt x="24" y="48"/>
                    </a:lnTo>
                    <a:lnTo>
                      <a:pt x="48" y="24"/>
                    </a:lnTo>
                    <a:lnTo>
                      <a:pt x="48" y="2584"/>
                    </a:lnTo>
                    <a:close/>
                  </a:path>
                </a:pathLst>
              </a:custGeom>
              <a:solidFill>
                <a:srgbClr val="385D8A"/>
              </a:solidFill>
              <a:ln w="0" cap="flat">
                <a:solidFill>
                  <a:srgbClr val="385D8A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18" name="Freeform 98"/>
              <p:cNvSpPr>
                <a:spLocks noEditPoints="1"/>
              </p:cNvSpPr>
              <p:nvPr/>
            </p:nvSpPr>
            <p:spPr bwMode="auto">
              <a:xfrm>
                <a:off x="4071938" y="3238500"/>
                <a:ext cx="315913" cy="611188"/>
              </a:xfrm>
              <a:custGeom>
                <a:avLst/>
                <a:gdLst/>
                <a:ahLst/>
                <a:cxnLst>
                  <a:cxn ang="0">
                    <a:pos x="0" y="1021"/>
                  </a:cxn>
                  <a:cxn ang="0">
                    <a:pos x="505" y="11"/>
                  </a:cxn>
                  <a:cxn ang="0">
                    <a:pos x="520" y="18"/>
                  </a:cxn>
                  <a:cxn ang="0">
                    <a:pos x="15" y="1028"/>
                  </a:cxn>
                  <a:cxn ang="0">
                    <a:pos x="0" y="1021"/>
                  </a:cxn>
                  <a:cxn ang="0">
                    <a:pos x="384" y="89"/>
                  </a:cxn>
                  <a:cxn ang="0">
                    <a:pos x="519" y="0"/>
                  </a:cxn>
                  <a:cxn ang="0">
                    <a:pos x="530" y="162"/>
                  </a:cxn>
                  <a:cxn ang="0">
                    <a:pos x="522" y="171"/>
                  </a:cxn>
                  <a:cxn ang="0">
                    <a:pos x="514" y="163"/>
                  </a:cxn>
                  <a:cxn ang="0">
                    <a:pos x="504" y="15"/>
                  </a:cxn>
                  <a:cxn ang="0">
                    <a:pos x="517" y="21"/>
                  </a:cxn>
                  <a:cxn ang="0">
                    <a:pos x="393" y="103"/>
                  </a:cxn>
                  <a:cxn ang="0">
                    <a:pos x="382" y="100"/>
                  </a:cxn>
                  <a:cxn ang="0">
                    <a:pos x="384" y="89"/>
                  </a:cxn>
                </a:cxnLst>
                <a:rect l="0" t="0" r="r" b="b"/>
                <a:pathLst>
                  <a:path w="530" h="1028">
                    <a:moveTo>
                      <a:pt x="0" y="1021"/>
                    </a:moveTo>
                    <a:lnTo>
                      <a:pt x="505" y="11"/>
                    </a:lnTo>
                    <a:lnTo>
                      <a:pt x="520" y="18"/>
                    </a:lnTo>
                    <a:lnTo>
                      <a:pt x="15" y="1028"/>
                    </a:lnTo>
                    <a:lnTo>
                      <a:pt x="0" y="1021"/>
                    </a:lnTo>
                    <a:close/>
                    <a:moveTo>
                      <a:pt x="384" y="89"/>
                    </a:moveTo>
                    <a:lnTo>
                      <a:pt x="519" y="0"/>
                    </a:lnTo>
                    <a:lnTo>
                      <a:pt x="530" y="162"/>
                    </a:lnTo>
                    <a:cubicBezTo>
                      <a:pt x="530" y="167"/>
                      <a:pt x="527" y="170"/>
                      <a:pt x="522" y="171"/>
                    </a:cubicBezTo>
                    <a:cubicBezTo>
                      <a:pt x="518" y="171"/>
                      <a:pt x="514" y="168"/>
                      <a:pt x="514" y="163"/>
                    </a:cubicBezTo>
                    <a:lnTo>
                      <a:pt x="504" y="15"/>
                    </a:lnTo>
                    <a:lnTo>
                      <a:pt x="517" y="21"/>
                    </a:lnTo>
                    <a:lnTo>
                      <a:pt x="393" y="103"/>
                    </a:lnTo>
                    <a:cubicBezTo>
                      <a:pt x="389" y="105"/>
                      <a:pt x="384" y="104"/>
                      <a:pt x="382" y="100"/>
                    </a:cubicBezTo>
                    <a:cubicBezTo>
                      <a:pt x="379" y="96"/>
                      <a:pt x="380" y="92"/>
                      <a:pt x="384" y="89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3224213" y="4748213"/>
              <a:ext cx="1163638" cy="1552575"/>
              <a:chOff x="3224213" y="4748213"/>
              <a:chExt cx="1163638" cy="1552575"/>
            </a:xfrm>
          </p:grpSpPr>
          <p:sp>
            <p:nvSpPr>
              <p:cNvPr id="5219" name="Rectangle 99"/>
              <p:cNvSpPr>
                <a:spLocks noChangeArrowheads="1"/>
              </p:cNvSpPr>
              <p:nvPr/>
            </p:nvSpPr>
            <p:spPr bwMode="auto">
              <a:xfrm>
                <a:off x="3406775" y="5256213"/>
                <a:ext cx="190500" cy="3333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-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220" name="Rectangle 100"/>
              <p:cNvSpPr>
                <a:spLocks noChangeArrowheads="1"/>
              </p:cNvSpPr>
              <p:nvPr/>
            </p:nvSpPr>
            <p:spPr bwMode="auto">
              <a:xfrm>
                <a:off x="3406775" y="5865813"/>
                <a:ext cx="238125" cy="3333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+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221" name="Freeform 101"/>
              <p:cNvSpPr>
                <a:spLocks noEditPoints="1"/>
              </p:cNvSpPr>
              <p:nvPr/>
            </p:nvSpPr>
            <p:spPr bwMode="auto">
              <a:xfrm>
                <a:off x="3224213" y="4748213"/>
                <a:ext cx="866775" cy="1552575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24" y="0"/>
                  </a:cxn>
                  <a:cxn ang="0">
                    <a:pos x="1432" y="0"/>
                  </a:cxn>
                  <a:cxn ang="0">
                    <a:pos x="1456" y="24"/>
                  </a:cxn>
                  <a:cxn ang="0">
                    <a:pos x="1456" y="2584"/>
                  </a:cxn>
                  <a:cxn ang="0">
                    <a:pos x="1432" y="2608"/>
                  </a:cxn>
                  <a:cxn ang="0">
                    <a:pos x="24" y="2608"/>
                  </a:cxn>
                  <a:cxn ang="0">
                    <a:pos x="0" y="2584"/>
                  </a:cxn>
                  <a:cxn ang="0">
                    <a:pos x="0" y="24"/>
                  </a:cxn>
                  <a:cxn ang="0">
                    <a:pos x="48" y="2584"/>
                  </a:cxn>
                  <a:cxn ang="0">
                    <a:pos x="24" y="2560"/>
                  </a:cxn>
                  <a:cxn ang="0">
                    <a:pos x="1432" y="2560"/>
                  </a:cxn>
                  <a:cxn ang="0">
                    <a:pos x="1408" y="2584"/>
                  </a:cxn>
                  <a:cxn ang="0">
                    <a:pos x="1408" y="24"/>
                  </a:cxn>
                  <a:cxn ang="0">
                    <a:pos x="1432" y="48"/>
                  </a:cxn>
                  <a:cxn ang="0">
                    <a:pos x="24" y="48"/>
                  </a:cxn>
                  <a:cxn ang="0">
                    <a:pos x="48" y="24"/>
                  </a:cxn>
                  <a:cxn ang="0">
                    <a:pos x="48" y="2584"/>
                  </a:cxn>
                </a:cxnLst>
                <a:rect l="0" t="0" r="r" b="b"/>
                <a:pathLst>
                  <a:path w="1456" h="2608">
                    <a:moveTo>
                      <a:pt x="0" y="24"/>
                    </a:moveTo>
                    <a:cubicBezTo>
                      <a:pt x="0" y="11"/>
                      <a:pt x="11" y="0"/>
                      <a:pt x="24" y="0"/>
                    </a:cubicBezTo>
                    <a:lnTo>
                      <a:pt x="1432" y="0"/>
                    </a:lnTo>
                    <a:cubicBezTo>
                      <a:pt x="1446" y="0"/>
                      <a:pt x="1456" y="11"/>
                      <a:pt x="1456" y="24"/>
                    </a:cubicBezTo>
                    <a:lnTo>
                      <a:pt x="1456" y="2584"/>
                    </a:lnTo>
                    <a:cubicBezTo>
                      <a:pt x="1456" y="2598"/>
                      <a:pt x="1446" y="2608"/>
                      <a:pt x="1432" y="2608"/>
                    </a:cubicBezTo>
                    <a:lnTo>
                      <a:pt x="24" y="2608"/>
                    </a:lnTo>
                    <a:cubicBezTo>
                      <a:pt x="11" y="2608"/>
                      <a:pt x="0" y="2598"/>
                      <a:pt x="0" y="2584"/>
                    </a:cubicBezTo>
                    <a:lnTo>
                      <a:pt x="0" y="24"/>
                    </a:lnTo>
                    <a:close/>
                    <a:moveTo>
                      <a:pt x="48" y="2584"/>
                    </a:moveTo>
                    <a:lnTo>
                      <a:pt x="24" y="2560"/>
                    </a:lnTo>
                    <a:lnTo>
                      <a:pt x="1432" y="2560"/>
                    </a:lnTo>
                    <a:lnTo>
                      <a:pt x="1408" y="2584"/>
                    </a:lnTo>
                    <a:lnTo>
                      <a:pt x="1408" y="24"/>
                    </a:lnTo>
                    <a:lnTo>
                      <a:pt x="1432" y="48"/>
                    </a:lnTo>
                    <a:lnTo>
                      <a:pt x="24" y="48"/>
                    </a:lnTo>
                    <a:lnTo>
                      <a:pt x="48" y="24"/>
                    </a:lnTo>
                    <a:lnTo>
                      <a:pt x="48" y="2584"/>
                    </a:lnTo>
                    <a:close/>
                  </a:path>
                </a:pathLst>
              </a:custGeom>
              <a:solidFill>
                <a:srgbClr val="385D8A"/>
              </a:solidFill>
              <a:ln w="0" cap="flat">
                <a:solidFill>
                  <a:srgbClr val="385D8A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22" name="Freeform 102"/>
              <p:cNvSpPr>
                <a:spLocks noEditPoints="1"/>
              </p:cNvSpPr>
              <p:nvPr/>
            </p:nvSpPr>
            <p:spPr bwMode="auto">
              <a:xfrm>
                <a:off x="4071938" y="4914900"/>
                <a:ext cx="315913" cy="611188"/>
              </a:xfrm>
              <a:custGeom>
                <a:avLst/>
                <a:gdLst/>
                <a:ahLst/>
                <a:cxnLst>
                  <a:cxn ang="0">
                    <a:pos x="0" y="1021"/>
                  </a:cxn>
                  <a:cxn ang="0">
                    <a:pos x="505" y="11"/>
                  </a:cxn>
                  <a:cxn ang="0">
                    <a:pos x="520" y="18"/>
                  </a:cxn>
                  <a:cxn ang="0">
                    <a:pos x="15" y="1028"/>
                  </a:cxn>
                  <a:cxn ang="0">
                    <a:pos x="0" y="1021"/>
                  </a:cxn>
                  <a:cxn ang="0">
                    <a:pos x="384" y="89"/>
                  </a:cxn>
                  <a:cxn ang="0">
                    <a:pos x="519" y="0"/>
                  </a:cxn>
                  <a:cxn ang="0">
                    <a:pos x="530" y="162"/>
                  </a:cxn>
                  <a:cxn ang="0">
                    <a:pos x="522" y="171"/>
                  </a:cxn>
                  <a:cxn ang="0">
                    <a:pos x="514" y="163"/>
                  </a:cxn>
                  <a:cxn ang="0">
                    <a:pos x="504" y="15"/>
                  </a:cxn>
                  <a:cxn ang="0">
                    <a:pos x="517" y="21"/>
                  </a:cxn>
                  <a:cxn ang="0">
                    <a:pos x="393" y="103"/>
                  </a:cxn>
                  <a:cxn ang="0">
                    <a:pos x="382" y="100"/>
                  </a:cxn>
                  <a:cxn ang="0">
                    <a:pos x="384" y="89"/>
                  </a:cxn>
                </a:cxnLst>
                <a:rect l="0" t="0" r="r" b="b"/>
                <a:pathLst>
                  <a:path w="530" h="1028">
                    <a:moveTo>
                      <a:pt x="0" y="1021"/>
                    </a:moveTo>
                    <a:lnTo>
                      <a:pt x="505" y="11"/>
                    </a:lnTo>
                    <a:lnTo>
                      <a:pt x="520" y="18"/>
                    </a:lnTo>
                    <a:lnTo>
                      <a:pt x="15" y="1028"/>
                    </a:lnTo>
                    <a:lnTo>
                      <a:pt x="0" y="1021"/>
                    </a:lnTo>
                    <a:close/>
                    <a:moveTo>
                      <a:pt x="384" y="89"/>
                    </a:moveTo>
                    <a:lnTo>
                      <a:pt x="519" y="0"/>
                    </a:lnTo>
                    <a:lnTo>
                      <a:pt x="530" y="162"/>
                    </a:lnTo>
                    <a:cubicBezTo>
                      <a:pt x="530" y="167"/>
                      <a:pt x="527" y="170"/>
                      <a:pt x="522" y="171"/>
                    </a:cubicBezTo>
                    <a:cubicBezTo>
                      <a:pt x="518" y="171"/>
                      <a:pt x="514" y="168"/>
                      <a:pt x="514" y="163"/>
                    </a:cubicBezTo>
                    <a:lnTo>
                      <a:pt x="504" y="15"/>
                    </a:lnTo>
                    <a:lnTo>
                      <a:pt x="517" y="21"/>
                    </a:lnTo>
                    <a:lnTo>
                      <a:pt x="393" y="103"/>
                    </a:lnTo>
                    <a:cubicBezTo>
                      <a:pt x="389" y="105"/>
                      <a:pt x="384" y="104"/>
                      <a:pt x="382" y="100"/>
                    </a:cubicBezTo>
                    <a:cubicBezTo>
                      <a:pt x="379" y="96"/>
                      <a:pt x="380" y="92"/>
                      <a:pt x="384" y="89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5102962" y="971490"/>
            <a:ext cx="3834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.4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6672075" y="971490"/>
            <a:ext cx="6431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.003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5181600" y="2114490"/>
            <a:ext cx="6431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.004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7160362" y="2114490"/>
            <a:ext cx="3834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.2</a:t>
            </a:r>
            <a:endParaRPr lang="en-US" sz="2000" b="1" dirty="0">
              <a:solidFill>
                <a:srgbClr val="FF0000"/>
              </a:solidFill>
            </a:endParaRPr>
          </a:p>
        </p:txBody>
      </p:sp>
      <p:grpSp>
        <p:nvGrpSpPr>
          <p:cNvPr id="122" name="Group 121"/>
          <p:cNvGrpSpPr/>
          <p:nvPr/>
        </p:nvGrpSpPr>
        <p:grpSpPr>
          <a:xfrm>
            <a:off x="572326" y="520244"/>
            <a:ext cx="7999348" cy="670568"/>
            <a:chOff x="-620491" y="4277380"/>
            <a:chExt cx="7999348" cy="67056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8" name="TextBox 127"/>
                <p:cNvSpPr txBox="1"/>
                <p:nvPr/>
              </p:nvSpPr>
              <p:spPr>
                <a:xfrm>
                  <a:off x="2057400" y="4277380"/>
                  <a:ext cx="5321457" cy="67056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= </m:t>
                        </m:r>
                        <m:f>
                          <m:fPr>
                            <m:ctrlP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sz="2000" b="0" i="0" smtClean="0">
                                <a:latin typeface="Cambria Math"/>
                                <a:ea typeface="Cambria Math"/>
                              </a:rPr>
                              <m:t>Δ</m:t>
                            </m:r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h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l-GR" sz="2000" b="0" i="0" smtClean="0">
                                <a:latin typeface="Cambria Math"/>
                                <a:ea typeface="Cambria Math"/>
                              </a:rPr>
                              <m:t>Δ</m:t>
                            </m:r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𝑡</m:t>
                            </m:r>
                          </m:den>
                        </m:f>
                        <m:r>
                          <a:rPr lang="en-US" sz="2000" b="0" i="1" smtClean="0">
                            <a:latin typeface="Cambria Math"/>
                          </a:rPr>
                          <m:t>=</m:t>
                        </m:r>
                        <m:r>
                          <a:rPr lang="en-US" sz="2000" b="0" i="1" smtClean="0">
                            <a:latin typeface="Cambria Math"/>
                          </a:rPr>
                          <m:t>h</m:t>
                        </m:r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∙</m:t>
                        </m:r>
                        <m:d>
                          <m:dPr>
                            <m:ctrlP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h𝑎𝑟𝑒</m:t>
                            </m:r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_</m:t>
                            </m:r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𝑏𝑖𝑟𝑡h</m:t>
                            </m:r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h𝑎𝑟𝑒</m:t>
                            </m:r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_</m:t>
                            </m:r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𝑝𝑟𝑒𝑑𝑎𝑡𝑖𝑜𝑛</m:t>
                            </m:r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∙</m:t>
                            </m:r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𝑙</m:t>
                            </m:r>
                          </m:e>
                        </m:d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128" name="TextBox 1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57400" y="4277380"/>
                  <a:ext cx="5321457" cy="670568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9" name="TextBox 128"/>
            <p:cNvSpPr txBox="1"/>
            <p:nvPr/>
          </p:nvSpPr>
          <p:spPr>
            <a:xfrm>
              <a:off x="-620491" y="4412609"/>
              <a:ext cx="278174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Hare annual pop. change</a:t>
              </a:r>
              <a:endParaRPr lang="en-US" sz="2000" dirty="0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830377" y="1657170"/>
            <a:ext cx="7483246" cy="670568"/>
            <a:chOff x="-635560" y="5414223"/>
            <a:chExt cx="7483246" cy="67056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1" name="TextBox 130"/>
                <p:cNvSpPr txBox="1"/>
                <p:nvPr/>
              </p:nvSpPr>
              <p:spPr>
                <a:xfrm>
                  <a:off x="2057400" y="5414223"/>
                  <a:ext cx="4790286" cy="67056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smtClean="0">
                            <a:latin typeface="Cambria Math"/>
                          </a:rPr>
                          <m:t>= </m:t>
                        </m:r>
                        <m:f>
                          <m:fPr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sz="2000" b="0" i="0" smtClean="0">
                                <a:latin typeface="Cambria Math"/>
                              </a:rPr>
                              <m:t>Δ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𝑙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l-GR" sz="2000" b="0" i="0" smtClean="0">
                                <a:latin typeface="Cambria Math"/>
                              </a:rPr>
                              <m:t>Δ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𝑡</m:t>
                            </m:r>
                          </m:den>
                        </m:f>
                        <m:r>
                          <a:rPr lang="en-US" sz="2000" b="0" i="1" smtClean="0">
                            <a:latin typeface="Cambria Math"/>
                          </a:rPr>
                          <m:t>=</m:t>
                        </m:r>
                        <m:r>
                          <a:rPr lang="en-US" sz="2000" b="0" i="1" smtClean="0">
                            <a:latin typeface="Cambria Math"/>
                          </a:rPr>
                          <m:t>𝑙</m:t>
                        </m:r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∙</m:t>
                        </m:r>
                        <m:d>
                          <m:dPr>
                            <m:ctrlP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𝑙𝑦𝑛𝑥</m:t>
                            </m:r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_</m:t>
                            </m:r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𝑏𝑖𝑟𝑡h</m:t>
                            </m:r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∙</m:t>
                            </m:r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h</m:t>
                            </m:r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𝑙𝑦𝑛𝑥</m:t>
                            </m:r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_</m:t>
                            </m:r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𝑑𝑒𝑎𝑡h</m:t>
                            </m:r>
                          </m:e>
                        </m:d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131" name="TextBox 1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57400" y="5414223"/>
                  <a:ext cx="4790286" cy="670568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2" name="TextBox 131"/>
            <p:cNvSpPr txBox="1"/>
            <p:nvPr/>
          </p:nvSpPr>
          <p:spPr>
            <a:xfrm>
              <a:off x="-635560" y="5549452"/>
              <a:ext cx="275907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Lynx annual pop. change</a:t>
              </a:r>
              <a:endParaRPr lang="en-US" sz="2000" dirty="0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7391400" y="4759293"/>
            <a:ext cx="11802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Rounding</a:t>
            </a:r>
            <a:r>
              <a:rPr lang="en-US" dirty="0" smtClean="0"/>
              <a:t> </a:t>
            </a:r>
            <a:r>
              <a:rPr lang="en-US" dirty="0" smtClean="0"/>
              <a:t>all #</a:t>
            </a:r>
            <a:r>
              <a:rPr lang="en-US" dirty="0" smtClean="0"/>
              <a:t>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211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87" grpId="0"/>
      <p:bldP spid="5193" grpId="0"/>
      <p:bldP spid="5205" grpId="0"/>
      <p:bldP spid="5211" grpId="0"/>
    </p:bld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3990</TotalTime>
  <Words>882</Words>
  <Application>Microsoft Office PowerPoint</Application>
  <PresentationFormat>On-screen Show (4:3)</PresentationFormat>
  <Paragraphs>152</Paragraphs>
  <Slides>11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Custom Design</vt:lpstr>
      <vt:lpstr>Predicting predator-prey populations</vt:lpstr>
      <vt:lpstr>Desired results</vt:lpstr>
      <vt:lpstr>PowerPoint Presentation</vt:lpstr>
      <vt:lpstr>Computational Thinking</vt:lpstr>
      <vt:lpstr>Hares’ &amp; Lynxes’ Populations</vt:lpstr>
      <vt:lpstr>Algorithm Design – Decomposition</vt:lpstr>
      <vt:lpstr>Algorithm Design – Refinement</vt:lpstr>
      <vt:lpstr>PowerPoint Presentation</vt:lpstr>
      <vt:lpstr>PowerPoint Presentation</vt:lpstr>
      <vt:lpstr>Algorithm Design – Refinement</vt:lpstr>
      <vt:lpstr>Suggested Readings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John Greiner</cp:lastModifiedBy>
  <cp:revision>46</cp:revision>
  <dcterms:created xsi:type="dcterms:W3CDTF">2006-08-16T00:00:00Z</dcterms:created>
  <dcterms:modified xsi:type="dcterms:W3CDTF">2013-01-18T14:14:19Z</dcterms:modified>
</cp:coreProperties>
</file>