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  <p:sldMasterId id="2147483648" r:id="rId3"/>
    <p:sldMasterId id="2147483699" r:id="rId4"/>
  </p:sldMasterIdLst>
  <p:notesMasterIdLst>
    <p:notesMasterId r:id="rId50"/>
  </p:notesMasterIdLst>
  <p:handoutMasterIdLst>
    <p:handoutMasterId r:id="rId51"/>
  </p:handoutMasterIdLst>
  <p:sldIdLst>
    <p:sldId id="298" r:id="rId5"/>
    <p:sldId id="297" r:id="rId6"/>
    <p:sldId id="257" r:id="rId7"/>
    <p:sldId id="268" r:id="rId8"/>
    <p:sldId id="269" r:id="rId9"/>
    <p:sldId id="270" r:id="rId10"/>
    <p:sldId id="272" r:id="rId11"/>
    <p:sldId id="271" r:id="rId12"/>
    <p:sldId id="303" r:id="rId13"/>
    <p:sldId id="299" r:id="rId14"/>
    <p:sldId id="276" r:id="rId15"/>
    <p:sldId id="277" r:id="rId16"/>
    <p:sldId id="287" r:id="rId17"/>
    <p:sldId id="282" r:id="rId18"/>
    <p:sldId id="283" r:id="rId19"/>
    <p:sldId id="278" r:id="rId20"/>
    <p:sldId id="284" r:id="rId21"/>
    <p:sldId id="280" r:id="rId22"/>
    <p:sldId id="285" r:id="rId23"/>
    <p:sldId id="288" r:id="rId24"/>
    <p:sldId id="294" r:id="rId25"/>
    <p:sldId id="301" r:id="rId26"/>
    <p:sldId id="302" r:id="rId27"/>
    <p:sldId id="292" r:id="rId28"/>
    <p:sldId id="289" r:id="rId29"/>
    <p:sldId id="300" r:id="rId30"/>
    <p:sldId id="291" r:id="rId31"/>
    <p:sldId id="295" r:id="rId32"/>
    <p:sldId id="304" r:id="rId33"/>
    <p:sldId id="296" r:id="rId34"/>
    <p:sldId id="262" r:id="rId35"/>
    <p:sldId id="263" r:id="rId36"/>
    <p:sldId id="286" r:id="rId37"/>
    <p:sldId id="306" r:id="rId38"/>
    <p:sldId id="307" r:id="rId39"/>
    <p:sldId id="308" r:id="rId40"/>
    <p:sldId id="279" r:id="rId41"/>
    <p:sldId id="309" r:id="rId42"/>
    <p:sldId id="310" r:id="rId43"/>
    <p:sldId id="264" r:id="rId44"/>
    <p:sldId id="311" r:id="rId45"/>
    <p:sldId id="312" r:id="rId46"/>
    <p:sldId id="265" r:id="rId47"/>
    <p:sldId id="266" r:id="rId48"/>
    <p:sldId id="267" r:id="rId4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676" autoAdjust="0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9/16/24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AD335A19-D0B1-5A85-1A6C-FC90AE6C7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68D918FF-8263-B1E6-047A-DAD0C1FAC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B4C2EBCA-98D2-0938-FDAB-645D65F83F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3609ED0-9EA6-4B94-B3A2-C7474039497E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>
            <a:extLst>
              <a:ext uri="{FF2B5EF4-FFF2-40B4-BE49-F238E27FC236}">
                <a16:creationId xmlns:a16="http://schemas.microsoft.com/office/drawing/2014/main" id="{C60E8011-1F3E-2F7F-CA97-7DEC1A0CA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Notes Placeholder 2">
            <a:extLst>
              <a:ext uri="{FF2B5EF4-FFF2-40B4-BE49-F238E27FC236}">
                <a16:creationId xmlns:a16="http://schemas.microsoft.com/office/drawing/2014/main" id="{3A23A99F-BF45-BBD9-8899-2AFC18B28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BE77E8BE-ABD7-E145-6861-B90EECD8A1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DC00D6-6AFE-40D7-9675-A0C54BD78BB8}" type="slidenum">
              <a:rPr lang="en-US" altLang="en-US"/>
              <a:pPr>
                <a:spcBef>
                  <a:spcPct val="0"/>
                </a:spcBef>
              </a:pPr>
              <a:t>28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>
            <a:extLst>
              <a:ext uri="{FF2B5EF4-FFF2-40B4-BE49-F238E27FC236}">
                <a16:creationId xmlns:a16="http://schemas.microsoft.com/office/drawing/2014/main" id="{C60E8011-1F3E-2F7F-CA97-7DEC1A0CA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Notes Placeholder 2">
            <a:extLst>
              <a:ext uri="{FF2B5EF4-FFF2-40B4-BE49-F238E27FC236}">
                <a16:creationId xmlns:a16="http://schemas.microsoft.com/office/drawing/2014/main" id="{3A23A99F-BF45-BBD9-8899-2AFC18B28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BE77E8BE-ABD7-E145-6861-B90EECD8A1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DC00D6-6AFE-40D7-9675-A0C54BD78BB8}" type="slidenum">
              <a:rPr lang="en-US" altLang="en-US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922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t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r>
              <a:rPr lang="en-US" b="1" dirty="0">
                <a:latin typeface="+mn-lt"/>
              </a:rPr>
              <a:t>Arrays, Strings, Pointers, and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Structs in C</a:t>
            </a:r>
            <a:br>
              <a:rPr lang="en-US" dirty="0"/>
            </a:br>
            <a:br>
              <a:rPr lang="en-US" dirty="0"/>
            </a:br>
            <a:r>
              <a:rPr lang="en-US" sz="2000" dirty="0"/>
              <a:t>COMP 222</a:t>
            </a:r>
            <a:r>
              <a:rPr lang="en-US" sz="2000" b="0" dirty="0"/>
              <a:t>: Introduction to Computer </a:t>
            </a:r>
            <a:r>
              <a:rPr lang="en-US" sz="2000" dirty="0"/>
              <a:t>Organization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27159045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8745" indent="-118745" eaLnBrk="1" hangingPunct="1"/>
            <a:r>
              <a:rPr lang="en-US" dirty="0"/>
              <a:t>Word-Oriented Memory Access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idx="1"/>
          </p:nvPr>
        </p:nvSpPr>
        <p:spPr>
          <a:xfrm>
            <a:off x="396876" y="1362075"/>
            <a:ext cx="4554538" cy="4972050"/>
          </a:xfrm>
        </p:spPr>
        <p:txBody>
          <a:bodyPr/>
          <a:lstStyle/>
          <a:p>
            <a:r>
              <a:rPr lang="en-US" dirty="0">
                <a:latin typeface="Arial"/>
                <a:cs typeface="Arial"/>
              </a:rPr>
              <a:t>Memory is often accessed as words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Usually a word is the largest unit of memory access by a single machine instruction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CLEAR</a:t>
            </a:r>
            <a:r>
              <a:rPr lang="ja-JP" altLang="en-US">
                <a:latin typeface="Calibri"/>
                <a:cs typeface="Calibri"/>
              </a:rPr>
              <a:t>’</a:t>
            </a:r>
            <a:r>
              <a:rPr lang="en-US" dirty="0">
                <a:latin typeface="Calibri"/>
                <a:cs typeface="Calibri"/>
              </a:rPr>
              <a:t>s word size is 8 bytes (= </a:t>
            </a:r>
            <a:r>
              <a:rPr lang="en-US" dirty="0" err="1">
                <a:latin typeface="Courier New"/>
                <a:cs typeface="Courier New"/>
              </a:rPr>
              <a:t>sizeof</a:t>
            </a:r>
            <a:r>
              <a:rPr lang="en-US" dirty="0">
                <a:latin typeface="Courier New"/>
                <a:cs typeface="Courier New"/>
              </a:rPr>
              <a:t>(long)</a:t>
            </a:r>
            <a:r>
              <a:rPr lang="en-US" dirty="0">
                <a:latin typeface="Calibri"/>
                <a:cs typeface="Calibri"/>
              </a:rPr>
              <a:t>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A </a:t>
            </a:r>
            <a:r>
              <a:rPr lang="en-US" i="1" dirty="0">
                <a:latin typeface="Calibri"/>
                <a:cs typeface="Calibri"/>
              </a:rPr>
              <a:t>word-address</a:t>
            </a:r>
            <a:r>
              <a:rPr lang="en-US" dirty="0">
                <a:latin typeface="Calibri"/>
                <a:cs typeface="Calibri"/>
              </a:rPr>
              <a:t> is simply the byte-address of the word</a:t>
            </a:r>
            <a:r>
              <a:rPr lang="ja-JP" altLang="en-US">
                <a:latin typeface="Calibri"/>
                <a:cs typeface="Calibri"/>
              </a:rPr>
              <a:t>’</a:t>
            </a:r>
            <a:r>
              <a:rPr lang="en-US" dirty="0">
                <a:latin typeface="Calibri"/>
                <a:cs typeface="Calibri"/>
              </a:rPr>
              <a:t>s first byte</a:t>
            </a:r>
            <a:endParaRPr lang="en-US" dirty="0"/>
          </a:p>
          <a:p>
            <a:pPr marL="552450" lvl="1" eaLnBrk="1" hangingPunct="1"/>
            <a:r>
              <a:rPr lang="en-US" dirty="0"/>
              <a:t>Addresses of successive words differ by 4 (32-bit) or 8 (64-bit)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19700" y="1143000"/>
            <a:ext cx="3467100" cy="5591175"/>
            <a:chOff x="0" y="0"/>
            <a:chExt cx="2184" cy="3522"/>
          </a:xfrm>
        </p:grpSpPr>
        <p:sp>
          <p:nvSpPr>
            <p:cNvPr id="46087" name="Rectangle 6"/>
            <p:cNvSpPr>
              <a:spLocks/>
            </p:cNvSpPr>
            <p:nvPr/>
          </p:nvSpPr>
          <p:spPr bwMode="auto">
            <a:xfrm>
              <a:off x="1253" y="41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8" name="Rectangle 7"/>
            <p:cNvSpPr>
              <a:spLocks/>
            </p:cNvSpPr>
            <p:nvPr/>
          </p:nvSpPr>
          <p:spPr bwMode="auto">
            <a:xfrm>
              <a:off x="1253" y="61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89" name="Rectangle 8"/>
            <p:cNvSpPr>
              <a:spLocks/>
            </p:cNvSpPr>
            <p:nvPr/>
          </p:nvSpPr>
          <p:spPr bwMode="auto">
            <a:xfrm>
              <a:off x="1253" y="80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0" name="Rectangle 9"/>
            <p:cNvSpPr>
              <a:spLocks/>
            </p:cNvSpPr>
            <p:nvPr/>
          </p:nvSpPr>
          <p:spPr bwMode="auto">
            <a:xfrm>
              <a:off x="1253" y="99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1" name="Rectangle 10"/>
            <p:cNvSpPr>
              <a:spLocks/>
            </p:cNvSpPr>
            <p:nvPr/>
          </p:nvSpPr>
          <p:spPr bwMode="auto">
            <a:xfrm>
              <a:off x="1253" y="118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2" name="Rectangle 11"/>
            <p:cNvSpPr>
              <a:spLocks/>
            </p:cNvSpPr>
            <p:nvPr/>
          </p:nvSpPr>
          <p:spPr bwMode="auto">
            <a:xfrm>
              <a:off x="1253" y="137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3" name="Rectangle 12"/>
            <p:cNvSpPr>
              <a:spLocks/>
            </p:cNvSpPr>
            <p:nvPr/>
          </p:nvSpPr>
          <p:spPr bwMode="auto">
            <a:xfrm>
              <a:off x="1253" y="157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4" name="Rectangle 13"/>
            <p:cNvSpPr>
              <a:spLocks/>
            </p:cNvSpPr>
            <p:nvPr/>
          </p:nvSpPr>
          <p:spPr bwMode="auto">
            <a:xfrm>
              <a:off x="1253" y="176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5" name="Rectangle 14"/>
            <p:cNvSpPr>
              <a:spLocks/>
            </p:cNvSpPr>
            <p:nvPr/>
          </p:nvSpPr>
          <p:spPr bwMode="auto">
            <a:xfrm>
              <a:off x="1253" y="195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6" name="Rectangle 15"/>
            <p:cNvSpPr>
              <a:spLocks/>
            </p:cNvSpPr>
            <p:nvPr/>
          </p:nvSpPr>
          <p:spPr bwMode="auto">
            <a:xfrm>
              <a:off x="1253" y="214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7" name="Rectangle 16"/>
            <p:cNvSpPr>
              <a:spLocks/>
            </p:cNvSpPr>
            <p:nvPr/>
          </p:nvSpPr>
          <p:spPr bwMode="auto">
            <a:xfrm>
              <a:off x="1253" y="233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8" name="Rectangle 17"/>
            <p:cNvSpPr>
              <a:spLocks/>
            </p:cNvSpPr>
            <p:nvPr/>
          </p:nvSpPr>
          <p:spPr bwMode="auto">
            <a:xfrm>
              <a:off x="1253" y="2530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099" name="Rectangle 18"/>
            <p:cNvSpPr>
              <a:spLocks/>
            </p:cNvSpPr>
            <p:nvPr/>
          </p:nvSpPr>
          <p:spPr bwMode="auto">
            <a:xfrm>
              <a:off x="1733" y="41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0000</a:t>
              </a:r>
            </a:p>
          </p:txBody>
        </p:sp>
        <p:sp>
          <p:nvSpPr>
            <p:cNvPr id="46100" name="Rectangle 19"/>
            <p:cNvSpPr>
              <a:spLocks/>
            </p:cNvSpPr>
            <p:nvPr/>
          </p:nvSpPr>
          <p:spPr bwMode="auto">
            <a:xfrm>
              <a:off x="1733" y="61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0001</a:t>
              </a:r>
            </a:p>
          </p:txBody>
        </p:sp>
        <p:sp>
          <p:nvSpPr>
            <p:cNvPr id="46101" name="Rectangle 20"/>
            <p:cNvSpPr>
              <a:spLocks/>
            </p:cNvSpPr>
            <p:nvPr/>
          </p:nvSpPr>
          <p:spPr bwMode="auto">
            <a:xfrm>
              <a:off x="1733" y="80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0002</a:t>
              </a:r>
            </a:p>
          </p:txBody>
        </p:sp>
        <p:sp>
          <p:nvSpPr>
            <p:cNvPr id="46102" name="Rectangle 21"/>
            <p:cNvSpPr>
              <a:spLocks/>
            </p:cNvSpPr>
            <p:nvPr/>
          </p:nvSpPr>
          <p:spPr bwMode="auto">
            <a:xfrm>
              <a:off x="1733" y="99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0003</a:t>
              </a:r>
            </a:p>
          </p:txBody>
        </p:sp>
        <p:sp>
          <p:nvSpPr>
            <p:cNvPr id="46103" name="Rectangle 22"/>
            <p:cNvSpPr>
              <a:spLocks/>
            </p:cNvSpPr>
            <p:nvPr/>
          </p:nvSpPr>
          <p:spPr bwMode="auto">
            <a:xfrm>
              <a:off x="1733" y="118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0004</a:t>
              </a:r>
            </a:p>
          </p:txBody>
        </p:sp>
        <p:sp>
          <p:nvSpPr>
            <p:cNvPr id="46104" name="Rectangle 23"/>
            <p:cNvSpPr>
              <a:spLocks/>
            </p:cNvSpPr>
            <p:nvPr/>
          </p:nvSpPr>
          <p:spPr bwMode="auto">
            <a:xfrm>
              <a:off x="1733" y="137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0005</a:t>
              </a:r>
            </a:p>
          </p:txBody>
        </p:sp>
        <p:sp>
          <p:nvSpPr>
            <p:cNvPr id="46105" name="Rectangle 24"/>
            <p:cNvSpPr>
              <a:spLocks/>
            </p:cNvSpPr>
            <p:nvPr/>
          </p:nvSpPr>
          <p:spPr bwMode="auto">
            <a:xfrm>
              <a:off x="1733" y="157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0006</a:t>
              </a:r>
            </a:p>
          </p:txBody>
        </p:sp>
        <p:sp>
          <p:nvSpPr>
            <p:cNvPr id="46106" name="Rectangle 25"/>
            <p:cNvSpPr>
              <a:spLocks/>
            </p:cNvSpPr>
            <p:nvPr/>
          </p:nvSpPr>
          <p:spPr bwMode="auto">
            <a:xfrm>
              <a:off x="1733" y="176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0007</a:t>
              </a:r>
            </a:p>
          </p:txBody>
        </p:sp>
        <p:sp>
          <p:nvSpPr>
            <p:cNvPr id="46107" name="Rectangle 26"/>
            <p:cNvSpPr>
              <a:spLocks/>
            </p:cNvSpPr>
            <p:nvPr/>
          </p:nvSpPr>
          <p:spPr bwMode="auto">
            <a:xfrm>
              <a:off x="1733" y="195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0008</a:t>
              </a:r>
            </a:p>
          </p:txBody>
        </p:sp>
        <p:sp>
          <p:nvSpPr>
            <p:cNvPr id="46108" name="Rectangle 27"/>
            <p:cNvSpPr>
              <a:spLocks/>
            </p:cNvSpPr>
            <p:nvPr/>
          </p:nvSpPr>
          <p:spPr bwMode="auto">
            <a:xfrm>
              <a:off x="1733" y="214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0009</a:t>
              </a:r>
            </a:p>
          </p:txBody>
        </p:sp>
        <p:sp>
          <p:nvSpPr>
            <p:cNvPr id="46109" name="Rectangle 28"/>
            <p:cNvSpPr>
              <a:spLocks/>
            </p:cNvSpPr>
            <p:nvPr/>
          </p:nvSpPr>
          <p:spPr bwMode="auto">
            <a:xfrm>
              <a:off x="1733" y="233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0010</a:t>
              </a:r>
            </a:p>
          </p:txBody>
        </p:sp>
        <p:sp>
          <p:nvSpPr>
            <p:cNvPr id="46110" name="Rectangle 29"/>
            <p:cNvSpPr>
              <a:spLocks/>
            </p:cNvSpPr>
            <p:nvPr/>
          </p:nvSpPr>
          <p:spPr bwMode="auto">
            <a:xfrm>
              <a:off x="1733" y="2530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0011</a:t>
              </a:r>
            </a:p>
          </p:txBody>
        </p:sp>
        <p:grpSp>
          <p:nvGrpSpPr>
            <p:cNvPr id="3" name="Group 30"/>
            <p:cNvGrpSpPr>
              <a:grpSpLocks/>
            </p:cNvGrpSpPr>
            <p:nvPr/>
          </p:nvGrpSpPr>
          <p:grpSpPr bwMode="auto">
            <a:xfrm>
              <a:off x="657" y="418"/>
              <a:ext cx="384" cy="3072"/>
              <a:chOff x="0" y="0"/>
              <a:chExt cx="384" cy="3072"/>
            </a:xfrm>
          </p:grpSpPr>
          <p:sp>
            <p:nvSpPr>
              <p:cNvPr id="46155" name="Rectangle 31"/>
              <p:cNvSpPr>
                <a:spLocks/>
              </p:cNvSpPr>
              <p:nvPr/>
            </p:nvSpPr>
            <p:spPr bwMode="auto">
              <a:xfrm>
                <a:off x="0" y="1536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6" name="Rectangle 32"/>
              <p:cNvSpPr>
                <a:spLocks/>
              </p:cNvSpPr>
              <p:nvPr/>
            </p:nvSpPr>
            <p:spPr bwMode="auto">
              <a:xfrm>
                <a:off x="0" y="0"/>
                <a:ext cx="384" cy="1536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grpSp>
          <p:nvGrpSpPr>
            <p:cNvPr id="4" name="Group 33"/>
            <p:cNvGrpSpPr>
              <a:grpSpLocks/>
            </p:cNvGrpSpPr>
            <p:nvPr/>
          </p:nvGrpSpPr>
          <p:grpSpPr bwMode="auto">
            <a:xfrm>
              <a:off x="81" y="418"/>
              <a:ext cx="384" cy="3072"/>
              <a:chOff x="0" y="0"/>
              <a:chExt cx="384" cy="3072"/>
            </a:xfrm>
          </p:grpSpPr>
          <p:sp>
            <p:nvSpPr>
              <p:cNvPr id="46151" name="Rectangle 34"/>
              <p:cNvSpPr>
                <a:spLocks/>
              </p:cNvSpPr>
              <p:nvPr/>
            </p:nvSpPr>
            <p:spPr bwMode="auto">
              <a:xfrm>
                <a:off x="0" y="0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2" name="Rectangle 35"/>
              <p:cNvSpPr>
                <a:spLocks/>
              </p:cNvSpPr>
              <p:nvPr/>
            </p:nvSpPr>
            <p:spPr bwMode="auto">
              <a:xfrm>
                <a:off x="0" y="768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3" name="Rectangle 36"/>
              <p:cNvSpPr>
                <a:spLocks/>
              </p:cNvSpPr>
              <p:nvPr/>
            </p:nvSpPr>
            <p:spPr bwMode="auto">
              <a:xfrm>
                <a:off x="0" y="1536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  <p:sp>
            <p:nvSpPr>
              <p:cNvPr id="46154" name="Rectangle 37"/>
              <p:cNvSpPr>
                <a:spLocks/>
              </p:cNvSpPr>
              <p:nvPr/>
            </p:nvSpPr>
            <p:spPr bwMode="auto">
              <a:xfrm>
                <a:off x="0" y="2304"/>
                <a:ext cx="384" cy="768"/>
              </a:xfrm>
              <a:prstGeom prst="rect">
                <a:avLst/>
              </a:prstGeom>
              <a:solidFill>
                <a:srgbClr val="FFFFFF"/>
              </a:solidFill>
              <a:ln w="25400">
                <a:solidFill>
                  <a:srgbClr val="000066"/>
                </a:solidFill>
                <a:miter lim="800000"/>
                <a:headEnd/>
                <a:tailEnd/>
              </a:ln>
            </p:spPr>
            <p:txBody>
              <a:bodyPr lIns="0" tIns="0" rIns="0" bIns="0">
                <a:prstTxWarp prst="textNoShape">
                  <a:avLst/>
                </a:prstTxWarp>
              </a:bodyPr>
              <a:lstStyle/>
              <a:p>
                <a:pPr algn="ctr" eaLnBrk="1" hangingPunct="1"/>
                <a:endParaRPr lang="en-US" sz="4200" b="0">
                  <a:solidFill>
                    <a:srgbClr val="000000"/>
                  </a:solidFill>
                  <a:latin typeface="Gill Sans" charset="0"/>
                  <a:ea typeface="ヒラギノ角ゴ ProN W3" charset="-128"/>
                  <a:cs typeface="ヒラギノ角ゴ ProN W3" charset="-128"/>
                  <a:sym typeface="Gill Sans" charset="0"/>
                </a:endParaRPr>
              </a:p>
            </p:txBody>
          </p:sp>
        </p:grpSp>
        <p:sp>
          <p:nvSpPr>
            <p:cNvPr id="46113" name="Rectangle 38"/>
            <p:cNvSpPr>
              <a:spLocks/>
            </p:cNvSpPr>
            <p:nvPr/>
          </p:nvSpPr>
          <p:spPr bwMode="auto">
            <a:xfrm>
              <a:off x="0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32-bit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14" name="Rectangle 39"/>
            <p:cNvSpPr>
              <a:spLocks/>
            </p:cNvSpPr>
            <p:nvPr/>
          </p:nvSpPr>
          <p:spPr bwMode="auto">
            <a:xfrm>
              <a:off x="1198" y="82"/>
              <a:ext cx="490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Bytes</a:t>
              </a:r>
            </a:p>
          </p:txBody>
        </p:sp>
        <p:sp>
          <p:nvSpPr>
            <p:cNvPr id="46115" name="Rectangle 40"/>
            <p:cNvSpPr>
              <a:spLocks/>
            </p:cNvSpPr>
            <p:nvPr/>
          </p:nvSpPr>
          <p:spPr bwMode="auto">
            <a:xfrm>
              <a:off x="1718" y="82"/>
              <a:ext cx="466" cy="24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Addr.</a:t>
              </a:r>
            </a:p>
          </p:txBody>
        </p:sp>
        <p:sp>
          <p:nvSpPr>
            <p:cNvPr id="46116" name="Rectangle 41"/>
            <p:cNvSpPr>
              <a:spLocks/>
            </p:cNvSpPr>
            <p:nvPr/>
          </p:nvSpPr>
          <p:spPr bwMode="auto">
            <a:xfrm>
              <a:off x="1253" y="2722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7" name="Rectangle 42"/>
            <p:cNvSpPr>
              <a:spLocks/>
            </p:cNvSpPr>
            <p:nvPr/>
          </p:nvSpPr>
          <p:spPr bwMode="auto">
            <a:xfrm>
              <a:off x="1733" y="2722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0012</a:t>
              </a:r>
            </a:p>
          </p:txBody>
        </p:sp>
        <p:sp>
          <p:nvSpPr>
            <p:cNvPr id="46118" name="Rectangle 43"/>
            <p:cNvSpPr>
              <a:spLocks/>
            </p:cNvSpPr>
            <p:nvPr/>
          </p:nvSpPr>
          <p:spPr bwMode="auto">
            <a:xfrm>
              <a:off x="1253" y="2914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19" name="Rectangle 44"/>
            <p:cNvSpPr>
              <a:spLocks/>
            </p:cNvSpPr>
            <p:nvPr/>
          </p:nvSpPr>
          <p:spPr bwMode="auto">
            <a:xfrm>
              <a:off x="1733" y="2914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0013</a:t>
              </a:r>
            </a:p>
          </p:txBody>
        </p:sp>
        <p:sp>
          <p:nvSpPr>
            <p:cNvPr id="46120" name="Rectangle 45"/>
            <p:cNvSpPr>
              <a:spLocks/>
            </p:cNvSpPr>
            <p:nvPr/>
          </p:nvSpPr>
          <p:spPr bwMode="auto">
            <a:xfrm>
              <a:off x="1253" y="3106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1" name="Rectangle 46"/>
            <p:cNvSpPr>
              <a:spLocks/>
            </p:cNvSpPr>
            <p:nvPr/>
          </p:nvSpPr>
          <p:spPr bwMode="auto">
            <a:xfrm>
              <a:off x="1733" y="3106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0014</a:t>
              </a:r>
            </a:p>
          </p:txBody>
        </p:sp>
        <p:sp>
          <p:nvSpPr>
            <p:cNvPr id="46122" name="Rectangle 47"/>
            <p:cNvSpPr>
              <a:spLocks/>
            </p:cNvSpPr>
            <p:nvPr/>
          </p:nvSpPr>
          <p:spPr bwMode="auto">
            <a:xfrm>
              <a:off x="1253" y="3298"/>
              <a:ext cx="384" cy="192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66"/>
              </a:solidFill>
              <a:miter lim="800000"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6123" name="Rectangle 48"/>
            <p:cNvSpPr>
              <a:spLocks/>
            </p:cNvSpPr>
            <p:nvPr/>
          </p:nvSpPr>
          <p:spPr bwMode="auto">
            <a:xfrm>
              <a:off x="1733" y="3298"/>
              <a:ext cx="443" cy="22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8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0015</a:t>
              </a:r>
            </a:p>
          </p:txBody>
        </p:sp>
        <p:sp>
          <p:nvSpPr>
            <p:cNvPr id="46124" name="Rectangle 49"/>
            <p:cNvSpPr>
              <a:spLocks/>
            </p:cNvSpPr>
            <p:nvPr/>
          </p:nvSpPr>
          <p:spPr bwMode="auto">
            <a:xfrm>
              <a:off x="576" y="0"/>
              <a:ext cx="543" cy="41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50800" tIns="50800" bIns="5080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64-bit</a:t>
              </a:r>
            </a:p>
            <a:p>
              <a:pPr algn="ctr" eaLnBrk="1" hangingPunct="1"/>
              <a:r>
                <a:rPr lang="en-US" sz="18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Words</a:t>
              </a:r>
            </a:p>
          </p:txBody>
        </p:sp>
        <p:sp>
          <p:nvSpPr>
            <p:cNvPr id="46125" name="Rectangle 50"/>
            <p:cNvSpPr>
              <a:spLocks/>
            </p:cNvSpPr>
            <p:nvPr/>
          </p:nvSpPr>
          <p:spPr bwMode="auto">
            <a:xfrm>
              <a:off x="657" y="94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6" name="Rectangle 51"/>
            <p:cNvSpPr>
              <a:spLocks/>
            </p:cNvSpPr>
            <p:nvPr/>
          </p:nvSpPr>
          <p:spPr bwMode="auto">
            <a:xfrm>
              <a:off x="657" y="2434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7" name="Rectangle 52"/>
            <p:cNvSpPr>
              <a:spLocks/>
            </p:cNvSpPr>
            <p:nvPr/>
          </p:nvSpPr>
          <p:spPr bwMode="auto">
            <a:xfrm>
              <a:off x="81" y="562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8" name="Rectangle 53"/>
            <p:cNvSpPr>
              <a:spLocks/>
            </p:cNvSpPr>
            <p:nvPr/>
          </p:nvSpPr>
          <p:spPr bwMode="auto">
            <a:xfrm>
              <a:off x="81" y="1330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29" name="Rectangle 54"/>
            <p:cNvSpPr>
              <a:spLocks/>
            </p:cNvSpPr>
            <p:nvPr/>
          </p:nvSpPr>
          <p:spPr bwMode="auto">
            <a:xfrm>
              <a:off x="81" y="2098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sp>
          <p:nvSpPr>
            <p:cNvPr id="46130" name="Rectangle 55"/>
            <p:cNvSpPr>
              <a:spLocks/>
            </p:cNvSpPr>
            <p:nvPr/>
          </p:nvSpPr>
          <p:spPr bwMode="auto">
            <a:xfrm>
              <a:off x="81" y="2866"/>
              <a:ext cx="392" cy="46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lIns="50800" tIns="50800" bIns="50800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Addr </a:t>
              </a:r>
            </a:p>
            <a:p>
              <a:pPr algn="ctr" eaLnBrk="1" hangingPunct="1"/>
              <a:r>
                <a:rPr lang="en-US" sz="1400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=</a:t>
              </a:r>
            </a:p>
            <a:p>
              <a:pPr algn="ctr" eaLnBrk="1" hangingPunct="1"/>
              <a:r>
                <a:rPr lang="en-US" sz="1400" b="0">
                  <a:solidFill>
                    <a:srgbClr val="000066"/>
                  </a:solidFill>
                  <a:latin typeface="Courier New" charset="0"/>
                  <a:ea typeface="Courier New" charset="0"/>
                  <a:cs typeface="Courier New" charset="0"/>
                  <a:sym typeface="Courier New" charset="0"/>
                </a:rPr>
                <a:t>??</a:t>
              </a:r>
            </a:p>
          </p:txBody>
        </p:sp>
        <p:grpSp>
          <p:nvGrpSpPr>
            <p:cNvPr id="5" name="Group 56"/>
            <p:cNvGrpSpPr>
              <a:grpSpLocks/>
            </p:cNvGrpSpPr>
            <p:nvPr/>
          </p:nvGrpSpPr>
          <p:grpSpPr bwMode="auto">
            <a:xfrm>
              <a:off x="103" y="826"/>
              <a:ext cx="340" cy="2496"/>
              <a:chOff x="0" y="0"/>
              <a:chExt cx="340" cy="2496"/>
            </a:xfrm>
          </p:grpSpPr>
          <p:grpSp>
            <p:nvGrpSpPr>
              <p:cNvPr id="6" name="Group 57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49" name="Rectangle 58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50" name="Rectangle 59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7" name="Group 60"/>
              <p:cNvGrpSpPr>
                <a:grpSpLocks/>
              </p:cNvGrpSpPr>
              <p:nvPr/>
            </p:nvGrpSpPr>
            <p:grpSpPr bwMode="auto">
              <a:xfrm>
                <a:off x="0" y="768"/>
                <a:ext cx="340" cy="192"/>
                <a:chOff x="0" y="0"/>
                <a:chExt cx="340" cy="192"/>
              </a:xfrm>
            </p:grpSpPr>
            <p:sp>
              <p:nvSpPr>
                <p:cNvPr id="46147" name="Rectangle 6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8" name="Rectangle 6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0004</a:t>
                  </a:r>
                </a:p>
              </p:txBody>
            </p:sp>
          </p:grpSp>
          <p:grpSp>
            <p:nvGrpSpPr>
              <p:cNvPr id="8" name="Group 63"/>
              <p:cNvGrpSpPr>
                <a:grpSpLocks/>
              </p:cNvGrpSpPr>
              <p:nvPr/>
            </p:nvGrpSpPr>
            <p:grpSpPr bwMode="auto">
              <a:xfrm>
                <a:off x="0" y="1536"/>
                <a:ext cx="340" cy="192"/>
                <a:chOff x="0" y="0"/>
                <a:chExt cx="340" cy="192"/>
              </a:xfrm>
            </p:grpSpPr>
            <p:sp>
              <p:nvSpPr>
                <p:cNvPr id="46145" name="Rectangle 6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6" name="Rectangle 6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  <p:grpSp>
            <p:nvGrpSpPr>
              <p:cNvPr id="9" name="Group 66"/>
              <p:cNvGrpSpPr>
                <a:grpSpLocks/>
              </p:cNvGrpSpPr>
              <p:nvPr/>
            </p:nvGrpSpPr>
            <p:grpSpPr bwMode="auto">
              <a:xfrm>
                <a:off x="0" y="2304"/>
                <a:ext cx="340" cy="192"/>
                <a:chOff x="0" y="0"/>
                <a:chExt cx="340" cy="192"/>
              </a:xfrm>
            </p:grpSpPr>
            <p:sp>
              <p:nvSpPr>
                <p:cNvPr id="46143" name="Rectangle 67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44" name="Rectangle 68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0012</a:t>
                  </a:r>
                </a:p>
              </p:txBody>
            </p:sp>
          </p:grpSp>
        </p:grpSp>
        <p:grpSp>
          <p:nvGrpSpPr>
            <p:cNvPr id="10" name="Group 69"/>
            <p:cNvGrpSpPr>
              <a:grpSpLocks/>
            </p:cNvGrpSpPr>
            <p:nvPr/>
          </p:nvGrpSpPr>
          <p:grpSpPr bwMode="auto">
            <a:xfrm>
              <a:off x="679" y="1210"/>
              <a:ext cx="340" cy="1680"/>
              <a:chOff x="0" y="0"/>
              <a:chExt cx="340" cy="1680"/>
            </a:xfrm>
          </p:grpSpPr>
          <p:grpSp>
            <p:nvGrpSpPr>
              <p:cNvPr id="11" name="Group 70"/>
              <p:cNvGrpSpPr>
                <a:grpSpLocks/>
              </p:cNvGrpSpPr>
              <p:nvPr/>
            </p:nvGrpSpPr>
            <p:grpSpPr bwMode="auto">
              <a:xfrm>
                <a:off x="0" y="0"/>
                <a:ext cx="340" cy="192"/>
                <a:chOff x="0" y="0"/>
                <a:chExt cx="340" cy="192"/>
              </a:xfrm>
            </p:grpSpPr>
            <p:sp>
              <p:nvSpPr>
                <p:cNvPr id="46137" name="Rectangle 71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8" name="Rectangle 72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0000</a:t>
                  </a:r>
                </a:p>
              </p:txBody>
            </p:sp>
          </p:grpSp>
          <p:grpSp>
            <p:nvGrpSpPr>
              <p:cNvPr id="12" name="Group 73"/>
              <p:cNvGrpSpPr>
                <a:grpSpLocks/>
              </p:cNvGrpSpPr>
              <p:nvPr/>
            </p:nvGrpSpPr>
            <p:grpSpPr bwMode="auto">
              <a:xfrm>
                <a:off x="0" y="1488"/>
                <a:ext cx="340" cy="192"/>
                <a:chOff x="0" y="0"/>
                <a:chExt cx="340" cy="192"/>
              </a:xfrm>
            </p:grpSpPr>
            <p:sp>
              <p:nvSpPr>
                <p:cNvPr id="46135" name="Rectangle 74"/>
                <p:cNvSpPr>
                  <a:spLocks/>
                </p:cNvSpPr>
                <p:nvPr/>
              </p:nvSpPr>
              <p:spPr bwMode="auto">
                <a:xfrm>
                  <a:off x="26" y="24"/>
                  <a:ext cx="288" cy="144"/>
                </a:xfrm>
                <a:prstGeom prst="rect">
                  <a:avLst/>
                </a:prstGeom>
                <a:solidFill>
                  <a:srgbClr val="FFFF99"/>
                </a:solidFill>
                <a:ln w="19050">
                  <a:noFill/>
                  <a:miter lim="800000"/>
                  <a:headEnd/>
                  <a:tailEnd/>
                </a:ln>
              </p:spPr>
              <p:txBody>
                <a:bodyPr lIns="0" tIns="0" rIns="0" bIns="0">
                  <a:prstTxWarp prst="textNoShape">
                    <a:avLst/>
                  </a:prstTxWarp>
                </a:bodyPr>
                <a:lstStyle/>
                <a:p>
                  <a:pPr algn="ctr" eaLnBrk="1" hangingPunct="1"/>
                  <a:endParaRPr lang="en-US" sz="4200" b="0">
                    <a:solidFill>
                      <a:srgbClr val="000000"/>
                    </a:solidFill>
                    <a:latin typeface="Gill Sans" charset="0"/>
                    <a:ea typeface="ヒラギノ角ゴ ProN W3" charset="-128"/>
                    <a:cs typeface="ヒラギノ角ゴ ProN W3" charset="-128"/>
                    <a:sym typeface="Gill Sans" charset="0"/>
                  </a:endParaRPr>
                </a:p>
              </p:txBody>
            </p:sp>
            <p:sp>
              <p:nvSpPr>
                <p:cNvPr id="46136" name="Rectangle 75"/>
                <p:cNvSpPr>
                  <a:spLocks/>
                </p:cNvSpPr>
                <p:nvPr/>
              </p:nvSpPr>
              <p:spPr bwMode="auto">
                <a:xfrm>
                  <a:off x="0" y="0"/>
                  <a:ext cx="340" cy="19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50800" tIns="50800" rIns="45720" bIns="50800" anchor="ctr">
                  <a:prstTxWarp prst="textNoShape">
                    <a:avLst/>
                  </a:prstTxWarp>
                  <a:spAutoFit/>
                </a:bodyPr>
                <a:lstStyle/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sz="1400" b="0">
                      <a:solidFill>
                        <a:srgbClr val="000066"/>
                      </a:solidFill>
                      <a:latin typeface="Courier New" charset="0"/>
                      <a:ea typeface="Courier New" charset="0"/>
                      <a:cs typeface="Courier New" charset="0"/>
                      <a:sym typeface="Courier New" charset="0"/>
                    </a:rPr>
                    <a:t>0008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12705576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>
            <a:extLst>
              <a:ext uri="{FF2B5EF4-FFF2-40B4-BE49-F238E27FC236}">
                <a16:creationId xmlns:a16="http://schemas.microsoft.com/office/drawing/2014/main" id="{4991CE33-4050-F0FC-89C8-E3CEDA94A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Pointers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ED940609-2F3E-84F9-269E-EED8334D27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Represents a memory address</a:t>
            </a:r>
          </a:p>
          <a:p>
            <a:r>
              <a:rPr lang="en-US" altLang="en-US" dirty="0"/>
              <a:t>Special case of unsigned integers</a:t>
            </a:r>
          </a:p>
          <a:p>
            <a:pPr lvl="1" eaLnBrk="1" hangingPunct="1"/>
            <a:r>
              <a:rPr lang="en-US" altLang="en-US" dirty="0">
                <a:latin typeface="Calibri"/>
              </a:rPr>
              <a:t>Maximum memory limited by processor word-size</a:t>
            </a:r>
          </a:p>
          <a:p>
            <a:pPr lvl="1" eaLnBrk="1" hangingPunct="1"/>
            <a:r>
              <a:rPr lang="en-US" altLang="en-US" dirty="0">
                <a:latin typeface="Calibri"/>
              </a:rPr>
              <a:t>2</a:t>
            </a:r>
            <a:r>
              <a:rPr lang="en-US" altLang="en-US" baseline="30000" dirty="0">
                <a:latin typeface="Calibri"/>
              </a:rPr>
              <a:t>32</a:t>
            </a:r>
            <a:r>
              <a:rPr lang="en-US" altLang="en-US" dirty="0">
                <a:latin typeface="Calibri"/>
              </a:rPr>
              <a:t> bytes = 4GB, 2</a:t>
            </a:r>
            <a:r>
              <a:rPr lang="en-US" altLang="en-US" baseline="30000" dirty="0">
                <a:latin typeface="Calibri"/>
              </a:rPr>
              <a:t>64</a:t>
            </a:r>
            <a:r>
              <a:rPr lang="en-US" altLang="en-US" dirty="0">
                <a:latin typeface="Calibri"/>
              </a:rPr>
              <a:t> bytes = 16 exabytes</a:t>
            </a:r>
          </a:p>
          <a:p>
            <a:pPr eaLnBrk="1" hangingPunct="1"/>
            <a:r>
              <a:rPr lang="en-US" altLang="en-US" dirty="0"/>
              <a:t>A pointer is just another kind of value</a:t>
            </a:r>
          </a:p>
          <a:p>
            <a:pPr lvl="1" eaLnBrk="1" hangingPunct="1"/>
            <a:r>
              <a:rPr lang="en-US" altLang="en-US" dirty="0">
                <a:latin typeface="Calibri"/>
              </a:rPr>
              <a:t>A basic type in C</a:t>
            </a:r>
          </a:p>
          <a:p>
            <a:pPr lvl="1"/>
            <a:r>
              <a:rPr lang="en-US" altLang="en-US" dirty="0">
                <a:latin typeface="Calibri"/>
              </a:rPr>
              <a:t>Similar to a reference in Java or Python</a:t>
            </a:r>
          </a:p>
          <a:p>
            <a:endParaRPr lang="en-US" altLang="en-US"/>
          </a:p>
        </p:txBody>
      </p:sp>
      <p:sp>
        <p:nvSpPr>
          <p:cNvPr id="26630" name="Text Box 4">
            <a:extLst>
              <a:ext uri="{FF2B5EF4-FFF2-40B4-BE49-F238E27FC236}">
                <a16:creationId xmlns:a16="http://schemas.microsoft.com/office/drawing/2014/main" id="{40614649-BFFA-7045-A016-A53C531DB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800600"/>
            <a:ext cx="156527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dirty="0">
                <a:latin typeface="Courier New"/>
                <a:ea typeface="MS PGothic"/>
                <a:cs typeface="Arial"/>
              </a:rPr>
              <a:t>int *</a:t>
            </a:r>
            <a:r>
              <a:rPr lang="en-US" altLang="en-US" sz="2000" dirty="0" err="1">
                <a:latin typeface="Courier New"/>
                <a:ea typeface="MS PGothic"/>
                <a:cs typeface="Arial"/>
              </a:rPr>
              <a:t>ptr</a:t>
            </a:r>
            <a:r>
              <a:rPr lang="en-US" altLang="en-US" sz="2000" dirty="0">
                <a:latin typeface="Courier New"/>
                <a:ea typeface="MS PGothic"/>
                <a:cs typeface="Arial"/>
              </a:rPr>
              <a:t>;</a:t>
            </a:r>
            <a:endParaRPr lang="en-US" dirty="0">
              <a:latin typeface="Courier New"/>
              <a:ea typeface="MS PGothic"/>
              <a:cs typeface="Arial"/>
            </a:endParaRPr>
          </a:p>
        </p:txBody>
      </p:sp>
      <p:sp>
        <p:nvSpPr>
          <p:cNvPr id="26631" name="Text Box 8">
            <a:extLst>
              <a:ext uri="{FF2B5EF4-FFF2-40B4-BE49-F238E27FC236}">
                <a16:creationId xmlns:a16="http://schemas.microsoft.com/office/drawing/2014/main" id="{85D28896-CFE0-76F0-F4FD-D0FD27D6C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5562600"/>
            <a:ext cx="4911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The variable </a:t>
            </a:r>
            <a:r>
              <a:rPr lang="ja-JP" altLang="en-US" sz="1800" b="0">
                <a:latin typeface="Arial" panose="020B0604020202020204" pitchFamily="34" charset="0"/>
              </a:rPr>
              <a:t>“</a:t>
            </a:r>
            <a:r>
              <a:rPr lang="en-US" altLang="ja-JP" sz="1800" b="0">
                <a:latin typeface="Arial" panose="020B0604020202020204" pitchFamily="34" charset="0"/>
              </a:rPr>
              <a:t>ptr</a:t>
            </a:r>
            <a:r>
              <a:rPr lang="ja-JP" altLang="en-US" sz="1800" b="0">
                <a:latin typeface="Arial" panose="020B0604020202020204" pitchFamily="34" charset="0"/>
              </a:rPr>
              <a:t>”</a:t>
            </a:r>
            <a:r>
              <a:rPr lang="en-US" altLang="ja-JP" sz="1800" b="0">
                <a:latin typeface="Arial" panose="020B0604020202020204" pitchFamily="34" charset="0"/>
              </a:rPr>
              <a:t> stores a pointer to an </a:t>
            </a:r>
            <a:r>
              <a:rPr lang="ja-JP" altLang="en-US" sz="1800" b="0">
                <a:latin typeface="Arial" panose="020B0604020202020204" pitchFamily="34" charset="0"/>
              </a:rPr>
              <a:t>“</a:t>
            </a:r>
            <a:r>
              <a:rPr lang="en-US" altLang="ja-JP" sz="1800" b="0">
                <a:latin typeface="Arial" panose="020B0604020202020204" pitchFamily="34" charset="0"/>
              </a:rPr>
              <a:t>int</a:t>
            </a:r>
            <a:r>
              <a:rPr lang="ja-JP" altLang="en-US" sz="1800" b="0">
                <a:latin typeface="Arial" panose="020B0604020202020204" pitchFamily="34" charset="0"/>
              </a:rPr>
              <a:t>”</a:t>
            </a:r>
            <a:r>
              <a:rPr lang="en-US" altLang="ja-JP" sz="1800" b="0">
                <a:latin typeface="Arial" panose="020B0604020202020204" pitchFamily="34" charset="0"/>
              </a:rPr>
              <a:t>.</a:t>
            </a:r>
            <a:endParaRPr lang="en-US" altLang="en-US" sz="1800" b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>
            <a:extLst>
              <a:ext uri="{FF2B5EF4-FFF2-40B4-BE49-F238E27FC236}">
                <a16:creationId xmlns:a16="http://schemas.microsoft.com/office/drawing/2014/main" id="{F3D9C372-8A99-FBFB-F059-7AEE59327A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Pointer Operations in C</a:t>
            </a: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50DF9F81-53F4-8B38-BB52-EFD8CEC91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Creation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b="0">
                <a:latin typeface="Courier New" panose="02070309020205020404" pitchFamily="49" charset="0"/>
              </a:rPr>
              <a:t>&amp;</a:t>
            </a:r>
            <a:r>
              <a:rPr lang="en-US" altLang="en-US"/>
              <a:t> </a:t>
            </a:r>
            <a:r>
              <a:rPr lang="en-US" altLang="en-US" i="1"/>
              <a:t>variable</a:t>
            </a:r>
            <a:r>
              <a:rPr lang="en-US" altLang="en-US"/>
              <a:t>		Returns variable</a:t>
            </a:r>
            <a:r>
              <a:rPr lang="ja-JP" altLang="en-US">
                <a:ea typeface="MS PGothic" panose="020B0600070205080204" pitchFamily="34" charset="-128"/>
              </a:rPr>
              <a:t>’</a:t>
            </a:r>
            <a:r>
              <a:rPr lang="en-US" altLang="ja-JP">
                <a:ea typeface="MS PGothic" panose="020B0600070205080204" pitchFamily="34" charset="-128"/>
              </a:rPr>
              <a:t>s memory address</a:t>
            </a:r>
          </a:p>
          <a:p>
            <a:pPr eaLnBrk="1" hangingPunct="1"/>
            <a:r>
              <a:rPr lang="en-US" altLang="en-US"/>
              <a:t>Dereference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b="0">
                <a:latin typeface="Courier New" panose="02070309020205020404" pitchFamily="49" charset="0"/>
              </a:rPr>
              <a:t>*</a:t>
            </a:r>
            <a:r>
              <a:rPr lang="en-US" altLang="en-US"/>
              <a:t> </a:t>
            </a:r>
            <a:r>
              <a:rPr lang="en-US" altLang="en-US" i="1"/>
              <a:t>pointer</a:t>
            </a:r>
            <a:r>
              <a:rPr lang="en-US" altLang="en-US"/>
              <a:t>		Returns contents stored at address</a:t>
            </a:r>
          </a:p>
          <a:p>
            <a:pPr eaLnBrk="1" hangingPunct="1"/>
            <a:r>
              <a:rPr lang="en-US" altLang="en-US"/>
              <a:t>Indirect assignment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b="0">
                <a:latin typeface="Courier New" panose="02070309020205020404" pitchFamily="49" charset="0"/>
              </a:rPr>
              <a:t>*</a:t>
            </a:r>
            <a:r>
              <a:rPr lang="en-US" altLang="en-US"/>
              <a:t> </a:t>
            </a:r>
            <a:r>
              <a:rPr lang="en-US" altLang="en-US" i="1"/>
              <a:t>pointer</a:t>
            </a:r>
            <a:r>
              <a:rPr lang="en-US" altLang="en-US"/>
              <a:t> </a:t>
            </a:r>
            <a:r>
              <a:rPr lang="en-US" altLang="en-US" b="0">
                <a:latin typeface="Courier New" panose="02070309020205020404" pitchFamily="49" charset="0"/>
              </a:rPr>
              <a:t>=</a:t>
            </a:r>
            <a:r>
              <a:rPr lang="en-US" altLang="en-US"/>
              <a:t> </a:t>
            </a:r>
            <a:r>
              <a:rPr lang="en-US" altLang="en-US" i="1"/>
              <a:t>val	</a:t>
            </a:r>
            <a:r>
              <a:rPr lang="en-US" altLang="en-US"/>
              <a:t>Stores value at address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Of course, still have...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Assignment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i="1"/>
              <a:t>pointer</a:t>
            </a:r>
            <a:r>
              <a:rPr lang="en-US" altLang="en-US"/>
              <a:t> </a:t>
            </a:r>
            <a:r>
              <a:rPr lang="en-US" altLang="en-US" b="0">
                <a:latin typeface="Courier New" panose="02070309020205020404" pitchFamily="49" charset="0"/>
              </a:rPr>
              <a:t>=</a:t>
            </a:r>
            <a:r>
              <a:rPr lang="en-US" altLang="en-US"/>
              <a:t> </a:t>
            </a:r>
            <a:r>
              <a:rPr lang="en-US" altLang="en-US" i="1"/>
              <a:t>ptr</a:t>
            </a:r>
            <a:r>
              <a:rPr lang="en-US" altLang="en-US"/>
              <a:t>	Stores pointer in another variable</a:t>
            </a:r>
            <a:endParaRPr lang="en-US" altLang="en-US" sz="240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>
            <a:extLst>
              <a:ext uri="{FF2B5EF4-FFF2-40B4-BE49-F238E27FC236}">
                <a16:creationId xmlns:a16="http://schemas.microsoft.com/office/drawing/2014/main" id="{B489BD96-1988-E3C6-00CA-D37B705AF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Pointers</a:t>
            </a:r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387723A8-DC19-18F5-A084-4CA189390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447800"/>
            <a:ext cx="2057400" cy="433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int  i1;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int  i2;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int *ptr1;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int *ptr2;</a:t>
            </a:r>
          </a:p>
          <a:p>
            <a:endParaRPr lang="en-US" altLang="en-US" sz="18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i1 = 1;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i2 = 2;</a:t>
            </a:r>
          </a:p>
          <a:p>
            <a:endParaRPr lang="en-US" altLang="en-US" sz="18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ptr1 = &amp;i1;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ptr2 = ptr1;</a:t>
            </a:r>
          </a:p>
          <a:p>
            <a:endParaRPr lang="en-US" altLang="en-US" sz="18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*ptr1 = 3;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i2 = *ptr2;</a:t>
            </a:r>
          </a:p>
        </p:txBody>
      </p:sp>
      <p:grpSp>
        <p:nvGrpSpPr>
          <p:cNvPr id="28678" name="Group 5">
            <a:extLst>
              <a:ext uri="{FF2B5EF4-FFF2-40B4-BE49-F238E27FC236}">
                <a16:creationId xmlns:a16="http://schemas.microsoft.com/office/drawing/2014/main" id="{257A6386-FB71-5B85-01B0-AC456A17D1A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133600"/>
            <a:ext cx="4116388" cy="2743200"/>
            <a:chOff x="1583" y="2352"/>
            <a:chExt cx="2593" cy="1728"/>
          </a:xfrm>
        </p:grpSpPr>
        <p:sp>
          <p:nvSpPr>
            <p:cNvPr id="28687" name="Rectangle 6">
              <a:extLst>
                <a:ext uri="{FF2B5EF4-FFF2-40B4-BE49-F238E27FC236}">
                  <a16:creationId xmlns:a16="http://schemas.microsoft.com/office/drawing/2014/main" id="{2D1CBAA4-1905-BBDD-7075-56B2B136A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3792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i1:</a:t>
              </a:r>
            </a:p>
          </p:txBody>
        </p:sp>
        <p:sp>
          <p:nvSpPr>
            <p:cNvPr id="28688" name="Rectangle 7">
              <a:extLst>
                <a:ext uri="{FF2B5EF4-FFF2-40B4-BE49-F238E27FC236}">
                  <a16:creationId xmlns:a16="http://schemas.microsoft.com/office/drawing/2014/main" id="{0A7EB40B-6BC7-6F2C-33DA-14B19B20B8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3504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i2:</a:t>
              </a:r>
            </a:p>
          </p:txBody>
        </p:sp>
        <p:sp>
          <p:nvSpPr>
            <p:cNvPr id="28689" name="Rectangle 8">
              <a:extLst>
                <a:ext uri="{FF2B5EF4-FFF2-40B4-BE49-F238E27FC236}">
                  <a16:creationId xmlns:a16="http://schemas.microsoft.com/office/drawing/2014/main" id="{A3943789-B398-C442-37A1-C0A3164E8C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3216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 dirty="0">
                  <a:latin typeface="Courier New" panose="02070309020205020404" pitchFamily="49" charset="0"/>
                </a:rPr>
                <a:t>ptr1:</a:t>
              </a:r>
            </a:p>
          </p:txBody>
        </p:sp>
        <p:sp>
          <p:nvSpPr>
            <p:cNvPr id="28690" name="Text Box 9">
              <a:extLst>
                <a:ext uri="{FF2B5EF4-FFF2-40B4-BE49-F238E27FC236}">
                  <a16:creationId xmlns:a16="http://schemas.microsoft.com/office/drawing/2014/main" id="{EDE0B757-2BA3-0248-ABEC-F44925CBAE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6" y="3823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0x1000</a:t>
              </a:r>
            </a:p>
          </p:txBody>
        </p:sp>
        <p:sp>
          <p:nvSpPr>
            <p:cNvPr id="28691" name="Text Box 10">
              <a:extLst>
                <a:ext uri="{FF2B5EF4-FFF2-40B4-BE49-F238E27FC236}">
                  <a16:creationId xmlns:a16="http://schemas.microsoft.com/office/drawing/2014/main" id="{E89E3A21-406E-569B-31DD-A79578D818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6" y="3535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0x1004</a:t>
              </a:r>
            </a:p>
          </p:txBody>
        </p:sp>
        <p:sp>
          <p:nvSpPr>
            <p:cNvPr id="28692" name="Text Box 11">
              <a:extLst>
                <a:ext uri="{FF2B5EF4-FFF2-40B4-BE49-F238E27FC236}">
                  <a16:creationId xmlns:a16="http://schemas.microsoft.com/office/drawing/2014/main" id="{E29A687B-C36B-8D22-8CED-B5ED09C2BF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6" y="3247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0x1008</a:t>
              </a:r>
            </a:p>
          </p:txBody>
        </p:sp>
        <p:sp>
          <p:nvSpPr>
            <p:cNvPr id="28693" name="Rectangle 12">
              <a:extLst>
                <a:ext uri="{FF2B5EF4-FFF2-40B4-BE49-F238E27FC236}">
                  <a16:creationId xmlns:a16="http://schemas.microsoft.com/office/drawing/2014/main" id="{109F5AA7-5304-F067-D198-45ED93194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928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28694" name="Rectangle 13">
              <a:extLst>
                <a:ext uri="{FF2B5EF4-FFF2-40B4-BE49-F238E27FC236}">
                  <a16:creationId xmlns:a16="http://schemas.microsoft.com/office/drawing/2014/main" id="{A44B0231-B4D7-EA9C-028A-191341EEA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640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 dirty="0">
                  <a:latin typeface="Courier New" panose="02070309020205020404" pitchFamily="49" charset="0"/>
                </a:rPr>
                <a:t>ptr2:</a:t>
              </a:r>
            </a:p>
          </p:txBody>
        </p:sp>
        <p:sp>
          <p:nvSpPr>
            <p:cNvPr id="28695" name="Rectangle 14">
              <a:extLst>
                <a:ext uri="{FF2B5EF4-FFF2-40B4-BE49-F238E27FC236}">
                  <a16:creationId xmlns:a16="http://schemas.microsoft.com/office/drawing/2014/main" id="{49AB6002-3E8F-6928-E74D-BFA36F142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352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28696" name="Text Box 15">
              <a:extLst>
                <a:ext uri="{FF2B5EF4-FFF2-40B4-BE49-F238E27FC236}">
                  <a16:creationId xmlns:a16="http://schemas.microsoft.com/office/drawing/2014/main" id="{FBACFC73-82EF-95FE-41B0-093A70D3D2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3" y="2959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0x100C</a:t>
              </a:r>
            </a:p>
          </p:txBody>
        </p:sp>
        <p:sp>
          <p:nvSpPr>
            <p:cNvPr id="28697" name="Text Box 16">
              <a:extLst>
                <a:ext uri="{FF2B5EF4-FFF2-40B4-BE49-F238E27FC236}">
                  <a16:creationId xmlns:a16="http://schemas.microsoft.com/office/drawing/2014/main" id="{88F3B9E0-F30E-0CB4-E950-46FFF618E0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6" y="2671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0x1010</a:t>
              </a:r>
            </a:p>
          </p:txBody>
        </p:sp>
        <p:sp>
          <p:nvSpPr>
            <p:cNvPr id="28698" name="Text Box 17">
              <a:extLst>
                <a:ext uri="{FF2B5EF4-FFF2-40B4-BE49-F238E27FC236}">
                  <a16:creationId xmlns:a16="http://schemas.microsoft.com/office/drawing/2014/main" id="{2B0FA54C-A552-CF05-89BB-7BB699A7E4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6" y="2383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0x1014</a:t>
              </a:r>
            </a:p>
          </p:txBody>
        </p:sp>
      </p:grpSp>
      <p:sp>
        <p:nvSpPr>
          <p:cNvPr id="116754" name="Text Box 18">
            <a:extLst>
              <a:ext uri="{FF2B5EF4-FFF2-40B4-BE49-F238E27FC236}">
                <a16:creationId xmlns:a16="http://schemas.microsoft.com/office/drawing/2014/main" id="{430DD91A-4DB5-E9F5-0A70-F666D7AFB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0450" y="4460875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1</a:t>
            </a:r>
          </a:p>
        </p:txBody>
      </p:sp>
      <p:sp>
        <p:nvSpPr>
          <p:cNvPr id="116755" name="Text Box 19">
            <a:extLst>
              <a:ext uri="{FF2B5EF4-FFF2-40B4-BE49-F238E27FC236}">
                <a16:creationId xmlns:a16="http://schemas.microsoft.com/office/drawing/2014/main" id="{FE1F68FD-A1BE-B1A2-ED34-DC636C906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0450" y="4003675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116756" name="Text Box 20">
            <a:extLst>
              <a:ext uri="{FF2B5EF4-FFF2-40B4-BE49-F238E27FC236}">
                <a16:creationId xmlns:a16="http://schemas.microsoft.com/office/drawing/2014/main" id="{B0811D76-E581-A200-4708-FB8FF464E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50" y="3076575"/>
            <a:ext cx="1098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0x1000</a:t>
            </a:r>
          </a:p>
        </p:txBody>
      </p:sp>
      <p:sp>
        <p:nvSpPr>
          <p:cNvPr id="116757" name="Freeform 21">
            <a:extLst>
              <a:ext uri="{FF2B5EF4-FFF2-40B4-BE49-F238E27FC236}">
                <a16:creationId xmlns:a16="http://schemas.microsoft.com/office/drawing/2014/main" id="{4F9D5353-5A2C-911A-9D09-8A509E1A9D4C}"/>
              </a:ext>
            </a:extLst>
          </p:cNvPr>
          <p:cNvSpPr>
            <a:spLocks/>
          </p:cNvSpPr>
          <p:nvPr/>
        </p:nvSpPr>
        <p:spPr bwMode="auto">
          <a:xfrm>
            <a:off x="7543800" y="3200400"/>
            <a:ext cx="676275" cy="1346200"/>
          </a:xfrm>
          <a:custGeom>
            <a:avLst/>
            <a:gdLst>
              <a:gd name="T0" fmla="*/ 0 w 389"/>
              <a:gd name="T1" fmla="*/ 2147483646 h 562"/>
              <a:gd name="T2" fmla="*/ 2147483646 w 389"/>
              <a:gd name="T3" fmla="*/ 2147483646 h 562"/>
              <a:gd name="T4" fmla="*/ 2147483646 w 389"/>
              <a:gd name="T5" fmla="*/ 2147483646 h 562"/>
              <a:gd name="T6" fmla="*/ 2147483646 w 389"/>
              <a:gd name="T7" fmla="*/ 2147483646 h 562"/>
              <a:gd name="T8" fmla="*/ 0 60000 65536"/>
              <a:gd name="T9" fmla="*/ 0 60000 65536"/>
              <a:gd name="T10" fmla="*/ 0 60000 65536"/>
              <a:gd name="T11" fmla="*/ 0 60000 65536"/>
              <a:gd name="T12" fmla="*/ 0 w 389"/>
              <a:gd name="T13" fmla="*/ 0 h 562"/>
              <a:gd name="T14" fmla="*/ 389 w 389"/>
              <a:gd name="T15" fmla="*/ 562 h 5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9" h="562">
                <a:moveTo>
                  <a:pt x="0" y="41"/>
                </a:moveTo>
                <a:cubicBezTo>
                  <a:pt x="54" y="46"/>
                  <a:pt x="273" y="0"/>
                  <a:pt x="330" y="73"/>
                </a:cubicBezTo>
                <a:cubicBezTo>
                  <a:pt x="387" y="146"/>
                  <a:pt x="389" y="400"/>
                  <a:pt x="343" y="481"/>
                </a:cubicBezTo>
                <a:cubicBezTo>
                  <a:pt x="297" y="562"/>
                  <a:pt x="112" y="543"/>
                  <a:pt x="52" y="559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8" name="Text Box 22">
            <a:extLst>
              <a:ext uri="{FF2B5EF4-FFF2-40B4-BE49-F238E27FC236}">
                <a16:creationId xmlns:a16="http://schemas.microsoft.com/office/drawing/2014/main" id="{3D6E8CDA-DF06-04C7-0F16-D66A6C5EE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100" y="2163762"/>
            <a:ext cx="1098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0x1000</a:t>
            </a:r>
          </a:p>
        </p:txBody>
      </p:sp>
      <p:sp>
        <p:nvSpPr>
          <p:cNvPr id="116760" name="Freeform 24">
            <a:extLst>
              <a:ext uri="{FF2B5EF4-FFF2-40B4-BE49-F238E27FC236}">
                <a16:creationId xmlns:a16="http://schemas.microsoft.com/office/drawing/2014/main" id="{2586CE15-9626-7C78-7830-6C1EC4896E9F}"/>
              </a:ext>
            </a:extLst>
          </p:cNvPr>
          <p:cNvSpPr>
            <a:spLocks/>
          </p:cNvSpPr>
          <p:nvPr/>
        </p:nvSpPr>
        <p:spPr bwMode="auto">
          <a:xfrm>
            <a:off x="7467600" y="2286000"/>
            <a:ext cx="933450" cy="2590800"/>
          </a:xfrm>
          <a:custGeom>
            <a:avLst/>
            <a:gdLst>
              <a:gd name="T0" fmla="*/ 0 w 540"/>
              <a:gd name="T1" fmla="*/ 2147483646 h 1009"/>
              <a:gd name="T2" fmla="*/ 2147483646 w 540"/>
              <a:gd name="T3" fmla="*/ 2147483646 h 1009"/>
              <a:gd name="T4" fmla="*/ 2147483646 w 540"/>
              <a:gd name="T5" fmla="*/ 2147483646 h 1009"/>
              <a:gd name="T6" fmla="*/ 2147483646 w 540"/>
              <a:gd name="T7" fmla="*/ 2147483646 h 1009"/>
              <a:gd name="T8" fmla="*/ 2147483646 w 540"/>
              <a:gd name="T9" fmla="*/ 2147483646 h 10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0"/>
              <a:gd name="T16" fmla="*/ 0 h 1009"/>
              <a:gd name="T17" fmla="*/ 540 w 540"/>
              <a:gd name="T18" fmla="*/ 1009 h 10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0" h="1009">
                <a:moveTo>
                  <a:pt x="0" y="37"/>
                </a:moveTo>
                <a:cubicBezTo>
                  <a:pt x="65" y="42"/>
                  <a:pt x="305" y="0"/>
                  <a:pt x="394" y="70"/>
                </a:cubicBezTo>
                <a:cubicBezTo>
                  <a:pt x="483" y="140"/>
                  <a:pt x="534" y="316"/>
                  <a:pt x="537" y="458"/>
                </a:cubicBezTo>
                <a:cubicBezTo>
                  <a:pt x="540" y="600"/>
                  <a:pt x="493" y="839"/>
                  <a:pt x="414" y="924"/>
                </a:cubicBezTo>
                <a:cubicBezTo>
                  <a:pt x="335" y="1009"/>
                  <a:pt x="137" y="960"/>
                  <a:pt x="64" y="969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61" name="Text Box 25">
            <a:extLst>
              <a:ext uri="{FF2B5EF4-FFF2-40B4-BE49-F238E27FC236}">
                <a16:creationId xmlns:a16="http://schemas.microsoft.com/office/drawing/2014/main" id="{885FE851-DE93-725B-39D0-6CFF3B380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0" y="4460875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3</a:t>
            </a:r>
          </a:p>
        </p:txBody>
      </p:sp>
      <p:sp>
        <p:nvSpPr>
          <p:cNvPr id="116762" name="Text Box 26">
            <a:extLst>
              <a:ext uri="{FF2B5EF4-FFF2-40B4-BE49-F238E27FC236}">
                <a16:creationId xmlns:a16="http://schemas.microsoft.com/office/drawing/2014/main" id="{64203C1B-D914-CAC7-F0D9-82F0FBC0E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0450" y="4010025"/>
            <a:ext cx="3365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7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16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16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16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mph" presetSubtype="7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116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116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116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mph" presetSubtype="7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1167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1167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1167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mph" presetSubtype="7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1167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1167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1167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mph" presetSubtype="7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1167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1167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1167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mph" presetSubtype="7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1167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53" dur="indefinite"/>
                                        <p:tgtEl>
                                          <p:spTgt spid="1167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1167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54" grpId="0"/>
      <p:bldP spid="116754" grpId="1"/>
      <p:bldP spid="116755" grpId="0"/>
      <p:bldP spid="116755" grpId="1"/>
      <p:bldP spid="116756" grpId="0"/>
      <p:bldP spid="116758" grpId="0"/>
      <p:bldP spid="116761" grpId="0"/>
      <p:bldP spid="1167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>
            <a:extLst>
              <a:ext uri="{FF2B5EF4-FFF2-40B4-BE49-F238E27FC236}">
                <a16:creationId xmlns:a16="http://schemas.microsoft.com/office/drawing/2014/main" id="{F84A7A60-ADDD-93D6-A056-22037A266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Pointers (cont.)</a:t>
            </a:r>
          </a:p>
        </p:txBody>
      </p:sp>
      <p:sp>
        <p:nvSpPr>
          <p:cNvPr id="111620" name="Text Box 4">
            <a:extLst>
              <a:ext uri="{FF2B5EF4-FFF2-40B4-BE49-F238E27FC236}">
                <a16:creationId xmlns:a16="http://schemas.microsoft.com/office/drawing/2014/main" id="{29511FF8-F4CB-76D8-AE50-208C0BFE7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059363"/>
            <a:ext cx="6396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000"/>
              <a:t>Type check warning:  </a:t>
            </a:r>
            <a:r>
              <a:rPr lang="en-US" altLang="en-US" sz="2000">
                <a:latin typeface="Courier New" panose="02070309020205020404" pitchFamily="49" charset="0"/>
              </a:rPr>
              <a:t>int_ptr2</a:t>
            </a:r>
            <a:r>
              <a:rPr lang="en-US" altLang="en-US" sz="2000"/>
              <a:t> is not an </a:t>
            </a:r>
            <a:r>
              <a:rPr lang="en-US" altLang="en-US" sz="2000">
                <a:latin typeface="Courier New" panose="02070309020205020404" pitchFamily="49" charset="0"/>
              </a:rPr>
              <a:t>int</a:t>
            </a:r>
          </a:p>
        </p:txBody>
      </p:sp>
      <p:sp>
        <p:nvSpPr>
          <p:cNvPr id="111621" name="Line 5">
            <a:extLst>
              <a:ext uri="{FF2B5EF4-FFF2-40B4-BE49-F238E27FC236}">
                <a16:creationId xmlns:a16="http://schemas.microsoft.com/office/drawing/2014/main" id="{637F49D9-651C-D35D-7A29-489B3B5BEDC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3429000"/>
            <a:ext cx="609600" cy="1524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3" name="Text Box 7">
            <a:extLst>
              <a:ext uri="{FF2B5EF4-FFF2-40B4-BE49-F238E27FC236}">
                <a16:creationId xmlns:a16="http://schemas.microsoft.com/office/drawing/2014/main" id="{1A2C7329-BBF1-BA4E-592C-B416F41D7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75" y="5668963"/>
            <a:ext cx="2406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int1</a:t>
            </a:r>
            <a:r>
              <a:rPr lang="en-US" altLang="en-US" sz="2000"/>
              <a:t> becomes 8</a:t>
            </a:r>
          </a:p>
        </p:txBody>
      </p:sp>
      <p:sp>
        <p:nvSpPr>
          <p:cNvPr id="111624" name="Line 8">
            <a:extLst>
              <a:ext uri="{FF2B5EF4-FFF2-40B4-BE49-F238E27FC236}">
                <a16:creationId xmlns:a16="http://schemas.microsoft.com/office/drawing/2014/main" id="{EAA00B9B-BB20-1A77-1719-24F1D63AB5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24000" y="4114800"/>
            <a:ext cx="457200" cy="1447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Text Box 9">
            <a:extLst>
              <a:ext uri="{FF2B5EF4-FFF2-40B4-BE49-F238E27FC236}">
                <a16:creationId xmlns:a16="http://schemas.microsoft.com/office/drawing/2014/main" id="{EC2D260A-E99B-B684-A4AC-360EA6737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292975" cy="277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int  int1     = 1036;   /* some data to point to  */</a:t>
            </a:r>
          </a:p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int  int2     = 8;</a:t>
            </a:r>
          </a:p>
          <a:p>
            <a:pPr algn="l">
              <a:lnSpc>
                <a:spcPct val="90000"/>
              </a:lnSpc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int *int_ptr1 = &amp;int1;  /* get addresses of data  */</a:t>
            </a:r>
          </a:p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int *int_ptr2 = &amp;int2;</a:t>
            </a:r>
          </a:p>
          <a:p>
            <a:pPr algn="l">
              <a:lnSpc>
                <a:spcPct val="90000"/>
              </a:lnSpc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*int_ptr1 = int_ptr2;</a:t>
            </a:r>
          </a:p>
          <a:p>
            <a:pPr algn="l">
              <a:lnSpc>
                <a:spcPct val="90000"/>
              </a:lnSpc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*int_ptr1 = int2;</a:t>
            </a:r>
          </a:p>
        </p:txBody>
      </p:sp>
      <p:sp>
        <p:nvSpPr>
          <p:cNvPr id="29706" name="Text Box 11">
            <a:extLst>
              <a:ext uri="{FF2B5EF4-FFF2-40B4-BE49-F238E27FC236}">
                <a16:creationId xmlns:a16="http://schemas.microsoft.com/office/drawing/2014/main" id="{28F5B43B-BFC9-89D5-A596-D9E13F327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8063" y="4316413"/>
            <a:ext cx="2389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/>
              <a:t>What happens?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/>
      <p:bldP spid="1116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>
            <a:extLst>
              <a:ext uri="{FF2B5EF4-FFF2-40B4-BE49-F238E27FC236}">
                <a16:creationId xmlns:a16="http://schemas.microsoft.com/office/drawing/2014/main" id="{1D8084B7-9F0C-EFB2-FBE8-23EBABC06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Pointers (cont.)</a:t>
            </a:r>
          </a:p>
        </p:txBody>
      </p:sp>
      <p:sp>
        <p:nvSpPr>
          <p:cNvPr id="112644" name="Text Box 4">
            <a:extLst>
              <a:ext uri="{FF2B5EF4-FFF2-40B4-BE49-F238E27FC236}">
                <a16:creationId xmlns:a16="http://schemas.microsoft.com/office/drawing/2014/main" id="{8974E055-D7BE-ED4B-5B20-9448873AE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059363"/>
            <a:ext cx="6853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000"/>
              <a:t>Type check warning:  </a:t>
            </a:r>
            <a:r>
              <a:rPr lang="en-US" altLang="en-US" sz="2000">
                <a:latin typeface="Courier New" panose="02070309020205020404" pitchFamily="49" charset="0"/>
              </a:rPr>
              <a:t>*int_ptr2</a:t>
            </a:r>
            <a:r>
              <a:rPr lang="en-US" altLang="en-US" sz="2000"/>
              <a:t> is not an </a:t>
            </a:r>
            <a:r>
              <a:rPr lang="en-US" altLang="en-US" sz="2000">
                <a:latin typeface="Courier New" panose="02070309020205020404" pitchFamily="49" charset="0"/>
              </a:rPr>
              <a:t>int *</a:t>
            </a:r>
          </a:p>
        </p:txBody>
      </p:sp>
      <p:sp>
        <p:nvSpPr>
          <p:cNvPr id="112645" name="Line 5">
            <a:extLst>
              <a:ext uri="{FF2B5EF4-FFF2-40B4-BE49-F238E27FC236}">
                <a16:creationId xmlns:a16="http://schemas.microsoft.com/office/drawing/2014/main" id="{C5F518AF-1969-07F3-6AE9-78ED22E8B5E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3429000"/>
            <a:ext cx="609600" cy="1524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47" name="Text Box 7">
            <a:extLst>
              <a:ext uri="{FF2B5EF4-FFF2-40B4-BE49-F238E27FC236}">
                <a16:creationId xmlns:a16="http://schemas.microsoft.com/office/drawing/2014/main" id="{64993CCD-DF3A-2275-E943-EE84C44A2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668963"/>
            <a:ext cx="59229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000"/>
              <a:t>Changes </a:t>
            </a:r>
            <a:r>
              <a:rPr lang="en-US" altLang="en-US" sz="2000">
                <a:latin typeface="Courier New" panose="02070309020205020404" pitchFamily="49" charset="0"/>
              </a:rPr>
              <a:t>int_ptr1</a:t>
            </a:r>
            <a:r>
              <a:rPr lang="en-US" altLang="en-US" sz="2000"/>
              <a:t> – doesn</a:t>
            </a:r>
            <a:r>
              <a:rPr lang="ja-JP" altLang="en-US" sz="2000"/>
              <a:t>’</a:t>
            </a:r>
            <a:r>
              <a:rPr lang="en-US" altLang="ja-JP" sz="2000"/>
              <a:t>t change </a:t>
            </a:r>
            <a:r>
              <a:rPr lang="en-US" altLang="ja-JP" sz="2000">
                <a:latin typeface="Courier New" panose="02070309020205020404" pitchFamily="49" charset="0"/>
              </a:rPr>
              <a:t>int1</a:t>
            </a:r>
            <a:endParaRPr lang="en-US" altLang="en-US" sz="2000">
              <a:latin typeface="Courier New" panose="02070309020205020404" pitchFamily="49" charset="0"/>
            </a:endParaRPr>
          </a:p>
        </p:txBody>
      </p:sp>
      <p:sp>
        <p:nvSpPr>
          <p:cNvPr id="112648" name="Line 8">
            <a:extLst>
              <a:ext uri="{FF2B5EF4-FFF2-40B4-BE49-F238E27FC236}">
                <a16:creationId xmlns:a16="http://schemas.microsoft.com/office/drawing/2014/main" id="{E63FAD2A-1307-7195-EF49-91B446F891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3962400"/>
            <a:ext cx="533400" cy="1752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01D5D9BE-4ED9-64DD-F3FA-8078D1CD6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95400"/>
            <a:ext cx="7292975" cy="2774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int  int1     = 1036;   /* some data to point to  */</a:t>
            </a:r>
          </a:p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int  int2     = 8;</a:t>
            </a:r>
          </a:p>
          <a:p>
            <a:pPr algn="l">
              <a:lnSpc>
                <a:spcPct val="90000"/>
              </a:lnSpc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int *int_ptr1 = &amp;int1;  /* get addresses of data  */</a:t>
            </a:r>
          </a:p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int *int_ptr2 = &amp;int2;</a:t>
            </a:r>
          </a:p>
          <a:p>
            <a:pPr algn="l">
              <a:lnSpc>
                <a:spcPct val="90000"/>
              </a:lnSpc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int_ptr1 = *int_ptr2;</a:t>
            </a:r>
          </a:p>
          <a:p>
            <a:pPr algn="l">
              <a:lnSpc>
                <a:spcPct val="90000"/>
              </a:lnSpc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algn="l">
              <a:lnSpc>
                <a:spcPct val="90000"/>
              </a:lnSpc>
            </a:pPr>
            <a:r>
              <a:rPr lang="en-US" altLang="en-US" sz="1800" dirty="0">
                <a:latin typeface="Courier New" panose="02070309020205020404" pitchFamily="49" charset="0"/>
              </a:rPr>
              <a:t>int_ptr1 = int_ptr2;</a:t>
            </a:r>
          </a:p>
        </p:txBody>
      </p:sp>
      <p:sp>
        <p:nvSpPr>
          <p:cNvPr id="30730" name="Text Box 11">
            <a:extLst>
              <a:ext uri="{FF2B5EF4-FFF2-40B4-BE49-F238E27FC236}">
                <a16:creationId xmlns:a16="http://schemas.microsoft.com/office/drawing/2014/main" id="{80518585-E422-C651-DFFD-17A69CFA9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888" y="4316413"/>
            <a:ext cx="23891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/>
              <a:t>What happens?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4" grpId="0"/>
      <p:bldP spid="1126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>
            <a:extLst>
              <a:ext uri="{FF2B5EF4-FFF2-40B4-BE49-F238E27FC236}">
                <a16:creationId xmlns:a16="http://schemas.microsoft.com/office/drawing/2014/main" id="{45D8DE9D-680E-1332-3F97-6A0A2FEDD2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Pointer Arithmetic</a:t>
            </a:r>
          </a:p>
        </p:txBody>
      </p:sp>
      <p:sp>
        <p:nvSpPr>
          <p:cNvPr id="31749" name="Rectangle 3">
            <a:extLst>
              <a:ext uri="{FF2B5EF4-FFF2-40B4-BE49-F238E27FC236}">
                <a16:creationId xmlns:a16="http://schemas.microsoft.com/office/drawing/2014/main" id="{04A6F631-9BB2-2EA7-08F8-0E7A3A8F59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563688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i="1" dirty="0"/>
              <a:t>pointer</a:t>
            </a:r>
            <a:r>
              <a:rPr lang="en-US" altLang="en-US" dirty="0"/>
              <a:t> + </a:t>
            </a:r>
            <a:r>
              <a:rPr lang="en-US" altLang="en-US" i="1" dirty="0"/>
              <a:t>number</a:t>
            </a:r>
            <a:r>
              <a:rPr lang="en-US" altLang="en-US" dirty="0"/>
              <a:t>		</a:t>
            </a:r>
            <a:r>
              <a:rPr lang="en-US" altLang="en-US" i="1" dirty="0"/>
              <a:t>pointer</a:t>
            </a:r>
            <a:r>
              <a:rPr lang="en-US" altLang="en-US" dirty="0"/>
              <a:t> – </a:t>
            </a:r>
            <a:r>
              <a:rPr lang="en-US" altLang="en-US" i="1" dirty="0"/>
              <a:t>number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E.g., </a:t>
            </a:r>
            <a:r>
              <a:rPr lang="en-US" altLang="en-US" i="1" dirty="0"/>
              <a:t>pointer</a:t>
            </a:r>
            <a:r>
              <a:rPr lang="en-US" altLang="en-US" dirty="0"/>
              <a:t> </a:t>
            </a:r>
            <a:r>
              <a:rPr lang="en-US" altLang="en-US" dirty="0">
                <a:latin typeface="Courier New" panose="02070309020205020404" pitchFamily="49" charset="0"/>
              </a:rPr>
              <a:t>+ 1</a:t>
            </a:r>
            <a:r>
              <a:rPr lang="en-US" altLang="en-US" dirty="0"/>
              <a:t>	   adds 1 </a:t>
            </a:r>
            <a:r>
              <a:rPr lang="en-US" altLang="en-US" u="sng" dirty="0"/>
              <a:t>something</a:t>
            </a:r>
            <a:r>
              <a:rPr lang="en-US" altLang="en-US" dirty="0"/>
              <a:t> to a pointer</a:t>
            </a:r>
          </a:p>
        </p:txBody>
      </p:sp>
      <p:grpSp>
        <p:nvGrpSpPr>
          <p:cNvPr id="31750" name="Group 4">
            <a:extLst>
              <a:ext uri="{FF2B5EF4-FFF2-40B4-BE49-F238E27FC236}">
                <a16:creationId xmlns:a16="http://schemas.microsoft.com/office/drawing/2014/main" id="{1FBF7AD9-B1E7-EB0B-9F00-ABEC403FCE58}"/>
              </a:ext>
            </a:extLst>
          </p:cNvPr>
          <p:cNvGrpSpPr>
            <a:grpSpLocks/>
          </p:cNvGrpSpPr>
          <p:nvPr/>
        </p:nvGrpSpPr>
        <p:grpSpPr bwMode="auto">
          <a:xfrm>
            <a:off x="1300163" y="2801938"/>
            <a:ext cx="6551612" cy="1568450"/>
            <a:chOff x="816" y="1872"/>
            <a:chExt cx="4127" cy="988"/>
          </a:xfrm>
        </p:grpSpPr>
        <p:sp>
          <p:nvSpPr>
            <p:cNvPr id="31757" name="Text Box 5">
              <a:extLst>
                <a:ext uri="{FF2B5EF4-FFF2-40B4-BE49-F238E27FC236}">
                  <a16:creationId xmlns:a16="http://schemas.microsoft.com/office/drawing/2014/main" id="{4AA10976-A960-EB03-B972-0C48CC4336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872"/>
              <a:ext cx="892" cy="9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char   *p;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char    a;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char    b;</a:t>
              </a:r>
            </a:p>
            <a:p>
              <a:pPr algn="l" eaLnBrk="1" hangingPunct="1">
                <a:spcBef>
                  <a:spcPct val="0"/>
                </a:spcBef>
              </a:pPr>
              <a:endParaRPr lang="en-US" altLang="en-US" sz="1600" dirty="0">
                <a:latin typeface="Courier New" panose="02070309020205020404" pitchFamily="49" charset="0"/>
              </a:endParaRP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p = &amp;a;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p += 1;</a:t>
              </a:r>
            </a:p>
          </p:txBody>
        </p:sp>
        <p:sp>
          <p:nvSpPr>
            <p:cNvPr id="31758" name="Text Box 6">
              <a:extLst>
                <a:ext uri="{FF2B5EF4-FFF2-40B4-BE49-F238E27FC236}">
                  <a16:creationId xmlns:a16="http://schemas.microsoft.com/office/drawing/2014/main" id="{60AE4DEC-C6D4-A10C-9F3E-8F4FA9AC72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872"/>
              <a:ext cx="815" cy="9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int   *p;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int    a;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int    b;</a:t>
              </a:r>
            </a:p>
            <a:p>
              <a:pPr algn="l" eaLnBrk="1" hangingPunct="1">
                <a:spcBef>
                  <a:spcPct val="0"/>
                </a:spcBef>
              </a:pPr>
              <a:endParaRPr lang="en-US" altLang="en-US" sz="1600" dirty="0">
                <a:latin typeface="Courier New" panose="02070309020205020404" pitchFamily="49" charset="0"/>
              </a:endParaRP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p = &amp;a;</a:t>
              </a:r>
            </a:p>
            <a:p>
              <a:pPr algn="l" eaLnBrk="1" hangingPunct="1">
                <a:spcBef>
                  <a:spcPct val="0"/>
                </a:spcBef>
              </a:pPr>
              <a:r>
                <a:rPr lang="en-US" altLang="en-US" sz="1600" dirty="0">
                  <a:latin typeface="Courier New" panose="02070309020205020404" pitchFamily="49" charset="0"/>
                </a:rPr>
                <a:t>p += 1;</a:t>
              </a:r>
            </a:p>
          </p:txBody>
        </p:sp>
      </p:grpSp>
      <p:sp>
        <p:nvSpPr>
          <p:cNvPr id="107528" name="Text Box 8">
            <a:extLst>
              <a:ext uri="{FF2B5EF4-FFF2-40B4-BE49-F238E27FC236}">
                <a16:creationId xmlns:a16="http://schemas.microsoft.com/office/drawing/2014/main" id="{2EFB7182-A7F0-802B-52D2-BD9235D440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7163" y="4038600"/>
            <a:ext cx="37798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/>
              <a:t>In each, p now points to b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/>
              <a:t>(Assuming compiler doesn</a:t>
            </a:r>
            <a:r>
              <a:rPr lang="ja-JP" altLang="en-US" sz="1600"/>
              <a:t>’</a:t>
            </a:r>
            <a:r>
              <a:rPr lang="en-US" altLang="ja-JP" sz="1600"/>
              <a:t>t reorder variables in memory)</a:t>
            </a:r>
            <a:endParaRPr lang="en-US" altLang="en-US" sz="1600"/>
          </a:p>
        </p:txBody>
      </p:sp>
      <p:sp>
        <p:nvSpPr>
          <p:cNvPr id="107529" name="Line 9">
            <a:extLst>
              <a:ext uri="{FF2B5EF4-FFF2-40B4-BE49-F238E27FC236}">
                <a16:creationId xmlns:a16="http://schemas.microsoft.com/office/drawing/2014/main" id="{135D8B69-474A-6D73-49FE-3948CB5321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4191000"/>
            <a:ext cx="471488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0" name="Line 10">
            <a:extLst>
              <a:ext uri="{FF2B5EF4-FFF2-40B4-BE49-F238E27FC236}">
                <a16:creationId xmlns:a16="http://schemas.microsoft.com/office/drawing/2014/main" id="{27F34998-79B6-0EAA-CEAA-CD97804C39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7913" y="4191000"/>
            <a:ext cx="471487" cy="15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2" name="Text Box 12">
            <a:extLst>
              <a:ext uri="{FF2B5EF4-FFF2-40B4-BE49-F238E27FC236}">
                <a16:creationId xmlns:a16="http://schemas.microsoft.com/office/drawing/2014/main" id="{01B9EBE2-068D-4230-900F-BAEE8552CF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81575"/>
            <a:ext cx="28908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/>
              <a:t>Adds 1*sizeof(char) to the memory address</a:t>
            </a:r>
          </a:p>
        </p:txBody>
      </p:sp>
      <p:sp>
        <p:nvSpPr>
          <p:cNvPr id="107533" name="Text Box 13">
            <a:extLst>
              <a:ext uri="{FF2B5EF4-FFF2-40B4-BE49-F238E27FC236}">
                <a16:creationId xmlns:a16="http://schemas.microsoft.com/office/drawing/2014/main" id="{346A266A-4499-4381-DACD-84487E532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981575"/>
            <a:ext cx="2800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/>
              <a:t>Adds 1*sizeof(int) to the memory address</a:t>
            </a:r>
          </a:p>
        </p:txBody>
      </p:sp>
      <p:sp>
        <p:nvSpPr>
          <p:cNvPr id="107534" name="Text Box 14">
            <a:extLst>
              <a:ext uri="{FF2B5EF4-FFF2-40B4-BE49-F238E27FC236}">
                <a16:creationId xmlns:a16="http://schemas.microsoft.com/office/drawing/2014/main" id="{6C1F2A0A-94C5-2ECC-1306-B089EE11A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8650" y="5759450"/>
            <a:ext cx="52911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/>
              <a:t>Pointer arithmetic should be used </a:t>
            </a:r>
            <a:r>
              <a:rPr lang="en-US" altLang="en-US" sz="1600" u="sng"/>
              <a:t>cautiously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8" grpId="0"/>
      <p:bldP spid="107532" grpId="0"/>
      <p:bldP spid="107533" grpId="0"/>
      <p:bldP spid="10753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>
            <a:extLst>
              <a:ext uri="{FF2B5EF4-FFF2-40B4-BE49-F238E27FC236}">
                <a16:creationId xmlns:a16="http://schemas.microsoft.com/office/drawing/2014/main" id="{AC2D4059-887E-57C5-56CE-29BCF4903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Special Pointer in C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455BD6EE-F47E-E637-4CFA-F46A3B3205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en-US" dirty="0">
                <a:ea typeface="MS PGothic"/>
              </a:rPr>
              <a:t>Special constant pointer </a:t>
            </a:r>
            <a:r>
              <a:rPr lang="en-US" altLang="en-US" dirty="0">
                <a:latin typeface="Courier New"/>
                <a:ea typeface="MS PGothic"/>
              </a:rPr>
              <a:t>NULL</a:t>
            </a:r>
          </a:p>
          <a:p>
            <a:pPr lvl="1" indent="-290195" eaLnBrk="1" hangingPunct="1"/>
            <a:r>
              <a:rPr lang="en-US" altLang="en-US" dirty="0"/>
              <a:t>Points to no data</a:t>
            </a:r>
          </a:p>
          <a:p>
            <a:pPr lvl="1" indent="-290195" eaLnBrk="1" hangingPunct="1"/>
            <a:r>
              <a:rPr lang="en-US" altLang="en-US" dirty="0"/>
              <a:t>Dereferencing illegal – causes </a:t>
            </a:r>
            <a:r>
              <a:rPr lang="en-US" altLang="en-US" i="1" dirty="0"/>
              <a:t>segmentation fault</a:t>
            </a:r>
            <a:endParaRPr lang="en-US" altLang="en-US" dirty="0"/>
          </a:p>
          <a:p>
            <a:pPr lvl="1" indent="-290195" eaLnBrk="1" hangingPunct="1"/>
            <a:endParaRPr lang="en-US" altLang="en-US"/>
          </a:p>
          <a:p>
            <a:pPr lvl="1" indent="-290195" eaLnBrk="1" hangingPunct="1"/>
            <a:r>
              <a:rPr lang="en-US" altLang="en-US" dirty="0"/>
              <a:t>To define, include </a:t>
            </a:r>
            <a:r>
              <a:rPr lang="en-US" altLang="en-US" dirty="0">
                <a:latin typeface="Courier New"/>
              </a:rPr>
              <a:t>&lt;</a:t>
            </a:r>
            <a:r>
              <a:rPr lang="en-US" altLang="en-US" err="1">
                <a:latin typeface="Courier New"/>
              </a:rPr>
              <a:t>stdlib.h</a:t>
            </a:r>
            <a:r>
              <a:rPr lang="en-US" altLang="en-US" dirty="0">
                <a:latin typeface="Courier New"/>
              </a:rPr>
              <a:t>&gt;</a:t>
            </a:r>
            <a:r>
              <a:rPr lang="en-US" altLang="en-US" dirty="0"/>
              <a:t> or </a:t>
            </a:r>
            <a:r>
              <a:rPr lang="en-US" altLang="en-US" dirty="0">
                <a:latin typeface="Courier New"/>
              </a:rPr>
              <a:t>&lt;</a:t>
            </a:r>
            <a:r>
              <a:rPr lang="en-US" altLang="en-US" err="1">
                <a:latin typeface="Courier New"/>
              </a:rPr>
              <a:t>stdio.h</a:t>
            </a:r>
            <a:r>
              <a:rPr lang="en-US" altLang="en-US" dirty="0">
                <a:latin typeface="Courier New"/>
              </a:rPr>
              <a:t>&gt;</a:t>
            </a:r>
          </a:p>
          <a:p>
            <a:pPr marL="0" indent="-115570">
              <a:buNone/>
            </a:pPr>
            <a:endParaRPr lang="en-US" altLang="en-US" dirty="0">
              <a:latin typeface="Courier New"/>
            </a:endParaRPr>
          </a:p>
          <a:p>
            <a:pPr marL="0" indent="-115570"/>
            <a:r>
              <a:rPr lang="en-US" altLang="en-US" dirty="0">
                <a:latin typeface="Verdana"/>
                <a:ea typeface="MS PGothic"/>
              </a:rPr>
              <a:t>C23 introduces </a:t>
            </a:r>
            <a:r>
              <a:rPr lang="en-US" altLang="en-US" dirty="0" err="1">
                <a:latin typeface="Courier New"/>
                <a:ea typeface="MS PGothic"/>
              </a:rPr>
              <a:t>nullptr</a:t>
            </a:r>
            <a:r>
              <a:rPr lang="en-US" altLang="en-US" dirty="0">
                <a:latin typeface="Verdana"/>
                <a:ea typeface="MS PGothic"/>
              </a:rPr>
              <a:t> as a better alternative</a:t>
            </a:r>
            <a:endParaRPr lang="en-US" altLang="en-US" dirty="0" err="1">
              <a:latin typeface="Courier New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12">
            <a:extLst>
              <a:ext uri="{FF2B5EF4-FFF2-40B4-BE49-F238E27FC236}">
                <a16:creationId xmlns:a16="http://schemas.microsoft.com/office/drawing/2014/main" id="{11D3E275-5251-5D48-E1FD-A0018BC417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Generic Pointers</a:t>
            </a:r>
          </a:p>
        </p:txBody>
      </p:sp>
      <p:sp>
        <p:nvSpPr>
          <p:cNvPr id="33797" name="Rectangle 13">
            <a:extLst>
              <a:ext uri="{FF2B5EF4-FFF2-40B4-BE49-F238E27FC236}">
                <a16:creationId xmlns:a16="http://schemas.microsoft.com/office/drawing/2014/main" id="{B67B6382-8640-82C9-A215-0A2FC7D5D5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void *: a </a:t>
            </a:r>
            <a:r>
              <a:rPr lang="ja-JP" altLang="en-US"/>
              <a:t>“</a:t>
            </a:r>
            <a:r>
              <a:rPr lang="en-US" altLang="ja-JP" dirty="0"/>
              <a:t>pointer to anything</a:t>
            </a:r>
            <a:r>
              <a:rPr lang="ja-JP" altLang="en-US"/>
              <a:t>”</a:t>
            </a:r>
            <a:endParaRPr lang="en-US" altLang="ja-JP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Lose all information about what type of thing is pointed to</a:t>
            </a:r>
          </a:p>
          <a:p>
            <a:pPr lvl="1" eaLnBrk="1" hangingPunct="1"/>
            <a:r>
              <a:rPr lang="en-US" altLang="en-US" dirty="0"/>
              <a:t> Reduces effectiveness of compiler</a:t>
            </a:r>
            <a:r>
              <a:rPr lang="ja-JP" altLang="en-US">
                <a:ea typeface="MS PGothic" panose="020B0600070205080204" pitchFamily="34" charset="-128"/>
              </a:rPr>
              <a:t>’</a:t>
            </a:r>
            <a:r>
              <a:rPr lang="en-US" altLang="ja-JP" dirty="0">
                <a:ea typeface="MS PGothic" panose="020B0600070205080204" pitchFamily="34" charset="-128"/>
              </a:rPr>
              <a:t>s type-checking</a:t>
            </a:r>
          </a:p>
          <a:p>
            <a:pPr lvl="1" eaLnBrk="1" hangingPunct="1"/>
            <a:r>
              <a:rPr lang="en-US" altLang="en-US" dirty="0"/>
              <a:t> Can</a:t>
            </a:r>
            <a:r>
              <a:rPr lang="ja-JP" altLang="en-US">
                <a:ea typeface="MS PGothic" panose="020B0600070205080204" pitchFamily="34" charset="-128"/>
              </a:rPr>
              <a:t>’</a:t>
            </a:r>
            <a:r>
              <a:rPr lang="en-US" altLang="ja-JP" dirty="0">
                <a:ea typeface="MS PGothic" panose="020B0600070205080204" pitchFamily="34" charset="-128"/>
              </a:rPr>
              <a:t>t use pointer arithmetic</a:t>
            </a:r>
            <a:endParaRPr lang="en-US" altLang="en-US" dirty="0"/>
          </a:p>
        </p:txBody>
      </p:sp>
      <p:sp>
        <p:nvSpPr>
          <p:cNvPr id="33798" name="Text Box 4">
            <a:extLst>
              <a:ext uri="{FF2B5EF4-FFF2-40B4-BE49-F238E27FC236}">
                <a16:creationId xmlns:a16="http://schemas.microsoft.com/office/drawing/2014/main" id="{F6CAE36F-D115-A5EB-A1B4-F16EE3F93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057400"/>
            <a:ext cx="2638425" cy="156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void   *p;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int  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char    c;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p = &amp;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>
                <a:latin typeface="Courier New" panose="02070309020205020404" pitchFamily="49" charset="0"/>
              </a:rPr>
              <a:t>p = &amp;c;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600" dirty="0" err="1">
                <a:latin typeface="Courier New" panose="02070309020205020404" pitchFamily="49" charset="0"/>
              </a:rPr>
              <a:t>putchar</a:t>
            </a:r>
            <a:r>
              <a:rPr lang="en-US" altLang="en-US" sz="1600" dirty="0">
                <a:latin typeface="Courier New" panose="02070309020205020404" pitchFamily="49" charset="0"/>
              </a:rPr>
              <a:t>(*(char *)p);</a:t>
            </a:r>
          </a:p>
        </p:txBody>
      </p:sp>
      <p:sp>
        <p:nvSpPr>
          <p:cNvPr id="109582" name="Text Box 14">
            <a:extLst>
              <a:ext uri="{FF2B5EF4-FFF2-40B4-BE49-F238E27FC236}">
                <a16:creationId xmlns:a16="http://schemas.microsoft.com/office/drawing/2014/main" id="{230F3162-F971-53DC-C5AA-39701E997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752600"/>
            <a:ext cx="4038600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>
                <a:latin typeface="Tahoma" panose="020B0604030504040204" pitchFamily="34" charset="0"/>
              </a:rPr>
              <a:t>type cast: tells the compiler to </a:t>
            </a:r>
            <a:r>
              <a:rPr lang="ja-JP" altLang="en-US" sz="1600">
                <a:latin typeface="Tahoma" panose="020B0604030504040204" pitchFamily="34" charset="0"/>
              </a:rPr>
              <a:t>“</a:t>
            </a:r>
            <a:r>
              <a:rPr lang="en-US" altLang="ja-JP" sz="1600">
                <a:latin typeface="Tahoma" panose="020B0604030504040204" pitchFamily="34" charset="0"/>
              </a:rPr>
              <a:t>change</a:t>
            </a:r>
            <a:r>
              <a:rPr lang="ja-JP" altLang="en-US" sz="1600">
                <a:latin typeface="Tahoma" panose="020B0604030504040204" pitchFamily="34" charset="0"/>
              </a:rPr>
              <a:t>”</a:t>
            </a:r>
            <a:r>
              <a:rPr lang="en-US" altLang="ja-JP" sz="1600">
                <a:latin typeface="Tahoma" panose="020B0604030504040204" pitchFamily="34" charset="0"/>
              </a:rPr>
              <a:t> an object</a:t>
            </a:r>
            <a:r>
              <a:rPr lang="ja-JP" altLang="en-US" sz="1600">
                <a:latin typeface="Tahoma" panose="020B0604030504040204" pitchFamily="34" charset="0"/>
              </a:rPr>
              <a:t>’</a:t>
            </a:r>
            <a:r>
              <a:rPr lang="en-US" altLang="ja-JP" sz="1600">
                <a:latin typeface="Tahoma" panose="020B0604030504040204" pitchFamily="34" charset="0"/>
              </a:rPr>
              <a:t>s type (for type checking purposes – does not modify the object in any way)</a:t>
            </a:r>
          </a:p>
          <a:p>
            <a:endParaRPr lang="en-US" altLang="en-US" sz="1600">
              <a:latin typeface="Tahoma" panose="020B0604030504040204" pitchFamily="34" charset="0"/>
            </a:endParaRPr>
          </a:p>
          <a:p>
            <a:r>
              <a:rPr lang="en-US" altLang="en-US" sz="1600">
                <a:latin typeface="Tahoma" panose="020B0604030504040204" pitchFamily="34" charset="0"/>
              </a:rPr>
              <a:t>Dangerous!  Sometimes necessary…</a:t>
            </a:r>
          </a:p>
        </p:txBody>
      </p:sp>
      <p:sp>
        <p:nvSpPr>
          <p:cNvPr id="109583" name="Line 15">
            <a:extLst>
              <a:ext uri="{FF2B5EF4-FFF2-40B4-BE49-F238E27FC236}">
                <a16:creationId xmlns:a16="http://schemas.microsoft.com/office/drawing/2014/main" id="{EFAF4C3E-E9F9-2527-854F-7923F89602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2362200"/>
            <a:ext cx="137160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84" name="Oval 16">
            <a:extLst>
              <a:ext uri="{FF2B5EF4-FFF2-40B4-BE49-F238E27FC236}">
                <a16:creationId xmlns:a16="http://schemas.microsoft.com/office/drawing/2014/main" id="{BC499FDE-9AE8-25CA-AFC5-ED8F59311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124200"/>
            <a:ext cx="1143000" cy="6096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2" grpId="0"/>
      <p:bldP spid="10958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>
            <a:extLst>
              <a:ext uri="{FF2B5EF4-FFF2-40B4-BE49-F238E27FC236}">
                <a16:creationId xmlns:a16="http://schemas.microsoft.com/office/drawing/2014/main" id="{EAE1C85B-03F2-4BE2-5B5D-4B63441284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Pass-by-Reference</a:t>
            </a:r>
          </a:p>
        </p:txBody>
      </p:sp>
      <p:sp>
        <p:nvSpPr>
          <p:cNvPr id="34821" name="Text Box 3">
            <a:extLst>
              <a:ext uri="{FF2B5EF4-FFF2-40B4-BE49-F238E27FC236}">
                <a16:creationId xmlns:a16="http://schemas.microsoft.com/office/drawing/2014/main" id="{ACDD8E7C-A54B-80C2-1FD7-4DCB86ECC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75" y="1524000"/>
            <a:ext cx="3906839" cy="42473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void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 err="1">
                <a:latin typeface="Courier New" panose="02070309020205020404" pitchFamily="49" charset="0"/>
              </a:rPr>
              <a:t>set_x_and_y</a:t>
            </a:r>
            <a:r>
              <a:rPr lang="en-US" altLang="en-US" sz="1800" dirty="0">
                <a:latin typeface="Courier New" panose="02070309020205020404" pitchFamily="49" charset="0"/>
              </a:rPr>
              <a:t>(int *x, int *y)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{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   *x = 1001;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   *y = 1002;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void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f(void)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{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   int a = 1;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   int b = 2;</a:t>
            </a:r>
          </a:p>
          <a:p>
            <a:pPr algn="l" eaLnBrk="1" hangingPunct="1">
              <a:spcBef>
                <a:spcPct val="0"/>
              </a:spcBef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   </a:t>
            </a:r>
            <a:r>
              <a:rPr lang="en-US" altLang="en-US" sz="1800" dirty="0" err="1">
                <a:latin typeface="Courier New" panose="02070309020205020404" pitchFamily="49" charset="0"/>
              </a:rPr>
              <a:t>set_x_and_y</a:t>
            </a:r>
            <a:r>
              <a:rPr lang="en-US" altLang="en-US" sz="1800" dirty="0">
                <a:latin typeface="Courier New" panose="02070309020205020404" pitchFamily="49" charset="0"/>
              </a:rPr>
              <a:t>(&amp;a, &amp;b);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} 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3255E3DB-FDE5-215E-E72F-79E23DCE6383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2743200"/>
            <a:ext cx="1676400" cy="1143000"/>
            <a:chOff x="3600" y="1728"/>
            <a:chExt cx="1056" cy="720"/>
          </a:xfrm>
        </p:grpSpPr>
        <p:sp>
          <p:nvSpPr>
            <p:cNvPr id="34833" name="Rectangle 5">
              <a:extLst>
                <a:ext uri="{FF2B5EF4-FFF2-40B4-BE49-F238E27FC236}">
                  <a16:creationId xmlns:a16="http://schemas.microsoft.com/office/drawing/2014/main" id="{4F3980F3-E1F2-787B-14DC-A9E30740B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728"/>
              <a:ext cx="576" cy="336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b="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34834" name="Rectangle 6">
              <a:extLst>
                <a:ext uri="{FF2B5EF4-FFF2-40B4-BE49-F238E27FC236}">
                  <a16:creationId xmlns:a16="http://schemas.microsoft.com/office/drawing/2014/main" id="{2B307E2A-0EE1-E7B6-8DAD-393F0975B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064"/>
              <a:ext cx="576" cy="336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b="0"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34835" name="Text Box 7">
              <a:extLst>
                <a:ext uri="{FF2B5EF4-FFF2-40B4-BE49-F238E27FC236}">
                  <a16:creationId xmlns:a16="http://schemas.microsoft.com/office/drawing/2014/main" id="{CE5792EA-66AB-9678-651F-0BFFD2618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1776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a</a:t>
              </a:r>
            </a:p>
          </p:txBody>
        </p:sp>
        <p:sp>
          <p:nvSpPr>
            <p:cNvPr id="34836" name="Text Box 8">
              <a:extLst>
                <a:ext uri="{FF2B5EF4-FFF2-40B4-BE49-F238E27FC236}">
                  <a16:creationId xmlns:a16="http://schemas.microsoft.com/office/drawing/2014/main" id="{82E65C88-7FC6-5FCE-B397-7F1D12E635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160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b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EDB4CB0A-CB74-C714-7618-3405A24E64C3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3048000"/>
            <a:ext cx="2286000" cy="2057400"/>
            <a:chOff x="3600" y="1920"/>
            <a:chExt cx="1440" cy="1296"/>
          </a:xfrm>
        </p:grpSpPr>
        <p:sp>
          <p:nvSpPr>
            <p:cNvPr id="34827" name="Rectangle 10">
              <a:extLst>
                <a:ext uri="{FF2B5EF4-FFF2-40B4-BE49-F238E27FC236}">
                  <a16:creationId xmlns:a16="http://schemas.microsoft.com/office/drawing/2014/main" id="{33DE5408-469D-C66D-0A5F-E4B0736E6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544"/>
              <a:ext cx="576" cy="336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34828" name="Rectangle 11">
              <a:extLst>
                <a:ext uri="{FF2B5EF4-FFF2-40B4-BE49-F238E27FC236}">
                  <a16:creationId xmlns:a16="http://schemas.microsoft.com/office/drawing/2014/main" id="{E6464A20-6263-55C5-6824-C7C0C9CD6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880"/>
              <a:ext cx="576" cy="336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34829" name="Text Box 12">
              <a:extLst>
                <a:ext uri="{FF2B5EF4-FFF2-40B4-BE49-F238E27FC236}">
                  <a16:creationId xmlns:a16="http://schemas.microsoft.com/office/drawing/2014/main" id="{1EE0D8FB-1D09-D478-FC2E-87EF27E132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592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x</a:t>
              </a:r>
            </a:p>
          </p:txBody>
        </p:sp>
        <p:sp>
          <p:nvSpPr>
            <p:cNvPr id="34830" name="Text Box 13">
              <a:extLst>
                <a:ext uri="{FF2B5EF4-FFF2-40B4-BE49-F238E27FC236}">
                  <a16:creationId xmlns:a16="http://schemas.microsoft.com/office/drawing/2014/main" id="{293B361F-81E6-62C5-D10F-E755123173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2928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y</a:t>
              </a:r>
            </a:p>
          </p:txBody>
        </p:sp>
        <p:sp>
          <p:nvSpPr>
            <p:cNvPr id="34831" name="Freeform 14">
              <a:extLst>
                <a:ext uri="{FF2B5EF4-FFF2-40B4-BE49-F238E27FC236}">
                  <a16:creationId xmlns:a16="http://schemas.microsoft.com/office/drawing/2014/main" id="{0E03BCE9-228D-5CE6-57D1-4A22A53B4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" y="1920"/>
              <a:ext cx="672" cy="816"/>
            </a:xfrm>
            <a:custGeom>
              <a:avLst/>
              <a:gdLst>
                <a:gd name="T0" fmla="*/ 0 w 672"/>
                <a:gd name="T1" fmla="*/ 816 h 816"/>
                <a:gd name="T2" fmla="*/ 624 w 672"/>
                <a:gd name="T3" fmla="*/ 336 h 816"/>
                <a:gd name="T4" fmla="*/ 288 w 672"/>
                <a:gd name="T5" fmla="*/ 0 h 816"/>
                <a:gd name="T6" fmla="*/ 0 60000 65536"/>
                <a:gd name="T7" fmla="*/ 0 60000 65536"/>
                <a:gd name="T8" fmla="*/ 0 60000 65536"/>
                <a:gd name="T9" fmla="*/ 0 w 672"/>
                <a:gd name="T10" fmla="*/ 0 h 816"/>
                <a:gd name="T11" fmla="*/ 672 w 672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816">
                  <a:moveTo>
                    <a:pt x="0" y="816"/>
                  </a:moveTo>
                  <a:cubicBezTo>
                    <a:pt x="288" y="644"/>
                    <a:pt x="576" y="472"/>
                    <a:pt x="624" y="336"/>
                  </a:cubicBezTo>
                  <a:cubicBezTo>
                    <a:pt x="672" y="200"/>
                    <a:pt x="480" y="100"/>
                    <a:pt x="288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2" name="Freeform 15">
              <a:extLst>
                <a:ext uri="{FF2B5EF4-FFF2-40B4-BE49-F238E27FC236}">
                  <a16:creationId xmlns:a16="http://schemas.microsoft.com/office/drawing/2014/main" id="{6730A445-E254-5C96-15BA-F7B318BA68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8" y="2256"/>
              <a:ext cx="672" cy="816"/>
            </a:xfrm>
            <a:custGeom>
              <a:avLst/>
              <a:gdLst>
                <a:gd name="T0" fmla="*/ 0 w 672"/>
                <a:gd name="T1" fmla="*/ 816 h 816"/>
                <a:gd name="T2" fmla="*/ 624 w 672"/>
                <a:gd name="T3" fmla="*/ 336 h 816"/>
                <a:gd name="T4" fmla="*/ 288 w 672"/>
                <a:gd name="T5" fmla="*/ 0 h 816"/>
                <a:gd name="T6" fmla="*/ 0 60000 65536"/>
                <a:gd name="T7" fmla="*/ 0 60000 65536"/>
                <a:gd name="T8" fmla="*/ 0 60000 65536"/>
                <a:gd name="T9" fmla="*/ 0 w 672"/>
                <a:gd name="T10" fmla="*/ 0 h 816"/>
                <a:gd name="T11" fmla="*/ 672 w 672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72" h="816">
                  <a:moveTo>
                    <a:pt x="0" y="816"/>
                  </a:moveTo>
                  <a:cubicBezTo>
                    <a:pt x="288" y="644"/>
                    <a:pt x="576" y="472"/>
                    <a:pt x="624" y="336"/>
                  </a:cubicBezTo>
                  <a:cubicBezTo>
                    <a:pt x="672" y="200"/>
                    <a:pt x="480" y="100"/>
                    <a:pt x="288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6">
            <a:extLst>
              <a:ext uri="{FF2B5EF4-FFF2-40B4-BE49-F238E27FC236}">
                <a16:creationId xmlns:a16="http://schemas.microsoft.com/office/drawing/2014/main" id="{735D9227-A01F-F1C9-C911-504E2663BDF3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2743200"/>
            <a:ext cx="914400" cy="1066800"/>
            <a:chOff x="4080" y="3456"/>
            <a:chExt cx="576" cy="672"/>
          </a:xfrm>
        </p:grpSpPr>
        <p:sp>
          <p:nvSpPr>
            <p:cNvPr id="34825" name="Rectangle 17">
              <a:extLst>
                <a:ext uri="{FF2B5EF4-FFF2-40B4-BE49-F238E27FC236}">
                  <a16:creationId xmlns:a16="http://schemas.microsoft.com/office/drawing/2014/main" id="{C7E08869-C6BB-2B17-BD5E-A8FFD22E0B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3456"/>
              <a:ext cx="576" cy="336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b="0">
                  <a:latin typeface="Tahoma" panose="020B0604030504040204" pitchFamily="34" charset="0"/>
                </a:rPr>
                <a:t>1001</a:t>
              </a:r>
            </a:p>
          </p:txBody>
        </p:sp>
        <p:sp>
          <p:nvSpPr>
            <p:cNvPr id="34826" name="Rectangle 18">
              <a:extLst>
                <a:ext uri="{FF2B5EF4-FFF2-40B4-BE49-F238E27FC236}">
                  <a16:creationId xmlns:a16="http://schemas.microsoft.com/office/drawing/2014/main" id="{9DBDBDC6-A425-5C15-38E7-12DBF02D99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3792"/>
              <a:ext cx="576" cy="336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b="0">
                  <a:latin typeface="Tahoma" panose="020B0604030504040204" pitchFamily="34" charset="0"/>
                </a:rPr>
                <a:t>1002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D2203B5E-6404-ACA5-590A-612B9BDA37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</a:t>
            </a:r>
          </a:p>
        </p:txBody>
      </p:sp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791A5CFF-F7C3-8684-7C6F-63E192C41C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830762"/>
          </a:xfrm>
        </p:spPr>
        <p:txBody>
          <a:bodyPr/>
          <a:lstStyle/>
          <a:p>
            <a:pPr eaLnBrk="1" hangingPunct="1"/>
            <a:r>
              <a:rPr lang="en-US" altLang="en-US" dirty="0"/>
              <a:t>Be able to use arrays, pointers, and strings in C programs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Be able to use compound data structures in programs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Be able to pass compound data structures as function arguments, either by value or by reference</a:t>
            </a:r>
          </a:p>
          <a:p>
            <a:pPr marL="0" indent="0" eaLnBrk="1" hangingPunct="1">
              <a:buNone/>
            </a:pPr>
            <a:endParaRPr lang="en-US" altLang="en-US" dirty="0"/>
          </a:p>
          <a:p>
            <a:pPr eaLnBrk="1" hangingPunct="1"/>
            <a:r>
              <a:rPr lang="en-US" altLang="en-US" dirty="0"/>
              <a:t>Be able to explain the representation of these data types at the machine level, including their similarities and differences 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14">
            <a:extLst>
              <a:ext uri="{FF2B5EF4-FFF2-40B4-BE49-F238E27FC236}">
                <a16:creationId xmlns:a16="http://schemas.microsoft.com/office/drawing/2014/main" id="{DAF3D388-0042-B9E6-0667-F06600626E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Arrays and Pointers</a:t>
            </a:r>
          </a:p>
        </p:txBody>
      </p:sp>
      <p:sp>
        <p:nvSpPr>
          <p:cNvPr id="35845" name="Rectangle 15">
            <a:extLst>
              <a:ext uri="{FF2B5EF4-FFF2-40B4-BE49-F238E27FC236}">
                <a16:creationId xmlns:a16="http://schemas.microsoft.com/office/drawing/2014/main" id="{B07E9267-BE06-CB18-597E-6FFCC9FED6B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4953000" cy="4830763"/>
          </a:xfrm>
        </p:spPr>
        <p:txBody>
          <a:bodyPr/>
          <a:lstStyle/>
          <a:p>
            <a:pPr marL="0" indent="0" eaLnBrk="1" hangingPunct="1"/>
            <a:r>
              <a:rPr lang="en-US" altLang="en-US" sz="2000" dirty="0"/>
              <a:t>Array name </a:t>
            </a:r>
            <a:r>
              <a:rPr lang="en-US" altLang="en-US" sz="2000" dirty="0">
                <a:sym typeface="Symbol" panose="05050102010706020507" pitchFamily="18" charset="2"/>
              </a:rPr>
              <a:t> a </a:t>
            </a:r>
            <a:r>
              <a:rPr lang="en-US" altLang="en-US" sz="2000" dirty="0"/>
              <a:t>pointer to the initial (0th) array element</a:t>
            </a:r>
            <a:endParaRPr lang="en-US" dirty="0"/>
          </a:p>
          <a:p>
            <a:pPr marL="0" indent="0" eaLnBrk="1" hangingPunct="1"/>
            <a:endParaRPr lang="en-US" altLang="en-US" sz="200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/>
              </a:rPr>
              <a:t>a[</a:t>
            </a:r>
            <a:r>
              <a:rPr lang="en-US" altLang="en-US" sz="2000" dirty="0" err="1">
                <a:latin typeface="Courier New"/>
              </a:rPr>
              <a:t>i</a:t>
            </a:r>
            <a:r>
              <a:rPr lang="en-US" altLang="en-US" sz="2000" dirty="0">
                <a:latin typeface="Courier New"/>
              </a:rPr>
              <a:t>]  </a:t>
            </a:r>
            <a:r>
              <a:rPr lang="en-US" altLang="en-US" sz="2000" dirty="0">
                <a:latin typeface="Courier New"/>
                <a:sym typeface="Symbol" panose="05050102010706020507" pitchFamily="18" charset="2"/>
              </a:rPr>
              <a:t>  *(a + </a:t>
            </a:r>
            <a:r>
              <a:rPr lang="en-US" altLang="en-US" sz="2000" dirty="0" err="1">
                <a:latin typeface="Courier New"/>
                <a:sym typeface="Symbol" panose="05050102010706020507" pitchFamily="18" charset="2"/>
              </a:rPr>
              <a:t>i</a:t>
            </a:r>
            <a:r>
              <a:rPr lang="en-US" altLang="en-US" sz="2000" dirty="0">
                <a:latin typeface="Courier New"/>
                <a:sym typeface="Symbol" panose="05050102010706020507" pitchFamily="18" charset="2"/>
              </a:rPr>
              <a:t>)</a:t>
            </a:r>
            <a:endParaRPr lang="en-US" altLang="en-US" sz="2000" dirty="0">
              <a:latin typeface="Courier New"/>
            </a:endParaRPr>
          </a:p>
          <a:p>
            <a:pPr marL="0" indent="0" eaLnBrk="1" hangingPunct="1"/>
            <a:endParaRPr lang="en-US" altLang="en-US" sz="2000"/>
          </a:p>
          <a:p>
            <a:pPr marL="0" indent="0" eaLnBrk="1" hangingPunct="1"/>
            <a:r>
              <a:rPr lang="en-US" altLang="en-US" sz="2000" dirty="0"/>
              <a:t>An array is passed to a function as a pointer</a:t>
            </a:r>
          </a:p>
          <a:p>
            <a:pPr lvl="1" eaLnBrk="1" hangingPunct="1"/>
            <a:r>
              <a:rPr lang="en-US" altLang="en-US" sz="1800" dirty="0">
                <a:latin typeface="Calibri"/>
              </a:rPr>
              <a:t>The array size is lost!</a:t>
            </a:r>
          </a:p>
          <a:p>
            <a:pPr marL="0" indent="0" eaLnBrk="1" hangingPunct="1"/>
            <a:endParaRPr lang="en-US" altLang="en-US" sz="2000"/>
          </a:p>
          <a:p>
            <a:pPr marL="0" indent="0"/>
            <a:r>
              <a:rPr lang="en-US" altLang="en-US" sz="2000" dirty="0"/>
              <a:t>Usually bad style to interchange arrays and pointers in the same function</a:t>
            </a:r>
          </a:p>
          <a:p>
            <a:pPr lvl="1" eaLnBrk="1" hangingPunct="1"/>
            <a:r>
              <a:rPr lang="en-US" altLang="en-US" sz="1800" dirty="0">
                <a:latin typeface="Calibri"/>
              </a:rPr>
              <a:t>Avoid pointer arithmetic!</a:t>
            </a:r>
          </a:p>
        </p:txBody>
      </p:sp>
      <p:sp>
        <p:nvSpPr>
          <p:cNvPr id="119815" name="Text Box 7">
            <a:extLst>
              <a:ext uri="{FF2B5EF4-FFF2-40B4-BE49-F238E27FC236}">
                <a16:creationId xmlns:a16="http://schemas.microsoft.com/office/drawing/2014/main" id="{7A730887-493F-E381-86DC-7AECA8D13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841500"/>
            <a:ext cx="2001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i="1">
                <a:latin typeface="Tahoma" panose="020B0604030504040204" pitchFamily="34" charset="0"/>
              </a:rPr>
              <a:t>Really </a:t>
            </a:r>
            <a:r>
              <a:rPr lang="en-US" altLang="en-US" sz="1600">
                <a:latin typeface="Courier New" panose="02070309020205020404" pitchFamily="49" charset="0"/>
              </a:rPr>
              <a:t>int *array</a:t>
            </a:r>
          </a:p>
        </p:txBody>
      </p:sp>
      <p:sp>
        <p:nvSpPr>
          <p:cNvPr id="119816" name="Line 8">
            <a:extLst>
              <a:ext uri="{FF2B5EF4-FFF2-40B4-BE49-F238E27FC236}">
                <a16:creationId xmlns:a16="http://schemas.microsoft.com/office/drawing/2014/main" id="{E8E946EA-9E57-333C-20EE-D61150334F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1336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17" name="Text Box 9">
            <a:extLst>
              <a:ext uri="{FF2B5EF4-FFF2-40B4-BE49-F238E27FC236}">
                <a16:creationId xmlns:a16="http://schemas.microsoft.com/office/drawing/2014/main" id="{B379785F-C40A-E1D4-5D53-74ECDDF3D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286000"/>
            <a:ext cx="3640740" cy="3588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foo(int array[], int size)</a:t>
            </a:r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 array[size - 1]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main(void)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a[10], b[5];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 foo(a, 10)… foo(b, 5)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endParaRPr lang="en-US" altLang="en-US" u="sng" dirty="0">
              <a:latin typeface="Courier New" panose="02070309020205020404" pitchFamily="49" charset="0"/>
            </a:endParaRPr>
          </a:p>
        </p:txBody>
      </p:sp>
      <p:sp>
        <p:nvSpPr>
          <p:cNvPr id="119819" name="Text Box 11">
            <a:extLst>
              <a:ext uri="{FF2B5EF4-FFF2-40B4-BE49-F238E27FC236}">
                <a16:creationId xmlns:a16="http://schemas.microsoft.com/office/drawing/2014/main" id="{B542CE03-F532-B9E3-C8D7-926142D32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8063" y="1676400"/>
            <a:ext cx="1444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>
                <a:latin typeface="Tahoma" panose="020B0604030504040204" pitchFamily="34" charset="0"/>
              </a:rPr>
              <a:t>Must explicitly</a:t>
            </a:r>
          </a:p>
          <a:p>
            <a:pPr>
              <a:spcBef>
                <a:spcPct val="0"/>
              </a:spcBef>
            </a:pPr>
            <a:r>
              <a:rPr lang="en-US" altLang="en-US" sz="1600" b="0">
                <a:latin typeface="Tahoma" panose="020B0604030504040204" pitchFamily="34" charset="0"/>
              </a:rPr>
              <a:t>pass the size</a:t>
            </a:r>
          </a:p>
        </p:txBody>
      </p:sp>
      <p:sp>
        <p:nvSpPr>
          <p:cNvPr id="119820" name="Line 12">
            <a:extLst>
              <a:ext uri="{FF2B5EF4-FFF2-40B4-BE49-F238E27FC236}">
                <a16:creationId xmlns:a16="http://schemas.microsoft.com/office/drawing/2014/main" id="{5941C7E0-4E84-2DF3-DC40-958848D0AE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26936" y="2190669"/>
            <a:ext cx="132313" cy="4849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821" name="Text Box 13">
            <a:extLst>
              <a:ext uri="{FF2B5EF4-FFF2-40B4-BE49-F238E27FC236}">
                <a16:creationId xmlns:a16="http://schemas.microsoft.com/office/drawing/2014/main" id="{C0E8CADF-8C30-D8C8-89B9-CDCF2B52B7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143000"/>
            <a:ext cx="222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Tahoma" panose="020B0604030504040204" pitchFamily="34" charset="0"/>
              </a:rPr>
              <a:t>Passing arrays: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5" grpId="0"/>
      <p:bldP spid="119817" grpId="0" animBg="1"/>
      <p:bldP spid="119819" grpId="0"/>
      <p:bldP spid="1198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>
            <a:extLst>
              <a:ext uri="{FF2B5EF4-FFF2-40B4-BE49-F238E27FC236}">
                <a16:creationId xmlns:a16="http://schemas.microsoft.com/office/drawing/2014/main" id="{BD5C381A-195C-499B-5B3C-1A1FD67042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Passing Arrays</a:t>
            </a:r>
          </a:p>
        </p:txBody>
      </p:sp>
      <p:sp>
        <p:nvSpPr>
          <p:cNvPr id="36869" name="Text Box 6">
            <a:extLst>
              <a:ext uri="{FF2B5EF4-FFF2-40B4-BE49-F238E27FC236}">
                <a16:creationId xmlns:a16="http://schemas.microsoft.com/office/drawing/2014/main" id="{26D7D846-7F2E-3338-F63F-C0A968CE6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4419600" cy="44750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US" altLang="en-US" sz="1600" dirty="0">
              <a:latin typeface="Courier New"/>
              <a:ea typeface="MS PGothic"/>
              <a:cs typeface="Arial"/>
            </a:endParaRP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int 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foo(int array[], int size)</a:t>
            </a:r>
            <a:endParaRPr lang="en-US" dirty="0"/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</a:t>
            </a:r>
            <a:r>
              <a:rPr lang="en-US" altLang="en-US" sz="1600" dirty="0" err="1"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</a:rPr>
              <a:t>(</a:t>
            </a:r>
            <a:r>
              <a:rPr lang="ja-JP" altLang="en-US" sz="1600">
                <a:latin typeface="Courier New" panose="02070309020205020404" pitchFamily="49" charset="0"/>
              </a:rPr>
              <a:t>“</a:t>
            </a:r>
            <a:r>
              <a:rPr lang="en-US" altLang="ja-JP" sz="1600" dirty="0">
                <a:latin typeface="Courier New" panose="02070309020205020404" pitchFamily="49" charset="0"/>
              </a:rPr>
              <a:t>%d\n</a:t>
            </a:r>
            <a:r>
              <a:rPr lang="ja-JP" altLang="en-US" sz="1600">
                <a:latin typeface="Courier New" panose="02070309020205020404" pitchFamily="49" charset="0"/>
              </a:rPr>
              <a:t>”</a:t>
            </a:r>
            <a:r>
              <a:rPr lang="en-US" altLang="ja-JP" sz="1600" dirty="0">
                <a:latin typeface="Courier New" panose="02070309020205020404" pitchFamily="49" charset="0"/>
              </a:rPr>
              <a:t>, </a:t>
            </a:r>
            <a:r>
              <a:rPr lang="en-US" altLang="ja-JP" sz="1600" dirty="0" err="1">
                <a:latin typeface="Courier New" panose="02070309020205020404" pitchFamily="49" charset="0"/>
              </a:rPr>
              <a:t>sizeof</a:t>
            </a:r>
            <a:r>
              <a:rPr lang="en-US" altLang="ja-JP" sz="1600" dirty="0">
                <a:latin typeface="Courier New" panose="02070309020205020404" pitchFamily="49" charset="0"/>
              </a:rPr>
              <a:t>(array));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main(void)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a[10], b[5];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 foo(a, 10)… foo(b, 5)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</a:t>
            </a:r>
            <a:r>
              <a:rPr lang="en-US" altLang="en-US" sz="1600" dirty="0" err="1"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</a:rPr>
              <a:t>(</a:t>
            </a:r>
            <a:r>
              <a:rPr lang="ja-JP" altLang="en-US" sz="1600">
                <a:latin typeface="Courier New" panose="02070309020205020404" pitchFamily="49" charset="0"/>
              </a:rPr>
              <a:t>“</a:t>
            </a:r>
            <a:r>
              <a:rPr lang="en-US" altLang="ja-JP" sz="1600" dirty="0">
                <a:latin typeface="Courier New" panose="02070309020205020404" pitchFamily="49" charset="0"/>
              </a:rPr>
              <a:t>%d\n</a:t>
            </a:r>
            <a:r>
              <a:rPr lang="ja-JP" altLang="en-US" sz="1600">
                <a:latin typeface="Courier New" panose="02070309020205020404" pitchFamily="49" charset="0"/>
              </a:rPr>
              <a:t>”</a:t>
            </a:r>
            <a:r>
              <a:rPr lang="en-US" altLang="ja-JP" sz="1600" dirty="0">
                <a:latin typeface="Courier New" panose="02070309020205020404" pitchFamily="49" charset="0"/>
              </a:rPr>
              <a:t>, </a:t>
            </a:r>
            <a:r>
              <a:rPr lang="en-US" altLang="ja-JP" sz="1600" dirty="0" err="1">
                <a:latin typeface="Courier New" panose="02070309020205020404" pitchFamily="49" charset="0"/>
              </a:rPr>
              <a:t>sizeof</a:t>
            </a:r>
            <a:r>
              <a:rPr lang="en-US" altLang="ja-JP" sz="1600" dirty="0">
                <a:latin typeface="Courier New" panose="02070309020205020404" pitchFamily="49" charset="0"/>
              </a:rPr>
              <a:t>(a));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endParaRPr lang="en-US" altLang="en-US" u="sng" dirty="0">
              <a:latin typeface="Courier New" panose="02070309020205020404" pitchFamily="49" charset="0"/>
            </a:endParaRPr>
          </a:p>
        </p:txBody>
      </p:sp>
      <p:sp>
        <p:nvSpPr>
          <p:cNvPr id="36870" name="Line 11">
            <a:extLst>
              <a:ext uri="{FF2B5EF4-FFF2-40B4-BE49-F238E27FC236}">
                <a16:creationId xmlns:a16="http://schemas.microsoft.com/office/drawing/2014/main" id="{16F7306C-C738-F5B9-CD04-C31418FD50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27432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12">
            <a:extLst>
              <a:ext uri="{FF2B5EF4-FFF2-40B4-BE49-F238E27FC236}">
                <a16:creationId xmlns:a16="http://schemas.microsoft.com/office/drawing/2014/main" id="{903E864E-3463-8860-0F02-A5A2CA91BC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5105400"/>
            <a:ext cx="1219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Text Box 13">
            <a:extLst>
              <a:ext uri="{FF2B5EF4-FFF2-40B4-BE49-F238E27FC236}">
                <a16:creationId xmlns:a16="http://schemas.microsoft.com/office/drawing/2014/main" id="{6CD1997C-141E-AF1A-85C0-83D7E9C22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51460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What does this print?</a:t>
            </a:r>
          </a:p>
        </p:txBody>
      </p:sp>
      <p:sp>
        <p:nvSpPr>
          <p:cNvPr id="36873" name="Text Box 14">
            <a:extLst>
              <a:ext uri="{FF2B5EF4-FFF2-40B4-BE49-F238E27FC236}">
                <a16:creationId xmlns:a16="http://schemas.microsoft.com/office/drawing/2014/main" id="{BC0BC665-A0DB-A441-75D5-B2032643D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87680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What does this print?</a:t>
            </a:r>
          </a:p>
        </p:txBody>
      </p:sp>
      <p:sp>
        <p:nvSpPr>
          <p:cNvPr id="125967" name="Text Box 15">
            <a:extLst>
              <a:ext uri="{FF2B5EF4-FFF2-40B4-BE49-F238E27FC236}">
                <a16:creationId xmlns:a16="http://schemas.microsoft.com/office/drawing/2014/main" id="{0FC79814-D02D-4839-782C-40386E958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514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125968" name="Text Box 16">
            <a:extLst>
              <a:ext uri="{FF2B5EF4-FFF2-40B4-BE49-F238E27FC236}">
                <a16:creationId xmlns:a16="http://schemas.microsoft.com/office/drawing/2014/main" id="{0DFF6F87-3298-03EF-755A-5646309F4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48768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40</a:t>
            </a:r>
          </a:p>
        </p:txBody>
      </p:sp>
      <p:sp>
        <p:nvSpPr>
          <p:cNvPr id="125969" name="Text Box 17">
            <a:extLst>
              <a:ext uri="{FF2B5EF4-FFF2-40B4-BE49-F238E27FC236}">
                <a16:creationId xmlns:a16="http://schemas.microsoft.com/office/drawing/2014/main" id="{4CC3720E-F4B3-DADA-BA21-B2F3745F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981325"/>
            <a:ext cx="2814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... because </a:t>
            </a:r>
            <a:r>
              <a:rPr lang="en-US" altLang="en-US" sz="1600">
                <a:latin typeface="Courier New" panose="02070309020205020404" pitchFamily="49" charset="0"/>
              </a:rPr>
              <a:t>array</a:t>
            </a:r>
            <a:r>
              <a:rPr lang="en-US" altLang="en-US" sz="1800" b="0">
                <a:latin typeface="Arial" panose="020B0604020202020204" pitchFamily="34" charset="0"/>
              </a:rPr>
              <a:t> is really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a pointer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7" grpId="0"/>
      <p:bldP spid="125968" grpId="0"/>
      <p:bldP spid="12596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>
            <a:extLst>
              <a:ext uri="{FF2B5EF4-FFF2-40B4-BE49-F238E27FC236}">
                <a16:creationId xmlns:a16="http://schemas.microsoft.com/office/drawing/2014/main" id="{BD5C381A-195C-499B-5B3C-1A1FD67042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Passing Arrays: New Style</a:t>
            </a:r>
          </a:p>
        </p:txBody>
      </p:sp>
      <p:sp>
        <p:nvSpPr>
          <p:cNvPr id="36869" name="Text Box 6">
            <a:extLst>
              <a:ext uri="{FF2B5EF4-FFF2-40B4-BE49-F238E27FC236}">
                <a16:creationId xmlns:a16="http://schemas.microsoft.com/office/drawing/2014/main" id="{26D7D846-7F2E-3338-F63F-C0A968CE6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4419600" cy="44750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US" altLang="en-US" sz="1600" dirty="0">
              <a:latin typeface="Courier New"/>
              <a:ea typeface="MS PGothic"/>
              <a:cs typeface="Arial"/>
            </a:endParaRP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int 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foo(int m, int n, int array[m][n])</a:t>
            </a:r>
            <a:endParaRPr lang="en-US" dirty="0"/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</a:t>
            </a:r>
            <a:r>
              <a:rPr lang="en-US" altLang="en-US" sz="1600" dirty="0" err="1">
                <a:latin typeface="Courier New" panose="02070309020205020404" pitchFamily="49" charset="0"/>
              </a:rPr>
              <a:t>printf</a:t>
            </a:r>
            <a:r>
              <a:rPr lang="en-US" altLang="en-US" sz="1600" dirty="0">
                <a:latin typeface="Courier New" panose="02070309020205020404" pitchFamily="49" charset="0"/>
              </a:rPr>
              <a:t>(</a:t>
            </a:r>
            <a:r>
              <a:rPr lang="ja-JP" altLang="en-US" sz="1600">
                <a:latin typeface="Courier New" panose="02070309020205020404" pitchFamily="49" charset="0"/>
              </a:rPr>
              <a:t>“</a:t>
            </a:r>
            <a:r>
              <a:rPr lang="en-US" altLang="ja-JP" sz="1600" dirty="0">
                <a:latin typeface="Courier New" panose="02070309020205020404" pitchFamily="49" charset="0"/>
              </a:rPr>
              <a:t>%d\n</a:t>
            </a:r>
            <a:r>
              <a:rPr lang="ja-JP" altLang="en-US" sz="1600">
                <a:latin typeface="Courier New" panose="02070309020205020404" pitchFamily="49" charset="0"/>
              </a:rPr>
              <a:t>”</a:t>
            </a:r>
            <a:r>
              <a:rPr lang="en-US" altLang="ja-JP" sz="1600" dirty="0">
                <a:latin typeface="Courier New" panose="02070309020205020404" pitchFamily="49" charset="0"/>
              </a:rPr>
              <a:t>, </a:t>
            </a:r>
            <a:r>
              <a:rPr lang="en-US" altLang="ja-JP" sz="1600" dirty="0" err="1">
                <a:latin typeface="Courier New" panose="02070309020205020404" pitchFamily="49" charset="0"/>
              </a:rPr>
              <a:t>sizeof</a:t>
            </a:r>
            <a:r>
              <a:rPr lang="en-US" altLang="ja-JP" sz="1600" dirty="0">
                <a:latin typeface="Courier New" panose="02070309020205020404" pitchFamily="49" charset="0"/>
              </a:rPr>
              <a:t>(array));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main(void)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   int matrix[2][3];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   … foo(2, 3, matrix) …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  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printf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</a:t>
            </a:r>
            <a:r>
              <a:rPr lang="ja-JP" altLang="en-US" sz="1600">
                <a:latin typeface="Courier New"/>
                <a:ea typeface="MS PGothic"/>
                <a:cs typeface="Arial"/>
              </a:rPr>
              <a:t>“</a:t>
            </a:r>
            <a:r>
              <a:rPr lang="en-US" altLang="ja-JP" sz="1600" dirty="0">
                <a:latin typeface="Courier New"/>
                <a:ea typeface="MS PGothic"/>
                <a:cs typeface="Arial"/>
              </a:rPr>
              <a:t>%d\n</a:t>
            </a:r>
            <a:r>
              <a:rPr lang="ja-JP" altLang="en-US" sz="1600">
                <a:latin typeface="Courier New"/>
                <a:ea typeface="MS PGothic"/>
                <a:cs typeface="Arial"/>
              </a:rPr>
              <a:t>”</a:t>
            </a:r>
            <a:r>
              <a:rPr lang="en-US" altLang="ja-JP" sz="1600" dirty="0">
                <a:latin typeface="Courier New"/>
                <a:ea typeface="MS PGothic"/>
                <a:cs typeface="Arial"/>
              </a:rPr>
              <a:t>, </a:t>
            </a:r>
            <a:r>
              <a:rPr lang="en-US" altLang="ja-JP" sz="1600" dirty="0" err="1">
                <a:latin typeface="Courier New"/>
                <a:ea typeface="MS PGothic"/>
                <a:cs typeface="Arial"/>
              </a:rPr>
              <a:t>sizeof</a:t>
            </a:r>
            <a:r>
              <a:rPr lang="en-US" altLang="ja-JP" sz="1600" dirty="0">
                <a:latin typeface="Courier New"/>
                <a:ea typeface="MS PGothic"/>
                <a:cs typeface="Arial"/>
              </a:rPr>
              <a:t>(matrix));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endParaRPr lang="en-US" altLang="en-US" u="sng" dirty="0">
              <a:latin typeface="Courier New" panose="02070309020205020404" pitchFamily="49" charset="0"/>
            </a:endParaRPr>
          </a:p>
        </p:txBody>
      </p:sp>
      <p:sp>
        <p:nvSpPr>
          <p:cNvPr id="36870" name="Line 11">
            <a:extLst>
              <a:ext uri="{FF2B5EF4-FFF2-40B4-BE49-F238E27FC236}">
                <a16:creationId xmlns:a16="http://schemas.microsoft.com/office/drawing/2014/main" id="{16F7306C-C738-F5B9-CD04-C31418FD50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4400" y="27432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12">
            <a:extLst>
              <a:ext uri="{FF2B5EF4-FFF2-40B4-BE49-F238E27FC236}">
                <a16:creationId xmlns:a16="http://schemas.microsoft.com/office/drawing/2014/main" id="{903E864E-3463-8860-0F02-A5A2CA91BC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31792" y="5105400"/>
            <a:ext cx="105460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Text Box 13">
            <a:extLst>
              <a:ext uri="{FF2B5EF4-FFF2-40B4-BE49-F238E27FC236}">
                <a16:creationId xmlns:a16="http://schemas.microsoft.com/office/drawing/2014/main" id="{6CD1997C-141E-AF1A-85C0-83D7E9C22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51460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What does this print?</a:t>
            </a:r>
          </a:p>
        </p:txBody>
      </p:sp>
      <p:sp>
        <p:nvSpPr>
          <p:cNvPr id="36873" name="Text Box 14">
            <a:extLst>
              <a:ext uri="{FF2B5EF4-FFF2-40B4-BE49-F238E27FC236}">
                <a16:creationId xmlns:a16="http://schemas.microsoft.com/office/drawing/2014/main" id="{BC0BC665-A0DB-A441-75D5-B2032643D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876800"/>
            <a:ext cx="233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What does this print?</a:t>
            </a:r>
          </a:p>
        </p:txBody>
      </p:sp>
      <p:sp>
        <p:nvSpPr>
          <p:cNvPr id="125967" name="Text Box 15">
            <a:extLst>
              <a:ext uri="{FF2B5EF4-FFF2-40B4-BE49-F238E27FC236}">
                <a16:creationId xmlns:a16="http://schemas.microsoft.com/office/drawing/2014/main" id="{0FC79814-D02D-4839-782C-40386E958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2514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8</a:t>
            </a:r>
          </a:p>
        </p:txBody>
      </p:sp>
      <p:sp>
        <p:nvSpPr>
          <p:cNvPr id="125968" name="Text Box 16">
            <a:extLst>
              <a:ext uri="{FF2B5EF4-FFF2-40B4-BE49-F238E27FC236}">
                <a16:creationId xmlns:a16="http://schemas.microsoft.com/office/drawing/2014/main" id="{0DFF6F87-3298-03EF-755A-5646309F4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9182" y="4876800"/>
            <a:ext cx="4411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800">
                <a:latin typeface="Arial"/>
                <a:ea typeface="MS PGothic"/>
                <a:cs typeface="Arial"/>
              </a:rPr>
              <a:t>24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5969" name="Text Box 17">
            <a:extLst>
              <a:ext uri="{FF2B5EF4-FFF2-40B4-BE49-F238E27FC236}">
                <a16:creationId xmlns:a16="http://schemas.microsoft.com/office/drawing/2014/main" id="{4CC3720E-F4B3-DADA-BA21-B2F3745F1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981325"/>
            <a:ext cx="28146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... because </a:t>
            </a:r>
            <a:r>
              <a:rPr lang="en-US" altLang="en-US" sz="1600">
                <a:latin typeface="Courier New" panose="02070309020205020404" pitchFamily="49" charset="0"/>
              </a:rPr>
              <a:t>array</a:t>
            </a:r>
            <a:r>
              <a:rPr lang="en-US" altLang="en-US" sz="1800" b="0">
                <a:latin typeface="Arial" panose="020B0604020202020204" pitchFamily="34" charset="0"/>
              </a:rPr>
              <a:t> is really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a pointer</a:t>
            </a:r>
          </a:p>
        </p:txBody>
      </p:sp>
    </p:spTree>
    <p:extLst>
      <p:ext uri="{BB962C8B-B14F-4D97-AF65-F5344CB8AC3E}">
        <p14:creationId xmlns:p14="http://schemas.microsoft.com/office/powerpoint/2010/main" val="1649670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7" grpId="0"/>
      <p:bldP spid="125968" grpId="0"/>
      <p:bldP spid="12596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>
            <a:extLst>
              <a:ext uri="{FF2B5EF4-FFF2-40B4-BE49-F238E27FC236}">
                <a16:creationId xmlns:a16="http://schemas.microsoft.com/office/drawing/2014/main" id="{BD5C381A-195C-499B-5B3C-1A1FD67042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Passing Arrays: New Style</a:t>
            </a:r>
          </a:p>
        </p:txBody>
      </p:sp>
      <p:sp>
        <p:nvSpPr>
          <p:cNvPr id="36869" name="Text Box 6">
            <a:extLst>
              <a:ext uri="{FF2B5EF4-FFF2-40B4-BE49-F238E27FC236}">
                <a16:creationId xmlns:a16="http://schemas.microsoft.com/office/drawing/2014/main" id="{26D7D846-7F2E-3338-F63F-C0A968CE6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559" y="2079398"/>
            <a:ext cx="4840452" cy="27022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US" altLang="en-US" sz="1600" dirty="0">
              <a:latin typeface="Courier New"/>
              <a:ea typeface="MS PGothic"/>
              <a:cs typeface="Arial"/>
            </a:endParaRP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int </a:t>
            </a:r>
            <a:endParaRPr lang="en-US" dirty="0">
              <a:latin typeface="Courier New"/>
              <a:ea typeface="MS PGothic"/>
              <a:cs typeface="Arial"/>
            </a:endParaRP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foo(int m, int n, int array[m][n])</a:t>
            </a:r>
            <a:endParaRPr lang="en-US" dirty="0"/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   for (int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i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 = 0;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i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 &lt; m;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i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++)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      for (int j = 0; j &lt; n; 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j++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)</a:t>
            </a:r>
            <a:endParaRPr lang="en-US" altLang="ja-JP" sz="1600" dirty="0">
              <a:latin typeface="Courier New" panose="02070309020205020404" pitchFamily="49" charset="0"/>
            </a:endParaRPr>
          </a:p>
          <a:p>
            <a:pPr algn="l"/>
            <a:r>
              <a:rPr lang="en-US" sz="1600" dirty="0">
                <a:latin typeface="Courier New"/>
                <a:ea typeface="MS PGothic"/>
                <a:cs typeface="Courier New"/>
              </a:rPr>
              <a:t>        </a:t>
            </a:r>
            <a:r>
              <a:rPr lang="en-US" sz="1600" dirty="0" err="1">
                <a:latin typeface="Courier New"/>
                <a:ea typeface="MS PGothic"/>
                <a:cs typeface="Courier New"/>
              </a:rPr>
              <a:t>p</a:t>
            </a:r>
            <a:r>
              <a:rPr lang="en-US" altLang="en-US" sz="1600" dirty="0" err="1">
                <a:latin typeface="Courier New"/>
                <a:ea typeface="MS PGothic"/>
                <a:cs typeface="Arial"/>
              </a:rPr>
              <a:t>rintf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</a:t>
            </a:r>
            <a:r>
              <a:rPr lang="ja-JP" altLang="en-US" sz="1600">
                <a:latin typeface="Courier New"/>
                <a:ea typeface="MS PGothic"/>
                <a:cs typeface="Arial"/>
              </a:rPr>
              <a:t>“</a:t>
            </a:r>
            <a:r>
              <a:rPr lang="en-US" altLang="ja-JP" sz="1600" dirty="0">
                <a:latin typeface="Courier New"/>
                <a:ea typeface="MS PGothic"/>
                <a:cs typeface="Arial"/>
              </a:rPr>
              <a:t>%d\n</a:t>
            </a:r>
            <a:r>
              <a:rPr lang="ja-JP" altLang="en-US" sz="1600">
                <a:latin typeface="Courier New"/>
                <a:ea typeface="MS PGothic"/>
                <a:cs typeface="Arial"/>
              </a:rPr>
              <a:t>”</a:t>
            </a:r>
            <a:r>
              <a:rPr lang="en-US" altLang="ja-JP" sz="1600" dirty="0">
                <a:latin typeface="Courier New"/>
                <a:ea typeface="MS PGothic"/>
                <a:cs typeface="Arial"/>
              </a:rPr>
              <a:t>, array[</a:t>
            </a:r>
            <a:r>
              <a:rPr lang="en-US" altLang="ja-JP" sz="1600" dirty="0" err="1">
                <a:latin typeface="Courier New"/>
                <a:ea typeface="MS PGothic"/>
                <a:cs typeface="Arial"/>
              </a:rPr>
              <a:t>i</a:t>
            </a:r>
            <a:r>
              <a:rPr lang="en-US" altLang="ja-JP" sz="1600" dirty="0">
                <a:latin typeface="Courier New"/>
                <a:ea typeface="MS PGothic"/>
                <a:cs typeface="Arial"/>
              </a:rPr>
              <a:t>][j]);</a:t>
            </a:r>
            <a:endParaRPr lang="en-US" altLang="ja-JP" sz="160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}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28503-BD2F-A84E-1F3B-0E1D3957E329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57200" y="1341438"/>
            <a:ext cx="8229600" cy="4830762"/>
          </a:xfrm>
        </p:spPr>
        <p:txBody>
          <a:bodyPr/>
          <a:lstStyle/>
          <a:p>
            <a:r>
              <a:rPr lang="en-US" altLang="en-US" dirty="0"/>
              <a:t>Better support for multidimensional arrays </a:t>
            </a:r>
          </a:p>
        </p:txBody>
      </p:sp>
    </p:spTree>
    <p:extLst>
      <p:ext uri="{BB962C8B-B14F-4D97-AF65-F5344CB8AC3E}">
        <p14:creationId xmlns:p14="http://schemas.microsoft.com/office/powerpoint/2010/main" val="187964489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>
            <a:extLst>
              <a:ext uri="{FF2B5EF4-FFF2-40B4-BE49-F238E27FC236}">
                <a16:creationId xmlns:a16="http://schemas.microsoft.com/office/drawing/2014/main" id="{872971B8-9AC1-EED5-B50A-7D317A7A77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Equivalence</a:t>
            </a:r>
          </a:p>
        </p:txBody>
      </p:sp>
      <p:sp>
        <p:nvSpPr>
          <p:cNvPr id="37893" name="Text Box 4">
            <a:extLst>
              <a:ext uri="{FF2B5EF4-FFF2-40B4-BE49-F238E27FC236}">
                <a16:creationId xmlns:a16="http://schemas.microsoft.com/office/drawing/2014/main" id="{6FF0F4E5-4479-3D66-19B5-43D31F52A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5" y="2298700"/>
            <a:ext cx="3394075" cy="2406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 array[10];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= 0;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&lt; 10;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++) 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array[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 = …;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endParaRPr lang="en-US" altLang="en-US" u="sng" dirty="0">
              <a:latin typeface="Courier New" panose="02070309020205020404" pitchFamily="49" charset="0"/>
            </a:endParaRPr>
          </a:p>
        </p:txBody>
      </p:sp>
      <p:sp>
        <p:nvSpPr>
          <p:cNvPr id="37894" name="Text Box 5">
            <a:extLst>
              <a:ext uri="{FF2B5EF4-FFF2-40B4-BE49-F238E27FC236}">
                <a16:creationId xmlns:a16="http://schemas.microsoft.com/office/drawing/2014/main" id="{27496C31-AFB9-0BFA-067B-FC9ECA61B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298700"/>
            <a:ext cx="4875213" cy="2406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*p;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 array[10];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for (p = array; p &lt; &amp;array[10]; p++) 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*p = …;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endParaRPr lang="en-US" altLang="en-US" u="sng" dirty="0">
              <a:latin typeface="Courier New" panose="02070309020205020404" pitchFamily="49" charset="0"/>
            </a:endParaRPr>
          </a:p>
        </p:txBody>
      </p:sp>
      <p:sp>
        <p:nvSpPr>
          <p:cNvPr id="123910" name="Oval 6">
            <a:extLst>
              <a:ext uri="{FF2B5EF4-FFF2-40B4-BE49-F238E27FC236}">
                <a16:creationId xmlns:a16="http://schemas.microsoft.com/office/drawing/2014/main" id="{3AA87A6C-B948-5A85-93FD-B12B2C1AA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048000"/>
            <a:ext cx="1295400" cy="6096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23911" name="Oval 7">
            <a:extLst>
              <a:ext uri="{FF2B5EF4-FFF2-40B4-BE49-F238E27FC236}">
                <a16:creationId xmlns:a16="http://schemas.microsoft.com/office/drawing/2014/main" id="{D6B47BFC-C2EB-B2FA-511D-F628340C5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048000"/>
            <a:ext cx="1828800" cy="6096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23912" name="Oval 8">
            <a:extLst>
              <a:ext uri="{FF2B5EF4-FFF2-40B4-BE49-F238E27FC236}">
                <a16:creationId xmlns:a16="http://schemas.microsoft.com/office/drawing/2014/main" id="{5CDA04E9-0E7C-28BD-9C35-B6323CDEF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124200"/>
            <a:ext cx="6096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23913" name="Oval 9">
            <a:extLst>
              <a:ext uri="{FF2B5EF4-FFF2-40B4-BE49-F238E27FC236}">
                <a16:creationId xmlns:a16="http://schemas.microsoft.com/office/drawing/2014/main" id="{83552FEE-2834-5684-294C-6C37B7F52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733800"/>
            <a:ext cx="609600" cy="4572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37899" name="Text Box 12">
            <a:extLst>
              <a:ext uri="{FF2B5EF4-FFF2-40B4-BE49-F238E27FC236}">
                <a16:creationId xmlns:a16="http://schemas.microsoft.com/office/drawing/2014/main" id="{30783D95-B0B1-4464-5DCD-4A8E73540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257800"/>
            <a:ext cx="546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These two blocks of code are functionally equivalent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0" grpId="0" animBg="1"/>
      <p:bldP spid="123910" grpId="1" animBg="1"/>
      <p:bldP spid="123911" grpId="0" animBg="1"/>
      <p:bldP spid="123911" grpId="1" animBg="1"/>
      <p:bldP spid="123912" grpId="0" animBg="1"/>
      <p:bldP spid="123912" grpId="1" animBg="1"/>
      <p:bldP spid="1239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>
            <a:extLst>
              <a:ext uri="{FF2B5EF4-FFF2-40B4-BE49-F238E27FC236}">
                <a16:creationId xmlns:a16="http://schemas.microsoft.com/office/drawing/2014/main" id="{A37C566F-BE5D-8158-FB20-CDF576958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Strings</a:t>
            </a: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836E3AFF-4616-E81F-8798-B8E49A8329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MS PGothic"/>
              </a:rPr>
              <a:t>In C, a string is just an array of characters</a:t>
            </a:r>
          </a:p>
          <a:p>
            <a:pPr lvl="1" eaLnBrk="1" hangingPunct="1"/>
            <a:r>
              <a:rPr lang="en-US" altLang="en-US"/>
              <a:t>Terminated with </a:t>
            </a:r>
            <a:r>
              <a:rPr lang="ja-JP" altLang="en-US">
                <a:ea typeface="MS PGothic" panose="020B0600070205080204" pitchFamily="34" charset="-128"/>
              </a:rPr>
              <a:t>‘</a:t>
            </a:r>
            <a:r>
              <a:rPr lang="en-US" altLang="ja-JP">
                <a:ea typeface="MS PGothic" panose="020B0600070205080204" pitchFamily="34" charset="-128"/>
              </a:rPr>
              <a:t>\0</a:t>
            </a:r>
            <a:r>
              <a:rPr lang="ja-JP" altLang="en-US">
                <a:ea typeface="MS PGothic" panose="020B0600070205080204" pitchFamily="34" charset="-128"/>
              </a:rPr>
              <a:t>’</a:t>
            </a:r>
            <a:r>
              <a:rPr lang="en-US" altLang="ja-JP">
                <a:ea typeface="MS PGothic" panose="020B0600070205080204" pitchFamily="34" charset="-128"/>
              </a:rPr>
              <a:t> character</a:t>
            </a:r>
          </a:p>
          <a:p>
            <a:pPr lvl="1" eaLnBrk="1" hangingPunct="1"/>
            <a:r>
              <a:rPr lang="en-US" altLang="en-US"/>
              <a:t>Arrays for bounded-length strings</a:t>
            </a:r>
          </a:p>
          <a:p>
            <a:pPr lvl="1" eaLnBrk="1" hangingPunct="1"/>
            <a:r>
              <a:rPr lang="en-US" altLang="en-US"/>
              <a:t>Pointer for constant strings (or unknown length)</a:t>
            </a:r>
          </a:p>
        </p:txBody>
      </p:sp>
      <p:sp>
        <p:nvSpPr>
          <p:cNvPr id="38918" name="Text Box 4">
            <a:extLst>
              <a:ext uri="{FF2B5EF4-FFF2-40B4-BE49-F238E27FC236}">
                <a16:creationId xmlns:a16="http://schemas.microsoft.com/office/drawing/2014/main" id="{E74A3816-4581-57A9-7038-061E9DEF8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006725"/>
            <a:ext cx="497205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char  str1[15] = </a:t>
            </a:r>
            <a:r>
              <a:rPr lang="ja-JP" altLang="en-US" sz="1800">
                <a:latin typeface="Courier New" panose="02070309020205020404" pitchFamily="49" charset="0"/>
              </a:rPr>
              <a:t>“</a:t>
            </a:r>
            <a:r>
              <a:rPr lang="en-US" altLang="ja-JP" sz="1800" dirty="0">
                <a:latin typeface="Courier New" panose="02070309020205020404" pitchFamily="49" charset="0"/>
              </a:rPr>
              <a:t>Hello, world!\n</a:t>
            </a:r>
            <a:r>
              <a:rPr lang="ja-JP" altLang="en-US" sz="1800">
                <a:latin typeface="Courier New" panose="02070309020205020404" pitchFamily="49" charset="0"/>
              </a:rPr>
              <a:t>”</a:t>
            </a:r>
            <a:r>
              <a:rPr lang="en-US" altLang="ja-JP" sz="1800" dirty="0">
                <a:latin typeface="Courier New" panose="02070309020205020404" pitchFamily="49" charset="0"/>
              </a:rPr>
              <a:t>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 panose="02070309020205020404" pitchFamily="49" charset="0"/>
              </a:rPr>
              <a:t>char *str2     = </a:t>
            </a:r>
            <a:r>
              <a:rPr lang="ja-JP" altLang="en-US" sz="1800">
                <a:latin typeface="Courier New" panose="02070309020205020404" pitchFamily="49" charset="0"/>
              </a:rPr>
              <a:t>“</a:t>
            </a:r>
            <a:r>
              <a:rPr lang="en-US" altLang="ja-JP" sz="1800" dirty="0">
                <a:latin typeface="Courier New" panose="02070309020205020404" pitchFamily="49" charset="0"/>
              </a:rPr>
              <a:t>Hello, world!\n</a:t>
            </a:r>
            <a:r>
              <a:rPr lang="ja-JP" altLang="en-US" sz="1800">
                <a:latin typeface="Courier New" panose="02070309020205020404" pitchFamily="49" charset="0"/>
              </a:rPr>
              <a:t>”</a:t>
            </a:r>
            <a:r>
              <a:rPr lang="en-US" altLang="ja-JP" sz="1800" dirty="0">
                <a:latin typeface="Courier New" panose="02070309020205020404" pitchFamily="49" charset="0"/>
              </a:rPr>
              <a:t>;</a:t>
            </a:r>
            <a:endParaRPr lang="en-US" altLang="en-US" sz="1800" dirty="0">
              <a:latin typeface="Courier New" panose="02070309020205020404" pitchFamily="49" charset="0"/>
            </a:endParaRPr>
          </a:p>
        </p:txBody>
      </p:sp>
      <p:sp>
        <p:nvSpPr>
          <p:cNvPr id="38919" name="Rectangle 43">
            <a:extLst>
              <a:ext uri="{FF2B5EF4-FFF2-40B4-BE49-F238E27FC236}">
                <a16:creationId xmlns:a16="http://schemas.microsoft.com/office/drawing/2014/main" id="{9E740C72-5246-420D-5243-4C7D4A4F1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H</a:t>
            </a:r>
          </a:p>
        </p:txBody>
      </p:sp>
      <p:sp>
        <p:nvSpPr>
          <p:cNvPr id="38920" name="Rectangle 44">
            <a:extLst>
              <a:ext uri="{FF2B5EF4-FFF2-40B4-BE49-F238E27FC236}">
                <a16:creationId xmlns:a16="http://schemas.microsoft.com/office/drawing/2014/main" id="{FA70C8B5-5B45-F34C-88D0-C32DD3EAE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8921" name="Rectangle 45">
            <a:extLst>
              <a:ext uri="{FF2B5EF4-FFF2-40B4-BE49-F238E27FC236}">
                <a16:creationId xmlns:a16="http://schemas.microsoft.com/office/drawing/2014/main" id="{C500A6B6-23F7-BF46-320C-A4FF64827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38922" name="Rectangle 46">
            <a:extLst>
              <a:ext uri="{FF2B5EF4-FFF2-40B4-BE49-F238E27FC236}">
                <a16:creationId xmlns:a16="http://schemas.microsoft.com/office/drawing/2014/main" id="{E5CA1116-1956-D868-F9C3-735A3E22C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38923" name="Rectangle 47">
            <a:extLst>
              <a:ext uri="{FF2B5EF4-FFF2-40B4-BE49-F238E27FC236}">
                <a16:creationId xmlns:a16="http://schemas.microsoft.com/office/drawing/2014/main" id="{9650F3A8-9ADB-7945-E24F-31A200A449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o</a:t>
            </a:r>
          </a:p>
        </p:txBody>
      </p:sp>
      <p:sp>
        <p:nvSpPr>
          <p:cNvPr id="38924" name="Rectangle 48">
            <a:extLst>
              <a:ext uri="{FF2B5EF4-FFF2-40B4-BE49-F238E27FC236}">
                <a16:creationId xmlns:a16="http://schemas.microsoft.com/office/drawing/2014/main" id="{8EAC239A-E2DB-5FC1-7187-3759877AA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,</a:t>
            </a:r>
          </a:p>
        </p:txBody>
      </p:sp>
      <p:sp>
        <p:nvSpPr>
          <p:cNvPr id="38925" name="Rectangle 49">
            <a:extLst>
              <a:ext uri="{FF2B5EF4-FFF2-40B4-BE49-F238E27FC236}">
                <a16:creationId xmlns:a16="http://schemas.microsoft.com/office/drawing/2014/main" id="{40CA2807-E651-1B29-926F-7842D99E8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38926" name="Rectangle 50">
            <a:extLst>
              <a:ext uri="{FF2B5EF4-FFF2-40B4-BE49-F238E27FC236}">
                <a16:creationId xmlns:a16="http://schemas.microsoft.com/office/drawing/2014/main" id="{626F4896-566C-A62E-22A9-001B37F5E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w</a:t>
            </a:r>
          </a:p>
        </p:txBody>
      </p:sp>
      <p:sp>
        <p:nvSpPr>
          <p:cNvPr id="38927" name="Rectangle 51">
            <a:extLst>
              <a:ext uri="{FF2B5EF4-FFF2-40B4-BE49-F238E27FC236}">
                <a16:creationId xmlns:a16="http://schemas.microsoft.com/office/drawing/2014/main" id="{220B9472-7239-538F-733A-71FFF868F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38928" name="Rectangle 52">
            <a:extLst>
              <a:ext uri="{FF2B5EF4-FFF2-40B4-BE49-F238E27FC236}">
                <a16:creationId xmlns:a16="http://schemas.microsoft.com/office/drawing/2014/main" id="{AF4067A5-D2A5-0369-B7FE-D0634348E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o</a:t>
            </a:r>
          </a:p>
        </p:txBody>
      </p:sp>
      <p:sp>
        <p:nvSpPr>
          <p:cNvPr id="38929" name="Rectangle 53">
            <a:extLst>
              <a:ext uri="{FF2B5EF4-FFF2-40B4-BE49-F238E27FC236}">
                <a16:creationId xmlns:a16="http://schemas.microsoft.com/office/drawing/2014/main" id="{30AE844E-4FF3-6C11-DEFF-86C209123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r</a:t>
            </a:r>
          </a:p>
        </p:txBody>
      </p:sp>
      <p:sp>
        <p:nvSpPr>
          <p:cNvPr id="38930" name="Rectangle 54">
            <a:extLst>
              <a:ext uri="{FF2B5EF4-FFF2-40B4-BE49-F238E27FC236}">
                <a16:creationId xmlns:a16="http://schemas.microsoft.com/office/drawing/2014/main" id="{CFC961F3-B2D2-EAE6-45FE-8AFE0ABA8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8931" name="Rectangle 55">
            <a:extLst>
              <a:ext uri="{FF2B5EF4-FFF2-40B4-BE49-F238E27FC236}">
                <a16:creationId xmlns:a16="http://schemas.microsoft.com/office/drawing/2014/main" id="{297FC54C-B7FC-3693-D3EA-65A45C8BA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!</a:t>
            </a:r>
          </a:p>
        </p:txBody>
      </p:sp>
      <p:sp>
        <p:nvSpPr>
          <p:cNvPr id="38932" name="Rectangle 56">
            <a:extLst>
              <a:ext uri="{FF2B5EF4-FFF2-40B4-BE49-F238E27FC236}">
                <a16:creationId xmlns:a16="http://schemas.microsoft.com/office/drawing/2014/main" id="{8D2D6E5A-4836-CA37-3B1A-380D5F593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55626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\n</a:t>
            </a:r>
          </a:p>
        </p:txBody>
      </p:sp>
      <p:sp>
        <p:nvSpPr>
          <p:cNvPr id="38933" name="Rectangle 57">
            <a:extLst>
              <a:ext uri="{FF2B5EF4-FFF2-40B4-BE49-F238E27FC236}">
                <a16:creationId xmlns:a16="http://schemas.microsoft.com/office/drawing/2014/main" id="{A97B5D82-3F6A-C358-1840-90F308326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562600"/>
            <a:ext cx="12954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b="0">
                <a:latin typeface="Tahoma" panose="020B0604030504040204" pitchFamily="34" charset="0"/>
              </a:rPr>
              <a:t>length</a:t>
            </a:r>
          </a:p>
        </p:txBody>
      </p:sp>
      <p:sp>
        <p:nvSpPr>
          <p:cNvPr id="38934" name="Rectangle 58">
            <a:extLst>
              <a:ext uri="{FF2B5EF4-FFF2-40B4-BE49-F238E27FC236}">
                <a16:creationId xmlns:a16="http://schemas.microsoft.com/office/drawing/2014/main" id="{18883713-AE62-4E59-0472-FCCEF8069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H</a:t>
            </a:r>
          </a:p>
        </p:txBody>
      </p:sp>
      <p:sp>
        <p:nvSpPr>
          <p:cNvPr id="38935" name="Rectangle 59">
            <a:extLst>
              <a:ext uri="{FF2B5EF4-FFF2-40B4-BE49-F238E27FC236}">
                <a16:creationId xmlns:a16="http://schemas.microsoft.com/office/drawing/2014/main" id="{580193ED-588B-2297-7D2A-96FDC657F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8936" name="Rectangle 60">
            <a:extLst>
              <a:ext uri="{FF2B5EF4-FFF2-40B4-BE49-F238E27FC236}">
                <a16:creationId xmlns:a16="http://schemas.microsoft.com/office/drawing/2014/main" id="{4B71532D-D30B-0299-6D0B-E201BD111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38937" name="Rectangle 61">
            <a:extLst>
              <a:ext uri="{FF2B5EF4-FFF2-40B4-BE49-F238E27FC236}">
                <a16:creationId xmlns:a16="http://schemas.microsoft.com/office/drawing/2014/main" id="{CD9EAEAE-24CB-2888-8A8C-290817665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38938" name="Rectangle 62">
            <a:extLst>
              <a:ext uri="{FF2B5EF4-FFF2-40B4-BE49-F238E27FC236}">
                <a16:creationId xmlns:a16="http://schemas.microsoft.com/office/drawing/2014/main" id="{F41F9177-0888-7A1E-9C94-52A5EB45D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o</a:t>
            </a:r>
          </a:p>
        </p:txBody>
      </p:sp>
      <p:sp>
        <p:nvSpPr>
          <p:cNvPr id="38939" name="Rectangle 63">
            <a:extLst>
              <a:ext uri="{FF2B5EF4-FFF2-40B4-BE49-F238E27FC236}">
                <a16:creationId xmlns:a16="http://schemas.microsoft.com/office/drawing/2014/main" id="{1AFE48C7-2CB5-5AA3-B6D5-88CA8007F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,</a:t>
            </a:r>
          </a:p>
        </p:txBody>
      </p:sp>
      <p:sp>
        <p:nvSpPr>
          <p:cNvPr id="38940" name="Rectangle 64">
            <a:extLst>
              <a:ext uri="{FF2B5EF4-FFF2-40B4-BE49-F238E27FC236}">
                <a16:creationId xmlns:a16="http://schemas.microsoft.com/office/drawing/2014/main" id="{CC1EF53A-3D26-5417-F316-9CA227415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38941" name="Rectangle 65">
            <a:extLst>
              <a:ext uri="{FF2B5EF4-FFF2-40B4-BE49-F238E27FC236}">
                <a16:creationId xmlns:a16="http://schemas.microsoft.com/office/drawing/2014/main" id="{847AC0DA-CD5B-7196-5C26-2158EE12E0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w</a:t>
            </a:r>
          </a:p>
        </p:txBody>
      </p:sp>
      <p:sp>
        <p:nvSpPr>
          <p:cNvPr id="38942" name="Rectangle 66">
            <a:extLst>
              <a:ext uri="{FF2B5EF4-FFF2-40B4-BE49-F238E27FC236}">
                <a16:creationId xmlns:a16="http://schemas.microsoft.com/office/drawing/2014/main" id="{034BC4D5-C136-7BD4-49D9-8A5F636EA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38943" name="Rectangle 67">
            <a:extLst>
              <a:ext uri="{FF2B5EF4-FFF2-40B4-BE49-F238E27FC236}">
                <a16:creationId xmlns:a16="http://schemas.microsoft.com/office/drawing/2014/main" id="{E6E60032-036B-F752-9C94-7AC904881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o</a:t>
            </a:r>
          </a:p>
        </p:txBody>
      </p:sp>
      <p:sp>
        <p:nvSpPr>
          <p:cNvPr id="38944" name="Rectangle 68">
            <a:extLst>
              <a:ext uri="{FF2B5EF4-FFF2-40B4-BE49-F238E27FC236}">
                <a16:creationId xmlns:a16="http://schemas.microsoft.com/office/drawing/2014/main" id="{5129FF31-332B-7FFF-54A8-787318C40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r</a:t>
            </a:r>
          </a:p>
        </p:txBody>
      </p:sp>
      <p:sp>
        <p:nvSpPr>
          <p:cNvPr id="38945" name="Rectangle 69">
            <a:extLst>
              <a:ext uri="{FF2B5EF4-FFF2-40B4-BE49-F238E27FC236}">
                <a16:creationId xmlns:a16="http://schemas.microsoft.com/office/drawing/2014/main" id="{9C34CBCB-1FA0-32C6-83C0-E7D271B95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8946" name="Rectangle 70">
            <a:extLst>
              <a:ext uri="{FF2B5EF4-FFF2-40B4-BE49-F238E27FC236}">
                <a16:creationId xmlns:a16="http://schemas.microsoft.com/office/drawing/2014/main" id="{1FDFF9A9-8B24-25D9-2E83-F45052065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!</a:t>
            </a:r>
          </a:p>
        </p:txBody>
      </p:sp>
      <p:sp>
        <p:nvSpPr>
          <p:cNvPr id="38947" name="Rectangle 71">
            <a:extLst>
              <a:ext uri="{FF2B5EF4-FFF2-40B4-BE49-F238E27FC236}">
                <a16:creationId xmlns:a16="http://schemas.microsoft.com/office/drawing/2014/main" id="{BC60496E-91D3-E6B3-375A-492A421BF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962400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\n</a:t>
            </a:r>
          </a:p>
        </p:txBody>
      </p:sp>
      <p:sp>
        <p:nvSpPr>
          <p:cNvPr id="38948" name="Rectangle 72">
            <a:extLst>
              <a:ext uri="{FF2B5EF4-FFF2-40B4-BE49-F238E27FC236}">
                <a16:creationId xmlns:a16="http://schemas.microsoft.com/office/drawing/2014/main" id="{7EC1A68F-8AC0-48A5-FC49-5200497EF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3962400"/>
            <a:ext cx="12954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b="0">
                <a:latin typeface="Tahoma" panose="020B0604030504040204" pitchFamily="34" charset="0"/>
              </a:rPr>
              <a:t>terminator</a:t>
            </a:r>
          </a:p>
        </p:txBody>
      </p:sp>
      <p:sp>
        <p:nvSpPr>
          <p:cNvPr id="38949" name="Text Box 73">
            <a:extLst>
              <a:ext uri="{FF2B5EF4-FFF2-40B4-BE49-F238E27FC236}">
                <a16:creationId xmlns:a16="http://schemas.microsoft.com/office/drawing/2014/main" id="{F8F2D84E-1D41-7D0F-1668-E29D0C00E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662" y="5562600"/>
            <a:ext cx="1223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 dirty="0">
                <a:latin typeface="Tahoma"/>
                <a:ea typeface="MS PGothic"/>
                <a:cs typeface="Arial"/>
              </a:rPr>
              <a:t>Java, …</a:t>
            </a:r>
          </a:p>
        </p:txBody>
      </p:sp>
      <p:sp>
        <p:nvSpPr>
          <p:cNvPr id="38950" name="Text Box 74">
            <a:extLst>
              <a:ext uri="{FF2B5EF4-FFF2-40B4-BE49-F238E27FC236}">
                <a16:creationId xmlns:a16="http://schemas.microsoft.com/office/drawing/2014/main" id="{2830D8A3-554E-18F9-9944-74EB9767C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341" y="3962400"/>
            <a:ext cx="803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b="0">
                <a:latin typeface="Tahoma" panose="020B0604030504040204" pitchFamily="34" charset="0"/>
              </a:rPr>
              <a:t>C, …</a:t>
            </a:r>
          </a:p>
        </p:txBody>
      </p:sp>
      <p:sp>
        <p:nvSpPr>
          <p:cNvPr id="38951" name="Text Box 75">
            <a:extLst>
              <a:ext uri="{FF2B5EF4-FFF2-40B4-BE49-F238E27FC236}">
                <a16:creationId xmlns:a16="http://schemas.microsoft.com/office/drawing/2014/main" id="{095CADAB-9537-7EF9-DBDA-FEBE8CD7B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648200"/>
            <a:ext cx="244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b="0">
                <a:latin typeface="Tahoma" panose="020B0604030504040204" pitchFamily="34" charset="0"/>
              </a:rPr>
              <a:t>C terminator:</a:t>
            </a:r>
            <a:r>
              <a:rPr lang="en-US" altLang="en-US" sz="2000" b="0">
                <a:latin typeface="Courier New" panose="02070309020205020404" pitchFamily="49" charset="0"/>
              </a:rPr>
              <a:t> </a:t>
            </a:r>
            <a:r>
              <a:rPr lang="ja-JP" altLang="en-US" sz="2000">
                <a:latin typeface="Courier New" panose="02070309020205020404" pitchFamily="49" charset="0"/>
              </a:rPr>
              <a:t>’</a:t>
            </a:r>
            <a:r>
              <a:rPr lang="en-US" altLang="ja-JP" sz="2000">
                <a:latin typeface="Courier New" panose="02070309020205020404" pitchFamily="49" charset="0"/>
              </a:rPr>
              <a:t>\0</a:t>
            </a:r>
            <a:r>
              <a:rPr lang="ja-JP" altLang="en-US" sz="2000">
                <a:latin typeface="Courier New" panose="02070309020205020404" pitchFamily="49" charset="0"/>
              </a:rPr>
              <a:t>’</a:t>
            </a:r>
            <a:endParaRPr lang="en-US" altLang="en-US" sz="200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>
            <a:extLst>
              <a:ext uri="{FF2B5EF4-FFF2-40B4-BE49-F238E27FC236}">
                <a16:creationId xmlns:a16="http://schemas.microsoft.com/office/drawing/2014/main" id="{A37C566F-BE5D-8158-FB20-CDF576958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ourier New"/>
              </a:rPr>
              <a:t>str1</a:t>
            </a:r>
            <a:r>
              <a:rPr lang="en-US" altLang="en-US" dirty="0"/>
              <a:t> versus </a:t>
            </a:r>
            <a:r>
              <a:rPr lang="en-US" altLang="en-US" dirty="0">
                <a:latin typeface="Courier New"/>
              </a:rPr>
              <a:t>str2</a:t>
            </a:r>
          </a:p>
        </p:txBody>
      </p:sp>
      <p:sp>
        <p:nvSpPr>
          <p:cNvPr id="38918" name="Text Box 4">
            <a:extLst>
              <a:ext uri="{FF2B5EF4-FFF2-40B4-BE49-F238E27FC236}">
                <a16:creationId xmlns:a16="http://schemas.microsoft.com/office/drawing/2014/main" id="{E74A3816-4581-57A9-7038-061E9DEF8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512" y="2000885"/>
            <a:ext cx="496802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/>
                <a:ea typeface="MS PGothic"/>
                <a:cs typeface="Arial"/>
              </a:rPr>
              <a:t>char  str1[15] = </a:t>
            </a:r>
            <a:r>
              <a:rPr lang="ja-JP" altLang="en-US" sz="1800">
                <a:latin typeface="Courier New"/>
                <a:ea typeface="MS PGothic"/>
                <a:cs typeface="Arial"/>
              </a:rPr>
              <a:t>“</a:t>
            </a:r>
            <a:r>
              <a:rPr lang="en-US" altLang="ja-JP" sz="1800" dirty="0">
                <a:latin typeface="Courier New"/>
                <a:ea typeface="MS PGothic"/>
                <a:cs typeface="Arial"/>
              </a:rPr>
              <a:t>Hello, world!\n</a:t>
            </a:r>
            <a:r>
              <a:rPr lang="ja-JP" altLang="en-US" sz="1800">
                <a:latin typeface="Courier New"/>
                <a:ea typeface="MS PGothic"/>
                <a:cs typeface="Arial"/>
              </a:rPr>
              <a:t>”</a:t>
            </a:r>
            <a:r>
              <a:rPr lang="en-US" altLang="ja-JP" sz="1800" dirty="0">
                <a:latin typeface="Courier New"/>
                <a:ea typeface="MS PGothic"/>
                <a:cs typeface="Arial"/>
              </a:rPr>
              <a:t>;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FC5DB8D7-2279-F29F-D4C7-EBEEC3021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1512" y="4643500"/>
            <a:ext cx="496802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1800" dirty="0">
                <a:latin typeface="Courier New"/>
                <a:ea typeface="MS PGothic"/>
                <a:cs typeface="Arial"/>
              </a:rPr>
              <a:t>char *str2     = </a:t>
            </a:r>
            <a:r>
              <a:rPr lang="ja-JP" altLang="en-US" sz="1800">
                <a:latin typeface="Courier New"/>
                <a:ea typeface="MS PGothic"/>
                <a:cs typeface="Arial"/>
              </a:rPr>
              <a:t>“</a:t>
            </a:r>
            <a:r>
              <a:rPr lang="en-US" altLang="ja-JP" sz="1800" dirty="0">
                <a:latin typeface="Courier New"/>
                <a:ea typeface="MS PGothic"/>
                <a:cs typeface="Arial"/>
              </a:rPr>
              <a:t>Hello, world!\n</a:t>
            </a:r>
            <a:r>
              <a:rPr lang="ja-JP" altLang="en-US" sz="1800">
                <a:latin typeface="Courier New"/>
                <a:ea typeface="MS PGothic"/>
                <a:cs typeface="Arial"/>
              </a:rPr>
              <a:t>”</a:t>
            </a:r>
            <a:r>
              <a:rPr lang="en-US" altLang="ja-JP" sz="1800" dirty="0">
                <a:latin typeface="Courier New"/>
                <a:ea typeface="MS PGothic"/>
                <a:cs typeface="Arial"/>
              </a:rPr>
              <a:t>;</a:t>
            </a:r>
            <a:endParaRPr lang="en-US" altLang="en-US" sz="1800" dirty="0">
              <a:latin typeface="Courier New"/>
              <a:ea typeface="MS PGothic"/>
              <a:cs typeface="Arial"/>
            </a:endParaRPr>
          </a:p>
        </p:txBody>
      </p:sp>
      <p:sp>
        <p:nvSpPr>
          <p:cNvPr id="51" name="Rectangle 72">
            <a:extLst>
              <a:ext uri="{FF2B5EF4-FFF2-40B4-BE49-F238E27FC236}">
                <a16:creationId xmlns:a16="http://schemas.microsoft.com/office/drawing/2014/main" id="{2DCE92D6-B867-D732-80F5-75C02D645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126" y="5233414"/>
            <a:ext cx="2264664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dirty="0">
              <a:latin typeface="Courier New"/>
            </a:endParaRPr>
          </a:p>
        </p:txBody>
      </p:sp>
      <p:sp>
        <p:nvSpPr>
          <p:cNvPr id="55" name="Content Placeholder 54">
            <a:extLst>
              <a:ext uri="{FF2B5EF4-FFF2-40B4-BE49-F238E27FC236}">
                <a16:creationId xmlns:a16="http://schemas.microsoft.com/office/drawing/2014/main" id="{9CDCA971-8025-02AB-18F9-FAD6912C5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variable </a:t>
            </a:r>
            <a:r>
              <a:rPr lang="en-US" b="1" dirty="0">
                <a:latin typeface="Courier New"/>
              </a:rPr>
              <a:t>str1</a:t>
            </a:r>
            <a:r>
              <a:rPr lang="en-US" dirty="0"/>
              <a:t> contains the string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variable </a:t>
            </a:r>
            <a:r>
              <a:rPr lang="en-US" b="1" dirty="0">
                <a:latin typeface="Courier New"/>
              </a:rPr>
              <a:t>str2</a:t>
            </a:r>
            <a:r>
              <a:rPr lang="en-US" dirty="0"/>
              <a:t> contains a pointer to the string</a:t>
            </a:r>
          </a:p>
        </p:txBody>
      </p:sp>
      <p:sp>
        <p:nvSpPr>
          <p:cNvPr id="56" name="Rectangle 58">
            <a:extLst>
              <a:ext uri="{FF2B5EF4-FFF2-40B4-BE49-F238E27FC236}">
                <a16:creationId xmlns:a16="http://schemas.microsoft.com/office/drawing/2014/main" id="{BDB64A6A-6EC0-2107-CF25-F16C3A45F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1240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H</a:t>
            </a:r>
          </a:p>
        </p:txBody>
      </p:sp>
      <p:sp>
        <p:nvSpPr>
          <p:cNvPr id="57" name="Rectangle 59">
            <a:extLst>
              <a:ext uri="{FF2B5EF4-FFF2-40B4-BE49-F238E27FC236}">
                <a16:creationId xmlns:a16="http://schemas.microsoft.com/office/drawing/2014/main" id="{F3701A4C-1410-B904-88F5-E3EB7AA68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6040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58" name="Rectangle 60">
            <a:extLst>
              <a:ext uri="{FF2B5EF4-FFF2-40B4-BE49-F238E27FC236}">
                <a16:creationId xmlns:a16="http://schemas.microsoft.com/office/drawing/2014/main" id="{25C93C1D-73B8-049F-0057-9C6C5350F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0838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59" name="Rectangle 61">
            <a:extLst>
              <a:ext uri="{FF2B5EF4-FFF2-40B4-BE49-F238E27FC236}">
                <a16:creationId xmlns:a16="http://schemas.microsoft.com/office/drawing/2014/main" id="{68798108-D9E6-66C4-9365-C3F07D098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5640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60" name="Rectangle 62">
            <a:extLst>
              <a:ext uri="{FF2B5EF4-FFF2-40B4-BE49-F238E27FC236}">
                <a16:creationId xmlns:a16="http://schemas.microsoft.com/office/drawing/2014/main" id="{38EFE8CA-222A-DB60-5A06-ED095E5C6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0440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o</a:t>
            </a:r>
          </a:p>
        </p:txBody>
      </p:sp>
      <p:sp>
        <p:nvSpPr>
          <p:cNvPr id="61" name="Rectangle 63">
            <a:extLst>
              <a:ext uri="{FF2B5EF4-FFF2-40B4-BE49-F238E27FC236}">
                <a16:creationId xmlns:a16="http://schemas.microsoft.com/office/drawing/2014/main" id="{47B3526B-F7C7-B54A-7253-1A3386F70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238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,</a:t>
            </a:r>
          </a:p>
        </p:txBody>
      </p:sp>
      <p:sp>
        <p:nvSpPr>
          <p:cNvPr id="62" name="Rectangle 64">
            <a:extLst>
              <a:ext uri="{FF2B5EF4-FFF2-40B4-BE49-F238E27FC236}">
                <a16:creationId xmlns:a16="http://schemas.microsoft.com/office/drawing/2014/main" id="{C0429B47-67F5-A014-5D00-C2E20FD3E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0040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63" name="Rectangle 65">
            <a:extLst>
              <a:ext uri="{FF2B5EF4-FFF2-40B4-BE49-F238E27FC236}">
                <a16:creationId xmlns:a16="http://schemas.microsoft.com/office/drawing/2014/main" id="{CF13A47A-E8BF-366C-C8C8-6BDA78DE2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4840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w</a:t>
            </a:r>
          </a:p>
        </p:txBody>
      </p:sp>
      <p:sp>
        <p:nvSpPr>
          <p:cNvPr id="38912" name="Rectangle 66">
            <a:extLst>
              <a:ext uri="{FF2B5EF4-FFF2-40B4-BE49-F238E27FC236}">
                <a16:creationId xmlns:a16="http://schemas.microsoft.com/office/drawing/2014/main" id="{307959BB-400A-30B4-322E-ECA312C5D1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240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38913" name="Rectangle 67">
            <a:extLst>
              <a:ext uri="{FF2B5EF4-FFF2-40B4-BE49-F238E27FC236}">
                <a16:creationId xmlns:a16="http://schemas.microsoft.com/office/drawing/2014/main" id="{9E9CF400-C889-EFD3-A987-1F65AB6F6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9638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o</a:t>
            </a:r>
          </a:p>
        </p:txBody>
      </p:sp>
      <p:sp>
        <p:nvSpPr>
          <p:cNvPr id="38914" name="Rectangle 68">
            <a:extLst>
              <a:ext uri="{FF2B5EF4-FFF2-40B4-BE49-F238E27FC236}">
                <a16:creationId xmlns:a16="http://schemas.microsoft.com/office/drawing/2014/main" id="{0DB1682F-905D-DC63-06AF-E4EE5B0F4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4440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r</a:t>
            </a:r>
          </a:p>
        </p:txBody>
      </p:sp>
      <p:sp>
        <p:nvSpPr>
          <p:cNvPr id="38915" name="Rectangle 69">
            <a:extLst>
              <a:ext uri="{FF2B5EF4-FFF2-40B4-BE49-F238E27FC236}">
                <a16:creationId xmlns:a16="http://schemas.microsoft.com/office/drawing/2014/main" id="{E8051D7C-7E7D-E842-8263-9846C1344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4038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8952" name="Rectangle 70">
            <a:extLst>
              <a:ext uri="{FF2B5EF4-FFF2-40B4-BE49-F238E27FC236}">
                <a16:creationId xmlns:a16="http://schemas.microsoft.com/office/drawing/2014/main" id="{C074AE4D-7313-93C8-81D6-D234ABD14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8840" y="2563366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!</a:t>
            </a:r>
          </a:p>
        </p:txBody>
      </p:sp>
      <p:sp>
        <p:nvSpPr>
          <p:cNvPr id="38953" name="Rectangle 71">
            <a:extLst>
              <a:ext uri="{FF2B5EF4-FFF2-40B4-BE49-F238E27FC236}">
                <a16:creationId xmlns:a16="http://schemas.microsoft.com/office/drawing/2014/main" id="{C504F54B-075E-7F40-FD2B-8BB1B7DEB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3640" y="2563366"/>
            <a:ext cx="387096" cy="466344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\n</a:t>
            </a:r>
          </a:p>
        </p:txBody>
      </p:sp>
      <p:sp>
        <p:nvSpPr>
          <p:cNvPr id="38954" name="Rectangle 72">
            <a:extLst>
              <a:ext uri="{FF2B5EF4-FFF2-40B4-BE49-F238E27FC236}">
                <a16:creationId xmlns:a16="http://schemas.microsoft.com/office/drawing/2014/main" id="{52BCCEE2-1508-3427-1589-13E00570F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1590" y="2563366"/>
            <a:ext cx="381000" cy="466344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dirty="0">
                <a:latin typeface="Courier New"/>
                <a:ea typeface="MS PGothic"/>
                <a:cs typeface="Arial"/>
              </a:rPr>
              <a:t>\0</a:t>
            </a:r>
            <a:endParaRPr lang="en-US" altLang="en-US" dirty="0">
              <a:latin typeface="Courier New"/>
            </a:endParaRPr>
          </a:p>
        </p:txBody>
      </p:sp>
      <p:sp>
        <p:nvSpPr>
          <p:cNvPr id="38955" name="Rectangle 58">
            <a:extLst>
              <a:ext uri="{FF2B5EF4-FFF2-40B4-BE49-F238E27FC236}">
                <a16:creationId xmlns:a16="http://schemas.microsoft.com/office/drawing/2014/main" id="{15885D4F-BEDB-8F24-EA13-7139DA30E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5408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H</a:t>
            </a:r>
          </a:p>
        </p:txBody>
      </p:sp>
      <p:sp>
        <p:nvSpPr>
          <p:cNvPr id="38956" name="Rectangle 59">
            <a:extLst>
              <a:ext uri="{FF2B5EF4-FFF2-40B4-BE49-F238E27FC236}">
                <a16:creationId xmlns:a16="http://schemas.microsoft.com/office/drawing/2014/main" id="{4789D941-0F65-FE42-B523-62E440782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0208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e</a:t>
            </a:r>
          </a:p>
        </p:txBody>
      </p:sp>
      <p:sp>
        <p:nvSpPr>
          <p:cNvPr id="38957" name="Rectangle 60">
            <a:extLst>
              <a:ext uri="{FF2B5EF4-FFF2-40B4-BE49-F238E27FC236}">
                <a16:creationId xmlns:a16="http://schemas.microsoft.com/office/drawing/2014/main" id="{8CFAC18C-5C96-E208-10E3-05897BD4A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5006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38958" name="Rectangle 61">
            <a:extLst>
              <a:ext uri="{FF2B5EF4-FFF2-40B4-BE49-F238E27FC236}">
                <a16:creationId xmlns:a16="http://schemas.microsoft.com/office/drawing/2014/main" id="{DCD0E2DD-7DFD-83D7-BEED-6587B69AF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808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38959" name="Rectangle 62">
            <a:extLst>
              <a:ext uri="{FF2B5EF4-FFF2-40B4-BE49-F238E27FC236}">
                <a16:creationId xmlns:a16="http://schemas.microsoft.com/office/drawing/2014/main" id="{CBB88D58-89FD-6154-30C1-5919EE594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4608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o</a:t>
            </a:r>
          </a:p>
        </p:txBody>
      </p:sp>
      <p:sp>
        <p:nvSpPr>
          <p:cNvPr id="38960" name="Rectangle 63">
            <a:extLst>
              <a:ext uri="{FF2B5EF4-FFF2-40B4-BE49-F238E27FC236}">
                <a16:creationId xmlns:a16="http://schemas.microsoft.com/office/drawing/2014/main" id="{73146F7A-50A2-9EB5-1831-B44C0601E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9406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,</a:t>
            </a:r>
          </a:p>
        </p:txBody>
      </p:sp>
      <p:sp>
        <p:nvSpPr>
          <p:cNvPr id="38961" name="Rectangle 64">
            <a:extLst>
              <a:ext uri="{FF2B5EF4-FFF2-40B4-BE49-F238E27FC236}">
                <a16:creationId xmlns:a16="http://schemas.microsoft.com/office/drawing/2014/main" id="{F23C365C-6A5A-1653-B414-3A71B5B0C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4208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38962" name="Rectangle 65">
            <a:extLst>
              <a:ext uri="{FF2B5EF4-FFF2-40B4-BE49-F238E27FC236}">
                <a16:creationId xmlns:a16="http://schemas.microsoft.com/office/drawing/2014/main" id="{E3A6FAC2-A119-EF53-60F7-3AAA71BDE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9008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w</a:t>
            </a:r>
          </a:p>
        </p:txBody>
      </p:sp>
      <p:sp>
        <p:nvSpPr>
          <p:cNvPr id="38963" name="Rectangle 66">
            <a:extLst>
              <a:ext uri="{FF2B5EF4-FFF2-40B4-BE49-F238E27FC236}">
                <a16:creationId xmlns:a16="http://schemas.microsoft.com/office/drawing/2014/main" id="{EEE6924C-5EEF-8506-8EC7-CCDB51989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3408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l</a:t>
            </a:r>
          </a:p>
        </p:txBody>
      </p:sp>
      <p:sp>
        <p:nvSpPr>
          <p:cNvPr id="38964" name="Rectangle 67">
            <a:extLst>
              <a:ext uri="{FF2B5EF4-FFF2-40B4-BE49-F238E27FC236}">
                <a16:creationId xmlns:a16="http://schemas.microsoft.com/office/drawing/2014/main" id="{4136CBD9-2BDB-E9C8-14DB-5F4F5B4D0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806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o</a:t>
            </a:r>
          </a:p>
        </p:txBody>
      </p:sp>
      <p:sp>
        <p:nvSpPr>
          <p:cNvPr id="38965" name="Rectangle 68">
            <a:extLst>
              <a:ext uri="{FF2B5EF4-FFF2-40B4-BE49-F238E27FC236}">
                <a16:creationId xmlns:a16="http://schemas.microsoft.com/office/drawing/2014/main" id="{EE88B781-E1DB-DEEF-AAEE-8A9B869B2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608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r</a:t>
            </a:r>
          </a:p>
        </p:txBody>
      </p:sp>
      <p:sp>
        <p:nvSpPr>
          <p:cNvPr id="38966" name="Rectangle 69">
            <a:extLst>
              <a:ext uri="{FF2B5EF4-FFF2-40B4-BE49-F238E27FC236}">
                <a16:creationId xmlns:a16="http://schemas.microsoft.com/office/drawing/2014/main" id="{DA7BD21B-C65C-2015-8F6E-3AC3F7A2F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8206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d</a:t>
            </a:r>
          </a:p>
        </p:txBody>
      </p:sp>
      <p:sp>
        <p:nvSpPr>
          <p:cNvPr id="38967" name="Rectangle 70">
            <a:extLst>
              <a:ext uri="{FF2B5EF4-FFF2-40B4-BE49-F238E27FC236}">
                <a16:creationId xmlns:a16="http://schemas.microsoft.com/office/drawing/2014/main" id="{AADA8A5F-D96E-8A9C-7A6F-7F5B824E4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3008" y="5233414"/>
            <a:ext cx="304800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!</a:t>
            </a:r>
          </a:p>
        </p:txBody>
      </p:sp>
      <p:sp>
        <p:nvSpPr>
          <p:cNvPr id="38968" name="Rectangle 71">
            <a:extLst>
              <a:ext uri="{FF2B5EF4-FFF2-40B4-BE49-F238E27FC236}">
                <a16:creationId xmlns:a16="http://schemas.microsoft.com/office/drawing/2014/main" id="{830BFE3B-8B53-B091-4007-06BC4353C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7808" y="5233414"/>
            <a:ext cx="387096" cy="466344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>
                <a:latin typeface="Courier New" panose="02070309020205020404" pitchFamily="49" charset="0"/>
              </a:rPr>
              <a:t>\n</a:t>
            </a:r>
          </a:p>
        </p:txBody>
      </p:sp>
      <p:sp>
        <p:nvSpPr>
          <p:cNvPr id="38969" name="Rectangle 72">
            <a:extLst>
              <a:ext uri="{FF2B5EF4-FFF2-40B4-BE49-F238E27FC236}">
                <a16:creationId xmlns:a16="http://schemas.microsoft.com/office/drawing/2014/main" id="{57FEC0BF-343F-4EEF-4CA2-40CFA34EE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758" y="5233414"/>
            <a:ext cx="381000" cy="466344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dirty="0">
                <a:latin typeface="Courier New"/>
                <a:ea typeface="MS PGothic"/>
                <a:cs typeface="Arial"/>
              </a:rPr>
              <a:t>\0</a:t>
            </a:r>
            <a:endParaRPr lang="en-US" altLang="en-US" dirty="0">
              <a:latin typeface="Courier New"/>
            </a:endParaRPr>
          </a:p>
        </p:txBody>
      </p:sp>
      <p:sp>
        <p:nvSpPr>
          <p:cNvPr id="38971" name="Line 18">
            <a:extLst>
              <a:ext uri="{FF2B5EF4-FFF2-40B4-BE49-F238E27FC236}">
                <a16:creationId xmlns:a16="http://schemas.microsoft.com/office/drawing/2014/main" id="{72734FF7-6979-4857-AB38-CA4DC57CA5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39640" y="5420150"/>
            <a:ext cx="1809351" cy="6886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2" name="TextBox 38971">
            <a:extLst>
              <a:ext uri="{FF2B5EF4-FFF2-40B4-BE49-F238E27FC236}">
                <a16:creationId xmlns:a16="http://schemas.microsoft.com/office/drawing/2014/main" id="{DA89FEBA-7E6B-CE62-31BD-A37468EFD2A0}"/>
              </a:ext>
            </a:extLst>
          </p:cNvPr>
          <p:cNvSpPr txBox="1"/>
          <p:nvPr/>
        </p:nvSpPr>
        <p:spPr>
          <a:xfrm>
            <a:off x="640845" y="4830251"/>
            <a:ext cx="100239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</a:rPr>
              <a:t>str2:</a:t>
            </a:r>
            <a:endParaRPr lang="en-US" b="1" dirty="0"/>
          </a:p>
        </p:txBody>
      </p:sp>
      <p:sp>
        <p:nvSpPr>
          <p:cNvPr id="38975" name="TextBox 38974">
            <a:extLst>
              <a:ext uri="{FF2B5EF4-FFF2-40B4-BE49-F238E27FC236}">
                <a16:creationId xmlns:a16="http://schemas.microsoft.com/office/drawing/2014/main" id="{AE816727-101F-CA6C-8EB8-5855E2EE0D8A}"/>
              </a:ext>
            </a:extLst>
          </p:cNvPr>
          <p:cNvSpPr txBox="1"/>
          <p:nvPr/>
        </p:nvSpPr>
        <p:spPr>
          <a:xfrm>
            <a:off x="1186041" y="2630334"/>
            <a:ext cx="100239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dirty="0">
                <a:latin typeface="Courier New"/>
              </a:rPr>
              <a:t>str1: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33235746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>
            <a:extLst>
              <a:ext uri="{FF2B5EF4-FFF2-40B4-BE49-F238E27FC236}">
                <a16:creationId xmlns:a16="http://schemas.microsoft.com/office/drawing/2014/main" id="{AB432FFD-41FB-D862-1D70-782ADCF004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String length</a:t>
            </a: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DA6A50D6-F341-F840-A9AC-FF65C1BC91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355725"/>
            <a:ext cx="8610600" cy="4830763"/>
          </a:xfrm>
        </p:spPr>
        <p:txBody>
          <a:bodyPr/>
          <a:lstStyle/>
          <a:p>
            <a:pPr eaLnBrk="1" hangingPunct="1"/>
            <a:r>
              <a:rPr lang="en-US" altLang="en-US"/>
              <a:t>Must calculate length: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lvl="1"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Provided by standard C library: </a:t>
            </a:r>
            <a:r>
              <a:rPr lang="en-US" altLang="en-US" sz="2000">
                <a:latin typeface="Courier New" panose="02070309020205020404" pitchFamily="49" charset="0"/>
              </a:rPr>
              <a:t>#include &lt;string.h&gt;</a:t>
            </a:r>
          </a:p>
        </p:txBody>
      </p:sp>
      <p:sp>
        <p:nvSpPr>
          <p:cNvPr id="39942" name="Text Box 4">
            <a:extLst>
              <a:ext uri="{FF2B5EF4-FFF2-40B4-BE49-F238E27FC236}">
                <a16:creationId xmlns:a16="http://schemas.microsoft.com/office/drawing/2014/main" id="{3FBDA73D-D407-8442-473C-3A6A9AE73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885950"/>
            <a:ext cx="4156075" cy="369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int</a:t>
            </a:r>
          </a:p>
          <a:p>
            <a:pPr algn="l"/>
            <a:r>
              <a:rPr lang="en-US" altLang="en-US" sz="2000" dirty="0" err="1">
                <a:latin typeface="Courier New" panose="02070309020205020404" pitchFamily="49" charset="0"/>
              </a:rPr>
              <a:t>strlen</a:t>
            </a:r>
            <a:r>
              <a:rPr lang="en-US" altLang="en-US" sz="2000" dirty="0">
                <a:latin typeface="Courier New" panose="02070309020205020404" pitchFamily="49" charset="0"/>
              </a:rPr>
              <a:t>(char str[])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  int </a:t>
            </a:r>
            <a:r>
              <a:rPr lang="en-US" altLang="en-US" sz="2000" dirty="0" err="1">
                <a:latin typeface="Courier New" panose="02070309020205020404" pitchFamily="49" charset="0"/>
              </a:rPr>
              <a:t>len</a:t>
            </a:r>
            <a:r>
              <a:rPr lang="en-US" altLang="en-US" sz="2000" dirty="0">
                <a:latin typeface="Courier New" panose="02070309020205020404" pitchFamily="49" charset="0"/>
              </a:rPr>
              <a:t> = 0;</a:t>
            </a:r>
          </a:p>
          <a:p>
            <a:pPr algn="l"/>
            <a:endParaRPr lang="en-US" altLang="en-US" sz="20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  while (str[</a:t>
            </a:r>
            <a:r>
              <a:rPr lang="en-US" altLang="en-US" sz="2000" dirty="0" err="1">
                <a:latin typeface="Courier New" panose="02070309020205020404" pitchFamily="49" charset="0"/>
              </a:rPr>
              <a:t>len</a:t>
            </a:r>
            <a:r>
              <a:rPr lang="en-US" altLang="en-US" sz="2000" dirty="0">
                <a:latin typeface="Courier New" panose="02070309020205020404" pitchFamily="49" charset="0"/>
              </a:rPr>
              <a:t>] != </a:t>
            </a:r>
            <a:r>
              <a:rPr lang="ja-JP" altLang="en-US" sz="2000">
                <a:latin typeface="Courier New" panose="02070309020205020404" pitchFamily="49" charset="0"/>
              </a:rPr>
              <a:t>‘</a:t>
            </a:r>
            <a:r>
              <a:rPr lang="en-US" altLang="ja-JP" sz="2000" dirty="0">
                <a:latin typeface="Courier New" panose="02070309020205020404" pitchFamily="49" charset="0"/>
              </a:rPr>
              <a:t>\0</a:t>
            </a:r>
            <a:r>
              <a:rPr lang="ja-JP" altLang="en-US" sz="2000">
                <a:latin typeface="Courier New" panose="02070309020205020404" pitchFamily="49" charset="0"/>
              </a:rPr>
              <a:t>’</a:t>
            </a:r>
            <a:r>
              <a:rPr lang="en-US" altLang="ja-JP" sz="2000" dirty="0">
                <a:latin typeface="Courier New" panose="02070309020205020404" pitchFamily="49" charset="0"/>
              </a:rPr>
              <a:t>)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len</a:t>
            </a:r>
            <a:r>
              <a:rPr lang="en-US" altLang="en-US" sz="2000" dirty="0">
                <a:latin typeface="Courier New" panose="02070309020205020404" pitchFamily="49" charset="0"/>
              </a:rPr>
              <a:t>++;</a:t>
            </a:r>
          </a:p>
          <a:p>
            <a:pPr algn="l"/>
            <a:endParaRPr lang="en-US" altLang="en-US" sz="20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  return (</a:t>
            </a:r>
            <a:r>
              <a:rPr lang="en-US" altLang="en-US" sz="2000" dirty="0" err="1">
                <a:latin typeface="Courier New" panose="02070309020205020404" pitchFamily="49" charset="0"/>
              </a:rPr>
              <a:t>len</a:t>
            </a:r>
            <a:r>
              <a:rPr lang="en-US" altLang="en-US" sz="2000" dirty="0">
                <a:latin typeface="Courier New" panose="02070309020205020404" pitchFamily="49" charset="0"/>
              </a:rPr>
              <a:t>);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}    </a:t>
            </a:r>
          </a:p>
        </p:txBody>
      </p:sp>
      <p:sp>
        <p:nvSpPr>
          <p:cNvPr id="39943" name="Line 9">
            <a:extLst>
              <a:ext uri="{FF2B5EF4-FFF2-40B4-BE49-F238E27FC236}">
                <a16:creationId xmlns:a16="http://schemas.microsoft.com/office/drawing/2014/main" id="{D0A183A8-A202-F4A6-9773-88B1C6D958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2041525"/>
            <a:ext cx="2895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Text Box 10">
            <a:extLst>
              <a:ext uri="{FF2B5EF4-FFF2-40B4-BE49-F238E27FC236}">
                <a16:creationId xmlns:a16="http://schemas.microsoft.com/office/drawing/2014/main" id="{1B4EF5FE-EDD2-C7E7-08AD-147A89828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757363"/>
            <a:ext cx="19986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/>
              <a:t>can pass an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array or pointer</a:t>
            </a:r>
          </a:p>
        </p:txBody>
      </p:sp>
      <p:sp>
        <p:nvSpPr>
          <p:cNvPr id="39945" name="Line 15">
            <a:extLst>
              <a:ext uri="{FF2B5EF4-FFF2-40B4-BE49-F238E27FC236}">
                <a16:creationId xmlns:a16="http://schemas.microsoft.com/office/drawing/2014/main" id="{F4702DEE-3C1F-CA6B-1202-239BDE9F5A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05400" y="3260725"/>
            <a:ext cx="1600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6" name="Text Box 16">
            <a:extLst>
              <a:ext uri="{FF2B5EF4-FFF2-40B4-BE49-F238E27FC236}">
                <a16:creationId xmlns:a16="http://schemas.microsoft.com/office/drawing/2014/main" id="{1FCC978B-E8E9-FFC8-A9D0-A35DCC02D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976563"/>
            <a:ext cx="14112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/>
              <a:t>Check for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/>
              <a:t>terminator</a:t>
            </a:r>
          </a:p>
        </p:txBody>
      </p:sp>
      <p:sp>
        <p:nvSpPr>
          <p:cNvPr id="122897" name="Text Box 17">
            <a:extLst>
              <a:ext uri="{FF2B5EF4-FFF2-40B4-BE49-F238E27FC236}">
                <a16:creationId xmlns:a16="http://schemas.microsoft.com/office/drawing/2014/main" id="{0A9D1CF1-AFE6-0109-9074-8007B41BF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984500"/>
            <a:ext cx="1676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/>
              <a:t>array access to pointer!</a:t>
            </a:r>
          </a:p>
        </p:txBody>
      </p:sp>
      <p:sp>
        <p:nvSpPr>
          <p:cNvPr id="122898" name="Line 18">
            <a:extLst>
              <a:ext uri="{FF2B5EF4-FFF2-40B4-BE49-F238E27FC236}">
                <a16:creationId xmlns:a16="http://schemas.microsoft.com/office/drawing/2014/main" id="{17CAE22D-7AFB-79EC-DBB6-BC41BA4BC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3336925"/>
            <a:ext cx="19050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99" name="Oval 19">
            <a:extLst>
              <a:ext uri="{FF2B5EF4-FFF2-40B4-BE49-F238E27FC236}">
                <a16:creationId xmlns:a16="http://schemas.microsoft.com/office/drawing/2014/main" id="{4CE4AEC7-5700-4A8A-CE36-7A3D8F060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641725"/>
            <a:ext cx="1295400" cy="6096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22900" name="Text Box 20">
            <a:extLst>
              <a:ext uri="{FF2B5EF4-FFF2-40B4-BE49-F238E27FC236}">
                <a16:creationId xmlns:a16="http://schemas.microsoft.com/office/drawing/2014/main" id="{A37A57AD-19EA-7142-FB16-CB34B10F0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4403725"/>
            <a:ext cx="2133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/>
              <a:t>What is the size of the array???</a:t>
            </a:r>
          </a:p>
        </p:txBody>
      </p:sp>
      <p:sp>
        <p:nvSpPr>
          <p:cNvPr id="122901" name="Line 21">
            <a:extLst>
              <a:ext uri="{FF2B5EF4-FFF2-40B4-BE49-F238E27FC236}">
                <a16:creationId xmlns:a16="http://schemas.microsoft.com/office/drawing/2014/main" id="{02E9D078-93A6-920B-E156-8AA3441447A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00600" y="2574925"/>
            <a:ext cx="182880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02" name="Oval 22">
            <a:extLst>
              <a:ext uri="{FF2B5EF4-FFF2-40B4-BE49-F238E27FC236}">
                <a16:creationId xmlns:a16="http://schemas.microsoft.com/office/drawing/2014/main" id="{B701E46D-FEFB-BBB5-C201-DCEE532EC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193925"/>
            <a:ext cx="1600200" cy="6096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7" grpId="0"/>
      <p:bldP spid="122899" grpId="0" animBg="1"/>
      <p:bldP spid="122900" grpId="0"/>
      <p:bldP spid="12290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3FBE3410-1154-2F5C-3496-3714F9EF0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Pointer to Pointer (</a:t>
            </a:r>
            <a:r>
              <a:rPr lang="en-US" altLang="en-US" dirty="0">
                <a:latin typeface="Courier New"/>
              </a:rPr>
              <a:t>char **</a:t>
            </a:r>
            <a:r>
              <a:rPr lang="en-US" altLang="en-US" err="1">
                <a:latin typeface="Courier New"/>
              </a:rPr>
              <a:t>argv</a:t>
            </a:r>
            <a:r>
              <a:rPr lang="en-US" altLang="en-US" dirty="0"/>
              <a:t>)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DCEE3481-87EB-E614-87C5-F07CC20AF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5238"/>
            <a:ext cx="8610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4625" indent="-174625" eaLnBrk="1" hangingPunct="1">
              <a:spcBef>
                <a:spcPct val="20000"/>
              </a:spcBef>
              <a:defRPr/>
            </a:pPr>
            <a:r>
              <a:rPr lang="en-US" sz="2400" b="1" kern="0" dirty="0">
                <a:latin typeface="+mn-lt"/>
                <a:ea typeface="+mn-ea"/>
              </a:rPr>
              <a:t>Passing arguments to main:</a:t>
            </a:r>
          </a:p>
        </p:txBody>
      </p:sp>
      <p:sp>
        <p:nvSpPr>
          <p:cNvPr id="40966" name="Text Box 4">
            <a:extLst>
              <a:ext uri="{FF2B5EF4-FFF2-40B4-BE49-F238E27FC236}">
                <a16:creationId xmlns:a16="http://schemas.microsoft.com/office/drawing/2014/main" id="{A931198F-5391-F4AE-C652-B4B9A4279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98675"/>
            <a:ext cx="4340225" cy="1878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int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main(int </a:t>
            </a:r>
            <a:r>
              <a:rPr lang="en-US" altLang="en-US" sz="2000" dirty="0" err="1">
                <a:latin typeface="Courier New" panose="02070309020205020404" pitchFamily="49" charset="0"/>
              </a:rPr>
              <a:t>argc</a:t>
            </a:r>
            <a:r>
              <a:rPr lang="en-US" altLang="en-US" sz="2000" dirty="0">
                <a:latin typeface="Courier New" panose="02070309020205020404" pitchFamily="49" charset="0"/>
              </a:rPr>
              <a:t>, char **</a:t>
            </a:r>
            <a:r>
              <a:rPr lang="en-US" altLang="en-US" sz="2000" dirty="0" err="1">
                <a:latin typeface="Courier New" panose="02070309020205020404" pitchFamily="49" charset="0"/>
              </a:rPr>
              <a:t>argv</a:t>
            </a:r>
            <a:r>
              <a:rPr lang="en-US" altLang="en-US" sz="2000" dirty="0">
                <a:latin typeface="Courier New" panose="02070309020205020404" pitchFamily="49" charset="0"/>
              </a:rPr>
              <a:t>)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  ...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}    </a:t>
            </a:r>
          </a:p>
        </p:txBody>
      </p:sp>
      <p:grpSp>
        <p:nvGrpSpPr>
          <p:cNvPr id="2" name="Group 38">
            <a:extLst>
              <a:ext uri="{FF2B5EF4-FFF2-40B4-BE49-F238E27FC236}">
                <a16:creationId xmlns:a16="http://schemas.microsoft.com/office/drawing/2014/main" id="{264A5A9D-24AB-7264-AAA4-F4C5D3C920C5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362200"/>
            <a:ext cx="5257800" cy="2174875"/>
            <a:chOff x="3505200" y="2362200"/>
            <a:chExt cx="5257800" cy="2174593"/>
          </a:xfrm>
        </p:grpSpPr>
        <p:sp>
          <p:nvSpPr>
            <p:cNvPr id="40973" name="Oval 19">
              <a:extLst>
                <a:ext uri="{FF2B5EF4-FFF2-40B4-BE49-F238E27FC236}">
                  <a16:creationId xmlns:a16="http://schemas.microsoft.com/office/drawing/2014/main" id="{0FBAE12B-FDA3-EA06-86C0-DFF93E047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5200" y="2362200"/>
              <a:ext cx="1295400" cy="609600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40974" name="Text Box 20">
              <a:extLst>
                <a:ext uri="{FF2B5EF4-FFF2-40B4-BE49-F238E27FC236}">
                  <a16:creationId xmlns:a16="http://schemas.microsoft.com/office/drawing/2014/main" id="{25D4995C-62FA-5285-EF92-467487C3ED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1200" y="2819400"/>
              <a:ext cx="2971800" cy="17173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600"/>
                <a:t>an array/</a:t>
              </a:r>
              <a:r>
                <a:rPr lang="en-US" altLang="en-US" sz="1600" u="sng"/>
                <a:t>v</a:t>
              </a:r>
              <a:r>
                <a:rPr lang="en-US" altLang="en-US" sz="1600"/>
                <a:t>ector of </a:t>
              </a:r>
            </a:p>
            <a:p>
              <a:r>
                <a:rPr lang="en-US" altLang="en-US" sz="1600"/>
                <a:t>char *</a:t>
              </a:r>
            </a:p>
            <a:p>
              <a:endParaRPr lang="en-US" altLang="en-US" sz="1600"/>
            </a:p>
            <a:p>
              <a:r>
                <a:rPr lang="en-US" altLang="en-US" sz="1600"/>
                <a:t>Recall when passing an array, a pointer to the first element is passed</a:t>
              </a:r>
            </a:p>
          </p:txBody>
        </p:sp>
        <p:sp>
          <p:nvSpPr>
            <p:cNvPr id="40975" name="Line 21">
              <a:extLst>
                <a:ext uri="{FF2B5EF4-FFF2-40B4-BE49-F238E27FC236}">
                  <a16:creationId xmlns:a16="http://schemas.microsoft.com/office/drawing/2014/main" id="{4FAA0A15-9EF7-C7F9-28A3-EB73160C59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648200" y="2895600"/>
              <a:ext cx="114300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7">
            <a:extLst>
              <a:ext uri="{FF2B5EF4-FFF2-40B4-BE49-F238E27FC236}">
                <a16:creationId xmlns:a16="http://schemas.microsoft.com/office/drawing/2014/main" id="{66893DE7-D718-3CDC-A94E-5586C47A731F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1828800"/>
            <a:ext cx="7253288" cy="1143000"/>
            <a:chOff x="1828800" y="1828800"/>
            <a:chExt cx="7252712" cy="1143000"/>
          </a:xfrm>
        </p:grpSpPr>
        <p:sp>
          <p:nvSpPr>
            <p:cNvPr id="40970" name="Line 9">
              <a:extLst>
                <a:ext uri="{FF2B5EF4-FFF2-40B4-BE49-F238E27FC236}">
                  <a16:creationId xmlns:a16="http://schemas.microsoft.com/office/drawing/2014/main" id="{63CBEB1F-F657-6920-C21F-3ECD8D2FC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67000" y="2112962"/>
              <a:ext cx="2895600" cy="304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971" name="Text Box 10">
              <a:extLst>
                <a:ext uri="{FF2B5EF4-FFF2-40B4-BE49-F238E27FC236}">
                  <a16:creationId xmlns:a16="http://schemas.microsoft.com/office/drawing/2014/main" id="{16608D23-CA88-E1FE-F461-04D8AE98A8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2600" y="1828800"/>
              <a:ext cx="351891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/>
                <a:t>size of the argv array/</a:t>
              </a:r>
              <a:r>
                <a:rPr lang="en-US" altLang="en-US" sz="1600" u="sng"/>
                <a:t>v</a:t>
              </a:r>
              <a:r>
                <a:rPr lang="en-US" altLang="en-US" sz="1600"/>
                <a:t>ector</a:t>
              </a:r>
            </a:p>
          </p:txBody>
        </p:sp>
        <p:sp>
          <p:nvSpPr>
            <p:cNvPr id="40972" name="Oval 22">
              <a:extLst>
                <a:ext uri="{FF2B5EF4-FFF2-40B4-BE49-F238E27FC236}">
                  <a16:creationId xmlns:a16="http://schemas.microsoft.com/office/drawing/2014/main" id="{E4AE3F19-2C63-E2B1-A8CC-F27B5899E0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8800" y="2362200"/>
              <a:ext cx="990600" cy="609600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4A9FC934-70C8-FB70-83BC-C18DF1044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343400"/>
            <a:ext cx="578802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>
                <a:cs typeface="Courier New" panose="02070309020205020404" pitchFamily="49" charset="0"/>
              </a:rPr>
              <a:t>Suppose you run the program this way</a:t>
            </a:r>
          </a:p>
          <a:p>
            <a:pPr eaLnBrk="1" hangingPunct="1">
              <a:spcBef>
                <a:spcPct val="0"/>
              </a:spcBef>
            </a:pPr>
            <a:endParaRPr lang="en-US" alt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UNIX% ./program hello 1 2 3</a:t>
            </a:r>
          </a:p>
          <a:p>
            <a:pPr eaLnBrk="1" hangingPunct="1">
              <a:spcBef>
                <a:spcPct val="0"/>
              </a:spcBef>
            </a:pPr>
            <a:endParaRPr lang="en-US" altLang="en-US" sz="20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argc == 5 </a:t>
            </a:r>
            <a:r>
              <a:rPr lang="en-US" altLang="en-US" sz="2000">
                <a:cs typeface="Courier New" panose="02070309020205020404" pitchFamily="49" charset="0"/>
              </a:rPr>
              <a:t>(five strings on the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000">
                <a:cs typeface="Courier New" panose="02070309020205020404" pitchFamily="49" charset="0"/>
              </a:rPr>
              <a:t>                   command line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3FBE3410-1154-2F5C-3496-3714F9EF0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More Intuitive?</a:t>
            </a:r>
          </a:p>
        </p:txBody>
      </p:sp>
      <p:sp>
        <p:nvSpPr>
          <p:cNvPr id="40966" name="Text Box 4">
            <a:extLst>
              <a:ext uri="{FF2B5EF4-FFF2-40B4-BE49-F238E27FC236}">
                <a16:creationId xmlns:a16="http://schemas.microsoft.com/office/drawing/2014/main" id="{A931198F-5391-F4AE-C652-B4B9A4279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098675"/>
            <a:ext cx="4493538" cy="1877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 dirty="0">
                <a:latin typeface="Courier New"/>
                <a:ea typeface="MS PGothic"/>
                <a:cs typeface="Arial"/>
              </a:rPr>
              <a:t>int</a:t>
            </a:r>
          </a:p>
          <a:p>
            <a:pPr algn="l"/>
            <a:r>
              <a:rPr lang="en-US" altLang="en-US" sz="2000" dirty="0">
                <a:latin typeface="Courier New"/>
                <a:ea typeface="MS PGothic"/>
                <a:cs typeface="Arial"/>
              </a:rPr>
              <a:t>main(int </a:t>
            </a:r>
            <a:r>
              <a:rPr lang="en-US" altLang="en-US" sz="2000" err="1">
                <a:latin typeface="Courier New"/>
                <a:ea typeface="MS PGothic"/>
                <a:cs typeface="Arial"/>
              </a:rPr>
              <a:t>argc</a:t>
            </a:r>
            <a:r>
              <a:rPr lang="en-US" altLang="en-US" sz="2000" dirty="0">
                <a:latin typeface="Courier New"/>
                <a:ea typeface="MS PGothic"/>
                <a:cs typeface="Arial"/>
              </a:rPr>
              <a:t>, char *</a:t>
            </a:r>
            <a:r>
              <a:rPr lang="en-US" altLang="en-US" sz="2000" err="1">
                <a:latin typeface="Courier New"/>
                <a:ea typeface="MS PGothic"/>
                <a:cs typeface="Arial"/>
              </a:rPr>
              <a:t>argv</a:t>
            </a:r>
            <a:r>
              <a:rPr lang="en-US" altLang="en-US" sz="2000" dirty="0">
                <a:latin typeface="Courier New"/>
                <a:ea typeface="MS PGothic"/>
                <a:cs typeface="Arial"/>
              </a:rPr>
              <a:t>[])</a:t>
            </a:r>
          </a:p>
          <a:p>
            <a:pPr algn="l"/>
            <a:r>
              <a:rPr lang="en-US" altLang="en-US" sz="2000" dirty="0">
                <a:latin typeface="Courier New"/>
                <a:ea typeface="MS PGothic"/>
                <a:cs typeface="Arial"/>
              </a:rPr>
              <a:t>{</a:t>
            </a:r>
          </a:p>
          <a:p>
            <a:pPr algn="l"/>
            <a:r>
              <a:rPr lang="en-US" altLang="en-US" sz="2000" dirty="0">
                <a:latin typeface="Courier New"/>
                <a:ea typeface="MS PGothic"/>
                <a:cs typeface="Arial"/>
              </a:rPr>
              <a:t>  ...</a:t>
            </a:r>
          </a:p>
          <a:p>
            <a:pPr algn="l"/>
            <a:r>
              <a:rPr lang="en-US" altLang="en-US" sz="2000" dirty="0">
                <a:latin typeface="Courier New"/>
                <a:ea typeface="MS PGothic"/>
                <a:cs typeface="Arial"/>
              </a:rPr>
              <a:t>}    </a:t>
            </a:r>
          </a:p>
        </p:txBody>
      </p:sp>
      <p:grpSp>
        <p:nvGrpSpPr>
          <p:cNvPr id="8" name="Group 38">
            <a:extLst>
              <a:ext uri="{FF2B5EF4-FFF2-40B4-BE49-F238E27FC236}">
                <a16:creationId xmlns:a16="http://schemas.microsoft.com/office/drawing/2014/main" id="{CCCBD91F-5006-5E1E-2EB0-6E3D83347F3B}"/>
              </a:ext>
            </a:extLst>
          </p:cNvPr>
          <p:cNvGrpSpPr>
            <a:grpSpLocks/>
          </p:cNvGrpSpPr>
          <p:nvPr/>
        </p:nvGrpSpPr>
        <p:grpSpPr bwMode="auto">
          <a:xfrm>
            <a:off x="3505200" y="2362199"/>
            <a:ext cx="4062194" cy="1152834"/>
            <a:chOff x="3505200" y="2362200"/>
            <a:chExt cx="4062194" cy="1152685"/>
          </a:xfrm>
        </p:grpSpPr>
        <p:sp>
          <p:nvSpPr>
            <p:cNvPr id="5" name="Oval 19">
              <a:extLst>
                <a:ext uri="{FF2B5EF4-FFF2-40B4-BE49-F238E27FC236}">
                  <a16:creationId xmlns:a16="http://schemas.microsoft.com/office/drawing/2014/main" id="{532D082E-C640-F307-07A7-71A579523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5200" y="2362200"/>
              <a:ext cx="1515391" cy="571346"/>
            </a:xfrm>
            <a:prstGeom prst="ellips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6" name="Text Box 20">
              <a:extLst>
                <a:ext uri="{FF2B5EF4-FFF2-40B4-BE49-F238E27FC236}">
                  <a16:creationId xmlns:a16="http://schemas.microsoft.com/office/drawing/2014/main" id="{D86582D5-8623-5966-6E3E-D76681CFF0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33810" y="2819400"/>
              <a:ext cx="1833584" cy="695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000" dirty="0">
                  <a:latin typeface="Calibri"/>
                  <a:ea typeface="MS PGothic"/>
                  <a:cs typeface="Arial"/>
                </a:rPr>
                <a:t>equivalent to</a:t>
              </a:r>
            </a:p>
            <a:p>
              <a:r>
                <a:rPr lang="en-US" altLang="en-US" sz="1600" dirty="0">
                  <a:latin typeface="Courier New"/>
                  <a:ea typeface="MS PGothic"/>
                  <a:cs typeface="Arial"/>
                </a:rPr>
                <a:t>char **</a:t>
              </a:r>
              <a:r>
                <a:rPr lang="en-US" altLang="en-US" sz="1600" err="1">
                  <a:latin typeface="Courier New"/>
                  <a:ea typeface="MS PGothic"/>
                  <a:cs typeface="Arial"/>
                </a:rPr>
                <a:t>argv</a:t>
              </a:r>
              <a:endParaRPr lang="en-US" altLang="en-US" sz="1600" err="1">
                <a:latin typeface="Courier New"/>
              </a:endParaRPr>
            </a:p>
          </p:txBody>
        </p:sp>
        <p:sp>
          <p:nvSpPr>
            <p:cNvPr id="7" name="Line 21">
              <a:extLst>
                <a:ext uri="{FF2B5EF4-FFF2-40B4-BE49-F238E27FC236}">
                  <a16:creationId xmlns:a16="http://schemas.microsoft.com/office/drawing/2014/main" id="{3E064FA1-D0DD-CA91-B7EC-44F691DBF2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877756" y="2828655"/>
              <a:ext cx="913444" cy="29554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7447054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>
            <a:extLst>
              <a:ext uri="{FF2B5EF4-FFF2-40B4-BE49-F238E27FC236}">
                <a16:creationId xmlns:a16="http://schemas.microsoft.com/office/drawing/2014/main" id="{88797ABD-3D0A-7A88-DC77-5B559BC281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Arrays in C</a:t>
            </a:r>
          </a:p>
        </p:txBody>
      </p:sp>
      <p:sp>
        <p:nvSpPr>
          <p:cNvPr id="86020" name="Text Box 4">
            <a:extLst>
              <a:ext uri="{FF2B5EF4-FFF2-40B4-BE49-F238E27FC236}">
                <a16:creationId xmlns:a16="http://schemas.microsoft.com/office/drawing/2014/main" id="{56EDE9F0-3A59-F546-0FFC-04D1EB873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019675"/>
            <a:ext cx="451485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>
                <a:latin typeface="Tahoma" panose="020B0604030504040204" pitchFamily="34" charset="0"/>
              </a:rPr>
              <a:t>No bounds checking!</a:t>
            </a:r>
          </a:p>
          <a:p>
            <a:r>
              <a:rPr lang="en-US" altLang="en-US" sz="1600">
                <a:latin typeface="Tahoma" panose="020B0604030504040204" pitchFamily="34" charset="0"/>
              </a:rPr>
              <a:t>Allowed – usually causes no </a:t>
            </a:r>
            <a:r>
              <a:rPr lang="en-US" altLang="en-US" sz="1600" i="1">
                <a:latin typeface="Tahoma" panose="020B0604030504040204" pitchFamily="34" charset="0"/>
              </a:rPr>
              <a:t>obvious</a:t>
            </a:r>
            <a:r>
              <a:rPr lang="en-US" altLang="en-US" sz="1600">
                <a:latin typeface="Tahoma" panose="020B0604030504040204" pitchFamily="34" charset="0"/>
              </a:rPr>
              <a:t> error</a:t>
            </a:r>
          </a:p>
          <a:p>
            <a:r>
              <a:rPr lang="en-US" altLang="en-US" sz="1600">
                <a:latin typeface="Tahoma" panose="020B0604030504040204" pitchFamily="34" charset="0"/>
              </a:rPr>
              <a:t>  array[10] may overwrite b</a:t>
            </a:r>
          </a:p>
        </p:txBody>
      </p:sp>
      <p:sp>
        <p:nvSpPr>
          <p:cNvPr id="19462" name="Text Box 7">
            <a:extLst>
              <a:ext uri="{FF2B5EF4-FFF2-40B4-BE49-F238E27FC236}">
                <a16:creationId xmlns:a16="http://schemas.microsoft.com/office/drawing/2014/main" id="{846F6869-1C3B-4A5B-A4AA-EF0FC0662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388" y="2028825"/>
            <a:ext cx="38042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latin typeface="Tahoma"/>
                <a:ea typeface="MS PGothic"/>
                <a:cs typeface="Arial"/>
              </a:rPr>
              <a:t>Unlike Java, array size in definition</a:t>
            </a:r>
            <a:endParaRPr lang="en-US" altLang="en-US" sz="1600">
              <a:latin typeface="Tahoma" panose="020B0604030504040204" pitchFamily="34" charset="0"/>
            </a:endParaRPr>
          </a:p>
        </p:txBody>
      </p:sp>
      <p:sp>
        <p:nvSpPr>
          <p:cNvPr id="19463" name="Line 8">
            <a:extLst>
              <a:ext uri="{FF2B5EF4-FFF2-40B4-BE49-F238E27FC236}">
                <a16:creationId xmlns:a16="http://schemas.microsoft.com/office/drawing/2014/main" id="{BC9D8ABE-BC79-18DF-3CDD-9A25D7955C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2209800"/>
            <a:ext cx="16764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9">
            <a:extLst>
              <a:ext uri="{FF2B5EF4-FFF2-40B4-BE49-F238E27FC236}">
                <a16:creationId xmlns:a16="http://schemas.microsoft.com/office/drawing/2014/main" id="{7826186D-C7D4-69AC-9D52-DB8809572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519363"/>
            <a:ext cx="2241550" cy="2357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int array[10];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int b;</a:t>
            </a:r>
          </a:p>
          <a:p>
            <a:endParaRPr lang="en-US" altLang="en-US" sz="1800" dirty="0">
              <a:latin typeface="Courier New" panose="02070309020205020404" pitchFamily="49" charset="0"/>
            </a:endParaRPr>
          </a:p>
          <a:p>
            <a:r>
              <a:rPr lang="en-US" altLang="en-US" sz="1800" dirty="0">
                <a:latin typeface="Courier New" panose="02070309020205020404" pitchFamily="49" charset="0"/>
              </a:rPr>
              <a:t>array[0]   = 3;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array[9]   = 4;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array[10]  = 5;</a:t>
            </a:r>
          </a:p>
          <a:p>
            <a:r>
              <a:rPr lang="en-US" altLang="en-US" sz="1800" dirty="0">
                <a:latin typeface="Courier New" panose="02070309020205020404" pitchFamily="49" charset="0"/>
              </a:rPr>
              <a:t>array[-1]  = 6;</a:t>
            </a:r>
          </a:p>
        </p:txBody>
      </p:sp>
      <p:grpSp>
        <p:nvGrpSpPr>
          <p:cNvPr id="2" name="Group 10">
            <a:extLst>
              <a:ext uri="{FF2B5EF4-FFF2-40B4-BE49-F238E27FC236}">
                <a16:creationId xmlns:a16="http://schemas.microsoft.com/office/drawing/2014/main" id="{84DC2457-0411-0471-9CEA-489F5C455E55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2590800"/>
            <a:ext cx="5724525" cy="630238"/>
            <a:chOff x="1872" y="2112"/>
            <a:chExt cx="3606" cy="397"/>
          </a:xfrm>
        </p:grpSpPr>
        <p:sp>
          <p:nvSpPr>
            <p:cNvPr id="19474" name="Text Box 11">
              <a:extLst>
                <a:ext uri="{FF2B5EF4-FFF2-40B4-BE49-F238E27FC236}">
                  <a16:creationId xmlns:a16="http://schemas.microsoft.com/office/drawing/2014/main" id="{179AF9BD-62F2-51CA-412F-986D224D8C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2112"/>
              <a:ext cx="2694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u="sng">
                  <a:latin typeface="Tahoma" panose="020B0604030504040204" pitchFamily="34" charset="0"/>
                </a:rPr>
                <a:t>Compare:</a:t>
              </a:r>
              <a:r>
                <a:rPr lang="en-US" altLang="en-US" sz="1600">
                  <a:latin typeface="Tahoma" panose="020B0604030504040204" pitchFamily="34" charset="0"/>
                </a:rPr>
                <a:t>  C:</a:t>
              </a:r>
              <a:r>
                <a:rPr lang="en-US" altLang="en-US" sz="1600">
                  <a:latin typeface="Courier New" panose="02070309020205020404" pitchFamily="49" charset="0"/>
                </a:rPr>
                <a:t>	int array[10];</a:t>
              </a:r>
            </a:p>
            <a:p>
              <a:pPr eaLnBrk="1" hangingPunct="1"/>
              <a:r>
                <a:rPr lang="en-US" altLang="en-US" sz="1600">
                  <a:latin typeface="Tahoma" panose="020B0604030504040204" pitchFamily="34" charset="0"/>
                </a:rPr>
                <a:t>Java:</a:t>
              </a:r>
              <a:r>
                <a:rPr lang="en-US" altLang="en-US" sz="1600">
                  <a:latin typeface="Courier New" panose="02070309020205020404" pitchFamily="49" charset="0"/>
                </a:rPr>
                <a:t>	int[] array = new int[10];</a:t>
              </a:r>
            </a:p>
          </p:txBody>
        </p:sp>
        <p:sp>
          <p:nvSpPr>
            <p:cNvPr id="19475" name="Line 12">
              <a:extLst>
                <a:ext uri="{FF2B5EF4-FFF2-40B4-BE49-F238E27FC236}">
                  <a16:creationId xmlns:a16="http://schemas.microsoft.com/office/drawing/2014/main" id="{F9B69EE6-A60F-65B1-C35E-8410C5FBFA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72" y="2199"/>
              <a:ext cx="91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6" name="Text Box 14">
            <a:extLst>
              <a:ext uri="{FF2B5EF4-FFF2-40B4-BE49-F238E27FC236}">
                <a16:creationId xmlns:a16="http://schemas.microsoft.com/office/drawing/2014/main" id="{B19C2B9A-C622-E64D-E4D9-B9AD685BF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325" y="1571625"/>
            <a:ext cx="43862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latin typeface="Tahoma" panose="020B0604030504040204" pitchFamily="34" charset="0"/>
              </a:rPr>
              <a:t>All elements of same type – homogenous</a:t>
            </a:r>
          </a:p>
        </p:txBody>
      </p:sp>
      <p:sp>
        <p:nvSpPr>
          <p:cNvPr id="19467" name="Line 15">
            <a:extLst>
              <a:ext uri="{FF2B5EF4-FFF2-40B4-BE49-F238E27FC236}">
                <a16:creationId xmlns:a16="http://schemas.microsoft.com/office/drawing/2014/main" id="{5B3CE40B-675C-EA68-4408-C820C257D6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1752600"/>
            <a:ext cx="3124200" cy="838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32" name="Line 16">
            <a:extLst>
              <a:ext uri="{FF2B5EF4-FFF2-40B4-BE49-F238E27FC236}">
                <a16:creationId xmlns:a16="http://schemas.microsoft.com/office/drawing/2014/main" id="{1CDF166F-7443-2750-D185-9D3A22A0B4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5000" y="4953000"/>
            <a:ext cx="3048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3" name="Oval 17">
            <a:extLst>
              <a:ext uri="{FF2B5EF4-FFF2-40B4-BE49-F238E27FC236}">
                <a16:creationId xmlns:a16="http://schemas.microsoft.com/office/drawing/2014/main" id="{25D9006F-459A-A85F-927A-F1D129953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151313"/>
            <a:ext cx="609600" cy="7620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86034" name="Line 18">
            <a:extLst>
              <a:ext uri="{FF2B5EF4-FFF2-40B4-BE49-F238E27FC236}">
                <a16:creationId xmlns:a16="http://schemas.microsoft.com/office/drawing/2014/main" id="{BEECE845-5891-FA99-1A14-856286A794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429000"/>
            <a:ext cx="14478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5" name="Text Box 19">
            <a:extLst>
              <a:ext uri="{FF2B5EF4-FFF2-40B4-BE49-F238E27FC236}">
                <a16:creationId xmlns:a16="http://schemas.microsoft.com/office/drawing/2014/main" id="{D80CAAA4-CFDF-8D92-1067-B5D887B65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276600"/>
            <a:ext cx="25320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latin typeface="Tahoma" panose="020B0604030504040204" pitchFamily="34" charset="0"/>
              </a:rPr>
              <a:t>First element (index 0)</a:t>
            </a:r>
          </a:p>
        </p:txBody>
      </p:sp>
      <p:sp>
        <p:nvSpPr>
          <p:cNvPr id="86036" name="Line 20">
            <a:extLst>
              <a:ext uri="{FF2B5EF4-FFF2-40B4-BE49-F238E27FC236}">
                <a16:creationId xmlns:a16="http://schemas.microsoft.com/office/drawing/2014/main" id="{A5031C4C-22C0-DA1D-37A7-61B3237E4E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733800"/>
            <a:ext cx="14478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37" name="Text Box 21">
            <a:extLst>
              <a:ext uri="{FF2B5EF4-FFF2-40B4-BE49-F238E27FC236}">
                <a16:creationId xmlns:a16="http://schemas.microsoft.com/office/drawing/2014/main" id="{7B662796-F29C-68DB-C5B1-486A9A9FF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549650"/>
            <a:ext cx="3103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>
                <a:latin typeface="Tahoma" panose="020B0604030504040204" pitchFamily="34" charset="0"/>
              </a:rPr>
              <a:t>Last element (index size - 1)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  <p:bldP spid="86033" grpId="0" animBg="1"/>
      <p:bldP spid="86035" grpId="0"/>
      <p:bldP spid="8603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itle 6">
            <a:extLst>
              <a:ext uri="{FF2B5EF4-FFF2-40B4-BE49-F238E27FC236}">
                <a16:creationId xmlns:a16="http://schemas.microsoft.com/office/drawing/2014/main" id="{0805FAA9-C90C-DE99-688C-D511315E1D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Picturing</a:t>
            </a:r>
            <a:br>
              <a:rPr lang="en-US" altLang="en-US" dirty="0"/>
            </a:br>
            <a:r>
              <a:rPr lang="en-US" altLang="en-US" dirty="0">
                <a:latin typeface="Courier New"/>
              </a:rPr>
              <a:t>char **</a:t>
            </a:r>
            <a:r>
              <a:rPr lang="en-US" altLang="en-US" dirty="0" err="1">
                <a:latin typeface="Courier New"/>
              </a:rPr>
              <a:t>argv</a:t>
            </a:r>
            <a:r>
              <a:rPr lang="en-US" altLang="en-US" dirty="0">
                <a:latin typeface="Courier New"/>
              </a:rPr>
              <a:t> / char *</a:t>
            </a:r>
            <a:r>
              <a:rPr lang="en-US" altLang="en-US" dirty="0" err="1">
                <a:latin typeface="Courier New"/>
              </a:rPr>
              <a:t>argv</a:t>
            </a:r>
            <a:r>
              <a:rPr lang="en-US" altLang="en-US" dirty="0">
                <a:latin typeface="Courier New"/>
              </a:rPr>
              <a:t>[]</a:t>
            </a:r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F7074184-877E-6367-ED51-25C38440D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4343400"/>
            <a:ext cx="1527175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argv[0]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16A364D1-6C78-9CB9-D8E3-FFDF374BD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886200"/>
            <a:ext cx="1527175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argv[1]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42B422D8-BCF7-3BD6-3544-6175AFF6E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429000"/>
            <a:ext cx="1527175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argv[2]</a:t>
            </a:r>
          </a:p>
        </p:txBody>
      </p:sp>
      <p:sp>
        <p:nvSpPr>
          <p:cNvPr id="43016" name="Text Box 8">
            <a:extLst>
              <a:ext uri="{FF2B5EF4-FFF2-40B4-BE49-F238E27FC236}">
                <a16:creationId xmlns:a16="http://schemas.microsoft.com/office/drawing/2014/main" id="{9C3CA1C5-2CDC-1B43-95C8-CA8384701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392613"/>
            <a:ext cx="8397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 b="0">
                <a:latin typeface="Tahoma" panose="020B0604030504040204" pitchFamily="34" charset="0"/>
              </a:rPr>
              <a:t>0x1000</a:t>
            </a:r>
          </a:p>
        </p:txBody>
      </p:sp>
      <p:sp>
        <p:nvSpPr>
          <p:cNvPr id="43017" name="Text Box 9">
            <a:extLst>
              <a:ext uri="{FF2B5EF4-FFF2-40B4-BE49-F238E27FC236}">
                <a16:creationId xmlns:a16="http://schemas.microsoft.com/office/drawing/2014/main" id="{112503C1-D86E-7FDB-2D17-BE2CBB96B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3935413"/>
            <a:ext cx="8461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 b="0">
                <a:latin typeface="Tahoma" panose="020B0604030504040204" pitchFamily="34" charset="0"/>
              </a:rPr>
              <a:t>0x1008</a:t>
            </a:r>
          </a:p>
        </p:txBody>
      </p:sp>
      <p:sp>
        <p:nvSpPr>
          <p:cNvPr id="43018" name="Text Box 10">
            <a:extLst>
              <a:ext uri="{FF2B5EF4-FFF2-40B4-BE49-F238E27FC236}">
                <a16:creationId xmlns:a16="http://schemas.microsoft.com/office/drawing/2014/main" id="{6BEF9FB6-7768-BB24-1F6D-E2D9C46DA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3478213"/>
            <a:ext cx="8461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 b="0">
                <a:latin typeface="Tahoma" panose="020B0604030504040204" pitchFamily="34" charset="0"/>
              </a:rPr>
              <a:t>0x1010</a:t>
            </a:r>
          </a:p>
        </p:txBody>
      </p:sp>
      <p:sp>
        <p:nvSpPr>
          <p:cNvPr id="43019" name="Rectangle 6">
            <a:extLst>
              <a:ext uri="{FF2B5EF4-FFF2-40B4-BE49-F238E27FC236}">
                <a16:creationId xmlns:a16="http://schemas.microsoft.com/office/drawing/2014/main" id="{71A68E21-08A1-58FA-14DA-8F884A909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2971800"/>
            <a:ext cx="1527175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argv[3]</a:t>
            </a:r>
          </a:p>
        </p:txBody>
      </p:sp>
      <p:sp>
        <p:nvSpPr>
          <p:cNvPr id="43020" name="Rectangle 7">
            <a:extLst>
              <a:ext uri="{FF2B5EF4-FFF2-40B4-BE49-F238E27FC236}">
                <a16:creationId xmlns:a16="http://schemas.microsoft.com/office/drawing/2014/main" id="{2E3C63B5-1357-0F67-8F71-1B44751A6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2514600"/>
            <a:ext cx="1527175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dirty="0" err="1">
                <a:latin typeface="Courier New" panose="02070309020205020404" pitchFamily="49" charset="0"/>
              </a:rPr>
              <a:t>argv</a:t>
            </a:r>
            <a:r>
              <a:rPr lang="en-US" altLang="en-US" sz="2000" dirty="0">
                <a:latin typeface="Courier New" panose="02070309020205020404" pitchFamily="49" charset="0"/>
              </a:rPr>
              <a:t>[4]</a:t>
            </a:r>
          </a:p>
        </p:txBody>
      </p:sp>
      <p:sp>
        <p:nvSpPr>
          <p:cNvPr id="43021" name="Text Box 9">
            <a:extLst>
              <a:ext uri="{FF2B5EF4-FFF2-40B4-BE49-F238E27FC236}">
                <a16:creationId xmlns:a16="http://schemas.microsoft.com/office/drawing/2014/main" id="{74EC2B4C-6863-57AE-1E16-DD7AA35B8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3021013"/>
            <a:ext cx="8461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 b="0">
                <a:latin typeface="Tahoma" panose="020B0604030504040204" pitchFamily="34" charset="0"/>
              </a:rPr>
              <a:t>0x1018</a:t>
            </a:r>
          </a:p>
        </p:txBody>
      </p:sp>
      <p:sp>
        <p:nvSpPr>
          <p:cNvPr id="43022" name="Text Box 10">
            <a:extLst>
              <a:ext uri="{FF2B5EF4-FFF2-40B4-BE49-F238E27FC236}">
                <a16:creationId xmlns:a16="http://schemas.microsoft.com/office/drawing/2014/main" id="{D936BFE8-3A01-22A4-F32B-39CBC0FCA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2563813"/>
            <a:ext cx="8461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 b="0">
                <a:latin typeface="Tahoma" panose="020B0604030504040204" pitchFamily="34" charset="0"/>
              </a:rPr>
              <a:t>0x1020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F21625F-1D87-9C6F-2E16-D761D0B587D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048000" y="2286000"/>
            <a:ext cx="1600200" cy="457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CC133C0-04EC-6C90-24FB-CB4012A84E2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048000" y="2971800"/>
            <a:ext cx="1600200" cy="228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4A3C60A-776C-0D97-0A83-5E51BF31CC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48000" y="3657600"/>
            <a:ext cx="1600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56AC312-DB87-4829-BDB8-7AAFF4D5E53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48000" y="4114800"/>
            <a:ext cx="1600200" cy="1524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4A5EA9F-9B4B-3B74-97B1-37BED63A35A1}"/>
              </a:ext>
            </a:extLst>
          </p:cNvPr>
          <p:cNvCxnSpPr>
            <a:cxnSpLocks noChangeShapeType="1"/>
            <a:stCxn id="43013" idx="3"/>
          </p:cNvCxnSpPr>
          <p:nvPr/>
        </p:nvCxnSpPr>
        <p:spPr bwMode="auto">
          <a:xfrm>
            <a:off x="3048000" y="4572000"/>
            <a:ext cx="1600200" cy="457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44" name="Right Brace 43">
            <a:extLst>
              <a:ext uri="{FF2B5EF4-FFF2-40B4-BE49-F238E27FC236}">
                <a16:creationId xmlns:a16="http://schemas.microsoft.com/office/drawing/2014/main" id="{1FFB2245-7820-24DC-82C8-0EA20B76FE9B}"/>
              </a:ext>
            </a:extLst>
          </p:cNvPr>
          <p:cNvSpPr>
            <a:spLocks/>
          </p:cNvSpPr>
          <p:nvPr/>
        </p:nvSpPr>
        <p:spPr bwMode="auto">
          <a:xfrm>
            <a:off x="5486400" y="2286000"/>
            <a:ext cx="685800" cy="1371600"/>
          </a:xfrm>
          <a:prstGeom prst="rightBrace">
            <a:avLst>
              <a:gd name="adj1" fmla="val 8333"/>
              <a:gd name="adj2" fmla="val 50000"/>
            </a:avLst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latin typeface="Verdana" charset="0"/>
              <a:ea typeface="ＭＳ Ｐゴシック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0A60836-EA53-2A8A-8EAF-FD86D5A958EA}"/>
              </a:ext>
            </a:extLst>
          </p:cNvPr>
          <p:cNvSpPr txBox="1"/>
          <p:nvPr/>
        </p:nvSpPr>
        <p:spPr>
          <a:xfrm>
            <a:off x="6172200" y="2644775"/>
            <a:ext cx="2884488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b="1" dirty="0">
                <a:latin typeface="+mn-lt"/>
                <a:ea typeface="+mn-ea"/>
              </a:rPr>
              <a:t>These are strings!!</a:t>
            </a:r>
          </a:p>
          <a:p>
            <a:pPr eaLnBrk="1" hangingPunct="1">
              <a:defRPr/>
            </a:pPr>
            <a:r>
              <a:rPr lang="en-US" sz="2000" b="1" dirty="0">
                <a:latin typeface="+mn-lt"/>
                <a:ea typeface="+mn-ea"/>
              </a:rPr>
              <a:t>Not integers!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6D141B88-9692-92C7-3560-BCCF01DCF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532" y="4802512"/>
            <a:ext cx="1804555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dirty="0">
                <a:latin typeface="Courier New"/>
                <a:ea typeface="MS PGothic"/>
                <a:cs typeface="Arial"/>
              </a:rPr>
              <a:t>"./program"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159280F-D73B-9E64-880F-EC0E5B57B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531" y="4046887"/>
            <a:ext cx="1163712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dirty="0">
                <a:latin typeface="Courier New"/>
                <a:ea typeface="MS PGothic"/>
                <a:cs typeface="Arial"/>
              </a:rPr>
              <a:t>"hello"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C4622E-9F36-772A-61E6-1F4610C0F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660" y="2009575"/>
            <a:ext cx="541995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dirty="0">
                <a:latin typeface="Courier New"/>
                <a:ea typeface="MS PGothic"/>
                <a:cs typeface="Arial"/>
              </a:rPr>
              <a:t>"3"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BFA3A4-BD17-B146-0EB1-EB096520E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659" y="2726938"/>
            <a:ext cx="541995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dirty="0">
                <a:latin typeface="Courier New"/>
                <a:ea typeface="MS PGothic"/>
                <a:cs typeface="Arial"/>
              </a:rPr>
              <a:t>"2"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D89569-4D39-E427-BF07-D8C41D69F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659" y="3434738"/>
            <a:ext cx="541995" cy="457200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40" tIns="45720" rIns="91440" bIns="45720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dirty="0">
                <a:latin typeface="Courier New"/>
                <a:ea typeface="MS PGothic"/>
                <a:cs typeface="Arial"/>
              </a:rPr>
              <a:t>"1"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78116A-EA0F-87C6-B56B-E5E2F2233E12}"/>
              </a:ext>
            </a:extLst>
          </p:cNvPr>
          <p:cNvSpPr txBox="1"/>
          <p:nvPr/>
        </p:nvSpPr>
        <p:spPr>
          <a:xfrm>
            <a:off x="678684" y="5633398"/>
            <a:ext cx="320231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latin typeface="Calibri"/>
              </a:rPr>
              <a:t>What is </a:t>
            </a:r>
            <a:r>
              <a:rPr lang="en-US" sz="2400" dirty="0" err="1">
                <a:latin typeface="Courier New"/>
              </a:rPr>
              <a:t>argv</a:t>
            </a:r>
            <a:r>
              <a:rPr lang="en-US" sz="2400" dirty="0">
                <a:latin typeface="Courier New"/>
              </a:rPr>
              <a:t>[1][1]</a:t>
            </a:r>
            <a:r>
              <a:rPr lang="en-US" sz="2400" dirty="0">
                <a:latin typeface="Calibri"/>
              </a:rPr>
              <a:t>?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7234499-801F-C784-929C-6925EE7883BB}"/>
              </a:ext>
            </a:extLst>
          </p:cNvPr>
          <p:cNvSpPr txBox="1"/>
          <p:nvPr/>
        </p:nvSpPr>
        <p:spPr>
          <a:xfrm>
            <a:off x="1926565" y="-3033622"/>
            <a:ext cx="77350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latin typeface="Courier New"/>
              </a:rPr>
              <a:t>'e'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>
            <a:extLst>
              <a:ext uri="{FF2B5EF4-FFF2-40B4-BE49-F238E27FC236}">
                <a16:creationId xmlns:a16="http://schemas.microsoft.com/office/drawing/2014/main" id="{08C12072-41CE-BD57-DC6B-7F630DEDD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Structures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26A03F96-9A3B-830E-7E5E-F4C9E8F3A30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3838" cy="4830763"/>
          </a:xfrm>
        </p:spPr>
        <p:txBody>
          <a:bodyPr/>
          <a:lstStyle/>
          <a:p>
            <a:pPr marL="0" indent="0" eaLnBrk="1" hangingPunct="1"/>
            <a:r>
              <a:rPr lang="en-US" altLang="en-US" sz="2000"/>
              <a:t>Compound data:</a:t>
            </a:r>
          </a:p>
          <a:p>
            <a:pPr marL="0" indent="0" eaLnBrk="1" hangingPunct="1"/>
            <a:endParaRPr lang="en-US" altLang="en-US" sz="2000"/>
          </a:p>
          <a:p>
            <a:pPr marL="0" indent="0" eaLnBrk="1" hangingPunct="1"/>
            <a:r>
              <a:rPr lang="en-US" altLang="en-US" sz="2000"/>
              <a:t>A date is</a:t>
            </a:r>
          </a:p>
          <a:p>
            <a:pPr lvl="1" eaLnBrk="1" hangingPunct="1"/>
            <a:r>
              <a:rPr lang="en-US" altLang="en-US" sz="1800"/>
              <a:t>an </a:t>
            </a:r>
            <a:r>
              <a:rPr lang="en-US" altLang="en-US" sz="1800">
                <a:latin typeface="Courier New" panose="02070309020205020404" pitchFamily="49" charset="0"/>
              </a:rPr>
              <a:t>int month</a:t>
            </a:r>
            <a:r>
              <a:rPr lang="en-US" altLang="en-US" sz="1800"/>
              <a:t> </a:t>
            </a:r>
            <a:r>
              <a:rPr lang="en-US" altLang="en-US" sz="1800" u="sng"/>
              <a:t>and</a:t>
            </a:r>
          </a:p>
          <a:p>
            <a:pPr lvl="1" eaLnBrk="1" hangingPunct="1"/>
            <a:r>
              <a:rPr lang="en-US" altLang="en-US" sz="1800"/>
              <a:t>an </a:t>
            </a:r>
            <a:r>
              <a:rPr lang="en-US" altLang="en-US" sz="1800">
                <a:latin typeface="Courier New" panose="02070309020205020404" pitchFamily="49" charset="0"/>
              </a:rPr>
              <a:t>int day</a:t>
            </a:r>
            <a:r>
              <a:rPr lang="en-US" altLang="en-US" sz="1800"/>
              <a:t> </a:t>
            </a:r>
            <a:r>
              <a:rPr lang="en-US" altLang="en-US" sz="1800" u="sng"/>
              <a:t>and</a:t>
            </a:r>
          </a:p>
          <a:p>
            <a:pPr lvl="1" eaLnBrk="1" hangingPunct="1"/>
            <a:r>
              <a:rPr lang="en-US" altLang="en-US" sz="1800"/>
              <a:t>an </a:t>
            </a:r>
            <a:r>
              <a:rPr lang="en-US" altLang="en-US" sz="1800">
                <a:latin typeface="Courier New" panose="02070309020205020404" pitchFamily="49" charset="0"/>
              </a:rPr>
              <a:t>int year</a:t>
            </a:r>
          </a:p>
        </p:txBody>
      </p:sp>
      <p:sp>
        <p:nvSpPr>
          <p:cNvPr id="17414" name="Rectangle 4">
            <a:extLst>
              <a:ext uri="{FF2B5EF4-FFF2-40B4-BE49-F238E27FC236}">
                <a16:creationId xmlns:a16="http://schemas.microsoft.com/office/drawing/2014/main" id="{62C3BCB2-502B-2E53-3413-8B9DF842781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4800600"/>
            <a:ext cx="4033838" cy="923925"/>
          </a:xfrm>
        </p:spPr>
        <p:txBody>
          <a:bodyPr/>
          <a:lstStyle/>
          <a:p>
            <a:pPr marL="0" indent="0" eaLnBrk="1" hangingPunct="1"/>
            <a:r>
              <a:rPr lang="en-US" altLang="en-US" sz="1600"/>
              <a:t>Unlike Java, C doesn’t automatically define functions for initializing and printing …</a:t>
            </a:r>
          </a:p>
        </p:txBody>
      </p:sp>
      <p:sp>
        <p:nvSpPr>
          <p:cNvPr id="17415" name="Text Box 5">
            <a:extLst>
              <a:ext uri="{FF2B5EF4-FFF2-40B4-BE49-F238E27FC236}">
                <a16:creationId xmlns:a16="http://schemas.microsoft.com/office/drawing/2014/main" id="{3A544749-36C9-BE11-F575-A69DC9D97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1371600"/>
            <a:ext cx="2393950" cy="3282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struct </a:t>
            </a:r>
            <a:r>
              <a:rPr lang="en-US" altLang="en-US" sz="1600" dirty="0" err="1">
                <a:latin typeface="Courier New" panose="02070309020205020404" pitchFamily="49" charset="0"/>
              </a:rPr>
              <a:t>ADate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altLang="en-US" sz="1600" b="0" dirty="0">
                <a:latin typeface="Courier New" panose="02070309020205020404" pitchFamily="49" charset="0"/>
              </a:rPr>
              <a:t>   </a:t>
            </a:r>
            <a:r>
              <a:rPr lang="en-US" altLang="en-US" sz="1600" dirty="0">
                <a:latin typeface="Courier New" panose="02070309020205020404" pitchFamily="49" charset="0"/>
              </a:rPr>
              <a:t>int  month;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 day;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 year;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struct </a:t>
            </a:r>
            <a:r>
              <a:rPr lang="en-US" altLang="en-US" sz="1600" dirty="0" err="1">
                <a:latin typeface="Courier New" panose="02070309020205020404" pitchFamily="49" charset="0"/>
              </a:rPr>
              <a:t>ADate</a:t>
            </a:r>
            <a:r>
              <a:rPr lang="en-US" altLang="en-US" sz="1600" dirty="0">
                <a:latin typeface="Courier New" panose="02070309020205020404" pitchFamily="49" charset="0"/>
              </a:rPr>
              <a:t> date;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 err="1">
                <a:latin typeface="Courier New" panose="02070309020205020404" pitchFamily="49" charset="0"/>
              </a:rPr>
              <a:t>date.month</a:t>
            </a:r>
            <a:r>
              <a:rPr lang="en-US" altLang="en-US" sz="1600" dirty="0">
                <a:latin typeface="Courier New" panose="02070309020205020404" pitchFamily="49" charset="0"/>
              </a:rPr>
              <a:t> = 2;</a:t>
            </a:r>
          </a:p>
          <a:p>
            <a:pPr algn="l"/>
            <a:r>
              <a:rPr lang="en-US" altLang="en-US" sz="1600" dirty="0" err="1">
                <a:latin typeface="Courier New" panose="02070309020205020404" pitchFamily="49" charset="0"/>
              </a:rPr>
              <a:t>date.day</a:t>
            </a:r>
            <a:r>
              <a:rPr lang="en-US" altLang="en-US" sz="1600" dirty="0">
                <a:latin typeface="Courier New" panose="02070309020205020404" pitchFamily="49" charset="0"/>
              </a:rPr>
              <a:t> = 4;</a:t>
            </a:r>
          </a:p>
          <a:p>
            <a:pPr algn="l"/>
            <a:r>
              <a:rPr lang="en-US" altLang="en-US" sz="1600" dirty="0" err="1">
                <a:latin typeface="Courier New" panose="02070309020205020404" pitchFamily="49" charset="0"/>
              </a:rPr>
              <a:t>date.year</a:t>
            </a:r>
            <a:r>
              <a:rPr lang="en-US" altLang="en-US" sz="1600" dirty="0">
                <a:latin typeface="Courier New" panose="02070309020205020404" pitchFamily="49" charset="0"/>
              </a:rPr>
              <a:t> = 2021;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>
            <a:extLst>
              <a:ext uri="{FF2B5EF4-FFF2-40B4-BE49-F238E27FC236}">
                <a16:creationId xmlns:a16="http://schemas.microsoft.com/office/drawing/2014/main" id="{CAD48CD0-368B-2616-1F7D-6425767A1C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Structure Representation &amp; Size</a:t>
            </a:r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2208093D-3FF0-BB81-18B9-E03AD5119FB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3838" cy="1349375"/>
          </a:xfrm>
        </p:spPr>
        <p:txBody>
          <a:bodyPr/>
          <a:lstStyle/>
          <a:p>
            <a:pPr marL="0" indent="0" eaLnBrk="1" hangingPunct="1"/>
            <a:r>
              <a:rPr lang="en-US" altLang="en-US" sz="2000">
                <a:latin typeface="Courier New" panose="02070309020205020404" pitchFamily="49" charset="0"/>
              </a:rPr>
              <a:t>sizeof(struct …)</a:t>
            </a:r>
            <a:r>
              <a:rPr lang="en-US" altLang="en-US" sz="2000"/>
              <a:t> =</a:t>
            </a:r>
          </a:p>
          <a:p>
            <a:pPr marL="0" indent="0" eaLnBrk="1" hangingPunct="1"/>
            <a:r>
              <a:rPr lang="en-US" altLang="en-US" sz="1800"/>
              <a:t>	sum of </a:t>
            </a:r>
            <a:r>
              <a:rPr lang="en-US" altLang="en-US" sz="1800">
                <a:latin typeface="Courier New" panose="02070309020205020404" pitchFamily="49" charset="0"/>
              </a:rPr>
              <a:t>sizeof(</a:t>
            </a:r>
            <a:r>
              <a:rPr lang="en-US" altLang="en-US" sz="1800"/>
              <a:t>field</a:t>
            </a:r>
            <a:r>
              <a:rPr lang="en-US" altLang="en-US" sz="1800">
                <a:latin typeface="Courier New" panose="02070309020205020404" pitchFamily="49" charset="0"/>
              </a:rPr>
              <a:t>)</a:t>
            </a:r>
          </a:p>
          <a:p>
            <a:pPr marL="0" indent="0" eaLnBrk="1" hangingPunct="1"/>
            <a:r>
              <a:rPr lang="en-US" altLang="en-US" sz="1800"/>
              <a:t>+	alignment padding</a:t>
            </a:r>
          </a:p>
          <a:p>
            <a:pPr lvl="2" eaLnBrk="1" hangingPunct="1">
              <a:buFontTx/>
              <a:buNone/>
            </a:pPr>
            <a:r>
              <a:rPr lang="en-US" altLang="en-US" sz="1200"/>
              <a:t>Processor- and compiler-specific</a:t>
            </a:r>
          </a:p>
        </p:txBody>
      </p:sp>
      <p:grpSp>
        <p:nvGrpSpPr>
          <p:cNvPr id="18438" name="Group 4">
            <a:extLst>
              <a:ext uri="{FF2B5EF4-FFF2-40B4-BE49-F238E27FC236}">
                <a16:creationId xmlns:a16="http://schemas.microsoft.com/office/drawing/2014/main" id="{339B302C-A9CF-9967-4D76-28F91F4AC5F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876800"/>
            <a:ext cx="6096000" cy="771525"/>
            <a:chOff x="960" y="3024"/>
            <a:chExt cx="3840" cy="486"/>
          </a:xfrm>
        </p:grpSpPr>
        <p:grpSp>
          <p:nvGrpSpPr>
            <p:cNvPr id="18441" name="Group 5">
              <a:extLst>
                <a:ext uri="{FF2B5EF4-FFF2-40B4-BE49-F238E27FC236}">
                  <a16:creationId xmlns:a16="http://schemas.microsoft.com/office/drawing/2014/main" id="{8A2541AA-E21D-3EE5-B50B-D52561C20C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3216"/>
              <a:ext cx="3840" cy="294"/>
              <a:chOff x="1104" y="3408"/>
              <a:chExt cx="3840" cy="294"/>
            </a:xfrm>
          </p:grpSpPr>
          <p:sp>
            <p:nvSpPr>
              <p:cNvPr id="18451" name="Text Box 6">
                <a:extLst>
                  <a:ext uri="{FF2B5EF4-FFF2-40B4-BE49-F238E27FC236}">
                    <a16:creationId xmlns:a16="http://schemas.microsoft.com/office/drawing/2014/main" id="{021DF854-D1E3-BB07-88CA-2FA4F1EA27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62</a:t>
                </a:r>
              </a:p>
            </p:txBody>
          </p:sp>
          <p:sp>
            <p:nvSpPr>
              <p:cNvPr id="18452" name="Text Box 7">
                <a:extLst>
                  <a:ext uri="{FF2B5EF4-FFF2-40B4-BE49-F238E27FC236}">
                    <a16:creationId xmlns:a16="http://schemas.microsoft.com/office/drawing/2014/main" id="{5F76787B-5BA2-3D3C-281A-B49FADCFE55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0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61</a:t>
                </a:r>
              </a:p>
            </p:txBody>
          </p:sp>
          <p:sp>
            <p:nvSpPr>
              <p:cNvPr id="18453" name="Text Box 8">
                <a:extLst>
                  <a:ext uri="{FF2B5EF4-FFF2-40B4-BE49-F238E27FC236}">
                    <a16:creationId xmlns:a16="http://schemas.microsoft.com/office/drawing/2014/main" id="{52193E9C-5162-4BFA-1CDF-E71DC43429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4" y="3408"/>
                <a:ext cx="48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en-US" altLang="en-US" b="0">
                  <a:latin typeface="Courier New" panose="02070309020205020404" pitchFamily="49" charset="0"/>
                </a:endParaRPr>
              </a:p>
            </p:txBody>
          </p:sp>
          <p:sp>
            <p:nvSpPr>
              <p:cNvPr id="18454" name="Text Box 9">
                <a:extLst>
                  <a:ext uri="{FF2B5EF4-FFF2-40B4-BE49-F238E27FC236}">
                    <a16:creationId xmlns:a16="http://schemas.microsoft.com/office/drawing/2014/main" id="{730BB35B-3A80-DA3D-2BCF-1542C4E68F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3408"/>
                <a:ext cx="480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endParaRPr lang="en-US" altLang="en-US" b="0">
                  <a:latin typeface="Courier New" panose="02070309020205020404" pitchFamily="49" charset="0"/>
                </a:endParaRPr>
              </a:p>
            </p:txBody>
          </p:sp>
          <p:sp>
            <p:nvSpPr>
              <p:cNvPr id="18455" name="Text Box 10">
                <a:extLst>
                  <a:ext uri="{FF2B5EF4-FFF2-40B4-BE49-F238E27FC236}">
                    <a16:creationId xmlns:a16="http://schemas.microsoft.com/office/drawing/2014/main" id="{389CF37F-FE3C-D986-4D93-724FE5EF88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EF</a:t>
                </a:r>
              </a:p>
            </p:txBody>
          </p:sp>
          <p:sp>
            <p:nvSpPr>
              <p:cNvPr id="18456" name="Text Box 11">
                <a:extLst>
                  <a:ext uri="{FF2B5EF4-FFF2-40B4-BE49-F238E27FC236}">
                    <a16:creationId xmlns:a16="http://schemas.microsoft.com/office/drawing/2014/main" id="{19899F87-D9FA-14CA-9467-0191A140C6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BE</a:t>
                </a:r>
              </a:p>
            </p:txBody>
          </p:sp>
          <p:sp>
            <p:nvSpPr>
              <p:cNvPr id="18457" name="Text Box 12">
                <a:extLst>
                  <a:ext uri="{FF2B5EF4-FFF2-40B4-BE49-F238E27FC236}">
                    <a16:creationId xmlns:a16="http://schemas.microsoft.com/office/drawing/2014/main" id="{14400541-C5FF-D09D-C2F2-5CBCA45EFA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AD</a:t>
                </a:r>
              </a:p>
            </p:txBody>
          </p:sp>
          <p:sp>
            <p:nvSpPr>
              <p:cNvPr id="18458" name="Text Box 13">
                <a:extLst>
                  <a:ext uri="{FF2B5EF4-FFF2-40B4-BE49-F238E27FC236}">
                    <a16:creationId xmlns:a16="http://schemas.microsoft.com/office/drawing/2014/main" id="{2221F4F4-3A64-06A3-C75B-1F84E2FA45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3408"/>
                <a:ext cx="480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DE</a:t>
                </a:r>
              </a:p>
            </p:txBody>
          </p:sp>
        </p:grpSp>
        <p:sp>
          <p:nvSpPr>
            <p:cNvPr id="18442" name="Line 14">
              <a:extLst>
                <a:ext uri="{FF2B5EF4-FFF2-40B4-BE49-F238E27FC236}">
                  <a16:creationId xmlns:a16="http://schemas.microsoft.com/office/drawing/2014/main" id="{12460D26-5220-D4FD-F12C-EDD393A575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Line 15">
              <a:extLst>
                <a:ext uri="{FF2B5EF4-FFF2-40B4-BE49-F238E27FC236}">
                  <a16:creationId xmlns:a16="http://schemas.microsoft.com/office/drawing/2014/main" id="{5D16FCBC-6995-6678-4C68-C1F727B901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4" name="Line 16">
              <a:extLst>
                <a:ext uri="{FF2B5EF4-FFF2-40B4-BE49-F238E27FC236}">
                  <a16:creationId xmlns:a16="http://schemas.microsoft.com/office/drawing/2014/main" id="{38EF298E-98C2-BC62-85C7-CA2256B8E4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Line 17">
              <a:extLst>
                <a:ext uri="{FF2B5EF4-FFF2-40B4-BE49-F238E27FC236}">
                  <a16:creationId xmlns:a16="http://schemas.microsoft.com/office/drawing/2014/main" id="{EFD85663-2D99-45B6-C72F-B7805800DB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Line 18">
              <a:extLst>
                <a:ext uri="{FF2B5EF4-FFF2-40B4-BE49-F238E27FC236}">
                  <a16:creationId xmlns:a16="http://schemas.microsoft.com/office/drawing/2014/main" id="{7AFB1B58-43E5-D6C5-07AA-213BA0809A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Text Box 19">
              <a:extLst>
                <a:ext uri="{FF2B5EF4-FFF2-40B4-BE49-F238E27FC236}">
                  <a16:creationId xmlns:a16="http://schemas.microsoft.com/office/drawing/2014/main" id="{E1DF2702-B25E-F82F-6F94-71E252760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024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c1</a:t>
              </a:r>
            </a:p>
          </p:txBody>
        </p:sp>
        <p:sp>
          <p:nvSpPr>
            <p:cNvPr id="18448" name="Text Box 20">
              <a:extLst>
                <a:ext uri="{FF2B5EF4-FFF2-40B4-BE49-F238E27FC236}">
                  <a16:creationId xmlns:a16="http://schemas.microsoft.com/office/drawing/2014/main" id="{B94D7EC6-402B-463E-71B3-6705C63D42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6" y="3024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c2</a:t>
              </a:r>
            </a:p>
          </p:txBody>
        </p:sp>
        <p:sp>
          <p:nvSpPr>
            <p:cNvPr id="18449" name="Text Box 21">
              <a:extLst>
                <a:ext uri="{FF2B5EF4-FFF2-40B4-BE49-F238E27FC236}">
                  <a16:creationId xmlns:a16="http://schemas.microsoft.com/office/drawing/2014/main" id="{62F3A9EC-B11E-9907-0CBB-C508B645D9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024"/>
              <a:ext cx="1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i</a:t>
              </a:r>
            </a:p>
          </p:txBody>
        </p:sp>
        <p:sp>
          <p:nvSpPr>
            <p:cNvPr id="18450" name="Text Box 22">
              <a:extLst>
                <a:ext uri="{FF2B5EF4-FFF2-40B4-BE49-F238E27FC236}">
                  <a16:creationId xmlns:a16="http://schemas.microsoft.com/office/drawing/2014/main" id="{A73EE1F0-9B0E-9E29-8263-F4A24BCB2E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" y="3024"/>
              <a:ext cx="51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400" b="0">
                  <a:latin typeface="Tahoma" panose="020B0604030504040204" pitchFamily="34" charset="0"/>
                </a:rPr>
                <a:t>padding</a:t>
              </a:r>
            </a:p>
          </p:txBody>
        </p:sp>
      </p:grpSp>
      <p:sp>
        <p:nvSpPr>
          <p:cNvPr id="18439" name="Text Box 23">
            <a:extLst>
              <a:ext uri="{FF2B5EF4-FFF2-40B4-BE49-F238E27FC236}">
                <a16:creationId xmlns:a16="http://schemas.microsoft.com/office/drawing/2014/main" id="{51F2930F-C6C9-DE9D-BBB7-C7A4B0BBE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651000"/>
            <a:ext cx="2638425" cy="2695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struct </a:t>
            </a:r>
            <a:r>
              <a:rPr lang="en-US" altLang="en-US" sz="1600" dirty="0" err="1">
                <a:latin typeface="Courier New" panose="02070309020205020404" pitchFamily="49" charset="0"/>
              </a:rPr>
              <a:t>CharCharInt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char  c1;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char  c2;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 foo;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foo.c1 = ’a’;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foo.c2 = ’b’;</a:t>
            </a:r>
          </a:p>
          <a:p>
            <a:pPr algn="l"/>
            <a:r>
              <a:rPr lang="en-US" altLang="en-US" sz="1600" dirty="0" err="1">
                <a:latin typeface="Courier New" panose="02070309020205020404" pitchFamily="49" charset="0"/>
              </a:rPr>
              <a:t>foo.i</a:t>
            </a:r>
            <a:r>
              <a:rPr lang="en-US" altLang="en-US" sz="1600" dirty="0">
                <a:latin typeface="Courier New" panose="02070309020205020404" pitchFamily="49" charset="0"/>
              </a:rPr>
              <a:t>  = 0xDEADBEEF;</a:t>
            </a:r>
            <a:endParaRPr lang="en-US" altLang="en-US" sz="2800" u="sng" dirty="0">
              <a:latin typeface="Courier New" panose="02070309020205020404" pitchFamily="49" charset="0"/>
            </a:endParaRPr>
          </a:p>
        </p:txBody>
      </p:sp>
      <p:sp>
        <p:nvSpPr>
          <p:cNvPr id="18440" name="Text Box 24">
            <a:extLst>
              <a:ext uri="{FF2B5EF4-FFF2-40B4-BE49-F238E27FC236}">
                <a16:creationId xmlns:a16="http://schemas.microsoft.com/office/drawing/2014/main" id="{764E7FDD-CDC3-8AFE-E8EE-BB1C46191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791200"/>
            <a:ext cx="400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x86 uses “little-endian” representation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>
            <a:extLst>
              <a:ext uri="{FF2B5EF4-FFF2-40B4-BE49-F238E27FC236}">
                <a16:creationId xmlns:a16="http://schemas.microsoft.com/office/drawing/2014/main" id="{06174807-0C2C-EFA5-05CF-6080FF2E7F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Typedef</a:t>
            </a: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EDF81388-92EC-491C-7781-AA9025670C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Mechanism for creating new type names</a:t>
            </a:r>
          </a:p>
          <a:p>
            <a:pPr lvl="1" eaLnBrk="1" hangingPunct="1"/>
            <a:r>
              <a:rPr lang="en-US" altLang="en-US"/>
              <a:t>New names are an alias for some other type</a:t>
            </a:r>
          </a:p>
          <a:p>
            <a:pPr lvl="1" eaLnBrk="1" hangingPunct="1"/>
            <a:r>
              <a:rPr lang="en-US" altLang="en-US" i="1"/>
              <a:t>May</a:t>
            </a:r>
            <a:r>
              <a:rPr lang="en-US" altLang="en-US"/>
              <a:t> improve the portability and/or clarity of the program</a:t>
            </a:r>
          </a:p>
        </p:txBody>
      </p:sp>
      <p:sp>
        <p:nvSpPr>
          <p:cNvPr id="19462" name="Text Box 4">
            <a:extLst>
              <a:ext uri="{FF2B5EF4-FFF2-40B4-BE49-F238E27FC236}">
                <a16:creationId xmlns:a16="http://schemas.microsoft.com/office/drawing/2014/main" id="{A417358A-8683-3172-31C7-ECDC9BEB3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95600"/>
            <a:ext cx="3768725" cy="3028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typedef long int64_t;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typedef struct </a:t>
            </a:r>
            <a:r>
              <a:rPr lang="en-US" altLang="en-US" sz="1800" dirty="0" err="1">
                <a:latin typeface="Courier New" panose="02070309020205020404" pitchFamily="49" charset="0"/>
              </a:rPr>
              <a:t>ADate</a:t>
            </a:r>
            <a:r>
              <a:rPr lang="en-US" altLang="en-US" sz="1800" dirty="0"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   int month;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   int day;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   int year;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} Date;</a:t>
            </a:r>
          </a:p>
          <a:p>
            <a:pPr algn="l"/>
            <a:endParaRPr lang="en-US" altLang="en-US" sz="18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int64_t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 = 100000000000;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Date d = { 2, 4, 2021 };</a:t>
            </a:r>
          </a:p>
        </p:txBody>
      </p:sp>
      <p:sp>
        <p:nvSpPr>
          <p:cNvPr id="19463" name="Line 5">
            <a:extLst>
              <a:ext uri="{FF2B5EF4-FFF2-40B4-BE49-F238E27FC236}">
                <a16:creationId xmlns:a16="http://schemas.microsoft.com/office/drawing/2014/main" id="{52FE951C-E365-260A-E0BD-38D15256ED3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3048000"/>
            <a:ext cx="167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Text Box 6">
            <a:extLst>
              <a:ext uri="{FF2B5EF4-FFF2-40B4-BE49-F238E27FC236}">
                <a16:creationId xmlns:a16="http://schemas.microsoft.com/office/drawing/2014/main" id="{238C9688-D21B-C302-5CB8-6208173CC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667000"/>
            <a:ext cx="2819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 b="0" dirty="0">
                <a:latin typeface="Tahoma" panose="020B0604030504040204" pitchFamily="34" charset="0"/>
              </a:rPr>
              <a:t>Overload existing type names for portability: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800" b="0" dirty="0" err="1">
                <a:latin typeface="Tahoma" panose="020B0604030504040204" pitchFamily="34" charset="0"/>
              </a:rPr>
              <a:t>stdint.h</a:t>
            </a:r>
            <a:endParaRPr lang="en-US" altLang="en-US" sz="1800" b="0" dirty="0">
              <a:latin typeface="Tahoma" panose="020B0604030504040204" pitchFamily="34" charset="0"/>
            </a:endParaRPr>
          </a:p>
        </p:txBody>
      </p:sp>
      <p:sp>
        <p:nvSpPr>
          <p:cNvPr id="19465" name="Line 7">
            <a:extLst>
              <a:ext uri="{FF2B5EF4-FFF2-40B4-BE49-F238E27FC236}">
                <a16:creationId xmlns:a16="http://schemas.microsoft.com/office/drawing/2014/main" id="{AD29CD7C-0096-F566-2CF3-C79090DF5F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81200" y="4648200"/>
            <a:ext cx="30480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Text Box 8">
            <a:extLst>
              <a:ext uri="{FF2B5EF4-FFF2-40B4-BE49-F238E27FC236}">
                <a16:creationId xmlns:a16="http://schemas.microsoft.com/office/drawing/2014/main" id="{55413B19-A83C-2496-FC19-015802E0D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452938"/>
            <a:ext cx="3124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Simplify complex type names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>
            <a:extLst>
              <a:ext uri="{FF2B5EF4-FFF2-40B4-BE49-F238E27FC236}">
                <a16:creationId xmlns:a16="http://schemas.microsoft.com/office/drawing/2014/main" id="{EF65175A-CE7C-8310-95FF-F60CE4ED4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Constants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72AA77F6-A630-911F-9D86-54DC5E2A70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Allow consistent use of the same constant throughout the program</a:t>
            </a:r>
          </a:p>
          <a:p>
            <a:pPr lvl="1" eaLnBrk="1" hangingPunct="1"/>
            <a:r>
              <a:rPr lang="en-US" altLang="en-US"/>
              <a:t>Improves clarity of the program</a:t>
            </a:r>
          </a:p>
          <a:p>
            <a:pPr lvl="1" eaLnBrk="1" hangingPunct="1"/>
            <a:r>
              <a:rPr lang="en-US" altLang="en-US"/>
              <a:t>Reduces likelihood of simple errors</a:t>
            </a:r>
          </a:p>
          <a:p>
            <a:pPr lvl="1" eaLnBrk="1" hangingPunct="1"/>
            <a:r>
              <a:rPr lang="en-US" altLang="en-US"/>
              <a:t>Easier to update constants in the program</a:t>
            </a:r>
          </a:p>
        </p:txBody>
      </p:sp>
      <p:sp>
        <p:nvSpPr>
          <p:cNvPr id="20486" name="Text Box 4">
            <a:extLst>
              <a:ext uri="{FF2B5EF4-FFF2-40B4-BE49-F238E27FC236}">
                <a16:creationId xmlns:a16="http://schemas.microsoft.com/office/drawing/2014/main" id="{C7E95BE3-6AEF-C002-79EE-B0EA7C4B2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3197225" cy="2357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US" altLang="en-US" sz="1800" dirty="0">
              <a:latin typeface="Courier New" panose="02070309020205020404" pitchFamily="49" charset="0"/>
            </a:endParaRPr>
          </a:p>
          <a:p>
            <a:pPr algn="l"/>
            <a:endParaRPr lang="en-US" altLang="en-US" sz="18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int array[10];</a:t>
            </a:r>
          </a:p>
          <a:p>
            <a:pPr algn="l"/>
            <a:endParaRPr lang="en-US" altLang="en-US" sz="18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=0;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&lt;10;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++) {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  …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60773" name="Text Box 5">
            <a:extLst>
              <a:ext uri="{FF2B5EF4-FFF2-40B4-BE49-F238E27FC236}">
                <a16:creationId xmlns:a16="http://schemas.microsoft.com/office/drawing/2014/main" id="{9FDC3DCD-1349-82C7-5C89-A80F4EE79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5525" y="3970338"/>
            <a:ext cx="3470275" cy="2357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#define SIZE 10</a:t>
            </a:r>
          </a:p>
          <a:p>
            <a:pPr algn="l"/>
            <a:endParaRPr lang="en-US" altLang="en-US" sz="18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int array[SIZE];</a:t>
            </a:r>
          </a:p>
          <a:p>
            <a:pPr algn="l"/>
            <a:endParaRPr lang="en-US" altLang="en-US" sz="18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for (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=0;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&lt;SIZE; </a:t>
            </a:r>
            <a:r>
              <a:rPr lang="en-US" altLang="en-US" sz="1800" dirty="0" err="1">
                <a:latin typeface="Courier New" panose="02070309020205020404" pitchFamily="49" charset="0"/>
              </a:rPr>
              <a:t>i</a:t>
            </a:r>
            <a:r>
              <a:rPr lang="en-US" altLang="en-US" sz="1800" dirty="0">
                <a:latin typeface="Courier New" panose="02070309020205020404" pitchFamily="49" charset="0"/>
              </a:rPr>
              <a:t>++) {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  …</a:t>
            </a:r>
          </a:p>
          <a:p>
            <a:pPr algn="l"/>
            <a:r>
              <a:rPr lang="en-US" altLang="en-US" sz="18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60774" name="AutoShape 6">
            <a:extLst>
              <a:ext uri="{FF2B5EF4-FFF2-40B4-BE49-F238E27FC236}">
                <a16:creationId xmlns:a16="http://schemas.microsoft.com/office/drawing/2014/main" id="{9078B93C-21BC-19CC-4D5C-15C62FD82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029200"/>
            <a:ext cx="533400" cy="3048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60775" name="Line 7">
            <a:extLst>
              <a:ext uri="{FF2B5EF4-FFF2-40B4-BE49-F238E27FC236}">
                <a16:creationId xmlns:a16="http://schemas.microsoft.com/office/drawing/2014/main" id="{77420898-2813-4586-3010-D4CB0BEF3C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795713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6" name="Text Box 8">
            <a:extLst>
              <a:ext uri="{FF2B5EF4-FFF2-40B4-BE49-F238E27FC236}">
                <a16:creationId xmlns:a16="http://schemas.microsoft.com/office/drawing/2014/main" id="{E5B1B2E4-8A96-0B29-E324-EBBEBF018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4290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Preprocessor directive</a:t>
            </a:r>
          </a:p>
        </p:txBody>
      </p:sp>
      <p:sp>
        <p:nvSpPr>
          <p:cNvPr id="160777" name="Line 9">
            <a:extLst>
              <a:ext uri="{FF2B5EF4-FFF2-40B4-BE49-F238E27FC236}">
                <a16:creationId xmlns:a16="http://schemas.microsoft.com/office/drawing/2014/main" id="{57879F4F-DFB6-D9FD-E701-16DBCC7EAB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4600" y="3810000"/>
            <a:ext cx="2286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78" name="Text Box 10">
            <a:extLst>
              <a:ext uri="{FF2B5EF4-FFF2-40B4-BE49-F238E27FC236}">
                <a16:creationId xmlns:a16="http://schemas.microsoft.com/office/drawing/2014/main" id="{0680B626-AAAE-99F4-C2A4-D72432452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168650"/>
            <a:ext cx="2971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Constant names are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capitalized by convention</a:t>
            </a:r>
          </a:p>
        </p:txBody>
      </p:sp>
      <p:sp>
        <p:nvSpPr>
          <p:cNvPr id="160779" name="Line 11">
            <a:extLst>
              <a:ext uri="{FF2B5EF4-FFF2-40B4-BE49-F238E27FC236}">
                <a16:creationId xmlns:a16="http://schemas.microsoft.com/office/drawing/2014/main" id="{FB753063-707B-BCA2-F58A-EFB93CD0DD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34200" y="4724400"/>
            <a:ext cx="4572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80" name="Line 12">
            <a:extLst>
              <a:ext uri="{FF2B5EF4-FFF2-40B4-BE49-F238E27FC236}">
                <a16:creationId xmlns:a16="http://schemas.microsoft.com/office/drawing/2014/main" id="{7EAFB67A-31C4-D658-148E-970BA3A436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4800600"/>
            <a:ext cx="5334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781" name="Text Box 13">
            <a:extLst>
              <a:ext uri="{FF2B5EF4-FFF2-40B4-BE49-F238E27FC236}">
                <a16:creationId xmlns:a16="http://schemas.microsoft.com/office/drawing/2014/main" id="{E868FE0F-2FDF-70F7-3099-82ED2E525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267200"/>
            <a:ext cx="1905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Define once,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use throughout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the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3" grpId="0" animBg="1"/>
      <p:bldP spid="160774" grpId="0" animBg="1"/>
      <p:bldP spid="160776" grpId="0"/>
      <p:bldP spid="160778" grpId="0"/>
      <p:bldP spid="16078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>
            <a:extLst>
              <a:ext uri="{FF2B5EF4-FFF2-40B4-BE49-F238E27FC236}">
                <a16:creationId xmlns:a16="http://schemas.microsoft.com/office/drawing/2014/main" id="{AA25D587-E0BD-EEDC-6538-9CEAE31C9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Arrays of Structures</a:t>
            </a:r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D2B70877-4928-5817-2723-E06807DE5B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28800"/>
            <a:ext cx="5943600" cy="417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Date birthdays[NFRIENDS];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bool </a:t>
            </a:r>
          </a:p>
          <a:p>
            <a:pPr algn="l"/>
            <a:r>
              <a:rPr lang="en-US" altLang="en-US" sz="1600" dirty="0" err="1">
                <a:latin typeface="Courier New" panose="02070309020205020404" pitchFamily="49" charset="0"/>
              </a:rPr>
              <a:t>check_birthday</a:t>
            </a:r>
            <a:r>
              <a:rPr lang="en-US" altLang="en-US" sz="1600" dirty="0">
                <a:latin typeface="Courier New" panose="02070309020205020404" pitchFamily="49" charset="0"/>
              </a:rPr>
              <a:t>(Date today)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int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for (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= 0;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 &lt; NFRIENDS;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++) 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if ((</a:t>
            </a:r>
            <a:r>
              <a:rPr lang="en-US" altLang="en-US" sz="1600" dirty="0" err="1">
                <a:latin typeface="Courier New" panose="02070309020205020404" pitchFamily="49" charset="0"/>
              </a:rPr>
              <a:t>today.month</a:t>
            </a:r>
            <a:r>
              <a:rPr lang="en-US" altLang="en-US" sz="1600" dirty="0">
                <a:latin typeface="Courier New" panose="02070309020205020404" pitchFamily="49" charset="0"/>
              </a:rPr>
              <a:t> == birthdays[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].month) &amp;&amp;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(</a:t>
            </a:r>
            <a:r>
              <a:rPr lang="en-US" altLang="en-US" sz="1600" dirty="0" err="1">
                <a:latin typeface="Courier New" panose="02070309020205020404" pitchFamily="49" charset="0"/>
              </a:rPr>
              <a:t>today.day</a:t>
            </a:r>
            <a:r>
              <a:rPr lang="en-US" altLang="en-US" sz="1600" dirty="0">
                <a:latin typeface="Courier New" panose="02070309020205020404" pitchFamily="49" charset="0"/>
              </a:rPr>
              <a:t> == birthdays[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].day))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return (true);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return (false);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1510" name="Line 6">
            <a:extLst>
              <a:ext uri="{FF2B5EF4-FFF2-40B4-BE49-F238E27FC236}">
                <a16:creationId xmlns:a16="http://schemas.microsoft.com/office/drawing/2014/main" id="{C38C7EF8-12E2-4D09-E399-7819C3DCD4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1524000"/>
            <a:ext cx="12192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Text Box 7">
            <a:extLst>
              <a:ext uri="{FF2B5EF4-FFF2-40B4-BE49-F238E27FC236}">
                <a16:creationId xmlns:a16="http://schemas.microsoft.com/office/drawing/2014/main" id="{6BD5242F-CFC5-8DE6-071A-62B1AF21E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1295400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Constant</a:t>
            </a:r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1362EA67-F0FC-5611-7F2F-DB4C2952F9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1600200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Text Box 9">
            <a:extLst>
              <a:ext uri="{FF2B5EF4-FFF2-40B4-BE49-F238E27FC236}">
                <a16:creationId xmlns:a16="http://schemas.microsoft.com/office/drawing/2014/main" id="{C994235B-6B2D-E723-84AE-9CA842F6E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33488"/>
            <a:ext cx="2286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Array declaration</a:t>
            </a:r>
          </a:p>
        </p:txBody>
      </p:sp>
      <p:sp>
        <p:nvSpPr>
          <p:cNvPr id="21514" name="Line 10">
            <a:extLst>
              <a:ext uri="{FF2B5EF4-FFF2-40B4-BE49-F238E27FC236}">
                <a16:creationId xmlns:a16="http://schemas.microsoft.com/office/drawing/2014/main" id="{6B6B1B2C-9D5A-F145-31DA-6363E887BC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3657600"/>
            <a:ext cx="18288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Text Box 11">
            <a:extLst>
              <a:ext uri="{FF2B5EF4-FFF2-40B4-BE49-F238E27FC236}">
                <a16:creationId xmlns:a16="http://schemas.microsoft.com/office/drawing/2014/main" id="{DFFF0F40-64BD-B742-BB58-CF089C020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276600"/>
            <a:ext cx="228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Array index, then structure field</a:t>
            </a:r>
          </a:p>
        </p:txBody>
      </p:sp>
      <p:sp>
        <p:nvSpPr>
          <p:cNvPr id="21516" name="Line 12">
            <a:extLst>
              <a:ext uri="{FF2B5EF4-FFF2-40B4-BE49-F238E27FC236}">
                <a16:creationId xmlns:a16="http://schemas.microsoft.com/office/drawing/2014/main" id="{A68E4D34-4EC5-F678-98FC-6B481EA5BC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1676400"/>
            <a:ext cx="1828800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>
            <a:extLst>
              <a:ext uri="{FF2B5EF4-FFF2-40B4-BE49-F238E27FC236}">
                <a16:creationId xmlns:a16="http://schemas.microsoft.com/office/drawing/2014/main" id="{FA5EE234-C0EC-B734-2252-5AFA514CA0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Pointers to Structures</a:t>
            </a:r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875C4D7C-4027-F864-125E-E9E65A916B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3048000" cy="3870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Date 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create_date1(int month,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     int day,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     int year)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Date d;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</a:rPr>
              <a:t>d.month</a:t>
            </a:r>
            <a:r>
              <a:rPr lang="en-US" altLang="en-US" sz="1600" dirty="0">
                <a:latin typeface="Courier New" panose="02070309020205020404" pitchFamily="49" charset="0"/>
              </a:rPr>
              <a:t> = month;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</a:rPr>
              <a:t>d.day</a:t>
            </a:r>
            <a:r>
              <a:rPr lang="en-US" altLang="en-US" sz="1600" dirty="0">
                <a:latin typeface="Courier New" panose="02070309020205020404" pitchFamily="49" charset="0"/>
              </a:rPr>
              <a:t>   = day;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</a:t>
            </a:r>
            <a:r>
              <a:rPr lang="en-US" altLang="en-US" sz="1600" dirty="0" err="1">
                <a:latin typeface="Courier New" panose="02070309020205020404" pitchFamily="49" charset="0"/>
              </a:rPr>
              <a:t>d.year</a:t>
            </a:r>
            <a:r>
              <a:rPr lang="en-US" altLang="en-US" sz="1600" dirty="0">
                <a:latin typeface="Courier New" panose="02070309020205020404" pitchFamily="49" charset="0"/>
              </a:rPr>
              <a:t>  = year;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return (d);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0E1819C2-54D2-95AF-BE2F-1DB83B7F6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447800"/>
            <a:ext cx="3048000" cy="2989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void 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create_date2(Date *d,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     int month,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     int day,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     int year)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d-&gt;month = month;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d-&gt;day   = day;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d-&gt;year  = year;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150534" name="Line 6">
            <a:extLst>
              <a:ext uri="{FF2B5EF4-FFF2-40B4-BE49-F238E27FC236}">
                <a16:creationId xmlns:a16="http://schemas.microsoft.com/office/drawing/2014/main" id="{55A32083-2A27-89B6-68C1-09E64BCCAC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05000" y="4953000"/>
            <a:ext cx="5334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5" name="Text Box 7">
            <a:extLst>
              <a:ext uri="{FF2B5EF4-FFF2-40B4-BE49-F238E27FC236}">
                <a16:creationId xmlns:a16="http://schemas.microsoft.com/office/drawing/2014/main" id="{CA57FCD0-F1E6-8CA2-9B71-F2059B4473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562600"/>
            <a:ext cx="1362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Copies date</a:t>
            </a:r>
          </a:p>
        </p:txBody>
      </p:sp>
      <p:sp>
        <p:nvSpPr>
          <p:cNvPr id="150536" name="Line 8">
            <a:extLst>
              <a:ext uri="{FF2B5EF4-FFF2-40B4-BE49-F238E27FC236}">
                <a16:creationId xmlns:a16="http://schemas.microsoft.com/office/drawing/2014/main" id="{0B8BEBAD-2832-96D9-0AF2-AED3D06557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2057400"/>
            <a:ext cx="18288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37" name="Text Box 9">
            <a:extLst>
              <a:ext uri="{FF2B5EF4-FFF2-40B4-BE49-F238E27FC236}">
                <a16:creationId xmlns:a16="http://schemas.microsoft.com/office/drawing/2014/main" id="{E7C167B0-D717-AB35-4D79-06D46CB72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8888" y="2209800"/>
            <a:ext cx="19923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Pass-by-reference</a:t>
            </a:r>
          </a:p>
        </p:txBody>
      </p:sp>
      <p:sp>
        <p:nvSpPr>
          <p:cNvPr id="150538" name="Oval 10">
            <a:extLst>
              <a:ext uri="{FF2B5EF4-FFF2-40B4-BE49-F238E27FC236}">
                <a16:creationId xmlns:a16="http://schemas.microsoft.com/office/drawing/2014/main" id="{7A30EA25-7D11-322F-0C77-FCC5923E0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505200"/>
            <a:ext cx="304800" cy="9906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50539" name="Oval 11">
            <a:extLst>
              <a:ext uri="{FF2B5EF4-FFF2-40B4-BE49-F238E27FC236}">
                <a16:creationId xmlns:a16="http://schemas.microsoft.com/office/drawing/2014/main" id="{A6248A2A-6481-4A2D-E764-3F12EF131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50" y="3171825"/>
            <a:ext cx="381000" cy="9906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  <p:sp>
        <p:nvSpPr>
          <p:cNvPr id="150540" name="Text Box 12">
            <a:extLst>
              <a:ext uri="{FF2B5EF4-FFF2-40B4-BE49-F238E27FC236}">
                <a16:creationId xmlns:a16="http://schemas.microsoft.com/office/drawing/2014/main" id="{D5FFFA47-DA45-7B74-52CC-6DDBB397B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00600"/>
            <a:ext cx="4419600" cy="1225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Date today;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today = create_date1(2, 1, 2024);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create_date2(&amp;today, 2, 1, 2024);</a:t>
            </a:r>
          </a:p>
        </p:txBody>
      </p:sp>
      <p:sp>
        <p:nvSpPr>
          <p:cNvPr id="150541" name="Line 13">
            <a:extLst>
              <a:ext uri="{FF2B5EF4-FFF2-40B4-BE49-F238E27FC236}">
                <a16:creationId xmlns:a16="http://schemas.microsoft.com/office/drawing/2014/main" id="{2E7EFE87-9A5D-CCE7-4236-78C2DB69B5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5562600"/>
            <a:ext cx="838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542" name="Line 14">
            <a:extLst>
              <a:ext uri="{FF2B5EF4-FFF2-40B4-BE49-F238E27FC236}">
                <a16:creationId xmlns:a16="http://schemas.microsoft.com/office/drawing/2014/main" id="{C991059D-4B27-2ACC-CAC1-741F96A96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514600"/>
            <a:ext cx="1447800" cy="3200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5" grpId="0"/>
      <p:bldP spid="150537" grpId="0"/>
      <p:bldP spid="150538" grpId="0" animBg="1"/>
      <p:bldP spid="150538" grpId="1" animBg="1"/>
      <p:bldP spid="150539" grpId="0" animBg="1"/>
      <p:bldP spid="150539" grpId="1" animBg="1"/>
      <p:bldP spid="15054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>
            <a:extLst>
              <a:ext uri="{FF2B5EF4-FFF2-40B4-BE49-F238E27FC236}">
                <a16:creationId xmlns:a16="http://schemas.microsoft.com/office/drawing/2014/main" id="{A9391726-49A7-1ADD-22F5-E18D3ADA8A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Pointers to Structures (cont.)</a:t>
            </a:r>
          </a:p>
        </p:txBody>
      </p:sp>
      <p:sp>
        <p:nvSpPr>
          <p:cNvPr id="154628" name="Text Box 4">
            <a:extLst>
              <a:ext uri="{FF2B5EF4-FFF2-40B4-BE49-F238E27FC236}">
                <a16:creationId xmlns:a16="http://schemas.microsoft.com/office/drawing/2014/main" id="{D43E2E72-AEE1-87C8-8D48-741A72312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203325"/>
            <a:ext cx="4648200" cy="5065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void </a:t>
            </a:r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create_date2(Date *d,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             int month,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             int day,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             int year)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  d-&gt;month = month;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  d-&gt;day   = day;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  d-&gt;year  = year;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}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void</a:t>
            </a:r>
          </a:p>
          <a:p>
            <a:pPr algn="l"/>
            <a:r>
              <a:rPr lang="en-US" altLang="en-US" sz="1600" dirty="0" err="1">
                <a:latin typeface="Courier New"/>
                <a:ea typeface="MS PGothic"/>
                <a:cs typeface="Arial"/>
              </a:rPr>
              <a:t>fun_with_dates</a:t>
            </a:r>
            <a:r>
              <a:rPr lang="en-US" altLang="en-US" sz="1600" dirty="0">
                <a:latin typeface="Courier New"/>
                <a:ea typeface="MS PGothic"/>
                <a:cs typeface="Arial"/>
              </a:rPr>
              <a:t>(void)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{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  Date today;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  create_date2(&amp;today, 2, 1, 2024);</a:t>
            </a:r>
          </a:p>
          <a:p>
            <a:pPr algn="l"/>
            <a:r>
              <a:rPr lang="en-US" altLang="en-US" sz="1600" dirty="0">
                <a:latin typeface="Courier New"/>
                <a:ea typeface="MS PGothic"/>
                <a:cs typeface="Arial"/>
              </a:rPr>
              <a:t>}</a:t>
            </a:r>
          </a:p>
        </p:txBody>
      </p:sp>
      <p:grpSp>
        <p:nvGrpSpPr>
          <p:cNvPr id="23558" name="Group 20">
            <a:extLst>
              <a:ext uri="{FF2B5EF4-FFF2-40B4-BE49-F238E27FC236}">
                <a16:creationId xmlns:a16="http://schemas.microsoft.com/office/drawing/2014/main" id="{D3A65900-A5AA-F61B-0686-AA942359D51A}"/>
              </a:ext>
            </a:extLst>
          </p:cNvPr>
          <p:cNvGrpSpPr>
            <a:grpSpLocks/>
          </p:cNvGrpSpPr>
          <p:nvPr/>
        </p:nvGrpSpPr>
        <p:grpSpPr bwMode="auto">
          <a:xfrm>
            <a:off x="4729163" y="4419600"/>
            <a:ext cx="4111625" cy="1371600"/>
            <a:chOff x="2979" y="2352"/>
            <a:chExt cx="2590" cy="864"/>
          </a:xfrm>
        </p:grpSpPr>
        <p:sp>
          <p:nvSpPr>
            <p:cNvPr id="23572" name="Rectangle 6">
              <a:extLst>
                <a:ext uri="{FF2B5EF4-FFF2-40B4-BE49-F238E27FC236}">
                  <a16:creationId xmlns:a16="http://schemas.microsoft.com/office/drawing/2014/main" id="{243BAB59-E5E3-6F7A-6D7B-5CD81634E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" y="2928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today.month:</a:t>
              </a:r>
            </a:p>
          </p:txBody>
        </p:sp>
        <p:sp>
          <p:nvSpPr>
            <p:cNvPr id="23573" name="Rectangle 7">
              <a:extLst>
                <a:ext uri="{FF2B5EF4-FFF2-40B4-BE49-F238E27FC236}">
                  <a16:creationId xmlns:a16="http://schemas.microsoft.com/office/drawing/2014/main" id="{E6FB8031-703E-8FA1-8646-2F4223C1F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" y="2640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today.day:</a:t>
              </a:r>
            </a:p>
          </p:txBody>
        </p:sp>
        <p:sp>
          <p:nvSpPr>
            <p:cNvPr id="23574" name="Rectangle 8">
              <a:extLst>
                <a:ext uri="{FF2B5EF4-FFF2-40B4-BE49-F238E27FC236}">
                  <a16:creationId xmlns:a16="http://schemas.microsoft.com/office/drawing/2014/main" id="{A370ED87-EB2C-C312-4BC8-3FE6E46DD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" y="2352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today.year:</a:t>
              </a:r>
            </a:p>
          </p:txBody>
        </p:sp>
        <p:sp>
          <p:nvSpPr>
            <p:cNvPr id="23575" name="Text Box 9">
              <a:extLst>
                <a:ext uri="{FF2B5EF4-FFF2-40B4-BE49-F238E27FC236}">
                  <a16:creationId xmlns:a16="http://schemas.microsoft.com/office/drawing/2014/main" id="{3503883A-CBA2-C35E-E5C2-D2628E02FB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9" y="2959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0x1000</a:t>
              </a:r>
            </a:p>
          </p:txBody>
        </p:sp>
        <p:sp>
          <p:nvSpPr>
            <p:cNvPr id="23576" name="Text Box 10">
              <a:extLst>
                <a:ext uri="{FF2B5EF4-FFF2-40B4-BE49-F238E27FC236}">
                  <a16:creationId xmlns:a16="http://schemas.microsoft.com/office/drawing/2014/main" id="{43C1903F-8F0C-62BD-B0D3-DB7A8349D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9" y="2671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0x1004</a:t>
              </a:r>
            </a:p>
          </p:txBody>
        </p:sp>
        <p:sp>
          <p:nvSpPr>
            <p:cNvPr id="23577" name="Text Box 11">
              <a:extLst>
                <a:ext uri="{FF2B5EF4-FFF2-40B4-BE49-F238E27FC236}">
                  <a16:creationId xmlns:a16="http://schemas.microsoft.com/office/drawing/2014/main" id="{113F3980-F85B-0300-C736-7BB153FE98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9" y="2383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0x1008</a:t>
              </a:r>
            </a:p>
          </p:txBody>
        </p:sp>
      </p:grpSp>
      <p:grpSp>
        <p:nvGrpSpPr>
          <p:cNvPr id="3" name="Group 23">
            <a:extLst>
              <a:ext uri="{FF2B5EF4-FFF2-40B4-BE49-F238E27FC236}">
                <a16:creationId xmlns:a16="http://schemas.microsoft.com/office/drawing/2014/main" id="{179DC294-CB1B-ADC5-2126-72B39693ECF8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1600200"/>
            <a:ext cx="4116388" cy="1828800"/>
            <a:chOff x="2976" y="1008"/>
            <a:chExt cx="2593" cy="1152"/>
          </a:xfrm>
        </p:grpSpPr>
        <p:sp>
          <p:nvSpPr>
            <p:cNvPr id="23564" name="Rectangle 12">
              <a:extLst>
                <a:ext uri="{FF2B5EF4-FFF2-40B4-BE49-F238E27FC236}">
                  <a16:creationId xmlns:a16="http://schemas.microsoft.com/office/drawing/2014/main" id="{47F72CF6-EF6D-6A78-2BCA-2493F48E4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" y="1584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month:   2</a:t>
              </a:r>
            </a:p>
          </p:txBody>
        </p:sp>
        <p:sp>
          <p:nvSpPr>
            <p:cNvPr id="23565" name="Rectangle 13">
              <a:extLst>
                <a:ext uri="{FF2B5EF4-FFF2-40B4-BE49-F238E27FC236}">
                  <a16:creationId xmlns:a16="http://schemas.microsoft.com/office/drawing/2014/main" id="{4B0D3AC1-5E0E-BD54-C892-0BBD56B36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" y="1296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40" tIns="45720" rIns="91440" bIns="45720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2000" dirty="0">
                  <a:latin typeface="Courier New"/>
                  <a:ea typeface="MS PGothic"/>
                  <a:cs typeface="Arial"/>
                </a:rPr>
                <a:t>day:     1</a:t>
              </a:r>
              <a:endParaRPr lang="en-US" alt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23566" name="Rectangle 14">
              <a:extLst>
                <a:ext uri="{FF2B5EF4-FFF2-40B4-BE49-F238E27FC236}">
                  <a16:creationId xmlns:a16="http://schemas.microsoft.com/office/drawing/2014/main" id="{F3C292A9-CDC8-F0EA-6AAE-E7DFB0369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" y="1008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40" tIns="45720" rIns="91440" bIns="45720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2000" dirty="0">
                  <a:latin typeface="Courier New"/>
                  <a:ea typeface="MS PGothic"/>
                  <a:cs typeface="Arial"/>
                </a:rPr>
                <a:t>year:  2024</a:t>
              </a:r>
              <a:endParaRPr lang="en-US" altLang="en-US" sz="2000" dirty="0">
                <a:latin typeface="Courier New" panose="02070309020205020404" pitchFamily="49" charset="0"/>
              </a:endParaRPr>
            </a:p>
          </p:txBody>
        </p:sp>
        <p:sp>
          <p:nvSpPr>
            <p:cNvPr id="23567" name="Text Box 15">
              <a:extLst>
                <a:ext uri="{FF2B5EF4-FFF2-40B4-BE49-F238E27FC236}">
                  <a16:creationId xmlns:a16="http://schemas.microsoft.com/office/drawing/2014/main" id="{5BF7102E-B8FA-5B1B-B3B9-73EF8A5E1C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615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0x30A0</a:t>
              </a:r>
            </a:p>
          </p:txBody>
        </p:sp>
        <p:sp>
          <p:nvSpPr>
            <p:cNvPr id="23568" name="Text Box 16">
              <a:extLst>
                <a:ext uri="{FF2B5EF4-FFF2-40B4-BE49-F238E27FC236}">
                  <a16:creationId xmlns:a16="http://schemas.microsoft.com/office/drawing/2014/main" id="{19D87BD6-F821-3DC5-4C61-0F9B3C6E1A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9" y="1327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0x30A4</a:t>
              </a:r>
            </a:p>
          </p:txBody>
        </p:sp>
        <p:sp>
          <p:nvSpPr>
            <p:cNvPr id="23569" name="Text Box 17">
              <a:extLst>
                <a:ext uri="{FF2B5EF4-FFF2-40B4-BE49-F238E27FC236}">
                  <a16:creationId xmlns:a16="http://schemas.microsoft.com/office/drawing/2014/main" id="{D985BD48-53B6-D6DA-4B15-5B78AFE92D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9" y="1039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0x30A8</a:t>
              </a:r>
            </a:p>
          </p:txBody>
        </p:sp>
        <p:sp>
          <p:nvSpPr>
            <p:cNvPr id="23570" name="Rectangle 21">
              <a:extLst>
                <a:ext uri="{FF2B5EF4-FFF2-40B4-BE49-F238E27FC236}">
                  <a16:creationId xmlns:a16="http://schemas.microsoft.com/office/drawing/2014/main" id="{A953CDFF-BFFB-32CE-A668-2D7FFA05F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9" y="1872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d:    0x1000</a:t>
              </a:r>
            </a:p>
          </p:txBody>
        </p:sp>
        <p:sp>
          <p:nvSpPr>
            <p:cNvPr id="23571" name="Text Box 22">
              <a:extLst>
                <a:ext uri="{FF2B5EF4-FFF2-40B4-BE49-F238E27FC236}">
                  <a16:creationId xmlns:a16="http://schemas.microsoft.com/office/drawing/2014/main" id="{D42A84B8-AFCD-CEB7-5514-27792577D5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903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0x3098</a:t>
              </a:r>
            </a:p>
          </p:txBody>
        </p:sp>
      </p:grpSp>
      <p:sp>
        <p:nvSpPr>
          <p:cNvPr id="154649" name="Freeform 25">
            <a:extLst>
              <a:ext uri="{FF2B5EF4-FFF2-40B4-BE49-F238E27FC236}">
                <a16:creationId xmlns:a16="http://schemas.microsoft.com/office/drawing/2014/main" id="{669043CC-9C5D-2391-E6BD-9EDA2DE612DA}"/>
              </a:ext>
            </a:extLst>
          </p:cNvPr>
          <p:cNvSpPr>
            <a:spLocks/>
          </p:cNvSpPr>
          <p:nvPr/>
        </p:nvSpPr>
        <p:spPr bwMode="auto">
          <a:xfrm>
            <a:off x="8534400" y="3200400"/>
            <a:ext cx="455613" cy="2376488"/>
          </a:xfrm>
          <a:custGeom>
            <a:avLst/>
            <a:gdLst>
              <a:gd name="T0" fmla="*/ 0 w 287"/>
              <a:gd name="T1" fmla="*/ 0 h 1497"/>
              <a:gd name="T2" fmla="*/ 2147483646 w 287"/>
              <a:gd name="T3" fmla="*/ 2147483646 h 1497"/>
              <a:gd name="T4" fmla="*/ 2147483646 w 287"/>
              <a:gd name="T5" fmla="*/ 2147483646 h 1497"/>
              <a:gd name="T6" fmla="*/ 2147483646 w 287"/>
              <a:gd name="T7" fmla="*/ 2147483646 h 1497"/>
              <a:gd name="T8" fmla="*/ 2147483646 w 287"/>
              <a:gd name="T9" fmla="*/ 2147483646 h 14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1497"/>
              <a:gd name="T17" fmla="*/ 287 w 287"/>
              <a:gd name="T18" fmla="*/ 1497 h 149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1497">
                <a:moveTo>
                  <a:pt x="0" y="0"/>
                </a:moveTo>
                <a:cubicBezTo>
                  <a:pt x="39" y="23"/>
                  <a:pt x="188" y="26"/>
                  <a:pt x="235" y="139"/>
                </a:cubicBezTo>
                <a:cubicBezTo>
                  <a:pt x="282" y="252"/>
                  <a:pt x="278" y="472"/>
                  <a:pt x="280" y="676"/>
                </a:cubicBezTo>
                <a:cubicBezTo>
                  <a:pt x="282" y="880"/>
                  <a:pt x="287" y="1227"/>
                  <a:pt x="248" y="1362"/>
                </a:cubicBezTo>
                <a:cubicBezTo>
                  <a:pt x="209" y="1497"/>
                  <a:pt x="90" y="1462"/>
                  <a:pt x="48" y="148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651" name="Text Box 27">
            <a:extLst>
              <a:ext uri="{FF2B5EF4-FFF2-40B4-BE49-F238E27FC236}">
                <a16:creationId xmlns:a16="http://schemas.microsoft.com/office/drawing/2014/main" id="{50459DB2-8418-D5A8-A4F6-1B2A9795B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250" y="5365750"/>
            <a:ext cx="338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2</a:t>
            </a:r>
          </a:p>
        </p:txBody>
      </p:sp>
      <p:sp>
        <p:nvSpPr>
          <p:cNvPr id="154652" name="Text Box 28">
            <a:extLst>
              <a:ext uri="{FF2B5EF4-FFF2-40B4-BE49-F238E27FC236}">
                <a16:creationId xmlns:a16="http://schemas.microsoft.com/office/drawing/2014/main" id="{96210413-547E-227E-35E8-0C6AC7265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2425" y="4914900"/>
            <a:ext cx="3385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ourier New"/>
                <a:ea typeface="MS PGothic"/>
                <a:cs typeface="Arial"/>
              </a:rPr>
              <a:t>1</a:t>
            </a:r>
          </a:p>
        </p:txBody>
      </p:sp>
      <p:sp>
        <p:nvSpPr>
          <p:cNvPr id="154653" name="Text Box 29">
            <a:extLst>
              <a:ext uri="{FF2B5EF4-FFF2-40B4-BE49-F238E27FC236}">
                <a16:creationId xmlns:a16="http://schemas.microsoft.com/office/drawing/2014/main" id="{D143B7B4-9754-FF8B-235B-273BCB673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4775" y="4460875"/>
            <a:ext cx="8002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 dirty="0">
                <a:latin typeface="Courier New"/>
                <a:ea typeface="MS PGothic"/>
                <a:cs typeface="Arial"/>
              </a:rPr>
              <a:t>2024</a:t>
            </a:r>
            <a:endParaRPr lang="en-US" altLang="en-US" sz="2000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7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5462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15462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15462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mph" presetSubtype="7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154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154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154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7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154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154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154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mph" presetSubtype="7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154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33" dur="indefinite"/>
                                        <p:tgtEl>
                                          <p:spTgt spid="154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154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51" grpId="0"/>
      <p:bldP spid="154652" grpId="0"/>
      <p:bldP spid="15465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>
            <a:extLst>
              <a:ext uri="{FF2B5EF4-FFF2-40B4-BE49-F238E27FC236}">
                <a16:creationId xmlns:a16="http://schemas.microsoft.com/office/drawing/2014/main" id="{78B247F5-F60E-0DCC-93F4-0D866F0B1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Pointers to Structures (cont.)</a:t>
            </a:r>
          </a:p>
        </p:txBody>
      </p:sp>
      <p:sp>
        <p:nvSpPr>
          <p:cNvPr id="24581" name="Text Box 6">
            <a:extLst>
              <a:ext uri="{FF2B5EF4-FFF2-40B4-BE49-F238E27FC236}">
                <a16:creationId xmlns:a16="http://schemas.microsoft.com/office/drawing/2014/main" id="{C5AE8C53-AAC3-DC0D-24B5-E0D25A810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3048000" cy="3870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Date *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create_date3(int month,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     int day,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     int year)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Date *d;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d-&gt;month = month;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d-&gt;day   = day;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d-&gt;year  = year;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return (d);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A4A95DE4-4602-887F-142D-67F4D69496DE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2971800"/>
            <a:ext cx="1600200" cy="1981200"/>
            <a:chOff x="2880" y="1776"/>
            <a:chExt cx="1008" cy="1248"/>
          </a:xfrm>
        </p:grpSpPr>
        <p:sp>
          <p:nvSpPr>
            <p:cNvPr id="24585" name="Line 7">
              <a:extLst>
                <a:ext uri="{FF2B5EF4-FFF2-40B4-BE49-F238E27FC236}">
                  <a16:creationId xmlns:a16="http://schemas.microsoft.com/office/drawing/2014/main" id="{4FF656BC-F99A-294A-1DE2-72A26ABEF4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1872"/>
              <a:ext cx="1008" cy="115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6" name="Line 8">
              <a:extLst>
                <a:ext uri="{FF2B5EF4-FFF2-40B4-BE49-F238E27FC236}">
                  <a16:creationId xmlns:a16="http://schemas.microsoft.com/office/drawing/2014/main" id="{200D672C-7042-8DCC-19C0-40D165E4B1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8" y="1776"/>
              <a:ext cx="864" cy="12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2586" name="Line 10">
            <a:extLst>
              <a:ext uri="{FF2B5EF4-FFF2-40B4-BE49-F238E27FC236}">
                <a16:creationId xmlns:a16="http://schemas.microsoft.com/office/drawing/2014/main" id="{3F99C97E-CBA1-AC1C-B1A6-330D78F389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2971800"/>
            <a:ext cx="3200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7" name="Text Box 11">
            <a:extLst>
              <a:ext uri="{FF2B5EF4-FFF2-40B4-BE49-F238E27FC236}">
                <a16:creationId xmlns:a16="http://schemas.microsoft.com/office/drawing/2014/main" id="{0862B673-5727-9D3E-7432-6FC97BE2F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743200"/>
            <a:ext cx="2662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What is d pointing to?!?!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(more on this later)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>
            <a:extLst>
              <a:ext uri="{FF2B5EF4-FFF2-40B4-BE49-F238E27FC236}">
                <a16:creationId xmlns:a16="http://schemas.microsoft.com/office/drawing/2014/main" id="{3DC015AB-6444-AF3B-706D-A590F7950EC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Abstraction in C</a:t>
            </a:r>
          </a:p>
        </p:txBody>
      </p:sp>
      <p:sp>
        <p:nvSpPr>
          <p:cNvPr id="25605" name="Text Box 6">
            <a:extLst>
              <a:ext uri="{FF2B5EF4-FFF2-40B4-BE49-F238E27FC236}">
                <a16:creationId xmlns:a16="http://schemas.microsoft.com/office/drawing/2014/main" id="{59BC7D7B-95CC-DE71-C427-E62D3907B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905000"/>
            <a:ext cx="8077200" cy="152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struct widget;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struct widget *</a:t>
            </a:r>
            <a:r>
              <a:rPr lang="en-US" altLang="en-US" sz="1600" dirty="0" err="1">
                <a:latin typeface="Courier New" panose="02070309020205020404" pitchFamily="49" charset="0"/>
              </a:rPr>
              <a:t>widget_create</a:t>
            </a:r>
            <a:r>
              <a:rPr lang="en-US" altLang="en-US" sz="1600" dirty="0">
                <a:latin typeface="Courier New" panose="02070309020205020404" pitchFamily="49" charset="0"/>
              </a:rPr>
              <a:t>(void);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int 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widget_op</a:t>
            </a:r>
            <a:r>
              <a:rPr lang="en-US" altLang="en-US" sz="1600" dirty="0">
                <a:latin typeface="Courier New" panose="02070309020205020404" pitchFamily="49" charset="0"/>
              </a:rPr>
              <a:t>(struct widget *widget, int operand);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void   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widget_destroy</a:t>
            </a:r>
            <a:r>
              <a:rPr lang="en-US" altLang="en-US" sz="1600" dirty="0">
                <a:latin typeface="Courier New" panose="02070309020205020404" pitchFamily="49" charset="0"/>
              </a:rPr>
              <a:t>(struct widget *widget);</a:t>
            </a:r>
          </a:p>
        </p:txBody>
      </p:sp>
      <p:sp>
        <p:nvSpPr>
          <p:cNvPr id="25606" name="Text Box 12">
            <a:extLst>
              <a:ext uri="{FF2B5EF4-FFF2-40B4-BE49-F238E27FC236}">
                <a16:creationId xmlns:a16="http://schemas.microsoft.com/office/drawing/2014/main" id="{3EA7E179-034E-A9E4-C232-2CD11233A8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334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From the #include file widget.h:</a:t>
            </a:r>
          </a:p>
        </p:txBody>
      </p:sp>
      <p:sp>
        <p:nvSpPr>
          <p:cNvPr id="25607" name="Text Box 13">
            <a:extLst>
              <a:ext uri="{FF2B5EF4-FFF2-40B4-BE49-F238E27FC236}">
                <a16:creationId xmlns:a16="http://schemas.microsoft.com/office/drawing/2014/main" id="{977A17DB-20AD-0908-C44D-89CFA2095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57600"/>
            <a:ext cx="2419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Arial" panose="020B0604020202020204" pitchFamily="34" charset="0"/>
              </a:rPr>
              <a:t>From the file widget.c:</a:t>
            </a:r>
          </a:p>
        </p:txBody>
      </p:sp>
      <p:sp>
        <p:nvSpPr>
          <p:cNvPr id="25608" name="Text Box 6">
            <a:extLst>
              <a:ext uri="{FF2B5EF4-FFF2-40B4-BE49-F238E27FC236}">
                <a16:creationId xmlns:a16="http://schemas.microsoft.com/office/drawing/2014/main" id="{55BDFDC1-745D-CA57-DEDF-9E051D3C4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191000"/>
            <a:ext cx="8077200" cy="1814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#include “</a:t>
            </a:r>
            <a:r>
              <a:rPr lang="en-US" altLang="en-US" sz="1600" dirty="0" err="1">
                <a:latin typeface="Courier New" panose="02070309020205020404" pitchFamily="49" charset="0"/>
              </a:rPr>
              <a:t>widget.h</a:t>
            </a:r>
            <a:r>
              <a:rPr lang="en-US" altLang="en-US" sz="1600" dirty="0">
                <a:latin typeface="Courier New" panose="02070309020205020404" pitchFamily="49" charset="0"/>
              </a:rPr>
              <a:t>”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struct widget 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int x;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  …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};</a:t>
            </a:r>
          </a:p>
        </p:txBody>
      </p:sp>
      <p:sp>
        <p:nvSpPr>
          <p:cNvPr id="25609" name="Line 15">
            <a:extLst>
              <a:ext uri="{FF2B5EF4-FFF2-40B4-BE49-F238E27FC236}">
                <a16:creationId xmlns:a16="http://schemas.microsoft.com/office/drawing/2014/main" id="{C9A4D074-F7F7-3B0D-0F33-BB4BABCE8A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1600200"/>
            <a:ext cx="3276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6">
            <a:extLst>
              <a:ext uri="{FF2B5EF4-FFF2-40B4-BE49-F238E27FC236}">
                <a16:creationId xmlns:a16="http://schemas.microsoft.com/office/drawing/2014/main" id="{E64F5A69-4FB2-287D-CB00-D368A9EBB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368425"/>
            <a:ext cx="21986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 b="0">
                <a:latin typeface="Tahoma" panose="020B0604030504040204" pitchFamily="34" charset="0"/>
              </a:rPr>
              <a:t>Definition is hidden!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>
            <a:extLst>
              <a:ext uri="{FF2B5EF4-FFF2-40B4-BE49-F238E27FC236}">
                <a16:creationId xmlns:a16="http://schemas.microsoft.com/office/drawing/2014/main" id="{7B4EFE2B-04DB-ACC6-2E40-B20919A9A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Representation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55573EE2-EE0B-507F-5C9F-246B12571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125788"/>
          </a:xfrm>
        </p:spPr>
        <p:txBody>
          <a:bodyPr/>
          <a:lstStyle/>
          <a:p>
            <a:pPr eaLnBrk="1" hangingPunct="1"/>
            <a:r>
              <a:rPr lang="en-US" altLang="en-US" sz="2000"/>
              <a:t>Homogeneous </a:t>
            </a:r>
            <a:r>
              <a:rPr lang="en-US" altLang="en-US" sz="2000">
                <a:sym typeface="Symbol" panose="05050102010706020507" pitchFamily="18" charset="2"/>
              </a:rPr>
              <a:t></a:t>
            </a:r>
            <a:r>
              <a:rPr lang="en-US" altLang="en-US" sz="2000"/>
              <a:t> Each element same size – s bytes</a:t>
            </a:r>
          </a:p>
          <a:p>
            <a:pPr lvl="1" eaLnBrk="1" hangingPunct="1"/>
            <a:r>
              <a:rPr lang="en-US" altLang="en-US" sz="1800"/>
              <a:t>An array of m data values is a sequence of m</a:t>
            </a:r>
            <a:r>
              <a:rPr lang="en-US" altLang="en-US" sz="1800">
                <a:sym typeface="Symbol" panose="05050102010706020507" pitchFamily="18" charset="2"/>
              </a:rPr>
              <a:t></a:t>
            </a:r>
            <a:r>
              <a:rPr lang="en-US" altLang="en-US" sz="1800"/>
              <a:t>s bytes</a:t>
            </a:r>
          </a:p>
          <a:p>
            <a:pPr lvl="1" eaLnBrk="1" hangingPunct="1"/>
            <a:r>
              <a:rPr lang="en-US" altLang="en-US" sz="1800"/>
              <a:t>Indexing: 0</a:t>
            </a:r>
            <a:r>
              <a:rPr lang="en-US" altLang="en-US" sz="1800" baseline="30000"/>
              <a:t>th</a:t>
            </a:r>
            <a:r>
              <a:rPr lang="en-US" altLang="en-US" sz="1800"/>
              <a:t> value at byte s</a:t>
            </a:r>
            <a:r>
              <a:rPr lang="en-US" altLang="en-US" sz="1800">
                <a:sym typeface="Symbol" panose="05050102010706020507" pitchFamily="18" charset="2"/>
              </a:rPr>
              <a:t>0, </a:t>
            </a:r>
            <a:r>
              <a:rPr lang="en-US" altLang="en-US" sz="1800"/>
              <a:t>1</a:t>
            </a:r>
            <a:r>
              <a:rPr lang="en-US" altLang="en-US" sz="1800" baseline="30000"/>
              <a:t>st</a:t>
            </a:r>
            <a:r>
              <a:rPr lang="en-US" altLang="en-US" sz="1800"/>
              <a:t> value at byte s</a:t>
            </a:r>
            <a:r>
              <a:rPr lang="en-US" altLang="en-US" sz="1800">
                <a:sym typeface="Symbol" panose="05050102010706020507" pitchFamily="18" charset="2"/>
              </a:rPr>
              <a:t>1, …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m and s are </a:t>
            </a:r>
            <a:r>
              <a:rPr lang="en-US" altLang="en-US" sz="2000" u="sng"/>
              <a:t>not</a:t>
            </a:r>
            <a:r>
              <a:rPr lang="en-US" altLang="en-US" sz="2000"/>
              <a:t> part of representation</a:t>
            </a:r>
          </a:p>
          <a:p>
            <a:pPr lvl="1" eaLnBrk="1" hangingPunct="1"/>
            <a:r>
              <a:rPr lang="en-US" altLang="en-US" sz="1800"/>
              <a:t>Unlike in some other languages</a:t>
            </a:r>
          </a:p>
          <a:p>
            <a:pPr lvl="1" eaLnBrk="1" hangingPunct="1"/>
            <a:r>
              <a:rPr lang="en-US" altLang="en-US" sz="1800"/>
              <a:t>s known by compiler – usually irrelevant to programmer</a:t>
            </a:r>
          </a:p>
          <a:p>
            <a:pPr lvl="1" eaLnBrk="1" hangingPunct="1"/>
            <a:r>
              <a:rPr lang="en-US" altLang="en-US" sz="1800"/>
              <a:t>m often known by compiler – if not, must be saved by programmer</a:t>
            </a:r>
          </a:p>
        </p:txBody>
      </p:sp>
      <p:grpSp>
        <p:nvGrpSpPr>
          <p:cNvPr id="20486" name="Group 4">
            <a:extLst>
              <a:ext uri="{FF2B5EF4-FFF2-40B4-BE49-F238E27FC236}">
                <a16:creationId xmlns:a16="http://schemas.microsoft.com/office/drawing/2014/main" id="{38FB04C7-30F1-DC09-CD9F-E0A797F4D9BF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572000"/>
            <a:ext cx="4111625" cy="1371600"/>
            <a:chOff x="1250" y="3072"/>
            <a:chExt cx="2590" cy="864"/>
          </a:xfrm>
        </p:grpSpPr>
        <p:sp>
          <p:nvSpPr>
            <p:cNvPr id="20488" name="Rectangle 5">
              <a:extLst>
                <a:ext uri="{FF2B5EF4-FFF2-40B4-BE49-F238E27FC236}">
                  <a16:creationId xmlns:a16="http://schemas.microsoft.com/office/drawing/2014/main" id="{75D4682A-14A9-0E13-5FA7-FECF9EDCC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648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a[0]</a:t>
              </a:r>
            </a:p>
          </p:txBody>
        </p:sp>
        <p:sp>
          <p:nvSpPr>
            <p:cNvPr id="20489" name="Rectangle 6">
              <a:extLst>
                <a:ext uri="{FF2B5EF4-FFF2-40B4-BE49-F238E27FC236}">
                  <a16:creationId xmlns:a16="http://schemas.microsoft.com/office/drawing/2014/main" id="{8DF2C663-B920-F763-C47A-15972D85B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360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a[1]</a:t>
              </a:r>
            </a:p>
          </p:txBody>
        </p:sp>
        <p:sp>
          <p:nvSpPr>
            <p:cNvPr id="20490" name="Rectangle 7">
              <a:extLst>
                <a:ext uri="{FF2B5EF4-FFF2-40B4-BE49-F238E27FC236}">
                  <a16:creationId xmlns:a16="http://schemas.microsoft.com/office/drawing/2014/main" id="{26B48A52-F130-CA9E-1E2B-C009B84D4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072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a[2]</a:t>
              </a:r>
            </a:p>
          </p:txBody>
        </p:sp>
        <p:sp>
          <p:nvSpPr>
            <p:cNvPr id="20491" name="Text Box 8">
              <a:extLst>
                <a:ext uri="{FF2B5EF4-FFF2-40B4-BE49-F238E27FC236}">
                  <a16:creationId xmlns:a16="http://schemas.microsoft.com/office/drawing/2014/main" id="{C1E97064-94F7-DAE2-16D2-DE3E9724DF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0" y="3679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0x1000</a:t>
              </a:r>
            </a:p>
          </p:txBody>
        </p:sp>
        <p:sp>
          <p:nvSpPr>
            <p:cNvPr id="20492" name="Text Box 9">
              <a:extLst>
                <a:ext uri="{FF2B5EF4-FFF2-40B4-BE49-F238E27FC236}">
                  <a16:creationId xmlns:a16="http://schemas.microsoft.com/office/drawing/2014/main" id="{53BFDC8B-91E5-0008-4FF3-BD24C9E60F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0" y="3391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0x1004</a:t>
              </a:r>
            </a:p>
          </p:txBody>
        </p:sp>
        <p:sp>
          <p:nvSpPr>
            <p:cNvPr id="20493" name="Text Box 10">
              <a:extLst>
                <a:ext uri="{FF2B5EF4-FFF2-40B4-BE49-F238E27FC236}">
                  <a16:creationId xmlns:a16="http://schemas.microsoft.com/office/drawing/2014/main" id="{41A82BD3-F9C0-10AF-71D6-29AC72336E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0" y="3103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0x1008</a:t>
              </a:r>
            </a:p>
          </p:txBody>
        </p:sp>
      </p:grpSp>
      <p:sp>
        <p:nvSpPr>
          <p:cNvPr id="20487" name="Text Box 4">
            <a:extLst>
              <a:ext uri="{FF2B5EF4-FFF2-40B4-BE49-F238E27FC236}">
                <a16:creationId xmlns:a16="http://schemas.microsoft.com/office/drawing/2014/main" id="{D53274F2-7C9C-D014-0D5A-518DBF222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029200"/>
            <a:ext cx="156527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int a[3];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2">
            <a:extLst>
              <a:ext uri="{FF2B5EF4-FFF2-40B4-BE49-F238E27FC236}">
                <a16:creationId xmlns:a16="http://schemas.microsoft.com/office/drawing/2014/main" id="{CE3D00FD-774C-AA39-097D-379630460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Bit-field Structures</a:t>
            </a:r>
          </a:p>
        </p:txBody>
      </p:sp>
      <p:sp>
        <p:nvSpPr>
          <p:cNvPr id="30725" name="Rectangle 23">
            <a:extLst>
              <a:ext uri="{FF2B5EF4-FFF2-40B4-BE49-F238E27FC236}">
                <a16:creationId xmlns:a16="http://schemas.microsoft.com/office/drawing/2014/main" id="{24838F7B-D391-87D3-B057-55AC9FB071C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2000"/>
              <a:t>Special syntax packs structure values more tightly</a:t>
            </a:r>
          </a:p>
          <a:p>
            <a:pPr marL="0" indent="0" eaLnBrk="1" hangingPunct="1"/>
            <a:endParaRPr lang="en-US" altLang="en-US" sz="2000"/>
          </a:p>
          <a:p>
            <a:pPr marL="0" indent="0" eaLnBrk="1" hangingPunct="1"/>
            <a:r>
              <a:rPr lang="en-US" altLang="en-US" sz="2000"/>
              <a:t>Similar to bit vectors, but arguably easier to read</a:t>
            </a:r>
          </a:p>
          <a:p>
            <a:pPr lvl="1" eaLnBrk="1" hangingPunct="1"/>
            <a:r>
              <a:rPr lang="en-US" altLang="en-US" sz="1800"/>
              <a:t>Nonetheless, bit vectors are more commonly used.</a:t>
            </a:r>
          </a:p>
          <a:p>
            <a:pPr marL="0" indent="0" eaLnBrk="1" hangingPunct="1"/>
            <a:endParaRPr lang="en-US" altLang="en-US" sz="2000"/>
          </a:p>
          <a:p>
            <a:pPr marL="0" indent="0" eaLnBrk="1" hangingPunct="1"/>
            <a:r>
              <a:rPr lang="en-US" altLang="en-US" sz="2000"/>
              <a:t>Padded to be an integral number of words</a:t>
            </a:r>
          </a:p>
          <a:p>
            <a:pPr lvl="1" eaLnBrk="1" hangingPunct="1"/>
            <a:r>
              <a:rPr lang="en-US" altLang="en-US" sz="1800"/>
              <a:t>Placement is compiler-specific.</a:t>
            </a:r>
          </a:p>
        </p:txBody>
      </p:sp>
      <p:grpSp>
        <p:nvGrpSpPr>
          <p:cNvPr id="30726" name="Group 4">
            <a:extLst>
              <a:ext uri="{FF2B5EF4-FFF2-40B4-BE49-F238E27FC236}">
                <a16:creationId xmlns:a16="http://schemas.microsoft.com/office/drawing/2014/main" id="{CFA3C1AA-5E4A-E2D8-AD7F-F599A6818006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4876800"/>
            <a:ext cx="3030538" cy="771525"/>
            <a:chOff x="3024" y="3072"/>
            <a:chExt cx="1909" cy="486"/>
          </a:xfrm>
        </p:grpSpPr>
        <p:grpSp>
          <p:nvGrpSpPr>
            <p:cNvPr id="30728" name="Group 5">
              <a:extLst>
                <a:ext uri="{FF2B5EF4-FFF2-40B4-BE49-F238E27FC236}">
                  <a16:creationId xmlns:a16="http://schemas.microsoft.com/office/drawing/2014/main" id="{89818B5F-AA17-5692-623D-FDB5E4D05A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3264"/>
              <a:ext cx="1909" cy="294"/>
              <a:chOff x="3264" y="3216"/>
              <a:chExt cx="1909" cy="294"/>
            </a:xfrm>
          </p:grpSpPr>
          <p:sp>
            <p:nvSpPr>
              <p:cNvPr id="30736" name="Text Box 6">
                <a:extLst>
                  <a:ext uri="{FF2B5EF4-FFF2-40B4-BE49-F238E27FC236}">
                    <a16:creationId xmlns:a16="http://schemas.microsoft.com/office/drawing/2014/main" id="{18202061-F80A-35BE-27BF-023E09F4B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4" y="3216"/>
                <a:ext cx="229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37" name="Text Box 7">
                <a:extLst>
                  <a:ext uri="{FF2B5EF4-FFF2-40B4-BE49-F238E27FC236}">
                    <a16:creationId xmlns:a16="http://schemas.microsoft.com/office/drawing/2014/main" id="{BE174FD9-645E-BB59-2AAF-761A7CB78B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216"/>
                <a:ext cx="229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38" name="Text Box 8">
                <a:extLst>
                  <a:ext uri="{FF2B5EF4-FFF2-40B4-BE49-F238E27FC236}">
                    <a16:creationId xmlns:a16="http://schemas.microsoft.com/office/drawing/2014/main" id="{6BB4B529-EA41-5DAC-01AE-AFE21B4056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4" y="3216"/>
                <a:ext cx="229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30739" name="Text Box 9">
                <a:extLst>
                  <a:ext uri="{FF2B5EF4-FFF2-40B4-BE49-F238E27FC236}">
                    <a16:creationId xmlns:a16="http://schemas.microsoft.com/office/drawing/2014/main" id="{A4A0F387-CE3C-9B4C-1125-02136CDB8E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84" y="3216"/>
                <a:ext cx="229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40" name="Text Box 10">
                <a:extLst>
                  <a:ext uri="{FF2B5EF4-FFF2-40B4-BE49-F238E27FC236}">
                    <a16:creationId xmlns:a16="http://schemas.microsoft.com/office/drawing/2014/main" id="{25982679-6E55-25C5-8B54-C43350D55E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24" y="3216"/>
                <a:ext cx="229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1</a:t>
                </a:r>
              </a:p>
            </p:txBody>
          </p:sp>
          <p:sp>
            <p:nvSpPr>
              <p:cNvPr id="30741" name="Text Box 11">
                <a:extLst>
                  <a:ext uri="{FF2B5EF4-FFF2-40B4-BE49-F238E27FC236}">
                    <a16:creationId xmlns:a16="http://schemas.microsoft.com/office/drawing/2014/main" id="{C25EBE63-7922-42FD-10EC-34EE982312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4" y="3216"/>
                <a:ext cx="229" cy="294"/>
              </a:xfrm>
              <a:prstGeom prst="rect">
                <a:avLst/>
              </a:prstGeom>
              <a:solidFill>
                <a:srgbClr val="33CC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>
                    <a:latin typeface="Courier New" panose="02070309020205020404" pitchFamily="49" charset="0"/>
                  </a:rPr>
                  <a:t>0</a:t>
                </a:r>
              </a:p>
            </p:txBody>
          </p:sp>
          <p:sp>
            <p:nvSpPr>
              <p:cNvPr id="30742" name="Text Box 12">
                <a:extLst>
                  <a:ext uri="{FF2B5EF4-FFF2-40B4-BE49-F238E27FC236}">
                    <a16:creationId xmlns:a16="http://schemas.microsoft.com/office/drawing/2014/main" id="{A1E3F54C-6248-8D19-DEF1-56403B0BCF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04" y="3216"/>
                <a:ext cx="229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b="0">
                    <a:latin typeface="Courier New" panose="02070309020205020404" pitchFamily="49" charset="0"/>
                  </a:rPr>
                  <a:t>…</a:t>
                </a:r>
              </a:p>
            </p:txBody>
          </p:sp>
          <p:sp>
            <p:nvSpPr>
              <p:cNvPr id="30743" name="Text Box 13">
                <a:extLst>
                  <a:ext uri="{FF2B5EF4-FFF2-40B4-BE49-F238E27FC236}">
                    <a16:creationId xmlns:a16="http://schemas.microsoft.com/office/drawing/2014/main" id="{0491AC08-B8C1-B072-10EF-8A6E693E2A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4" y="3216"/>
                <a:ext cx="229" cy="294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defRPr sz="2400" b="1">
                    <a:solidFill>
                      <a:schemeClr val="tx1"/>
                    </a:solidFill>
                    <a:latin typeface="Verdana" panose="020B0604030504040204" pitchFamily="34" charset="0"/>
                    <a:ea typeface="MS PGothic" panose="020B0600070205080204" pitchFamily="34" charset="-128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SzPct val="90000"/>
                  <a:buFont typeface="Wingdings" panose="05000000000000000000" pitchFamily="2" charset="2"/>
                  <a:buChar char="w"/>
                  <a:defRPr sz="2000" b="1">
                    <a:solidFill>
                      <a:schemeClr val="accent2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1400" b="1">
                    <a:solidFill>
                      <a:schemeClr val="hlink"/>
                    </a:solidFill>
                    <a:latin typeface="Verdana" panose="020B0604030504040204" pitchFamily="34" charset="0"/>
                    <a:ea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b="0">
                    <a:latin typeface="Courier New" panose="02070309020205020404" pitchFamily="49" charset="0"/>
                  </a:rPr>
                  <a:t>…</a:t>
                </a:r>
              </a:p>
            </p:txBody>
          </p:sp>
        </p:grpSp>
        <p:sp>
          <p:nvSpPr>
            <p:cNvPr id="30729" name="Line 14">
              <a:extLst>
                <a:ext uri="{FF2B5EF4-FFF2-40B4-BE49-F238E27FC236}">
                  <a16:creationId xmlns:a16="http://schemas.microsoft.com/office/drawing/2014/main" id="{66F7674E-E7E2-EB54-F876-154289137D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0" name="Line 15">
              <a:extLst>
                <a:ext uri="{FF2B5EF4-FFF2-40B4-BE49-F238E27FC236}">
                  <a16:creationId xmlns:a16="http://schemas.microsoft.com/office/drawing/2014/main" id="{53712CE0-3DA5-DB1D-5FC5-7E7C808135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1" name="Line 16">
              <a:extLst>
                <a:ext uri="{FF2B5EF4-FFF2-40B4-BE49-F238E27FC236}">
                  <a16:creationId xmlns:a16="http://schemas.microsoft.com/office/drawing/2014/main" id="{C6E8BDB3-3FFE-68AD-2375-7EAEBA8378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2" name="Line 17">
              <a:extLst>
                <a:ext uri="{FF2B5EF4-FFF2-40B4-BE49-F238E27FC236}">
                  <a16:creationId xmlns:a16="http://schemas.microsoft.com/office/drawing/2014/main" id="{6F7D2FA5-83BD-12E6-35E4-4CE28029F9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3" name="Text Box 18">
              <a:extLst>
                <a:ext uri="{FF2B5EF4-FFF2-40B4-BE49-F238E27FC236}">
                  <a16:creationId xmlns:a16="http://schemas.microsoft.com/office/drawing/2014/main" id="{B40B0D89-C241-58E2-4379-E28B4FF678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3072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f1</a:t>
              </a:r>
            </a:p>
          </p:txBody>
        </p:sp>
        <p:sp>
          <p:nvSpPr>
            <p:cNvPr id="30734" name="Text Box 19">
              <a:extLst>
                <a:ext uri="{FF2B5EF4-FFF2-40B4-BE49-F238E27FC236}">
                  <a16:creationId xmlns:a16="http://schemas.microsoft.com/office/drawing/2014/main" id="{F9D7DF68-85DE-6ACA-F6F9-A98D714FA2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072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f2</a:t>
              </a:r>
            </a:p>
          </p:txBody>
        </p:sp>
        <p:sp>
          <p:nvSpPr>
            <p:cNvPr id="30735" name="Text Box 20">
              <a:extLst>
                <a:ext uri="{FF2B5EF4-FFF2-40B4-BE49-F238E27FC236}">
                  <a16:creationId xmlns:a16="http://schemas.microsoft.com/office/drawing/2014/main" id="{FD6253CA-25CE-3C00-D87C-8869122DB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3072"/>
              <a:ext cx="25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f3</a:t>
              </a:r>
            </a:p>
          </p:txBody>
        </p:sp>
      </p:grpSp>
      <p:sp>
        <p:nvSpPr>
          <p:cNvPr id="30727" name="Text Box 21">
            <a:extLst>
              <a:ext uri="{FF2B5EF4-FFF2-40B4-BE49-F238E27FC236}">
                <a16:creationId xmlns:a16="http://schemas.microsoft.com/office/drawing/2014/main" id="{A53E8847-5EB6-08B2-E696-2192FAEB9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651000"/>
            <a:ext cx="2882900" cy="2695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struct Flags 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          f1:3;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unsigned int  f2:1;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unsigned int  f3:2;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 </a:t>
            </a:r>
            <a:r>
              <a:rPr lang="en-US" altLang="en-US" sz="1600" dirty="0" err="1">
                <a:latin typeface="Courier New" panose="02070309020205020404" pitchFamily="49" charset="0"/>
              </a:rPr>
              <a:t>my_flags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my_flags.f1 = -2;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my_flags.f2 = 1;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my_flags.f3 = 2;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>
            <a:extLst>
              <a:ext uri="{FF2B5EF4-FFF2-40B4-BE49-F238E27FC236}">
                <a16:creationId xmlns:a16="http://schemas.microsoft.com/office/drawing/2014/main" id="{07B5F94C-ED27-315C-2204-B8AEDD41A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Enumerated Types</a:t>
            </a:r>
          </a:p>
        </p:txBody>
      </p:sp>
      <p:sp>
        <p:nvSpPr>
          <p:cNvPr id="59397" name="Rectangle 3">
            <a:extLst>
              <a:ext uri="{FF2B5EF4-FFF2-40B4-BE49-F238E27FC236}">
                <a16:creationId xmlns:a16="http://schemas.microsoft.com/office/drawing/2014/main" id="{6CD39B57-0193-3FA5-A46C-E1E718034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E.g., a Color = </a:t>
            </a:r>
            <a:r>
              <a:rPr lang="en-US" altLang="en-US">
                <a:solidFill>
                  <a:srgbClr val="FF3300"/>
                </a:solidFill>
              </a:rPr>
              <a:t>red</a:t>
            </a:r>
            <a:r>
              <a:rPr lang="en-US" altLang="en-US"/>
              <a:t>, </a:t>
            </a:r>
            <a:r>
              <a:rPr lang="en-US" altLang="en-US">
                <a:solidFill>
                  <a:schemeClr val="accent2"/>
                </a:solidFill>
              </a:rPr>
              <a:t>blue</a:t>
            </a:r>
            <a:r>
              <a:rPr lang="en-US" altLang="en-US"/>
              <a:t>, </a:t>
            </a:r>
            <a:r>
              <a:rPr lang="en-US" altLang="en-US">
                <a:solidFill>
                  <a:schemeClr val="hlink"/>
                </a:solidFill>
              </a:rPr>
              <a:t>black</a:t>
            </a:r>
            <a:r>
              <a:rPr lang="en-US" altLang="en-US"/>
              <a:t>, or </a:t>
            </a:r>
            <a:r>
              <a:rPr lang="en-US" altLang="en-US">
                <a:solidFill>
                  <a:srgbClr val="FFFF00"/>
                </a:solidFill>
              </a:rPr>
              <a:t>yellow</a:t>
            </a:r>
          </a:p>
          <a:p>
            <a:pPr lvl="1" eaLnBrk="1" hangingPunct="1"/>
            <a:r>
              <a:rPr lang="en-US" altLang="en-US"/>
              <a:t>Small (finite) number of choices</a:t>
            </a:r>
          </a:p>
          <a:p>
            <a:pPr lvl="1" eaLnBrk="1" hangingPunct="1"/>
            <a:r>
              <a:rPr lang="en-US" altLang="en-US"/>
              <a:t>Booleans &amp; characters are common special cases</a:t>
            </a:r>
          </a:p>
          <a:p>
            <a:pPr lvl="1" eaLnBrk="1" hangingPunct="1"/>
            <a:r>
              <a:rPr lang="en-US" altLang="en-US"/>
              <a:t>Pick arbitrary bit patterns for each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Not enforced in C</a:t>
            </a:r>
          </a:p>
          <a:p>
            <a:pPr lvl="1" eaLnBrk="1" hangingPunct="1"/>
            <a:r>
              <a:rPr lang="en-US" altLang="en-US"/>
              <a:t>Actually just integers</a:t>
            </a:r>
          </a:p>
          <a:p>
            <a:pPr lvl="1" eaLnBrk="1" hangingPunct="1"/>
            <a:r>
              <a:rPr lang="en-US" altLang="en-US"/>
              <a:t>Can assign values outside of the enumeration</a:t>
            </a:r>
          </a:p>
          <a:p>
            <a:pPr lvl="1" eaLnBrk="1" hangingPunct="1"/>
            <a:r>
              <a:rPr lang="en-US" altLang="en-US"/>
              <a:t>Could cause bugs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>
            <a:extLst>
              <a:ext uri="{FF2B5EF4-FFF2-40B4-BE49-F238E27FC236}">
                <a16:creationId xmlns:a16="http://schemas.microsoft.com/office/drawing/2014/main" id="{8F552DED-C454-CF6C-3727-52E59C7AE5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Enumerated Types in C</a:t>
            </a:r>
          </a:p>
        </p:txBody>
      </p:sp>
      <p:sp>
        <p:nvSpPr>
          <p:cNvPr id="60421" name="Text Box 3">
            <a:extLst>
              <a:ext uri="{FF2B5EF4-FFF2-40B4-BE49-F238E27FC236}">
                <a16:creationId xmlns:a16="http://schemas.microsoft.com/office/drawing/2014/main" id="{CAC65FE8-5117-7A8C-09E9-BCB7F6B3C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875" y="1295400"/>
            <a:ext cx="5864225" cy="703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800" dirty="0" err="1">
                <a:latin typeface="Courier New" panose="02070309020205020404" pitchFamily="49" charset="0"/>
              </a:rPr>
              <a:t>enum</a:t>
            </a:r>
            <a:r>
              <a:rPr lang="en-US" altLang="en-US" sz="1800" dirty="0">
                <a:latin typeface="Courier New" panose="02070309020205020404" pitchFamily="49" charset="0"/>
              </a:rPr>
              <a:t> Color { RED, WHITE, BLACK, YELLOW };</a:t>
            </a:r>
          </a:p>
          <a:p>
            <a:pPr algn="l"/>
            <a:r>
              <a:rPr lang="en-US" altLang="en-US" sz="1800" dirty="0" err="1">
                <a:latin typeface="Courier New" panose="02070309020205020404" pitchFamily="49" charset="0"/>
              </a:rPr>
              <a:t>enum</a:t>
            </a:r>
            <a:r>
              <a:rPr lang="en-US" altLang="en-US" sz="1800" dirty="0">
                <a:latin typeface="Courier New" panose="02070309020205020404" pitchFamily="49" charset="0"/>
              </a:rPr>
              <a:t> Color  </a:t>
            </a:r>
            <a:r>
              <a:rPr lang="en-US" altLang="en-US" sz="1800" dirty="0" err="1">
                <a:latin typeface="Courier New" panose="02070309020205020404" pitchFamily="49" charset="0"/>
              </a:rPr>
              <a:t>my_color</a:t>
            </a:r>
            <a:r>
              <a:rPr lang="en-US" altLang="en-US" sz="1800" dirty="0">
                <a:latin typeface="Courier New" panose="02070309020205020404" pitchFamily="49" charset="0"/>
              </a:rPr>
              <a:t> = RED;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F444E008-7601-B68D-C49C-3E9C710D5802}"/>
              </a:ext>
            </a:extLst>
          </p:cNvPr>
          <p:cNvGrpSpPr>
            <a:grpSpLocks/>
          </p:cNvGrpSpPr>
          <p:nvPr/>
        </p:nvGrpSpPr>
        <p:grpSpPr bwMode="auto">
          <a:xfrm>
            <a:off x="574675" y="4597400"/>
            <a:ext cx="5351463" cy="1495425"/>
            <a:chOff x="240" y="1728"/>
            <a:chExt cx="3371" cy="942"/>
          </a:xfrm>
        </p:grpSpPr>
        <p:sp>
          <p:nvSpPr>
            <p:cNvPr id="60429" name="Text Box 5">
              <a:extLst>
                <a:ext uri="{FF2B5EF4-FFF2-40B4-BE49-F238E27FC236}">
                  <a16:creationId xmlns:a16="http://schemas.microsoft.com/office/drawing/2014/main" id="{AA1FAE50-ECE0-BD5D-DBF1-42765B91FF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728"/>
              <a:ext cx="25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b="0">
                  <a:latin typeface="Tahoma" panose="020B0604030504040204" pitchFamily="34" charset="0"/>
                </a:rPr>
                <a:t>Pre-C99 Boolean definition:</a:t>
              </a:r>
              <a:endParaRPr lang="en-US" altLang="en-US" sz="1800">
                <a:latin typeface="Courier New" panose="02070309020205020404" pitchFamily="49" charset="0"/>
              </a:endParaRPr>
            </a:p>
          </p:txBody>
        </p:sp>
        <p:sp>
          <p:nvSpPr>
            <p:cNvPr id="60430" name="Text Box 6">
              <a:extLst>
                <a:ext uri="{FF2B5EF4-FFF2-40B4-BE49-F238E27FC236}">
                  <a16:creationId xmlns:a16="http://schemas.microsoft.com/office/drawing/2014/main" id="{31B16E2F-6D5E-6DDE-EE86-EA3776E7A8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2019"/>
              <a:ext cx="3083" cy="65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1800" dirty="0" err="1">
                  <a:latin typeface="Courier New" panose="02070309020205020404" pitchFamily="49" charset="0"/>
                </a:rPr>
                <a:t>enum</a:t>
              </a:r>
              <a:r>
                <a:rPr lang="en-US" altLang="en-US" sz="1800" dirty="0">
                  <a:latin typeface="Courier New" panose="02070309020205020404" pitchFamily="49" charset="0"/>
                </a:rPr>
                <a:t> Bool { false = 0, true = 1 };</a:t>
              </a:r>
            </a:p>
            <a:p>
              <a:pPr algn="l"/>
              <a:r>
                <a:rPr lang="en-US" altLang="en-US" sz="1800" dirty="0">
                  <a:latin typeface="Courier New" panose="02070309020205020404" pitchFamily="49" charset="0"/>
                </a:rPr>
                <a:t>typedef  </a:t>
              </a:r>
              <a:r>
                <a:rPr lang="en-US" altLang="en-US" sz="1800" dirty="0" err="1">
                  <a:latin typeface="Courier New" panose="02070309020205020404" pitchFamily="49" charset="0"/>
                </a:rPr>
                <a:t>enum</a:t>
              </a:r>
              <a:r>
                <a:rPr lang="en-US" altLang="en-US" sz="1800" dirty="0">
                  <a:latin typeface="Courier New" panose="02070309020205020404" pitchFamily="49" charset="0"/>
                </a:rPr>
                <a:t> Bool  bool;</a:t>
              </a:r>
            </a:p>
            <a:p>
              <a:pPr algn="l"/>
              <a:r>
                <a:rPr lang="en-US" altLang="en-US" sz="1800" dirty="0">
                  <a:latin typeface="Courier New" panose="02070309020205020404" pitchFamily="49" charset="0"/>
                </a:rPr>
                <a:t>bool  </a:t>
              </a:r>
              <a:r>
                <a:rPr lang="en-US" altLang="en-US" sz="1800" dirty="0" err="1">
                  <a:latin typeface="Courier New" panose="02070309020205020404" pitchFamily="49" charset="0"/>
                </a:rPr>
                <a:t>my_bool</a:t>
              </a:r>
              <a:r>
                <a:rPr lang="en-US" altLang="en-US" sz="1800" dirty="0">
                  <a:latin typeface="Courier New" panose="02070309020205020404" pitchFamily="49" charset="0"/>
                </a:rPr>
                <a:t> = true;</a:t>
              </a: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4179D7B3-044C-A9B6-360C-EC503EE9A4DB}"/>
              </a:ext>
            </a:extLst>
          </p:cNvPr>
          <p:cNvGrpSpPr>
            <a:grpSpLocks/>
          </p:cNvGrpSpPr>
          <p:nvPr/>
        </p:nvGrpSpPr>
        <p:grpSpPr bwMode="auto">
          <a:xfrm>
            <a:off x="574675" y="2387600"/>
            <a:ext cx="5767388" cy="1824038"/>
            <a:chOff x="240" y="2928"/>
            <a:chExt cx="3633" cy="1149"/>
          </a:xfrm>
        </p:grpSpPr>
        <p:sp>
          <p:nvSpPr>
            <p:cNvPr id="60427" name="Text Box 8">
              <a:extLst>
                <a:ext uri="{FF2B5EF4-FFF2-40B4-BE49-F238E27FC236}">
                  <a16:creationId xmlns:a16="http://schemas.microsoft.com/office/drawing/2014/main" id="{D2F06BDC-CDA1-F01E-C107-01B6AF780C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928"/>
              <a:ext cx="192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b="0">
                  <a:latin typeface="Tahoma" panose="020B0604030504040204" pitchFamily="34" charset="0"/>
                </a:rPr>
                <a:t>Alternative style:</a:t>
              </a:r>
              <a:endParaRPr lang="en-US" altLang="en-US" sz="1800">
                <a:latin typeface="Courier New" panose="02070309020205020404" pitchFamily="49" charset="0"/>
              </a:endParaRPr>
            </a:p>
          </p:txBody>
        </p:sp>
        <p:sp>
          <p:nvSpPr>
            <p:cNvPr id="60428" name="Text Box 9">
              <a:extLst>
                <a:ext uri="{FF2B5EF4-FFF2-40B4-BE49-F238E27FC236}">
                  <a16:creationId xmlns:a16="http://schemas.microsoft.com/office/drawing/2014/main" id="{4FB14D95-38A8-316A-CF0B-DF60072F03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216"/>
              <a:ext cx="3345" cy="86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1800" dirty="0" err="1">
                  <a:latin typeface="Courier New" panose="02070309020205020404" pitchFamily="49" charset="0"/>
                </a:rPr>
                <a:t>enum</a:t>
              </a:r>
              <a:r>
                <a:rPr lang="en-US" altLang="en-US" sz="1800" dirty="0">
                  <a:latin typeface="Courier New" panose="02070309020205020404" pitchFamily="49" charset="0"/>
                </a:rPr>
                <a:t> </a:t>
              </a:r>
              <a:r>
                <a:rPr lang="en-US" altLang="en-US" sz="1800" dirty="0" err="1">
                  <a:latin typeface="Courier New" panose="02070309020205020404" pitchFamily="49" charset="0"/>
                </a:rPr>
                <a:t>AColor</a:t>
              </a:r>
              <a:r>
                <a:rPr lang="en-US" altLang="en-US" sz="1800" dirty="0">
                  <a:latin typeface="Courier New" panose="02070309020205020404" pitchFamily="49" charset="0"/>
                </a:rPr>
                <a:t> { COLOR_RED, COLOR_WHITE,</a:t>
              </a:r>
            </a:p>
            <a:p>
              <a:pPr algn="l"/>
              <a:r>
                <a:rPr lang="en-US" altLang="en-US" sz="1800" dirty="0">
                  <a:latin typeface="Courier New" panose="02070309020205020404" pitchFamily="49" charset="0"/>
                </a:rPr>
                <a:t>    COLOR_BLACK, COLOR_YELLOW };</a:t>
              </a:r>
            </a:p>
            <a:p>
              <a:pPr algn="l"/>
              <a:r>
                <a:rPr lang="en-US" altLang="en-US" sz="1800" dirty="0">
                  <a:latin typeface="Courier New" panose="02070309020205020404" pitchFamily="49" charset="0"/>
                </a:rPr>
                <a:t>typedef  </a:t>
              </a:r>
              <a:r>
                <a:rPr lang="en-US" altLang="en-US" sz="1800" dirty="0" err="1">
                  <a:latin typeface="Courier New" panose="02070309020205020404" pitchFamily="49" charset="0"/>
                </a:rPr>
                <a:t>enum</a:t>
              </a:r>
              <a:r>
                <a:rPr lang="en-US" altLang="en-US" sz="1800" dirty="0">
                  <a:latin typeface="Courier New" panose="02070309020205020404" pitchFamily="49" charset="0"/>
                </a:rPr>
                <a:t> </a:t>
              </a:r>
              <a:r>
                <a:rPr lang="en-US" altLang="en-US" sz="1800" dirty="0" err="1">
                  <a:latin typeface="Courier New" panose="02070309020205020404" pitchFamily="49" charset="0"/>
                </a:rPr>
                <a:t>AColor</a:t>
              </a:r>
              <a:r>
                <a:rPr lang="en-US" altLang="en-US" sz="1800" dirty="0">
                  <a:latin typeface="Courier New" panose="02070309020205020404" pitchFamily="49" charset="0"/>
                </a:rPr>
                <a:t>  </a:t>
              </a:r>
              <a:r>
                <a:rPr lang="en-US" altLang="en-US" sz="1800" dirty="0" err="1">
                  <a:latin typeface="Courier New" panose="02070309020205020404" pitchFamily="49" charset="0"/>
                </a:rPr>
                <a:t>color_t</a:t>
              </a:r>
              <a:r>
                <a:rPr lang="en-US" altLang="en-US" sz="1800" dirty="0">
                  <a:latin typeface="Courier New" panose="02070309020205020404" pitchFamily="49" charset="0"/>
                </a:rPr>
                <a:t>;</a:t>
              </a:r>
            </a:p>
            <a:p>
              <a:pPr algn="l"/>
              <a:r>
                <a:rPr lang="en-US" altLang="en-US" sz="1800" dirty="0" err="1">
                  <a:latin typeface="Courier New" panose="02070309020205020404" pitchFamily="49" charset="0"/>
                </a:rPr>
                <a:t>color_t</a:t>
              </a:r>
              <a:r>
                <a:rPr lang="en-US" altLang="en-US" sz="1800" dirty="0">
                  <a:latin typeface="Courier New" panose="02070309020205020404" pitchFamily="49" charset="0"/>
                </a:rPr>
                <a:t>  </a:t>
              </a:r>
              <a:r>
                <a:rPr lang="en-US" altLang="en-US" sz="1800" dirty="0" err="1">
                  <a:latin typeface="Courier New" panose="02070309020205020404" pitchFamily="49" charset="0"/>
                </a:rPr>
                <a:t>my_color</a:t>
              </a:r>
              <a:r>
                <a:rPr lang="en-US" altLang="en-US" sz="1800" dirty="0">
                  <a:latin typeface="Courier New" panose="02070309020205020404" pitchFamily="49" charset="0"/>
                </a:rPr>
                <a:t> = COLOR_RED;</a:t>
              </a:r>
            </a:p>
          </p:txBody>
        </p:sp>
      </p:grpSp>
      <p:grpSp>
        <p:nvGrpSpPr>
          <p:cNvPr id="60424" name="Group 10">
            <a:extLst>
              <a:ext uri="{FF2B5EF4-FFF2-40B4-BE49-F238E27FC236}">
                <a16:creationId xmlns:a16="http://schemas.microsoft.com/office/drawing/2014/main" id="{DFC8F5E3-D4DC-F6AB-B09B-10FBEFD46457}"/>
              </a:ext>
            </a:extLst>
          </p:cNvPr>
          <p:cNvGrpSpPr>
            <a:grpSpLocks/>
          </p:cNvGrpSpPr>
          <p:nvPr/>
        </p:nvGrpSpPr>
        <p:grpSpPr bwMode="auto">
          <a:xfrm>
            <a:off x="4994275" y="1854200"/>
            <a:ext cx="3616325" cy="1038225"/>
            <a:chOff x="3024" y="1392"/>
            <a:chExt cx="2278" cy="654"/>
          </a:xfrm>
        </p:grpSpPr>
        <p:sp>
          <p:nvSpPr>
            <p:cNvPr id="60425" name="Text Box 11">
              <a:extLst>
                <a:ext uri="{FF2B5EF4-FFF2-40B4-BE49-F238E27FC236}">
                  <a16:creationId xmlns:a16="http://schemas.microsoft.com/office/drawing/2014/main" id="{3EE1E053-9BD8-9CF6-A7AD-BB5D19E7D9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1680"/>
              <a:ext cx="1366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The new type name is</a:t>
              </a:r>
            </a:p>
            <a:p>
              <a:pPr algn="ctr" eaLnBrk="1" hangingPunct="1">
                <a:spcBef>
                  <a:spcPct val="0"/>
                </a:spcBef>
              </a:pPr>
              <a:r>
                <a:rPr lang="ja-JP" altLang="en-US" sz="1600" b="0">
                  <a:latin typeface="Tahoma" panose="020B0604030504040204" pitchFamily="34" charset="0"/>
                </a:rPr>
                <a:t>“</a:t>
              </a:r>
              <a:r>
                <a:rPr lang="en-US" altLang="ja-JP" sz="1600">
                  <a:latin typeface="Courier New" panose="02070309020205020404" pitchFamily="49" charset="0"/>
                </a:rPr>
                <a:t>enum Color</a:t>
              </a:r>
              <a:r>
                <a:rPr lang="ja-JP" altLang="en-US" sz="1600" b="0">
                  <a:latin typeface="Tahoma" panose="020B0604030504040204" pitchFamily="34" charset="0"/>
                </a:rPr>
                <a:t>”</a:t>
              </a:r>
              <a:endParaRPr lang="en-US" altLang="en-US" sz="1600" b="0">
                <a:latin typeface="Tahoma" panose="020B0604030504040204" pitchFamily="34" charset="0"/>
              </a:endParaRPr>
            </a:p>
          </p:txBody>
        </p:sp>
        <p:sp>
          <p:nvSpPr>
            <p:cNvPr id="60426" name="Line 12">
              <a:extLst>
                <a:ext uri="{FF2B5EF4-FFF2-40B4-BE49-F238E27FC236}">
                  <a16:creationId xmlns:a16="http://schemas.microsoft.com/office/drawing/2014/main" id="{24CC3E20-E0EF-8BF9-DEFF-15D7B37172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24" y="1392"/>
              <a:ext cx="864" cy="3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>
            <a:extLst>
              <a:ext uri="{FF2B5EF4-FFF2-40B4-BE49-F238E27FC236}">
                <a16:creationId xmlns:a16="http://schemas.microsoft.com/office/drawing/2014/main" id="{FE46DBCB-0FF6-AA33-3178-63D595811E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Unions</a:t>
            </a:r>
          </a:p>
        </p:txBody>
      </p:sp>
      <p:sp>
        <p:nvSpPr>
          <p:cNvPr id="31749" name="Rectangle 3">
            <a:extLst>
              <a:ext uri="{FF2B5EF4-FFF2-40B4-BE49-F238E27FC236}">
                <a16:creationId xmlns:a16="http://schemas.microsoft.com/office/drawing/2014/main" id="{E1A94B4B-2742-844B-9125-1E3ED257DBB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3838" cy="4830763"/>
          </a:xfrm>
        </p:spPr>
        <p:txBody>
          <a:bodyPr/>
          <a:lstStyle/>
          <a:p>
            <a:pPr marL="0" indent="0" eaLnBrk="1" hangingPunct="1"/>
            <a:r>
              <a:rPr lang="en-US" altLang="en-US" sz="2000"/>
              <a:t>Choices:</a:t>
            </a:r>
          </a:p>
          <a:p>
            <a:pPr marL="0" indent="0" eaLnBrk="1" hangingPunct="1"/>
            <a:endParaRPr lang="en-US" altLang="en-US" sz="2000"/>
          </a:p>
          <a:p>
            <a:pPr marL="0" indent="0" eaLnBrk="1" hangingPunct="1"/>
            <a:r>
              <a:rPr lang="en-US" altLang="en-US" sz="2000"/>
              <a:t>An element is</a:t>
            </a:r>
          </a:p>
          <a:p>
            <a:pPr lvl="1" eaLnBrk="1" hangingPunct="1"/>
            <a:r>
              <a:rPr lang="en-US" altLang="en-US" sz="1800"/>
              <a:t>an </a:t>
            </a:r>
            <a:r>
              <a:rPr lang="en-US" altLang="en-US" sz="1800">
                <a:latin typeface="Courier New" panose="02070309020205020404" pitchFamily="49" charset="0"/>
              </a:rPr>
              <a:t>int i</a:t>
            </a:r>
            <a:r>
              <a:rPr lang="en-US" altLang="en-US" sz="1800"/>
              <a:t> </a:t>
            </a:r>
            <a:r>
              <a:rPr lang="en-US" altLang="en-US" sz="1800" u="sng"/>
              <a:t>or</a:t>
            </a:r>
          </a:p>
          <a:p>
            <a:pPr lvl="1" eaLnBrk="1" hangingPunct="1"/>
            <a:r>
              <a:rPr lang="en-US" altLang="en-US" sz="1800"/>
              <a:t>a </a:t>
            </a:r>
            <a:r>
              <a:rPr lang="en-US" altLang="en-US" sz="1800">
                <a:latin typeface="Courier New" panose="02070309020205020404" pitchFamily="49" charset="0"/>
              </a:rPr>
              <a:t>char c</a:t>
            </a:r>
            <a:endParaRPr lang="en-US" altLang="en-US" sz="1800"/>
          </a:p>
          <a:p>
            <a:pPr marL="0" indent="0" eaLnBrk="1" hangingPunct="1"/>
            <a:endParaRPr lang="en-US" altLang="en-US" sz="2000"/>
          </a:p>
          <a:p>
            <a:pPr marL="0" indent="0" eaLnBrk="1" hangingPunct="1"/>
            <a:r>
              <a:rPr lang="en-US" altLang="en-US" sz="2000">
                <a:latin typeface="Courier New" panose="02070309020205020404" pitchFamily="49" charset="0"/>
              </a:rPr>
              <a:t>sizeof(union …)</a:t>
            </a:r>
            <a:r>
              <a:rPr lang="en-US" altLang="en-US" sz="2000"/>
              <a:t> =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1800"/>
              <a:t>maximum of </a:t>
            </a:r>
            <a:r>
              <a:rPr lang="en-US" altLang="en-US" sz="1800">
                <a:latin typeface="Courier New" panose="02070309020205020404" pitchFamily="49" charset="0"/>
              </a:rPr>
              <a:t>sizeof(</a:t>
            </a:r>
            <a:r>
              <a:rPr lang="en-US" altLang="en-US" sz="1800"/>
              <a:t>field</a:t>
            </a:r>
            <a:r>
              <a:rPr lang="en-US" altLang="en-US" sz="1800">
                <a:latin typeface="Courier New" panose="02070309020205020404" pitchFamily="49" charset="0"/>
              </a:rPr>
              <a:t>)</a:t>
            </a:r>
          </a:p>
        </p:txBody>
      </p:sp>
      <p:sp>
        <p:nvSpPr>
          <p:cNvPr id="31750" name="Rectangle 4">
            <a:extLst>
              <a:ext uri="{FF2B5EF4-FFF2-40B4-BE49-F238E27FC236}">
                <a16:creationId xmlns:a16="http://schemas.microsoft.com/office/drawing/2014/main" id="{B34A3D1A-1B98-8C69-CAAD-0A3546263F3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52963" y="1295400"/>
            <a:ext cx="4033837" cy="4830763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20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200">
              <a:latin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z="1200">
              <a:latin typeface="Courier New" panose="02070309020205020404" pitchFamily="49" charset="0"/>
            </a:endParaRPr>
          </a:p>
        </p:txBody>
      </p:sp>
      <p:grpSp>
        <p:nvGrpSpPr>
          <p:cNvPr id="31751" name="Group 5">
            <a:extLst>
              <a:ext uri="{FF2B5EF4-FFF2-40B4-BE49-F238E27FC236}">
                <a16:creationId xmlns:a16="http://schemas.microsoft.com/office/drawing/2014/main" id="{F2E635E0-BEE6-7019-8607-7610E037EBB5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4572000"/>
            <a:ext cx="3048000" cy="1219200"/>
            <a:chOff x="2880" y="3024"/>
            <a:chExt cx="1920" cy="768"/>
          </a:xfrm>
        </p:grpSpPr>
        <p:sp>
          <p:nvSpPr>
            <p:cNvPr id="31753" name="Text Box 6">
              <a:extLst>
                <a:ext uri="{FF2B5EF4-FFF2-40B4-BE49-F238E27FC236}">
                  <a16:creationId xmlns:a16="http://schemas.microsoft.com/office/drawing/2014/main" id="{10843F5E-5D5C-AED2-B8CF-BC65116F86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264"/>
              <a:ext cx="480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EF</a:t>
              </a:r>
            </a:p>
          </p:txBody>
        </p:sp>
        <p:sp>
          <p:nvSpPr>
            <p:cNvPr id="31754" name="Text Box 7">
              <a:extLst>
                <a:ext uri="{FF2B5EF4-FFF2-40B4-BE49-F238E27FC236}">
                  <a16:creationId xmlns:a16="http://schemas.microsoft.com/office/drawing/2014/main" id="{B7459447-2C5F-36AB-E230-ABCBD20BAE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264"/>
              <a:ext cx="480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BE</a:t>
              </a:r>
            </a:p>
          </p:txBody>
        </p:sp>
        <p:sp>
          <p:nvSpPr>
            <p:cNvPr id="31755" name="Text Box 8">
              <a:extLst>
                <a:ext uri="{FF2B5EF4-FFF2-40B4-BE49-F238E27FC236}">
                  <a16:creationId xmlns:a16="http://schemas.microsoft.com/office/drawing/2014/main" id="{9F057871-0928-7099-9160-BBD18932F6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3264"/>
              <a:ext cx="480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AD</a:t>
              </a:r>
            </a:p>
          </p:txBody>
        </p:sp>
        <p:sp>
          <p:nvSpPr>
            <p:cNvPr id="31756" name="Text Box 9">
              <a:extLst>
                <a:ext uri="{FF2B5EF4-FFF2-40B4-BE49-F238E27FC236}">
                  <a16:creationId xmlns:a16="http://schemas.microsoft.com/office/drawing/2014/main" id="{BB498EC0-2C51-049B-8EB8-22BBE2E36C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3264"/>
              <a:ext cx="480" cy="294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DE</a:t>
              </a:r>
            </a:p>
          </p:txBody>
        </p:sp>
        <p:sp>
          <p:nvSpPr>
            <p:cNvPr id="31757" name="Line 10">
              <a:extLst>
                <a:ext uri="{FF2B5EF4-FFF2-40B4-BE49-F238E27FC236}">
                  <a16:creationId xmlns:a16="http://schemas.microsoft.com/office/drawing/2014/main" id="{5C1C0BB2-0641-F76D-DC80-7DBA2DB954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6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8" name="Line 11">
              <a:extLst>
                <a:ext uri="{FF2B5EF4-FFF2-40B4-BE49-F238E27FC236}">
                  <a16:creationId xmlns:a16="http://schemas.microsoft.com/office/drawing/2014/main" id="{8D525B9D-8A74-19A0-538A-94FE33985B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360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59" name="Line 12">
              <a:extLst>
                <a:ext uri="{FF2B5EF4-FFF2-40B4-BE49-F238E27FC236}">
                  <a16:creationId xmlns:a16="http://schemas.microsoft.com/office/drawing/2014/main" id="{8D582ECC-159B-FD68-4CF4-FDCC90837C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0" name="Line 13">
              <a:extLst>
                <a:ext uri="{FF2B5EF4-FFF2-40B4-BE49-F238E27FC236}">
                  <a16:creationId xmlns:a16="http://schemas.microsoft.com/office/drawing/2014/main" id="{5AC8A82B-7CF3-0228-E52C-B5F272ABF5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0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61" name="Text Box 14">
              <a:extLst>
                <a:ext uri="{FF2B5EF4-FFF2-40B4-BE49-F238E27FC236}">
                  <a16:creationId xmlns:a16="http://schemas.microsoft.com/office/drawing/2014/main" id="{23F0DE84-5CD6-EDFC-A7E2-7CE91D3BE0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3072"/>
              <a:ext cx="1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c</a:t>
              </a:r>
            </a:p>
          </p:txBody>
        </p:sp>
        <p:sp>
          <p:nvSpPr>
            <p:cNvPr id="31762" name="Text Box 15">
              <a:extLst>
                <a:ext uri="{FF2B5EF4-FFF2-40B4-BE49-F238E27FC236}">
                  <a16:creationId xmlns:a16="http://schemas.microsoft.com/office/drawing/2014/main" id="{D7D0FE95-E142-05AC-25C3-0FBD535E33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00"/>
              <a:ext cx="1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400">
                  <a:latin typeface="Courier New" panose="02070309020205020404" pitchFamily="49" charset="0"/>
                </a:rPr>
                <a:t>i</a:t>
              </a:r>
            </a:p>
          </p:txBody>
        </p:sp>
        <p:sp>
          <p:nvSpPr>
            <p:cNvPr id="31763" name="Text Box 16">
              <a:extLst>
                <a:ext uri="{FF2B5EF4-FFF2-40B4-BE49-F238E27FC236}">
                  <a16:creationId xmlns:a16="http://schemas.microsoft.com/office/drawing/2014/main" id="{5465241F-E488-F2D6-DE3C-2BE25502C9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0" y="3024"/>
              <a:ext cx="51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400" b="0">
                  <a:latin typeface="Tahoma" panose="020B0604030504040204" pitchFamily="34" charset="0"/>
                </a:rPr>
                <a:t>padding</a:t>
              </a:r>
            </a:p>
          </p:txBody>
        </p:sp>
        <p:sp>
          <p:nvSpPr>
            <p:cNvPr id="31764" name="Line 17">
              <a:extLst>
                <a:ext uri="{FF2B5EF4-FFF2-40B4-BE49-F238E27FC236}">
                  <a16:creationId xmlns:a16="http://schemas.microsoft.com/office/drawing/2014/main" id="{C1F2F090-B5FF-F2F2-3309-6EF796C566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0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2" name="Text Box 18">
            <a:extLst>
              <a:ext uri="{FF2B5EF4-FFF2-40B4-BE49-F238E27FC236}">
                <a16:creationId xmlns:a16="http://schemas.microsoft.com/office/drawing/2014/main" id="{04F7AA0F-2D83-E021-056A-CAE5668CE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1651000"/>
            <a:ext cx="2638425" cy="2401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union </a:t>
            </a:r>
            <a:r>
              <a:rPr lang="en-US" altLang="en-US" sz="1600" dirty="0" err="1">
                <a:latin typeface="Courier New" panose="02070309020205020404" pitchFamily="49" charset="0"/>
              </a:rPr>
              <a:t>AnElt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char  c;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 elt1, elt2;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elt1.i = 4;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elt2.c = ’a’;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elt2.i = 0xDEADBEEF;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>
            <a:extLst>
              <a:ext uri="{FF2B5EF4-FFF2-40B4-BE49-F238E27FC236}">
                <a16:creationId xmlns:a16="http://schemas.microsoft.com/office/drawing/2014/main" id="{50746193-2DA9-E1F9-B5E9-7E467B133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Unions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AC574CAE-40D8-A711-48C3-9DDB242E49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68325"/>
          </a:xfrm>
        </p:spPr>
        <p:txBody>
          <a:bodyPr/>
          <a:lstStyle/>
          <a:p>
            <a:pPr eaLnBrk="1" hangingPunct="1"/>
            <a:r>
              <a:rPr lang="en-US" altLang="en-US" dirty="0"/>
              <a:t>A union value doesn’t “know” which case it contains</a:t>
            </a:r>
          </a:p>
        </p:txBody>
      </p:sp>
      <p:sp>
        <p:nvSpPr>
          <p:cNvPr id="32774" name="Text Box 4">
            <a:extLst>
              <a:ext uri="{FF2B5EF4-FFF2-40B4-BE49-F238E27FC236}">
                <a16:creationId xmlns:a16="http://schemas.microsoft.com/office/drawing/2014/main" id="{9B2C66DE-3DC8-288E-3776-C2C54C88E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38400"/>
            <a:ext cx="3484563" cy="2989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union </a:t>
            </a:r>
            <a:r>
              <a:rPr lang="en-US" altLang="en-US" sz="1600" dirty="0" err="1">
                <a:latin typeface="Courier New" panose="02070309020205020404" pitchFamily="49" charset="0"/>
              </a:rPr>
              <a:t>AnElt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int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char  c;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 elt1, elt2;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elt1.i = 4;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elt2.c = ’a’;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elt2.i = 0xDEADBEEF;</a:t>
            </a:r>
          </a:p>
          <a:p>
            <a:pPr algn="l"/>
            <a:endParaRPr lang="en-US" altLang="en-US" sz="1600" dirty="0">
              <a:latin typeface="Courier New" panose="02070309020205020404" pitchFamily="49" charset="0"/>
            </a:endParaRP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if (elt1</a:t>
            </a:r>
            <a:r>
              <a:rPr lang="en-US" altLang="en-US" sz="1600" b="0" dirty="0">
                <a:latin typeface="Tahoma" panose="020B0604030504040204" pitchFamily="34" charset="0"/>
              </a:rPr>
              <a:t> currently has a </a:t>
            </a:r>
            <a:r>
              <a:rPr lang="en-US" altLang="en-US" sz="1600" dirty="0">
                <a:latin typeface="Courier New" panose="02070309020205020404" pitchFamily="49" charset="0"/>
              </a:rPr>
              <a:t>char) …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79AAB516-5FF7-CB79-2478-8D71B824067E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2362200"/>
            <a:ext cx="4419600" cy="2424113"/>
            <a:chOff x="2592" y="1824"/>
            <a:chExt cx="2784" cy="1527"/>
          </a:xfrm>
        </p:grpSpPr>
        <p:sp>
          <p:nvSpPr>
            <p:cNvPr id="32777" name="Text Box 6">
              <a:extLst>
                <a:ext uri="{FF2B5EF4-FFF2-40B4-BE49-F238E27FC236}">
                  <a16:creationId xmlns:a16="http://schemas.microsoft.com/office/drawing/2014/main" id="{A89F7E46-5620-3C79-3E70-D9D316376C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2304"/>
              <a:ext cx="2784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 b="0" dirty="0">
                  <a:latin typeface="Tahoma" panose="020B0604030504040204" pitchFamily="34" charset="0"/>
                </a:rPr>
                <a:t>How should your program keep track whether </a:t>
              </a:r>
              <a:r>
                <a:rPr lang="en-US" altLang="en-US" sz="2000" dirty="0">
                  <a:latin typeface="Courier New" panose="02070309020205020404" pitchFamily="49" charset="0"/>
                </a:rPr>
                <a:t>elt1</a:t>
              </a:r>
              <a:r>
                <a:rPr lang="en-US" altLang="en-US" sz="2000" b="0" dirty="0">
                  <a:latin typeface="Tahoma" panose="020B0604030504040204" pitchFamily="34" charset="0"/>
                </a:rPr>
                <a:t>, </a:t>
              </a:r>
              <a:r>
                <a:rPr lang="en-US" altLang="en-US" sz="2000" dirty="0">
                  <a:latin typeface="Courier New" panose="02070309020205020404" pitchFamily="49" charset="0"/>
                </a:rPr>
                <a:t>elt2</a:t>
              </a:r>
              <a:r>
                <a:rPr lang="en-US" altLang="en-US" sz="2000" b="0" dirty="0">
                  <a:latin typeface="Tahoma" panose="020B0604030504040204" pitchFamily="34" charset="0"/>
                </a:rPr>
                <a:t> hold an </a:t>
              </a:r>
              <a:r>
                <a:rPr lang="en-US" altLang="en-US" sz="2000" dirty="0">
                  <a:latin typeface="Courier New" panose="02070309020205020404" pitchFamily="49" charset="0"/>
                </a:rPr>
                <a:t>int</a:t>
              </a:r>
              <a:r>
                <a:rPr lang="en-US" altLang="en-US" sz="2000" b="0" dirty="0">
                  <a:latin typeface="Tahoma" panose="020B0604030504040204" pitchFamily="34" charset="0"/>
                </a:rPr>
                <a:t> or a </a:t>
              </a:r>
              <a:r>
                <a:rPr lang="en-US" altLang="en-US" sz="2000" dirty="0">
                  <a:latin typeface="Courier New" panose="02070309020205020404" pitchFamily="49" charset="0"/>
                </a:rPr>
                <a:t>char</a:t>
              </a:r>
              <a:r>
                <a:rPr lang="en-US" altLang="en-US" sz="2000" b="0" dirty="0">
                  <a:latin typeface="Tahoma" panose="020B0604030504040204" pitchFamily="34" charset="0"/>
                </a:rPr>
                <a:t>?</a:t>
              </a:r>
            </a:p>
          </p:txBody>
        </p:sp>
        <p:sp>
          <p:nvSpPr>
            <p:cNvPr id="32778" name="Text Box 7">
              <a:extLst>
                <a:ext uri="{FF2B5EF4-FFF2-40B4-BE49-F238E27FC236}">
                  <a16:creationId xmlns:a16="http://schemas.microsoft.com/office/drawing/2014/main" id="{007C4336-FC4F-8673-FC7A-55900A1B15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1824"/>
              <a:ext cx="308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4800">
                  <a:solidFill>
                    <a:srgbClr val="CC66FF"/>
                  </a:solidFill>
                  <a:latin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32779" name="Text Box 8">
              <a:extLst>
                <a:ext uri="{FF2B5EF4-FFF2-40B4-BE49-F238E27FC236}">
                  <a16:creationId xmlns:a16="http://schemas.microsoft.com/office/drawing/2014/main" id="{A13C90FA-6DDB-6973-C14B-7899776F8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0" y="2832"/>
              <a:ext cx="256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4800" b="0">
                  <a:solidFill>
                    <a:srgbClr val="00CCFF"/>
                  </a:solidFill>
                  <a:latin typeface="Garamond" panose="02020404030301010803" pitchFamily="18" charset="0"/>
                </a:rPr>
                <a:t>?</a:t>
              </a:r>
            </a:p>
          </p:txBody>
        </p:sp>
      </p:grpSp>
      <p:sp>
        <p:nvSpPr>
          <p:cNvPr id="133129" name="Text Box 9">
            <a:extLst>
              <a:ext uri="{FF2B5EF4-FFF2-40B4-BE49-F238E27FC236}">
                <a16:creationId xmlns:a16="http://schemas.microsoft.com/office/drawing/2014/main" id="{FF07FD48-1C3A-1FE1-0959-9ED1752F1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708525"/>
            <a:ext cx="441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b="0" dirty="0">
                <a:latin typeface="Tahoma" panose="020B0604030504040204" pitchFamily="34" charset="0"/>
              </a:rPr>
              <a:t>Basic answer:  Another variable holds that info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>
            <a:extLst>
              <a:ext uri="{FF2B5EF4-FFF2-40B4-BE49-F238E27FC236}">
                <a16:creationId xmlns:a16="http://schemas.microsoft.com/office/drawing/2014/main" id="{9DF946E7-32D2-7CDC-28B0-D684B68D0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Tagged Unions</a:t>
            </a:r>
          </a:p>
        </p:txBody>
      </p:sp>
      <p:sp>
        <p:nvSpPr>
          <p:cNvPr id="33797" name="Rectangle 3">
            <a:extLst>
              <a:ext uri="{FF2B5EF4-FFF2-40B4-BE49-F238E27FC236}">
                <a16:creationId xmlns:a16="http://schemas.microsoft.com/office/drawing/2014/main" id="{61F439C7-D98F-634E-DECA-8F743BEE4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847850"/>
          </a:xfrm>
        </p:spPr>
        <p:txBody>
          <a:bodyPr/>
          <a:lstStyle/>
          <a:p>
            <a:pPr eaLnBrk="1" hangingPunct="1"/>
            <a:r>
              <a:rPr lang="en-US" altLang="en-US" i="1" dirty="0"/>
              <a:t>Tag</a:t>
            </a:r>
            <a:r>
              <a:rPr lang="en-US" altLang="en-US" dirty="0"/>
              <a:t> every value with its case</a:t>
            </a:r>
          </a:p>
          <a:p>
            <a:pPr lvl="1"/>
            <a:r>
              <a:rPr lang="en-US" altLang="en-US" dirty="0"/>
              <a:t>i.e., pair the type info together with the union</a:t>
            </a:r>
          </a:p>
          <a:p>
            <a:pPr lvl="2"/>
            <a:r>
              <a:rPr lang="en-US" altLang="en-US" sz="1200" dirty="0"/>
              <a:t>Implicit in object-oriented languages: Java, Python, …</a:t>
            </a:r>
            <a:endParaRPr lang="en-US" altLang="en-US" sz="500" dirty="0">
              <a:latin typeface="Courier New" panose="02070309020205020404" pitchFamily="49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6AAF2A55-95A1-CF0C-A0CE-E3F572B35278}"/>
              </a:ext>
            </a:extLst>
          </p:cNvPr>
          <p:cNvGrpSpPr>
            <a:grpSpLocks/>
          </p:cNvGrpSpPr>
          <p:nvPr/>
        </p:nvGrpSpPr>
        <p:grpSpPr bwMode="auto">
          <a:xfrm>
            <a:off x="4800600" y="3922713"/>
            <a:ext cx="3675063" cy="679450"/>
            <a:chOff x="3024" y="2400"/>
            <a:chExt cx="2315" cy="428"/>
          </a:xfrm>
        </p:grpSpPr>
        <p:sp>
          <p:nvSpPr>
            <p:cNvPr id="33803" name="Text Box 5">
              <a:extLst>
                <a:ext uri="{FF2B5EF4-FFF2-40B4-BE49-F238E27FC236}">
                  <a16:creationId xmlns:a16="http://schemas.microsoft.com/office/drawing/2014/main" id="{F3BDA990-5066-F9EB-87F5-05725714FD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2431"/>
              <a:ext cx="1979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600" b="0">
                  <a:latin typeface="Tahoma" panose="020B0604030504040204" pitchFamily="34" charset="0"/>
                </a:rPr>
                <a:t>Enum must be external to struct,</a:t>
              </a:r>
            </a:p>
            <a:p>
              <a:r>
                <a:rPr lang="en-US" altLang="en-US" sz="1600" b="0">
                  <a:latin typeface="Tahoma" panose="020B0604030504040204" pitchFamily="34" charset="0"/>
                </a:rPr>
                <a:t>so constants are globally visible.</a:t>
              </a:r>
            </a:p>
          </p:txBody>
        </p:sp>
        <p:sp>
          <p:nvSpPr>
            <p:cNvPr id="33804" name="Line 6">
              <a:extLst>
                <a:ext uri="{FF2B5EF4-FFF2-40B4-BE49-F238E27FC236}">
                  <a16:creationId xmlns:a16="http://schemas.microsoft.com/office/drawing/2014/main" id="{90B08F55-4296-DECC-849B-026678DE3C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024" y="2400"/>
              <a:ext cx="336" cy="14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35265C5A-CEE5-CF29-DB21-15797144EC8A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572125"/>
            <a:ext cx="5648325" cy="336550"/>
            <a:chOff x="1488" y="3295"/>
            <a:chExt cx="3558" cy="212"/>
          </a:xfrm>
        </p:grpSpPr>
        <p:sp>
          <p:nvSpPr>
            <p:cNvPr id="33801" name="Text Box 8">
              <a:extLst>
                <a:ext uri="{FF2B5EF4-FFF2-40B4-BE49-F238E27FC236}">
                  <a16:creationId xmlns:a16="http://schemas.microsoft.com/office/drawing/2014/main" id="{3F3B83EC-10BC-EA23-6F85-D2A5056485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295"/>
              <a:ext cx="168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Struct field must be named.</a:t>
              </a:r>
            </a:p>
          </p:txBody>
        </p:sp>
        <p:sp>
          <p:nvSpPr>
            <p:cNvPr id="33802" name="Line 9">
              <a:extLst>
                <a:ext uri="{FF2B5EF4-FFF2-40B4-BE49-F238E27FC236}">
                  <a16:creationId xmlns:a16="http://schemas.microsoft.com/office/drawing/2014/main" id="{B3AE77A6-7C9B-EA61-3012-92FBED1552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88" y="3312"/>
              <a:ext cx="1872" cy="9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00" name="Text Box 10">
            <a:extLst>
              <a:ext uri="{FF2B5EF4-FFF2-40B4-BE49-F238E27FC236}">
                <a16:creationId xmlns:a16="http://schemas.microsoft.com/office/drawing/2014/main" id="{B875C215-06AB-F1E4-1921-A6947816F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617913"/>
            <a:ext cx="4494213" cy="2406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1600" dirty="0" err="1">
                <a:latin typeface="Courier New" panose="02070309020205020404" pitchFamily="49" charset="0"/>
              </a:rPr>
              <a:t>enum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Union_Tag</a:t>
            </a:r>
            <a:r>
              <a:rPr lang="en-US" altLang="en-US" sz="1600" dirty="0">
                <a:latin typeface="Courier New" panose="02070309020205020404" pitchFamily="49" charset="0"/>
              </a:rPr>
              <a:t> { IS_INT, IS_CHAR };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struct </a:t>
            </a:r>
            <a:r>
              <a:rPr lang="en-US" altLang="en-US" sz="1600" dirty="0" err="1">
                <a:latin typeface="Courier New" panose="02070309020205020404" pitchFamily="49" charset="0"/>
              </a:rPr>
              <a:t>TaggedUnion</a:t>
            </a:r>
            <a:r>
              <a:rPr lang="en-US" altLang="en-US" sz="1600" dirty="0">
                <a:latin typeface="Courier New" panose="02070309020205020404" pitchFamily="49" charset="0"/>
              </a:rPr>
              <a:t> 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</a:t>
            </a:r>
            <a:r>
              <a:rPr lang="en-US" altLang="en-US" sz="1600" dirty="0" err="1">
                <a:latin typeface="Courier New" panose="02070309020205020404" pitchFamily="49" charset="0"/>
              </a:rPr>
              <a:t>enum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Union_Tag</a:t>
            </a:r>
            <a:r>
              <a:rPr lang="en-US" altLang="en-US" sz="1600" dirty="0">
                <a:latin typeface="Courier New" panose="02070309020205020404" pitchFamily="49" charset="0"/>
              </a:rPr>
              <a:t>  tag;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union {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int   </a:t>
            </a:r>
            <a:r>
              <a:rPr lang="en-US" altLang="en-US" sz="1600" dirty="0" err="1">
                <a:latin typeface="Courier New" panose="02070309020205020404" pitchFamily="49" charset="0"/>
              </a:rPr>
              <a:t>i</a:t>
            </a:r>
            <a:r>
              <a:rPr lang="en-US" altLang="en-US" sz="1600" dirty="0">
                <a:latin typeface="Courier New" panose="02070309020205020404" pitchFamily="49" charset="0"/>
              </a:rPr>
              <a:t>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   char  c;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   } data;</a:t>
            </a:r>
          </a:p>
          <a:p>
            <a:pPr algn="l"/>
            <a:r>
              <a:rPr lang="en-US" altLang="en-US" sz="1600" dirty="0">
                <a:latin typeface="Courier New" panose="02070309020205020404" pitchFamily="49" charset="0"/>
              </a:rPr>
              <a:t>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>
            <a:extLst>
              <a:ext uri="{FF2B5EF4-FFF2-40B4-BE49-F238E27FC236}">
                <a16:creationId xmlns:a16="http://schemas.microsoft.com/office/drawing/2014/main" id="{356296D6-FBC0-EA09-2CB1-7F9D110523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Representation</a:t>
            </a:r>
          </a:p>
        </p:txBody>
      </p:sp>
      <p:sp>
        <p:nvSpPr>
          <p:cNvPr id="21509" name="Text Box 3">
            <a:extLst>
              <a:ext uri="{FF2B5EF4-FFF2-40B4-BE49-F238E27FC236}">
                <a16:creationId xmlns:a16="http://schemas.microsoft.com/office/drawing/2014/main" id="{BEB32D86-55E9-6C56-2D5A-D4A58C4EB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2575" y="1247775"/>
            <a:ext cx="2174875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char    c1;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int     a[3];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char    c2;</a:t>
            </a:r>
          </a:p>
          <a:p>
            <a:pPr algn="l" eaLnBrk="1" hangingPunct="1">
              <a:spcBef>
                <a:spcPct val="0"/>
              </a:spcBef>
            </a:pPr>
            <a:r>
              <a:rPr lang="en-US" altLang="en-US" sz="2000" dirty="0">
                <a:latin typeface="Courier New" panose="02070309020205020404" pitchFamily="49" charset="0"/>
              </a:rPr>
              <a:t>int    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;</a:t>
            </a:r>
          </a:p>
        </p:txBody>
      </p:sp>
      <p:grpSp>
        <p:nvGrpSpPr>
          <p:cNvPr id="21510" name="Group 5">
            <a:extLst>
              <a:ext uri="{FF2B5EF4-FFF2-40B4-BE49-F238E27FC236}">
                <a16:creationId xmlns:a16="http://schemas.microsoft.com/office/drawing/2014/main" id="{235A8CC0-E546-0C5D-718E-2E2542A7EEB9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3000375"/>
            <a:ext cx="4117975" cy="2747963"/>
            <a:chOff x="1246" y="2160"/>
            <a:chExt cx="2594" cy="1731"/>
          </a:xfrm>
        </p:grpSpPr>
        <p:sp>
          <p:nvSpPr>
            <p:cNvPr id="21516" name="Rectangle 6">
              <a:extLst>
                <a:ext uri="{FF2B5EF4-FFF2-40B4-BE49-F238E27FC236}">
                  <a16:creationId xmlns:a16="http://schemas.microsoft.com/office/drawing/2014/main" id="{FBC9F507-FA49-BCBC-4A29-200320C63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600"/>
              <a:ext cx="48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c1</a:t>
              </a:r>
            </a:p>
          </p:txBody>
        </p:sp>
        <p:sp>
          <p:nvSpPr>
            <p:cNvPr id="21517" name="Rectangle 7">
              <a:extLst>
                <a:ext uri="{FF2B5EF4-FFF2-40B4-BE49-F238E27FC236}">
                  <a16:creationId xmlns:a16="http://schemas.microsoft.com/office/drawing/2014/main" id="{9275D998-A9A8-ECA2-F4BB-89CCDAF40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600"/>
              <a:ext cx="1440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1518" name="Rectangle 8">
              <a:extLst>
                <a:ext uri="{FF2B5EF4-FFF2-40B4-BE49-F238E27FC236}">
                  <a16:creationId xmlns:a16="http://schemas.microsoft.com/office/drawing/2014/main" id="{8F72C185-5E53-0361-5971-410EDB4C54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312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a[0]</a:t>
              </a:r>
            </a:p>
          </p:txBody>
        </p:sp>
        <p:sp>
          <p:nvSpPr>
            <p:cNvPr id="21519" name="Rectangle 9">
              <a:extLst>
                <a:ext uri="{FF2B5EF4-FFF2-40B4-BE49-F238E27FC236}">
                  <a16:creationId xmlns:a16="http://schemas.microsoft.com/office/drawing/2014/main" id="{32D82C4B-FFAB-B9EF-DA89-ED861F865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024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a[1]</a:t>
              </a:r>
            </a:p>
          </p:txBody>
        </p:sp>
        <p:sp>
          <p:nvSpPr>
            <p:cNvPr id="21520" name="Rectangle 10">
              <a:extLst>
                <a:ext uri="{FF2B5EF4-FFF2-40B4-BE49-F238E27FC236}">
                  <a16:creationId xmlns:a16="http://schemas.microsoft.com/office/drawing/2014/main" id="{B0B82370-11AB-4442-AFD7-5FE485E82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736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a[2]</a:t>
              </a:r>
            </a:p>
          </p:txBody>
        </p:sp>
        <p:sp>
          <p:nvSpPr>
            <p:cNvPr id="21521" name="Rectangle 11">
              <a:extLst>
                <a:ext uri="{FF2B5EF4-FFF2-40B4-BE49-F238E27FC236}">
                  <a16:creationId xmlns:a16="http://schemas.microsoft.com/office/drawing/2014/main" id="{EB1245D0-6200-212C-C712-B492C9F0C3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160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i</a:t>
              </a:r>
            </a:p>
          </p:txBody>
        </p:sp>
        <p:sp>
          <p:nvSpPr>
            <p:cNvPr id="21522" name="Text Box 12">
              <a:extLst>
                <a:ext uri="{FF2B5EF4-FFF2-40B4-BE49-F238E27FC236}">
                  <a16:creationId xmlns:a16="http://schemas.microsoft.com/office/drawing/2014/main" id="{2B9E0DAC-1373-5383-5C02-0EC7B605F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0" y="3679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0x1000</a:t>
              </a:r>
            </a:p>
          </p:txBody>
        </p:sp>
        <p:sp>
          <p:nvSpPr>
            <p:cNvPr id="21523" name="Text Box 13">
              <a:extLst>
                <a:ext uri="{FF2B5EF4-FFF2-40B4-BE49-F238E27FC236}">
                  <a16:creationId xmlns:a16="http://schemas.microsoft.com/office/drawing/2014/main" id="{25888866-30BF-E875-6FA6-D756CB656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0" y="3391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0x1004</a:t>
              </a:r>
            </a:p>
          </p:txBody>
        </p:sp>
        <p:sp>
          <p:nvSpPr>
            <p:cNvPr id="21524" name="Text Box 14">
              <a:extLst>
                <a:ext uri="{FF2B5EF4-FFF2-40B4-BE49-F238E27FC236}">
                  <a16:creationId xmlns:a16="http://schemas.microsoft.com/office/drawing/2014/main" id="{6A97127B-2BB9-7AB0-37BC-C546983DBA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0" y="3103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0x1008</a:t>
              </a:r>
            </a:p>
          </p:txBody>
        </p:sp>
        <p:sp>
          <p:nvSpPr>
            <p:cNvPr id="21525" name="Text Box 15">
              <a:extLst>
                <a:ext uri="{FF2B5EF4-FFF2-40B4-BE49-F238E27FC236}">
                  <a16:creationId xmlns:a16="http://schemas.microsoft.com/office/drawing/2014/main" id="{871E82FD-ACC8-8BFE-C1D7-E8FA195BEF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6" y="2815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0x100C</a:t>
              </a:r>
            </a:p>
          </p:txBody>
        </p:sp>
        <p:sp>
          <p:nvSpPr>
            <p:cNvPr id="21526" name="Text Box 16">
              <a:extLst>
                <a:ext uri="{FF2B5EF4-FFF2-40B4-BE49-F238E27FC236}">
                  <a16:creationId xmlns:a16="http://schemas.microsoft.com/office/drawing/2014/main" id="{E23B3961-B0CA-ACB2-2E00-96376E0798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208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0x1014</a:t>
              </a:r>
            </a:p>
          </p:txBody>
        </p:sp>
        <p:sp>
          <p:nvSpPr>
            <p:cNvPr id="21527" name="Rectangle 17">
              <a:extLst>
                <a:ext uri="{FF2B5EF4-FFF2-40B4-BE49-F238E27FC236}">
                  <a16:creationId xmlns:a16="http://schemas.microsoft.com/office/drawing/2014/main" id="{3C5F30DF-63BC-79E0-FCDB-7021F7A29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2448"/>
              <a:ext cx="48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c2</a:t>
              </a:r>
            </a:p>
          </p:txBody>
        </p:sp>
        <p:sp>
          <p:nvSpPr>
            <p:cNvPr id="21528" name="Rectangle 18">
              <a:extLst>
                <a:ext uri="{FF2B5EF4-FFF2-40B4-BE49-F238E27FC236}">
                  <a16:creationId xmlns:a16="http://schemas.microsoft.com/office/drawing/2014/main" id="{61CAD389-7AE5-A739-6C0C-AFCAF89A8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448"/>
              <a:ext cx="1440" cy="28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endParaRPr lang="en-US" altLang="en-US" sz="1800" b="0">
                <a:latin typeface="Arial" panose="020B0604020202020204" pitchFamily="34" charset="0"/>
              </a:endParaRPr>
            </a:p>
          </p:txBody>
        </p:sp>
        <p:sp>
          <p:nvSpPr>
            <p:cNvPr id="21529" name="Text Box 19">
              <a:extLst>
                <a:ext uri="{FF2B5EF4-FFF2-40B4-BE49-F238E27FC236}">
                  <a16:creationId xmlns:a16="http://schemas.microsoft.com/office/drawing/2014/main" id="{E69AC869-56C6-A137-E8F4-D19044470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496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0x1010</a:t>
              </a:r>
            </a:p>
          </p:txBody>
        </p:sp>
      </p:grpSp>
      <p:sp>
        <p:nvSpPr>
          <p:cNvPr id="21511" name="Text Box 21">
            <a:extLst>
              <a:ext uri="{FF2B5EF4-FFF2-40B4-BE49-F238E27FC236}">
                <a16:creationId xmlns:a16="http://schemas.microsoft.com/office/drawing/2014/main" id="{BA91F7C5-B15C-49B8-81A2-D0F090E4A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0575" y="4114800"/>
            <a:ext cx="258762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Tahoma" panose="020B0604030504040204" pitchFamily="34" charset="0"/>
              </a:rPr>
              <a:t>Could be optimized by making these adjacent, and reducing padding  (by default, not)</a:t>
            </a:r>
          </a:p>
        </p:txBody>
      </p:sp>
      <p:sp>
        <p:nvSpPr>
          <p:cNvPr id="21512" name="Line 22">
            <a:extLst>
              <a:ext uri="{FF2B5EF4-FFF2-40B4-BE49-F238E27FC236}">
                <a16:creationId xmlns:a16="http://schemas.microsoft.com/office/drawing/2014/main" id="{83D572CA-FA0B-E243-13BC-B650145F81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13375" y="3733800"/>
            <a:ext cx="566738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23">
            <a:extLst>
              <a:ext uri="{FF2B5EF4-FFF2-40B4-BE49-F238E27FC236}">
                <a16:creationId xmlns:a16="http://schemas.microsoft.com/office/drawing/2014/main" id="{595C74F9-133C-E119-2187-6181BB4D0E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3375" y="4876800"/>
            <a:ext cx="566738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25">
            <a:extLst>
              <a:ext uri="{FF2B5EF4-FFF2-40B4-BE49-F238E27FC236}">
                <a16:creationId xmlns:a16="http://schemas.microsoft.com/office/drawing/2014/main" id="{247FF716-BA3B-D53A-5CC1-F5E02E4B5F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413375" y="5057775"/>
            <a:ext cx="685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Text Box 26">
            <a:extLst>
              <a:ext uri="{FF2B5EF4-FFF2-40B4-BE49-F238E27FC236}">
                <a16:creationId xmlns:a16="http://schemas.microsoft.com/office/drawing/2014/main" id="{E13A56A2-47DF-07C2-9166-558960D61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9175" y="5514975"/>
            <a:ext cx="18621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>
                <a:latin typeface="Tahoma" panose="020B0604030504040204" pitchFamily="34" charset="0"/>
              </a:rPr>
              <a:t>Array aligned by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>
                <a:latin typeface="Tahoma" panose="020B0604030504040204" pitchFamily="34" charset="0"/>
              </a:rPr>
              <a:t>size of elements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>
            <a:extLst>
              <a:ext uri="{FF2B5EF4-FFF2-40B4-BE49-F238E27FC236}">
                <a16:creationId xmlns:a16="http://schemas.microsoft.com/office/drawing/2014/main" id="{A4ADFE1A-2584-FB3B-6DBC-A739EBCE0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Array Sizes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2B98083A-D9A3-2826-4E38-279EE0EAB7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endParaRPr lang="en-US" altLang="en-US" dirty="0"/>
          </a:p>
          <a:p>
            <a:pPr algn="ctr" eaLnBrk="1" hangingPunct="1"/>
            <a:endParaRPr lang="en-US" altLang="en-US" dirty="0"/>
          </a:p>
          <a:p>
            <a:pPr algn="ctr" eaLnBrk="1" hangingPunct="1"/>
            <a:endParaRPr lang="en-US" altLang="en-US" dirty="0"/>
          </a:p>
          <a:p>
            <a:pPr marL="0" indent="0" algn="ctr" eaLnBrk="1" hangingPunct="1">
              <a:buNone/>
            </a:pPr>
            <a:r>
              <a:rPr lang="en-US" altLang="en-US" sz="2000" dirty="0"/>
              <a:t>What is</a:t>
            </a:r>
          </a:p>
          <a:p>
            <a:pPr algn="ctr" eaLnBrk="1" hangingPunct="1"/>
            <a:endParaRPr lang="en-US" altLang="en-US" sz="2000" dirty="0"/>
          </a:p>
          <a:p>
            <a:pPr marL="0" indent="0" algn="ctr" eaLnBrk="1" hangingPunct="1"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sizeof</a:t>
            </a:r>
            <a:r>
              <a:rPr lang="en-US" altLang="en-US" sz="2000" dirty="0">
                <a:latin typeface="Courier New" panose="02070309020205020404" pitchFamily="49" charset="0"/>
              </a:rPr>
              <a:t>(array[3])</a:t>
            </a:r>
            <a:r>
              <a:rPr lang="en-US" altLang="en-US" sz="2000" dirty="0"/>
              <a:t>?</a:t>
            </a:r>
          </a:p>
          <a:p>
            <a:pPr algn="ctr" eaLnBrk="1" hangingPunct="1"/>
            <a:endParaRPr lang="en-US" altLang="en-US" sz="3200" dirty="0">
              <a:solidFill>
                <a:srgbClr val="339933"/>
              </a:solidFill>
              <a:latin typeface="Century Gothic" panose="020B0502020202020204" pitchFamily="34" charset="0"/>
            </a:endParaRPr>
          </a:p>
          <a:p>
            <a:pPr marL="0" indent="0" algn="ctr" eaLnBrk="1" hangingPunct="1"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sizeof</a:t>
            </a:r>
            <a:r>
              <a:rPr lang="en-US" altLang="en-US" sz="2000" dirty="0">
                <a:latin typeface="Courier New" panose="02070309020205020404" pitchFamily="49" charset="0"/>
              </a:rPr>
              <a:t>(array)</a:t>
            </a:r>
            <a:r>
              <a:rPr lang="en-US" altLang="en-US" sz="2000" dirty="0"/>
              <a:t>?</a:t>
            </a:r>
            <a:endParaRPr lang="en-US" altLang="en-US" sz="3200" dirty="0">
              <a:solidFill>
                <a:srgbClr val="3333FF"/>
              </a:solidFill>
              <a:latin typeface="Arial Black" panose="020B0A04020102020204" pitchFamily="34" charset="0"/>
            </a:endParaRPr>
          </a:p>
        </p:txBody>
      </p:sp>
      <p:sp>
        <p:nvSpPr>
          <p:cNvPr id="22534" name="Text Box 4">
            <a:extLst>
              <a:ext uri="{FF2B5EF4-FFF2-40B4-BE49-F238E27FC236}">
                <a16:creationId xmlns:a16="http://schemas.microsoft.com/office/drawing/2014/main" id="{F2070608-0F76-A9A4-7913-6F210A7E9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0575" y="1873250"/>
            <a:ext cx="247967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int  array[10];</a:t>
            </a:r>
          </a:p>
        </p:txBody>
      </p:sp>
      <p:sp>
        <p:nvSpPr>
          <p:cNvPr id="99333" name="Text Box 5">
            <a:extLst>
              <a:ext uri="{FF2B5EF4-FFF2-40B4-BE49-F238E27FC236}">
                <a16:creationId xmlns:a16="http://schemas.microsoft.com/office/drawing/2014/main" id="{94D70E3C-B0C0-F434-327E-77E22EE94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481" y="3497262"/>
            <a:ext cx="3651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/>
              <a:t>4</a:t>
            </a:r>
          </a:p>
        </p:txBody>
      </p:sp>
      <p:sp>
        <p:nvSpPr>
          <p:cNvPr id="99334" name="Text Box 6">
            <a:extLst>
              <a:ext uri="{FF2B5EF4-FFF2-40B4-BE49-F238E27FC236}">
                <a16:creationId xmlns:a16="http://schemas.microsoft.com/office/drawing/2014/main" id="{72968EB6-4DD9-0FA1-2684-89C65E646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3993" y="4419600"/>
            <a:ext cx="5461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/>
              <a:t>40</a:t>
            </a:r>
          </a:p>
        </p:txBody>
      </p:sp>
      <p:sp>
        <p:nvSpPr>
          <p:cNvPr id="99335" name="Text Box 7">
            <a:extLst>
              <a:ext uri="{FF2B5EF4-FFF2-40B4-BE49-F238E27FC236}">
                <a16:creationId xmlns:a16="http://schemas.microsoft.com/office/drawing/2014/main" id="{538D1B19-171D-8814-6D05-944FFE562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42" y="3707998"/>
            <a:ext cx="1871663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b="0">
                <a:latin typeface="Tahoma" panose="020B0604030504040204" pitchFamily="34" charset="0"/>
              </a:rPr>
              <a:t>returns the size of </a:t>
            </a:r>
          </a:p>
          <a:p>
            <a:r>
              <a:rPr lang="en-US" altLang="en-US" sz="1600" b="0">
                <a:latin typeface="Tahoma" panose="020B0604030504040204" pitchFamily="34" charset="0"/>
              </a:rPr>
              <a:t>an object in bytes</a:t>
            </a:r>
          </a:p>
        </p:txBody>
      </p:sp>
      <p:sp>
        <p:nvSpPr>
          <p:cNvPr id="99336" name="Line 8">
            <a:extLst>
              <a:ext uri="{FF2B5EF4-FFF2-40B4-BE49-F238E27FC236}">
                <a16:creationId xmlns:a16="http://schemas.microsoft.com/office/drawing/2014/main" id="{E9B1BA9B-61EA-3427-470D-FDFFEF37E1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718523"/>
            <a:ext cx="11430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337" name="Oval 9">
            <a:extLst>
              <a:ext uri="{FF2B5EF4-FFF2-40B4-BE49-F238E27FC236}">
                <a16:creationId xmlns:a16="http://schemas.microsoft.com/office/drawing/2014/main" id="{58D7335A-FA51-0314-8325-98D566168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426031"/>
            <a:ext cx="1143000" cy="533400"/>
          </a:xfrm>
          <a:prstGeom prst="ellips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 b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3" grpId="0"/>
      <p:bldP spid="99334" grpId="0"/>
      <p:bldP spid="99335" grpId="0"/>
      <p:bldP spid="99335" grpId="1"/>
      <p:bldP spid="99337" grpId="0" animBg="1"/>
      <p:bldP spid="9933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>
            <a:extLst>
              <a:ext uri="{FF2B5EF4-FFF2-40B4-BE49-F238E27FC236}">
                <a16:creationId xmlns:a16="http://schemas.microsoft.com/office/drawing/2014/main" id="{5FA5E223-FA05-3EDE-AB11-810D06949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Variable-Length Arrays</a:t>
            </a:r>
          </a:p>
        </p:txBody>
      </p:sp>
      <p:sp>
        <p:nvSpPr>
          <p:cNvPr id="24581" name="Text Box 3">
            <a:extLst>
              <a:ext uri="{FF2B5EF4-FFF2-40B4-BE49-F238E27FC236}">
                <a16:creationId xmlns:a16="http://schemas.microsoft.com/office/drawing/2014/main" id="{FDB58B37-82B9-83D4-9C2F-D000454A4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828800"/>
            <a:ext cx="3089275" cy="1866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int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function(int n)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{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    int  array[n]; </a:t>
            </a: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    …</a:t>
            </a:r>
          </a:p>
        </p:txBody>
      </p:sp>
      <p:sp>
        <p:nvSpPr>
          <p:cNvPr id="24582" name="Text Box 4">
            <a:extLst>
              <a:ext uri="{FF2B5EF4-FFF2-40B4-BE49-F238E27FC236}">
                <a16:creationId xmlns:a16="http://schemas.microsoft.com/office/drawing/2014/main" id="{2FF5BD5C-BD14-D4DE-342F-E86ED93A4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036" y="4038600"/>
            <a:ext cx="7191328" cy="1791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0" dirty="0">
                <a:latin typeface="Tahoma"/>
                <a:ea typeface="MS PGothic"/>
                <a:cs typeface="Arial"/>
              </a:rPr>
              <a:t>Variable-length arrays can be</a:t>
            </a:r>
            <a:endParaRPr lang="en-US" dirty="0">
              <a:latin typeface="Tahoma"/>
              <a:ea typeface="MS PGothic"/>
              <a:cs typeface="Arial"/>
            </a:endParaRPr>
          </a:p>
          <a:p>
            <a:r>
              <a:rPr lang="en-US" altLang="en-US" b="0" dirty="0">
                <a:latin typeface="Tahoma"/>
                <a:ea typeface="MS PGothic"/>
                <a:cs typeface="Arial"/>
              </a:rPr>
              <a:t>defined within functions</a:t>
            </a:r>
            <a:endParaRPr lang="en-US" dirty="0">
              <a:latin typeface="Tahoma"/>
              <a:ea typeface="MS PGothic"/>
              <a:cs typeface="Arial"/>
            </a:endParaRPr>
          </a:p>
          <a:p>
            <a:pPr algn="ctr" eaLnBrk="1" hangingPunct="1"/>
            <a:endParaRPr lang="en-US" altLang="en-US" b="0" dirty="0">
              <a:latin typeface="Tahoma" panose="020B0604030504040204" pitchFamily="34" charset="0"/>
            </a:endParaRPr>
          </a:p>
          <a:p>
            <a:pPr algn="ctr" eaLnBrk="1" hangingPunct="1"/>
            <a:r>
              <a:rPr lang="en-US" altLang="en-US" b="0" dirty="0">
                <a:latin typeface="Tahoma" panose="020B0604030504040204" pitchFamily="34" charset="0"/>
              </a:rPr>
              <a:t>Global arrays must still have fixed (constant) length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>
            <a:extLst>
              <a:ext uri="{FF2B5EF4-FFF2-40B4-BE49-F238E27FC236}">
                <a16:creationId xmlns:a16="http://schemas.microsoft.com/office/drawing/2014/main" id="{52DA9531-6CBB-0991-C3D9-D787A86F58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Multi-Dimensional Arrays</a:t>
            </a:r>
          </a:p>
        </p:txBody>
      </p:sp>
      <p:sp>
        <p:nvSpPr>
          <p:cNvPr id="23557" name="Text Box 3">
            <a:extLst>
              <a:ext uri="{FF2B5EF4-FFF2-40B4-BE49-F238E27FC236}">
                <a16:creationId xmlns:a16="http://schemas.microsoft.com/office/drawing/2014/main" id="{69FDF7CC-EEF9-2872-DA4A-CB63B6F33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33600"/>
            <a:ext cx="2936875" cy="1136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40" tIns="45720" rIns="91440" bIns="45720" anchor="t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int  matrix[2][3];</a:t>
            </a:r>
            <a:endParaRPr lang="en-US" dirty="0"/>
          </a:p>
          <a:p>
            <a:pPr algn="l"/>
            <a:endParaRPr lang="en-US" altLang="en-US" sz="2000">
              <a:latin typeface="Courier New" panose="02070309020205020404" pitchFamily="49" charset="0"/>
            </a:endParaRPr>
          </a:p>
          <a:p>
            <a:pPr algn="l"/>
            <a:r>
              <a:rPr lang="en-US" altLang="en-US" sz="2000" dirty="0">
                <a:latin typeface="Courier New" panose="02070309020205020404" pitchFamily="49" charset="0"/>
              </a:rPr>
              <a:t>matrix[1][0] = 17;</a:t>
            </a:r>
          </a:p>
        </p:txBody>
      </p:sp>
      <p:grpSp>
        <p:nvGrpSpPr>
          <p:cNvPr id="23558" name="Group 4">
            <a:extLst>
              <a:ext uri="{FF2B5EF4-FFF2-40B4-BE49-F238E27FC236}">
                <a16:creationId xmlns:a16="http://schemas.microsoft.com/office/drawing/2014/main" id="{5AB50B14-3B89-0233-9555-C5E45E034C35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1371600"/>
            <a:ext cx="4116388" cy="2743200"/>
            <a:chOff x="1583" y="2352"/>
            <a:chExt cx="2593" cy="1728"/>
          </a:xfrm>
        </p:grpSpPr>
        <p:sp>
          <p:nvSpPr>
            <p:cNvPr id="23561" name="Rectangle 5">
              <a:extLst>
                <a:ext uri="{FF2B5EF4-FFF2-40B4-BE49-F238E27FC236}">
                  <a16:creationId xmlns:a16="http://schemas.microsoft.com/office/drawing/2014/main" id="{BF9823A4-49E1-00AA-5D0A-469116E12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3792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matrix[0][0]</a:t>
              </a:r>
            </a:p>
          </p:txBody>
        </p:sp>
        <p:sp>
          <p:nvSpPr>
            <p:cNvPr id="23562" name="Rectangle 6">
              <a:extLst>
                <a:ext uri="{FF2B5EF4-FFF2-40B4-BE49-F238E27FC236}">
                  <a16:creationId xmlns:a16="http://schemas.microsoft.com/office/drawing/2014/main" id="{830A78E6-7266-1DA3-8E66-7E10D8E5E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3504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matrix[0][1]</a:t>
              </a:r>
            </a:p>
          </p:txBody>
        </p:sp>
        <p:sp>
          <p:nvSpPr>
            <p:cNvPr id="23563" name="Rectangle 7">
              <a:extLst>
                <a:ext uri="{FF2B5EF4-FFF2-40B4-BE49-F238E27FC236}">
                  <a16:creationId xmlns:a16="http://schemas.microsoft.com/office/drawing/2014/main" id="{E21B902B-6612-3A55-318B-601763D38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3216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matrix[0][2]</a:t>
              </a:r>
            </a:p>
          </p:txBody>
        </p:sp>
        <p:sp>
          <p:nvSpPr>
            <p:cNvPr id="23564" name="Text Box 8">
              <a:extLst>
                <a:ext uri="{FF2B5EF4-FFF2-40B4-BE49-F238E27FC236}">
                  <a16:creationId xmlns:a16="http://schemas.microsoft.com/office/drawing/2014/main" id="{C1CE7BF8-B129-E4CC-E549-265564D894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6" y="3823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0x1000</a:t>
              </a:r>
            </a:p>
          </p:txBody>
        </p:sp>
        <p:sp>
          <p:nvSpPr>
            <p:cNvPr id="23565" name="Text Box 9">
              <a:extLst>
                <a:ext uri="{FF2B5EF4-FFF2-40B4-BE49-F238E27FC236}">
                  <a16:creationId xmlns:a16="http://schemas.microsoft.com/office/drawing/2014/main" id="{A65A72B9-DB87-D69E-82A8-677083A013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6" y="3535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0x1004</a:t>
              </a:r>
            </a:p>
          </p:txBody>
        </p:sp>
        <p:sp>
          <p:nvSpPr>
            <p:cNvPr id="23566" name="Text Box 10">
              <a:extLst>
                <a:ext uri="{FF2B5EF4-FFF2-40B4-BE49-F238E27FC236}">
                  <a16:creationId xmlns:a16="http://schemas.microsoft.com/office/drawing/2014/main" id="{F9E45324-926A-B265-BC7D-0C3DA23B3B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6" y="3247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0x1008</a:t>
              </a:r>
            </a:p>
          </p:txBody>
        </p:sp>
        <p:sp>
          <p:nvSpPr>
            <p:cNvPr id="23567" name="Rectangle 11">
              <a:extLst>
                <a:ext uri="{FF2B5EF4-FFF2-40B4-BE49-F238E27FC236}">
                  <a16:creationId xmlns:a16="http://schemas.microsoft.com/office/drawing/2014/main" id="{F58A12BF-33EB-234D-ABBD-06C34234D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928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matrix[1][0]</a:t>
              </a:r>
            </a:p>
          </p:txBody>
        </p:sp>
        <p:sp>
          <p:nvSpPr>
            <p:cNvPr id="23568" name="Rectangle 12">
              <a:extLst>
                <a:ext uri="{FF2B5EF4-FFF2-40B4-BE49-F238E27FC236}">
                  <a16:creationId xmlns:a16="http://schemas.microsoft.com/office/drawing/2014/main" id="{5366B3A2-DDD6-9C55-80D1-736800A4C0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640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matrix[1][1]</a:t>
              </a:r>
            </a:p>
          </p:txBody>
        </p:sp>
        <p:sp>
          <p:nvSpPr>
            <p:cNvPr id="23569" name="Rectangle 13">
              <a:extLst>
                <a:ext uri="{FF2B5EF4-FFF2-40B4-BE49-F238E27FC236}">
                  <a16:creationId xmlns:a16="http://schemas.microsoft.com/office/drawing/2014/main" id="{740BDC54-7246-DBD3-63EB-50398B80B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2352"/>
              <a:ext cx="1920" cy="288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2000">
                  <a:latin typeface="Courier New" panose="02070309020205020404" pitchFamily="49" charset="0"/>
                </a:rPr>
                <a:t>matrix[1][2]</a:t>
              </a:r>
            </a:p>
          </p:txBody>
        </p:sp>
        <p:sp>
          <p:nvSpPr>
            <p:cNvPr id="23570" name="Text Box 14">
              <a:extLst>
                <a:ext uri="{FF2B5EF4-FFF2-40B4-BE49-F238E27FC236}">
                  <a16:creationId xmlns:a16="http://schemas.microsoft.com/office/drawing/2014/main" id="{FE54A73D-51D2-DF14-4117-AA432C9A29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3" y="2959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0x100C</a:t>
              </a:r>
            </a:p>
          </p:txBody>
        </p:sp>
        <p:sp>
          <p:nvSpPr>
            <p:cNvPr id="23571" name="Text Box 15">
              <a:extLst>
                <a:ext uri="{FF2B5EF4-FFF2-40B4-BE49-F238E27FC236}">
                  <a16:creationId xmlns:a16="http://schemas.microsoft.com/office/drawing/2014/main" id="{59D1BE07-78FF-AC3D-A122-06F8B90BD3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6" y="2671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0x1010</a:t>
              </a:r>
            </a:p>
          </p:txBody>
        </p:sp>
        <p:sp>
          <p:nvSpPr>
            <p:cNvPr id="23572" name="Text Box 16">
              <a:extLst>
                <a:ext uri="{FF2B5EF4-FFF2-40B4-BE49-F238E27FC236}">
                  <a16:creationId xmlns:a16="http://schemas.microsoft.com/office/drawing/2014/main" id="{C7C9E101-8E0F-4A98-E8D4-F53F140C31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6" y="2383"/>
              <a:ext cx="52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defRPr sz="2400" b="1">
                  <a:solidFill>
                    <a:schemeClr val="tx1"/>
                  </a:solidFill>
                  <a:latin typeface="Verdana" panose="020B0604030504040204" pitchFamily="34" charset="0"/>
                  <a:ea typeface="MS PGothic" panose="020B0600070205080204" pitchFamily="34" charset="-128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SzPct val="90000"/>
                <a:buFont typeface="Wingdings" panose="05000000000000000000" pitchFamily="2" charset="2"/>
                <a:buChar char="w"/>
                <a:defRPr sz="2000" b="1">
                  <a:solidFill>
                    <a:schemeClr val="accent2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 b="1">
                  <a:solidFill>
                    <a:schemeClr val="hlink"/>
                  </a:solidFill>
                  <a:latin typeface="Verdana" panose="020B0604030504040204" pitchFamily="34" charset="0"/>
                  <a:ea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</a:pPr>
              <a:r>
                <a:rPr lang="en-US" altLang="en-US" sz="1600" b="0">
                  <a:latin typeface="Tahoma" panose="020B0604030504040204" pitchFamily="34" charset="0"/>
                </a:rPr>
                <a:t>0x1014</a:t>
              </a:r>
            </a:p>
          </p:txBody>
        </p:sp>
      </p:grpSp>
      <p:sp>
        <p:nvSpPr>
          <p:cNvPr id="23559" name="Text Box 17">
            <a:extLst>
              <a:ext uri="{FF2B5EF4-FFF2-40B4-BE49-F238E27FC236}">
                <a16:creationId xmlns:a16="http://schemas.microsoft.com/office/drawing/2014/main" id="{28955D65-1C44-639C-15F1-23B9478F7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14788"/>
            <a:ext cx="3770313" cy="175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>
                <a:latin typeface="Tahoma" panose="020B0604030504040204" pitchFamily="34" charset="0"/>
              </a:rPr>
              <a:t>Recall: no bounds checking</a:t>
            </a:r>
          </a:p>
          <a:p>
            <a:endParaRPr lang="en-US" altLang="en-US" sz="1800">
              <a:latin typeface="Tahoma" panose="020B0604030504040204" pitchFamily="34" charset="0"/>
            </a:endParaRPr>
          </a:p>
          <a:p>
            <a:r>
              <a:rPr lang="en-US" altLang="en-US" sz="1800">
                <a:latin typeface="Tahoma" panose="020B0604030504040204" pitchFamily="34" charset="0"/>
              </a:rPr>
              <a:t>What happens when you write:</a:t>
            </a:r>
          </a:p>
          <a:p>
            <a:endParaRPr lang="en-US" altLang="en-US" sz="2000" b="0">
              <a:latin typeface="Tahoma" panose="020B0604030504040204" pitchFamily="34" charset="0"/>
            </a:endParaRPr>
          </a:p>
          <a:p>
            <a:r>
              <a:rPr lang="en-US" altLang="en-US" sz="2000">
                <a:latin typeface="Courier New" panose="02070309020205020404" pitchFamily="49" charset="0"/>
              </a:rPr>
              <a:t>  matrix[0][3] = 42;</a:t>
            </a:r>
          </a:p>
        </p:txBody>
      </p:sp>
      <p:sp>
        <p:nvSpPr>
          <p:cNvPr id="23560" name="Text Box 18">
            <a:extLst>
              <a:ext uri="{FF2B5EF4-FFF2-40B4-BE49-F238E27FC236}">
                <a16:creationId xmlns:a16="http://schemas.microsoft.com/office/drawing/2014/main" id="{1F1B11F8-30D7-680D-D135-000380A251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648200"/>
            <a:ext cx="1581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defRPr sz="2400" b="1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90000"/>
              <a:buFont typeface="Wingdings" panose="05000000000000000000" pitchFamily="2" charset="2"/>
              <a:buChar char="w"/>
              <a:defRPr sz="2000" b="1">
                <a:solidFill>
                  <a:schemeClr val="accent2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chemeClr val="hlink"/>
                </a:solidFill>
                <a:latin typeface="Verdana" panose="020B060403050404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1800">
                <a:latin typeface="Arial" panose="020B0604020202020204" pitchFamily="34" charset="0"/>
              </a:rPr>
              <a:t>“</a:t>
            </a:r>
            <a:r>
              <a:rPr lang="en-US" altLang="ja-JP" sz="1800">
                <a:latin typeface="Arial" panose="020B0604020202020204" pitchFamily="34" charset="0"/>
              </a:rPr>
              <a:t>Row Major</a:t>
            </a:r>
            <a:r>
              <a:rPr lang="ja-JP" altLang="en-US" sz="1800">
                <a:latin typeface="Arial" panose="020B0604020202020204" pitchFamily="34" charset="0"/>
              </a:rPr>
              <a:t>”</a:t>
            </a:r>
            <a:endParaRPr lang="en-US" altLang="ja-JP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800">
                <a:latin typeface="Arial" panose="020B0604020202020204" pitchFamily="34" charset="0"/>
              </a:rPr>
              <a:t>Organization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/>
              <a:t>Byte-Oriented Memory Organization</a:t>
            </a:r>
          </a:p>
        </p:txBody>
      </p:sp>
      <p:sp>
        <p:nvSpPr>
          <p:cNvPr id="44037" name="Rectangle 4"/>
          <p:cNvSpPr>
            <a:spLocks noGrp="1" noChangeArrowheads="1"/>
          </p:cNvSpPr>
          <p:nvPr>
            <p:ph idx="1"/>
          </p:nvPr>
        </p:nvSpPr>
        <p:spPr>
          <a:xfrm>
            <a:off x="228601" y="2809875"/>
            <a:ext cx="8686800" cy="3743325"/>
          </a:xfrm>
        </p:spPr>
        <p:txBody>
          <a:bodyPr/>
          <a:lstStyle/>
          <a:p>
            <a:r>
              <a:rPr lang="en-US" dirty="0">
                <a:latin typeface="Arial"/>
                <a:cs typeface="Arial"/>
              </a:rPr>
              <a:t>Memory cells are typically viewed as being byte-sized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Usually the smallest addressable unit of memory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Few machines can directly address bits individually</a:t>
            </a:r>
            <a:endParaRPr lang="en-US" dirty="0"/>
          </a:p>
          <a:p>
            <a:pPr lvl="1"/>
            <a:r>
              <a:rPr lang="en-US" dirty="0">
                <a:latin typeface="Calibri"/>
                <a:cs typeface="Calibri"/>
              </a:rPr>
              <a:t>Such addresses are sometimes called </a:t>
            </a:r>
            <a:r>
              <a:rPr lang="en-US" i="1" dirty="0">
                <a:latin typeface="Calibri"/>
                <a:cs typeface="Calibri"/>
              </a:rPr>
              <a:t>byte-addresses</a:t>
            </a:r>
            <a:endParaRPr lang="en-US" dirty="0">
              <a:latin typeface="Calibri"/>
              <a:cs typeface="Calibri"/>
            </a:endParaRPr>
          </a:p>
          <a:p>
            <a:r>
              <a:rPr lang="en-US" dirty="0"/>
              <a:t>Programs refer to data by address</a:t>
            </a:r>
          </a:p>
          <a:p>
            <a:pPr marL="552450" lvl="1" eaLnBrk="1" hangingPunct="1"/>
            <a:r>
              <a:rPr lang="en-US" dirty="0">
                <a:latin typeface="Calibri"/>
              </a:rPr>
              <a:t>Conceptually, envision memory as a very large array of bytes</a:t>
            </a:r>
          </a:p>
          <a:p>
            <a:pPr marL="952500" lvl="2"/>
            <a:r>
              <a:rPr lang="en-US" dirty="0">
                <a:latin typeface="Calibri"/>
                <a:ea typeface="ヒラギノ角ゴ ProN W3"/>
              </a:rPr>
              <a:t>In reality, it’s not, but can think of it that way</a:t>
            </a:r>
          </a:p>
          <a:p>
            <a:pPr marL="552450" lvl="1" eaLnBrk="1" hangingPunct="1"/>
            <a:r>
              <a:rPr lang="en-US" dirty="0"/>
              <a:t>An address is like an index into that array</a:t>
            </a:r>
          </a:p>
          <a:p>
            <a:pPr marL="952500" lvl="2"/>
            <a:r>
              <a:rPr lang="en-US" dirty="0">
                <a:latin typeface="Calibri"/>
                <a:ea typeface="ヒラギノ角ゴ ProN W3"/>
              </a:rPr>
              <a:t>And, a </a:t>
            </a:r>
            <a:r>
              <a:rPr lang="en-US" i="1" dirty="0">
                <a:latin typeface="Calibri"/>
                <a:ea typeface="ヒラギノ角ゴ ProN W3"/>
              </a:rPr>
              <a:t>pointer</a:t>
            </a:r>
            <a:r>
              <a:rPr lang="en-US" dirty="0">
                <a:latin typeface="Calibri"/>
                <a:ea typeface="ヒラギノ角ゴ ProN W3"/>
              </a:rPr>
              <a:t> variable stores an address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198562"/>
            <a:ext cx="6416675" cy="1239838"/>
            <a:chOff x="0" y="0"/>
            <a:chExt cx="4042" cy="780"/>
          </a:xfrm>
        </p:grpSpPr>
        <p:sp>
          <p:nvSpPr>
            <p:cNvPr id="44039" name="Rectangle 6"/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0" name="Rectangle 7"/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1" name="Rectangle 8"/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2" name="Rectangle 9"/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3" name="Rectangle 10"/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4" name="Rectangle 11"/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5" name="Rectangle 12"/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6" name="Rectangle 13"/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7" name="Rectangle 14"/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8" name="Rectangle 15"/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49" name="Rectangle 16"/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0" name="Rectangle 17"/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44051" name="Rectangle 18"/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>
                  <a:solidFill>
                    <a:srgbClr val="000066"/>
                  </a:solidFill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44052" name="Rectangle 19"/>
            <p:cNvSpPr>
              <a:spLocks/>
            </p:cNvSpPr>
            <p:nvPr/>
          </p:nvSpPr>
          <p:spPr bwMode="auto">
            <a:xfrm rot="-258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44053" name="Rectangle 20"/>
            <p:cNvSpPr>
              <a:spLocks/>
            </p:cNvSpPr>
            <p:nvPr/>
          </p:nvSpPr>
          <p:spPr bwMode="auto">
            <a:xfrm rot="-258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>
                  <a:solidFill>
                    <a:srgbClr val="000066"/>
                  </a:solidFill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1585132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02832A9C-35A8-454D-BA11-0FC3DDDE4E09}"/>
    </a:ext>
  </a:extLst>
</a:theme>
</file>

<file path=ppt/theme/theme3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2182</TotalTime>
  <Pages>0</Pages>
  <Words>3519</Words>
  <Characters>0</Characters>
  <Application>Microsoft Macintosh PowerPoint</Application>
  <PresentationFormat>On-screen Show (4:3)</PresentationFormat>
  <Lines>0</Lines>
  <Paragraphs>890</Paragraphs>
  <Slides>45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45</vt:i4>
      </vt:variant>
    </vt:vector>
  </HeadingPairs>
  <TitlesOfParts>
    <vt:vector size="65" baseType="lpstr">
      <vt:lpstr>Calibri Bold</vt:lpstr>
      <vt:lpstr>Arial</vt:lpstr>
      <vt:lpstr>Arial Black</vt:lpstr>
      <vt:lpstr>Arial Narrow</vt:lpstr>
      <vt:lpstr>Calibri</vt:lpstr>
      <vt:lpstr>Century Gothic</vt:lpstr>
      <vt:lpstr>Courier New</vt:lpstr>
      <vt:lpstr>Courier New Bold</vt:lpstr>
      <vt:lpstr>Garamond</vt:lpstr>
      <vt:lpstr>Gill Sans</vt:lpstr>
      <vt:lpstr>Helvetica</vt:lpstr>
      <vt:lpstr>Tahoma</vt:lpstr>
      <vt:lpstr>Times New Roman</vt:lpstr>
      <vt:lpstr>Verdana</vt:lpstr>
      <vt:lpstr>Wingdings</vt:lpstr>
      <vt:lpstr>Wingdings 2</vt:lpstr>
      <vt:lpstr>Title and Content</vt:lpstr>
      <vt:lpstr>Title Only</vt:lpstr>
      <vt:lpstr>Title Slide</vt:lpstr>
      <vt:lpstr>Title and Content</vt:lpstr>
      <vt:lpstr>Arrays, Strings, Pointers, and Structs in C  COMP 222: Introduction to Computer Organization</vt:lpstr>
      <vt:lpstr>Objectives</vt:lpstr>
      <vt:lpstr>Arrays in C</vt:lpstr>
      <vt:lpstr>Array Representation</vt:lpstr>
      <vt:lpstr>Array Representation</vt:lpstr>
      <vt:lpstr>Array Sizes</vt:lpstr>
      <vt:lpstr>Variable-Length Arrays</vt:lpstr>
      <vt:lpstr>Multi-Dimensional Arrays</vt:lpstr>
      <vt:lpstr>Byte-Oriented Memory Organization</vt:lpstr>
      <vt:lpstr>Word-Oriented Memory Access</vt:lpstr>
      <vt:lpstr>Pointers</vt:lpstr>
      <vt:lpstr>Pointer Operations in C</vt:lpstr>
      <vt:lpstr>Using Pointers</vt:lpstr>
      <vt:lpstr>Using Pointers (cont.)</vt:lpstr>
      <vt:lpstr>Using Pointers (cont.)</vt:lpstr>
      <vt:lpstr>Pointer Arithmetic</vt:lpstr>
      <vt:lpstr>A Special Pointer in C</vt:lpstr>
      <vt:lpstr>Generic Pointers</vt:lpstr>
      <vt:lpstr>Pass-by-Reference</vt:lpstr>
      <vt:lpstr>Arrays and Pointers</vt:lpstr>
      <vt:lpstr>Passing Arrays</vt:lpstr>
      <vt:lpstr>Passing Arrays: New Style</vt:lpstr>
      <vt:lpstr>Passing Arrays: New Style</vt:lpstr>
      <vt:lpstr>Equivalence</vt:lpstr>
      <vt:lpstr>Strings</vt:lpstr>
      <vt:lpstr>str1 versus str2</vt:lpstr>
      <vt:lpstr>String length</vt:lpstr>
      <vt:lpstr>Pointer to Pointer (char **argv)</vt:lpstr>
      <vt:lpstr>More Intuitive?</vt:lpstr>
      <vt:lpstr>Picturing char **argv / char *argv[]</vt:lpstr>
      <vt:lpstr>Structures</vt:lpstr>
      <vt:lpstr>Structure Representation &amp; Size</vt:lpstr>
      <vt:lpstr>Typedef</vt:lpstr>
      <vt:lpstr>Constants</vt:lpstr>
      <vt:lpstr>Arrays of Structures</vt:lpstr>
      <vt:lpstr>Pointers to Structures</vt:lpstr>
      <vt:lpstr>Pointers to Structures (cont.)</vt:lpstr>
      <vt:lpstr>Pointers to Structures (cont.)</vt:lpstr>
      <vt:lpstr>Abstraction in C</vt:lpstr>
      <vt:lpstr>Bit-field Structures</vt:lpstr>
      <vt:lpstr>Enumerated Types</vt:lpstr>
      <vt:lpstr>Enumerated Types in C</vt:lpstr>
      <vt:lpstr>Unions</vt:lpstr>
      <vt:lpstr>Unions</vt:lpstr>
      <vt:lpstr>Tagged Unions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Alan Cox</cp:lastModifiedBy>
  <cp:revision>740</cp:revision>
  <cp:lastPrinted>2012-09-05T04:08:39Z</cp:lastPrinted>
  <dcterms:created xsi:type="dcterms:W3CDTF">2012-09-06T15:16:51Z</dcterms:created>
  <dcterms:modified xsi:type="dcterms:W3CDTF">2024-09-16T16:37:25Z</dcterms:modified>
</cp:coreProperties>
</file>