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  <p:sldMasterId id="2147483651" r:id="rId2"/>
  </p:sldMasterIdLst>
  <p:notesMasterIdLst>
    <p:notesMasterId r:id="rId45"/>
  </p:notesMasterIdLst>
  <p:handoutMasterIdLst>
    <p:handoutMasterId r:id="rId46"/>
  </p:handoutMasterIdLst>
  <p:sldIdLst>
    <p:sldId id="298" r:id="rId3"/>
    <p:sldId id="645" r:id="rId4"/>
    <p:sldId id="580" r:id="rId5"/>
    <p:sldId id="682" r:id="rId6"/>
    <p:sldId id="680" r:id="rId7"/>
    <p:sldId id="585" r:id="rId8"/>
    <p:sldId id="746" r:id="rId9"/>
    <p:sldId id="745" r:id="rId10"/>
    <p:sldId id="646" r:id="rId11"/>
    <p:sldId id="632" r:id="rId12"/>
    <p:sldId id="661" r:id="rId13"/>
    <p:sldId id="588" r:id="rId14"/>
    <p:sldId id="589" r:id="rId15"/>
    <p:sldId id="683" r:id="rId16"/>
    <p:sldId id="637" r:id="rId17"/>
    <p:sldId id="591" r:id="rId18"/>
    <p:sldId id="592" r:id="rId19"/>
    <p:sldId id="593" r:id="rId20"/>
    <p:sldId id="747" r:id="rId21"/>
    <p:sldId id="647" r:id="rId22"/>
    <p:sldId id="651" r:id="rId23"/>
    <p:sldId id="639" r:id="rId24"/>
    <p:sldId id="649" r:id="rId25"/>
    <p:sldId id="597" r:id="rId26"/>
    <p:sldId id="598" r:id="rId27"/>
    <p:sldId id="599" r:id="rId28"/>
    <p:sldId id="601" r:id="rId29"/>
    <p:sldId id="602" r:id="rId30"/>
    <p:sldId id="663" r:id="rId31"/>
    <p:sldId id="664" r:id="rId32"/>
    <p:sldId id="665" r:id="rId33"/>
    <p:sldId id="666" r:id="rId34"/>
    <p:sldId id="667" r:id="rId35"/>
    <p:sldId id="668" r:id="rId36"/>
    <p:sldId id="669" r:id="rId37"/>
    <p:sldId id="678" r:id="rId38"/>
    <p:sldId id="670" r:id="rId39"/>
    <p:sldId id="672" r:id="rId40"/>
    <p:sldId id="673" r:id="rId41"/>
    <p:sldId id="674" r:id="rId42"/>
    <p:sldId id="679" r:id="rId43"/>
    <p:sldId id="659" r:id="rId44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1pPr>
    <a:lvl2pPr marL="4572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2pPr>
    <a:lvl3pPr marL="9144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3pPr>
    <a:lvl4pPr marL="13716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4pPr>
    <a:lvl5pPr marL="18288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5pPr>
    <a:lvl6pPr marL="22860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6pPr>
    <a:lvl7pPr marL="27432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7pPr>
    <a:lvl8pPr marL="32004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8pPr>
    <a:lvl9pPr marL="36576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3648">
          <p15:clr>
            <a:srgbClr val="A4A3A4"/>
          </p15:clr>
        </p15:guide>
        <p15:guide id="2" pos="278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BED31B5-DFDF-F9FF-2311-90604F871E89}" v="44" dt="2024-09-27T18:23:44.58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2676" autoAdjust="0"/>
  </p:normalViewPr>
  <p:slideViewPr>
    <p:cSldViewPr>
      <p:cViewPr>
        <p:scale>
          <a:sx n="93" d="100"/>
          <a:sy n="93" d="100"/>
        </p:scale>
        <p:origin x="2200" y="504"/>
      </p:cViewPr>
      <p:guideLst>
        <p:guide orient="horz" pos="3648"/>
        <p:guide pos="278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microsoft.com/office/2015/10/relationships/revisionInfo" Target="revisionInfo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viewProps" Target="viewProps.xml"/><Relationship Id="rId8" Type="http://schemas.openxmlformats.org/officeDocument/2006/relationships/slide" Target="slides/slide6.xml"/><Relationship Id="rId51" Type="http://schemas.microsoft.com/office/2016/11/relationships/changesInfo" Target="changesInfos/changesInfo1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handoutMaster" Target="handoutMasters/handoutMaster1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an Cox" userId="S::alc@rice.edu::4319d5d7-4895-438f-a090-42c4160e7830" providerId="AD" clId="Web-{2BED31B5-DFDF-F9FF-2311-90604F871E89}"/>
    <pc:docChg chg="delSld modSld">
      <pc:chgData name="Alan Cox" userId="S::alc@rice.edu::4319d5d7-4895-438f-a090-42c4160e7830" providerId="AD" clId="Web-{2BED31B5-DFDF-F9FF-2311-90604F871E89}" dt="2024-09-27T18:23:44.586" v="40" actId="20577"/>
      <pc:docMkLst>
        <pc:docMk/>
      </pc:docMkLst>
      <pc:sldChg chg="modSp">
        <pc:chgData name="Alan Cox" userId="S::alc@rice.edu::4319d5d7-4895-438f-a090-42c4160e7830" providerId="AD" clId="Web-{2BED31B5-DFDF-F9FF-2311-90604F871E89}" dt="2024-09-27T18:08:49.711" v="6" actId="20577"/>
        <pc:sldMkLst>
          <pc:docMk/>
          <pc:sldMk cId="0" sldId="588"/>
        </pc:sldMkLst>
        <pc:spChg chg="mod">
          <ac:chgData name="Alan Cox" userId="S::alc@rice.edu::4319d5d7-4895-438f-a090-42c4160e7830" providerId="AD" clId="Web-{2BED31B5-DFDF-F9FF-2311-90604F871E89}" dt="2024-09-27T18:08:49.711" v="6" actId="20577"/>
          <ac:spMkLst>
            <pc:docMk/>
            <pc:sldMk cId="0" sldId="588"/>
            <ac:spMk id="148498" creationId="{00000000-0000-0000-0000-000000000000}"/>
          </ac:spMkLst>
        </pc:spChg>
      </pc:sldChg>
      <pc:sldChg chg="modSp">
        <pc:chgData name="Alan Cox" userId="S::alc@rice.edu::4319d5d7-4895-438f-a090-42c4160e7830" providerId="AD" clId="Web-{2BED31B5-DFDF-F9FF-2311-90604F871E89}" dt="2024-09-27T18:13:12.720" v="15" actId="20577"/>
        <pc:sldMkLst>
          <pc:docMk/>
          <pc:sldMk cId="0" sldId="591"/>
        </pc:sldMkLst>
        <pc:spChg chg="mod">
          <ac:chgData name="Alan Cox" userId="S::alc@rice.edu::4319d5d7-4895-438f-a090-42c4160e7830" providerId="AD" clId="Web-{2BED31B5-DFDF-F9FF-2311-90604F871E89}" dt="2024-09-27T18:13:12.720" v="15" actId="20577"/>
          <ac:spMkLst>
            <pc:docMk/>
            <pc:sldMk cId="0" sldId="591"/>
            <ac:spMk id="151556" creationId="{00000000-0000-0000-0000-000000000000}"/>
          </ac:spMkLst>
        </pc:spChg>
      </pc:sldChg>
      <pc:sldChg chg="modSp">
        <pc:chgData name="Alan Cox" userId="S::alc@rice.edu::4319d5d7-4895-438f-a090-42c4160e7830" providerId="AD" clId="Web-{2BED31B5-DFDF-F9FF-2311-90604F871E89}" dt="2024-09-27T18:14:13.238" v="22" actId="20577"/>
        <pc:sldMkLst>
          <pc:docMk/>
          <pc:sldMk cId="0" sldId="592"/>
        </pc:sldMkLst>
        <pc:spChg chg="mod">
          <ac:chgData name="Alan Cox" userId="S::alc@rice.edu::4319d5d7-4895-438f-a090-42c4160e7830" providerId="AD" clId="Web-{2BED31B5-DFDF-F9FF-2311-90604F871E89}" dt="2024-09-27T18:14:13.238" v="22" actId="20577"/>
          <ac:spMkLst>
            <pc:docMk/>
            <pc:sldMk cId="0" sldId="592"/>
            <ac:spMk id="152579" creationId="{00000000-0000-0000-0000-000000000000}"/>
          </ac:spMkLst>
        </pc:spChg>
      </pc:sldChg>
      <pc:sldChg chg="modSp">
        <pc:chgData name="Alan Cox" userId="S::alc@rice.edu::4319d5d7-4895-438f-a090-42c4160e7830" providerId="AD" clId="Web-{2BED31B5-DFDF-F9FF-2311-90604F871E89}" dt="2024-09-27T18:14:59.911" v="27" actId="20577"/>
        <pc:sldMkLst>
          <pc:docMk/>
          <pc:sldMk cId="0" sldId="593"/>
        </pc:sldMkLst>
        <pc:spChg chg="mod">
          <ac:chgData name="Alan Cox" userId="S::alc@rice.edu::4319d5d7-4895-438f-a090-42c4160e7830" providerId="AD" clId="Web-{2BED31B5-DFDF-F9FF-2311-90604F871E89}" dt="2024-09-27T18:14:39.442" v="24" actId="20577"/>
          <ac:spMkLst>
            <pc:docMk/>
            <pc:sldMk cId="0" sldId="593"/>
            <ac:spMk id="153604" creationId="{00000000-0000-0000-0000-000000000000}"/>
          </ac:spMkLst>
        </pc:spChg>
        <pc:spChg chg="mod">
          <ac:chgData name="Alan Cox" userId="S::alc@rice.edu::4319d5d7-4895-438f-a090-42c4160e7830" providerId="AD" clId="Web-{2BED31B5-DFDF-F9FF-2311-90604F871E89}" dt="2024-09-27T18:14:59.911" v="27" actId="20577"/>
          <ac:spMkLst>
            <pc:docMk/>
            <pc:sldMk cId="0" sldId="593"/>
            <ac:spMk id="153605" creationId="{00000000-0000-0000-0000-000000000000}"/>
          </ac:spMkLst>
        </pc:spChg>
      </pc:sldChg>
      <pc:sldChg chg="modSp">
        <pc:chgData name="Alan Cox" userId="S::alc@rice.edu::4319d5d7-4895-438f-a090-42c4160e7830" providerId="AD" clId="Web-{2BED31B5-DFDF-F9FF-2311-90604F871E89}" dt="2024-09-27T18:23:44.586" v="40" actId="20577"/>
        <pc:sldMkLst>
          <pc:docMk/>
          <pc:sldMk cId="0" sldId="659"/>
        </pc:sldMkLst>
        <pc:spChg chg="mod">
          <ac:chgData name="Alan Cox" userId="S::alc@rice.edu::4319d5d7-4895-438f-a090-42c4160e7830" providerId="AD" clId="Web-{2BED31B5-DFDF-F9FF-2311-90604F871E89}" dt="2024-09-27T18:23:44.586" v="40" actId="20577"/>
          <ac:spMkLst>
            <pc:docMk/>
            <pc:sldMk cId="0" sldId="659"/>
            <ac:spMk id="2" creationId="{00000000-0000-0000-0000-000000000000}"/>
          </ac:spMkLst>
        </pc:spChg>
      </pc:sldChg>
      <pc:sldChg chg="modSp">
        <pc:chgData name="Alan Cox" userId="S::alc@rice.edu::4319d5d7-4895-438f-a090-42c4160e7830" providerId="AD" clId="Web-{2BED31B5-DFDF-F9FF-2311-90604F871E89}" dt="2024-09-27T18:22:48.334" v="31" actId="20577"/>
        <pc:sldMkLst>
          <pc:docMk/>
          <pc:sldMk cId="739854835" sldId="674"/>
        </pc:sldMkLst>
        <pc:spChg chg="mod">
          <ac:chgData name="Alan Cox" userId="S::alc@rice.edu::4319d5d7-4895-438f-a090-42c4160e7830" providerId="AD" clId="Web-{2BED31B5-DFDF-F9FF-2311-90604F871E89}" dt="2024-09-27T18:22:48.334" v="31" actId="20577"/>
          <ac:spMkLst>
            <pc:docMk/>
            <pc:sldMk cId="739854835" sldId="674"/>
            <ac:spMk id="17412" creationId="{00000000-0000-0000-0000-000000000000}"/>
          </ac:spMkLst>
        </pc:spChg>
        <pc:spChg chg="mod">
          <ac:chgData name="Alan Cox" userId="S::alc@rice.edu::4319d5d7-4895-438f-a090-42c4160e7830" providerId="AD" clId="Web-{2BED31B5-DFDF-F9FF-2311-90604F871E89}" dt="2024-09-27T18:22:39.177" v="29" actId="20577"/>
          <ac:spMkLst>
            <pc:docMk/>
            <pc:sldMk cId="739854835" sldId="674"/>
            <ac:spMk id="17413" creationId="{00000000-0000-0000-0000-000000000000}"/>
          </ac:spMkLst>
        </pc:spChg>
      </pc:sldChg>
      <pc:sldChg chg="modSp">
        <pc:chgData name="Alan Cox" userId="S::alc@rice.edu::4319d5d7-4895-438f-a090-42c4160e7830" providerId="AD" clId="Web-{2BED31B5-DFDF-F9FF-2311-90604F871E89}" dt="2024-09-27T18:23:19.148" v="35" actId="20577"/>
        <pc:sldMkLst>
          <pc:docMk/>
          <pc:sldMk cId="2190817441" sldId="679"/>
        </pc:sldMkLst>
        <pc:spChg chg="mod">
          <ac:chgData name="Alan Cox" userId="S::alc@rice.edu::4319d5d7-4895-438f-a090-42c4160e7830" providerId="AD" clId="Web-{2BED31B5-DFDF-F9FF-2311-90604F871E89}" dt="2024-09-27T18:23:00.491" v="33" actId="20577"/>
          <ac:spMkLst>
            <pc:docMk/>
            <pc:sldMk cId="2190817441" sldId="679"/>
            <ac:spMk id="17412" creationId="{00000000-0000-0000-0000-000000000000}"/>
          </ac:spMkLst>
        </pc:spChg>
        <pc:spChg chg="mod">
          <ac:chgData name="Alan Cox" userId="S::alc@rice.edu::4319d5d7-4895-438f-a090-42c4160e7830" providerId="AD" clId="Web-{2BED31B5-DFDF-F9FF-2311-90604F871E89}" dt="2024-09-27T18:23:19.148" v="35" actId="20577"/>
          <ac:spMkLst>
            <pc:docMk/>
            <pc:sldMk cId="2190817441" sldId="679"/>
            <ac:spMk id="17413" creationId="{00000000-0000-0000-0000-000000000000}"/>
          </ac:spMkLst>
        </pc:spChg>
      </pc:sldChg>
      <pc:sldChg chg="modSp">
        <pc:chgData name="Alan Cox" userId="S::alc@rice.edu::4319d5d7-4895-438f-a090-42c4160e7830" providerId="AD" clId="Web-{2BED31B5-DFDF-F9FF-2311-90604F871E89}" dt="2024-09-27T18:11:48.295" v="14" actId="20577"/>
        <pc:sldMkLst>
          <pc:docMk/>
          <pc:sldMk cId="430851010" sldId="683"/>
        </pc:sldMkLst>
        <pc:spChg chg="mod">
          <ac:chgData name="Alan Cox" userId="S::alc@rice.edu::4319d5d7-4895-438f-a090-42c4160e7830" providerId="AD" clId="Web-{2BED31B5-DFDF-F9FF-2311-90604F871E89}" dt="2024-09-27T18:11:48.295" v="14" actId="20577"/>
          <ac:spMkLst>
            <pc:docMk/>
            <pc:sldMk cId="430851010" sldId="683"/>
            <ac:spMk id="150531" creationId="{00000000-0000-0000-0000-000000000000}"/>
          </ac:spMkLst>
        </pc:spChg>
      </pc:sldChg>
      <pc:sldChg chg="del">
        <pc:chgData name="Alan Cox" userId="S::alc@rice.edu::4319d5d7-4895-438f-a090-42c4160e7830" providerId="AD" clId="Web-{2BED31B5-DFDF-F9FF-2311-90604F871E89}" dt="2024-09-27T18:10:11.292" v="12"/>
        <pc:sldMkLst>
          <pc:docMk/>
          <pc:sldMk cId="2804237617" sldId="748"/>
        </pc:sldMkLst>
      </pc:sldChg>
      <pc:sldChg chg="del">
        <pc:chgData name="Alan Cox" userId="S::alc@rice.edu::4319d5d7-4895-438f-a090-42c4160e7830" providerId="AD" clId="Web-{2BED31B5-DFDF-F9FF-2311-90604F871E89}" dt="2024-09-27T18:09:22.165" v="7"/>
        <pc:sldMkLst>
          <pc:docMk/>
          <pc:sldMk cId="1007553675" sldId="749"/>
        </pc:sldMkLst>
      </pc:sldChg>
      <pc:sldChg chg="del">
        <pc:chgData name="Alan Cox" userId="S::alc@rice.edu::4319d5d7-4895-438f-a090-42c4160e7830" providerId="AD" clId="Web-{2BED31B5-DFDF-F9FF-2311-90604F871E89}" dt="2024-09-27T18:09:25.634" v="8"/>
        <pc:sldMkLst>
          <pc:docMk/>
          <pc:sldMk cId="3102192112" sldId="750"/>
        </pc:sldMkLst>
      </pc:sldChg>
      <pc:sldChg chg="del">
        <pc:chgData name="Alan Cox" userId="S::alc@rice.edu::4319d5d7-4895-438f-a090-42c4160e7830" providerId="AD" clId="Web-{2BED31B5-DFDF-F9FF-2311-90604F871E89}" dt="2024-09-27T18:09:29.040" v="9"/>
        <pc:sldMkLst>
          <pc:docMk/>
          <pc:sldMk cId="1348765377" sldId="751"/>
        </pc:sldMkLst>
      </pc:sldChg>
      <pc:sldChg chg="del">
        <pc:chgData name="Alan Cox" userId="S::alc@rice.edu::4319d5d7-4895-438f-a090-42c4160e7830" providerId="AD" clId="Web-{2BED31B5-DFDF-F9FF-2311-90604F871E89}" dt="2024-09-27T18:10:02.370" v="10"/>
        <pc:sldMkLst>
          <pc:docMk/>
          <pc:sldMk cId="3910601720" sldId="752"/>
        </pc:sldMkLst>
      </pc:sldChg>
      <pc:sldChg chg="del">
        <pc:chgData name="Alan Cox" userId="S::alc@rice.edu::4319d5d7-4895-438f-a090-42c4160e7830" providerId="AD" clId="Web-{2BED31B5-DFDF-F9FF-2311-90604F871E89}" dt="2024-09-27T18:10:07.542" v="11"/>
        <pc:sldMkLst>
          <pc:docMk/>
          <pc:sldMk cId="1490780227" sldId="753"/>
        </pc:sldMkLst>
      </pc:sldChg>
    </pc:docChg>
  </pc:docChgLst>
  <pc:docChgLst>
    <pc:chgData name="Alan Cox" userId="S::alc@rice.edu::4319d5d7-4895-438f-a090-42c4160e7830" providerId="AD" clId="Web-{DF0CB084-D609-7652-ED7A-B776AC00D19C}"/>
    <pc:docChg chg="addSld delSld modSld sldOrd">
      <pc:chgData name="Alan Cox" userId="S::alc@rice.edu::4319d5d7-4895-438f-a090-42c4160e7830" providerId="AD" clId="Web-{DF0CB084-D609-7652-ED7A-B776AC00D19C}" dt="2024-09-25T18:22:32.301" v="56" actId="20577"/>
      <pc:docMkLst>
        <pc:docMk/>
      </pc:docMkLst>
      <pc:sldChg chg="modSp">
        <pc:chgData name="Alan Cox" userId="S::alc@rice.edu::4319d5d7-4895-438f-a090-42c4160e7830" providerId="AD" clId="Web-{DF0CB084-D609-7652-ED7A-B776AC00D19C}" dt="2024-09-25T18:08:13.669" v="2" actId="20577"/>
        <pc:sldMkLst>
          <pc:docMk/>
          <pc:sldMk cId="0" sldId="580"/>
        </pc:sldMkLst>
        <pc:spChg chg="mod">
          <ac:chgData name="Alan Cox" userId="S::alc@rice.edu::4319d5d7-4895-438f-a090-42c4160e7830" providerId="AD" clId="Web-{DF0CB084-D609-7652-ED7A-B776AC00D19C}" dt="2024-09-25T18:08:13.669" v="2" actId="20577"/>
          <ac:spMkLst>
            <pc:docMk/>
            <pc:sldMk cId="0" sldId="580"/>
            <ac:spMk id="142339" creationId="{00000000-0000-0000-0000-000000000000}"/>
          </ac:spMkLst>
        </pc:spChg>
      </pc:sldChg>
      <pc:sldChg chg="del">
        <pc:chgData name="Alan Cox" userId="S::alc@rice.edu::4319d5d7-4895-438f-a090-42c4160e7830" providerId="AD" clId="Web-{DF0CB084-D609-7652-ED7A-B776AC00D19C}" dt="2024-09-25T18:16:36.355" v="34"/>
        <pc:sldMkLst>
          <pc:docMk/>
          <pc:sldMk cId="0" sldId="595"/>
        </pc:sldMkLst>
      </pc:sldChg>
      <pc:sldChg chg="modSp">
        <pc:chgData name="Alan Cox" userId="S::alc@rice.edu::4319d5d7-4895-438f-a090-42c4160e7830" providerId="AD" clId="Web-{DF0CB084-D609-7652-ED7A-B776AC00D19C}" dt="2024-09-25T18:16:05.993" v="33" actId="20577"/>
        <pc:sldMkLst>
          <pc:docMk/>
          <pc:sldMk cId="0" sldId="632"/>
        </pc:sldMkLst>
        <pc:spChg chg="mod">
          <ac:chgData name="Alan Cox" userId="S::alc@rice.edu::4319d5d7-4895-438f-a090-42c4160e7830" providerId="AD" clId="Web-{DF0CB084-D609-7652-ED7A-B776AC00D19C}" dt="2024-09-25T18:16:05.993" v="33" actId="20577"/>
          <ac:spMkLst>
            <pc:docMk/>
            <pc:sldMk cId="0" sldId="632"/>
            <ac:spMk id="5123" creationId="{00000000-0000-0000-0000-000000000000}"/>
          </ac:spMkLst>
        </pc:spChg>
      </pc:sldChg>
      <pc:sldChg chg="modSp">
        <pc:chgData name="Alan Cox" userId="S::alc@rice.edu::4319d5d7-4895-438f-a090-42c4160e7830" providerId="AD" clId="Web-{DF0CB084-D609-7652-ED7A-B776AC00D19C}" dt="2024-09-25T18:10:15.001" v="16" actId="20577"/>
        <pc:sldMkLst>
          <pc:docMk/>
          <pc:sldMk cId="2501057966" sldId="682"/>
        </pc:sldMkLst>
        <pc:spChg chg="mod">
          <ac:chgData name="Alan Cox" userId="S::alc@rice.edu::4319d5d7-4895-438f-a090-42c4160e7830" providerId="AD" clId="Web-{DF0CB084-D609-7652-ED7A-B776AC00D19C}" dt="2024-09-25T18:10:15.001" v="16" actId="20577"/>
          <ac:spMkLst>
            <pc:docMk/>
            <pc:sldMk cId="2501057966" sldId="682"/>
            <ac:spMk id="142339" creationId="{00000000-0000-0000-0000-000000000000}"/>
          </ac:spMkLst>
        </pc:spChg>
      </pc:sldChg>
      <pc:sldChg chg="modSp add ord">
        <pc:chgData name="Alan Cox" userId="S::alc@rice.edu::4319d5d7-4895-438f-a090-42c4160e7830" providerId="AD" clId="Web-{DF0CB084-D609-7652-ED7A-B776AC00D19C}" dt="2024-09-25T18:22:32.301" v="56" actId="20577"/>
        <pc:sldMkLst>
          <pc:docMk/>
          <pc:sldMk cId="2804237617" sldId="748"/>
        </pc:sldMkLst>
        <pc:spChg chg="mod">
          <ac:chgData name="Alan Cox" userId="S::alc@rice.edu::4319d5d7-4895-438f-a090-42c4160e7830" providerId="AD" clId="Web-{DF0CB084-D609-7652-ED7A-B776AC00D19C}" dt="2024-09-25T18:22:32.301" v="56" actId="20577"/>
          <ac:spMkLst>
            <pc:docMk/>
            <pc:sldMk cId="2804237617" sldId="748"/>
            <ac:spMk id="53252" creationId="{5B580294-2CE3-62EC-28DF-283305E9D472}"/>
          </ac:spMkLst>
        </pc:spChg>
      </pc:sldChg>
      <pc:sldChg chg="add">
        <pc:chgData name="Alan Cox" userId="S::alc@rice.edu::4319d5d7-4895-438f-a090-42c4160e7830" providerId="AD" clId="Web-{DF0CB084-D609-7652-ED7A-B776AC00D19C}" dt="2024-09-25T18:19:46.477" v="42"/>
        <pc:sldMkLst>
          <pc:docMk/>
          <pc:sldMk cId="1007553675" sldId="749"/>
        </pc:sldMkLst>
      </pc:sldChg>
      <pc:sldChg chg="add">
        <pc:chgData name="Alan Cox" userId="S::alc@rice.edu::4319d5d7-4895-438f-a090-42c4160e7830" providerId="AD" clId="Web-{DF0CB084-D609-7652-ED7A-B776AC00D19C}" dt="2024-09-25T18:19:50.165" v="43"/>
        <pc:sldMkLst>
          <pc:docMk/>
          <pc:sldMk cId="3102192112" sldId="750"/>
        </pc:sldMkLst>
      </pc:sldChg>
      <pc:sldChg chg="add">
        <pc:chgData name="Alan Cox" userId="S::alc@rice.edu::4319d5d7-4895-438f-a090-42c4160e7830" providerId="AD" clId="Web-{DF0CB084-D609-7652-ED7A-B776AC00D19C}" dt="2024-09-25T18:19:52.602" v="44"/>
        <pc:sldMkLst>
          <pc:docMk/>
          <pc:sldMk cId="1348765377" sldId="751"/>
        </pc:sldMkLst>
      </pc:sldChg>
      <pc:sldChg chg="add">
        <pc:chgData name="Alan Cox" userId="S::alc@rice.edu::4319d5d7-4895-438f-a090-42c4160e7830" providerId="AD" clId="Web-{DF0CB084-D609-7652-ED7A-B776AC00D19C}" dt="2024-09-25T18:19:54.681" v="45"/>
        <pc:sldMkLst>
          <pc:docMk/>
          <pc:sldMk cId="3910601720" sldId="752"/>
        </pc:sldMkLst>
      </pc:sldChg>
      <pc:sldChg chg="add">
        <pc:chgData name="Alan Cox" userId="S::alc@rice.edu::4319d5d7-4895-438f-a090-42c4160e7830" providerId="AD" clId="Web-{DF0CB084-D609-7652-ED7A-B776AC00D19C}" dt="2024-09-25T18:20:00.587" v="46"/>
        <pc:sldMkLst>
          <pc:docMk/>
          <pc:sldMk cId="1490780227" sldId="753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9C02A0-2CB8-F64C-87A7-A5563D28AA9B}" type="datetimeFigureOut">
              <a:rPr lang="en-US" smtClean="0"/>
              <a:pPr/>
              <a:t>9/27/2024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885E4B-77DA-1E4C-9EDA-713D746B907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9276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3314" name="Rectangle 2"/>
          <p:cNvSpPr>
            <a:spLocks noGrp="1" noChangeArrowheads="1"/>
          </p:cNvSpPr>
          <p:nvPr>
            <p:ph type="body" sz="quarter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4187221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Gill Sans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Gill Sans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Gill Sans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Gill Sans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Gill Sans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6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7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7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8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9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0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1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7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3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4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6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8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9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9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9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9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9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7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4275227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6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0xf000 + 0x8 =</a:t>
            </a:r>
            <a:r>
              <a:rPr lang="en-US" baseline="0" dirty="0"/>
              <a:t> 0xf008</a:t>
            </a:r>
          </a:p>
          <a:p>
            <a:r>
              <a:rPr lang="en-US" baseline="0" dirty="0"/>
              <a:t>0xf000 + 0x0100 = 0xf100</a:t>
            </a:r>
          </a:p>
          <a:p>
            <a:r>
              <a:rPr lang="en-US" baseline="0" dirty="0"/>
              <a:t>0xf000 + 4*0x0100 = 0xf400</a:t>
            </a:r>
          </a:p>
          <a:p>
            <a:r>
              <a:rPr lang="en-US" baseline="0" dirty="0"/>
              <a:t>2*0xf000 + 0x80 = 0x1d080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A65B0C-B35D-4608-94F8-324A6C7A47D2}" type="slidenum">
              <a:rPr lang="en-US" smtClean="0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48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7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0010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2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0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719890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98B12C5-B8B1-41C6-B29F-6FC9FEB127AE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4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254000"/>
            <a:ext cx="2095500" cy="6578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254000"/>
            <a:ext cx="6134100" cy="6578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254000"/>
            <a:ext cx="2095500" cy="58721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254000"/>
            <a:ext cx="6134100" cy="58721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397000"/>
            <a:ext cx="4114800" cy="5435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97000"/>
            <a:ext cx="4114800" cy="5435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254000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>
                <a:sym typeface="Calibri Bold" charset="0"/>
              </a:rPr>
              <a:t>Click to edit Master title style</a:t>
            </a: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397000"/>
            <a:ext cx="8382000" cy="543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>
                <a:sym typeface="Calibri Bold" charset="0"/>
              </a:rPr>
              <a:t>Click to edit Master text styles</a:t>
            </a:r>
          </a:p>
          <a:p>
            <a:pPr lvl="1"/>
            <a:r>
              <a:rPr lang="en-US" dirty="0">
                <a:sym typeface="Calibri" charset="0"/>
              </a:rPr>
              <a:t>Second level</a:t>
            </a:r>
          </a:p>
          <a:p>
            <a:pPr lvl="2"/>
            <a:r>
              <a:rPr lang="en-US" dirty="0">
                <a:sym typeface="Calibri" charset="0"/>
              </a:rPr>
              <a:t>Third level</a:t>
            </a:r>
          </a:p>
          <a:p>
            <a:pPr lvl="3"/>
            <a:r>
              <a:rPr lang="en-US" dirty="0">
                <a:sym typeface="Calibri" charset="0"/>
              </a:rPr>
              <a:t>Fourth level</a:t>
            </a:r>
          </a:p>
          <a:p>
            <a:pPr lvl="4"/>
            <a:r>
              <a:rPr lang="en-US" dirty="0">
                <a:sym typeface="Calibri" charset="0"/>
              </a:rPr>
              <a:t>Fifth level</a:t>
            </a:r>
          </a:p>
        </p:txBody>
      </p:sp>
      <p:sp>
        <p:nvSpPr>
          <p:cNvPr id="4" name="Rectangle 3"/>
          <p:cNvSpPr/>
          <p:nvPr userDrawn="1"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sz="1000" dirty="0"/>
          </a:p>
        </p:txBody>
      </p:sp>
      <p:sp>
        <p:nvSpPr>
          <p:cNvPr id="5" name="TextBox 4"/>
          <p:cNvSpPr txBox="1"/>
          <p:nvPr userDrawn="1"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0" i="0" dirty="0">
                <a:latin typeface="Calibri" pitchFamily="34" charset="0"/>
              </a:rPr>
              <a:t>Bryant</a:t>
            </a:r>
            <a:r>
              <a:rPr lang="en-US" sz="1000" b="0" i="0" baseline="0" dirty="0">
                <a:latin typeface="Calibri" pitchFamily="34" charset="0"/>
              </a:rPr>
              <a:t> and </a:t>
            </a:r>
            <a:r>
              <a:rPr lang="en-US" sz="1000" b="0" i="0" baseline="0" dirty="0" err="1">
                <a:latin typeface="Calibri" pitchFamily="34" charset="0"/>
              </a:rPr>
              <a:t>O’Hallaron</a:t>
            </a:r>
            <a:r>
              <a:rPr lang="en-US" sz="1000" b="0" i="0" baseline="0" dirty="0">
                <a:latin typeface="Calibri" pitchFamily="34" charset="0"/>
              </a:rPr>
              <a:t>, Computer Systems: A Programmer’s Perspective, Third Edition</a:t>
            </a:r>
            <a:endParaRPr lang="en-US" sz="1000" b="0" i="0" dirty="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</p:sldLayoutIdLst>
  <p:transition/>
  <p:txStyles>
    <p:titleStyle>
      <a:lvl1pPr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  <a:sym typeface="Calibri Bold" charset="0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9pPr>
    </p:titleStyle>
    <p:bodyStyle>
      <a:lvl1pPr marL="254000" indent="-254000" algn="l" rtl="0" fontAlgn="base">
        <a:spcBef>
          <a:spcPts val="600"/>
        </a:spcBef>
        <a:spcAft>
          <a:spcPct val="0"/>
        </a:spcAft>
        <a:buClr>
          <a:srgbClr val="990000"/>
        </a:buClr>
        <a:buSzPct val="60000"/>
        <a:buFont typeface="Wingdings 2" charset="2"/>
        <a:buChar char="¢"/>
        <a:defRPr sz="2400">
          <a:solidFill>
            <a:schemeClr val="tx1"/>
          </a:solidFill>
          <a:latin typeface="+mn-lt"/>
          <a:ea typeface="+mn-ea"/>
          <a:cs typeface="+mn-cs"/>
          <a:sym typeface="Calibri Bold" charset="0"/>
        </a:defRPr>
      </a:lvl1pPr>
      <a:lvl2pPr marL="514350" indent="-234950" algn="l" rtl="0" fontAlgn="base">
        <a:spcBef>
          <a:spcPts val="500"/>
        </a:spcBef>
        <a:spcAft>
          <a:spcPct val="0"/>
        </a:spcAft>
        <a:buClr>
          <a:srgbClr val="990000"/>
        </a:buClr>
        <a:buSzPct val="11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2pPr>
      <a:lvl3pPr marL="800100" indent="-203200" algn="l" rtl="0" fontAlgn="base">
        <a:spcBef>
          <a:spcPts val="500"/>
        </a:spcBef>
        <a:spcAft>
          <a:spcPct val="0"/>
        </a:spcAft>
        <a:buClr>
          <a:srgbClr val="000000"/>
        </a:buClr>
        <a:buSzPct val="8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3pPr>
      <a:lvl4pPr marL="11430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–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4pPr>
      <a:lvl5pPr marL="14605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5pPr>
      <a:lvl6pPr marL="19177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6pPr>
      <a:lvl7pPr marL="23749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7pPr>
      <a:lvl8pPr marL="28321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8pPr>
      <a:lvl9pPr marL="32893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254000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Calibri Bold" charset="0"/>
              </a:rPr>
              <a:t>Click to edit Master title style</a:t>
            </a:r>
          </a:p>
        </p:txBody>
      </p:sp>
      <p:sp>
        <p:nvSpPr>
          <p:cNvPr id="4099" name="Rectangle 3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" name="TextBox 4"/>
          <p:cNvSpPr txBox="1"/>
          <p:nvPr userDrawn="1"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0" i="0" dirty="0">
                <a:latin typeface="Calibri" pitchFamily="34" charset="0"/>
              </a:rPr>
              <a:t>Bryant</a:t>
            </a:r>
            <a:r>
              <a:rPr lang="en-US" sz="1000" b="0" i="0" baseline="0" dirty="0">
                <a:latin typeface="Calibri" pitchFamily="34" charset="0"/>
              </a:rPr>
              <a:t> and </a:t>
            </a:r>
            <a:r>
              <a:rPr lang="en-US" sz="1000" b="0" i="0" baseline="0" dirty="0" err="1">
                <a:latin typeface="Calibri" pitchFamily="34" charset="0"/>
              </a:rPr>
              <a:t>O’Hallaron</a:t>
            </a:r>
            <a:r>
              <a:rPr lang="en-US" sz="1000" b="0" i="0" baseline="0" dirty="0">
                <a:latin typeface="Calibri" pitchFamily="34" charset="0"/>
              </a:rPr>
              <a:t>, Computer Systems: A Programmer’s Perspective, Third Edition</a:t>
            </a:r>
            <a:endParaRPr lang="en-US" sz="1000" b="0" i="0" dirty="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transition/>
  <p:txStyles>
    <p:titleStyle>
      <a:lvl1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j-lt"/>
          <a:ea typeface="+mj-ea"/>
          <a:cs typeface="+mj-cs"/>
          <a:sym typeface="Calibri Bold" charset="0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9pPr>
    </p:titleStyle>
    <p:bodyStyle>
      <a:lvl1pPr marL="342900" indent="-342900" algn="l" rtl="0" fontAlgn="base">
        <a:spcBef>
          <a:spcPts val="600"/>
        </a:spcBef>
        <a:spcAft>
          <a:spcPct val="0"/>
        </a:spcAft>
        <a:buClr>
          <a:srgbClr val="990000"/>
        </a:buClr>
        <a:buSzPct val="60000"/>
        <a:buFont typeface="Wingdings 2" charset="2"/>
        <a:buChar char="¢"/>
        <a:defRPr sz="2400">
          <a:solidFill>
            <a:schemeClr val="tx1"/>
          </a:solidFill>
          <a:latin typeface="+mn-lt"/>
          <a:ea typeface="+mn-ea"/>
          <a:cs typeface="+mn-cs"/>
          <a:sym typeface="Calibri Bold" charset="0"/>
        </a:defRPr>
      </a:lvl1pPr>
      <a:lvl2pPr marL="742950" indent="-285750" algn="l" rtl="0" fontAlgn="base">
        <a:spcBef>
          <a:spcPts val="500"/>
        </a:spcBef>
        <a:spcAft>
          <a:spcPct val="0"/>
        </a:spcAft>
        <a:buClr>
          <a:srgbClr val="990000"/>
        </a:buClr>
        <a:buSzPct val="11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2pPr>
      <a:lvl3pPr marL="11430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8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3pPr>
      <a:lvl4pPr marL="16002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–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4pPr>
      <a:lvl5pPr marL="20574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5pPr>
      <a:lvl6pPr marL="25146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6pPr>
      <a:lvl7pPr marL="29718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7pPr>
      <a:lvl8pPr marL="34290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8pPr>
      <a:lvl9pPr marL="38862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/>
          </p:cNvSpPr>
          <p:nvPr/>
        </p:nvSpPr>
        <p:spPr bwMode="auto">
          <a:xfrm>
            <a:off x="7897813" y="-26988"/>
            <a:ext cx="1320800" cy="25241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r>
              <a:rPr lang="en-US" sz="1200">
                <a:solidFill>
                  <a:srgbClr val="FFFFFF"/>
                </a:solidFill>
                <a:latin typeface="Times New Roman" charset="0"/>
                <a:cs typeface="Times New Roman" charset="0"/>
                <a:sym typeface="Times New Roman" charset="0"/>
              </a:rPr>
              <a:t>Carnegie Mellon</a:t>
            </a:r>
          </a:p>
        </p:txBody>
      </p:sp>
      <p:sp>
        <p:nvSpPr>
          <p:cNvPr id="8196" name="Rectangle 4"/>
          <p:cNvSpPr>
            <a:spLocks/>
          </p:cNvSpPr>
          <p:nvPr/>
        </p:nvSpPr>
        <p:spPr bwMode="auto">
          <a:xfrm>
            <a:off x="685800" y="4076700"/>
            <a:ext cx="1251368" cy="756617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t">
            <a:spAutoFit/>
          </a:bodyPr>
          <a:lstStyle/>
          <a:p>
            <a:pPr algn="l">
              <a:spcBef>
                <a:spcPts val="475"/>
              </a:spcBef>
            </a:pPr>
            <a:r>
              <a:rPr lang="en-US" sz="2000" b="1" dirty="0">
                <a:solidFill>
                  <a:schemeClr val="tx1"/>
                </a:solidFill>
                <a:latin typeface="+mn-lt"/>
                <a:ea typeface="Calibri Bold"/>
                <a:cs typeface="Calibri Bold"/>
                <a:sym typeface="Calibri Bold" charset="0"/>
              </a:rPr>
              <a:t>Instructor:</a:t>
            </a:r>
            <a:r>
              <a:rPr lang="en-US" sz="2000" b="1" dirty="0">
                <a:solidFill>
                  <a:schemeClr val="tx1"/>
                </a:solidFill>
                <a:latin typeface="+mn-lt"/>
                <a:ea typeface="Calibri"/>
                <a:cs typeface="Calibri"/>
                <a:sym typeface="Calibri" charset="0"/>
              </a:rPr>
              <a:t> </a:t>
            </a:r>
          </a:p>
          <a:p>
            <a:pPr algn="l">
              <a:spcBef>
                <a:spcPts val="475"/>
              </a:spcBef>
            </a:pPr>
            <a:r>
              <a:rPr lang="en-US" sz="2000" dirty="0">
                <a:solidFill>
                  <a:schemeClr val="tx1"/>
                </a:solidFill>
                <a:latin typeface="+mn-lt"/>
                <a:ea typeface="Calibri"/>
                <a:cs typeface="Calibri"/>
                <a:sym typeface="Calibri" charset="0"/>
              </a:rPr>
              <a:t>Alan L. Cox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0" y="1752600"/>
            <a:ext cx="7772400" cy="1820862"/>
          </a:xfrm>
        </p:spPr>
        <p:txBody>
          <a:bodyPr/>
          <a:lstStyle/>
          <a:p>
            <a:r>
              <a:rPr lang="en-US" dirty="0"/>
              <a:t>M</a:t>
            </a:r>
            <a:r>
              <a:rPr lang="en-US" b="1" dirty="0"/>
              <a:t>achine-Level Programming: Basics</a:t>
            </a:r>
            <a:br>
              <a:rPr lang="en-US" dirty="0"/>
            </a:br>
            <a:br>
              <a:rPr lang="en-US" dirty="0"/>
            </a:br>
            <a:r>
              <a:rPr lang="en-US" sz="2000" b="0" dirty="0"/>
              <a:t>COMP 222: Introduction to Computer Organization</a:t>
            </a:r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1271590458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7591425" cy="762000"/>
          </a:xfrm>
        </p:spPr>
        <p:txBody>
          <a:bodyPr/>
          <a:lstStyle/>
          <a:p>
            <a:pPr eaLnBrk="1" hangingPunct="1"/>
            <a:r>
              <a:rPr lang="en-US" dirty="0"/>
              <a:t>Definitions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>
                <a:solidFill>
                  <a:srgbClr val="C00000"/>
                </a:solidFill>
              </a:rPr>
              <a:t>Architecture:</a:t>
            </a:r>
            <a:r>
              <a:rPr lang="en-US" dirty="0"/>
              <a:t> (also ISA: </a:t>
            </a:r>
            <a:r>
              <a:rPr lang="en-US" i="1" dirty="0"/>
              <a:t>Instruction Set Architecture</a:t>
            </a:r>
            <a:r>
              <a:rPr lang="en-US" dirty="0"/>
              <a:t>) The parts of a processor design that one needs to understand or write assembly/machine code. </a:t>
            </a:r>
          </a:p>
          <a:p>
            <a:pPr lvl="1"/>
            <a:r>
              <a:rPr lang="en-US" dirty="0"/>
              <a:t>Examples: 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/>
              <a:t>instruction set specification, registers, memory.</a:t>
            </a:r>
          </a:p>
          <a:p>
            <a:r>
              <a:rPr lang="en-US" dirty="0">
                <a:solidFill>
                  <a:srgbClr val="C00000"/>
                </a:solidFill>
              </a:rPr>
              <a:t>Microarchitecture:</a:t>
            </a:r>
            <a:r>
              <a:rPr lang="en-US" dirty="0"/>
              <a:t> Implementation of the architecture.</a:t>
            </a:r>
          </a:p>
          <a:p>
            <a:pPr lvl="1"/>
            <a:r>
              <a:rPr lang="en-US" dirty="0"/>
              <a:t>Examples: cache sizes and core frequency.</a:t>
            </a:r>
          </a:p>
          <a:p>
            <a:r>
              <a:rPr lang="en-US" dirty="0"/>
              <a:t>Code Forms: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Machine Code</a:t>
            </a:r>
            <a:r>
              <a:rPr lang="en-US" dirty="0"/>
              <a:t>: The byte-level programs that a processor executes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Assembly Code</a:t>
            </a:r>
            <a:r>
              <a:rPr lang="en-US" dirty="0"/>
              <a:t>: A text representation of machine code</a:t>
            </a:r>
          </a:p>
          <a:p>
            <a:pPr eaLnBrk="1" hangingPunct="1"/>
            <a:r>
              <a:rPr lang="en-US" dirty="0"/>
              <a:t>Example ISAs: </a:t>
            </a:r>
          </a:p>
          <a:p>
            <a:pPr lvl="1"/>
            <a:r>
              <a:rPr lang="en-US" dirty="0">
                <a:latin typeface="Calibri"/>
              </a:rPr>
              <a:t>Intel: 16-bit x86, IA32, Itanium, x86-64</a:t>
            </a:r>
          </a:p>
          <a:p>
            <a:pPr lvl="1"/>
            <a:r>
              <a:rPr lang="en-US" dirty="0">
                <a:latin typeface="Calibri"/>
              </a:rPr>
              <a:t>ARM: Used in almost all phones/tablets, and some laptops/servers</a:t>
            </a:r>
          </a:p>
          <a:p>
            <a:pPr lvl="1"/>
            <a:r>
              <a:rPr lang="en-US" dirty="0"/>
              <a:t>RISC-V: Open licensing</a:t>
            </a: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62" name="Rectangle 6"/>
          <p:cNvSpPr>
            <a:spLocks noChangeArrowheads="1"/>
          </p:cNvSpPr>
          <p:nvPr/>
        </p:nvSpPr>
        <p:spPr bwMode="auto">
          <a:xfrm>
            <a:off x="1066800" y="1066800"/>
            <a:ext cx="3200400" cy="2209800"/>
          </a:xfrm>
          <a:prstGeom prst="rect">
            <a:avLst/>
          </a:prstGeom>
          <a:solidFill>
            <a:srgbClr val="EFBFB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algn="l">
              <a:lnSpc>
                <a:spcPct val="100000"/>
              </a:lnSpc>
            </a:pPr>
            <a:r>
              <a:rPr lang="en-US" sz="2400" dirty="0">
                <a:latin typeface="Calibri" pitchFamily="34" charset="0"/>
              </a:rPr>
              <a:t>CPU</a:t>
            </a:r>
          </a:p>
        </p:txBody>
      </p:sp>
      <p:sp>
        <p:nvSpPr>
          <p:cNvPr id="14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04800"/>
            <a:ext cx="7226300" cy="573088"/>
          </a:xfrm>
        </p:spPr>
        <p:txBody>
          <a:bodyPr/>
          <a:lstStyle/>
          <a:p>
            <a:r>
              <a:rPr lang="en-US" dirty="0"/>
              <a:t>Assembly/Machine Code View</a:t>
            </a:r>
          </a:p>
        </p:txBody>
      </p:sp>
      <p:sp>
        <p:nvSpPr>
          <p:cNvPr id="1474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19113" y="3352800"/>
            <a:ext cx="4852987" cy="3092450"/>
          </a:xfrm>
        </p:spPr>
        <p:txBody>
          <a:bodyPr/>
          <a:lstStyle/>
          <a:p>
            <a:pPr marL="227013" indent="-227013" defTabSz="895350">
              <a:buNone/>
              <a:tabLst>
                <a:tab pos="1371600" algn="l"/>
                <a:tab pos="4572000" algn="l"/>
              </a:tabLst>
            </a:pPr>
            <a:r>
              <a:rPr lang="en-US" sz="2400" dirty="0"/>
              <a:t>Programmer-Visible State</a:t>
            </a:r>
          </a:p>
          <a:p>
            <a:pPr marL="560388" lvl="1" indent="-222250" defTabSz="895350">
              <a:tabLst>
                <a:tab pos="1371600" algn="l"/>
                <a:tab pos="4572000" algn="l"/>
              </a:tabLst>
            </a:pPr>
            <a:r>
              <a:rPr lang="en-US" sz="2000" b="1" dirty="0"/>
              <a:t>PC: Program counter</a:t>
            </a:r>
          </a:p>
          <a:p>
            <a:pPr marL="839788" lvl="2" indent="-165100" defTabSz="895350">
              <a:tabLst>
                <a:tab pos="1371600" algn="l"/>
                <a:tab pos="4572000" algn="l"/>
              </a:tabLst>
            </a:pPr>
            <a:r>
              <a:rPr lang="en-US" sz="1800" dirty="0"/>
              <a:t>Address of next instruction</a:t>
            </a:r>
          </a:p>
          <a:p>
            <a:pPr marL="839788" lvl="2" indent="-165100" defTabSz="895350">
              <a:tabLst>
                <a:tab pos="1371600" algn="l"/>
                <a:tab pos="4572000" algn="l"/>
              </a:tabLst>
            </a:pPr>
            <a:r>
              <a:rPr lang="en-US" sz="1800" dirty="0"/>
              <a:t>Called “RIP” (x86-64)</a:t>
            </a:r>
          </a:p>
          <a:p>
            <a:pPr marL="560388" lvl="1" indent="-222250" defTabSz="895350">
              <a:tabLst>
                <a:tab pos="1371600" algn="l"/>
                <a:tab pos="4572000" algn="l"/>
              </a:tabLst>
            </a:pPr>
            <a:r>
              <a:rPr lang="en-US" sz="2000" b="1" dirty="0"/>
              <a:t>Register file</a:t>
            </a:r>
          </a:p>
          <a:p>
            <a:pPr marL="839788" lvl="2" indent="-165100" defTabSz="895350">
              <a:tabLst>
                <a:tab pos="1371600" algn="l"/>
                <a:tab pos="4572000" algn="l"/>
              </a:tabLst>
            </a:pPr>
            <a:r>
              <a:rPr lang="en-US" sz="1800" dirty="0"/>
              <a:t>Heavily used program data</a:t>
            </a:r>
          </a:p>
          <a:p>
            <a:pPr marL="560388" lvl="1" indent="-222250" defTabSz="895350">
              <a:tabLst>
                <a:tab pos="1371600" algn="l"/>
                <a:tab pos="4572000" algn="l"/>
              </a:tabLst>
            </a:pPr>
            <a:r>
              <a:rPr lang="en-US" sz="2000" b="1" dirty="0"/>
              <a:t>Condition codes</a:t>
            </a:r>
          </a:p>
          <a:p>
            <a:pPr marL="839788" lvl="2" indent="-165100" defTabSz="895350">
              <a:tabLst>
                <a:tab pos="1371600" algn="l"/>
                <a:tab pos="4572000" algn="l"/>
              </a:tabLst>
            </a:pPr>
            <a:r>
              <a:rPr lang="en-US" sz="1800" dirty="0"/>
              <a:t>Store status information about most recent arithmetic or logical operation</a:t>
            </a:r>
          </a:p>
          <a:p>
            <a:pPr marL="839788" lvl="2" indent="-165100" defTabSz="895350">
              <a:tabLst>
                <a:tab pos="1371600" algn="l"/>
                <a:tab pos="4572000" algn="l"/>
              </a:tabLst>
            </a:pPr>
            <a:r>
              <a:rPr lang="en-US" sz="1800" dirty="0"/>
              <a:t>Used for conditional branching</a:t>
            </a:r>
          </a:p>
        </p:txBody>
      </p:sp>
      <p:sp>
        <p:nvSpPr>
          <p:cNvPr id="147460" name="Rectangle 4"/>
          <p:cNvSpPr>
            <a:spLocks noChangeArrowheads="1"/>
          </p:cNvSpPr>
          <p:nvPr/>
        </p:nvSpPr>
        <p:spPr bwMode="auto">
          <a:xfrm>
            <a:off x="1409700" y="1981200"/>
            <a:ext cx="533400" cy="457200"/>
          </a:xfrm>
          <a:prstGeom prst="rect">
            <a:avLst/>
          </a:prstGeom>
          <a:solidFill>
            <a:schemeClr val="accent3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2400" dirty="0">
                <a:latin typeface="Calibri" pitchFamily="34" charset="0"/>
              </a:rPr>
              <a:t>PC</a:t>
            </a:r>
          </a:p>
        </p:txBody>
      </p:sp>
      <p:sp>
        <p:nvSpPr>
          <p:cNvPr id="147461" name="Rectangle 5"/>
          <p:cNvSpPr>
            <a:spLocks noChangeArrowheads="1"/>
          </p:cNvSpPr>
          <p:nvPr/>
        </p:nvSpPr>
        <p:spPr bwMode="auto">
          <a:xfrm>
            <a:off x="2362200" y="1371600"/>
            <a:ext cx="1676400" cy="762000"/>
          </a:xfrm>
          <a:prstGeom prst="rect">
            <a:avLst/>
          </a:prstGeom>
          <a:solidFill>
            <a:schemeClr val="accent3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400" dirty="0">
                <a:latin typeface="Calibri" pitchFamily="34" charset="0"/>
              </a:rPr>
              <a:t>Registers</a:t>
            </a:r>
          </a:p>
        </p:txBody>
      </p:sp>
      <p:sp>
        <p:nvSpPr>
          <p:cNvPr id="147463" name="Rectangle 7"/>
          <p:cNvSpPr>
            <a:spLocks noChangeArrowheads="1"/>
          </p:cNvSpPr>
          <p:nvPr/>
        </p:nvSpPr>
        <p:spPr bwMode="auto">
          <a:xfrm>
            <a:off x="6019800" y="1066800"/>
            <a:ext cx="1752600" cy="2209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Ctr="1"/>
          <a:lstStyle/>
          <a:p>
            <a:pPr algn="ctr">
              <a:lnSpc>
                <a:spcPct val="100000"/>
              </a:lnSpc>
            </a:pPr>
            <a:r>
              <a:rPr lang="en-US" sz="2400" dirty="0">
                <a:latin typeface="Calibri" pitchFamily="34" charset="0"/>
              </a:rPr>
              <a:t>Memory</a:t>
            </a:r>
          </a:p>
        </p:txBody>
      </p:sp>
      <p:sp>
        <p:nvSpPr>
          <p:cNvPr id="147464" name="Text Box 8"/>
          <p:cNvSpPr txBox="1">
            <a:spLocks noChangeArrowheads="1"/>
          </p:cNvSpPr>
          <p:nvPr/>
        </p:nvSpPr>
        <p:spPr bwMode="auto">
          <a:xfrm>
            <a:off x="6324600" y="1730102"/>
            <a:ext cx="1143000" cy="101309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dirty="0">
                <a:latin typeface="Calibri" pitchFamily="34" charset="0"/>
              </a:rPr>
              <a:t>Code</a:t>
            </a:r>
          </a:p>
          <a:p>
            <a:pPr algn="ctr">
              <a:lnSpc>
                <a:spcPct val="100000"/>
              </a:lnSpc>
            </a:pPr>
            <a:r>
              <a:rPr lang="en-US" sz="2000" dirty="0">
                <a:latin typeface="Calibri" pitchFamily="34" charset="0"/>
              </a:rPr>
              <a:t>Data</a:t>
            </a:r>
          </a:p>
          <a:p>
            <a:pPr algn="ctr">
              <a:lnSpc>
                <a:spcPct val="100000"/>
              </a:lnSpc>
            </a:pPr>
            <a:r>
              <a:rPr lang="en-US" sz="2000" dirty="0">
                <a:latin typeface="Calibri" pitchFamily="34" charset="0"/>
              </a:rPr>
              <a:t>Stack</a:t>
            </a:r>
          </a:p>
        </p:txBody>
      </p:sp>
      <p:sp>
        <p:nvSpPr>
          <p:cNvPr id="147465" name="Line 9"/>
          <p:cNvSpPr>
            <a:spLocks noChangeShapeType="1"/>
          </p:cNvSpPr>
          <p:nvPr/>
        </p:nvSpPr>
        <p:spPr bwMode="auto">
          <a:xfrm>
            <a:off x="4267200" y="1701800"/>
            <a:ext cx="1752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lg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47466" name="Line 10"/>
          <p:cNvSpPr>
            <a:spLocks noChangeShapeType="1"/>
          </p:cNvSpPr>
          <p:nvPr/>
        </p:nvSpPr>
        <p:spPr bwMode="auto">
          <a:xfrm>
            <a:off x="4267200" y="2235200"/>
            <a:ext cx="1752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lg" len="lg"/>
            <a:tailEnd type="triangle" w="lg" len="lg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47467" name="Line 11"/>
          <p:cNvSpPr>
            <a:spLocks noChangeShapeType="1"/>
          </p:cNvSpPr>
          <p:nvPr/>
        </p:nvSpPr>
        <p:spPr bwMode="auto">
          <a:xfrm>
            <a:off x="4267200" y="2768600"/>
            <a:ext cx="1752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lg" len="lg"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47468" name="Text Box 12"/>
          <p:cNvSpPr txBox="1">
            <a:spLocks noChangeArrowheads="1"/>
          </p:cNvSpPr>
          <p:nvPr/>
        </p:nvSpPr>
        <p:spPr bwMode="auto">
          <a:xfrm>
            <a:off x="4267200" y="1295400"/>
            <a:ext cx="1752600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Addresses</a:t>
            </a:r>
          </a:p>
        </p:txBody>
      </p:sp>
      <p:sp>
        <p:nvSpPr>
          <p:cNvPr id="147469" name="Text Box 13"/>
          <p:cNvSpPr txBox="1">
            <a:spLocks noChangeArrowheads="1"/>
          </p:cNvSpPr>
          <p:nvPr/>
        </p:nvSpPr>
        <p:spPr bwMode="auto">
          <a:xfrm>
            <a:off x="4267200" y="1854200"/>
            <a:ext cx="1752600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Data</a:t>
            </a:r>
          </a:p>
        </p:txBody>
      </p:sp>
      <p:sp>
        <p:nvSpPr>
          <p:cNvPr id="147470" name="Text Box 14"/>
          <p:cNvSpPr txBox="1">
            <a:spLocks noChangeArrowheads="1"/>
          </p:cNvSpPr>
          <p:nvPr/>
        </p:nvSpPr>
        <p:spPr bwMode="auto">
          <a:xfrm>
            <a:off x="4267200" y="2387600"/>
            <a:ext cx="1676400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Instructions</a:t>
            </a:r>
          </a:p>
        </p:txBody>
      </p:sp>
      <p:sp>
        <p:nvSpPr>
          <p:cNvPr id="147472" name="Rectangle 16"/>
          <p:cNvSpPr>
            <a:spLocks noChangeArrowheads="1"/>
          </p:cNvSpPr>
          <p:nvPr/>
        </p:nvSpPr>
        <p:spPr bwMode="auto">
          <a:xfrm>
            <a:off x="2667000" y="2286000"/>
            <a:ext cx="1066800" cy="685800"/>
          </a:xfrm>
          <a:prstGeom prst="rect">
            <a:avLst/>
          </a:prstGeom>
          <a:solidFill>
            <a:schemeClr val="accent3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>
                <a:latin typeface="Calibri" pitchFamily="34" charset="0"/>
              </a:rPr>
              <a:t>Condition</a:t>
            </a:r>
          </a:p>
          <a:p>
            <a:pPr algn="ctr"/>
            <a:r>
              <a:rPr lang="en-US" sz="1800" dirty="0">
                <a:latin typeface="Calibri" pitchFamily="34" charset="0"/>
              </a:rPr>
              <a:t>Codes</a:t>
            </a:r>
          </a:p>
        </p:txBody>
      </p:sp>
      <p:sp>
        <p:nvSpPr>
          <p:cNvPr id="147473" name="Rectangle 17"/>
          <p:cNvSpPr>
            <a:spLocks noGrp="1" noChangeArrowheads="1"/>
          </p:cNvSpPr>
          <p:nvPr>
            <p:ph type="body" sz="half" idx="2"/>
          </p:nvPr>
        </p:nvSpPr>
        <p:spPr>
          <a:xfrm>
            <a:off x="5372100" y="3702050"/>
            <a:ext cx="3619500" cy="1568450"/>
          </a:xfrm>
        </p:spPr>
        <p:txBody>
          <a:bodyPr/>
          <a:lstStyle/>
          <a:p>
            <a:pPr marL="292100" lvl="1" indent="-177800"/>
            <a:r>
              <a:rPr lang="en-US" sz="2000" b="1" dirty="0"/>
              <a:t>Memory</a:t>
            </a:r>
          </a:p>
          <a:p>
            <a:pPr marL="571500" lvl="2" indent="-165100"/>
            <a:r>
              <a:rPr lang="en-US" sz="1800" dirty="0"/>
              <a:t>Byte addressable array</a:t>
            </a:r>
          </a:p>
          <a:p>
            <a:pPr marL="571500" lvl="2" indent="-165100"/>
            <a:r>
              <a:rPr lang="en-US" sz="1800" dirty="0"/>
              <a:t>Code and user data</a:t>
            </a:r>
          </a:p>
          <a:p>
            <a:pPr marL="571500" lvl="2" indent="-165100"/>
            <a:r>
              <a:rPr lang="en-US" sz="1800" dirty="0"/>
              <a:t>Stack to support procedures</a:t>
            </a:r>
          </a:p>
          <a:p>
            <a:pPr marL="0" indent="0"/>
            <a:endParaRPr lang="en-US" sz="2000" dirty="0"/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ChangeArrowheads="1"/>
          </p:cNvSpPr>
          <p:nvPr/>
        </p:nvSpPr>
        <p:spPr bwMode="auto">
          <a:xfrm>
            <a:off x="1101725" y="2514600"/>
            <a:ext cx="727075" cy="459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sz="2400" i="1" dirty="0">
                <a:latin typeface="Calibri" pitchFamily="34" charset="0"/>
              </a:rPr>
              <a:t>text</a:t>
            </a:r>
          </a:p>
        </p:txBody>
      </p:sp>
      <p:sp>
        <p:nvSpPr>
          <p:cNvPr id="148483" name="Rectangle 3"/>
          <p:cNvSpPr>
            <a:spLocks noChangeArrowheads="1"/>
          </p:cNvSpPr>
          <p:nvPr/>
        </p:nvSpPr>
        <p:spPr bwMode="auto">
          <a:xfrm>
            <a:off x="1101725" y="3655700"/>
            <a:ext cx="727075" cy="459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sz="2400" i="1" dirty="0">
                <a:latin typeface="Calibri" pitchFamily="34" charset="0"/>
              </a:rPr>
              <a:t>text</a:t>
            </a:r>
          </a:p>
        </p:txBody>
      </p:sp>
      <p:sp>
        <p:nvSpPr>
          <p:cNvPr id="148484" name="Rectangle 4"/>
          <p:cNvSpPr>
            <a:spLocks noChangeArrowheads="1"/>
          </p:cNvSpPr>
          <p:nvPr/>
        </p:nvSpPr>
        <p:spPr bwMode="auto">
          <a:xfrm>
            <a:off x="828675" y="4724400"/>
            <a:ext cx="1000125" cy="459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sz="2400" i="1" dirty="0">
                <a:latin typeface="Calibri" pitchFamily="34" charset="0"/>
              </a:rPr>
              <a:t>binary</a:t>
            </a:r>
          </a:p>
        </p:txBody>
      </p:sp>
      <p:sp>
        <p:nvSpPr>
          <p:cNvPr id="148485" name="Rectangle 5"/>
          <p:cNvSpPr>
            <a:spLocks noChangeArrowheads="1"/>
          </p:cNvSpPr>
          <p:nvPr/>
        </p:nvSpPr>
        <p:spPr bwMode="auto">
          <a:xfrm>
            <a:off x="828675" y="5867400"/>
            <a:ext cx="1000125" cy="459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sz="2400" i="1" dirty="0">
                <a:latin typeface="Calibri" pitchFamily="34" charset="0"/>
              </a:rPr>
              <a:t>binary</a:t>
            </a:r>
          </a:p>
        </p:txBody>
      </p:sp>
      <p:sp>
        <p:nvSpPr>
          <p:cNvPr id="148486" name="Line 6"/>
          <p:cNvSpPr>
            <a:spLocks noChangeShapeType="1"/>
          </p:cNvSpPr>
          <p:nvPr/>
        </p:nvSpPr>
        <p:spPr bwMode="auto">
          <a:xfrm>
            <a:off x="3989388" y="2977233"/>
            <a:ext cx="0" cy="68036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square" lIns="90487" tIns="44450" rIns="90487" bIns="44450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48487" name="Rectangle 7"/>
          <p:cNvSpPr>
            <a:spLocks noChangeArrowheads="1"/>
          </p:cNvSpPr>
          <p:nvPr/>
        </p:nvSpPr>
        <p:spPr bwMode="auto">
          <a:xfrm>
            <a:off x="4295774" y="3124200"/>
            <a:ext cx="3032125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>
                <a:latin typeface="Calibri" pitchFamily="34" charset="0"/>
              </a:rPr>
              <a:t>Compiler (</a:t>
            </a:r>
            <a:r>
              <a:rPr lang="en-US" sz="2000" dirty="0" err="1">
                <a:latin typeface="Courier New" pitchFamily="49" charset="0"/>
              </a:rPr>
              <a:t>gcc</a:t>
            </a:r>
            <a:r>
              <a:rPr lang="en-US" sz="2000" dirty="0">
                <a:latin typeface="Courier New" pitchFamily="49" charset="0"/>
              </a:rPr>
              <a:t> –O -S</a:t>
            </a:r>
            <a:r>
              <a:rPr lang="en-US" sz="2000" dirty="0">
                <a:latin typeface="Calibri" pitchFamily="34" charset="0"/>
              </a:rPr>
              <a:t>)</a:t>
            </a:r>
          </a:p>
        </p:txBody>
      </p:sp>
      <p:sp>
        <p:nvSpPr>
          <p:cNvPr id="148488" name="Rectangle 8"/>
          <p:cNvSpPr>
            <a:spLocks noChangeArrowheads="1"/>
          </p:cNvSpPr>
          <p:nvPr/>
        </p:nvSpPr>
        <p:spPr bwMode="auto">
          <a:xfrm>
            <a:off x="4279900" y="4191000"/>
            <a:ext cx="3048000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>
                <a:latin typeface="Calibri" pitchFamily="34" charset="0"/>
              </a:rPr>
              <a:t>Assembler (</a:t>
            </a:r>
            <a:r>
              <a:rPr lang="en-US" sz="2000" dirty="0" err="1">
                <a:latin typeface="Courier New" pitchFamily="49" charset="0"/>
              </a:rPr>
              <a:t>gcc</a:t>
            </a:r>
            <a:r>
              <a:rPr lang="en-US" sz="2000" dirty="0">
                <a:latin typeface="Calibri" pitchFamily="34" charset="0"/>
              </a:rPr>
              <a:t> or </a:t>
            </a:r>
            <a:r>
              <a:rPr lang="en-US" sz="2000" dirty="0">
                <a:latin typeface="Courier New" pitchFamily="49" charset="0"/>
              </a:rPr>
              <a:t>as</a:t>
            </a:r>
            <a:r>
              <a:rPr lang="en-US" sz="2000" dirty="0">
                <a:latin typeface="Calibri" pitchFamily="34" charset="0"/>
              </a:rPr>
              <a:t>)</a:t>
            </a:r>
          </a:p>
        </p:txBody>
      </p:sp>
      <p:sp>
        <p:nvSpPr>
          <p:cNvPr id="148489" name="Rectangle 9"/>
          <p:cNvSpPr>
            <a:spLocks noChangeArrowheads="1"/>
          </p:cNvSpPr>
          <p:nvPr/>
        </p:nvSpPr>
        <p:spPr bwMode="auto">
          <a:xfrm>
            <a:off x="4295775" y="5334000"/>
            <a:ext cx="2638425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>
                <a:latin typeface="Calibri" pitchFamily="34" charset="0"/>
              </a:rPr>
              <a:t>Linker (</a:t>
            </a:r>
            <a:r>
              <a:rPr lang="en-US" sz="2000" dirty="0" err="1">
                <a:latin typeface="Courier New" pitchFamily="49" charset="0"/>
              </a:rPr>
              <a:t>gcc</a:t>
            </a:r>
            <a:r>
              <a:rPr lang="en-US" sz="2000" dirty="0">
                <a:latin typeface="Calibri" pitchFamily="34" charset="0"/>
              </a:rPr>
              <a:t> or</a:t>
            </a:r>
            <a:r>
              <a:rPr lang="en-US" sz="2000" dirty="0">
                <a:latin typeface="Courier" pitchFamily="49" charset="0"/>
              </a:rPr>
              <a:t> </a:t>
            </a:r>
            <a:r>
              <a:rPr lang="en-US" sz="2000" dirty="0">
                <a:latin typeface="Courier New" pitchFamily="49" charset="0"/>
              </a:rPr>
              <a:t>ld</a:t>
            </a:r>
            <a:r>
              <a:rPr lang="en-US" sz="2000" dirty="0">
                <a:latin typeface="Calibri" pitchFamily="34" charset="0"/>
              </a:rPr>
              <a:t>)</a:t>
            </a:r>
          </a:p>
        </p:txBody>
      </p:sp>
      <p:sp>
        <p:nvSpPr>
          <p:cNvPr id="148490" name="Rectangle 10"/>
          <p:cNvSpPr>
            <a:spLocks noChangeArrowheads="1"/>
          </p:cNvSpPr>
          <p:nvPr/>
        </p:nvSpPr>
        <p:spPr bwMode="auto">
          <a:xfrm>
            <a:off x="2373313" y="2579688"/>
            <a:ext cx="3263900" cy="397545"/>
          </a:xfrm>
          <a:prstGeom prst="rect">
            <a:avLst/>
          </a:prstGeom>
          <a:solidFill>
            <a:srgbClr val="F6F5BD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dirty="0">
                <a:latin typeface="Calibri" pitchFamily="34" charset="0"/>
              </a:rPr>
              <a:t>C program (</a:t>
            </a:r>
            <a:r>
              <a:rPr lang="en-US" sz="2000" dirty="0">
                <a:latin typeface="Courier New" pitchFamily="49" charset="0"/>
              </a:rPr>
              <a:t>p1.c p2.c</a:t>
            </a:r>
            <a:r>
              <a:rPr lang="en-US" sz="2000" dirty="0">
                <a:latin typeface="Calibri" pitchFamily="34" charset="0"/>
              </a:rPr>
              <a:t>)</a:t>
            </a:r>
          </a:p>
        </p:txBody>
      </p:sp>
      <p:sp>
        <p:nvSpPr>
          <p:cNvPr id="148491" name="Rectangle 11"/>
          <p:cNvSpPr>
            <a:spLocks noChangeArrowheads="1"/>
          </p:cNvSpPr>
          <p:nvPr/>
        </p:nvSpPr>
        <p:spPr bwMode="auto">
          <a:xfrm>
            <a:off x="2259013" y="3657600"/>
            <a:ext cx="3492500" cy="397545"/>
          </a:xfrm>
          <a:prstGeom prst="rect">
            <a:avLst/>
          </a:prstGeom>
          <a:solidFill>
            <a:srgbClr val="F6F5BD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dirty="0" err="1">
                <a:latin typeface="Calibri" pitchFamily="34" charset="0"/>
              </a:rPr>
              <a:t>Asm</a:t>
            </a:r>
            <a:r>
              <a:rPr lang="en-US" sz="2000" dirty="0">
                <a:latin typeface="Calibri" pitchFamily="34" charset="0"/>
              </a:rPr>
              <a:t> program (</a:t>
            </a:r>
            <a:r>
              <a:rPr lang="en-US" sz="2000" dirty="0">
                <a:latin typeface="Courier New" pitchFamily="49" charset="0"/>
              </a:rPr>
              <a:t>p1.s p2.s</a:t>
            </a:r>
            <a:r>
              <a:rPr lang="en-US" sz="2000" dirty="0">
                <a:latin typeface="Calibri" pitchFamily="34" charset="0"/>
              </a:rPr>
              <a:t>)</a:t>
            </a:r>
          </a:p>
        </p:txBody>
      </p:sp>
      <p:sp>
        <p:nvSpPr>
          <p:cNvPr id="148492" name="Rectangle 12"/>
          <p:cNvSpPr>
            <a:spLocks noChangeArrowheads="1"/>
          </p:cNvSpPr>
          <p:nvPr/>
        </p:nvSpPr>
        <p:spPr bwMode="auto">
          <a:xfrm>
            <a:off x="2144713" y="4800600"/>
            <a:ext cx="3721100" cy="39754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dirty="0">
                <a:latin typeface="Calibri" pitchFamily="34" charset="0"/>
              </a:rPr>
              <a:t>Object program (</a:t>
            </a:r>
            <a:r>
              <a:rPr lang="en-US" sz="2000" dirty="0">
                <a:latin typeface="Courier New" pitchFamily="49" charset="0"/>
              </a:rPr>
              <a:t>p1.o p2.o</a:t>
            </a:r>
            <a:r>
              <a:rPr lang="en-US" sz="2000" dirty="0">
                <a:latin typeface="Calibri" pitchFamily="34" charset="0"/>
              </a:rPr>
              <a:t>)</a:t>
            </a:r>
          </a:p>
        </p:txBody>
      </p:sp>
      <p:sp>
        <p:nvSpPr>
          <p:cNvPr id="148493" name="Rectangle 13"/>
          <p:cNvSpPr>
            <a:spLocks noChangeArrowheads="1"/>
          </p:cNvSpPr>
          <p:nvPr/>
        </p:nvSpPr>
        <p:spPr bwMode="auto">
          <a:xfrm>
            <a:off x="2131219" y="5943600"/>
            <a:ext cx="3748088" cy="397545"/>
          </a:xfrm>
          <a:prstGeom prst="rect">
            <a:avLst/>
          </a:prstGeom>
          <a:solidFill>
            <a:srgbClr val="FF9999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dirty="0">
                <a:latin typeface="Calibri" pitchFamily="34" charset="0"/>
              </a:rPr>
              <a:t>Executable program (</a:t>
            </a:r>
            <a:r>
              <a:rPr lang="en-US" sz="2000" dirty="0">
                <a:latin typeface="Courier New" pitchFamily="49" charset="0"/>
              </a:rPr>
              <a:t>p</a:t>
            </a:r>
            <a:r>
              <a:rPr lang="en-US" sz="2000" dirty="0">
                <a:latin typeface="Calibri" pitchFamily="34" charset="0"/>
              </a:rPr>
              <a:t>)</a:t>
            </a:r>
          </a:p>
        </p:txBody>
      </p:sp>
      <p:sp>
        <p:nvSpPr>
          <p:cNvPr id="148494" name="Line 14"/>
          <p:cNvSpPr>
            <a:spLocks noChangeShapeType="1"/>
          </p:cNvSpPr>
          <p:nvPr/>
        </p:nvSpPr>
        <p:spPr bwMode="auto">
          <a:xfrm>
            <a:off x="3989388" y="4055145"/>
            <a:ext cx="0" cy="72640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square" lIns="90487" tIns="44450" rIns="90487" bIns="44450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48495" name="Line 15"/>
          <p:cNvSpPr>
            <a:spLocks noChangeShapeType="1"/>
          </p:cNvSpPr>
          <p:nvPr/>
        </p:nvSpPr>
        <p:spPr bwMode="auto">
          <a:xfrm>
            <a:off x="3989388" y="5198145"/>
            <a:ext cx="0" cy="72640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square" lIns="90487" tIns="44450" rIns="90487" bIns="44450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48496" name="Rectangle 16"/>
          <p:cNvSpPr>
            <a:spLocks noChangeArrowheads="1"/>
          </p:cNvSpPr>
          <p:nvPr/>
        </p:nvSpPr>
        <p:spPr bwMode="auto">
          <a:xfrm>
            <a:off x="6858000" y="4800600"/>
            <a:ext cx="2044700" cy="70532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dirty="0">
                <a:latin typeface="Calibri" pitchFamily="34" charset="0"/>
              </a:rPr>
              <a:t>Static libraries (</a:t>
            </a:r>
            <a:r>
              <a:rPr lang="en-US" sz="2000" dirty="0">
                <a:latin typeface="Courier New" pitchFamily="49" charset="0"/>
              </a:rPr>
              <a:t>.a</a:t>
            </a:r>
            <a:r>
              <a:rPr lang="en-US" sz="2000" dirty="0">
                <a:latin typeface="Calibri" pitchFamily="34" charset="0"/>
              </a:rPr>
              <a:t>)</a:t>
            </a:r>
          </a:p>
        </p:txBody>
      </p:sp>
      <p:sp>
        <p:nvSpPr>
          <p:cNvPr id="148497" name="Line 17"/>
          <p:cNvSpPr>
            <a:spLocks noChangeShapeType="1"/>
          </p:cNvSpPr>
          <p:nvPr/>
        </p:nvSpPr>
        <p:spPr bwMode="auto">
          <a:xfrm flipH="1">
            <a:off x="5865813" y="5334000"/>
            <a:ext cx="990600" cy="914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lIns="90487" tIns="44450" rIns="90487" bIns="44450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48498" name="Rectangle 18"/>
          <p:cNvSpPr>
            <a:spLocks noGrp="1" noChangeArrowheads="1"/>
          </p:cNvSpPr>
          <p:nvPr>
            <p:ph type="title"/>
          </p:nvPr>
        </p:nvSpPr>
        <p:spPr>
          <a:xfrm>
            <a:off x="381000" y="341312"/>
            <a:ext cx="6997700" cy="573088"/>
          </a:xfrm>
        </p:spPr>
        <p:txBody>
          <a:bodyPr/>
          <a:lstStyle/>
          <a:p>
            <a:r>
              <a:rPr lang="en-US" dirty="0"/>
              <a:t>Turning C into Machine Code</a:t>
            </a:r>
          </a:p>
        </p:txBody>
      </p:sp>
      <p:sp>
        <p:nvSpPr>
          <p:cNvPr id="148499" name="Rectangle 19"/>
          <p:cNvSpPr>
            <a:spLocks noGrp="1" noChangeArrowheads="1"/>
          </p:cNvSpPr>
          <p:nvPr>
            <p:ph type="body" idx="1"/>
          </p:nvPr>
        </p:nvSpPr>
        <p:spPr>
          <a:xfrm>
            <a:off x="290513" y="990600"/>
            <a:ext cx="8307387" cy="1463675"/>
          </a:xfrm>
        </p:spPr>
        <p:txBody>
          <a:bodyPr/>
          <a:lstStyle/>
          <a:p>
            <a:pPr marL="560388" lvl="1" indent="-222250" defTabSz="895350">
              <a:tabLst>
                <a:tab pos="2286000" algn="l"/>
                <a:tab pos="3543300" algn="l"/>
              </a:tabLst>
            </a:pPr>
            <a:r>
              <a:rPr lang="en-US" dirty="0"/>
              <a:t>Code in files  </a:t>
            </a:r>
            <a:r>
              <a:rPr lang="en-US" b="1" dirty="0">
                <a:latin typeface="Courier New" pitchFamily="49" charset="0"/>
              </a:rPr>
              <a:t>p1.c p2.c</a:t>
            </a:r>
            <a:endParaRPr lang="en-US" b="1" dirty="0">
              <a:latin typeface="Courier" pitchFamily="49" charset="0"/>
            </a:endParaRPr>
          </a:p>
          <a:p>
            <a:pPr marL="560388" lvl="1" indent="-222250" defTabSz="895350">
              <a:tabLst>
                <a:tab pos="2286000" algn="l"/>
                <a:tab pos="3543300" algn="l"/>
              </a:tabLst>
            </a:pPr>
            <a:r>
              <a:rPr lang="en-US" dirty="0"/>
              <a:t>Compile with command:  </a:t>
            </a:r>
            <a:r>
              <a:rPr lang="en-US" b="1" dirty="0" err="1">
                <a:latin typeface="Courier New" pitchFamily="49" charset="0"/>
              </a:rPr>
              <a:t>gcc</a:t>
            </a:r>
            <a:r>
              <a:rPr lang="en-US" b="1" dirty="0">
                <a:latin typeface="Courier New" pitchFamily="49" charset="0"/>
              </a:rPr>
              <a:t> –O p1.c p2.c -o p</a:t>
            </a:r>
            <a:endParaRPr lang="en-US" b="1" dirty="0">
              <a:latin typeface="Courier" pitchFamily="49" charset="0"/>
            </a:endParaRPr>
          </a:p>
          <a:p>
            <a:pPr marL="839788" lvl="2" indent="-165100" defTabSz="895350">
              <a:tabLst>
                <a:tab pos="2286000" algn="l"/>
                <a:tab pos="3543300" algn="l"/>
              </a:tabLst>
            </a:pPr>
            <a:r>
              <a:rPr lang="en-US" dirty="0"/>
              <a:t>Use basic optimizations (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</a:rPr>
              <a:t>-O</a:t>
            </a:r>
            <a:r>
              <a:rPr lang="en-US" dirty="0"/>
              <a:t>)</a:t>
            </a:r>
          </a:p>
          <a:p>
            <a:pPr marL="839788" lvl="2" indent="-165100" defTabSz="895350">
              <a:tabLst>
                <a:tab pos="2286000" algn="l"/>
                <a:tab pos="3543300" algn="l"/>
              </a:tabLst>
            </a:pPr>
            <a:r>
              <a:rPr lang="en-US" dirty="0"/>
              <a:t>Put resulting binary in file 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</a:rPr>
              <a:t>p</a:t>
            </a:r>
            <a:endParaRPr lang="en-US" b="1" dirty="0"/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434975"/>
            <a:ext cx="6845300" cy="555625"/>
          </a:xfrm>
          <a:noFill/>
          <a:ln/>
          <a:effectLst/>
        </p:spPr>
        <p:txBody>
          <a:bodyPr/>
          <a:lstStyle/>
          <a:p>
            <a:r>
              <a:rPr lang="en-US"/>
              <a:t>Compiling Into Assembly</a:t>
            </a:r>
          </a:p>
        </p:txBody>
      </p:sp>
      <p:sp>
        <p:nvSpPr>
          <p:cNvPr id="149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946150"/>
            <a:ext cx="2438400" cy="363538"/>
          </a:xfrm>
          <a:noFill/>
          <a:ln/>
        </p:spPr>
        <p:txBody>
          <a:bodyPr lIns="90487" tIns="44450" rIns="90487" bIns="44450"/>
          <a:lstStyle/>
          <a:p>
            <a:pPr>
              <a:buNone/>
            </a:pPr>
            <a:r>
              <a:rPr lang="en-US" dirty="0"/>
              <a:t>C Code (</a:t>
            </a:r>
            <a:r>
              <a:rPr lang="en-US" dirty="0" err="1"/>
              <a:t>sum.c</a:t>
            </a:r>
            <a:r>
              <a:rPr lang="en-US" dirty="0"/>
              <a:t>)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149508" name="Rectangle 4"/>
          <p:cNvSpPr>
            <a:spLocks noChangeArrowheads="1"/>
          </p:cNvSpPr>
          <p:nvPr/>
        </p:nvSpPr>
        <p:spPr bwMode="auto">
          <a:xfrm>
            <a:off x="76200" y="1403350"/>
            <a:ext cx="4343400" cy="230576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long plus(long x, long y); </a:t>
            </a:r>
          </a:p>
          <a:p>
            <a:pPr algn="l">
              <a:tabLst>
                <a:tab pos="457200" algn="l"/>
                <a:tab pos="1485900" algn="l"/>
              </a:tabLst>
            </a:pPr>
            <a:endParaRPr lang="en-US" sz="1800" dirty="0">
              <a:latin typeface="Courier New" pitchFamily="49" charset="0"/>
            </a:endParaRP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void </a:t>
            </a:r>
            <a:r>
              <a:rPr lang="en-US" sz="1800" dirty="0" err="1">
                <a:latin typeface="Courier New" pitchFamily="49" charset="0"/>
              </a:rPr>
              <a:t>sumstore</a:t>
            </a:r>
            <a:r>
              <a:rPr lang="en-US" sz="1800" dirty="0">
                <a:latin typeface="Courier New" pitchFamily="49" charset="0"/>
              </a:rPr>
              <a:t>(long x, long y, </a:t>
            </a: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            long *</a:t>
            </a:r>
            <a:r>
              <a:rPr lang="en-US" sz="1800" dirty="0" err="1">
                <a:latin typeface="Courier New" pitchFamily="49" charset="0"/>
              </a:rPr>
              <a:t>dest</a:t>
            </a:r>
            <a:r>
              <a:rPr lang="en-US" sz="1800" dirty="0">
                <a:latin typeface="Courier New" pitchFamily="49" charset="0"/>
              </a:rPr>
              <a:t>)</a:t>
            </a: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{</a:t>
            </a: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  long t = plus(x, y);</a:t>
            </a: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  *</a:t>
            </a:r>
            <a:r>
              <a:rPr lang="en-US" sz="1800" dirty="0" err="1">
                <a:latin typeface="Courier New" pitchFamily="49" charset="0"/>
              </a:rPr>
              <a:t>dest</a:t>
            </a:r>
            <a:r>
              <a:rPr lang="en-US" sz="1800" dirty="0">
                <a:latin typeface="Courier New" pitchFamily="49" charset="0"/>
              </a:rPr>
              <a:t> = t;</a:t>
            </a: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}</a:t>
            </a:r>
          </a:p>
        </p:txBody>
      </p:sp>
      <p:sp>
        <p:nvSpPr>
          <p:cNvPr id="149509" name="Rectangle 5"/>
          <p:cNvSpPr>
            <a:spLocks noChangeArrowheads="1"/>
          </p:cNvSpPr>
          <p:nvPr/>
        </p:nvSpPr>
        <p:spPr bwMode="auto">
          <a:xfrm>
            <a:off x="4419600" y="914400"/>
            <a:ext cx="411480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l" defTabSz="895350">
              <a:spcBef>
                <a:spcPct val="30000"/>
              </a:spcBef>
            </a:pPr>
            <a:r>
              <a:rPr lang="en-US" sz="2400" dirty="0">
                <a:solidFill>
                  <a:schemeClr val="tx2"/>
                </a:solidFill>
                <a:latin typeface="Calibri" pitchFamily="34" charset="0"/>
              </a:rPr>
              <a:t>Generated x86-64 Assembly</a:t>
            </a:r>
          </a:p>
          <a:p>
            <a:pPr marL="223838" indent="-223838" defTabSz="895350">
              <a:lnSpc>
                <a:spcPct val="100000"/>
              </a:lnSpc>
            </a:pPr>
            <a:endParaRPr lang="en-US" sz="2400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149510" name="Rectangle 6"/>
          <p:cNvSpPr>
            <a:spLocks noChangeArrowheads="1"/>
          </p:cNvSpPr>
          <p:nvPr/>
        </p:nvSpPr>
        <p:spPr bwMode="auto">
          <a:xfrm>
            <a:off x="4495800" y="1395413"/>
            <a:ext cx="4195763" cy="2028761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l">
              <a:tabLst>
                <a:tab pos="457200" algn="l"/>
                <a:tab pos="1485900" algn="l"/>
              </a:tabLst>
            </a:pPr>
            <a:r>
              <a:rPr lang="en-US" sz="1800" dirty="0" err="1">
                <a:latin typeface="Courier New" pitchFamily="49" charset="0"/>
              </a:rPr>
              <a:t>sumstore</a:t>
            </a:r>
            <a:r>
              <a:rPr lang="en-US" sz="1800" dirty="0">
                <a:latin typeface="Courier New" pitchFamily="49" charset="0"/>
              </a:rPr>
              <a:t>:</a:t>
            </a: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 </a:t>
            </a:r>
            <a:r>
              <a:rPr lang="en-US" sz="1800" dirty="0" err="1">
                <a:latin typeface="Courier New" pitchFamily="49" charset="0"/>
              </a:rPr>
              <a:t>pushq</a:t>
            </a:r>
            <a:r>
              <a:rPr lang="en-US" sz="1800" dirty="0">
                <a:latin typeface="Courier New" pitchFamily="49" charset="0"/>
              </a:rPr>
              <a:t>   %</a:t>
            </a:r>
            <a:r>
              <a:rPr lang="en-US" sz="1800" dirty="0" err="1">
                <a:latin typeface="Courier New" pitchFamily="49" charset="0"/>
              </a:rPr>
              <a:t>rbx</a:t>
            </a:r>
            <a:endParaRPr lang="en-US" sz="1800" dirty="0">
              <a:latin typeface="Courier New" pitchFamily="49" charset="0"/>
            </a:endParaRP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 </a:t>
            </a:r>
            <a:r>
              <a:rPr lang="en-US" sz="1800" dirty="0" err="1">
                <a:latin typeface="Courier New" pitchFamily="49" charset="0"/>
              </a:rPr>
              <a:t>movq</a:t>
            </a:r>
            <a:r>
              <a:rPr lang="en-US" sz="1800" dirty="0">
                <a:latin typeface="Courier New" pitchFamily="49" charset="0"/>
              </a:rPr>
              <a:t>    %</a:t>
            </a:r>
            <a:r>
              <a:rPr lang="en-US" sz="1800" dirty="0" err="1">
                <a:latin typeface="Courier New" pitchFamily="49" charset="0"/>
              </a:rPr>
              <a:t>rdx</a:t>
            </a:r>
            <a:r>
              <a:rPr lang="en-US" sz="1800" dirty="0">
                <a:latin typeface="Courier New" pitchFamily="49" charset="0"/>
              </a:rPr>
              <a:t>, %</a:t>
            </a:r>
            <a:r>
              <a:rPr lang="en-US" sz="1800" dirty="0" err="1">
                <a:latin typeface="Courier New" pitchFamily="49" charset="0"/>
              </a:rPr>
              <a:t>rbx</a:t>
            </a:r>
            <a:endParaRPr lang="en-US" sz="1800" dirty="0">
              <a:latin typeface="Courier New" pitchFamily="49" charset="0"/>
            </a:endParaRP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 call    plus</a:t>
            </a: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 </a:t>
            </a:r>
            <a:r>
              <a:rPr lang="en-US" sz="1800" dirty="0" err="1">
                <a:latin typeface="Courier New" pitchFamily="49" charset="0"/>
              </a:rPr>
              <a:t>movq</a:t>
            </a:r>
            <a:r>
              <a:rPr lang="en-US" sz="1800" dirty="0">
                <a:latin typeface="Courier New" pitchFamily="49" charset="0"/>
              </a:rPr>
              <a:t>    %</a:t>
            </a:r>
            <a:r>
              <a:rPr lang="en-US" sz="1800" dirty="0" err="1">
                <a:latin typeface="Courier New" pitchFamily="49" charset="0"/>
              </a:rPr>
              <a:t>rax</a:t>
            </a:r>
            <a:r>
              <a:rPr lang="en-US" sz="1800" dirty="0">
                <a:latin typeface="Courier New" pitchFamily="49" charset="0"/>
              </a:rPr>
              <a:t>, (%</a:t>
            </a:r>
            <a:r>
              <a:rPr lang="en-US" sz="1800" dirty="0" err="1">
                <a:latin typeface="Courier New" pitchFamily="49" charset="0"/>
              </a:rPr>
              <a:t>rbx</a:t>
            </a:r>
            <a:r>
              <a:rPr lang="en-US" sz="1800" dirty="0">
                <a:latin typeface="Courier New" pitchFamily="49" charset="0"/>
              </a:rPr>
              <a:t>)</a:t>
            </a: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 </a:t>
            </a:r>
            <a:r>
              <a:rPr lang="en-US" sz="1800" dirty="0" err="1">
                <a:latin typeface="Courier New" pitchFamily="49" charset="0"/>
              </a:rPr>
              <a:t>popq</a:t>
            </a:r>
            <a:r>
              <a:rPr lang="en-US" sz="1800" dirty="0">
                <a:latin typeface="Courier New" pitchFamily="49" charset="0"/>
              </a:rPr>
              <a:t>    %</a:t>
            </a:r>
            <a:r>
              <a:rPr lang="en-US" sz="1800" dirty="0" err="1">
                <a:latin typeface="Courier New" pitchFamily="49" charset="0"/>
              </a:rPr>
              <a:t>rbx</a:t>
            </a:r>
            <a:endParaRPr lang="en-US" sz="1800" dirty="0">
              <a:latin typeface="Courier New" pitchFamily="49" charset="0"/>
            </a:endParaRP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 ret</a:t>
            </a:r>
          </a:p>
        </p:txBody>
      </p:sp>
      <p:sp>
        <p:nvSpPr>
          <p:cNvPr id="149511" name="Rectangle 7"/>
          <p:cNvSpPr>
            <a:spLocks noChangeArrowheads="1"/>
          </p:cNvSpPr>
          <p:nvPr/>
        </p:nvSpPr>
        <p:spPr bwMode="auto">
          <a:xfrm>
            <a:off x="454025" y="3638098"/>
            <a:ext cx="7467600" cy="1567096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>
              <a:lnSpc>
                <a:spcPct val="100000"/>
              </a:lnSpc>
              <a:spcBef>
                <a:spcPct val="50000"/>
              </a:spcBef>
            </a:pPr>
            <a:r>
              <a:rPr lang="en-US" sz="2400" dirty="0">
                <a:latin typeface="Calibri" pitchFamily="34" charset="0"/>
              </a:rPr>
              <a:t>Obtain with command</a:t>
            </a:r>
          </a:p>
          <a:p>
            <a:pPr lvl="1" algn="l">
              <a:lnSpc>
                <a:spcPct val="100000"/>
              </a:lnSpc>
              <a:spcBef>
                <a:spcPct val="50000"/>
              </a:spcBef>
            </a:pPr>
            <a:r>
              <a:rPr lang="en-US" sz="2400" dirty="0" err="1">
                <a:latin typeface="Courier New" pitchFamily="49" charset="0"/>
              </a:rPr>
              <a:t>gcc</a:t>
            </a:r>
            <a:r>
              <a:rPr lang="en-US" sz="2400" dirty="0">
                <a:latin typeface="Courier New" pitchFamily="49" charset="0"/>
              </a:rPr>
              <a:t> –O –S </a:t>
            </a:r>
            <a:r>
              <a:rPr lang="en-US" sz="2400" dirty="0" err="1">
                <a:latin typeface="Courier New" pitchFamily="49" charset="0"/>
              </a:rPr>
              <a:t>sum.c</a:t>
            </a:r>
            <a:endParaRPr lang="en-US" sz="24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spcBef>
                <a:spcPct val="50000"/>
              </a:spcBef>
            </a:pPr>
            <a:r>
              <a:rPr lang="en-US" sz="2400" dirty="0">
                <a:latin typeface="Calibri" pitchFamily="34" charset="0"/>
              </a:rPr>
              <a:t>Produces file </a:t>
            </a:r>
            <a:r>
              <a:rPr lang="en-US" sz="2400" dirty="0" err="1">
                <a:latin typeface="Courier New" pitchFamily="49" charset="0"/>
              </a:rPr>
              <a:t>sum.s</a:t>
            </a:r>
            <a:endParaRPr lang="en-US" sz="2400" dirty="0">
              <a:solidFill>
                <a:srgbClr val="FF0000"/>
              </a:solidFill>
              <a:latin typeface="Courier New" pitchFamily="49" charset="0"/>
            </a:endParaRPr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493712"/>
            <a:ext cx="8382000" cy="573088"/>
          </a:xfrm>
        </p:spPr>
        <p:txBody>
          <a:bodyPr/>
          <a:lstStyle/>
          <a:p>
            <a:r>
              <a:rPr lang="en-US" dirty="0"/>
              <a:t>Assembly: Data Types</a:t>
            </a:r>
          </a:p>
        </p:txBody>
      </p:sp>
      <p:sp>
        <p:nvSpPr>
          <p:cNvPr id="150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250950"/>
            <a:ext cx="8548687" cy="5530850"/>
          </a:xfrm>
        </p:spPr>
        <p:txBody>
          <a:bodyPr/>
          <a:lstStyle/>
          <a:p>
            <a:r>
              <a:rPr lang="en-US" dirty="0"/>
              <a:t>“Integer” data of 1, 2, 4, or 8 bytes</a:t>
            </a:r>
          </a:p>
          <a:p>
            <a:pPr lvl="1"/>
            <a:r>
              <a:rPr lang="en-US" dirty="0"/>
              <a:t>Data values</a:t>
            </a:r>
          </a:p>
          <a:p>
            <a:pPr lvl="1"/>
            <a:r>
              <a:rPr lang="en-US" dirty="0">
                <a:latin typeface="Calibri"/>
              </a:rPr>
              <a:t>Addresses (untyped pointers)</a:t>
            </a:r>
          </a:p>
          <a:p>
            <a:endParaRPr lang="en-US" dirty="0"/>
          </a:p>
          <a:p>
            <a:r>
              <a:rPr lang="en-US" dirty="0"/>
              <a:t>Floating point data of 4, 8, or 10 bytes</a:t>
            </a:r>
          </a:p>
          <a:p>
            <a:endParaRPr lang="en-US" dirty="0"/>
          </a:p>
          <a:p>
            <a:r>
              <a:rPr lang="en-US" dirty="0"/>
              <a:t>SIMD/vector data types of 8, 16, 32, or 64 bytes</a:t>
            </a:r>
          </a:p>
          <a:p>
            <a:endParaRPr lang="en-US" dirty="0"/>
          </a:p>
          <a:p>
            <a:r>
              <a:rPr lang="en-US" dirty="0"/>
              <a:t>Code: Byte sequences encoding series of instructions</a:t>
            </a:r>
          </a:p>
          <a:p>
            <a:endParaRPr lang="en-US" dirty="0"/>
          </a:p>
          <a:p>
            <a:r>
              <a:rPr lang="en-US" dirty="0"/>
              <a:t>No aggregate types such as arrays or structures</a:t>
            </a:r>
          </a:p>
          <a:p>
            <a:pPr lvl="1"/>
            <a:r>
              <a:rPr lang="en-US" dirty="0"/>
              <a:t>Just contiguously allocated bytes in memory</a:t>
            </a:r>
          </a:p>
        </p:txBody>
      </p:sp>
    </p:spTree>
    <p:extLst>
      <p:ext uri="{BB962C8B-B14F-4D97-AF65-F5344CB8AC3E}">
        <p14:creationId xmlns:p14="http://schemas.microsoft.com/office/powerpoint/2010/main" val="430851010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493712"/>
            <a:ext cx="8382000" cy="573088"/>
          </a:xfrm>
        </p:spPr>
        <p:txBody>
          <a:bodyPr/>
          <a:lstStyle/>
          <a:p>
            <a:r>
              <a:rPr lang="en-US" dirty="0"/>
              <a:t>Assembly Characteristics: Operations</a:t>
            </a:r>
          </a:p>
        </p:txBody>
      </p:sp>
      <p:sp>
        <p:nvSpPr>
          <p:cNvPr id="150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327150"/>
            <a:ext cx="8548687" cy="4921250"/>
          </a:xfrm>
        </p:spPr>
        <p:txBody>
          <a:bodyPr/>
          <a:lstStyle/>
          <a:p>
            <a:r>
              <a:rPr lang="en-US" dirty="0"/>
              <a:t>Perform arithmetic function on register or memory data</a:t>
            </a:r>
          </a:p>
          <a:p>
            <a:endParaRPr lang="en-US" dirty="0"/>
          </a:p>
          <a:p>
            <a:r>
              <a:rPr lang="en-US" dirty="0"/>
              <a:t>Transfer data between memory and register</a:t>
            </a:r>
          </a:p>
          <a:p>
            <a:pPr lvl="1"/>
            <a:r>
              <a:rPr lang="en-US" dirty="0"/>
              <a:t>Load data from memory into register</a:t>
            </a:r>
          </a:p>
          <a:p>
            <a:pPr lvl="1"/>
            <a:r>
              <a:rPr lang="en-US" dirty="0"/>
              <a:t>Store register data into memory</a:t>
            </a:r>
          </a:p>
          <a:p>
            <a:endParaRPr lang="en-US" dirty="0"/>
          </a:p>
          <a:p>
            <a:r>
              <a:rPr lang="en-US" dirty="0"/>
              <a:t>Transfer control</a:t>
            </a:r>
          </a:p>
          <a:p>
            <a:pPr lvl="1"/>
            <a:r>
              <a:rPr lang="en-US" dirty="0"/>
              <a:t>Unconditional jumps to/from procedures</a:t>
            </a:r>
          </a:p>
          <a:p>
            <a:pPr lvl="1"/>
            <a:r>
              <a:rPr lang="en-US" dirty="0"/>
              <a:t>Conditional branches</a:t>
            </a:r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/>
          <p:cNvSpPr>
            <a:spLocks noChangeArrowheads="1"/>
          </p:cNvSpPr>
          <p:nvPr/>
        </p:nvSpPr>
        <p:spPr bwMode="auto">
          <a:xfrm>
            <a:off x="342900" y="914400"/>
            <a:ext cx="300990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l" defTabSz="895350">
              <a:spcBef>
                <a:spcPct val="30000"/>
              </a:spcBef>
            </a:pPr>
            <a:r>
              <a:rPr lang="en-US" sz="2400" dirty="0">
                <a:solidFill>
                  <a:schemeClr val="tx2"/>
                </a:solidFill>
                <a:latin typeface="Calibri" pitchFamily="34" charset="0"/>
              </a:rPr>
              <a:t>Code for </a:t>
            </a:r>
            <a:r>
              <a:rPr lang="en-US" sz="2400" dirty="0" err="1">
                <a:latin typeface="Courier New" pitchFamily="49" charset="0"/>
              </a:rPr>
              <a:t>sumstore</a:t>
            </a:r>
            <a:endParaRPr lang="en-US" sz="2400" dirty="0">
              <a:solidFill>
                <a:schemeClr val="tx2"/>
              </a:solidFill>
              <a:latin typeface="Calibri" pitchFamily="34" charset="0"/>
            </a:endParaRPr>
          </a:p>
          <a:p>
            <a:pPr marL="223838" indent="-223838" defTabSz="895350">
              <a:lnSpc>
                <a:spcPct val="100000"/>
              </a:lnSpc>
            </a:pPr>
            <a:endParaRPr lang="en-US" sz="2400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151555" name="Rectangle 3"/>
          <p:cNvSpPr>
            <a:spLocks noChangeArrowheads="1"/>
          </p:cNvSpPr>
          <p:nvPr/>
        </p:nvSpPr>
        <p:spPr bwMode="auto">
          <a:xfrm>
            <a:off x="344488" y="1447800"/>
            <a:ext cx="2511425" cy="424475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l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0x0400595: </a:t>
            </a: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 0x53</a:t>
            </a: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 0x48</a:t>
            </a: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 0x89</a:t>
            </a: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 0xd3</a:t>
            </a: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 0xe8</a:t>
            </a: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 0xf2</a:t>
            </a: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 0xff</a:t>
            </a: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 0xff</a:t>
            </a: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 0xff</a:t>
            </a: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 0x48</a:t>
            </a: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 0x89</a:t>
            </a: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 0x03</a:t>
            </a: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 0x5b</a:t>
            </a: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 0xc3</a:t>
            </a:r>
          </a:p>
        </p:txBody>
      </p:sp>
      <p:sp>
        <p:nvSpPr>
          <p:cNvPr id="151556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5524500" cy="573088"/>
          </a:xfrm>
        </p:spPr>
        <p:txBody>
          <a:bodyPr/>
          <a:lstStyle/>
          <a:p>
            <a:r>
              <a:rPr lang="en-US" dirty="0"/>
              <a:t>Machine Code</a:t>
            </a:r>
          </a:p>
        </p:txBody>
      </p:sp>
      <p:sp>
        <p:nvSpPr>
          <p:cNvPr id="15155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505200" y="1143000"/>
            <a:ext cx="5486400" cy="5486400"/>
          </a:xfrm>
        </p:spPr>
        <p:txBody>
          <a:bodyPr/>
          <a:lstStyle/>
          <a:p>
            <a:r>
              <a:rPr lang="en-US" dirty="0"/>
              <a:t>Assembler</a:t>
            </a:r>
          </a:p>
          <a:p>
            <a:pPr lvl="1"/>
            <a:r>
              <a:rPr lang="en-US" dirty="0"/>
              <a:t>Translates </a:t>
            </a:r>
            <a:r>
              <a:rPr lang="en-US" dirty="0">
                <a:latin typeface="Courier New" pitchFamily="49" charset="0"/>
              </a:rPr>
              <a:t>.s</a:t>
            </a:r>
            <a:r>
              <a:rPr lang="en-US" dirty="0"/>
              <a:t> into </a:t>
            </a:r>
            <a:r>
              <a:rPr lang="en-US" dirty="0">
                <a:latin typeface="Courier New" pitchFamily="49" charset="0"/>
              </a:rPr>
              <a:t>.o</a:t>
            </a:r>
          </a:p>
          <a:p>
            <a:pPr lvl="1"/>
            <a:r>
              <a:rPr lang="en-US" dirty="0"/>
              <a:t>Binary encoding of each instruction</a:t>
            </a:r>
          </a:p>
          <a:p>
            <a:pPr lvl="1"/>
            <a:r>
              <a:rPr lang="en-US" dirty="0"/>
              <a:t>Nearly-complete image of executable code</a:t>
            </a:r>
          </a:p>
          <a:p>
            <a:pPr lvl="1"/>
            <a:r>
              <a:rPr lang="en-US" dirty="0"/>
              <a:t>Missing linkages between code in different files</a:t>
            </a:r>
          </a:p>
          <a:p>
            <a:r>
              <a:rPr lang="en-US" dirty="0"/>
              <a:t>Linker</a:t>
            </a:r>
          </a:p>
          <a:p>
            <a:pPr lvl="1"/>
            <a:r>
              <a:rPr lang="en-US" dirty="0"/>
              <a:t>Resolves references between files</a:t>
            </a:r>
          </a:p>
          <a:p>
            <a:pPr lvl="1"/>
            <a:r>
              <a:rPr lang="en-US" dirty="0"/>
              <a:t>Combines with static run-time libraries</a:t>
            </a:r>
          </a:p>
          <a:p>
            <a:pPr lvl="2"/>
            <a:r>
              <a:rPr lang="en-US" dirty="0"/>
              <a:t>E.g., code for 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</a:rPr>
              <a:t>malloc</a:t>
            </a:r>
            <a:r>
              <a:rPr lang="en-US" b="1" dirty="0"/>
              <a:t>, 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</a:rPr>
              <a:t>printf</a:t>
            </a:r>
            <a:endParaRPr lang="en-US" b="1" dirty="0">
              <a:solidFill>
                <a:schemeClr val="tx1"/>
              </a:solidFill>
              <a:latin typeface="Courier New" pitchFamily="49" charset="0"/>
            </a:endParaRPr>
          </a:p>
          <a:p>
            <a:pPr lvl="1"/>
            <a:r>
              <a:rPr lang="en-US" dirty="0"/>
              <a:t>Some libraries are </a:t>
            </a:r>
            <a:r>
              <a:rPr lang="en-US" i="1" dirty="0"/>
              <a:t>dynamically linked</a:t>
            </a:r>
          </a:p>
          <a:p>
            <a:pPr lvl="2"/>
            <a:r>
              <a:rPr lang="en-US" dirty="0"/>
              <a:t>Linking occurs when program begins execution</a:t>
            </a:r>
          </a:p>
        </p:txBody>
      </p:sp>
      <p:sp>
        <p:nvSpPr>
          <p:cNvPr id="151558" name="Text Box 6"/>
          <p:cNvSpPr txBox="1">
            <a:spLocks noChangeArrowheads="1"/>
          </p:cNvSpPr>
          <p:nvPr/>
        </p:nvSpPr>
        <p:spPr bwMode="auto">
          <a:xfrm>
            <a:off x="1295400" y="4038600"/>
            <a:ext cx="2362200" cy="1905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560388" lvl="1" indent="-222250" algn="l" defTabSz="895350">
              <a:spcBef>
                <a:spcPct val="30000"/>
              </a:spcBef>
              <a:buFontTx/>
              <a:buChar char="•"/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Total of 14 bytes</a:t>
            </a:r>
          </a:p>
          <a:p>
            <a:pPr marL="560388" lvl="1" indent="-222250" algn="l" defTabSz="895350">
              <a:spcBef>
                <a:spcPct val="30000"/>
              </a:spcBef>
              <a:buFontTx/>
              <a:buChar char="•"/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Each instruction 1, 3, or 5 bytes</a:t>
            </a:r>
          </a:p>
          <a:p>
            <a:pPr marL="560388" lvl="1" indent="-222250" algn="l" defTabSz="895350">
              <a:spcBef>
                <a:spcPct val="30000"/>
              </a:spcBef>
              <a:buFontTx/>
              <a:buChar char="•"/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Starts at address </a:t>
            </a:r>
            <a:r>
              <a:rPr lang="en-US" sz="1800" dirty="0">
                <a:solidFill>
                  <a:srgbClr val="C00000"/>
                </a:solidFill>
                <a:latin typeface="Courier New" pitchFamily="49" charset="0"/>
              </a:rPr>
              <a:t>0x0400595</a:t>
            </a:r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7264400" cy="573088"/>
          </a:xfrm>
        </p:spPr>
        <p:txBody>
          <a:bodyPr/>
          <a:lstStyle/>
          <a:p>
            <a:r>
              <a:rPr lang="en-US"/>
              <a:t>Machine Instruction Example</a:t>
            </a:r>
          </a:p>
        </p:txBody>
      </p:sp>
      <p:sp>
        <p:nvSpPr>
          <p:cNvPr id="152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0" y="838200"/>
            <a:ext cx="4572000" cy="5791200"/>
          </a:xfrm>
        </p:spPr>
        <p:txBody>
          <a:bodyPr/>
          <a:lstStyle/>
          <a:p>
            <a:pPr marL="223520" indent="-223520" defTabSz="895350">
              <a:tabLst>
                <a:tab pos="1603375" algn="l"/>
                <a:tab pos="2514600" algn="l"/>
              </a:tabLst>
            </a:pPr>
            <a:r>
              <a:rPr lang="en-US" dirty="0"/>
              <a:t>C Code</a:t>
            </a:r>
            <a:endParaRPr lang="en-US"/>
          </a:p>
          <a:p>
            <a:pPr marL="560070" lvl="1" indent="-222250" defTabSz="895350">
              <a:tabLst>
                <a:tab pos="1603375" algn="l"/>
                <a:tab pos="2514600" algn="l"/>
              </a:tabLst>
            </a:pPr>
            <a:r>
              <a:rPr lang="en-US" dirty="0"/>
              <a:t>Store value </a:t>
            </a:r>
            <a:r>
              <a:rPr lang="en-US" b="1" dirty="0">
                <a:latin typeface="Courier New"/>
                <a:cs typeface="Courier New"/>
              </a:rPr>
              <a:t>t</a:t>
            </a:r>
            <a:r>
              <a:rPr lang="en-US" dirty="0"/>
              <a:t> where designated by </a:t>
            </a:r>
            <a:r>
              <a:rPr lang="en-US" b="1" dirty="0" err="1">
                <a:latin typeface="Courier New"/>
                <a:cs typeface="Courier New"/>
              </a:rPr>
              <a:t>dest</a:t>
            </a:r>
            <a:endParaRPr lang="en-US" b="1" dirty="0">
              <a:latin typeface="Courier New"/>
              <a:cs typeface="Courier New"/>
            </a:endParaRPr>
          </a:p>
          <a:p>
            <a:pPr marL="223520" indent="-223520" defTabSz="895350">
              <a:tabLst>
                <a:tab pos="1603375" algn="l"/>
                <a:tab pos="2514600" algn="l"/>
              </a:tabLst>
            </a:pPr>
            <a:r>
              <a:rPr lang="en-US" dirty="0"/>
              <a:t>Assembly</a:t>
            </a:r>
          </a:p>
          <a:p>
            <a:pPr marL="560070" lvl="1" indent="-222250" defTabSz="895350">
              <a:tabLst>
                <a:tab pos="1603375" algn="l"/>
                <a:tab pos="2514600" algn="l"/>
              </a:tabLst>
            </a:pPr>
            <a:r>
              <a:rPr lang="en-US" dirty="0"/>
              <a:t>Move 8-byte value to memory</a:t>
            </a:r>
          </a:p>
          <a:p>
            <a:pPr marL="839470" lvl="2" indent="-165100" defTabSz="895350">
              <a:tabLst>
                <a:tab pos="1603375" algn="l"/>
                <a:tab pos="2514600" algn="l"/>
              </a:tabLst>
            </a:pPr>
            <a:r>
              <a:rPr lang="en-US" dirty="0"/>
              <a:t>Quad words in x86-64 parlance</a:t>
            </a:r>
          </a:p>
          <a:p>
            <a:pPr marL="560070" lvl="1" indent="-222250" defTabSz="895350">
              <a:tabLst>
                <a:tab pos="1603375" algn="l"/>
                <a:tab pos="2514600" algn="l"/>
              </a:tabLst>
            </a:pPr>
            <a:r>
              <a:rPr lang="en-US" dirty="0"/>
              <a:t>Operands:</a:t>
            </a:r>
          </a:p>
          <a:p>
            <a:pPr marL="839470" lvl="2" indent="-165100" defTabSz="895350">
              <a:buNone/>
              <a:tabLst>
                <a:tab pos="1603375" algn="l"/>
                <a:tab pos="2514600" algn="l"/>
              </a:tabLst>
            </a:pPr>
            <a:r>
              <a:rPr lang="en-US" b="1" dirty="0">
                <a:latin typeface="Courier New" pitchFamily="49" charset="0"/>
              </a:rPr>
              <a:t>t</a:t>
            </a:r>
            <a:r>
              <a:rPr lang="en-US" b="1" dirty="0"/>
              <a:t>:	</a:t>
            </a:r>
            <a:r>
              <a:rPr lang="en-US" dirty="0"/>
              <a:t>Register	</a:t>
            </a:r>
            <a:r>
              <a:rPr lang="en-US" b="1" dirty="0">
                <a:latin typeface="Courier New" pitchFamily="49" charset="0"/>
              </a:rPr>
              <a:t>%</a:t>
            </a:r>
            <a:r>
              <a:rPr lang="en-US" b="1" dirty="0" err="1">
                <a:latin typeface="Courier New" pitchFamily="49" charset="0"/>
              </a:rPr>
              <a:t>rax</a:t>
            </a:r>
            <a:endParaRPr lang="en-US" b="1" dirty="0">
              <a:latin typeface="Courier New" pitchFamily="49" charset="0"/>
            </a:endParaRPr>
          </a:p>
          <a:p>
            <a:pPr marL="839470" lvl="2" indent="-165100" defTabSz="895350">
              <a:buFont typeface="Wingdings" pitchFamily="2" charset="2"/>
              <a:buNone/>
              <a:tabLst>
                <a:tab pos="1603375" algn="l"/>
                <a:tab pos="2514600" algn="l"/>
              </a:tabLst>
            </a:pPr>
            <a:r>
              <a:rPr lang="en-US" b="1" dirty="0" err="1">
                <a:latin typeface="Courier New" pitchFamily="49" charset="0"/>
              </a:rPr>
              <a:t>dest</a:t>
            </a:r>
            <a:r>
              <a:rPr lang="en-US" b="1" dirty="0"/>
              <a:t>:</a:t>
            </a:r>
            <a:r>
              <a:rPr lang="en-US" dirty="0"/>
              <a:t>	Register	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</a:rPr>
              <a:t>%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</a:rPr>
              <a:t>rbx</a:t>
            </a:r>
            <a:endParaRPr lang="en-US" b="1" dirty="0">
              <a:solidFill>
                <a:schemeClr val="tx1"/>
              </a:solidFill>
              <a:latin typeface="Courier New" pitchFamily="49" charset="0"/>
            </a:endParaRPr>
          </a:p>
          <a:p>
            <a:pPr marL="839470" lvl="2" indent="-165100" defTabSz="895350">
              <a:buFont typeface="Wingdings" pitchFamily="2" charset="2"/>
              <a:buNone/>
              <a:tabLst>
                <a:tab pos="1603375" algn="l"/>
                <a:tab pos="2514600" algn="l"/>
              </a:tabLst>
            </a:pPr>
            <a:r>
              <a:rPr lang="en-US" b="1" dirty="0">
                <a:latin typeface="Courier New" pitchFamily="49" charset="0"/>
              </a:rPr>
              <a:t>*</a:t>
            </a:r>
            <a:r>
              <a:rPr lang="en-US" b="1" dirty="0" err="1">
                <a:latin typeface="Courier New" pitchFamily="49" charset="0"/>
              </a:rPr>
              <a:t>dest</a:t>
            </a:r>
            <a:r>
              <a:rPr lang="en-US" b="1" dirty="0"/>
              <a:t>:</a:t>
            </a:r>
            <a:r>
              <a:rPr lang="en-US" dirty="0"/>
              <a:t> 	Memory	</a:t>
            </a:r>
            <a:r>
              <a:rPr lang="en-US" b="1" dirty="0"/>
              <a:t>M[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</a:rPr>
              <a:t>%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</a:rPr>
              <a:t>rbx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</a:rPr>
              <a:t>]</a:t>
            </a:r>
            <a:endParaRPr lang="en-US" b="1" dirty="0"/>
          </a:p>
          <a:p>
            <a:pPr marL="223520" indent="-223520" defTabSz="895350">
              <a:tabLst>
                <a:tab pos="1603375" algn="l"/>
                <a:tab pos="2514600" algn="l"/>
              </a:tabLst>
            </a:pPr>
            <a:r>
              <a:rPr lang="en-US" dirty="0"/>
              <a:t>Machine Code</a:t>
            </a:r>
          </a:p>
          <a:p>
            <a:pPr marL="560070" lvl="1" indent="-222250" defTabSz="895350">
              <a:tabLst>
                <a:tab pos="1603375" algn="l"/>
                <a:tab pos="2514600" algn="l"/>
              </a:tabLst>
            </a:pPr>
            <a:r>
              <a:rPr lang="en-US" dirty="0"/>
              <a:t>3-byte instruction</a:t>
            </a:r>
          </a:p>
          <a:p>
            <a:pPr marL="560070" lvl="1" indent="-222250" defTabSz="895350">
              <a:tabLst>
                <a:tab pos="1603375" algn="l"/>
                <a:tab pos="2514600" algn="l"/>
              </a:tabLst>
            </a:pPr>
            <a:r>
              <a:rPr lang="en-US" dirty="0"/>
              <a:t>Stored at address </a:t>
            </a:r>
            <a:r>
              <a:rPr lang="en-US" b="1" dirty="0">
                <a:latin typeface="Courier New" pitchFamily="49" charset="0"/>
              </a:rPr>
              <a:t>0x40059e</a:t>
            </a:r>
          </a:p>
        </p:txBody>
      </p:sp>
      <p:sp>
        <p:nvSpPr>
          <p:cNvPr id="152580" name="Rectangle 4"/>
          <p:cNvSpPr>
            <a:spLocks noChangeArrowheads="1"/>
          </p:cNvSpPr>
          <p:nvPr/>
        </p:nvSpPr>
        <p:spPr bwMode="auto">
          <a:xfrm>
            <a:off x="533400" y="1143000"/>
            <a:ext cx="3883025" cy="37623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*</a:t>
            </a:r>
            <a:r>
              <a:rPr lang="en-US" sz="1800" dirty="0" err="1">
                <a:latin typeface="Courier New" pitchFamily="49" charset="0"/>
              </a:rPr>
              <a:t>dest</a:t>
            </a:r>
            <a:r>
              <a:rPr lang="en-US" sz="1800" dirty="0">
                <a:latin typeface="Courier New" pitchFamily="49" charset="0"/>
              </a:rPr>
              <a:t> = t;</a:t>
            </a:r>
          </a:p>
        </p:txBody>
      </p:sp>
      <p:sp>
        <p:nvSpPr>
          <p:cNvPr id="152581" name="Rectangle 5"/>
          <p:cNvSpPr>
            <a:spLocks noChangeArrowheads="1"/>
          </p:cNvSpPr>
          <p:nvPr/>
        </p:nvSpPr>
        <p:spPr bwMode="auto">
          <a:xfrm>
            <a:off x="533400" y="2286000"/>
            <a:ext cx="3886200" cy="37623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457200" algn="l"/>
                <a:tab pos="1549400" algn="l"/>
              </a:tabLst>
            </a:pPr>
            <a:r>
              <a:rPr lang="en-US" sz="1800" dirty="0" err="1">
                <a:latin typeface="Courier New" pitchFamily="49" charset="0"/>
              </a:rPr>
              <a:t>movq</a:t>
            </a:r>
            <a:r>
              <a:rPr lang="en-US" sz="1800" dirty="0">
                <a:latin typeface="Courier New" pitchFamily="49" charset="0"/>
              </a:rPr>
              <a:t> %</a:t>
            </a:r>
            <a:r>
              <a:rPr lang="en-US" sz="1800" dirty="0" err="1">
                <a:latin typeface="Courier New" pitchFamily="49" charset="0"/>
              </a:rPr>
              <a:t>rax</a:t>
            </a:r>
            <a:r>
              <a:rPr lang="en-US" sz="1800" dirty="0">
                <a:latin typeface="Courier New" pitchFamily="49" charset="0"/>
              </a:rPr>
              <a:t>, (%</a:t>
            </a:r>
            <a:r>
              <a:rPr lang="en-US" sz="1800" dirty="0" err="1">
                <a:latin typeface="Courier New" pitchFamily="49" charset="0"/>
              </a:rPr>
              <a:t>rbx</a:t>
            </a:r>
            <a:r>
              <a:rPr lang="en-US" sz="1800" dirty="0">
                <a:latin typeface="Courier New" pitchFamily="49" charset="0"/>
              </a:rPr>
              <a:t>)</a:t>
            </a:r>
          </a:p>
        </p:txBody>
      </p:sp>
      <p:sp>
        <p:nvSpPr>
          <p:cNvPr id="152582" name="Rectangle 6"/>
          <p:cNvSpPr>
            <a:spLocks noChangeArrowheads="1"/>
          </p:cNvSpPr>
          <p:nvPr/>
        </p:nvSpPr>
        <p:spPr bwMode="auto">
          <a:xfrm>
            <a:off x="530225" y="4912519"/>
            <a:ext cx="3886200" cy="37623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292100" algn="l"/>
              </a:tabLst>
            </a:pPr>
            <a:r>
              <a:rPr lang="en-US" sz="1800" dirty="0">
                <a:latin typeface="Courier New" pitchFamily="49" charset="0"/>
              </a:rPr>
              <a:t>0x40059e:  48 89 03</a:t>
            </a:r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ChangeArrowheads="1"/>
          </p:cNvSpPr>
          <p:nvPr/>
        </p:nvSpPr>
        <p:spPr bwMode="auto">
          <a:xfrm>
            <a:off x="901700" y="1035050"/>
            <a:ext cx="260350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l" defTabSz="895350">
              <a:spcBef>
                <a:spcPct val="30000"/>
              </a:spcBef>
            </a:pPr>
            <a:r>
              <a:rPr lang="en-US" sz="2400" dirty="0">
                <a:solidFill>
                  <a:schemeClr val="tx2"/>
                </a:solidFill>
                <a:latin typeface="Calibri" pitchFamily="34" charset="0"/>
              </a:rPr>
              <a:t>Disassembled</a:t>
            </a:r>
          </a:p>
          <a:p>
            <a:pPr marL="223838" indent="-223838" defTabSz="895350">
              <a:lnSpc>
                <a:spcPct val="100000"/>
              </a:lnSpc>
            </a:pPr>
            <a:endParaRPr lang="en-US" sz="2400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153604" name="Rectangle 4"/>
          <p:cNvSpPr>
            <a:spLocks noGrp="1" noChangeArrowheads="1"/>
          </p:cNvSpPr>
          <p:nvPr>
            <p:ph type="title"/>
          </p:nvPr>
        </p:nvSpPr>
        <p:spPr>
          <a:xfrm>
            <a:off x="381000" y="381000"/>
            <a:ext cx="6819900" cy="573088"/>
          </a:xfrm>
        </p:spPr>
        <p:txBody>
          <a:bodyPr/>
          <a:lstStyle/>
          <a:p>
            <a:r>
              <a:rPr lang="en-US" dirty="0"/>
              <a:t>Disassembling Machine Code</a:t>
            </a:r>
          </a:p>
        </p:txBody>
      </p:sp>
      <p:sp>
        <p:nvSpPr>
          <p:cNvPr id="15360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57200" y="4114800"/>
            <a:ext cx="8140700" cy="2249488"/>
          </a:xfrm>
        </p:spPr>
        <p:txBody>
          <a:bodyPr/>
          <a:lstStyle/>
          <a:p>
            <a:r>
              <a:rPr lang="en-US" dirty="0"/>
              <a:t>Disassembler</a:t>
            </a:r>
          </a:p>
          <a:p>
            <a:pPr lvl="1">
              <a:buFont typeface="Wingdings" pitchFamily="2" charset="2"/>
              <a:buNone/>
            </a:pPr>
            <a:r>
              <a:rPr lang="en-US" b="1" dirty="0" err="1">
                <a:latin typeface="Courier New" pitchFamily="49" charset="0"/>
              </a:rPr>
              <a:t>objdump</a:t>
            </a:r>
            <a:r>
              <a:rPr lang="en-US" b="1" dirty="0">
                <a:latin typeface="Courier New" pitchFamily="49" charset="0"/>
              </a:rPr>
              <a:t> –d sum</a:t>
            </a:r>
          </a:p>
          <a:p>
            <a:pPr lvl="1"/>
            <a:r>
              <a:rPr lang="en-US">
                <a:latin typeface="Calibri"/>
              </a:rPr>
              <a:t>Useful tool for examining machine code</a:t>
            </a:r>
            <a:endParaRPr lang="en-US"/>
          </a:p>
          <a:p>
            <a:pPr lvl="1"/>
            <a:r>
              <a:rPr lang="en-US" dirty="0"/>
              <a:t>Analyzes bit pattern of series of instructions</a:t>
            </a:r>
          </a:p>
          <a:p>
            <a:pPr lvl="1"/>
            <a:r>
              <a:rPr lang="en-US" dirty="0"/>
              <a:t>Produces approximate rendition of assembly code</a:t>
            </a:r>
          </a:p>
          <a:p>
            <a:pPr lvl="1"/>
            <a:r>
              <a:rPr lang="en-US" dirty="0"/>
              <a:t>Can be run on either </a:t>
            </a:r>
            <a:r>
              <a:rPr lang="en-US" dirty="0" err="1">
                <a:latin typeface="Courier New" pitchFamily="49" charset="0"/>
              </a:rPr>
              <a:t>a.out</a:t>
            </a:r>
            <a:r>
              <a:rPr lang="en-US" dirty="0"/>
              <a:t> (complete executable) or </a:t>
            </a:r>
            <a:r>
              <a:rPr lang="en-US" dirty="0">
                <a:latin typeface="Courier New" pitchFamily="49" charset="0"/>
              </a:rPr>
              <a:t>.o</a:t>
            </a:r>
            <a:r>
              <a:rPr lang="en-US" dirty="0"/>
              <a:t> file</a:t>
            </a: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104900" y="1628839"/>
            <a:ext cx="7493000" cy="2028761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0000000000400595 &lt;</a:t>
            </a:r>
            <a:r>
              <a:rPr lang="en-US" sz="1800" dirty="0" err="1">
                <a:latin typeface="Courier New" pitchFamily="49" charset="0"/>
              </a:rPr>
              <a:t>sumstore</a:t>
            </a:r>
            <a:r>
              <a:rPr lang="en-US" sz="1800" dirty="0">
                <a:latin typeface="Courier New" pitchFamily="49" charset="0"/>
              </a:rPr>
              <a:t>&gt;:</a:t>
            </a: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400595:  53               push   %</a:t>
            </a:r>
            <a:r>
              <a:rPr lang="en-US" sz="1800" dirty="0" err="1">
                <a:latin typeface="Courier New" pitchFamily="49" charset="0"/>
              </a:rPr>
              <a:t>rbx</a:t>
            </a:r>
            <a:endParaRPr lang="en-US" sz="1800" dirty="0">
              <a:latin typeface="Courier New" pitchFamily="49" charset="0"/>
            </a:endParaRP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400596:  48 89 d3         </a:t>
            </a:r>
            <a:r>
              <a:rPr lang="en-US" sz="1800" dirty="0" err="1">
                <a:latin typeface="Courier New" pitchFamily="49" charset="0"/>
              </a:rPr>
              <a:t>mov</a:t>
            </a:r>
            <a:r>
              <a:rPr lang="en-US" sz="1800" dirty="0">
                <a:latin typeface="Courier New" pitchFamily="49" charset="0"/>
              </a:rPr>
              <a:t>    %</a:t>
            </a:r>
            <a:r>
              <a:rPr lang="en-US" sz="1800" dirty="0" err="1">
                <a:latin typeface="Courier New" pitchFamily="49" charset="0"/>
              </a:rPr>
              <a:t>rdx</a:t>
            </a:r>
            <a:r>
              <a:rPr lang="en-US" sz="1800" dirty="0">
                <a:latin typeface="Courier New" pitchFamily="49" charset="0"/>
              </a:rPr>
              <a:t>,%</a:t>
            </a:r>
            <a:r>
              <a:rPr lang="en-US" sz="1800" dirty="0" err="1">
                <a:latin typeface="Courier New" pitchFamily="49" charset="0"/>
              </a:rPr>
              <a:t>rbx</a:t>
            </a:r>
            <a:endParaRPr lang="en-US" sz="1800" dirty="0">
              <a:latin typeface="Courier New" pitchFamily="49" charset="0"/>
            </a:endParaRP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400599:  e8 f2 </a:t>
            </a:r>
            <a:r>
              <a:rPr lang="en-US" sz="1800" dirty="0" err="1">
                <a:latin typeface="Courier New" pitchFamily="49" charset="0"/>
              </a:rPr>
              <a:t>ff</a:t>
            </a:r>
            <a:r>
              <a:rPr lang="en-US" sz="1800" dirty="0">
                <a:latin typeface="Courier New" pitchFamily="49" charset="0"/>
              </a:rPr>
              <a:t> </a:t>
            </a:r>
            <a:r>
              <a:rPr lang="en-US" sz="1800" dirty="0" err="1">
                <a:latin typeface="Courier New" pitchFamily="49" charset="0"/>
              </a:rPr>
              <a:t>ff</a:t>
            </a:r>
            <a:r>
              <a:rPr lang="en-US" sz="1800" dirty="0">
                <a:latin typeface="Courier New" pitchFamily="49" charset="0"/>
              </a:rPr>
              <a:t> </a:t>
            </a:r>
            <a:r>
              <a:rPr lang="en-US" sz="1800" dirty="0" err="1">
                <a:latin typeface="Courier New" pitchFamily="49" charset="0"/>
              </a:rPr>
              <a:t>ff</a:t>
            </a:r>
            <a:r>
              <a:rPr lang="en-US" sz="1800" dirty="0">
                <a:latin typeface="Courier New" pitchFamily="49" charset="0"/>
              </a:rPr>
              <a:t>   </a:t>
            </a:r>
            <a:r>
              <a:rPr lang="en-US" sz="1800" dirty="0" err="1">
                <a:latin typeface="Courier New" pitchFamily="49" charset="0"/>
              </a:rPr>
              <a:t>callq</a:t>
            </a:r>
            <a:r>
              <a:rPr lang="en-US" sz="1800" dirty="0">
                <a:latin typeface="Courier New" pitchFamily="49" charset="0"/>
              </a:rPr>
              <a:t>  400590 &lt;plus&gt;</a:t>
            </a: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40059e:  48 89 03         </a:t>
            </a:r>
            <a:r>
              <a:rPr lang="en-US" sz="1800" dirty="0" err="1">
                <a:latin typeface="Courier New" pitchFamily="49" charset="0"/>
              </a:rPr>
              <a:t>mov</a:t>
            </a:r>
            <a:r>
              <a:rPr lang="en-US" sz="1800" dirty="0">
                <a:latin typeface="Courier New" pitchFamily="49" charset="0"/>
              </a:rPr>
              <a:t>    %</a:t>
            </a:r>
            <a:r>
              <a:rPr lang="en-US" sz="1800" dirty="0" err="1">
                <a:latin typeface="Courier New" pitchFamily="49" charset="0"/>
              </a:rPr>
              <a:t>rax</a:t>
            </a:r>
            <a:r>
              <a:rPr lang="en-US" sz="1800" dirty="0">
                <a:latin typeface="Courier New" pitchFamily="49" charset="0"/>
              </a:rPr>
              <a:t>,(%</a:t>
            </a:r>
            <a:r>
              <a:rPr lang="en-US" sz="1800" dirty="0" err="1">
                <a:latin typeface="Courier New" pitchFamily="49" charset="0"/>
              </a:rPr>
              <a:t>rbx</a:t>
            </a:r>
            <a:r>
              <a:rPr lang="en-US" sz="1800" dirty="0">
                <a:latin typeface="Courier New" pitchFamily="49" charset="0"/>
              </a:rPr>
              <a:t>)</a:t>
            </a: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4005a1:  5b               pop    %</a:t>
            </a:r>
            <a:r>
              <a:rPr lang="en-US" sz="1800" dirty="0" err="1">
                <a:latin typeface="Courier New" pitchFamily="49" charset="0"/>
              </a:rPr>
              <a:t>rbx</a:t>
            </a:r>
            <a:endParaRPr lang="en-US" sz="1800" dirty="0">
              <a:latin typeface="Courier New" pitchFamily="49" charset="0"/>
            </a:endParaRP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4005a2:  c3               </a:t>
            </a:r>
            <a:r>
              <a:rPr lang="en-US" sz="1800" dirty="0" err="1">
                <a:latin typeface="Courier New" pitchFamily="49" charset="0"/>
              </a:rPr>
              <a:t>retq</a:t>
            </a:r>
            <a:endParaRPr lang="en-US" sz="1800" dirty="0">
              <a:latin typeface="Courier New" pitchFamily="49" charset="0"/>
            </a:endParaRPr>
          </a:p>
        </p:txBody>
      </p: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/>
          <p:cNvSpPr>
            <a:spLocks noChangeArrowheads="1"/>
          </p:cNvSpPr>
          <p:nvPr/>
        </p:nvSpPr>
        <p:spPr bwMode="auto">
          <a:xfrm>
            <a:off x="4191000" y="914400"/>
            <a:ext cx="260350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l" defTabSz="895350">
              <a:spcBef>
                <a:spcPct val="30000"/>
              </a:spcBef>
            </a:pPr>
            <a:r>
              <a:rPr lang="en-US" sz="2400" dirty="0">
                <a:solidFill>
                  <a:schemeClr val="tx2"/>
                </a:solidFill>
                <a:latin typeface="Calibri" pitchFamily="34" charset="0"/>
              </a:rPr>
              <a:t>Disassembled</a:t>
            </a:r>
          </a:p>
          <a:p>
            <a:pPr marL="223838" indent="-223838" defTabSz="895350">
              <a:lnSpc>
                <a:spcPct val="100000"/>
              </a:lnSpc>
            </a:pPr>
            <a:endParaRPr lang="en-US" sz="2400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154627" name="Rectangle 3"/>
          <p:cNvSpPr>
            <a:spLocks noChangeArrowheads="1"/>
          </p:cNvSpPr>
          <p:nvPr/>
        </p:nvSpPr>
        <p:spPr bwMode="auto">
          <a:xfrm>
            <a:off x="2297113" y="1705039"/>
            <a:ext cx="6846887" cy="2028761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Dump of assembler code for function </a:t>
            </a:r>
            <a:r>
              <a:rPr lang="en-US" sz="1800" dirty="0" err="1">
                <a:latin typeface="Courier New" pitchFamily="49" charset="0"/>
              </a:rPr>
              <a:t>sumstore</a:t>
            </a:r>
            <a:r>
              <a:rPr lang="en-US" sz="1800" dirty="0">
                <a:latin typeface="Courier New" pitchFamily="49" charset="0"/>
              </a:rPr>
              <a:t>:</a:t>
            </a: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0x0000000000400595 &lt;+0&gt;: push   %</a:t>
            </a:r>
            <a:r>
              <a:rPr lang="en-US" sz="1800" dirty="0" err="1">
                <a:latin typeface="Courier New" pitchFamily="49" charset="0"/>
              </a:rPr>
              <a:t>rbx</a:t>
            </a:r>
            <a:endParaRPr lang="en-US" sz="1800" dirty="0">
              <a:latin typeface="Courier New" pitchFamily="49" charset="0"/>
            </a:endParaRP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0x0000000000400596 &lt;+1&gt;: </a:t>
            </a:r>
            <a:r>
              <a:rPr lang="en-US" sz="1800" dirty="0" err="1">
                <a:latin typeface="Courier New" pitchFamily="49" charset="0"/>
              </a:rPr>
              <a:t>mov</a:t>
            </a:r>
            <a:r>
              <a:rPr lang="en-US" sz="1800" dirty="0">
                <a:latin typeface="Courier New" pitchFamily="49" charset="0"/>
              </a:rPr>
              <a:t>    %</a:t>
            </a:r>
            <a:r>
              <a:rPr lang="en-US" sz="1800" dirty="0" err="1">
                <a:latin typeface="Courier New" pitchFamily="49" charset="0"/>
              </a:rPr>
              <a:t>rdx</a:t>
            </a:r>
            <a:r>
              <a:rPr lang="en-US" sz="1800" dirty="0">
                <a:latin typeface="Courier New" pitchFamily="49" charset="0"/>
              </a:rPr>
              <a:t>,%</a:t>
            </a:r>
            <a:r>
              <a:rPr lang="en-US" sz="1800" dirty="0" err="1">
                <a:latin typeface="Courier New" pitchFamily="49" charset="0"/>
              </a:rPr>
              <a:t>rbx</a:t>
            </a:r>
            <a:endParaRPr lang="en-US" sz="1800" dirty="0">
              <a:latin typeface="Courier New" pitchFamily="49" charset="0"/>
            </a:endParaRP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0x0000000000400599 &lt;+4&gt;: </a:t>
            </a:r>
            <a:r>
              <a:rPr lang="en-US" sz="1800" dirty="0" err="1">
                <a:latin typeface="Courier New" pitchFamily="49" charset="0"/>
              </a:rPr>
              <a:t>callq</a:t>
            </a:r>
            <a:r>
              <a:rPr lang="en-US" sz="1800" dirty="0">
                <a:latin typeface="Courier New" pitchFamily="49" charset="0"/>
              </a:rPr>
              <a:t>  0x400590 &lt;plus&gt;</a:t>
            </a: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0x000000000040059e &lt;+9&gt;: </a:t>
            </a:r>
            <a:r>
              <a:rPr lang="en-US" sz="1800" dirty="0" err="1">
                <a:latin typeface="Courier New" pitchFamily="49" charset="0"/>
              </a:rPr>
              <a:t>mov</a:t>
            </a:r>
            <a:r>
              <a:rPr lang="en-US" sz="1800" dirty="0">
                <a:latin typeface="Courier New" pitchFamily="49" charset="0"/>
              </a:rPr>
              <a:t>    %</a:t>
            </a:r>
            <a:r>
              <a:rPr lang="en-US" sz="1800" dirty="0" err="1">
                <a:latin typeface="Courier New" pitchFamily="49" charset="0"/>
              </a:rPr>
              <a:t>rax</a:t>
            </a:r>
            <a:r>
              <a:rPr lang="en-US" sz="1800" dirty="0">
                <a:latin typeface="Courier New" pitchFamily="49" charset="0"/>
              </a:rPr>
              <a:t>,(%</a:t>
            </a:r>
            <a:r>
              <a:rPr lang="en-US" sz="1800" dirty="0" err="1">
                <a:latin typeface="Courier New" pitchFamily="49" charset="0"/>
              </a:rPr>
              <a:t>rbx</a:t>
            </a:r>
            <a:r>
              <a:rPr lang="en-US" sz="1800" dirty="0">
                <a:latin typeface="Courier New" pitchFamily="49" charset="0"/>
              </a:rPr>
              <a:t>)</a:t>
            </a: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0x00000000004005a1 &lt;+12&gt;:pop    %</a:t>
            </a:r>
            <a:r>
              <a:rPr lang="en-US" sz="1800" dirty="0" err="1">
                <a:latin typeface="Courier New" pitchFamily="49" charset="0"/>
              </a:rPr>
              <a:t>rbx</a:t>
            </a:r>
            <a:endParaRPr lang="en-US" sz="1800" dirty="0">
              <a:latin typeface="Courier New" pitchFamily="49" charset="0"/>
            </a:endParaRP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0x00000000004005a2 &lt;+13&gt;:</a:t>
            </a:r>
            <a:r>
              <a:rPr lang="en-US" sz="1800" dirty="0" err="1">
                <a:latin typeface="Courier New" pitchFamily="49" charset="0"/>
              </a:rPr>
              <a:t>retq</a:t>
            </a:r>
            <a:r>
              <a:rPr lang="en-US" sz="1800" dirty="0">
                <a:latin typeface="Courier New" pitchFamily="49" charset="0"/>
              </a:rPr>
              <a:t> </a:t>
            </a:r>
            <a:endParaRPr lang="en-US" sz="1800" i="1" dirty="0">
              <a:latin typeface="Courier New" pitchFamily="49" charset="0"/>
            </a:endParaRPr>
          </a:p>
        </p:txBody>
      </p:sp>
      <p:sp>
        <p:nvSpPr>
          <p:cNvPr id="154628" name="Rectangle 4"/>
          <p:cNvSpPr>
            <a:spLocks noGrp="1" noChangeArrowheads="1"/>
          </p:cNvSpPr>
          <p:nvPr>
            <p:ph type="title"/>
          </p:nvPr>
        </p:nvSpPr>
        <p:spPr>
          <a:xfrm>
            <a:off x="533400" y="417512"/>
            <a:ext cx="6248400" cy="573088"/>
          </a:xfrm>
        </p:spPr>
        <p:txBody>
          <a:bodyPr/>
          <a:lstStyle/>
          <a:p>
            <a:r>
              <a:rPr lang="en-US"/>
              <a:t>Alternate Disassembly</a:t>
            </a:r>
          </a:p>
        </p:txBody>
      </p:sp>
      <p:sp>
        <p:nvSpPr>
          <p:cNvPr id="15462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297113" y="4195763"/>
            <a:ext cx="6300787" cy="2249487"/>
          </a:xfrm>
        </p:spPr>
        <p:txBody>
          <a:bodyPr/>
          <a:lstStyle/>
          <a:p>
            <a:r>
              <a:rPr lang="en-US" dirty="0"/>
              <a:t>Within </a:t>
            </a:r>
            <a:r>
              <a:rPr lang="en-US" dirty="0" err="1"/>
              <a:t>gdb</a:t>
            </a:r>
            <a:r>
              <a:rPr lang="en-US" dirty="0"/>
              <a:t> Debugger</a:t>
            </a:r>
          </a:p>
          <a:p>
            <a:pPr lvl="1">
              <a:buFont typeface="Wingdings" pitchFamily="2" charset="2"/>
              <a:buNone/>
            </a:pPr>
            <a:r>
              <a:rPr lang="en-US" b="1" dirty="0" err="1">
                <a:latin typeface="Courier New" pitchFamily="49" charset="0"/>
              </a:rPr>
              <a:t>gdb</a:t>
            </a:r>
            <a:r>
              <a:rPr lang="en-US" b="1" dirty="0">
                <a:latin typeface="Courier New" pitchFamily="49" charset="0"/>
              </a:rPr>
              <a:t> sum</a:t>
            </a:r>
          </a:p>
          <a:p>
            <a:pPr lvl="1">
              <a:buFont typeface="Wingdings" pitchFamily="2" charset="2"/>
              <a:buNone/>
            </a:pPr>
            <a:r>
              <a:rPr lang="en-US" b="1" dirty="0">
                <a:latin typeface="Courier New" pitchFamily="49" charset="0"/>
              </a:rPr>
              <a:t>disassemble </a:t>
            </a:r>
            <a:r>
              <a:rPr lang="en-US" b="1" dirty="0" err="1">
                <a:latin typeface="Courier New" pitchFamily="49" charset="0"/>
              </a:rPr>
              <a:t>sumstore</a:t>
            </a:r>
            <a:endParaRPr lang="en-US" b="1" dirty="0">
              <a:latin typeface="Courier New" pitchFamily="49" charset="0"/>
            </a:endParaRPr>
          </a:p>
          <a:p>
            <a:pPr lvl="1"/>
            <a:r>
              <a:rPr lang="en-US" dirty="0"/>
              <a:t>Disassemble procedure</a:t>
            </a:r>
          </a:p>
          <a:p>
            <a:pPr lvl="1">
              <a:buFont typeface="Wingdings" pitchFamily="2" charset="2"/>
              <a:buNone/>
            </a:pPr>
            <a:r>
              <a:rPr lang="en-US" b="1" dirty="0">
                <a:latin typeface="Courier New" pitchFamily="49" charset="0"/>
              </a:rPr>
              <a:t>x/14xb </a:t>
            </a:r>
            <a:r>
              <a:rPr lang="en-US" b="1" dirty="0" err="1">
                <a:latin typeface="Courier New" pitchFamily="49" charset="0"/>
              </a:rPr>
              <a:t>sumstore</a:t>
            </a:r>
            <a:endParaRPr lang="en-US" b="1" dirty="0">
              <a:latin typeface="Courier New" pitchFamily="49" charset="0"/>
            </a:endParaRPr>
          </a:p>
          <a:p>
            <a:pPr lvl="1"/>
            <a:r>
              <a:rPr lang="en-US" dirty="0"/>
              <a:t>Examine the 14 bytes starting at </a:t>
            </a:r>
            <a:r>
              <a:rPr lang="en-US" dirty="0" err="1">
                <a:latin typeface="Courier New" pitchFamily="49" charset="0"/>
              </a:rPr>
              <a:t>sumstore</a:t>
            </a:r>
            <a:endParaRPr lang="en-US" dirty="0">
              <a:latin typeface="Courier New" pitchFamily="49" charset="0"/>
            </a:endParaRPr>
          </a:p>
          <a:p>
            <a:pPr lvl="1"/>
            <a:endParaRPr lang="en-US" dirty="0"/>
          </a:p>
        </p:txBody>
      </p:sp>
      <p:sp>
        <p:nvSpPr>
          <p:cNvPr id="154630" name="Rectangle 6"/>
          <p:cNvSpPr>
            <a:spLocks noChangeArrowheads="1"/>
          </p:cNvSpPr>
          <p:nvPr/>
        </p:nvSpPr>
        <p:spPr bwMode="auto">
          <a:xfrm>
            <a:off x="685800" y="1066800"/>
            <a:ext cx="130810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l" defTabSz="895350">
              <a:spcBef>
                <a:spcPct val="30000"/>
              </a:spcBef>
            </a:pPr>
            <a:r>
              <a:rPr lang="en-US" sz="2400" dirty="0">
                <a:solidFill>
                  <a:schemeClr val="tx2"/>
                </a:solidFill>
                <a:latin typeface="Calibri" pitchFamily="34" charset="0"/>
              </a:rPr>
              <a:t>Object</a:t>
            </a:r>
          </a:p>
          <a:p>
            <a:pPr marL="223838" indent="-223838" defTabSz="895350">
              <a:lnSpc>
                <a:spcPct val="100000"/>
              </a:lnSpc>
            </a:pPr>
            <a:endParaRPr lang="en-US" sz="2400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154631" name="Rectangle 7"/>
          <p:cNvSpPr>
            <a:spLocks noChangeArrowheads="1"/>
          </p:cNvSpPr>
          <p:nvPr/>
        </p:nvSpPr>
        <p:spPr bwMode="auto">
          <a:xfrm>
            <a:off x="304800" y="1524000"/>
            <a:ext cx="1828800" cy="424475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0x0400595: 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 0x53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 0x48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 0x89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 0xd3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 0xe8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 0xf2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 0xff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 0xff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 0xff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 0x48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 0x89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 0x03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 0x5b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 0xc3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Machine-Level Programming: Basics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History of Intel processors and architectures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C, assembly, machine code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Assembly Basics: Registers, operands, move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Arithmetic &amp; logical operations</a:t>
            </a:r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Machine-Level Programming: Basics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History of Intel processors and architectures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C, assembly, machine code</a:t>
            </a:r>
          </a:p>
          <a:p>
            <a:r>
              <a:rPr lang="en-US" dirty="0"/>
              <a:t>Assembly Basics: Registers, operands, move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Arithmetic &amp; logical operations</a:t>
            </a:r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/>
          </p:cNvSpPr>
          <p:nvPr/>
        </p:nvSpPr>
        <p:spPr bwMode="auto">
          <a:xfrm>
            <a:off x="762000" y="4800600"/>
            <a:ext cx="3556000" cy="533400"/>
          </a:xfrm>
          <a:prstGeom prst="rect">
            <a:avLst/>
          </a:prstGeom>
          <a:solidFill>
            <a:srgbClr val="EFBFB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%rsp</a:t>
            </a:r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x86-64 Integer Registers</a:t>
            </a:r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18682" y="6019800"/>
            <a:ext cx="7329487" cy="838200"/>
          </a:xfrm>
          <a:ln/>
        </p:spPr>
        <p:txBody>
          <a:bodyPr/>
          <a:lstStyle/>
          <a:p>
            <a:pPr lvl="1"/>
            <a:r>
              <a:rPr lang="en-US" dirty="0"/>
              <a:t>Can reference low-order 4 bytes (also low-order 1 &amp; 2 bytes)</a:t>
            </a:r>
          </a:p>
        </p:txBody>
      </p:sp>
      <p:sp>
        <p:nvSpPr>
          <p:cNvPr id="27654" name="Rectangle 6"/>
          <p:cNvSpPr>
            <a:spLocks/>
          </p:cNvSpPr>
          <p:nvPr/>
        </p:nvSpPr>
        <p:spPr bwMode="auto">
          <a:xfrm>
            <a:off x="2552700" y="1181100"/>
            <a:ext cx="17653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%eax</a:t>
            </a:r>
          </a:p>
        </p:txBody>
      </p:sp>
      <p:sp>
        <p:nvSpPr>
          <p:cNvPr id="27655" name="Rectangle 7"/>
          <p:cNvSpPr>
            <a:spLocks/>
          </p:cNvSpPr>
          <p:nvPr/>
        </p:nvSpPr>
        <p:spPr bwMode="auto">
          <a:xfrm>
            <a:off x="2552700" y="1790700"/>
            <a:ext cx="17653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%ebx</a:t>
            </a:r>
          </a:p>
        </p:txBody>
      </p:sp>
      <p:sp>
        <p:nvSpPr>
          <p:cNvPr id="27656" name="Rectangle 8"/>
          <p:cNvSpPr>
            <a:spLocks/>
          </p:cNvSpPr>
          <p:nvPr/>
        </p:nvSpPr>
        <p:spPr bwMode="auto">
          <a:xfrm>
            <a:off x="2552700" y="2400300"/>
            <a:ext cx="17653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%ecx</a:t>
            </a:r>
          </a:p>
        </p:txBody>
      </p:sp>
      <p:sp>
        <p:nvSpPr>
          <p:cNvPr id="27657" name="Rectangle 9"/>
          <p:cNvSpPr>
            <a:spLocks/>
          </p:cNvSpPr>
          <p:nvPr/>
        </p:nvSpPr>
        <p:spPr bwMode="auto">
          <a:xfrm>
            <a:off x="2552700" y="3009900"/>
            <a:ext cx="17653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%edx</a:t>
            </a:r>
          </a:p>
        </p:txBody>
      </p:sp>
      <p:sp>
        <p:nvSpPr>
          <p:cNvPr id="27658" name="Rectangle 10"/>
          <p:cNvSpPr>
            <a:spLocks/>
          </p:cNvSpPr>
          <p:nvPr/>
        </p:nvSpPr>
        <p:spPr bwMode="auto">
          <a:xfrm>
            <a:off x="2552700" y="3619500"/>
            <a:ext cx="17653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%esi</a:t>
            </a:r>
          </a:p>
        </p:txBody>
      </p:sp>
      <p:sp>
        <p:nvSpPr>
          <p:cNvPr id="27659" name="Rectangle 11"/>
          <p:cNvSpPr>
            <a:spLocks/>
          </p:cNvSpPr>
          <p:nvPr/>
        </p:nvSpPr>
        <p:spPr bwMode="auto">
          <a:xfrm>
            <a:off x="2552700" y="4229100"/>
            <a:ext cx="17653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%edi</a:t>
            </a:r>
          </a:p>
        </p:txBody>
      </p:sp>
      <p:sp>
        <p:nvSpPr>
          <p:cNvPr id="27660" name="Rectangle 12"/>
          <p:cNvSpPr>
            <a:spLocks/>
          </p:cNvSpPr>
          <p:nvPr/>
        </p:nvSpPr>
        <p:spPr bwMode="auto">
          <a:xfrm>
            <a:off x="2552700" y="4838700"/>
            <a:ext cx="1752600" cy="444500"/>
          </a:xfrm>
          <a:prstGeom prst="rect">
            <a:avLst/>
          </a:prstGeom>
          <a:solidFill>
            <a:srgbClr val="FF9999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%esp</a:t>
            </a:r>
          </a:p>
        </p:txBody>
      </p:sp>
      <p:sp>
        <p:nvSpPr>
          <p:cNvPr id="27661" name="Rectangle 13"/>
          <p:cNvSpPr>
            <a:spLocks/>
          </p:cNvSpPr>
          <p:nvPr/>
        </p:nvSpPr>
        <p:spPr bwMode="auto">
          <a:xfrm>
            <a:off x="2552700" y="5435600"/>
            <a:ext cx="17653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%ebp</a:t>
            </a:r>
          </a:p>
        </p:txBody>
      </p:sp>
      <p:sp>
        <p:nvSpPr>
          <p:cNvPr id="27662" name="Rectangle 14"/>
          <p:cNvSpPr>
            <a:spLocks/>
          </p:cNvSpPr>
          <p:nvPr/>
        </p:nvSpPr>
        <p:spPr bwMode="auto">
          <a:xfrm>
            <a:off x="6515100" y="1181100"/>
            <a:ext cx="17653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%r8d</a:t>
            </a:r>
          </a:p>
        </p:txBody>
      </p:sp>
      <p:sp>
        <p:nvSpPr>
          <p:cNvPr id="27663" name="Rectangle 15"/>
          <p:cNvSpPr>
            <a:spLocks/>
          </p:cNvSpPr>
          <p:nvPr/>
        </p:nvSpPr>
        <p:spPr bwMode="auto">
          <a:xfrm>
            <a:off x="6515100" y="1790700"/>
            <a:ext cx="17653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%r9d</a:t>
            </a:r>
          </a:p>
        </p:txBody>
      </p:sp>
      <p:sp>
        <p:nvSpPr>
          <p:cNvPr id="27664" name="Rectangle 16"/>
          <p:cNvSpPr>
            <a:spLocks/>
          </p:cNvSpPr>
          <p:nvPr/>
        </p:nvSpPr>
        <p:spPr bwMode="auto">
          <a:xfrm>
            <a:off x="6515100" y="2400300"/>
            <a:ext cx="17653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%r10d</a:t>
            </a:r>
          </a:p>
        </p:txBody>
      </p:sp>
      <p:sp>
        <p:nvSpPr>
          <p:cNvPr id="27665" name="Rectangle 17"/>
          <p:cNvSpPr>
            <a:spLocks/>
          </p:cNvSpPr>
          <p:nvPr/>
        </p:nvSpPr>
        <p:spPr bwMode="auto">
          <a:xfrm>
            <a:off x="6515100" y="3009900"/>
            <a:ext cx="17653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%r11d</a:t>
            </a:r>
          </a:p>
        </p:txBody>
      </p:sp>
      <p:sp>
        <p:nvSpPr>
          <p:cNvPr id="27666" name="Rectangle 18"/>
          <p:cNvSpPr>
            <a:spLocks/>
          </p:cNvSpPr>
          <p:nvPr/>
        </p:nvSpPr>
        <p:spPr bwMode="auto">
          <a:xfrm>
            <a:off x="6515100" y="3619500"/>
            <a:ext cx="17653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%r12d</a:t>
            </a:r>
          </a:p>
        </p:txBody>
      </p:sp>
      <p:sp>
        <p:nvSpPr>
          <p:cNvPr id="27667" name="Rectangle 19"/>
          <p:cNvSpPr>
            <a:spLocks/>
          </p:cNvSpPr>
          <p:nvPr/>
        </p:nvSpPr>
        <p:spPr bwMode="auto">
          <a:xfrm>
            <a:off x="6515100" y="4229100"/>
            <a:ext cx="17653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%r13d</a:t>
            </a:r>
          </a:p>
        </p:txBody>
      </p:sp>
      <p:sp>
        <p:nvSpPr>
          <p:cNvPr id="27668" name="Rectangle 20"/>
          <p:cNvSpPr>
            <a:spLocks/>
          </p:cNvSpPr>
          <p:nvPr/>
        </p:nvSpPr>
        <p:spPr bwMode="auto">
          <a:xfrm>
            <a:off x="6515100" y="4838700"/>
            <a:ext cx="17653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%r14d</a:t>
            </a:r>
          </a:p>
        </p:txBody>
      </p:sp>
      <p:sp>
        <p:nvSpPr>
          <p:cNvPr id="27669" name="Rectangle 21"/>
          <p:cNvSpPr>
            <a:spLocks/>
          </p:cNvSpPr>
          <p:nvPr/>
        </p:nvSpPr>
        <p:spPr bwMode="auto">
          <a:xfrm>
            <a:off x="6515100" y="5448300"/>
            <a:ext cx="17653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%r15d</a:t>
            </a:r>
          </a:p>
        </p:txBody>
      </p:sp>
      <p:sp>
        <p:nvSpPr>
          <p:cNvPr id="27670" name="Rectangle 22"/>
          <p:cNvSpPr>
            <a:spLocks/>
          </p:cNvSpPr>
          <p:nvPr/>
        </p:nvSpPr>
        <p:spPr bwMode="auto">
          <a:xfrm>
            <a:off x="4724400" y="11430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%r8</a:t>
            </a:r>
          </a:p>
        </p:txBody>
      </p:sp>
      <p:sp>
        <p:nvSpPr>
          <p:cNvPr id="27671" name="Rectangle 23"/>
          <p:cNvSpPr>
            <a:spLocks/>
          </p:cNvSpPr>
          <p:nvPr/>
        </p:nvSpPr>
        <p:spPr bwMode="auto">
          <a:xfrm>
            <a:off x="4724400" y="17526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%r9</a:t>
            </a:r>
          </a:p>
        </p:txBody>
      </p:sp>
      <p:sp>
        <p:nvSpPr>
          <p:cNvPr id="27672" name="Rectangle 24"/>
          <p:cNvSpPr>
            <a:spLocks/>
          </p:cNvSpPr>
          <p:nvPr/>
        </p:nvSpPr>
        <p:spPr bwMode="auto">
          <a:xfrm>
            <a:off x="4724400" y="23622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%r10</a:t>
            </a:r>
          </a:p>
        </p:txBody>
      </p:sp>
      <p:sp>
        <p:nvSpPr>
          <p:cNvPr id="27673" name="Rectangle 25"/>
          <p:cNvSpPr>
            <a:spLocks/>
          </p:cNvSpPr>
          <p:nvPr/>
        </p:nvSpPr>
        <p:spPr bwMode="auto">
          <a:xfrm>
            <a:off x="4724400" y="29718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%r11</a:t>
            </a:r>
          </a:p>
        </p:txBody>
      </p:sp>
      <p:sp>
        <p:nvSpPr>
          <p:cNvPr id="27674" name="Rectangle 26"/>
          <p:cNvSpPr>
            <a:spLocks/>
          </p:cNvSpPr>
          <p:nvPr/>
        </p:nvSpPr>
        <p:spPr bwMode="auto">
          <a:xfrm>
            <a:off x="4724400" y="35814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%r12</a:t>
            </a:r>
          </a:p>
        </p:txBody>
      </p:sp>
      <p:sp>
        <p:nvSpPr>
          <p:cNvPr id="27675" name="Rectangle 27"/>
          <p:cNvSpPr>
            <a:spLocks/>
          </p:cNvSpPr>
          <p:nvPr/>
        </p:nvSpPr>
        <p:spPr bwMode="auto">
          <a:xfrm>
            <a:off x="4724400" y="41910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%r13</a:t>
            </a:r>
          </a:p>
        </p:txBody>
      </p:sp>
      <p:sp>
        <p:nvSpPr>
          <p:cNvPr id="27676" name="Rectangle 28"/>
          <p:cNvSpPr>
            <a:spLocks/>
          </p:cNvSpPr>
          <p:nvPr/>
        </p:nvSpPr>
        <p:spPr bwMode="auto">
          <a:xfrm>
            <a:off x="4724400" y="48006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%r14</a:t>
            </a:r>
          </a:p>
        </p:txBody>
      </p:sp>
      <p:sp>
        <p:nvSpPr>
          <p:cNvPr id="27677" name="Rectangle 29"/>
          <p:cNvSpPr>
            <a:spLocks/>
          </p:cNvSpPr>
          <p:nvPr/>
        </p:nvSpPr>
        <p:spPr bwMode="auto">
          <a:xfrm>
            <a:off x="4724400" y="54102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%r15</a:t>
            </a:r>
          </a:p>
        </p:txBody>
      </p:sp>
      <p:sp>
        <p:nvSpPr>
          <p:cNvPr id="27678" name="Rectangle 30"/>
          <p:cNvSpPr>
            <a:spLocks/>
          </p:cNvSpPr>
          <p:nvPr/>
        </p:nvSpPr>
        <p:spPr bwMode="auto">
          <a:xfrm>
            <a:off x="762000" y="11430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24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rax</a:t>
            </a:r>
            <a:endParaRPr lang="en-US" sz="2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7679" name="Rectangle 31"/>
          <p:cNvSpPr>
            <a:spLocks/>
          </p:cNvSpPr>
          <p:nvPr/>
        </p:nvSpPr>
        <p:spPr bwMode="auto">
          <a:xfrm>
            <a:off x="762000" y="17526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24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rbx</a:t>
            </a:r>
            <a:endParaRPr lang="en-US" sz="2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7680" name="Rectangle 32"/>
          <p:cNvSpPr>
            <a:spLocks/>
          </p:cNvSpPr>
          <p:nvPr/>
        </p:nvSpPr>
        <p:spPr bwMode="auto">
          <a:xfrm>
            <a:off x="762000" y="23622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%rcx</a:t>
            </a:r>
          </a:p>
        </p:txBody>
      </p:sp>
      <p:sp>
        <p:nvSpPr>
          <p:cNvPr id="27681" name="Rectangle 33"/>
          <p:cNvSpPr>
            <a:spLocks/>
          </p:cNvSpPr>
          <p:nvPr/>
        </p:nvSpPr>
        <p:spPr bwMode="auto">
          <a:xfrm>
            <a:off x="762000" y="29718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%rdx</a:t>
            </a:r>
          </a:p>
        </p:txBody>
      </p:sp>
      <p:sp>
        <p:nvSpPr>
          <p:cNvPr id="27682" name="Rectangle 34"/>
          <p:cNvSpPr>
            <a:spLocks/>
          </p:cNvSpPr>
          <p:nvPr/>
        </p:nvSpPr>
        <p:spPr bwMode="auto">
          <a:xfrm>
            <a:off x="762000" y="35814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%rsi</a:t>
            </a:r>
          </a:p>
        </p:txBody>
      </p:sp>
      <p:sp>
        <p:nvSpPr>
          <p:cNvPr id="27683" name="Rectangle 35"/>
          <p:cNvSpPr>
            <a:spLocks/>
          </p:cNvSpPr>
          <p:nvPr/>
        </p:nvSpPr>
        <p:spPr bwMode="auto">
          <a:xfrm>
            <a:off x="762000" y="41910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%rdi</a:t>
            </a:r>
          </a:p>
        </p:txBody>
      </p:sp>
      <p:sp>
        <p:nvSpPr>
          <p:cNvPr id="27684" name="Rectangle 36"/>
          <p:cNvSpPr>
            <a:spLocks/>
          </p:cNvSpPr>
          <p:nvPr/>
        </p:nvSpPr>
        <p:spPr bwMode="auto">
          <a:xfrm>
            <a:off x="762000" y="54102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%rbp</a:t>
            </a:r>
          </a:p>
        </p:txBody>
      </p:sp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History: IA32 Registers</a:t>
            </a:r>
          </a:p>
        </p:txBody>
      </p:sp>
      <p:grpSp>
        <p:nvGrpSpPr>
          <p:cNvPr id="4" name="Group 12"/>
          <p:cNvGrpSpPr>
            <a:grpSpLocks/>
          </p:cNvGrpSpPr>
          <p:nvPr/>
        </p:nvGrpSpPr>
        <p:grpSpPr bwMode="auto">
          <a:xfrm>
            <a:off x="1295400" y="1333501"/>
            <a:ext cx="5715000" cy="4533902"/>
            <a:chOff x="3984" y="1008"/>
            <a:chExt cx="1584" cy="2256"/>
          </a:xfrm>
        </p:grpSpPr>
        <p:sp>
          <p:nvSpPr>
            <p:cNvPr id="5" name="Rectangle 4"/>
            <p:cNvSpPr>
              <a:spLocks noChangeArrowheads="1"/>
            </p:cNvSpPr>
            <p:nvPr/>
          </p:nvSpPr>
          <p:spPr bwMode="auto">
            <a:xfrm>
              <a:off x="3984" y="1008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>
                <a:lnSpc>
                  <a:spcPct val="100000"/>
                </a:lnSpc>
              </a:pPr>
              <a:r>
                <a:rPr lang="en-US" sz="2400" b="1" dirty="0">
                  <a:latin typeface="Courier New" pitchFamily="49" charset="0"/>
                </a:rPr>
                <a:t>%</a:t>
              </a:r>
              <a:r>
                <a:rPr lang="en-US" sz="2400" b="1" dirty="0" err="1">
                  <a:latin typeface="Courier New" pitchFamily="49" charset="0"/>
                </a:rPr>
                <a:t>eax</a:t>
              </a:r>
              <a:endParaRPr lang="en-US" sz="2400" b="1" dirty="0">
                <a:latin typeface="Courier New" pitchFamily="49" charset="0"/>
              </a:endParaRPr>
            </a:p>
          </p:txBody>
        </p:sp>
        <p:sp>
          <p:nvSpPr>
            <p:cNvPr id="6" name="Rectangle 5"/>
            <p:cNvSpPr>
              <a:spLocks noChangeArrowheads="1"/>
            </p:cNvSpPr>
            <p:nvPr/>
          </p:nvSpPr>
          <p:spPr bwMode="auto">
            <a:xfrm>
              <a:off x="3984" y="1296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>
                <a:lnSpc>
                  <a:spcPct val="100000"/>
                </a:lnSpc>
              </a:pPr>
              <a:r>
                <a:rPr lang="en-US" sz="2400" b="1" dirty="0">
                  <a:latin typeface="Courier New" pitchFamily="49" charset="0"/>
                </a:rPr>
                <a:t>%</a:t>
              </a:r>
              <a:r>
                <a:rPr lang="en-US" sz="2400" b="1" dirty="0" err="1">
                  <a:latin typeface="Courier New" pitchFamily="49" charset="0"/>
                </a:rPr>
                <a:t>ecx</a:t>
              </a:r>
              <a:endParaRPr lang="en-US" sz="2400" b="1" dirty="0">
                <a:latin typeface="Courier New" pitchFamily="49" charset="0"/>
              </a:endParaRPr>
            </a:p>
          </p:txBody>
        </p:sp>
        <p:sp>
          <p:nvSpPr>
            <p:cNvPr id="7" name="Rectangle 6"/>
            <p:cNvSpPr>
              <a:spLocks noChangeArrowheads="1"/>
            </p:cNvSpPr>
            <p:nvPr/>
          </p:nvSpPr>
          <p:spPr bwMode="auto">
            <a:xfrm>
              <a:off x="3984" y="1584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>
                <a:lnSpc>
                  <a:spcPct val="100000"/>
                </a:lnSpc>
              </a:pPr>
              <a:r>
                <a:rPr lang="en-US" sz="2400" b="1" dirty="0">
                  <a:latin typeface="Courier New" pitchFamily="49" charset="0"/>
                </a:rPr>
                <a:t>%</a:t>
              </a:r>
              <a:r>
                <a:rPr lang="en-US" sz="2400" b="1" dirty="0" err="1">
                  <a:latin typeface="Courier New" pitchFamily="49" charset="0"/>
                </a:rPr>
                <a:t>edx</a:t>
              </a:r>
              <a:endParaRPr lang="en-US" sz="2400" b="1" dirty="0">
                <a:latin typeface="Courier New" pitchFamily="49" charset="0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auto">
            <a:xfrm>
              <a:off x="3984" y="1872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>
                <a:lnSpc>
                  <a:spcPct val="100000"/>
                </a:lnSpc>
              </a:pPr>
              <a:r>
                <a:rPr lang="en-US" sz="2400" b="1" dirty="0">
                  <a:latin typeface="Courier New" pitchFamily="49" charset="0"/>
                </a:rPr>
                <a:t>%</a:t>
              </a:r>
              <a:r>
                <a:rPr lang="en-US" sz="2400" b="1" dirty="0" err="1">
                  <a:latin typeface="Courier New" pitchFamily="49" charset="0"/>
                </a:rPr>
                <a:t>ebx</a:t>
              </a:r>
              <a:endParaRPr lang="en-US" sz="2400" b="1" dirty="0">
                <a:latin typeface="Courier New" pitchFamily="49" charset="0"/>
              </a:endParaRPr>
            </a:p>
          </p:txBody>
        </p:sp>
        <p:sp>
          <p:nvSpPr>
            <p:cNvPr id="9" name="Rectangle 8"/>
            <p:cNvSpPr>
              <a:spLocks noChangeArrowheads="1"/>
            </p:cNvSpPr>
            <p:nvPr/>
          </p:nvSpPr>
          <p:spPr bwMode="auto">
            <a:xfrm>
              <a:off x="3984" y="2160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>
                <a:lnSpc>
                  <a:spcPct val="100000"/>
                </a:lnSpc>
              </a:pPr>
              <a:r>
                <a:rPr lang="en-US" sz="2400" b="1" dirty="0">
                  <a:latin typeface="Courier New" pitchFamily="49" charset="0"/>
                </a:rPr>
                <a:t>%</a:t>
              </a:r>
              <a:r>
                <a:rPr lang="en-US" sz="2400" b="1" dirty="0" err="1">
                  <a:latin typeface="Courier New" pitchFamily="49" charset="0"/>
                </a:rPr>
                <a:t>esi</a:t>
              </a:r>
              <a:endParaRPr lang="en-US" sz="2400" b="1" dirty="0">
                <a:latin typeface="Courier New" pitchFamily="49" charset="0"/>
              </a:endParaRPr>
            </a:p>
          </p:txBody>
        </p:sp>
        <p:sp>
          <p:nvSpPr>
            <p:cNvPr id="10" name="Rectangle 9"/>
            <p:cNvSpPr>
              <a:spLocks noChangeArrowheads="1"/>
            </p:cNvSpPr>
            <p:nvPr/>
          </p:nvSpPr>
          <p:spPr bwMode="auto">
            <a:xfrm>
              <a:off x="3984" y="2448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>
                <a:lnSpc>
                  <a:spcPct val="100000"/>
                </a:lnSpc>
              </a:pPr>
              <a:r>
                <a:rPr lang="en-US" sz="2400" b="1" dirty="0">
                  <a:latin typeface="Courier New" pitchFamily="49" charset="0"/>
                </a:rPr>
                <a:t>%</a:t>
              </a:r>
              <a:r>
                <a:rPr lang="en-US" sz="2400" b="1" dirty="0" err="1">
                  <a:latin typeface="Courier New" pitchFamily="49" charset="0"/>
                </a:rPr>
                <a:t>edi</a:t>
              </a:r>
              <a:endParaRPr lang="en-US" sz="2400" b="1" dirty="0">
                <a:latin typeface="Courier New" pitchFamily="49" charset="0"/>
              </a:endParaRPr>
            </a:p>
          </p:txBody>
        </p:sp>
        <p:sp>
          <p:nvSpPr>
            <p:cNvPr id="11" name="Rectangle 10"/>
            <p:cNvSpPr>
              <a:spLocks noChangeArrowheads="1"/>
            </p:cNvSpPr>
            <p:nvPr/>
          </p:nvSpPr>
          <p:spPr bwMode="auto">
            <a:xfrm>
              <a:off x="3984" y="2736"/>
              <a:ext cx="1584" cy="240"/>
            </a:xfrm>
            <a:prstGeom prst="rect">
              <a:avLst/>
            </a:prstGeom>
            <a:solidFill>
              <a:srgbClr val="EFBFB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>
                <a:lnSpc>
                  <a:spcPct val="100000"/>
                </a:lnSpc>
              </a:pPr>
              <a:r>
                <a:rPr lang="en-US" sz="2400" b="1" dirty="0">
                  <a:latin typeface="Courier New" pitchFamily="49" charset="0"/>
                </a:rPr>
                <a:t>%</a:t>
              </a:r>
              <a:r>
                <a:rPr lang="en-US" sz="2400" b="1" dirty="0" err="1">
                  <a:latin typeface="Courier New" pitchFamily="49" charset="0"/>
                </a:rPr>
                <a:t>esp</a:t>
              </a:r>
              <a:endParaRPr lang="en-US" sz="2400" b="1" dirty="0">
                <a:latin typeface="Courier New" pitchFamily="49" charset="0"/>
              </a:endParaRPr>
            </a:p>
          </p:txBody>
        </p:sp>
        <p:sp>
          <p:nvSpPr>
            <p:cNvPr id="12" name="Rectangle 11"/>
            <p:cNvSpPr>
              <a:spLocks noChangeArrowheads="1"/>
            </p:cNvSpPr>
            <p:nvPr/>
          </p:nvSpPr>
          <p:spPr bwMode="auto">
            <a:xfrm>
              <a:off x="3984" y="3024"/>
              <a:ext cx="1584" cy="240"/>
            </a:xfrm>
            <a:prstGeom prst="rect">
              <a:avLst/>
            </a:prstGeom>
            <a:solidFill>
              <a:srgbClr val="EFBFB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>
                <a:lnSpc>
                  <a:spcPct val="100000"/>
                </a:lnSpc>
              </a:pPr>
              <a:r>
                <a:rPr lang="en-US" sz="2400" b="1" dirty="0">
                  <a:latin typeface="Courier New" pitchFamily="49" charset="0"/>
                </a:rPr>
                <a:t>%</a:t>
              </a:r>
              <a:r>
                <a:rPr lang="en-US" sz="2400" b="1" dirty="0" err="1">
                  <a:latin typeface="Courier New" pitchFamily="49" charset="0"/>
                </a:rPr>
                <a:t>ebp</a:t>
              </a:r>
              <a:endParaRPr lang="en-US" sz="2400" b="1" dirty="0">
                <a:latin typeface="Courier New" pitchFamily="49" charset="0"/>
              </a:endParaRP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4184326" y="1404970"/>
            <a:ext cx="2819400" cy="343694"/>
            <a:chOff x="4495800" y="1404970"/>
            <a:chExt cx="2819400" cy="343694"/>
          </a:xfrm>
        </p:grpSpPr>
        <p:sp>
          <p:nvSpPr>
            <p:cNvPr id="13" name="Rectangle 12"/>
            <p:cNvSpPr/>
            <p:nvPr/>
          </p:nvSpPr>
          <p:spPr bwMode="auto">
            <a:xfrm>
              <a:off x="4495800" y="1404970"/>
              <a:ext cx="2819400" cy="3429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</a:endParaRPr>
            </a:p>
          </p:txBody>
        </p:sp>
        <p:cxnSp>
          <p:nvCxnSpPr>
            <p:cNvPr id="19" name="Straight Connector 18"/>
            <p:cNvCxnSpPr>
              <a:stCxn id="13" idx="0"/>
              <a:endCxn id="13" idx="2"/>
            </p:cNvCxnSpPr>
            <p:nvPr/>
          </p:nvCxnSpPr>
          <p:spPr bwMode="auto">
            <a:xfrm rot="16200000" flipH="1">
              <a:off x="5734050" y="1576420"/>
              <a:ext cx="342900" cy="1588"/>
            </a:xfrm>
            <a:prstGeom prst="lin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23" name="Group 22"/>
          <p:cNvGrpSpPr/>
          <p:nvPr/>
        </p:nvGrpSpPr>
        <p:grpSpPr>
          <a:xfrm>
            <a:off x="4184326" y="1989024"/>
            <a:ext cx="2819400" cy="343694"/>
            <a:chOff x="4495800" y="1404970"/>
            <a:chExt cx="2819400" cy="343694"/>
          </a:xfrm>
        </p:grpSpPr>
        <p:sp>
          <p:nvSpPr>
            <p:cNvPr id="24" name="Rectangle 23"/>
            <p:cNvSpPr/>
            <p:nvPr/>
          </p:nvSpPr>
          <p:spPr bwMode="auto">
            <a:xfrm>
              <a:off x="4495800" y="1404970"/>
              <a:ext cx="2819400" cy="3429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</a:endParaRPr>
            </a:p>
          </p:txBody>
        </p:sp>
        <p:cxnSp>
          <p:nvCxnSpPr>
            <p:cNvPr id="25" name="Straight Connector 24"/>
            <p:cNvCxnSpPr>
              <a:stCxn id="24" idx="0"/>
              <a:endCxn id="24" idx="2"/>
            </p:cNvCxnSpPr>
            <p:nvPr/>
          </p:nvCxnSpPr>
          <p:spPr bwMode="auto">
            <a:xfrm rot="16200000" flipH="1">
              <a:off x="5734050" y="1576420"/>
              <a:ext cx="342900" cy="1588"/>
            </a:xfrm>
            <a:prstGeom prst="lin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26" name="Group 25"/>
          <p:cNvGrpSpPr/>
          <p:nvPr/>
        </p:nvGrpSpPr>
        <p:grpSpPr>
          <a:xfrm>
            <a:off x="4184326" y="2558580"/>
            <a:ext cx="2819400" cy="343694"/>
            <a:chOff x="4495800" y="1404970"/>
            <a:chExt cx="2819400" cy="343694"/>
          </a:xfrm>
        </p:grpSpPr>
        <p:sp>
          <p:nvSpPr>
            <p:cNvPr id="27" name="Rectangle 26"/>
            <p:cNvSpPr/>
            <p:nvPr/>
          </p:nvSpPr>
          <p:spPr bwMode="auto">
            <a:xfrm>
              <a:off x="4495800" y="1404970"/>
              <a:ext cx="2819400" cy="3429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</a:endParaRPr>
            </a:p>
          </p:txBody>
        </p:sp>
        <p:cxnSp>
          <p:nvCxnSpPr>
            <p:cNvPr id="28" name="Straight Connector 27"/>
            <p:cNvCxnSpPr>
              <a:stCxn id="27" idx="0"/>
              <a:endCxn id="27" idx="2"/>
            </p:cNvCxnSpPr>
            <p:nvPr/>
          </p:nvCxnSpPr>
          <p:spPr bwMode="auto">
            <a:xfrm rot="16200000" flipH="1">
              <a:off x="5734050" y="1576420"/>
              <a:ext cx="342900" cy="1588"/>
            </a:xfrm>
            <a:prstGeom prst="lin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29" name="Group 28"/>
          <p:cNvGrpSpPr/>
          <p:nvPr/>
        </p:nvGrpSpPr>
        <p:grpSpPr>
          <a:xfrm>
            <a:off x="4184326" y="3141484"/>
            <a:ext cx="2819400" cy="343694"/>
            <a:chOff x="4495800" y="1404970"/>
            <a:chExt cx="2819400" cy="343694"/>
          </a:xfrm>
        </p:grpSpPr>
        <p:sp>
          <p:nvSpPr>
            <p:cNvPr id="30" name="Rectangle 29"/>
            <p:cNvSpPr/>
            <p:nvPr/>
          </p:nvSpPr>
          <p:spPr bwMode="auto">
            <a:xfrm>
              <a:off x="4495800" y="1404970"/>
              <a:ext cx="2819400" cy="3429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</a:endParaRPr>
            </a:p>
          </p:txBody>
        </p:sp>
        <p:cxnSp>
          <p:nvCxnSpPr>
            <p:cNvPr id="31" name="Straight Connector 30"/>
            <p:cNvCxnSpPr>
              <a:stCxn id="30" idx="0"/>
              <a:endCxn id="30" idx="2"/>
            </p:cNvCxnSpPr>
            <p:nvPr/>
          </p:nvCxnSpPr>
          <p:spPr bwMode="auto">
            <a:xfrm rot="16200000" flipH="1">
              <a:off x="5734050" y="1576420"/>
              <a:ext cx="342900" cy="1588"/>
            </a:xfrm>
            <a:prstGeom prst="lin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33" name="Rectangle 32"/>
          <p:cNvSpPr/>
          <p:nvPr/>
        </p:nvSpPr>
        <p:spPr bwMode="auto">
          <a:xfrm>
            <a:off x="4184326" y="3717666"/>
            <a:ext cx="2819400" cy="3429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  <p:sp>
        <p:nvSpPr>
          <p:cNvPr id="36" name="Rectangle 35"/>
          <p:cNvSpPr/>
          <p:nvPr/>
        </p:nvSpPr>
        <p:spPr bwMode="auto">
          <a:xfrm>
            <a:off x="4184326" y="4301720"/>
            <a:ext cx="2819400" cy="3429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  <p:sp>
        <p:nvSpPr>
          <p:cNvPr id="39" name="Rectangle 38"/>
          <p:cNvSpPr/>
          <p:nvPr/>
        </p:nvSpPr>
        <p:spPr bwMode="auto">
          <a:xfrm>
            <a:off x="4184326" y="4871276"/>
            <a:ext cx="2819400" cy="342900"/>
          </a:xfrm>
          <a:prstGeom prst="rect">
            <a:avLst/>
          </a:prstGeom>
          <a:solidFill>
            <a:srgbClr val="FF99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  <p:sp>
        <p:nvSpPr>
          <p:cNvPr id="42" name="Rectangle 41"/>
          <p:cNvSpPr/>
          <p:nvPr/>
        </p:nvSpPr>
        <p:spPr bwMode="auto">
          <a:xfrm>
            <a:off x="4184326" y="5454180"/>
            <a:ext cx="2819400" cy="342900"/>
          </a:xfrm>
          <a:prstGeom prst="rect">
            <a:avLst/>
          </a:prstGeom>
          <a:solidFill>
            <a:srgbClr val="FF99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" name="TextBox 52"/>
          <p:cNvSpPr txBox="1"/>
          <p:nvPr/>
        </p:nvSpPr>
        <p:spPr>
          <a:xfrm>
            <a:off x="3581400" y="1391622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>
                <a:latin typeface="Courier New" pitchFamily="49" charset="0"/>
                <a:cs typeface="Courier New" pitchFamily="49" charset="0"/>
              </a:rPr>
              <a:t>%ax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3581400" y="1975438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>
                <a:latin typeface="Courier New" pitchFamily="49" charset="0"/>
                <a:cs typeface="Courier New" pitchFamily="49" charset="0"/>
              </a:rPr>
              <a:t>%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cx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3581400" y="2541296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>
                <a:latin typeface="Courier New" pitchFamily="49" charset="0"/>
                <a:cs typeface="Courier New" pitchFamily="49" charset="0"/>
              </a:rPr>
              <a:t>%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dx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3581400" y="3131786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>
                <a:latin typeface="Courier New" pitchFamily="49" charset="0"/>
                <a:cs typeface="Courier New" pitchFamily="49" charset="0"/>
              </a:rPr>
              <a:t>%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bx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3581400" y="3708016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>
                <a:latin typeface="Courier New" pitchFamily="49" charset="0"/>
                <a:cs typeface="Courier New" pitchFamily="49" charset="0"/>
              </a:rPr>
              <a:t>%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si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3581400" y="4287222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>
                <a:latin typeface="Courier New" pitchFamily="49" charset="0"/>
                <a:cs typeface="Courier New" pitchFamily="49" charset="0"/>
              </a:rPr>
              <a:t>%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di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3581400" y="4857690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>
                <a:latin typeface="Courier New" pitchFamily="49" charset="0"/>
                <a:cs typeface="Courier New" pitchFamily="49" charset="0"/>
              </a:rPr>
              <a:t>%sp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3581400" y="5443570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>
                <a:latin typeface="Courier New" pitchFamily="49" charset="0"/>
                <a:cs typeface="Courier New" pitchFamily="49" charset="0"/>
              </a:rPr>
              <a:t>%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bp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4572000" y="1391622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>
                <a:latin typeface="Courier New" pitchFamily="49" charset="0"/>
                <a:cs typeface="Courier New" pitchFamily="49" charset="0"/>
              </a:rPr>
              <a:t>%ah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4572000" y="1975438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>
                <a:latin typeface="Courier New" pitchFamily="49" charset="0"/>
                <a:cs typeface="Courier New" pitchFamily="49" charset="0"/>
              </a:rPr>
              <a:t>%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ch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4572000" y="2541296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>
                <a:latin typeface="Courier New" pitchFamily="49" charset="0"/>
                <a:cs typeface="Courier New" pitchFamily="49" charset="0"/>
              </a:rPr>
              <a:t>%dh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4572000" y="3131786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>
                <a:latin typeface="Courier New" pitchFamily="49" charset="0"/>
                <a:cs typeface="Courier New" pitchFamily="49" charset="0"/>
              </a:rPr>
              <a:t>%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bh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5943600" y="1391622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>
                <a:latin typeface="Courier New" pitchFamily="49" charset="0"/>
                <a:cs typeface="Courier New" pitchFamily="49" charset="0"/>
              </a:rPr>
              <a:t>%al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5943600" y="1975438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>
                <a:latin typeface="Courier New" pitchFamily="49" charset="0"/>
                <a:cs typeface="Courier New" pitchFamily="49" charset="0"/>
              </a:rPr>
              <a:t>%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cl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5943600" y="2541296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>
                <a:latin typeface="Courier New" pitchFamily="49" charset="0"/>
                <a:cs typeface="Courier New" pitchFamily="49" charset="0"/>
              </a:rPr>
              <a:t>%dl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5943600" y="3131786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>
                <a:latin typeface="Courier New" pitchFamily="49" charset="0"/>
                <a:cs typeface="Courier New" pitchFamily="49" charset="0"/>
              </a:rPr>
              <a:t>%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bl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3" name="AutoShape 7"/>
          <p:cNvSpPr>
            <a:spLocks/>
          </p:cNvSpPr>
          <p:nvPr/>
        </p:nvSpPr>
        <p:spPr bwMode="auto">
          <a:xfrm rot="5400000">
            <a:off x="5451983" y="4671257"/>
            <a:ext cx="279400" cy="2824085"/>
          </a:xfrm>
          <a:prstGeom prst="rightBrace">
            <a:avLst>
              <a:gd name="adj1" fmla="val 2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4267200" y="6172200"/>
            <a:ext cx="26607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16-bit virtual registers</a:t>
            </a:r>
          </a:p>
          <a:p>
            <a:pPr algn="ctr"/>
            <a:r>
              <a:rPr lang="en-US" sz="1800" dirty="0">
                <a:latin typeface="Calibri" pitchFamily="34" charset="0"/>
              </a:rPr>
              <a:t>(backwards compatibility)</a:t>
            </a:r>
          </a:p>
        </p:txBody>
      </p:sp>
      <p:sp>
        <p:nvSpPr>
          <p:cNvPr id="75" name="AutoShape 7"/>
          <p:cNvSpPr>
            <a:spLocks/>
          </p:cNvSpPr>
          <p:nvPr/>
        </p:nvSpPr>
        <p:spPr bwMode="auto">
          <a:xfrm rot="10800000">
            <a:off x="914400" y="1333500"/>
            <a:ext cx="279400" cy="3376310"/>
          </a:xfrm>
          <a:prstGeom prst="rightBrace">
            <a:avLst>
              <a:gd name="adj1" fmla="val 2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6" name="TextBox 75"/>
          <p:cNvSpPr txBox="1"/>
          <p:nvPr/>
        </p:nvSpPr>
        <p:spPr>
          <a:xfrm rot="16200000">
            <a:off x="-221736" y="2812536"/>
            <a:ext cx="17272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general purpose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7555159" y="1391622"/>
            <a:ext cx="12586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400" i="1" dirty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accumulate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7555159" y="1975438"/>
            <a:ext cx="9364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400" i="1" dirty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counter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7555159" y="2541296"/>
            <a:ext cx="61427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400" i="1" dirty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data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7555159" y="3131786"/>
            <a:ext cx="61427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400" i="1" dirty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base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7555159" y="3626836"/>
            <a:ext cx="9364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400" i="1" dirty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source </a:t>
            </a:r>
          </a:p>
          <a:p>
            <a:pPr algn="l"/>
            <a:r>
              <a:rPr lang="en-US" sz="1400" i="1" dirty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index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7555159" y="4204648"/>
            <a:ext cx="136608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400" i="1" dirty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destination</a:t>
            </a:r>
          </a:p>
          <a:p>
            <a:pPr algn="l"/>
            <a:r>
              <a:rPr lang="en-US" sz="1400" i="1" dirty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index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7555159" y="4701317"/>
            <a:ext cx="11496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800" i="1" dirty="0">
                <a:latin typeface="Courier New" pitchFamily="49" charset="0"/>
                <a:cs typeface="Courier New" pitchFamily="49" charset="0"/>
              </a:rPr>
              <a:t>stack </a:t>
            </a:r>
          </a:p>
          <a:p>
            <a:pPr algn="l"/>
            <a:r>
              <a:rPr lang="en-US" sz="1800" i="1" dirty="0">
                <a:latin typeface="Courier New" pitchFamily="49" charset="0"/>
                <a:cs typeface="Courier New" pitchFamily="49" charset="0"/>
              </a:rPr>
              <a:t>pointer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7555159" y="5313528"/>
            <a:ext cx="11496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800" i="1" dirty="0">
                <a:latin typeface="Courier New" pitchFamily="49" charset="0"/>
                <a:cs typeface="Courier New" pitchFamily="49" charset="0"/>
              </a:rPr>
              <a:t>base</a:t>
            </a:r>
          </a:p>
          <a:p>
            <a:pPr algn="l"/>
            <a:r>
              <a:rPr lang="en-US" sz="1800" i="1" dirty="0">
                <a:latin typeface="Courier New" pitchFamily="49" charset="0"/>
                <a:cs typeface="Courier New" pitchFamily="49" charset="0"/>
              </a:rPr>
              <a:t>pointer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7293942" y="649069"/>
            <a:ext cx="185005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Origin</a:t>
            </a:r>
          </a:p>
          <a:p>
            <a:pPr algn="ctr"/>
            <a:r>
              <a:rPr lang="en-US" sz="1800" dirty="0">
                <a:latin typeface="Calibri" pitchFamily="34" charset="0"/>
              </a:rPr>
              <a:t>(mostly obsolete)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36" grpId="0" animBg="1"/>
      <p:bldP spid="39" grpId="0" animBg="1"/>
      <p:bldP spid="42" grpId="0" animBg="1"/>
      <p:bldP spid="53" grpId="0"/>
      <p:bldP spid="54" grpId="0"/>
      <p:bldP spid="55" grpId="0"/>
      <p:bldP spid="56" grpId="0"/>
      <p:bldP spid="57" grpId="0"/>
      <p:bldP spid="58" grpId="0"/>
      <p:bldP spid="59" grpId="0"/>
      <p:bldP spid="60" grpId="0"/>
      <p:bldP spid="61" grpId="0"/>
      <p:bldP spid="62" grpId="0"/>
      <p:bldP spid="63" grpId="0"/>
      <p:bldP spid="64" grpId="0"/>
      <p:bldP spid="69" grpId="0"/>
      <p:bldP spid="70" grpId="0"/>
      <p:bldP spid="71" grpId="0"/>
      <p:bldP spid="72" grpId="0"/>
      <p:bldP spid="73" grpId="0" animBg="1"/>
      <p:bldP spid="74" grpId="0"/>
      <p:bldP spid="77" grpId="0"/>
      <p:bldP spid="78" grpId="0"/>
      <p:bldP spid="79" grpId="0"/>
      <p:bldP spid="80" grpId="0"/>
      <p:bldP spid="81" grpId="0"/>
      <p:bldP spid="82" grpId="0"/>
      <p:bldP spid="83" grpId="0"/>
      <p:bldP spid="84" grpId="0"/>
      <p:bldP spid="85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457200"/>
            <a:ext cx="5537200" cy="573088"/>
          </a:xfrm>
        </p:spPr>
        <p:txBody>
          <a:bodyPr/>
          <a:lstStyle/>
          <a:p>
            <a:r>
              <a:rPr lang="en-US" dirty="0"/>
              <a:t>Moving Data</a:t>
            </a:r>
          </a:p>
        </p:txBody>
      </p:sp>
      <p:sp>
        <p:nvSpPr>
          <p:cNvPr id="156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100138"/>
            <a:ext cx="8396287" cy="5224462"/>
          </a:xfrm>
        </p:spPr>
        <p:txBody>
          <a:bodyPr/>
          <a:lstStyle/>
          <a:p>
            <a:r>
              <a:rPr lang="en-US" dirty="0"/>
              <a:t>Moving Data</a:t>
            </a:r>
          </a:p>
          <a:p>
            <a:pPr lvl="1">
              <a:buFont typeface="Wingdings" pitchFamily="2" charset="2"/>
              <a:buNone/>
            </a:pPr>
            <a:r>
              <a:rPr lang="en-US" b="1" dirty="0" err="1">
                <a:latin typeface="Courier New" pitchFamily="49" charset="0"/>
              </a:rPr>
              <a:t>movq</a:t>
            </a:r>
            <a:r>
              <a:rPr lang="en-US" b="1" dirty="0"/>
              <a:t> </a:t>
            </a:r>
            <a:r>
              <a:rPr lang="en-US" b="1" i="1" dirty="0"/>
              <a:t>Source</a:t>
            </a:r>
            <a:r>
              <a:rPr lang="en-US" b="1" dirty="0"/>
              <a:t>, </a:t>
            </a:r>
            <a:r>
              <a:rPr lang="en-US" b="1" i="1" dirty="0" err="1"/>
              <a:t>Dest</a:t>
            </a:r>
            <a:r>
              <a:rPr lang="en-US" b="1" dirty="0"/>
              <a:t>:</a:t>
            </a:r>
            <a:endParaRPr lang="en-US" dirty="0"/>
          </a:p>
          <a:p>
            <a:pPr>
              <a:spcBef>
                <a:spcPts val="1800"/>
              </a:spcBef>
            </a:pPr>
            <a:r>
              <a:rPr lang="en-US" dirty="0"/>
              <a:t>Operand Types</a:t>
            </a:r>
          </a:p>
          <a:p>
            <a:pPr lvl="1"/>
            <a:r>
              <a:rPr lang="en-US" b="1" i="1" dirty="0">
                <a:solidFill>
                  <a:srgbClr val="C00000"/>
                </a:solidFill>
              </a:rPr>
              <a:t>Immediate:</a:t>
            </a:r>
            <a:r>
              <a:rPr lang="en-US" dirty="0"/>
              <a:t> Constant integer data</a:t>
            </a:r>
          </a:p>
          <a:p>
            <a:pPr lvl="2"/>
            <a:r>
              <a:rPr lang="en-US" dirty="0"/>
              <a:t>Example: </a:t>
            </a:r>
            <a:r>
              <a:rPr lang="en-US" b="1" dirty="0">
                <a:latin typeface="Courier New" pitchFamily="49" charset="0"/>
              </a:rPr>
              <a:t>$0x400</a:t>
            </a:r>
            <a:r>
              <a:rPr lang="en-US" b="1" dirty="0"/>
              <a:t>, </a:t>
            </a:r>
            <a:r>
              <a:rPr lang="en-US" b="1" dirty="0">
                <a:latin typeface="Courier New" pitchFamily="49" charset="0"/>
              </a:rPr>
              <a:t>$-533</a:t>
            </a:r>
            <a:endParaRPr lang="en-US" dirty="0"/>
          </a:p>
          <a:p>
            <a:pPr lvl="2"/>
            <a:r>
              <a:rPr lang="en-US" dirty="0"/>
              <a:t>Like C constant, but prefixed with </a:t>
            </a:r>
            <a:r>
              <a:rPr lang="en-US" b="1" dirty="0">
                <a:latin typeface="Courier New" pitchFamily="49" charset="0"/>
              </a:rPr>
              <a:t>‘$’</a:t>
            </a:r>
          </a:p>
          <a:p>
            <a:pPr lvl="2"/>
            <a:r>
              <a:rPr lang="en-US" dirty="0"/>
              <a:t>Encoded with 1, 2, or 4 bytes</a:t>
            </a:r>
          </a:p>
          <a:p>
            <a:pPr lvl="1"/>
            <a:r>
              <a:rPr lang="en-US" b="1" i="1" dirty="0">
                <a:solidFill>
                  <a:srgbClr val="C00000"/>
                </a:solidFill>
              </a:rPr>
              <a:t>Register: </a:t>
            </a:r>
            <a:r>
              <a:rPr lang="en-US" dirty="0"/>
              <a:t>One of 16 integer registers</a:t>
            </a:r>
          </a:p>
          <a:p>
            <a:pPr lvl="2"/>
            <a:r>
              <a:rPr lang="en-US" dirty="0"/>
              <a:t>Example: </a:t>
            </a:r>
            <a:r>
              <a:rPr lang="en-US" b="1" dirty="0">
                <a:latin typeface="Courier New" pitchFamily="49" charset="0"/>
              </a:rPr>
              <a:t>%</a:t>
            </a:r>
            <a:r>
              <a:rPr lang="en-US" b="1" dirty="0" err="1">
                <a:latin typeface="Courier New" pitchFamily="49" charset="0"/>
              </a:rPr>
              <a:t>rax</a:t>
            </a:r>
            <a:r>
              <a:rPr lang="en-US" b="1" dirty="0">
                <a:latin typeface="Courier New" pitchFamily="49" charset="0"/>
              </a:rPr>
              <a:t>, %r13</a:t>
            </a:r>
          </a:p>
          <a:p>
            <a:pPr lvl="2"/>
            <a:r>
              <a:rPr lang="en-US" dirty="0"/>
              <a:t>But </a:t>
            </a:r>
            <a:r>
              <a:rPr lang="en-US" b="1" dirty="0">
                <a:latin typeface="Courier New" pitchFamily="49" charset="0"/>
              </a:rPr>
              <a:t>%</a:t>
            </a:r>
            <a:r>
              <a:rPr lang="en-US" b="1" dirty="0" err="1">
                <a:latin typeface="Courier New" pitchFamily="49" charset="0"/>
              </a:rPr>
              <a:t>rsp</a:t>
            </a:r>
            <a:r>
              <a:rPr lang="en-US" b="1" dirty="0">
                <a:latin typeface="Courier New" pitchFamily="49" charset="0"/>
              </a:rPr>
              <a:t> </a:t>
            </a:r>
            <a:r>
              <a:rPr lang="en-US" dirty="0"/>
              <a:t>reserved for special use</a:t>
            </a:r>
          </a:p>
          <a:p>
            <a:pPr lvl="2"/>
            <a:r>
              <a:rPr lang="en-US" dirty="0"/>
              <a:t>Others have special uses for particular instructions</a:t>
            </a:r>
          </a:p>
          <a:p>
            <a:pPr lvl="1"/>
            <a:r>
              <a:rPr lang="en-US" b="1" i="1" dirty="0">
                <a:solidFill>
                  <a:srgbClr val="C00000"/>
                </a:solidFill>
              </a:rPr>
              <a:t>Memory:</a:t>
            </a:r>
            <a:r>
              <a:rPr lang="en-US" dirty="0"/>
              <a:t> 8 consecutive bytes of memory at address given by register</a:t>
            </a:r>
          </a:p>
          <a:p>
            <a:pPr lvl="2"/>
            <a:r>
              <a:rPr lang="en-US" dirty="0"/>
              <a:t>Simplest example: </a:t>
            </a:r>
            <a:r>
              <a:rPr lang="en-US" b="1" dirty="0">
                <a:latin typeface="Courier New" pitchFamily="49" charset="0"/>
              </a:rPr>
              <a:t>(%</a:t>
            </a:r>
            <a:r>
              <a:rPr lang="en-US" b="1" dirty="0" err="1">
                <a:latin typeface="Courier New" pitchFamily="49" charset="0"/>
              </a:rPr>
              <a:t>rax</a:t>
            </a:r>
            <a:r>
              <a:rPr lang="en-US" b="1" dirty="0">
                <a:latin typeface="Courier New" pitchFamily="49" charset="0"/>
              </a:rPr>
              <a:t>)</a:t>
            </a:r>
          </a:p>
          <a:p>
            <a:pPr lvl="2"/>
            <a:r>
              <a:rPr lang="en-US" dirty="0"/>
              <a:t>Various other “address modes”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6167416" y="609600"/>
            <a:ext cx="2519384" cy="4267200"/>
            <a:chOff x="6167416" y="609600"/>
            <a:chExt cx="2519384" cy="4267200"/>
          </a:xfrm>
        </p:grpSpPr>
        <p:sp>
          <p:nvSpPr>
            <p:cNvPr id="156676" name="Rectangle 4"/>
            <p:cNvSpPr>
              <a:spLocks noChangeArrowheads="1"/>
            </p:cNvSpPr>
            <p:nvPr/>
          </p:nvSpPr>
          <p:spPr bwMode="auto">
            <a:xfrm>
              <a:off x="6172200" y="609600"/>
              <a:ext cx="25146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>
                <a:lnSpc>
                  <a:spcPct val="100000"/>
                </a:lnSpc>
              </a:pPr>
              <a:r>
                <a:rPr lang="en-US" sz="2400" b="1" dirty="0">
                  <a:latin typeface="Courier New" pitchFamily="49" charset="0"/>
                </a:rPr>
                <a:t>%</a:t>
              </a:r>
              <a:r>
                <a:rPr lang="en-US" sz="2400" b="1" dirty="0" err="1">
                  <a:latin typeface="Courier New" pitchFamily="49" charset="0"/>
                </a:rPr>
                <a:t>rax</a:t>
              </a:r>
              <a:endParaRPr lang="en-US" sz="2400" b="1" dirty="0">
                <a:latin typeface="Courier New" pitchFamily="49" charset="0"/>
              </a:endParaRPr>
            </a:p>
          </p:txBody>
        </p:sp>
        <p:sp>
          <p:nvSpPr>
            <p:cNvPr id="156677" name="Rectangle 5"/>
            <p:cNvSpPr>
              <a:spLocks noChangeArrowheads="1"/>
            </p:cNvSpPr>
            <p:nvPr/>
          </p:nvSpPr>
          <p:spPr bwMode="auto">
            <a:xfrm>
              <a:off x="6172200" y="1066800"/>
              <a:ext cx="25146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>
                <a:lnSpc>
                  <a:spcPct val="100000"/>
                </a:lnSpc>
              </a:pPr>
              <a:r>
                <a:rPr lang="en-US" sz="2400" b="1" dirty="0">
                  <a:latin typeface="Courier New" pitchFamily="49" charset="0"/>
                </a:rPr>
                <a:t>%</a:t>
              </a:r>
              <a:r>
                <a:rPr lang="en-US" sz="2400" b="1" dirty="0" err="1">
                  <a:latin typeface="Courier New" pitchFamily="49" charset="0"/>
                </a:rPr>
                <a:t>rcx</a:t>
              </a:r>
              <a:endParaRPr lang="en-US" sz="2400" b="1" dirty="0">
                <a:latin typeface="Courier New" pitchFamily="49" charset="0"/>
              </a:endParaRPr>
            </a:p>
          </p:txBody>
        </p:sp>
        <p:sp>
          <p:nvSpPr>
            <p:cNvPr id="156678" name="Rectangle 6"/>
            <p:cNvSpPr>
              <a:spLocks noChangeArrowheads="1"/>
            </p:cNvSpPr>
            <p:nvPr/>
          </p:nvSpPr>
          <p:spPr bwMode="auto">
            <a:xfrm>
              <a:off x="6172200" y="1524000"/>
              <a:ext cx="25146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>
                <a:lnSpc>
                  <a:spcPct val="100000"/>
                </a:lnSpc>
              </a:pPr>
              <a:r>
                <a:rPr lang="en-US" sz="2400" b="1" dirty="0">
                  <a:latin typeface="Courier New" pitchFamily="49" charset="0"/>
                </a:rPr>
                <a:t>%</a:t>
              </a:r>
              <a:r>
                <a:rPr lang="en-US" sz="2400" b="1" dirty="0" err="1">
                  <a:latin typeface="Courier New" pitchFamily="49" charset="0"/>
                </a:rPr>
                <a:t>rdx</a:t>
              </a:r>
              <a:endParaRPr lang="en-US" sz="2400" b="1" dirty="0">
                <a:latin typeface="Courier New" pitchFamily="49" charset="0"/>
              </a:endParaRPr>
            </a:p>
          </p:txBody>
        </p:sp>
        <p:sp>
          <p:nvSpPr>
            <p:cNvPr id="156679" name="Rectangle 7"/>
            <p:cNvSpPr>
              <a:spLocks noChangeArrowheads="1"/>
            </p:cNvSpPr>
            <p:nvPr/>
          </p:nvSpPr>
          <p:spPr bwMode="auto">
            <a:xfrm>
              <a:off x="6172200" y="1981200"/>
              <a:ext cx="25146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>
                <a:lnSpc>
                  <a:spcPct val="100000"/>
                </a:lnSpc>
              </a:pPr>
              <a:r>
                <a:rPr lang="en-US" sz="2400" b="1" dirty="0">
                  <a:latin typeface="Courier New" pitchFamily="49" charset="0"/>
                </a:rPr>
                <a:t>%</a:t>
              </a:r>
              <a:r>
                <a:rPr lang="en-US" sz="2400" b="1" dirty="0" err="1">
                  <a:latin typeface="Courier New" pitchFamily="49" charset="0"/>
                </a:rPr>
                <a:t>rbx</a:t>
              </a:r>
              <a:endParaRPr lang="en-US" sz="2400" b="1" dirty="0">
                <a:latin typeface="Courier New" pitchFamily="49" charset="0"/>
              </a:endParaRPr>
            </a:p>
          </p:txBody>
        </p:sp>
        <p:sp>
          <p:nvSpPr>
            <p:cNvPr id="156680" name="Rectangle 8"/>
            <p:cNvSpPr>
              <a:spLocks noChangeArrowheads="1"/>
            </p:cNvSpPr>
            <p:nvPr/>
          </p:nvSpPr>
          <p:spPr bwMode="auto">
            <a:xfrm>
              <a:off x="6172200" y="2438400"/>
              <a:ext cx="25146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>
                <a:lnSpc>
                  <a:spcPct val="100000"/>
                </a:lnSpc>
              </a:pPr>
              <a:r>
                <a:rPr lang="en-US" sz="2400" b="1" dirty="0">
                  <a:latin typeface="Courier New" pitchFamily="49" charset="0"/>
                </a:rPr>
                <a:t>%</a:t>
              </a:r>
              <a:r>
                <a:rPr lang="en-US" sz="2400" b="1" dirty="0" err="1">
                  <a:latin typeface="Courier New" pitchFamily="49" charset="0"/>
                </a:rPr>
                <a:t>rsi</a:t>
              </a:r>
              <a:endParaRPr lang="en-US" sz="2400" b="1" dirty="0">
                <a:latin typeface="Courier New" pitchFamily="49" charset="0"/>
              </a:endParaRPr>
            </a:p>
          </p:txBody>
        </p:sp>
        <p:sp>
          <p:nvSpPr>
            <p:cNvPr id="156681" name="Rectangle 9"/>
            <p:cNvSpPr>
              <a:spLocks noChangeArrowheads="1"/>
            </p:cNvSpPr>
            <p:nvPr/>
          </p:nvSpPr>
          <p:spPr bwMode="auto">
            <a:xfrm>
              <a:off x="6172200" y="2895600"/>
              <a:ext cx="25146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>
                <a:lnSpc>
                  <a:spcPct val="100000"/>
                </a:lnSpc>
              </a:pPr>
              <a:r>
                <a:rPr lang="en-US" sz="2400" b="1" dirty="0">
                  <a:latin typeface="Courier New" pitchFamily="49" charset="0"/>
                </a:rPr>
                <a:t>%</a:t>
              </a:r>
              <a:r>
                <a:rPr lang="en-US" sz="2400" b="1" dirty="0" err="1">
                  <a:latin typeface="Courier New" pitchFamily="49" charset="0"/>
                </a:rPr>
                <a:t>rdi</a:t>
              </a:r>
              <a:endParaRPr lang="en-US" sz="2400" b="1" dirty="0">
                <a:latin typeface="Courier New" pitchFamily="49" charset="0"/>
              </a:endParaRPr>
            </a:p>
          </p:txBody>
        </p:sp>
        <p:sp>
          <p:nvSpPr>
            <p:cNvPr id="156682" name="Rectangle 10"/>
            <p:cNvSpPr>
              <a:spLocks noChangeArrowheads="1"/>
            </p:cNvSpPr>
            <p:nvPr/>
          </p:nvSpPr>
          <p:spPr bwMode="auto">
            <a:xfrm>
              <a:off x="6172200" y="3352800"/>
              <a:ext cx="2514600" cy="381000"/>
            </a:xfrm>
            <a:prstGeom prst="rect">
              <a:avLst/>
            </a:prstGeom>
            <a:solidFill>
              <a:srgbClr val="EFBFB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>
                <a:lnSpc>
                  <a:spcPct val="100000"/>
                </a:lnSpc>
              </a:pPr>
              <a:r>
                <a:rPr lang="en-US" sz="2400" b="1" dirty="0">
                  <a:latin typeface="Courier New" pitchFamily="49" charset="0"/>
                </a:rPr>
                <a:t>%</a:t>
              </a:r>
              <a:r>
                <a:rPr lang="en-US" sz="2400" b="1" dirty="0" err="1">
                  <a:latin typeface="Courier New" pitchFamily="49" charset="0"/>
                </a:rPr>
                <a:t>rsp</a:t>
              </a:r>
              <a:endParaRPr lang="en-US" sz="2400" b="1" dirty="0">
                <a:latin typeface="Courier New" pitchFamily="49" charset="0"/>
              </a:endParaRPr>
            </a:p>
          </p:txBody>
        </p:sp>
        <p:sp>
          <p:nvSpPr>
            <p:cNvPr id="156683" name="Rectangle 11"/>
            <p:cNvSpPr>
              <a:spLocks noChangeArrowheads="1"/>
            </p:cNvSpPr>
            <p:nvPr/>
          </p:nvSpPr>
          <p:spPr bwMode="auto">
            <a:xfrm>
              <a:off x="6172200" y="3810000"/>
              <a:ext cx="25146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>
                <a:lnSpc>
                  <a:spcPct val="100000"/>
                </a:lnSpc>
              </a:pPr>
              <a:r>
                <a:rPr lang="en-US" sz="2400" b="1" dirty="0">
                  <a:latin typeface="Courier New" pitchFamily="49" charset="0"/>
                </a:rPr>
                <a:t>%</a:t>
              </a:r>
              <a:r>
                <a:rPr lang="en-US" sz="2400" b="1" dirty="0" err="1">
                  <a:latin typeface="Courier New" pitchFamily="49" charset="0"/>
                </a:rPr>
                <a:t>rbp</a:t>
              </a:r>
              <a:endParaRPr lang="en-US" sz="2400" b="1" dirty="0">
                <a:latin typeface="Courier New" pitchFamily="49" charset="0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auto">
            <a:xfrm>
              <a:off x="6167416" y="4495800"/>
              <a:ext cx="25146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>
                <a:lnSpc>
                  <a:spcPct val="100000"/>
                </a:lnSpc>
              </a:pPr>
              <a:r>
                <a:rPr lang="en-US" sz="2400" b="1" dirty="0">
                  <a:latin typeface="Courier New" pitchFamily="49" charset="0"/>
                </a:rPr>
                <a:t>%</a:t>
              </a:r>
              <a:r>
                <a:rPr lang="en-US" sz="2400" b="1" dirty="0" err="1">
                  <a:latin typeface="Courier New" pitchFamily="49" charset="0"/>
                </a:rPr>
                <a:t>rN</a:t>
              </a:r>
              <a:endParaRPr lang="en-US" sz="2400" b="1" dirty="0">
                <a:latin typeface="Courier New" pitchFamily="49" charset="0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685800"/>
            <a:ext cx="7165975" cy="573088"/>
          </a:xfrm>
        </p:spPr>
        <p:txBody>
          <a:bodyPr/>
          <a:lstStyle/>
          <a:p>
            <a:r>
              <a:rPr lang="en-US">
                <a:latin typeface="Courier New" pitchFamily="49" charset="0"/>
              </a:rPr>
              <a:t>movq</a:t>
            </a:r>
            <a:r>
              <a:rPr lang="en-US"/>
              <a:t> Operand Combinations</a:t>
            </a:r>
          </a:p>
        </p:txBody>
      </p:sp>
      <p:sp>
        <p:nvSpPr>
          <p:cNvPr id="157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5943600"/>
            <a:ext cx="8140700" cy="533400"/>
          </a:xfrm>
          <a:noFill/>
        </p:spPr>
        <p:txBody>
          <a:bodyPr lIns="0" tIns="0" rIns="0" bIns="0"/>
          <a:lstStyle/>
          <a:p>
            <a:pPr marL="0" indent="0" algn="ctr">
              <a:buNone/>
            </a:pPr>
            <a:r>
              <a:rPr lang="en-US" i="1">
                <a:solidFill>
                  <a:srgbClr val="C00000"/>
                </a:solidFill>
              </a:rPr>
              <a:t>Cannot do memory-memory transfer with a single instruction</a:t>
            </a:r>
          </a:p>
        </p:txBody>
      </p:sp>
      <p:sp>
        <p:nvSpPr>
          <p:cNvPr id="157700" name="Text Box 4"/>
          <p:cNvSpPr txBox="1">
            <a:spLocks noChangeArrowheads="1"/>
          </p:cNvSpPr>
          <p:nvPr/>
        </p:nvSpPr>
        <p:spPr bwMode="auto">
          <a:xfrm>
            <a:off x="228600" y="3771900"/>
            <a:ext cx="936274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dirty="0" err="1">
                <a:latin typeface="Courier New" pitchFamily="49" charset="0"/>
              </a:rPr>
              <a:t>movq</a:t>
            </a:r>
            <a:endParaRPr lang="en-US" sz="2400" dirty="0">
              <a:latin typeface="Courier New" pitchFamily="49" charset="0"/>
            </a:endParaRPr>
          </a:p>
        </p:txBody>
      </p:sp>
      <p:sp>
        <p:nvSpPr>
          <p:cNvPr id="157701" name="Text Box 5"/>
          <p:cNvSpPr txBox="1">
            <a:spLocks noChangeArrowheads="1"/>
          </p:cNvSpPr>
          <p:nvPr/>
        </p:nvSpPr>
        <p:spPr bwMode="auto">
          <a:xfrm>
            <a:off x="1600200" y="2705100"/>
            <a:ext cx="760144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i="1" dirty="0" err="1">
                <a:latin typeface="Calibri" pitchFamily="34" charset="0"/>
              </a:rPr>
              <a:t>Imm</a:t>
            </a:r>
            <a:endParaRPr lang="en-US" sz="2400" i="1" dirty="0">
              <a:latin typeface="Calibri" pitchFamily="34" charset="0"/>
            </a:endParaRPr>
          </a:p>
        </p:txBody>
      </p:sp>
      <p:sp>
        <p:nvSpPr>
          <p:cNvPr id="157702" name="Text Box 6"/>
          <p:cNvSpPr txBox="1">
            <a:spLocks noChangeArrowheads="1"/>
          </p:cNvSpPr>
          <p:nvPr/>
        </p:nvSpPr>
        <p:spPr bwMode="auto">
          <a:xfrm>
            <a:off x="1600200" y="3771900"/>
            <a:ext cx="665888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i="1" dirty="0" err="1">
                <a:latin typeface="Calibri" pitchFamily="34" charset="0"/>
              </a:rPr>
              <a:t>Reg</a:t>
            </a:r>
            <a:endParaRPr lang="en-US" sz="2400" i="1" dirty="0">
              <a:latin typeface="Calibri" pitchFamily="34" charset="0"/>
            </a:endParaRPr>
          </a:p>
        </p:txBody>
      </p:sp>
      <p:sp>
        <p:nvSpPr>
          <p:cNvPr id="157703" name="Text Box 7"/>
          <p:cNvSpPr txBox="1">
            <a:spLocks noChangeArrowheads="1"/>
          </p:cNvSpPr>
          <p:nvPr/>
        </p:nvSpPr>
        <p:spPr bwMode="auto">
          <a:xfrm>
            <a:off x="1600200" y="4914900"/>
            <a:ext cx="876300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i="1" dirty="0" err="1">
                <a:latin typeface="Calibri" pitchFamily="34" charset="0"/>
              </a:rPr>
              <a:t>Mem</a:t>
            </a:r>
            <a:endParaRPr lang="en-US" sz="2400" i="1" dirty="0">
              <a:latin typeface="Calibri" pitchFamily="34" charset="0"/>
            </a:endParaRPr>
          </a:p>
        </p:txBody>
      </p:sp>
      <p:sp>
        <p:nvSpPr>
          <p:cNvPr id="157704" name="Text Box 8"/>
          <p:cNvSpPr txBox="1">
            <a:spLocks noChangeArrowheads="1"/>
          </p:cNvSpPr>
          <p:nvPr/>
        </p:nvSpPr>
        <p:spPr bwMode="auto">
          <a:xfrm>
            <a:off x="2819400" y="2476500"/>
            <a:ext cx="665888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i="1" dirty="0" err="1">
                <a:latin typeface="Calibri" pitchFamily="34" charset="0"/>
              </a:rPr>
              <a:t>Reg</a:t>
            </a:r>
            <a:endParaRPr lang="en-US" sz="2400" i="1" dirty="0">
              <a:latin typeface="Calibri" pitchFamily="34" charset="0"/>
            </a:endParaRPr>
          </a:p>
        </p:txBody>
      </p:sp>
      <p:sp>
        <p:nvSpPr>
          <p:cNvPr id="157705" name="Text Box 9"/>
          <p:cNvSpPr txBox="1">
            <a:spLocks noChangeArrowheads="1"/>
          </p:cNvSpPr>
          <p:nvPr/>
        </p:nvSpPr>
        <p:spPr bwMode="auto">
          <a:xfrm>
            <a:off x="2819400" y="2933700"/>
            <a:ext cx="876300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i="1" dirty="0" err="1">
                <a:latin typeface="Calibri" pitchFamily="34" charset="0"/>
              </a:rPr>
              <a:t>Mem</a:t>
            </a:r>
            <a:endParaRPr lang="en-US" sz="2400" i="1" dirty="0">
              <a:latin typeface="Calibri" pitchFamily="34" charset="0"/>
            </a:endParaRPr>
          </a:p>
        </p:txBody>
      </p:sp>
      <p:sp>
        <p:nvSpPr>
          <p:cNvPr id="157706" name="Text Box 10"/>
          <p:cNvSpPr txBox="1">
            <a:spLocks noChangeArrowheads="1"/>
          </p:cNvSpPr>
          <p:nvPr/>
        </p:nvSpPr>
        <p:spPr bwMode="auto">
          <a:xfrm>
            <a:off x="2819400" y="3619500"/>
            <a:ext cx="665888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i="1" dirty="0" err="1">
                <a:latin typeface="Calibri" pitchFamily="34" charset="0"/>
              </a:rPr>
              <a:t>Reg</a:t>
            </a:r>
            <a:endParaRPr lang="en-US" sz="2400" i="1" dirty="0">
              <a:latin typeface="Calibri" pitchFamily="34" charset="0"/>
            </a:endParaRPr>
          </a:p>
        </p:txBody>
      </p:sp>
      <p:sp>
        <p:nvSpPr>
          <p:cNvPr id="157707" name="Text Box 11"/>
          <p:cNvSpPr txBox="1">
            <a:spLocks noChangeArrowheads="1"/>
          </p:cNvSpPr>
          <p:nvPr/>
        </p:nvSpPr>
        <p:spPr bwMode="auto">
          <a:xfrm>
            <a:off x="2819400" y="4065588"/>
            <a:ext cx="876300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i="1" dirty="0" err="1">
                <a:latin typeface="Calibri" pitchFamily="34" charset="0"/>
              </a:rPr>
              <a:t>Mem</a:t>
            </a:r>
            <a:endParaRPr lang="en-US" sz="2400" i="1" dirty="0">
              <a:latin typeface="Calibri" pitchFamily="34" charset="0"/>
            </a:endParaRPr>
          </a:p>
        </p:txBody>
      </p:sp>
      <p:sp>
        <p:nvSpPr>
          <p:cNvPr id="157708" name="Text Box 12"/>
          <p:cNvSpPr txBox="1">
            <a:spLocks noChangeArrowheads="1"/>
          </p:cNvSpPr>
          <p:nvPr/>
        </p:nvSpPr>
        <p:spPr bwMode="auto">
          <a:xfrm>
            <a:off x="2819400" y="4914900"/>
            <a:ext cx="665888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i="1" dirty="0" err="1">
                <a:latin typeface="Calibri" pitchFamily="34" charset="0"/>
              </a:rPr>
              <a:t>Reg</a:t>
            </a:r>
            <a:endParaRPr lang="en-US" sz="2400" i="1" dirty="0">
              <a:latin typeface="Calibri" pitchFamily="34" charset="0"/>
            </a:endParaRPr>
          </a:p>
        </p:txBody>
      </p:sp>
      <p:sp>
        <p:nvSpPr>
          <p:cNvPr id="157709" name="Text Box 13"/>
          <p:cNvSpPr txBox="1">
            <a:spLocks noChangeArrowheads="1"/>
          </p:cNvSpPr>
          <p:nvPr/>
        </p:nvSpPr>
        <p:spPr bwMode="auto">
          <a:xfrm>
            <a:off x="1447800" y="1752600"/>
            <a:ext cx="1049133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dirty="0">
                <a:latin typeface="Calibri" pitchFamily="34" charset="0"/>
              </a:rPr>
              <a:t>Source</a:t>
            </a:r>
          </a:p>
        </p:txBody>
      </p:sp>
      <p:sp>
        <p:nvSpPr>
          <p:cNvPr id="157710" name="Text Box 14"/>
          <p:cNvSpPr txBox="1">
            <a:spLocks noChangeArrowheads="1"/>
          </p:cNvSpPr>
          <p:nvPr/>
        </p:nvSpPr>
        <p:spPr bwMode="auto">
          <a:xfrm>
            <a:off x="2819400" y="1752600"/>
            <a:ext cx="761491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dirty="0" err="1">
                <a:latin typeface="Calibri" pitchFamily="34" charset="0"/>
              </a:rPr>
              <a:t>Dest</a:t>
            </a:r>
            <a:endParaRPr lang="en-US" sz="2400" dirty="0">
              <a:latin typeface="Calibri" pitchFamily="34" charset="0"/>
            </a:endParaRPr>
          </a:p>
        </p:txBody>
      </p:sp>
      <p:sp>
        <p:nvSpPr>
          <p:cNvPr id="157716" name="AutoShape 20"/>
          <p:cNvSpPr>
            <a:spLocks/>
          </p:cNvSpPr>
          <p:nvPr/>
        </p:nvSpPr>
        <p:spPr bwMode="auto">
          <a:xfrm>
            <a:off x="1295400" y="2628900"/>
            <a:ext cx="304800" cy="2743200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57717" name="AutoShape 21"/>
          <p:cNvSpPr>
            <a:spLocks/>
          </p:cNvSpPr>
          <p:nvPr/>
        </p:nvSpPr>
        <p:spPr bwMode="auto">
          <a:xfrm>
            <a:off x="2514600" y="2552700"/>
            <a:ext cx="304800" cy="762000"/>
          </a:xfrm>
          <a:prstGeom prst="leftBrace">
            <a:avLst>
              <a:gd name="adj1" fmla="val 20833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57718" name="AutoShape 22"/>
          <p:cNvSpPr>
            <a:spLocks/>
          </p:cNvSpPr>
          <p:nvPr/>
        </p:nvSpPr>
        <p:spPr bwMode="auto">
          <a:xfrm>
            <a:off x="2514600" y="3695700"/>
            <a:ext cx="304800" cy="762000"/>
          </a:xfrm>
          <a:prstGeom prst="leftBrace">
            <a:avLst>
              <a:gd name="adj1" fmla="val 20833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57719" name="Text Box 23"/>
          <p:cNvSpPr txBox="1">
            <a:spLocks noChangeArrowheads="1"/>
          </p:cNvSpPr>
          <p:nvPr/>
        </p:nvSpPr>
        <p:spPr bwMode="auto">
          <a:xfrm>
            <a:off x="6858000" y="1752600"/>
            <a:ext cx="1306768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dirty="0">
                <a:latin typeface="Calibri" pitchFamily="34" charset="0"/>
              </a:rPr>
              <a:t>C Analog</a:t>
            </a:r>
          </a:p>
        </p:txBody>
      </p:sp>
      <p:sp>
        <p:nvSpPr>
          <p:cNvPr id="157711" name="Text Box 15"/>
          <p:cNvSpPr txBox="1">
            <a:spLocks noChangeArrowheads="1"/>
          </p:cNvSpPr>
          <p:nvPr/>
        </p:nvSpPr>
        <p:spPr bwMode="auto">
          <a:xfrm>
            <a:off x="3733800" y="2506663"/>
            <a:ext cx="2339453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 err="1">
                <a:latin typeface="Courier New" pitchFamily="49" charset="0"/>
              </a:rPr>
              <a:t>movq</a:t>
            </a:r>
            <a:r>
              <a:rPr lang="en-US" sz="2000" dirty="0">
                <a:latin typeface="Courier New" pitchFamily="49" charset="0"/>
              </a:rPr>
              <a:t> $0x4,%rax</a:t>
            </a:r>
          </a:p>
        </p:txBody>
      </p:sp>
      <p:sp>
        <p:nvSpPr>
          <p:cNvPr id="157720" name="Text Box 24"/>
          <p:cNvSpPr txBox="1">
            <a:spLocks noChangeArrowheads="1"/>
          </p:cNvSpPr>
          <p:nvPr/>
        </p:nvSpPr>
        <p:spPr bwMode="auto">
          <a:xfrm>
            <a:off x="6673850" y="2506663"/>
            <a:ext cx="1860550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>
                <a:latin typeface="Courier New" pitchFamily="49" charset="0"/>
              </a:rPr>
              <a:t>temp = 0x4;</a:t>
            </a:r>
          </a:p>
        </p:txBody>
      </p:sp>
      <p:sp>
        <p:nvSpPr>
          <p:cNvPr id="157712" name="Text Box 16"/>
          <p:cNvSpPr txBox="1">
            <a:spLocks noChangeArrowheads="1"/>
          </p:cNvSpPr>
          <p:nvPr/>
        </p:nvSpPr>
        <p:spPr bwMode="auto">
          <a:xfrm>
            <a:off x="3733800" y="2963863"/>
            <a:ext cx="2801193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 err="1">
                <a:latin typeface="Courier New" pitchFamily="49" charset="0"/>
              </a:rPr>
              <a:t>movq</a:t>
            </a:r>
            <a:r>
              <a:rPr lang="en-US" sz="2000" dirty="0">
                <a:latin typeface="Courier New" pitchFamily="49" charset="0"/>
              </a:rPr>
              <a:t> $-147,(%</a:t>
            </a:r>
            <a:r>
              <a:rPr lang="en-US" sz="2000" dirty="0" err="1">
                <a:latin typeface="Courier New" pitchFamily="49" charset="0"/>
              </a:rPr>
              <a:t>rax</a:t>
            </a:r>
            <a:r>
              <a:rPr lang="en-US" sz="2000" dirty="0">
                <a:latin typeface="Courier New" pitchFamily="49" charset="0"/>
              </a:rPr>
              <a:t>)</a:t>
            </a:r>
          </a:p>
        </p:txBody>
      </p:sp>
      <p:sp>
        <p:nvSpPr>
          <p:cNvPr id="157721" name="Text Box 25"/>
          <p:cNvSpPr txBox="1">
            <a:spLocks noChangeArrowheads="1"/>
          </p:cNvSpPr>
          <p:nvPr/>
        </p:nvSpPr>
        <p:spPr bwMode="auto">
          <a:xfrm>
            <a:off x="6673850" y="2963863"/>
            <a:ext cx="1708150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>
                <a:latin typeface="Courier New" pitchFamily="49" charset="0"/>
              </a:rPr>
              <a:t>*p = -147;</a:t>
            </a:r>
          </a:p>
        </p:txBody>
      </p:sp>
      <p:sp>
        <p:nvSpPr>
          <p:cNvPr id="157713" name="Text Box 17"/>
          <p:cNvSpPr txBox="1">
            <a:spLocks noChangeArrowheads="1"/>
          </p:cNvSpPr>
          <p:nvPr/>
        </p:nvSpPr>
        <p:spPr bwMode="auto">
          <a:xfrm>
            <a:off x="3733800" y="3649663"/>
            <a:ext cx="2339453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 err="1">
                <a:latin typeface="Courier New" pitchFamily="49" charset="0"/>
              </a:rPr>
              <a:t>movq</a:t>
            </a:r>
            <a:r>
              <a:rPr lang="en-US" sz="2000" dirty="0">
                <a:latin typeface="Courier New" pitchFamily="49" charset="0"/>
              </a:rPr>
              <a:t> %</a:t>
            </a:r>
            <a:r>
              <a:rPr lang="en-US" sz="2000" dirty="0" err="1">
                <a:latin typeface="Courier New" pitchFamily="49" charset="0"/>
              </a:rPr>
              <a:t>rax</a:t>
            </a:r>
            <a:r>
              <a:rPr lang="en-US" sz="2000" dirty="0">
                <a:latin typeface="Courier New" pitchFamily="49" charset="0"/>
              </a:rPr>
              <a:t>,%</a:t>
            </a:r>
            <a:r>
              <a:rPr lang="en-US" sz="2000" dirty="0" err="1">
                <a:latin typeface="Courier New" pitchFamily="49" charset="0"/>
              </a:rPr>
              <a:t>rdx</a:t>
            </a:r>
            <a:endParaRPr lang="en-US" sz="2000" dirty="0">
              <a:latin typeface="Courier New" pitchFamily="49" charset="0"/>
            </a:endParaRPr>
          </a:p>
        </p:txBody>
      </p:sp>
      <p:sp>
        <p:nvSpPr>
          <p:cNvPr id="157722" name="Text Box 26"/>
          <p:cNvSpPr txBox="1">
            <a:spLocks noChangeArrowheads="1"/>
          </p:cNvSpPr>
          <p:nvPr/>
        </p:nvSpPr>
        <p:spPr bwMode="auto">
          <a:xfrm>
            <a:off x="6673850" y="3649663"/>
            <a:ext cx="2317750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>
                <a:latin typeface="Courier New" pitchFamily="49" charset="0"/>
              </a:rPr>
              <a:t>temp2 = temp1;</a:t>
            </a:r>
          </a:p>
        </p:txBody>
      </p:sp>
      <p:sp>
        <p:nvSpPr>
          <p:cNvPr id="157714" name="Text Box 18"/>
          <p:cNvSpPr txBox="1">
            <a:spLocks noChangeArrowheads="1"/>
          </p:cNvSpPr>
          <p:nvPr/>
        </p:nvSpPr>
        <p:spPr bwMode="auto">
          <a:xfrm>
            <a:off x="3733800" y="4095750"/>
            <a:ext cx="2647279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 err="1">
                <a:latin typeface="Courier New" pitchFamily="49" charset="0"/>
              </a:rPr>
              <a:t>movq</a:t>
            </a:r>
            <a:r>
              <a:rPr lang="en-US" sz="2000" dirty="0">
                <a:latin typeface="Courier New" pitchFamily="49" charset="0"/>
              </a:rPr>
              <a:t> %</a:t>
            </a:r>
            <a:r>
              <a:rPr lang="en-US" sz="2000" dirty="0" err="1">
                <a:latin typeface="Courier New" pitchFamily="49" charset="0"/>
              </a:rPr>
              <a:t>rax</a:t>
            </a:r>
            <a:r>
              <a:rPr lang="en-US" sz="2000" dirty="0">
                <a:latin typeface="Courier New" pitchFamily="49" charset="0"/>
              </a:rPr>
              <a:t>,(%</a:t>
            </a:r>
            <a:r>
              <a:rPr lang="en-US" sz="2000" dirty="0" err="1">
                <a:latin typeface="Courier New" pitchFamily="49" charset="0"/>
              </a:rPr>
              <a:t>rdx</a:t>
            </a:r>
            <a:r>
              <a:rPr lang="en-US" sz="2000" dirty="0">
                <a:latin typeface="Courier New" pitchFamily="49" charset="0"/>
              </a:rPr>
              <a:t>)</a:t>
            </a:r>
          </a:p>
        </p:txBody>
      </p:sp>
      <p:sp>
        <p:nvSpPr>
          <p:cNvPr id="157723" name="Text Box 27"/>
          <p:cNvSpPr txBox="1">
            <a:spLocks noChangeArrowheads="1"/>
          </p:cNvSpPr>
          <p:nvPr/>
        </p:nvSpPr>
        <p:spPr bwMode="auto">
          <a:xfrm>
            <a:off x="6673850" y="4095750"/>
            <a:ext cx="1708150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>
                <a:latin typeface="Courier New" pitchFamily="49" charset="0"/>
              </a:rPr>
              <a:t>*p = temp;</a:t>
            </a:r>
          </a:p>
        </p:txBody>
      </p:sp>
      <p:sp>
        <p:nvSpPr>
          <p:cNvPr id="157715" name="Text Box 19"/>
          <p:cNvSpPr txBox="1">
            <a:spLocks noChangeArrowheads="1"/>
          </p:cNvSpPr>
          <p:nvPr/>
        </p:nvSpPr>
        <p:spPr bwMode="auto">
          <a:xfrm>
            <a:off x="3733800" y="4945063"/>
            <a:ext cx="2647279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 err="1">
                <a:latin typeface="Courier New" pitchFamily="49" charset="0"/>
              </a:rPr>
              <a:t>movq</a:t>
            </a:r>
            <a:r>
              <a:rPr lang="en-US" sz="2000" dirty="0">
                <a:latin typeface="Courier New" pitchFamily="49" charset="0"/>
              </a:rPr>
              <a:t> (%</a:t>
            </a:r>
            <a:r>
              <a:rPr lang="en-US" sz="2000" dirty="0" err="1">
                <a:latin typeface="Courier New" pitchFamily="49" charset="0"/>
              </a:rPr>
              <a:t>rax</a:t>
            </a:r>
            <a:r>
              <a:rPr lang="en-US" sz="2000" dirty="0">
                <a:latin typeface="Courier New" pitchFamily="49" charset="0"/>
              </a:rPr>
              <a:t>),%</a:t>
            </a:r>
            <a:r>
              <a:rPr lang="en-US" sz="2000" dirty="0" err="1">
                <a:latin typeface="Courier New" pitchFamily="49" charset="0"/>
              </a:rPr>
              <a:t>rdx</a:t>
            </a:r>
            <a:endParaRPr lang="en-US" sz="2000" dirty="0">
              <a:latin typeface="Courier New" pitchFamily="49" charset="0"/>
            </a:endParaRPr>
          </a:p>
        </p:txBody>
      </p:sp>
      <p:sp>
        <p:nvSpPr>
          <p:cNvPr id="157724" name="Text Box 28"/>
          <p:cNvSpPr txBox="1">
            <a:spLocks noChangeArrowheads="1"/>
          </p:cNvSpPr>
          <p:nvPr/>
        </p:nvSpPr>
        <p:spPr bwMode="auto">
          <a:xfrm>
            <a:off x="6673850" y="4945063"/>
            <a:ext cx="1708150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>
                <a:latin typeface="Courier New" pitchFamily="49" charset="0"/>
              </a:rPr>
              <a:t>temp = *p;</a:t>
            </a:r>
          </a:p>
        </p:txBody>
      </p:sp>
      <p:sp>
        <p:nvSpPr>
          <p:cNvPr id="157725" name="Text Box 29"/>
          <p:cNvSpPr txBox="1">
            <a:spLocks noChangeArrowheads="1"/>
          </p:cNvSpPr>
          <p:nvPr/>
        </p:nvSpPr>
        <p:spPr bwMode="auto">
          <a:xfrm>
            <a:off x="4572000" y="1752600"/>
            <a:ext cx="1220399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dirty="0" err="1">
                <a:latin typeface="Calibri" pitchFamily="34" charset="0"/>
              </a:rPr>
              <a:t>Src,Dest</a:t>
            </a:r>
            <a:endParaRPr lang="en-US" sz="2400" dirty="0"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7711" grpId="0"/>
      <p:bldP spid="157720" grpId="0"/>
      <p:bldP spid="157712" grpId="0"/>
      <p:bldP spid="157721" grpId="0"/>
      <p:bldP spid="157713" grpId="0"/>
      <p:bldP spid="157722" grpId="0"/>
      <p:bldP spid="157714" grpId="0"/>
      <p:bldP spid="157723" grpId="0"/>
      <p:bldP spid="157715" grpId="0"/>
      <p:bldP spid="157724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69912"/>
            <a:ext cx="7035800" cy="573088"/>
          </a:xfrm>
        </p:spPr>
        <p:txBody>
          <a:bodyPr/>
          <a:lstStyle/>
          <a:p>
            <a:r>
              <a:rPr lang="en-US" dirty="0"/>
              <a:t>Simple Memory Addressing Modes</a:t>
            </a:r>
          </a:p>
        </p:txBody>
      </p:sp>
      <p:sp>
        <p:nvSpPr>
          <p:cNvPr id="158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23838" indent="-223838" defTabSz="895350">
              <a:tabLst>
                <a:tab pos="2349500" algn="l"/>
                <a:tab pos="4114800" algn="l"/>
              </a:tabLst>
            </a:pPr>
            <a:r>
              <a:rPr lang="en-US" dirty="0"/>
              <a:t>Normal	(R)	</a:t>
            </a:r>
            <a:r>
              <a:rPr lang="en-US" dirty="0" err="1"/>
              <a:t>Mem[Reg[R</a:t>
            </a:r>
            <a:r>
              <a:rPr lang="en-US" dirty="0"/>
              <a:t>]]</a:t>
            </a:r>
          </a:p>
          <a:p>
            <a:pPr marL="560388" lvl="1" indent="-222250" defTabSz="895350">
              <a:tabLst>
                <a:tab pos="2349500" algn="l"/>
                <a:tab pos="4114800" algn="l"/>
              </a:tabLst>
            </a:pPr>
            <a:r>
              <a:rPr lang="en-US" sz="2400" dirty="0"/>
              <a:t>Register R specifies memory address</a:t>
            </a:r>
          </a:p>
          <a:p>
            <a:pPr marL="560388" lvl="1" indent="-222250" defTabSz="895350">
              <a:tabLst>
                <a:tab pos="2349500" algn="l"/>
                <a:tab pos="4114800" algn="l"/>
              </a:tabLst>
            </a:pPr>
            <a:r>
              <a:rPr lang="en-US" sz="2400" dirty="0"/>
              <a:t>Aha! Pointer dereferencing in C</a:t>
            </a:r>
            <a:br>
              <a:rPr lang="en-US" sz="2400" dirty="0"/>
            </a:br>
            <a:br>
              <a:rPr lang="en-US" sz="2400" dirty="0"/>
            </a:br>
            <a:r>
              <a:rPr lang="en-US" sz="2400" b="1" dirty="0" err="1">
                <a:latin typeface="Courier New" pitchFamily="49" charset="0"/>
              </a:rPr>
              <a:t>movq</a:t>
            </a:r>
            <a:r>
              <a:rPr lang="en-US" sz="2400" b="1" dirty="0">
                <a:latin typeface="Courier New" pitchFamily="49" charset="0"/>
              </a:rPr>
              <a:t> (%</a:t>
            </a:r>
            <a:r>
              <a:rPr lang="en-US" sz="2400" b="1" dirty="0" err="1">
                <a:latin typeface="Courier New" pitchFamily="49" charset="0"/>
              </a:rPr>
              <a:t>rcx</a:t>
            </a:r>
            <a:r>
              <a:rPr lang="en-US" sz="2400" b="1" dirty="0">
                <a:latin typeface="Courier New" pitchFamily="49" charset="0"/>
              </a:rPr>
              <a:t>),%</a:t>
            </a:r>
            <a:r>
              <a:rPr lang="en-US" sz="2400" b="1" dirty="0" err="1">
                <a:latin typeface="Courier New" pitchFamily="49" charset="0"/>
              </a:rPr>
              <a:t>rax</a:t>
            </a:r>
            <a:endParaRPr lang="en-US" sz="2400" b="1" dirty="0">
              <a:latin typeface="Courier New" pitchFamily="49" charset="0"/>
            </a:endParaRPr>
          </a:p>
          <a:p>
            <a:pPr marL="560388" lvl="1" indent="-222250" defTabSz="895350">
              <a:tabLst>
                <a:tab pos="2349500" algn="l"/>
                <a:tab pos="4114800" algn="l"/>
              </a:tabLst>
            </a:pPr>
            <a:endParaRPr lang="en-US" sz="2400" dirty="0"/>
          </a:p>
          <a:p>
            <a:pPr marL="223838" indent="-223838" defTabSz="895350">
              <a:tabLst>
                <a:tab pos="2349500" algn="l"/>
                <a:tab pos="4114800" algn="l"/>
              </a:tabLst>
            </a:pPr>
            <a:r>
              <a:rPr lang="en-US" dirty="0"/>
              <a:t>Displacement	D(R)	</a:t>
            </a:r>
            <a:r>
              <a:rPr lang="en-US" dirty="0" err="1"/>
              <a:t>Mem</a:t>
            </a:r>
            <a:r>
              <a:rPr lang="en-US" dirty="0"/>
              <a:t>[</a:t>
            </a:r>
            <a:r>
              <a:rPr lang="en-US" dirty="0" err="1"/>
              <a:t>Reg</a:t>
            </a:r>
            <a:r>
              <a:rPr lang="en-US" dirty="0"/>
              <a:t>[R]+D]</a:t>
            </a:r>
          </a:p>
          <a:p>
            <a:pPr marL="560388" lvl="1" indent="-222250" defTabSz="895350">
              <a:tabLst>
                <a:tab pos="2349500" algn="l"/>
                <a:tab pos="4114800" algn="l"/>
              </a:tabLst>
            </a:pPr>
            <a:r>
              <a:rPr lang="en-US" sz="2400" dirty="0"/>
              <a:t>Register R specifies start of memory region</a:t>
            </a:r>
          </a:p>
          <a:p>
            <a:pPr marL="560388" lvl="1" indent="-222250" defTabSz="895350">
              <a:tabLst>
                <a:tab pos="2349500" algn="l"/>
                <a:tab pos="4114800" algn="l"/>
              </a:tabLst>
            </a:pPr>
            <a:r>
              <a:rPr lang="en-US" sz="2400" dirty="0"/>
              <a:t>Constant displacement D specifies offset</a:t>
            </a:r>
            <a:br>
              <a:rPr lang="en-US" sz="2400" dirty="0"/>
            </a:br>
            <a:br>
              <a:rPr lang="en-US" sz="2400" dirty="0"/>
            </a:br>
            <a:r>
              <a:rPr lang="en-US" sz="2400" b="1" dirty="0" err="1">
                <a:latin typeface="Courier New" pitchFamily="49" charset="0"/>
              </a:rPr>
              <a:t>movq</a:t>
            </a:r>
            <a:r>
              <a:rPr lang="en-US" sz="2400" b="1" dirty="0">
                <a:latin typeface="Courier New" pitchFamily="49" charset="0"/>
              </a:rPr>
              <a:t> 8(%</a:t>
            </a:r>
            <a:r>
              <a:rPr lang="en-US" sz="2400" b="1" dirty="0" err="1">
                <a:latin typeface="Courier New" pitchFamily="49" charset="0"/>
              </a:rPr>
              <a:t>rbp</a:t>
            </a:r>
            <a:r>
              <a:rPr lang="en-US" sz="2400" b="1" dirty="0">
                <a:latin typeface="Courier New" pitchFamily="49" charset="0"/>
              </a:rPr>
              <a:t>),%</a:t>
            </a:r>
            <a:r>
              <a:rPr lang="en-US" sz="2400" b="1" dirty="0" err="1">
                <a:latin typeface="Courier New" pitchFamily="49" charset="0"/>
              </a:rPr>
              <a:t>rdx</a:t>
            </a:r>
            <a:endParaRPr lang="en-US" sz="2400" b="1" dirty="0">
              <a:latin typeface="Courier New" pitchFamily="49" charset="0"/>
            </a:endParaRPr>
          </a:p>
        </p:txBody>
      </p:sp>
    </p:spTree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7658100" cy="573088"/>
          </a:xfrm>
        </p:spPr>
        <p:txBody>
          <a:bodyPr/>
          <a:lstStyle/>
          <a:p>
            <a:r>
              <a:rPr lang="en-US" dirty="0"/>
              <a:t>Example of Simple Addressing Modes</a:t>
            </a:r>
          </a:p>
        </p:txBody>
      </p:sp>
      <p:sp>
        <p:nvSpPr>
          <p:cNvPr id="159747" name="Rectangle 3"/>
          <p:cNvSpPr>
            <a:spLocks noChangeArrowheads="1"/>
          </p:cNvSpPr>
          <p:nvPr/>
        </p:nvSpPr>
        <p:spPr bwMode="auto">
          <a:xfrm>
            <a:off x="152400" y="1600200"/>
            <a:ext cx="3962400" cy="2305759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void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swap(long *</a:t>
            </a:r>
            <a:r>
              <a:rPr lang="en-US" sz="1800" dirty="0" err="1">
                <a:latin typeface="Courier New" pitchFamily="49" charset="0"/>
              </a:rPr>
              <a:t>xp</a:t>
            </a:r>
            <a:r>
              <a:rPr lang="en-US" sz="1800" dirty="0">
                <a:latin typeface="Courier New" pitchFamily="49" charset="0"/>
              </a:rPr>
              <a:t>, long *</a:t>
            </a:r>
            <a:r>
              <a:rPr lang="en-US" sz="1800" dirty="0" err="1">
                <a:latin typeface="Courier New" pitchFamily="49" charset="0"/>
              </a:rPr>
              <a:t>yp</a:t>
            </a:r>
            <a:r>
              <a:rPr lang="en-US" sz="1800" dirty="0">
                <a:latin typeface="Courier New" pitchFamily="49" charset="0"/>
              </a:rPr>
              <a:t>) 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long t0 = *</a:t>
            </a:r>
            <a:r>
              <a:rPr lang="en-US" sz="1800" dirty="0" err="1">
                <a:latin typeface="Courier New" pitchFamily="49" charset="0"/>
              </a:rPr>
              <a:t>xp</a:t>
            </a:r>
            <a:r>
              <a:rPr lang="en-US" sz="1800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long t1 = *</a:t>
            </a:r>
            <a:r>
              <a:rPr lang="en-US" sz="1800" dirty="0" err="1">
                <a:latin typeface="Courier New" pitchFamily="49" charset="0"/>
              </a:rPr>
              <a:t>yp</a:t>
            </a:r>
            <a:r>
              <a:rPr lang="en-US" sz="1800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*</a:t>
            </a:r>
            <a:r>
              <a:rPr lang="en-US" sz="1800" dirty="0" err="1">
                <a:latin typeface="Courier New" pitchFamily="49" charset="0"/>
              </a:rPr>
              <a:t>xp</a:t>
            </a:r>
            <a:r>
              <a:rPr lang="en-US" sz="1800" dirty="0">
                <a:latin typeface="Courier New" pitchFamily="49" charset="0"/>
              </a:rPr>
              <a:t> = t1;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*</a:t>
            </a:r>
            <a:r>
              <a:rPr lang="en-US" sz="1800" dirty="0" err="1">
                <a:latin typeface="Courier New" pitchFamily="49" charset="0"/>
              </a:rPr>
              <a:t>yp</a:t>
            </a:r>
            <a:r>
              <a:rPr lang="en-US" sz="1800" dirty="0">
                <a:latin typeface="Courier New" pitchFamily="49" charset="0"/>
              </a:rPr>
              <a:t> = t0;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}</a:t>
            </a:r>
          </a:p>
        </p:txBody>
      </p:sp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4495800" y="2154198"/>
            <a:ext cx="4191000" cy="17517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347663" algn="l"/>
                <a:tab pos="1312863" algn="l"/>
              </a:tabLst>
            </a:pPr>
            <a:r>
              <a:rPr lang="en-US" sz="1800" dirty="0">
                <a:latin typeface="Courier New" pitchFamily="49" charset="0"/>
              </a:rPr>
              <a:t>swap:</a:t>
            </a:r>
          </a:p>
          <a:p>
            <a:pPr algn="l">
              <a:tabLst>
                <a:tab pos="347663" algn="l"/>
                <a:tab pos="1312863" algn="l"/>
              </a:tabLst>
            </a:pPr>
            <a:r>
              <a:rPr lang="en-US" sz="1800" dirty="0">
                <a:latin typeface="Courier New" pitchFamily="49" charset="0"/>
              </a:rPr>
              <a:t>  </a:t>
            </a:r>
            <a:r>
              <a:rPr lang="ro-RO" sz="1800" dirty="0">
                <a:latin typeface="Courier New" pitchFamily="49" charset="0"/>
              </a:rPr>
              <a:t> movq    (%rdi), %rax</a:t>
            </a:r>
          </a:p>
          <a:p>
            <a:pPr algn="l">
              <a:tabLst>
                <a:tab pos="347663" algn="l"/>
                <a:tab pos="1312863" algn="l"/>
              </a:tabLst>
            </a:pPr>
            <a:r>
              <a:rPr lang="ro-RO" sz="1800" dirty="0">
                <a:latin typeface="Courier New" pitchFamily="49" charset="0"/>
              </a:rPr>
              <a:t>   movq    (%rsi), %rdx</a:t>
            </a:r>
          </a:p>
          <a:p>
            <a:pPr algn="l">
              <a:tabLst>
                <a:tab pos="347663" algn="l"/>
                <a:tab pos="1312863" algn="l"/>
              </a:tabLst>
            </a:pPr>
            <a:r>
              <a:rPr lang="ro-RO" sz="1800" dirty="0">
                <a:latin typeface="Courier New" pitchFamily="49" charset="0"/>
              </a:rPr>
              <a:t>   movq    %rdx, (%rdi)</a:t>
            </a:r>
          </a:p>
          <a:p>
            <a:pPr algn="l">
              <a:tabLst>
                <a:tab pos="347663" algn="l"/>
                <a:tab pos="1312863" algn="l"/>
              </a:tabLst>
            </a:pPr>
            <a:r>
              <a:rPr lang="ro-RO" sz="1800" dirty="0">
                <a:latin typeface="Courier New" pitchFamily="49" charset="0"/>
              </a:rPr>
              <a:t>   movq    %rax, (%rsi)</a:t>
            </a:r>
          </a:p>
          <a:p>
            <a:pPr algn="l">
              <a:tabLst>
                <a:tab pos="347663" algn="l"/>
                <a:tab pos="1312863" algn="l"/>
              </a:tabLst>
            </a:pPr>
            <a:r>
              <a:rPr lang="ro-RO" sz="1800" dirty="0">
                <a:latin typeface="Courier New" pitchFamily="49" charset="0"/>
              </a:rPr>
              <a:t>   ret</a:t>
            </a:r>
            <a:endParaRPr lang="en-US" sz="1800" dirty="0">
              <a:latin typeface="Courier New" pitchFamily="49" charset="0"/>
            </a:endParaRPr>
          </a:p>
        </p:txBody>
      </p:sp>
    </p:spTree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4331822" y="1780988"/>
            <a:ext cx="1752600" cy="1752600"/>
            <a:chOff x="9111129" y="1790700"/>
            <a:chExt cx="1752600" cy="1752600"/>
          </a:xfrm>
        </p:grpSpPr>
        <p:sp>
          <p:nvSpPr>
            <p:cNvPr id="56" name="Rectangle 43"/>
            <p:cNvSpPr>
              <a:spLocks noChangeArrowheads="1"/>
            </p:cNvSpPr>
            <p:nvPr/>
          </p:nvSpPr>
          <p:spPr bwMode="auto">
            <a:xfrm>
              <a:off x="9111129" y="1790700"/>
              <a:ext cx="685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%</a:t>
              </a:r>
              <a:r>
                <a:rPr lang="en-US" sz="1800" dirty="0" err="1">
                  <a:latin typeface="Courier New" pitchFamily="49" charset="0"/>
                </a:rPr>
                <a:t>rdi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57" name="Rectangle 44"/>
            <p:cNvSpPr>
              <a:spLocks noChangeArrowheads="1"/>
            </p:cNvSpPr>
            <p:nvPr/>
          </p:nvSpPr>
          <p:spPr bwMode="auto">
            <a:xfrm>
              <a:off x="9111129" y="2247900"/>
              <a:ext cx="685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%</a:t>
              </a:r>
              <a:r>
                <a:rPr lang="en-US" sz="1800" dirty="0" err="1">
                  <a:latin typeface="Courier New" pitchFamily="49" charset="0"/>
                </a:rPr>
                <a:t>rsi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58" name="Rectangle 45"/>
            <p:cNvSpPr>
              <a:spLocks noChangeArrowheads="1"/>
            </p:cNvSpPr>
            <p:nvPr/>
          </p:nvSpPr>
          <p:spPr bwMode="auto">
            <a:xfrm>
              <a:off x="9111129" y="2705100"/>
              <a:ext cx="685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%</a:t>
              </a:r>
              <a:r>
                <a:rPr lang="en-US" sz="1800" dirty="0" err="1">
                  <a:latin typeface="Courier New" pitchFamily="49" charset="0"/>
                </a:rPr>
                <a:t>rax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59" name="Rectangle 46"/>
            <p:cNvSpPr>
              <a:spLocks noChangeArrowheads="1"/>
            </p:cNvSpPr>
            <p:nvPr/>
          </p:nvSpPr>
          <p:spPr bwMode="auto">
            <a:xfrm>
              <a:off x="9111129" y="3162300"/>
              <a:ext cx="685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%</a:t>
              </a:r>
              <a:r>
                <a:rPr lang="en-US" sz="1800" dirty="0" err="1">
                  <a:latin typeface="Courier New" pitchFamily="49" charset="0"/>
                </a:rPr>
                <a:t>rdx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60" name="Rectangle 52"/>
            <p:cNvSpPr>
              <a:spLocks noChangeArrowheads="1"/>
            </p:cNvSpPr>
            <p:nvPr/>
          </p:nvSpPr>
          <p:spPr bwMode="auto">
            <a:xfrm>
              <a:off x="9796929" y="1790700"/>
              <a:ext cx="1066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endParaRPr lang="en-US" sz="1800">
                <a:latin typeface="Courier New" pitchFamily="49" charset="0"/>
              </a:endParaRPr>
            </a:p>
          </p:txBody>
        </p:sp>
        <p:sp>
          <p:nvSpPr>
            <p:cNvPr id="61" name="Rectangle 53"/>
            <p:cNvSpPr>
              <a:spLocks noChangeArrowheads="1"/>
            </p:cNvSpPr>
            <p:nvPr/>
          </p:nvSpPr>
          <p:spPr bwMode="auto">
            <a:xfrm>
              <a:off x="9796929" y="2247900"/>
              <a:ext cx="1066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endParaRPr lang="en-US" sz="1800">
                <a:latin typeface="Courier New" pitchFamily="49" charset="0"/>
              </a:endParaRPr>
            </a:p>
          </p:txBody>
        </p:sp>
        <p:sp>
          <p:nvSpPr>
            <p:cNvPr id="62" name="Rectangle 54"/>
            <p:cNvSpPr>
              <a:spLocks noChangeArrowheads="1"/>
            </p:cNvSpPr>
            <p:nvPr/>
          </p:nvSpPr>
          <p:spPr bwMode="auto">
            <a:xfrm>
              <a:off x="9796929" y="2705100"/>
              <a:ext cx="1066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endParaRPr lang="en-US" sz="1800">
                <a:latin typeface="Courier New" pitchFamily="49" charset="0"/>
              </a:endParaRPr>
            </a:p>
          </p:txBody>
        </p:sp>
        <p:sp>
          <p:nvSpPr>
            <p:cNvPr id="63" name="Rectangle 55"/>
            <p:cNvSpPr>
              <a:spLocks noChangeArrowheads="1"/>
            </p:cNvSpPr>
            <p:nvPr/>
          </p:nvSpPr>
          <p:spPr bwMode="auto">
            <a:xfrm>
              <a:off x="9796929" y="3162300"/>
              <a:ext cx="1066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endParaRPr lang="en-US" sz="1800">
                <a:latin typeface="Courier New" pitchFamily="49" charset="0"/>
              </a:endParaRPr>
            </a:p>
          </p:txBody>
        </p:sp>
      </p:grpSp>
      <p:sp>
        <p:nvSpPr>
          <p:cNvPr id="16077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6375400" cy="573088"/>
          </a:xfrm>
        </p:spPr>
        <p:txBody>
          <a:bodyPr/>
          <a:lstStyle/>
          <a:p>
            <a:r>
              <a:rPr lang="en-US" dirty="0"/>
              <a:t>Understanding </a:t>
            </a:r>
            <a:r>
              <a:rPr lang="en-US" dirty="0">
                <a:latin typeface="Courier New"/>
                <a:cs typeface="Courier New"/>
              </a:rPr>
              <a:t>Swap</a:t>
            </a:r>
            <a:r>
              <a:rPr lang="en-US" dirty="0"/>
              <a:t>()</a:t>
            </a:r>
          </a:p>
        </p:txBody>
      </p:sp>
      <p:sp>
        <p:nvSpPr>
          <p:cNvPr id="160771" name="Rectangle 3"/>
          <p:cNvSpPr>
            <a:spLocks noChangeArrowheads="1"/>
          </p:cNvSpPr>
          <p:nvPr/>
        </p:nvSpPr>
        <p:spPr bwMode="auto">
          <a:xfrm>
            <a:off x="177834" y="1295400"/>
            <a:ext cx="3962400" cy="2305759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void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swap(long *</a:t>
            </a:r>
            <a:r>
              <a:rPr lang="en-US" sz="1800" dirty="0" err="1">
                <a:latin typeface="Courier New" pitchFamily="49" charset="0"/>
              </a:rPr>
              <a:t>xp</a:t>
            </a:r>
            <a:r>
              <a:rPr lang="en-US" sz="1800" dirty="0">
                <a:latin typeface="Courier New" pitchFamily="49" charset="0"/>
              </a:rPr>
              <a:t>, long *</a:t>
            </a:r>
            <a:r>
              <a:rPr lang="en-US" sz="1800" dirty="0" err="1">
                <a:latin typeface="Courier New" pitchFamily="49" charset="0"/>
              </a:rPr>
              <a:t>yp</a:t>
            </a:r>
            <a:r>
              <a:rPr lang="en-US" sz="1800" dirty="0">
                <a:latin typeface="Courier New" pitchFamily="49" charset="0"/>
              </a:rPr>
              <a:t>) 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long t0 = *</a:t>
            </a:r>
            <a:r>
              <a:rPr lang="en-US" sz="1800" dirty="0" err="1">
                <a:latin typeface="Courier New" pitchFamily="49" charset="0"/>
              </a:rPr>
              <a:t>xp</a:t>
            </a:r>
            <a:r>
              <a:rPr lang="en-US" sz="1800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long t1 = *</a:t>
            </a:r>
            <a:r>
              <a:rPr lang="en-US" sz="1800" dirty="0" err="1">
                <a:latin typeface="Courier New" pitchFamily="49" charset="0"/>
              </a:rPr>
              <a:t>yp</a:t>
            </a:r>
            <a:r>
              <a:rPr lang="en-US" sz="1800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*</a:t>
            </a:r>
            <a:r>
              <a:rPr lang="en-US" sz="1800" dirty="0" err="1">
                <a:latin typeface="Courier New" pitchFamily="49" charset="0"/>
              </a:rPr>
              <a:t>xp</a:t>
            </a:r>
            <a:r>
              <a:rPr lang="en-US" sz="1800" dirty="0">
                <a:latin typeface="Courier New" pitchFamily="49" charset="0"/>
              </a:rPr>
              <a:t> = t1;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*</a:t>
            </a:r>
            <a:r>
              <a:rPr lang="en-US" sz="1800" dirty="0" err="1">
                <a:latin typeface="Courier New" pitchFamily="49" charset="0"/>
              </a:rPr>
              <a:t>yp</a:t>
            </a:r>
            <a:r>
              <a:rPr lang="en-US" sz="1800" dirty="0">
                <a:latin typeface="Courier New" pitchFamily="49" charset="0"/>
              </a:rPr>
              <a:t> = t0;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}</a:t>
            </a:r>
          </a:p>
        </p:txBody>
      </p:sp>
      <p:sp>
        <p:nvSpPr>
          <p:cNvPr id="160773" name="Text Box 5"/>
          <p:cNvSpPr txBox="1">
            <a:spLocks noChangeArrowheads="1"/>
          </p:cNvSpPr>
          <p:nvPr/>
        </p:nvSpPr>
        <p:spPr bwMode="auto">
          <a:xfrm>
            <a:off x="7090370" y="833735"/>
            <a:ext cx="1279617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dirty="0">
                <a:latin typeface="Calibri" pitchFamily="34" charset="0"/>
              </a:rPr>
              <a:t>Memory</a:t>
            </a:r>
          </a:p>
        </p:txBody>
      </p:sp>
      <p:sp>
        <p:nvSpPr>
          <p:cNvPr id="160774" name="Text Box 6"/>
          <p:cNvSpPr txBox="1">
            <a:spLocks noChangeArrowheads="1"/>
          </p:cNvSpPr>
          <p:nvPr/>
        </p:nvSpPr>
        <p:spPr bwMode="auto">
          <a:xfrm>
            <a:off x="533400" y="4114800"/>
            <a:ext cx="2438400" cy="1676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l">
              <a:lnSpc>
                <a:spcPct val="70000"/>
              </a:lnSpc>
              <a:spcBef>
                <a:spcPct val="50000"/>
              </a:spcBef>
              <a:tabLst>
                <a:tab pos="1206500" algn="l"/>
              </a:tabLst>
            </a:pPr>
            <a:r>
              <a:rPr lang="en-US" sz="1800" dirty="0">
                <a:latin typeface="Calibri" pitchFamily="34" charset="0"/>
              </a:rPr>
              <a:t>Register	Value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  <a:tabLst>
                <a:tab pos="1206500" algn="l"/>
              </a:tabLst>
            </a:pPr>
            <a:r>
              <a:rPr lang="en-US" sz="1800" dirty="0">
                <a:latin typeface="Courier New" pitchFamily="49" charset="0"/>
              </a:rPr>
              <a:t>%</a:t>
            </a:r>
            <a:r>
              <a:rPr lang="en-US" sz="1800" dirty="0" err="1">
                <a:latin typeface="Courier New" pitchFamily="49" charset="0"/>
              </a:rPr>
              <a:t>rdi</a:t>
            </a:r>
            <a:r>
              <a:rPr lang="en-US" sz="1800" dirty="0">
                <a:latin typeface="Courier New" pitchFamily="49" charset="0"/>
              </a:rPr>
              <a:t>	</a:t>
            </a:r>
            <a:r>
              <a:rPr lang="en-US" sz="1800" dirty="0" err="1">
                <a:latin typeface="Courier New" pitchFamily="49" charset="0"/>
              </a:rPr>
              <a:t>xp</a:t>
            </a:r>
            <a:endParaRPr lang="en-US" sz="1800" dirty="0">
              <a:latin typeface="Courier New" pitchFamily="49" charset="0"/>
            </a:endParaRPr>
          </a:p>
          <a:p>
            <a:pPr algn="l">
              <a:lnSpc>
                <a:spcPct val="70000"/>
              </a:lnSpc>
              <a:spcBef>
                <a:spcPct val="50000"/>
              </a:spcBef>
              <a:tabLst>
                <a:tab pos="1206500" algn="l"/>
              </a:tabLst>
            </a:pPr>
            <a:r>
              <a:rPr lang="en-US" sz="1800" dirty="0">
                <a:latin typeface="Courier New" pitchFamily="49" charset="0"/>
              </a:rPr>
              <a:t>%</a:t>
            </a:r>
            <a:r>
              <a:rPr lang="en-US" sz="1800" dirty="0" err="1">
                <a:latin typeface="Courier New" pitchFamily="49" charset="0"/>
              </a:rPr>
              <a:t>rsi</a:t>
            </a:r>
            <a:r>
              <a:rPr lang="en-US" sz="1800" dirty="0">
                <a:latin typeface="Courier New" pitchFamily="49" charset="0"/>
              </a:rPr>
              <a:t>	</a:t>
            </a:r>
            <a:r>
              <a:rPr lang="en-US" sz="1800" dirty="0" err="1">
                <a:latin typeface="Courier New" pitchFamily="49" charset="0"/>
              </a:rPr>
              <a:t>yp</a:t>
            </a:r>
            <a:endParaRPr lang="en-US" sz="1800" dirty="0">
              <a:latin typeface="Courier New" pitchFamily="49" charset="0"/>
            </a:endParaRPr>
          </a:p>
          <a:p>
            <a:pPr algn="l">
              <a:lnSpc>
                <a:spcPct val="70000"/>
              </a:lnSpc>
              <a:spcBef>
                <a:spcPct val="50000"/>
              </a:spcBef>
              <a:tabLst>
                <a:tab pos="1206500" algn="l"/>
              </a:tabLst>
            </a:pPr>
            <a:r>
              <a:rPr lang="en-US" sz="1800" dirty="0">
                <a:latin typeface="Courier New" pitchFamily="49" charset="0"/>
              </a:rPr>
              <a:t>%</a:t>
            </a:r>
            <a:r>
              <a:rPr lang="en-US" sz="1800" dirty="0" err="1">
                <a:latin typeface="Courier New" pitchFamily="49" charset="0"/>
              </a:rPr>
              <a:t>rax</a:t>
            </a:r>
            <a:r>
              <a:rPr lang="en-US" sz="1800" dirty="0">
                <a:latin typeface="Courier New" pitchFamily="49" charset="0"/>
              </a:rPr>
              <a:t>	t0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  <a:tabLst>
                <a:tab pos="1206500" algn="l"/>
              </a:tabLst>
            </a:pPr>
            <a:r>
              <a:rPr lang="en-US" sz="1800" dirty="0">
                <a:latin typeface="Courier New" pitchFamily="49" charset="0"/>
              </a:rPr>
              <a:t>%</a:t>
            </a:r>
            <a:r>
              <a:rPr lang="en-US" sz="1800" dirty="0" err="1">
                <a:latin typeface="Courier New" pitchFamily="49" charset="0"/>
              </a:rPr>
              <a:t>rdx</a:t>
            </a:r>
            <a:r>
              <a:rPr lang="en-US" sz="1800" dirty="0">
                <a:latin typeface="Courier New" pitchFamily="49" charset="0"/>
              </a:rPr>
              <a:t>	t1</a:t>
            </a:r>
          </a:p>
        </p:txBody>
      </p:sp>
      <p:sp>
        <p:nvSpPr>
          <p:cNvPr id="27" name="Rectangle 4"/>
          <p:cNvSpPr>
            <a:spLocks noChangeArrowheads="1"/>
          </p:cNvSpPr>
          <p:nvPr/>
        </p:nvSpPr>
        <p:spPr bwMode="auto">
          <a:xfrm>
            <a:off x="3048000" y="4800600"/>
            <a:ext cx="5867400" cy="17517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347663" algn="l"/>
                <a:tab pos="1312863" algn="l"/>
              </a:tabLst>
            </a:pPr>
            <a:r>
              <a:rPr lang="en-US" sz="1800" dirty="0">
                <a:latin typeface="Courier New" pitchFamily="49" charset="0"/>
              </a:rPr>
              <a:t>swap:</a:t>
            </a:r>
          </a:p>
          <a:p>
            <a:pPr algn="l">
              <a:tabLst>
                <a:tab pos="347663" algn="l"/>
                <a:tab pos="1312863" algn="l"/>
              </a:tabLst>
            </a:pPr>
            <a:r>
              <a:rPr lang="en-US" sz="1800" dirty="0">
                <a:latin typeface="Courier New" pitchFamily="49" charset="0"/>
              </a:rPr>
              <a:t>  </a:t>
            </a:r>
            <a:r>
              <a:rPr lang="ro-RO" sz="1800" dirty="0">
                <a:latin typeface="Courier New" pitchFamily="49" charset="0"/>
              </a:rPr>
              <a:t> movq    (%rdi), %rax  # t0 = *xp  </a:t>
            </a:r>
          </a:p>
          <a:p>
            <a:pPr algn="l">
              <a:tabLst>
                <a:tab pos="347663" algn="l"/>
                <a:tab pos="1312863" algn="l"/>
              </a:tabLst>
            </a:pPr>
            <a:r>
              <a:rPr lang="ro-RO" sz="1800" dirty="0">
                <a:latin typeface="Courier New" pitchFamily="49" charset="0"/>
              </a:rPr>
              <a:t>   movq    (%rsi), %rdx  # t1 = *yp</a:t>
            </a:r>
          </a:p>
          <a:p>
            <a:pPr algn="l">
              <a:tabLst>
                <a:tab pos="347663" algn="l"/>
                <a:tab pos="1312863" algn="l"/>
              </a:tabLst>
            </a:pPr>
            <a:r>
              <a:rPr lang="ro-RO" sz="1800" dirty="0">
                <a:latin typeface="Courier New" pitchFamily="49" charset="0"/>
              </a:rPr>
              <a:t>   movq    %rdx, (%rdi)  # *xp = t1</a:t>
            </a:r>
          </a:p>
          <a:p>
            <a:pPr algn="l">
              <a:tabLst>
                <a:tab pos="347663" algn="l"/>
                <a:tab pos="1312863" algn="l"/>
              </a:tabLst>
            </a:pPr>
            <a:r>
              <a:rPr lang="ro-RO" sz="1800" dirty="0">
                <a:latin typeface="Courier New" pitchFamily="49" charset="0"/>
              </a:rPr>
              <a:t>   movq    %rax, (%rsi)  # *yp = t0</a:t>
            </a:r>
          </a:p>
          <a:p>
            <a:pPr algn="l">
              <a:tabLst>
                <a:tab pos="347663" algn="l"/>
                <a:tab pos="1312863" algn="l"/>
              </a:tabLst>
            </a:pPr>
            <a:r>
              <a:rPr lang="ro-RO" sz="1800" dirty="0">
                <a:latin typeface="Courier New" pitchFamily="49" charset="0"/>
              </a:rPr>
              <a:t>   ret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28" name="Text Box 5"/>
          <p:cNvSpPr txBox="1">
            <a:spLocks noChangeArrowheads="1"/>
          </p:cNvSpPr>
          <p:nvPr/>
        </p:nvSpPr>
        <p:spPr bwMode="auto">
          <a:xfrm>
            <a:off x="4516399" y="1219200"/>
            <a:ext cx="1351001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dirty="0">
                <a:latin typeface="Calibri" pitchFamily="34" charset="0"/>
              </a:rPr>
              <a:t>Registers</a:t>
            </a:r>
          </a:p>
        </p:txBody>
      </p:sp>
      <p:cxnSp>
        <p:nvCxnSpPr>
          <p:cNvPr id="3" name="Straight Arrow Connector 2"/>
          <p:cNvCxnSpPr>
            <a:endCxn id="34" idx="1"/>
          </p:cNvCxnSpPr>
          <p:nvPr/>
        </p:nvCxnSpPr>
        <p:spPr bwMode="auto">
          <a:xfrm flipV="1">
            <a:off x="5715000" y="1647175"/>
            <a:ext cx="1466178" cy="334025"/>
          </a:xfrm>
          <a:prstGeom prst="straightConnector1">
            <a:avLst/>
          </a:prstGeom>
          <a:noFill/>
          <a:ln w="25400" cap="flat" cmpd="sng" algn="ctr">
            <a:solidFill>
              <a:srgbClr val="CC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9" name="Straight Arrow Connector 28"/>
          <p:cNvCxnSpPr/>
          <p:nvPr/>
        </p:nvCxnSpPr>
        <p:spPr bwMode="auto">
          <a:xfrm>
            <a:off x="5715000" y="2438400"/>
            <a:ext cx="1451237" cy="685800"/>
          </a:xfrm>
          <a:prstGeom prst="straightConnector1">
            <a:avLst/>
          </a:prstGeom>
          <a:noFill/>
          <a:ln w="25400" cap="flat" cmpd="sng" algn="ctr">
            <a:solidFill>
              <a:srgbClr val="CC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" name="Oval 4"/>
          <p:cNvSpPr/>
          <p:nvPr/>
        </p:nvSpPr>
        <p:spPr bwMode="auto">
          <a:xfrm>
            <a:off x="5638800" y="1905000"/>
            <a:ext cx="152400" cy="152400"/>
          </a:xfrm>
          <a:prstGeom prst="ellipse">
            <a:avLst/>
          </a:prstGeom>
          <a:solidFill>
            <a:srgbClr val="FF0000"/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33" name="Oval 32"/>
          <p:cNvSpPr/>
          <p:nvPr/>
        </p:nvSpPr>
        <p:spPr bwMode="auto">
          <a:xfrm>
            <a:off x="5638800" y="2362200"/>
            <a:ext cx="152400" cy="152400"/>
          </a:xfrm>
          <a:prstGeom prst="ellipse">
            <a:avLst/>
          </a:prstGeom>
          <a:solidFill>
            <a:srgbClr val="FF0000"/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7181178" y="1456675"/>
            <a:ext cx="1066800" cy="1905000"/>
            <a:chOff x="7181178" y="1456675"/>
            <a:chExt cx="1066800" cy="1905000"/>
          </a:xfrm>
        </p:grpSpPr>
        <p:sp>
          <p:nvSpPr>
            <p:cNvPr id="34" name="Rectangle 8"/>
            <p:cNvSpPr>
              <a:spLocks noChangeArrowheads="1"/>
            </p:cNvSpPr>
            <p:nvPr/>
          </p:nvSpPr>
          <p:spPr bwMode="auto">
            <a:xfrm>
              <a:off x="7181178" y="1456675"/>
              <a:ext cx="1066800" cy="3810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35" name="Rectangle 9"/>
            <p:cNvSpPr>
              <a:spLocks noChangeArrowheads="1"/>
            </p:cNvSpPr>
            <p:nvPr/>
          </p:nvSpPr>
          <p:spPr bwMode="auto">
            <a:xfrm>
              <a:off x="7181178" y="1837675"/>
              <a:ext cx="1066800" cy="3810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36" name="Rectangle 10"/>
            <p:cNvSpPr>
              <a:spLocks noChangeArrowheads="1"/>
            </p:cNvSpPr>
            <p:nvPr/>
          </p:nvSpPr>
          <p:spPr bwMode="auto">
            <a:xfrm>
              <a:off x="7181178" y="2218675"/>
              <a:ext cx="1066800" cy="3810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endParaRPr lang="en-US" sz="1800" dirty="0">
                <a:latin typeface="Calibri" pitchFamily="34" charset="0"/>
              </a:endParaRPr>
            </a:p>
          </p:txBody>
        </p:sp>
        <p:sp>
          <p:nvSpPr>
            <p:cNvPr id="37" name="Rectangle 11"/>
            <p:cNvSpPr>
              <a:spLocks noChangeArrowheads="1"/>
            </p:cNvSpPr>
            <p:nvPr/>
          </p:nvSpPr>
          <p:spPr bwMode="auto">
            <a:xfrm>
              <a:off x="7181178" y="2599675"/>
              <a:ext cx="1066800" cy="3810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endParaRPr lang="en-US" sz="1800" dirty="0">
                <a:latin typeface="Calibri" pitchFamily="34" charset="0"/>
              </a:endParaRPr>
            </a:p>
          </p:txBody>
        </p:sp>
        <p:sp>
          <p:nvSpPr>
            <p:cNvPr id="38" name="Rectangle 20"/>
            <p:cNvSpPr>
              <a:spLocks noChangeArrowheads="1"/>
            </p:cNvSpPr>
            <p:nvPr/>
          </p:nvSpPr>
          <p:spPr bwMode="auto">
            <a:xfrm>
              <a:off x="7181178" y="2980675"/>
              <a:ext cx="1066800" cy="3810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endParaRPr lang="en-US" sz="1800" dirty="0">
                <a:latin typeface="Calibri" pitchFamily="34" charset="0"/>
              </a:endParaRPr>
            </a:p>
          </p:txBody>
        </p:sp>
      </p:grpSp>
    </p:spTree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6375400" cy="573088"/>
          </a:xfrm>
        </p:spPr>
        <p:txBody>
          <a:bodyPr/>
          <a:lstStyle/>
          <a:p>
            <a:r>
              <a:rPr lang="en-US" dirty="0"/>
              <a:t>Understanding </a:t>
            </a:r>
            <a:r>
              <a:rPr lang="en-US" dirty="0">
                <a:latin typeface="Courier New"/>
                <a:cs typeface="Courier New"/>
              </a:rPr>
              <a:t>Swap</a:t>
            </a:r>
            <a:r>
              <a:rPr lang="en-US" dirty="0"/>
              <a:t>()</a:t>
            </a:r>
          </a:p>
        </p:txBody>
      </p:sp>
      <p:sp>
        <p:nvSpPr>
          <p:cNvPr id="53" name="Rectangle 8"/>
          <p:cNvSpPr>
            <a:spLocks noChangeArrowheads="1"/>
          </p:cNvSpPr>
          <p:nvPr/>
        </p:nvSpPr>
        <p:spPr bwMode="auto">
          <a:xfrm>
            <a:off x="4953000" y="166171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123</a:t>
            </a:r>
          </a:p>
        </p:txBody>
      </p:sp>
      <p:sp>
        <p:nvSpPr>
          <p:cNvPr id="55" name="Rectangle 9"/>
          <p:cNvSpPr>
            <a:spLocks noChangeArrowheads="1"/>
          </p:cNvSpPr>
          <p:nvPr/>
        </p:nvSpPr>
        <p:spPr bwMode="auto">
          <a:xfrm>
            <a:off x="4953000" y="204271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sz="1800" dirty="0">
              <a:latin typeface="Courier New" pitchFamily="49" charset="0"/>
            </a:endParaRPr>
          </a:p>
        </p:txBody>
      </p:sp>
      <p:sp>
        <p:nvSpPr>
          <p:cNvPr id="56" name="Rectangle 10"/>
          <p:cNvSpPr>
            <a:spLocks noChangeArrowheads="1"/>
          </p:cNvSpPr>
          <p:nvPr/>
        </p:nvSpPr>
        <p:spPr bwMode="auto">
          <a:xfrm>
            <a:off x="4953000" y="242371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sz="1800" dirty="0">
              <a:latin typeface="Calibri" pitchFamily="34" charset="0"/>
            </a:endParaRPr>
          </a:p>
        </p:txBody>
      </p:sp>
      <p:sp>
        <p:nvSpPr>
          <p:cNvPr id="57" name="Rectangle 11"/>
          <p:cNvSpPr>
            <a:spLocks noChangeArrowheads="1"/>
          </p:cNvSpPr>
          <p:nvPr/>
        </p:nvSpPr>
        <p:spPr bwMode="auto">
          <a:xfrm>
            <a:off x="4953000" y="280471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sz="1800" dirty="0">
              <a:latin typeface="Calibri" pitchFamily="34" charset="0"/>
            </a:endParaRPr>
          </a:p>
        </p:txBody>
      </p:sp>
      <p:sp>
        <p:nvSpPr>
          <p:cNvPr id="58" name="Rectangle 20"/>
          <p:cNvSpPr>
            <a:spLocks noChangeArrowheads="1"/>
          </p:cNvSpPr>
          <p:nvPr/>
        </p:nvSpPr>
        <p:spPr bwMode="auto">
          <a:xfrm>
            <a:off x="4953000" y="318571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456</a:t>
            </a:r>
          </a:p>
        </p:txBody>
      </p:sp>
      <p:grpSp>
        <p:nvGrpSpPr>
          <p:cNvPr id="64" name="Group 63"/>
          <p:cNvGrpSpPr/>
          <p:nvPr/>
        </p:nvGrpSpPr>
        <p:grpSpPr>
          <a:xfrm>
            <a:off x="1110823" y="1814110"/>
            <a:ext cx="1752600" cy="1752600"/>
            <a:chOff x="9111129" y="1790700"/>
            <a:chExt cx="1752600" cy="1752600"/>
          </a:xfrm>
        </p:grpSpPr>
        <p:sp>
          <p:nvSpPr>
            <p:cNvPr id="65" name="Rectangle 43"/>
            <p:cNvSpPr>
              <a:spLocks noChangeArrowheads="1"/>
            </p:cNvSpPr>
            <p:nvPr/>
          </p:nvSpPr>
          <p:spPr bwMode="auto">
            <a:xfrm>
              <a:off x="9111129" y="1790700"/>
              <a:ext cx="685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%</a:t>
              </a:r>
              <a:r>
                <a:rPr lang="en-US" sz="1800" dirty="0" err="1">
                  <a:latin typeface="Courier New" pitchFamily="49" charset="0"/>
                </a:rPr>
                <a:t>rdi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66" name="Rectangle 44"/>
            <p:cNvSpPr>
              <a:spLocks noChangeArrowheads="1"/>
            </p:cNvSpPr>
            <p:nvPr/>
          </p:nvSpPr>
          <p:spPr bwMode="auto">
            <a:xfrm>
              <a:off x="9111129" y="2247900"/>
              <a:ext cx="685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%</a:t>
              </a:r>
              <a:r>
                <a:rPr lang="en-US" sz="1800" dirty="0" err="1">
                  <a:latin typeface="Courier New" pitchFamily="49" charset="0"/>
                </a:rPr>
                <a:t>rsi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67" name="Rectangle 45"/>
            <p:cNvSpPr>
              <a:spLocks noChangeArrowheads="1"/>
            </p:cNvSpPr>
            <p:nvPr/>
          </p:nvSpPr>
          <p:spPr bwMode="auto">
            <a:xfrm>
              <a:off x="9111129" y="2705100"/>
              <a:ext cx="685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%</a:t>
              </a:r>
              <a:r>
                <a:rPr lang="en-US" sz="1800" dirty="0" err="1">
                  <a:latin typeface="Courier New" pitchFamily="49" charset="0"/>
                </a:rPr>
                <a:t>rax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68" name="Rectangle 46"/>
            <p:cNvSpPr>
              <a:spLocks noChangeArrowheads="1"/>
            </p:cNvSpPr>
            <p:nvPr/>
          </p:nvSpPr>
          <p:spPr bwMode="auto">
            <a:xfrm>
              <a:off x="9111129" y="3162300"/>
              <a:ext cx="685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%</a:t>
              </a:r>
              <a:r>
                <a:rPr lang="en-US" sz="1800" dirty="0" err="1">
                  <a:latin typeface="Courier New" pitchFamily="49" charset="0"/>
                </a:rPr>
                <a:t>rdx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69" name="Rectangle 52"/>
            <p:cNvSpPr>
              <a:spLocks noChangeArrowheads="1"/>
            </p:cNvSpPr>
            <p:nvPr/>
          </p:nvSpPr>
          <p:spPr bwMode="auto">
            <a:xfrm>
              <a:off x="9796929" y="1790700"/>
              <a:ext cx="1066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0x120</a:t>
              </a:r>
            </a:p>
          </p:txBody>
        </p:sp>
        <p:sp>
          <p:nvSpPr>
            <p:cNvPr id="70" name="Rectangle 53"/>
            <p:cNvSpPr>
              <a:spLocks noChangeArrowheads="1"/>
            </p:cNvSpPr>
            <p:nvPr/>
          </p:nvSpPr>
          <p:spPr bwMode="auto">
            <a:xfrm>
              <a:off x="9796929" y="2247900"/>
              <a:ext cx="1066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0x100</a:t>
              </a:r>
            </a:p>
          </p:txBody>
        </p:sp>
        <p:sp>
          <p:nvSpPr>
            <p:cNvPr id="71" name="Rectangle 54"/>
            <p:cNvSpPr>
              <a:spLocks noChangeArrowheads="1"/>
            </p:cNvSpPr>
            <p:nvPr/>
          </p:nvSpPr>
          <p:spPr bwMode="auto">
            <a:xfrm>
              <a:off x="9796929" y="2705100"/>
              <a:ext cx="1066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endParaRPr lang="en-US" sz="1800">
                <a:latin typeface="Courier New" pitchFamily="49" charset="0"/>
              </a:endParaRPr>
            </a:p>
          </p:txBody>
        </p:sp>
        <p:sp>
          <p:nvSpPr>
            <p:cNvPr id="72" name="Rectangle 55"/>
            <p:cNvSpPr>
              <a:spLocks noChangeArrowheads="1"/>
            </p:cNvSpPr>
            <p:nvPr/>
          </p:nvSpPr>
          <p:spPr bwMode="auto">
            <a:xfrm>
              <a:off x="9796929" y="3162300"/>
              <a:ext cx="1066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endParaRPr lang="en-US" sz="1800">
                <a:latin typeface="Courier New" pitchFamily="49" charset="0"/>
              </a:endParaRPr>
            </a:p>
          </p:txBody>
        </p:sp>
      </p:grpSp>
      <p:sp>
        <p:nvSpPr>
          <p:cNvPr id="73" name="Text Box 5"/>
          <p:cNvSpPr txBox="1">
            <a:spLocks noChangeArrowheads="1"/>
          </p:cNvSpPr>
          <p:nvPr/>
        </p:nvSpPr>
        <p:spPr bwMode="auto">
          <a:xfrm>
            <a:off x="1295400" y="1252322"/>
            <a:ext cx="1351001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dirty="0">
                <a:latin typeface="Calibri" pitchFamily="34" charset="0"/>
              </a:rPr>
              <a:t>Registers</a:t>
            </a:r>
          </a:p>
        </p:txBody>
      </p:sp>
      <p:sp>
        <p:nvSpPr>
          <p:cNvPr id="76" name="Text Box 5"/>
          <p:cNvSpPr txBox="1">
            <a:spLocks noChangeArrowheads="1"/>
          </p:cNvSpPr>
          <p:nvPr/>
        </p:nvSpPr>
        <p:spPr bwMode="auto">
          <a:xfrm>
            <a:off x="4816383" y="1032633"/>
            <a:ext cx="1279617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dirty="0">
                <a:latin typeface="Calibri" pitchFamily="34" charset="0"/>
              </a:rPr>
              <a:t>Memory</a:t>
            </a:r>
          </a:p>
        </p:txBody>
      </p:sp>
      <p:sp>
        <p:nvSpPr>
          <p:cNvPr id="80" name="Rectangle 4"/>
          <p:cNvSpPr>
            <a:spLocks noChangeArrowheads="1"/>
          </p:cNvSpPr>
          <p:nvPr/>
        </p:nvSpPr>
        <p:spPr bwMode="auto">
          <a:xfrm>
            <a:off x="1447800" y="4114800"/>
            <a:ext cx="5867400" cy="17517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347663" algn="l"/>
                <a:tab pos="1312863" algn="l"/>
              </a:tabLst>
            </a:pPr>
            <a:r>
              <a:rPr lang="en-US" sz="1800" dirty="0">
                <a:latin typeface="Courier New" pitchFamily="49" charset="0"/>
              </a:rPr>
              <a:t>swap:</a:t>
            </a:r>
          </a:p>
          <a:p>
            <a:pPr algn="l">
              <a:tabLst>
                <a:tab pos="347663" algn="l"/>
                <a:tab pos="1312863" algn="l"/>
              </a:tabLst>
            </a:pPr>
            <a:r>
              <a:rPr lang="en-US" sz="1800" dirty="0">
                <a:latin typeface="Courier New" pitchFamily="49" charset="0"/>
              </a:rPr>
              <a:t>  </a:t>
            </a:r>
            <a:r>
              <a:rPr lang="ro-RO" sz="1800" dirty="0">
                <a:latin typeface="Courier New" pitchFamily="49" charset="0"/>
              </a:rPr>
              <a:t> movq    (%rdi), %rax  # t0 = *xp  </a:t>
            </a:r>
          </a:p>
          <a:p>
            <a:pPr algn="l">
              <a:tabLst>
                <a:tab pos="347663" algn="l"/>
                <a:tab pos="1312863" algn="l"/>
              </a:tabLst>
            </a:pPr>
            <a:r>
              <a:rPr lang="ro-RO" sz="1800" dirty="0">
                <a:latin typeface="Courier New" pitchFamily="49" charset="0"/>
              </a:rPr>
              <a:t>   movq    (%rsi), %rdx  # t1 = *yp</a:t>
            </a:r>
          </a:p>
          <a:p>
            <a:pPr algn="l">
              <a:tabLst>
                <a:tab pos="347663" algn="l"/>
                <a:tab pos="1312863" algn="l"/>
              </a:tabLst>
            </a:pPr>
            <a:r>
              <a:rPr lang="ro-RO" sz="1800" dirty="0">
                <a:latin typeface="Courier New" pitchFamily="49" charset="0"/>
              </a:rPr>
              <a:t>   movq    %rdx, (%rdi)  # *xp = t1</a:t>
            </a:r>
          </a:p>
          <a:p>
            <a:pPr algn="l">
              <a:tabLst>
                <a:tab pos="347663" algn="l"/>
                <a:tab pos="1312863" algn="l"/>
              </a:tabLst>
            </a:pPr>
            <a:r>
              <a:rPr lang="ro-RO" sz="1800" dirty="0">
                <a:latin typeface="Courier New" pitchFamily="49" charset="0"/>
              </a:rPr>
              <a:t>   movq    %rax, (%rsi)  # *yp = t0</a:t>
            </a:r>
          </a:p>
          <a:p>
            <a:pPr algn="l">
              <a:tabLst>
                <a:tab pos="347663" algn="l"/>
                <a:tab pos="1312863" algn="l"/>
              </a:tabLst>
            </a:pPr>
            <a:r>
              <a:rPr lang="ro-RO" sz="1800" dirty="0">
                <a:latin typeface="Courier New" pitchFamily="49" charset="0"/>
              </a:rPr>
              <a:t>   ret</a:t>
            </a:r>
            <a:endParaRPr lang="en-US" sz="1800" dirty="0">
              <a:latin typeface="Courier New" pitchFamily="49" charset="0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6096000" y="1414046"/>
            <a:ext cx="1219200" cy="2190764"/>
            <a:chOff x="6096000" y="1414046"/>
            <a:chExt cx="1219200" cy="2190764"/>
          </a:xfrm>
        </p:grpSpPr>
        <p:sp>
          <p:nvSpPr>
            <p:cNvPr id="59" name="Text Box 34"/>
            <p:cNvSpPr txBox="1">
              <a:spLocks noChangeArrowheads="1"/>
            </p:cNvSpPr>
            <p:nvPr/>
          </p:nvSpPr>
          <p:spPr bwMode="auto">
            <a:xfrm>
              <a:off x="6096000" y="1656948"/>
              <a:ext cx="1219200" cy="3667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0x120 </a:t>
              </a:r>
            </a:p>
          </p:txBody>
        </p:sp>
        <p:sp>
          <p:nvSpPr>
            <p:cNvPr id="60" name="Text Box 35"/>
            <p:cNvSpPr txBox="1">
              <a:spLocks noChangeArrowheads="1"/>
            </p:cNvSpPr>
            <p:nvPr/>
          </p:nvSpPr>
          <p:spPr bwMode="auto">
            <a:xfrm>
              <a:off x="6096000" y="2052235"/>
              <a:ext cx="1219200" cy="36671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0x118</a:t>
              </a:r>
            </a:p>
          </p:txBody>
        </p:sp>
        <p:sp>
          <p:nvSpPr>
            <p:cNvPr id="61" name="Text Box 36"/>
            <p:cNvSpPr txBox="1">
              <a:spLocks noChangeArrowheads="1"/>
            </p:cNvSpPr>
            <p:nvPr/>
          </p:nvSpPr>
          <p:spPr bwMode="auto">
            <a:xfrm>
              <a:off x="6096000" y="2447523"/>
              <a:ext cx="1219200" cy="3667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0x110 </a:t>
              </a:r>
            </a:p>
          </p:txBody>
        </p:sp>
        <p:sp>
          <p:nvSpPr>
            <p:cNvPr id="62" name="Text Box 37"/>
            <p:cNvSpPr txBox="1">
              <a:spLocks noChangeArrowheads="1"/>
            </p:cNvSpPr>
            <p:nvPr/>
          </p:nvSpPr>
          <p:spPr bwMode="auto">
            <a:xfrm>
              <a:off x="6096000" y="2842810"/>
              <a:ext cx="1219200" cy="36671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0x108 </a:t>
              </a:r>
            </a:p>
          </p:txBody>
        </p:sp>
        <p:sp>
          <p:nvSpPr>
            <p:cNvPr id="63" name="Text Box 38"/>
            <p:cNvSpPr txBox="1">
              <a:spLocks noChangeArrowheads="1"/>
            </p:cNvSpPr>
            <p:nvPr/>
          </p:nvSpPr>
          <p:spPr bwMode="auto">
            <a:xfrm>
              <a:off x="6096000" y="3238098"/>
              <a:ext cx="1219200" cy="3667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0x100 </a:t>
              </a:r>
            </a:p>
          </p:txBody>
        </p:sp>
        <p:sp>
          <p:nvSpPr>
            <p:cNvPr id="81" name="Text Box 34"/>
            <p:cNvSpPr txBox="1">
              <a:spLocks noChangeArrowheads="1"/>
            </p:cNvSpPr>
            <p:nvPr/>
          </p:nvSpPr>
          <p:spPr bwMode="auto">
            <a:xfrm>
              <a:off x="6096000" y="1414046"/>
              <a:ext cx="1219200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600" dirty="0">
                  <a:latin typeface="Calibri"/>
                  <a:cs typeface="Calibri"/>
                </a:rPr>
                <a:t>Address</a:t>
              </a:r>
            </a:p>
          </p:txBody>
        </p:sp>
      </p:grpSp>
    </p:spTree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6375400" cy="573088"/>
          </a:xfrm>
        </p:spPr>
        <p:txBody>
          <a:bodyPr/>
          <a:lstStyle/>
          <a:p>
            <a:r>
              <a:rPr lang="en-US" dirty="0"/>
              <a:t>Understanding </a:t>
            </a:r>
            <a:r>
              <a:rPr lang="en-US" dirty="0">
                <a:latin typeface="Courier New"/>
                <a:cs typeface="Courier New"/>
              </a:rPr>
              <a:t>Swap</a:t>
            </a:r>
            <a:r>
              <a:rPr lang="en-US" dirty="0"/>
              <a:t>()</a:t>
            </a:r>
          </a:p>
        </p:txBody>
      </p:sp>
      <p:sp>
        <p:nvSpPr>
          <p:cNvPr id="53" name="Rectangle 8"/>
          <p:cNvSpPr>
            <a:spLocks noChangeArrowheads="1"/>
          </p:cNvSpPr>
          <p:nvPr/>
        </p:nvSpPr>
        <p:spPr bwMode="auto">
          <a:xfrm>
            <a:off x="4953000" y="166171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123</a:t>
            </a:r>
          </a:p>
        </p:txBody>
      </p:sp>
      <p:sp>
        <p:nvSpPr>
          <p:cNvPr id="55" name="Rectangle 9"/>
          <p:cNvSpPr>
            <a:spLocks noChangeArrowheads="1"/>
          </p:cNvSpPr>
          <p:nvPr/>
        </p:nvSpPr>
        <p:spPr bwMode="auto">
          <a:xfrm>
            <a:off x="4953000" y="204271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sz="1800" dirty="0">
              <a:latin typeface="Courier New" pitchFamily="49" charset="0"/>
            </a:endParaRPr>
          </a:p>
        </p:txBody>
      </p:sp>
      <p:sp>
        <p:nvSpPr>
          <p:cNvPr id="56" name="Rectangle 10"/>
          <p:cNvSpPr>
            <a:spLocks noChangeArrowheads="1"/>
          </p:cNvSpPr>
          <p:nvPr/>
        </p:nvSpPr>
        <p:spPr bwMode="auto">
          <a:xfrm>
            <a:off x="4953000" y="242371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sz="1800" dirty="0">
              <a:latin typeface="Calibri" pitchFamily="34" charset="0"/>
            </a:endParaRPr>
          </a:p>
        </p:txBody>
      </p:sp>
      <p:sp>
        <p:nvSpPr>
          <p:cNvPr id="57" name="Rectangle 11"/>
          <p:cNvSpPr>
            <a:spLocks noChangeArrowheads="1"/>
          </p:cNvSpPr>
          <p:nvPr/>
        </p:nvSpPr>
        <p:spPr bwMode="auto">
          <a:xfrm>
            <a:off x="4953000" y="280471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sz="1800" dirty="0">
              <a:latin typeface="Calibri" pitchFamily="34" charset="0"/>
            </a:endParaRPr>
          </a:p>
        </p:txBody>
      </p:sp>
      <p:sp>
        <p:nvSpPr>
          <p:cNvPr id="58" name="Rectangle 20"/>
          <p:cNvSpPr>
            <a:spLocks noChangeArrowheads="1"/>
          </p:cNvSpPr>
          <p:nvPr/>
        </p:nvSpPr>
        <p:spPr bwMode="auto">
          <a:xfrm>
            <a:off x="4953000" y="318571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456</a:t>
            </a:r>
          </a:p>
        </p:txBody>
      </p:sp>
      <p:grpSp>
        <p:nvGrpSpPr>
          <p:cNvPr id="64" name="Group 63"/>
          <p:cNvGrpSpPr/>
          <p:nvPr/>
        </p:nvGrpSpPr>
        <p:grpSpPr>
          <a:xfrm>
            <a:off x="1110823" y="1814110"/>
            <a:ext cx="1752600" cy="1752600"/>
            <a:chOff x="9111129" y="1790700"/>
            <a:chExt cx="1752600" cy="1752600"/>
          </a:xfrm>
        </p:grpSpPr>
        <p:sp>
          <p:nvSpPr>
            <p:cNvPr id="65" name="Rectangle 43"/>
            <p:cNvSpPr>
              <a:spLocks noChangeArrowheads="1"/>
            </p:cNvSpPr>
            <p:nvPr/>
          </p:nvSpPr>
          <p:spPr bwMode="auto">
            <a:xfrm>
              <a:off x="9111129" y="1790700"/>
              <a:ext cx="685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%</a:t>
              </a:r>
              <a:r>
                <a:rPr lang="en-US" sz="1800" dirty="0" err="1">
                  <a:latin typeface="Courier New" pitchFamily="49" charset="0"/>
                </a:rPr>
                <a:t>rdi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66" name="Rectangle 44"/>
            <p:cNvSpPr>
              <a:spLocks noChangeArrowheads="1"/>
            </p:cNvSpPr>
            <p:nvPr/>
          </p:nvSpPr>
          <p:spPr bwMode="auto">
            <a:xfrm>
              <a:off x="9111129" y="2247900"/>
              <a:ext cx="685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%</a:t>
              </a:r>
              <a:r>
                <a:rPr lang="en-US" sz="1800" dirty="0" err="1">
                  <a:latin typeface="Courier New" pitchFamily="49" charset="0"/>
                </a:rPr>
                <a:t>rsi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67" name="Rectangle 45"/>
            <p:cNvSpPr>
              <a:spLocks noChangeArrowheads="1"/>
            </p:cNvSpPr>
            <p:nvPr/>
          </p:nvSpPr>
          <p:spPr bwMode="auto">
            <a:xfrm>
              <a:off x="9111129" y="2705100"/>
              <a:ext cx="685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%</a:t>
              </a:r>
              <a:r>
                <a:rPr lang="en-US" sz="1800" dirty="0" err="1">
                  <a:latin typeface="Courier New" pitchFamily="49" charset="0"/>
                </a:rPr>
                <a:t>rax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68" name="Rectangle 46"/>
            <p:cNvSpPr>
              <a:spLocks noChangeArrowheads="1"/>
            </p:cNvSpPr>
            <p:nvPr/>
          </p:nvSpPr>
          <p:spPr bwMode="auto">
            <a:xfrm>
              <a:off x="9111129" y="3162300"/>
              <a:ext cx="685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%</a:t>
              </a:r>
              <a:r>
                <a:rPr lang="en-US" sz="1800" dirty="0" err="1">
                  <a:latin typeface="Courier New" pitchFamily="49" charset="0"/>
                </a:rPr>
                <a:t>rdx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69" name="Rectangle 52"/>
            <p:cNvSpPr>
              <a:spLocks noChangeArrowheads="1"/>
            </p:cNvSpPr>
            <p:nvPr/>
          </p:nvSpPr>
          <p:spPr bwMode="auto">
            <a:xfrm>
              <a:off x="9796929" y="1790700"/>
              <a:ext cx="1066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0x120</a:t>
              </a:r>
            </a:p>
          </p:txBody>
        </p:sp>
        <p:sp>
          <p:nvSpPr>
            <p:cNvPr id="70" name="Rectangle 53"/>
            <p:cNvSpPr>
              <a:spLocks noChangeArrowheads="1"/>
            </p:cNvSpPr>
            <p:nvPr/>
          </p:nvSpPr>
          <p:spPr bwMode="auto">
            <a:xfrm>
              <a:off x="9796929" y="2247900"/>
              <a:ext cx="1066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0x100</a:t>
              </a:r>
            </a:p>
          </p:txBody>
        </p:sp>
        <p:sp>
          <p:nvSpPr>
            <p:cNvPr id="71" name="Rectangle 54"/>
            <p:cNvSpPr>
              <a:spLocks noChangeArrowheads="1"/>
            </p:cNvSpPr>
            <p:nvPr/>
          </p:nvSpPr>
          <p:spPr bwMode="auto">
            <a:xfrm>
              <a:off x="9796929" y="2705100"/>
              <a:ext cx="1066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r>
                <a:rPr lang="en-US" sz="1800" dirty="0">
                  <a:solidFill>
                    <a:srgbClr val="FF0000"/>
                  </a:solidFill>
                  <a:latin typeface="Courier New" pitchFamily="49" charset="0"/>
                </a:rPr>
                <a:t>123</a:t>
              </a:r>
            </a:p>
          </p:txBody>
        </p:sp>
        <p:sp>
          <p:nvSpPr>
            <p:cNvPr id="72" name="Rectangle 55"/>
            <p:cNvSpPr>
              <a:spLocks noChangeArrowheads="1"/>
            </p:cNvSpPr>
            <p:nvPr/>
          </p:nvSpPr>
          <p:spPr bwMode="auto">
            <a:xfrm>
              <a:off x="9796929" y="3162300"/>
              <a:ext cx="1066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endParaRPr lang="en-US" sz="1800">
                <a:latin typeface="Courier New" pitchFamily="49" charset="0"/>
              </a:endParaRPr>
            </a:p>
          </p:txBody>
        </p:sp>
      </p:grpSp>
      <p:sp>
        <p:nvSpPr>
          <p:cNvPr id="73" name="Text Box 5"/>
          <p:cNvSpPr txBox="1">
            <a:spLocks noChangeArrowheads="1"/>
          </p:cNvSpPr>
          <p:nvPr/>
        </p:nvSpPr>
        <p:spPr bwMode="auto">
          <a:xfrm>
            <a:off x="1295400" y="1252322"/>
            <a:ext cx="1351001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dirty="0">
                <a:latin typeface="Calibri" pitchFamily="34" charset="0"/>
              </a:rPr>
              <a:t>Registers</a:t>
            </a:r>
          </a:p>
        </p:txBody>
      </p:sp>
      <p:sp>
        <p:nvSpPr>
          <p:cNvPr id="76" name="Text Box 5"/>
          <p:cNvSpPr txBox="1">
            <a:spLocks noChangeArrowheads="1"/>
          </p:cNvSpPr>
          <p:nvPr/>
        </p:nvSpPr>
        <p:spPr bwMode="auto">
          <a:xfrm>
            <a:off x="4816383" y="1032633"/>
            <a:ext cx="1279617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dirty="0">
                <a:latin typeface="Calibri" pitchFamily="34" charset="0"/>
              </a:rPr>
              <a:t>Memory</a:t>
            </a:r>
          </a:p>
        </p:txBody>
      </p:sp>
      <p:cxnSp>
        <p:nvCxnSpPr>
          <p:cNvPr id="78" name="Straight Arrow Connector 77"/>
          <p:cNvCxnSpPr>
            <a:stCxn id="53" idx="1"/>
            <a:endCxn id="71" idx="3"/>
          </p:cNvCxnSpPr>
          <p:nvPr/>
        </p:nvCxnSpPr>
        <p:spPr bwMode="auto">
          <a:xfrm flipH="1">
            <a:off x="2863423" y="1852210"/>
            <a:ext cx="2089577" cy="1066800"/>
          </a:xfrm>
          <a:prstGeom prst="straightConnector1">
            <a:avLst/>
          </a:prstGeom>
          <a:noFill/>
          <a:ln w="25400" cap="flat" cmpd="sng" algn="ctr">
            <a:solidFill>
              <a:srgbClr val="CC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0" name="Rectangle 4"/>
          <p:cNvSpPr>
            <a:spLocks noChangeArrowheads="1"/>
          </p:cNvSpPr>
          <p:nvPr/>
        </p:nvSpPr>
        <p:spPr bwMode="auto">
          <a:xfrm>
            <a:off x="1447800" y="4114800"/>
            <a:ext cx="5867400" cy="17517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347663" algn="l"/>
                <a:tab pos="1312863" algn="l"/>
              </a:tabLst>
            </a:pPr>
            <a:r>
              <a:rPr lang="en-US" sz="1800" dirty="0">
                <a:latin typeface="Courier New" pitchFamily="49" charset="0"/>
              </a:rPr>
              <a:t>swap:</a:t>
            </a:r>
          </a:p>
          <a:p>
            <a:pPr algn="l">
              <a:tabLst>
                <a:tab pos="347663" algn="l"/>
                <a:tab pos="1312863" algn="l"/>
              </a:tabLst>
            </a:pPr>
            <a:r>
              <a:rPr lang="en-US" sz="1800" dirty="0">
                <a:latin typeface="Courier New" pitchFamily="49" charset="0"/>
              </a:rPr>
              <a:t>  </a:t>
            </a:r>
            <a:r>
              <a:rPr lang="ro-RO" sz="1800" dirty="0">
                <a:latin typeface="Courier New" pitchFamily="49" charset="0"/>
              </a:rPr>
              <a:t> </a:t>
            </a:r>
            <a:r>
              <a:rPr lang="ro-RO" sz="1800" dirty="0">
                <a:solidFill>
                  <a:srgbClr val="FF0000"/>
                </a:solidFill>
                <a:latin typeface="Courier New" pitchFamily="49" charset="0"/>
              </a:rPr>
              <a:t>movq    (%rdi), %rax  # t0 = *xp  </a:t>
            </a:r>
          </a:p>
          <a:p>
            <a:pPr algn="l">
              <a:tabLst>
                <a:tab pos="347663" algn="l"/>
                <a:tab pos="1312863" algn="l"/>
              </a:tabLst>
            </a:pPr>
            <a:r>
              <a:rPr lang="ro-RO" sz="1800" dirty="0">
                <a:latin typeface="Courier New" pitchFamily="49" charset="0"/>
              </a:rPr>
              <a:t>   movq    (%rsi), %rdx  # t1 = *yp</a:t>
            </a:r>
          </a:p>
          <a:p>
            <a:pPr algn="l">
              <a:tabLst>
                <a:tab pos="347663" algn="l"/>
                <a:tab pos="1312863" algn="l"/>
              </a:tabLst>
            </a:pPr>
            <a:r>
              <a:rPr lang="ro-RO" sz="1800" dirty="0">
                <a:latin typeface="Courier New" pitchFamily="49" charset="0"/>
              </a:rPr>
              <a:t>   movq    %rdx, (%rdi)  # *xp = t1</a:t>
            </a:r>
          </a:p>
          <a:p>
            <a:pPr algn="l">
              <a:tabLst>
                <a:tab pos="347663" algn="l"/>
                <a:tab pos="1312863" algn="l"/>
              </a:tabLst>
            </a:pPr>
            <a:r>
              <a:rPr lang="ro-RO" sz="1800" dirty="0">
                <a:latin typeface="Courier New" pitchFamily="49" charset="0"/>
              </a:rPr>
              <a:t>   movq    %rax, (%rsi)  # *yp = t0</a:t>
            </a:r>
          </a:p>
          <a:p>
            <a:pPr algn="l">
              <a:tabLst>
                <a:tab pos="347663" algn="l"/>
                <a:tab pos="1312863" algn="l"/>
              </a:tabLst>
            </a:pPr>
            <a:r>
              <a:rPr lang="ro-RO" sz="1800" dirty="0">
                <a:latin typeface="Courier New" pitchFamily="49" charset="0"/>
              </a:rPr>
              <a:t>   ret</a:t>
            </a:r>
            <a:endParaRPr lang="en-US" sz="1800" dirty="0">
              <a:latin typeface="Courier New" pitchFamily="49" charset="0"/>
            </a:endParaRPr>
          </a:p>
        </p:txBody>
      </p:sp>
      <p:grpSp>
        <p:nvGrpSpPr>
          <p:cNvPr id="30" name="Group 29"/>
          <p:cNvGrpSpPr/>
          <p:nvPr/>
        </p:nvGrpSpPr>
        <p:grpSpPr>
          <a:xfrm>
            <a:off x="6096000" y="1414046"/>
            <a:ext cx="1219200" cy="2190764"/>
            <a:chOff x="6096000" y="1414046"/>
            <a:chExt cx="1219200" cy="2190764"/>
          </a:xfrm>
        </p:grpSpPr>
        <p:sp>
          <p:nvSpPr>
            <p:cNvPr id="31" name="Text Box 34"/>
            <p:cNvSpPr txBox="1">
              <a:spLocks noChangeArrowheads="1"/>
            </p:cNvSpPr>
            <p:nvPr/>
          </p:nvSpPr>
          <p:spPr bwMode="auto">
            <a:xfrm>
              <a:off x="6096000" y="1656948"/>
              <a:ext cx="1219200" cy="3667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0x120 </a:t>
              </a:r>
            </a:p>
          </p:txBody>
        </p:sp>
        <p:sp>
          <p:nvSpPr>
            <p:cNvPr id="32" name="Text Box 35"/>
            <p:cNvSpPr txBox="1">
              <a:spLocks noChangeArrowheads="1"/>
            </p:cNvSpPr>
            <p:nvPr/>
          </p:nvSpPr>
          <p:spPr bwMode="auto">
            <a:xfrm>
              <a:off x="6096000" y="2052235"/>
              <a:ext cx="1219200" cy="36671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0x118</a:t>
              </a:r>
            </a:p>
          </p:txBody>
        </p:sp>
        <p:sp>
          <p:nvSpPr>
            <p:cNvPr id="33" name="Text Box 36"/>
            <p:cNvSpPr txBox="1">
              <a:spLocks noChangeArrowheads="1"/>
            </p:cNvSpPr>
            <p:nvPr/>
          </p:nvSpPr>
          <p:spPr bwMode="auto">
            <a:xfrm>
              <a:off x="6096000" y="2447523"/>
              <a:ext cx="1219200" cy="3667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0x110 </a:t>
              </a:r>
            </a:p>
          </p:txBody>
        </p:sp>
        <p:sp>
          <p:nvSpPr>
            <p:cNvPr id="34" name="Text Box 37"/>
            <p:cNvSpPr txBox="1">
              <a:spLocks noChangeArrowheads="1"/>
            </p:cNvSpPr>
            <p:nvPr/>
          </p:nvSpPr>
          <p:spPr bwMode="auto">
            <a:xfrm>
              <a:off x="6096000" y="2842810"/>
              <a:ext cx="1219200" cy="36671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0x108 </a:t>
              </a:r>
            </a:p>
          </p:txBody>
        </p:sp>
        <p:sp>
          <p:nvSpPr>
            <p:cNvPr id="35" name="Text Box 38"/>
            <p:cNvSpPr txBox="1">
              <a:spLocks noChangeArrowheads="1"/>
            </p:cNvSpPr>
            <p:nvPr/>
          </p:nvSpPr>
          <p:spPr bwMode="auto">
            <a:xfrm>
              <a:off x="6096000" y="3238098"/>
              <a:ext cx="1219200" cy="3667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0x100 </a:t>
              </a:r>
            </a:p>
          </p:txBody>
        </p:sp>
        <p:sp>
          <p:nvSpPr>
            <p:cNvPr id="36" name="Text Box 34"/>
            <p:cNvSpPr txBox="1">
              <a:spLocks noChangeArrowheads="1"/>
            </p:cNvSpPr>
            <p:nvPr/>
          </p:nvSpPr>
          <p:spPr bwMode="auto">
            <a:xfrm>
              <a:off x="6096000" y="1414046"/>
              <a:ext cx="1219200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600" dirty="0">
                  <a:latin typeface="Calibri"/>
                  <a:cs typeface="Calibri"/>
                </a:rPr>
                <a:t>Address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413116519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  <a:effectLst/>
        </p:spPr>
        <p:txBody>
          <a:bodyPr/>
          <a:lstStyle/>
          <a:p>
            <a:r>
              <a:rPr lang="en-US" dirty="0"/>
              <a:t>Intel x86 Processors</a:t>
            </a:r>
          </a:p>
        </p:txBody>
      </p:sp>
      <p:sp>
        <p:nvSpPr>
          <p:cNvPr id="142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62075"/>
            <a:ext cx="7896225" cy="4972050"/>
          </a:xfrm>
          <a:noFill/>
          <a:ln/>
        </p:spPr>
        <p:txBody>
          <a:bodyPr lIns="90487" tIns="44450" rIns="90487" bIns="44450"/>
          <a:lstStyle/>
          <a:p>
            <a:r>
              <a:rPr lang="en-US" dirty="0"/>
              <a:t>Dominate laptop/desktop/server market</a:t>
            </a:r>
          </a:p>
          <a:p>
            <a:endParaRPr lang="en-US" dirty="0"/>
          </a:p>
          <a:p>
            <a:r>
              <a:rPr lang="en-US" dirty="0"/>
              <a:t>Evolutionary design</a:t>
            </a:r>
          </a:p>
          <a:p>
            <a:pPr lvl="1"/>
            <a:r>
              <a:rPr lang="en-US" dirty="0"/>
              <a:t>Backwards compatible to 8086, introduced in 1978</a:t>
            </a:r>
          </a:p>
          <a:p>
            <a:pPr lvl="2"/>
            <a:r>
              <a:rPr lang="en-US" dirty="0"/>
              <a:t>Modern x86 processors can run executables created in the 1980’s </a:t>
            </a:r>
          </a:p>
          <a:p>
            <a:pPr lvl="1"/>
            <a:r>
              <a:rPr lang="en-US" dirty="0"/>
              <a:t>Added features as time went on</a:t>
            </a:r>
          </a:p>
          <a:p>
            <a:pPr lvl="2"/>
            <a:r>
              <a:rPr lang="en-US" dirty="0"/>
              <a:t>New instructions</a:t>
            </a:r>
          </a:p>
          <a:p>
            <a:pPr lvl="2"/>
            <a:r>
              <a:rPr lang="en-US" dirty="0">
                <a:latin typeface="Calibri"/>
              </a:rPr>
              <a:t>New data formats (e.g., vectors, FP16)</a:t>
            </a:r>
          </a:p>
          <a:p>
            <a:pPr lvl="2"/>
            <a:r>
              <a:rPr lang="en-US" dirty="0"/>
              <a:t>Transition to larger word sizes: 16 -&gt; 32 -&gt; 64 bits</a:t>
            </a:r>
          </a:p>
          <a:p>
            <a:pPr lvl="2"/>
            <a:r>
              <a:rPr lang="en-US" dirty="0"/>
              <a:t>Multiple cores</a:t>
            </a:r>
          </a:p>
        </p:txBody>
      </p:sp>
    </p:spTree>
  </p:cSld>
  <p:clrMapOvr>
    <a:masterClrMapping/>
  </p:clrMapOvr>
  <p:transition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6375400" cy="573088"/>
          </a:xfrm>
        </p:spPr>
        <p:txBody>
          <a:bodyPr/>
          <a:lstStyle/>
          <a:p>
            <a:r>
              <a:rPr lang="en-US" dirty="0"/>
              <a:t>Understanding </a:t>
            </a:r>
            <a:r>
              <a:rPr lang="en-US" dirty="0">
                <a:latin typeface="Courier New"/>
                <a:cs typeface="Courier New"/>
              </a:rPr>
              <a:t>Swap</a:t>
            </a:r>
            <a:r>
              <a:rPr lang="en-US" dirty="0"/>
              <a:t>()</a:t>
            </a:r>
          </a:p>
        </p:txBody>
      </p:sp>
      <p:sp>
        <p:nvSpPr>
          <p:cNvPr id="53" name="Rectangle 8"/>
          <p:cNvSpPr>
            <a:spLocks noChangeArrowheads="1"/>
          </p:cNvSpPr>
          <p:nvPr/>
        </p:nvSpPr>
        <p:spPr bwMode="auto">
          <a:xfrm>
            <a:off x="4953000" y="166171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123</a:t>
            </a:r>
          </a:p>
        </p:txBody>
      </p:sp>
      <p:sp>
        <p:nvSpPr>
          <p:cNvPr id="55" name="Rectangle 9"/>
          <p:cNvSpPr>
            <a:spLocks noChangeArrowheads="1"/>
          </p:cNvSpPr>
          <p:nvPr/>
        </p:nvSpPr>
        <p:spPr bwMode="auto">
          <a:xfrm>
            <a:off x="4953000" y="204271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sz="1800" dirty="0">
              <a:latin typeface="Courier New" pitchFamily="49" charset="0"/>
            </a:endParaRPr>
          </a:p>
        </p:txBody>
      </p:sp>
      <p:sp>
        <p:nvSpPr>
          <p:cNvPr id="56" name="Rectangle 10"/>
          <p:cNvSpPr>
            <a:spLocks noChangeArrowheads="1"/>
          </p:cNvSpPr>
          <p:nvPr/>
        </p:nvSpPr>
        <p:spPr bwMode="auto">
          <a:xfrm>
            <a:off x="4953000" y="242371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sz="1800" dirty="0">
              <a:latin typeface="Calibri" pitchFamily="34" charset="0"/>
            </a:endParaRPr>
          </a:p>
        </p:txBody>
      </p:sp>
      <p:sp>
        <p:nvSpPr>
          <p:cNvPr id="57" name="Rectangle 11"/>
          <p:cNvSpPr>
            <a:spLocks noChangeArrowheads="1"/>
          </p:cNvSpPr>
          <p:nvPr/>
        </p:nvSpPr>
        <p:spPr bwMode="auto">
          <a:xfrm>
            <a:off x="4953000" y="280471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sz="1800" dirty="0">
              <a:latin typeface="Calibri" pitchFamily="34" charset="0"/>
            </a:endParaRPr>
          </a:p>
        </p:txBody>
      </p:sp>
      <p:sp>
        <p:nvSpPr>
          <p:cNvPr id="58" name="Rectangle 20"/>
          <p:cNvSpPr>
            <a:spLocks noChangeArrowheads="1"/>
          </p:cNvSpPr>
          <p:nvPr/>
        </p:nvSpPr>
        <p:spPr bwMode="auto">
          <a:xfrm>
            <a:off x="4953000" y="318571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456</a:t>
            </a:r>
          </a:p>
        </p:txBody>
      </p:sp>
      <p:grpSp>
        <p:nvGrpSpPr>
          <p:cNvPr id="64" name="Group 63"/>
          <p:cNvGrpSpPr/>
          <p:nvPr/>
        </p:nvGrpSpPr>
        <p:grpSpPr>
          <a:xfrm>
            <a:off x="1110823" y="1814110"/>
            <a:ext cx="1752600" cy="1752600"/>
            <a:chOff x="9111129" y="1790700"/>
            <a:chExt cx="1752600" cy="1752600"/>
          </a:xfrm>
        </p:grpSpPr>
        <p:sp>
          <p:nvSpPr>
            <p:cNvPr id="65" name="Rectangle 43"/>
            <p:cNvSpPr>
              <a:spLocks noChangeArrowheads="1"/>
            </p:cNvSpPr>
            <p:nvPr/>
          </p:nvSpPr>
          <p:spPr bwMode="auto">
            <a:xfrm>
              <a:off x="9111129" y="1790700"/>
              <a:ext cx="685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%</a:t>
              </a:r>
              <a:r>
                <a:rPr lang="en-US" sz="1800" dirty="0" err="1">
                  <a:latin typeface="Courier New" pitchFamily="49" charset="0"/>
                </a:rPr>
                <a:t>rdi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66" name="Rectangle 44"/>
            <p:cNvSpPr>
              <a:spLocks noChangeArrowheads="1"/>
            </p:cNvSpPr>
            <p:nvPr/>
          </p:nvSpPr>
          <p:spPr bwMode="auto">
            <a:xfrm>
              <a:off x="9111129" y="2247900"/>
              <a:ext cx="685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%</a:t>
              </a:r>
              <a:r>
                <a:rPr lang="en-US" sz="1800" dirty="0" err="1">
                  <a:latin typeface="Courier New" pitchFamily="49" charset="0"/>
                </a:rPr>
                <a:t>rsi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67" name="Rectangle 45"/>
            <p:cNvSpPr>
              <a:spLocks noChangeArrowheads="1"/>
            </p:cNvSpPr>
            <p:nvPr/>
          </p:nvSpPr>
          <p:spPr bwMode="auto">
            <a:xfrm>
              <a:off x="9111129" y="2705100"/>
              <a:ext cx="685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%</a:t>
              </a:r>
              <a:r>
                <a:rPr lang="en-US" sz="1800" dirty="0" err="1">
                  <a:latin typeface="Courier New" pitchFamily="49" charset="0"/>
                </a:rPr>
                <a:t>rax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68" name="Rectangle 46"/>
            <p:cNvSpPr>
              <a:spLocks noChangeArrowheads="1"/>
            </p:cNvSpPr>
            <p:nvPr/>
          </p:nvSpPr>
          <p:spPr bwMode="auto">
            <a:xfrm>
              <a:off x="9111129" y="3162300"/>
              <a:ext cx="685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%</a:t>
              </a:r>
              <a:r>
                <a:rPr lang="en-US" sz="1800" dirty="0" err="1">
                  <a:latin typeface="Courier New" pitchFamily="49" charset="0"/>
                </a:rPr>
                <a:t>rdx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69" name="Rectangle 52"/>
            <p:cNvSpPr>
              <a:spLocks noChangeArrowheads="1"/>
            </p:cNvSpPr>
            <p:nvPr/>
          </p:nvSpPr>
          <p:spPr bwMode="auto">
            <a:xfrm>
              <a:off x="9796929" y="1790700"/>
              <a:ext cx="1066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0x120</a:t>
              </a:r>
            </a:p>
          </p:txBody>
        </p:sp>
        <p:sp>
          <p:nvSpPr>
            <p:cNvPr id="70" name="Rectangle 53"/>
            <p:cNvSpPr>
              <a:spLocks noChangeArrowheads="1"/>
            </p:cNvSpPr>
            <p:nvPr/>
          </p:nvSpPr>
          <p:spPr bwMode="auto">
            <a:xfrm>
              <a:off x="9796929" y="2247900"/>
              <a:ext cx="1066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0x100</a:t>
              </a:r>
            </a:p>
          </p:txBody>
        </p:sp>
        <p:sp>
          <p:nvSpPr>
            <p:cNvPr id="71" name="Rectangle 54"/>
            <p:cNvSpPr>
              <a:spLocks noChangeArrowheads="1"/>
            </p:cNvSpPr>
            <p:nvPr/>
          </p:nvSpPr>
          <p:spPr bwMode="auto">
            <a:xfrm>
              <a:off x="9796929" y="2705100"/>
              <a:ext cx="1066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123</a:t>
              </a:r>
            </a:p>
          </p:txBody>
        </p:sp>
        <p:sp>
          <p:nvSpPr>
            <p:cNvPr id="72" name="Rectangle 55"/>
            <p:cNvSpPr>
              <a:spLocks noChangeArrowheads="1"/>
            </p:cNvSpPr>
            <p:nvPr/>
          </p:nvSpPr>
          <p:spPr bwMode="auto">
            <a:xfrm>
              <a:off x="9796929" y="3162300"/>
              <a:ext cx="1066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r>
                <a:rPr lang="en-US" sz="1800" dirty="0">
                  <a:solidFill>
                    <a:srgbClr val="FF0000"/>
                  </a:solidFill>
                  <a:latin typeface="Courier New" pitchFamily="49" charset="0"/>
                </a:rPr>
                <a:t>456</a:t>
              </a:r>
            </a:p>
          </p:txBody>
        </p:sp>
      </p:grpSp>
      <p:sp>
        <p:nvSpPr>
          <p:cNvPr id="73" name="Text Box 5"/>
          <p:cNvSpPr txBox="1">
            <a:spLocks noChangeArrowheads="1"/>
          </p:cNvSpPr>
          <p:nvPr/>
        </p:nvSpPr>
        <p:spPr bwMode="auto">
          <a:xfrm>
            <a:off x="1295400" y="1252322"/>
            <a:ext cx="1351001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dirty="0">
                <a:latin typeface="Calibri" pitchFamily="34" charset="0"/>
              </a:rPr>
              <a:t>Registers</a:t>
            </a:r>
          </a:p>
        </p:txBody>
      </p:sp>
      <p:sp>
        <p:nvSpPr>
          <p:cNvPr id="76" name="Text Box 5"/>
          <p:cNvSpPr txBox="1">
            <a:spLocks noChangeArrowheads="1"/>
          </p:cNvSpPr>
          <p:nvPr/>
        </p:nvSpPr>
        <p:spPr bwMode="auto">
          <a:xfrm>
            <a:off x="4816383" y="1032633"/>
            <a:ext cx="1279617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dirty="0">
                <a:latin typeface="Calibri" pitchFamily="34" charset="0"/>
              </a:rPr>
              <a:t>Memory</a:t>
            </a:r>
          </a:p>
        </p:txBody>
      </p:sp>
      <p:cxnSp>
        <p:nvCxnSpPr>
          <p:cNvPr id="78" name="Straight Arrow Connector 77"/>
          <p:cNvCxnSpPr>
            <a:stCxn id="58" idx="1"/>
            <a:endCxn id="72" idx="3"/>
          </p:cNvCxnSpPr>
          <p:nvPr/>
        </p:nvCxnSpPr>
        <p:spPr bwMode="auto">
          <a:xfrm flipH="1">
            <a:off x="2863423" y="3376210"/>
            <a:ext cx="2089577" cy="0"/>
          </a:xfrm>
          <a:prstGeom prst="straightConnector1">
            <a:avLst/>
          </a:prstGeom>
          <a:noFill/>
          <a:ln w="25400" cap="flat" cmpd="sng" algn="ctr">
            <a:solidFill>
              <a:srgbClr val="CC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0" name="Rectangle 4"/>
          <p:cNvSpPr>
            <a:spLocks noChangeArrowheads="1"/>
          </p:cNvSpPr>
          <p:nvPr/>
        </p:nvSpPr>
        <p:spPr bwMode="auto">
          <a:xfrm>
            <a:off x="1447800" y="4114800"/>
            <a:ext cx="5867400" cy="17517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347663" algn="l"/>
                <a:tab pos="1312863" algn="l"/>
              </a:tabLst>
            </a:pPr>
            <a:r>
              <a:rPr lang="en-US" sz="1800" dirty="0">
                <a:latin typeface="Courier New" pitchFamily="49" charset="0"/>
              </a:rPr>
              <a:t>swap:</a:t>
            </a:r>
          </a:p>
          <a:p>
            <a:pPr algn="l">
              <a:tabLst>
                <a:tab pos="347663" algn="l"/>
                <a:tab pos="1312863" algn="l"/>
              </a:tabLst>
            </a:pPr>
            <a:r>
              <a:rPr lang="en-US" sz="1800" dirty="0">
                <a:latin typeface="Courier New" pitchFamily="49" charset="0"/>
              </a:rPr>
              <a:t>  </a:t>
            </a:r>
            <a:r>
              <a:rPr lang="ro-RO" sz="1800" dirty="0">
                <a:latin typeface="Courier New" pitchFamily="49" charset="0"/>
              </a:rPr>
              <a:t> movq    (%rdi), %rax  # t0 = *xp  </a:t>
            </a:r>
          </a:p>
          <a:p>
            <a:pPr algn="l">
              <a:tabLst>
                <a:tab pos="347663" algn="l"/>
                <a:tab pos="1312863" algn="l"/>
              </a:tabLst>
            </a:pPr>
            <a:r>
              <a:rPr lang="ro-RO" sz="1800" dirty="0">
                <a:latin typeface="Courier New" pitchFamily="49" charset="0"/>
              </a:rPr>
              <a:t>  </a:t>
            </a:r>
            <a:r>
              <a:rPr lang="ro-RO" sz="1800" dirty="0">
                <a:solidFill>
                  <a:srgbClr val="FF0000"/>
                </a:solidFill>
                <a:latin typeface="Courier New" pitchFamily="49" charset="0"/>
              </a:rPr>
              <a:t> movq    (%rsi), %rdx  # t1 = *yp</a:t>
            </a:r>
          </a:p>
          <a:p>
            <a:pPr algn="l">
              <a:tabLst>
                <a:tab pos="347663" algn="l"/>
                <a:tab pos="1312863" algn="l"/>
              </a:tabLst>
            </a:pPr>
            <a:r>
              <a:rPr lang="ro-RO" sz="1800" dirty="0">
                <a:latin typeface="Courier New" pitchFamily="49" charset="0"/>
              </a:rPr>
              <a:t>   movq    %rdx, (%rdi)  # *xp = t1</a:t>
            </a:r>
          </a:p>
          <a:p>
            <a:pPr algn="l">
              <a:tabLst>
                <a:tab pos="347663" algn="l"/>
                <a:tab pos="1312863" algn="l"/>
              </a:tabLst>
            </a:pPr>
            <a:r>
              <a:rPr lang="ro-RO" sz="1800" dirty="0">
                <a:latin typeface="Courier New" pitchFamily="49" charset="0"/>
              </a:rPr>
              <a:t>   movq    %rax, (%rsi)  # *yp = t0</a:t>
            </a:r>
          </a:p>
          <a:p>
            <a:pPr algn="l">
              <a:tabLst>
                <a:tab pos="347663" algn="l"/>
                <a:tab pos="1312863" algn="l"/>
              </a:tabLst>
            </a:pPr>
            <a:r>
              <a:rPr lang="ro-RO" sz="1800" dirty="0">
                <a:latin typeface="Courier New" pitchFamily="49" charset="0"/>
              </a:rPr>
              <a:t>   ret</a:t>
            </a:r>
            <a:endParaRPr lang="en-US" sz="1800" dirty="0">
              <a:latin typeface="Courier New" pitchFamily="49" charset="0"/>
            </a:endParaRPr>
          </a:p>
        </p:txBody>
      </p:sp>
      <p:grpSp>
        <p:nvGrpSpPr>
          <p:cNvPr id="31" name="Group 30"/>
          <p:cNvGrpSpPr/>
          <p:nvPr/>
        </p:nvGrpSpPr>
        <p:grpSpPr>
          <a:xfrm>
            <a:off x="6096000" y="1414046"/>
            <a:ext cx="1219200" cy="2190764"/>
            <a:chOff x="6096000" y="1414046"/>
            <a:chExt cx="1219200" cy="2190764"/>
          </a:xfrm>
        </p:grpSpPr>
        <p:sp>
          <p:nvSpPr>
            <p:cNvPr id="32" name="Text Box 34"/>
            <p:cNvSpPr txBox="1">
              <a:spLocks noChangeArrowheads="1"/>
            </p:cNvSpPr>
            <p:nvPr/>
          </p:nvSpPr>
          <p:spPr bwMode="auto">
            <a:xfrm>
              <a:off x="6096000" y="1656948"/>
              <a:ext cx="1219200" cy="3667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0x120 </a:t>
              </a:r>
            </a:p>
          </p:txBody>
        </p:sp>
        <p:sp>
          <p:nvSpPr>
            <p:cNvPr id="33" name="Text Box 35"/>
            <p:cNvSpPr txBox="1">
              <a:spLocks noChangeArrowheads="1"/>
            </p:cNvSpPr>
            <p:nvPr/>
          </p:nvSpPr>
          <p:spPr bwMode="auto">
            <a:xfrm>
              <a:off x="6096000" y="2052235"/>
              <a:ext cx="1219200" cy="36671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0x118</a:t>
              </a:r>
            </a:p>
          </p:txBody>
        </p:sp>
        <p:sp>
          <p:nvSpPr>
            <p:cNvPr id="34" name="Text Box 36"/>
            <p:cNvSpPr txBox="1">
              <a:spLocks noChangeArrowheads="1"/>
            </p:cNvSpPr>
            <p:nvPr/>
          </p:nvSpPr>
          <p:spPr bwMode="auto">
            <a:xfrm>
              <a:off x="6096000" y="2447523"/>
              <a:ext cx="1219200" cy="3667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0x110 </a:t>
              </a:r>
            </a:p>
          </p:txBody>
        </p:sp>
        <p:sp>
          <p:nvSpPr>
            <p:cNvPr id="35" name="Text Box 37"/>
            <p:cNvSpPr txBox="1">
              <a:spLocks noChangeArrowheads="1"/>
            </p:cNvSpPr>
            <p:nvPr/>
          </p:nvSpPr>
          <p:spPr bwMode="auto">
            <a:xfrm>
              <a:off x="6096000" y="2842810"/>
              <a:ext cx="1219200" cy="36671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0x108 </a:t>
              </a:r>
            </a:p>
          </p:txBody>
        </p:sp>
        <p:sp>
          <p:nvSpPr>
            <p:cNvPr id="36" name="Text Box 38"/>
            <p:cNvSpPr txBox="1">
              <a:spLocks noChangeArrowheads="1"/>
            </p:cNvSpPr>
            <p:nvPr/>
          </p:nvSpPr>
          <p:spPr bwMode="auto">
            <a:xfrm>
              <a:off x="6096000" y="3238098"/>
              <a:ext cx="1219200" cy="3667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0x100 </a:t>
              </a:r>
            </a:p>
          </p:txBody>
        </p:sp>
        <p:sp>
          <p:nvSpPr>
            <p:cNvPr id="37" name="Text Box 34"/>
            <p:cNvSpPr txBox="1">
              <a:spLocks noChangeArrowheads="1"/>
            </p:cNvSpPr>
            <p:nvPr/>
          </p:nvSpPr>
          <p:spPr bwMode="auto">
            <a:xfrm>
              <a:off x="6096000" y="1414046"/>
              <a:ext cx="1219200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600" dirty="0">
                  <a:latin typeface="Calibri"/>
                  <a:cs typeface="Calibri"/>
                </a:rPr>
                <a:t>Address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66723246"/>
      </p:ext>
    </p:extLst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6375400" cy="573088"/>
          </a:xfrm>
        </p:spPr>
        <p:txBody>
          <a:bodyPr/>
          <a:lstStyle/>
          <a:p>
            <a:r>
              <a:rPr lang="en-US" dirty="0"/>
              <a:t>Understanding </a:t>
            </a:r>
            <a:r>
              <a:rPr lang="en-US" dirty="0">
                <a:latin typeface="Courier New"/>
                <a:cs typeface="Courier New"/>
              </a:rPr>
              <a:t>Swap</a:t>
            </a:r>
            <a:r>
              <a:rPr lang="en-US" dirty="0"/>
              <a:t>()</a:t>
            </a:r>
          </a:p>
        </p:txBody>
      </p:sp>
      <p:sp>
        <p:nvSpPr>
          <p:cNvPr id="53" name="Rectangle 8"/>
          <p:cNvSpPr>
            <a:spLocks noChangeArrowheads="1"/>
          </p:cNvSpPr>
          <p:nvPr/>
        </p:nvSpPr>
        <p:spPr bwMode="auto">
          <a:xfrm>
            <a:off x="4953000" y="166171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800" dirty="0">
                <a:solidFill>
                  <a:srgbClr val="FF0000"/>
                </a:solidFill>
                <a:latin typeface="Courier New" pitchFamily="49" charset="0"/>
              </a:rPr>
              <a:t>456</a:t>
            </a:r>
          </a:p>
        </p:txBody>
      </p:sp>
      <p:sp>
        <p:nvSpPr>
          <p:cNvPr id="55" name="Rectangle 9"/>
          <p:cNvSpPr>
            <a:spLocks noChangeArrowheads="1"/>
          </p:cNvSpPr>
          <p:nvPr/>
        </p:nvSpPr>
        <p:spPr bwMode="auto">
          <a:xfrm>
            <a:off x="4953000" y="204271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sz="1800" dirty="0">
              <a:latin typeface="Courier New" pitchFamily="49" charset="0"/>
            </a:endParaRPr>
          </a:p>
        </p:txBody>
      </p:sp>
      <p:sp>
        <p:nvSpPr>
          <p:cNvPr id="56" name="Rectangle 10"/>
          <p:cNvSpPr>
            <a:spLocks noChangeArrowheads="1"/>
          </p:cNvSpPr>
          <p:nvPr/>
        </p:nvSpPr>
        <p:spPr bwMode="auto">
          <a:xfrm>
            <a:off x="4953000" y="242371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sz="1800" dirty="0">
              <a:latin typeface="Calibri" pitchFamily="34" charset="0"/>
            </a:endParaRPr>
          </a:p>
        </p:txBody>
      </p:sp>
      <p:sp>
        <p:nvSpPr>
          <p:cNvPr id="57" name="Rectangle 11"/>
          <p:cNvSpPr>
            <a:spLocks noChangeArrowheads="1"/>
          </p:cNvSpPr>
          <p:nvPr/>
        </p:nvSpPr>
        <p:spPr bwMode="auto">
          <a:xfrm>
            <a:off x="4953000" y="280471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sz="1800" dirty="0">
              <a:latin typeface="Calibri" pitchFamily="34" charset="0"/>
            </a:endParaRPr>
          </a:p>
        </p:txBody>
      </p:sp>
      <p:sp>
        <p:nvSpPr>
          <p:cNvPr id="58" name="Rectangle 20"/>
          <p:cNvSpPr>
            <a:spLocks noChangeArrowheads="1"/>
          </p:cNvSpPr>
          <p:nvPr/>
        </p:nvSpPr>
        <p:spPr bwMode="auto">
          <a:xfrm>
            <a:off x="4953000" y="318571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456</a:t>
            </a:r>
          </a:p>
        </p:txBody>
      </p:sp>
      <p:grpSp>
        <p:nvGrpSpPr>
          <p:cNvPr id="64" name="Group 63"/>
          <p:cNvGrpSpPr/>
          <p:nvPr/>
        </p:nvGrpSpPr>
        <p:grpSpPr>
          <a:xfrm>
            <a:off x="1110823" y="1814110"/>
            <a:ext cx="1752600" cy="1752600"/>
            <a:chOff x="9111129" y="1790700"/>
            <a:chExt cx="1752600" cy="1752600"/>
          </a:xfrm>
        </p:grpSpPr>
        <p:sp>
          <p:nvSpPr>
            <p:cNvPr id="65" name="Rectangle 43"/>
            <p:cNvSpPr>
              <a:spLocks noChangeArrowheads="1"/>
            </p:cNvSpPr>
            <p:nvPr/>
          </p:nvSpPr>
          <p:spPr bwMode="auto">
            <a:xfrm>
              <a:off x="9111129" y="1790700"/>
              <a:ext cx="685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%</a:t>
              </a:r>
              <a:r>
                <a:rPr lang="en-US" sz="1800" dirty="0" err="1">
                  <a:latin typeface="Courier New" pitchFamily="49" charset="0"/>
                </a:rPr>
                <a:t>rdi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66" name="Rectangle 44"/>
            <p:cNvSpPr>
              <a:spLocks noChangeArrowheads="1"/>
            </p:cNvSpPr>
            <p:nvPr/>
          </p:nvSpPr>
          <p:spPr bwMode="auto">
            <a:xfrm>
              <a:off x="9111129" y="2247900"/>
              <a:ext cx="685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%</a:t>
              </a:r>
              <a:r>
                <a:rPr lang="en-US" sz="1800" dirty="0" err="1">
                  <a:latin typeface="Courier New" pitchFamily="49" charset="0"/>
                </a:rPr>
                <a:t>rsi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67" name="Rectangle 45"/>
            <p:cNvSpPr>
              <a:spLocks noChangeArrowheads="1"/>
            </p:cNvSpPr>
            <p:nvPr/>
          </p:nvSpPr>
          <p:spPr bwMode="auto">
            <a:xfrm>
              <a:off x="9111129" y="2705100"/>
              <a:ext cx="685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%</a:t>
              </a:r>
              <a:r>
                <a:rPr lang="en-US" sz="1800" dirty="0" err="1">
                  <a:latin typeface="Courier New" pitchFamily="49" charset="0"/>
                </a:rPr>
                <a:t>rax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68" name="Rectangle 46"/>
            <p:cNvSpPr>
              <a:spLocks noChangeArrowheads="1"/>
            </p:cNvSpPr>
            <p:nvPr/>
          </p:nvSpPr>
          <p:spPr bwMode="auto">
            <a:xfrm>
              <a:off x="9111129" y="3162300"/>
              <a:ext cx="685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%</a:t>
              </a:r>
              <a:r>
                <a:rPr lang="en-US" sz="1800" dirty="0" err="1">
                  <a:latin typeface="Courier New" pitchFamily="49" charset="0"/>
                </a:rPr>
                <a:t>rdx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69" name="Rectangle 52"/>
            <p:cNvSpPr>
              <a:spLocks noChangeArrowheads="1"/>
            </p:cNvSpPr>
            <p:nvPr/>
          </p:nvSpPr>
          <p:spPr bwMode="auto">
            <a:xfrm>
              <a:off x="9796929" y="1790700"/>
              <a:ext cx="1066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0x120</a:t>
              </a:r>
            </a:p>
          </p:txBody>
        </p:sp>
        <p:sp>
          <p:nvSpPr>
            <p:cNvPr id="70" name="Rectangle 53"/>
            <p:cNvSpPr>
              <a:spLocks noChangeArrowheads="1"/>
            </p:cNvSpPr>
            <p:nvPr/>
          </p:nvSpPr>
          <p:spPr bwMode="auto">
            <a:xfrm>
              <a:off x="9796929" y="2247900"/>
              <a:ext cx="1066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0x100</a:t>
              </a:r>
            </a:p>
          </p:txBody>
        </p:sp>
        <p:sp>
          <p:nvSpPr>
            <p:cNvPr id="71" name="Rectangle 54"/>
            <p:cNvSpPr>
              <a:spLocks noChangeArrowheads="1"/>
            </p:cNvSpPr>
            <p:nvPr/>
          </p:nvSpPr>
          <p:spPr bwMode="auto">
            <a:xfrm>
              <a:off x="9796929" y="2705100"/>
              <a:ext cx="1066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123</a:t>
              </a:r>
            </a:p>
          </p:txBody>
        </p:sp>
        <p:sp>
          <p:nvSpPr>
            <p:cNvPr id="72" name="Rectangle 55"/>
            <p:cNvSpPr>
              <a:spLocks noChangeArrowheads="1"/>
            </p:cNvSpPr>
            <p:nvPr/>
          </p:nvSpPr>
          <p:spPr bwMode="auto">
            <a:xfrm>
              <a:off x="9796929" y="3162300"/>
              <a:ext cx="1066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456</a:t>
              </a:r>
            </a:p>
          </p:txBody>
        </p:sp>
      </p:grpSp>
      <p:sp>
        <p:nvSpPr>
          <p:cNvPr id="73" name="Text Box 5"/>
          <p:cNvSpPr txBox="1">
            <a:spLocks noChangeArrowheads="1"/>
          </p:cNvSpPr>
          <p:nvPr/>
        </p:nvSpPr>
        <p:spPr bwMode="auto">
          <a:xfrm>
            <a:off x="1295400" y="1252322"/>
            <a:ext cx="1351001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dirty="0">
                <a:latin typeface="Calibri" pitchFamily="34" charset="0"/>
              </a:rPr>
              <a:t>Registers</a:t>
            </a:r>
          </a:p>
        </p:txBody>
      </p:sp>
      <p:sp>
        <p:nvSpPr>
          <p:cNvPr id="76" name="Text Box 5"/>
          <p:cNvSpPr txBox="1">
            <a:spLocks noChangeArrowheads="1"/>
          </p:cNvSpPr>
          <p:nvPr/>
        </p:nvSpPr>
        <p:spPr bwMode="auto">
          <a:xfrm>
            <a:off x="4816383" y="1032633"/>
            <a:ext cx="1279617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dirty="0">
                <a:latin typeface="Calibri" pitchFamily="34" charset="0"/>
              </a:rPr>
              <a:t>Memory</a:t>
            </a:r>
          </a:p>
        </p:txBody>
      </p:sp>
      <p:cxnSp>
        <p:nvCxnSpPr>
          <p:cNvPr id="78" name="Straight Arrow Connector 77"/>
          <p:cNvCxnSpPr>
            <a:stCxn id="72" idx="3"/>
            <a:endCxn id="53" idx="1"/>
          </p:cNvCxnSpPr>
          <p:nvPr/>
        </p:nvCxnSpPr>
        <p:spPr bwMode="auto">
          <a:xfrm flipV="1">
            <a:off x="2863423" y="1852210"/>
            <a:ext cx="2089577" cy="1524000"/>
          </a:xfrm>
          <a:prstGeom prst="straightConnector1">
            <a:avLst/>
          </a:prstGeom>
          <a:noFill/>
          <a:ln w="25400" cap="flat" cmpd="sng" algn="ctr">
            <a:solidFill>
              <a:srgbClr val="CC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0" name="Rectangle 4"/>
          <p:cNvSpPr>
            <a:spLocks noChangeArrowheads="1"/>
          </p:cNvSpPr>
          <p:nvPr/>
        </p:nvSpPr>
        <p:spPr bwMode="auto">
          <a:xfrm>
            <a:off x="1447800" y="4114800"/>
            <a:ext cx="5867400" cy="17517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347663" algn="l"/>
                <a:tab pos="1312863" algn="l"/>
              </a:tabLst>
            </a:pPr>
            <a:r>
              <a:rPr lang="en-US" sz="1800" dirty="0">
                <a:latin typeface="Courier New" pitchFamily="49" charset="0"/>
              </a:rPr>
              <a:t>swap:</a:t>
            </a:r>
          </a:p>
          <a:p>
            <a:pPr algn="l">
              <a:tabLst>
                <a:tab pos="347663" algn="l"/>
                <a:tab pos="1312863" algn="l"/>
              </a:tabLst>
            </a:pPr>
            <a:r>
              <a:rPr lang="en-US" sz="1800" dirty="0">
                <a:latin typeface="Courier New" pitchFamily="49" charset="0"/>
              </a:rPr>
              <a:t>  </a:t>
            </a:r>
            <a:r>
              <a:rPr lang="ro-RO" sz="1800" dirty="0">
                <a:latin typeface="Courier New" pitchFamily="49" charset="0"/>
              </a:rPr>
              <a:t> movq    (%rdi), %rax  # t0 = *xp  </a:t>
            </a:r>
          </a:p>
          <a:p>
            <a:pPr algn="l">
              <a:tabLst>
                <a:tab pos="347663" algn="l"/>
                <a:tab pos="1312863" algn="l"/>
              </a:tabLst>
            </a:pPr>
            <a:r>
              <a:rPr lang="ro-RO" sz="1800" dirty="0">
                <a:latin typeface="Courier New" pitchFamily="49" charset="0"/>
              </a:rPr>
              <a:t>   movq    (%rsi), %rdx  # t1 = *yp</a:t>
            </a:r>
          </a:p>
          <a:p>
            <a:pPr algn="l">
              <a:tabLst>
                <a:tab pos="347663" algn="l"/>
                <a:tab pos="1312863" algn="l"/>
              </a:tabLst>
            </a:pPr>
            <a:r>
              <a:rPr lang="ro-RO" sz="1800" dirty="0">
                <a:latin typeface="Courier New" pitchFamily="49" charset="0"/>
              </a:rPr>
              <a:t>  </a:t>
            </a:r>
            <a:r>
              <a:rPr lang="ro-RO" sz="1800" dirty="0">
                <a:solidFill>
                  <a:srgbClr val="FF0000"/>
                </a:solidFill>
                <a:latin typeface="Courier New" pitchFamily="49" charset="0"/>
              </a:rPr>
              <a:t> movq    %rdx, (%rdi)  # *xp = t1</a:t>
            </a:r>
          </a:p>
          <a:p>
            <a:pPr algn="l">
              <a:tabLst>
                <a:tab pos="347663" algn="l"/>
                <a:tab pos="1312863" algn="l"/>
              </a:tabLst>
            </a:pPr>
            <a:r>
              <a:rPr lang="ro-RO" sz="1800" dirty="0">
                <a:latin typeface="Courier New" pitchFamily="49" charset="0"/>
              </a:rPr>
              <a:t>   movq    %rax, (%rsi)  # *yp = t0</a:t>
            </a:r>
          </a:p>
          <a:p>
            <a:pPr algn="l">
              <a:tabLst>
                <a:tab pos="347663" algn="l"/>
                <a:tab pos="1312863" algn="l"/>
              </a:tabLst>
            </a:pPr>
            <a:r>
              <a:rPr lang="ro-RO" sz="1800" dirty="0">
                <a:latin typeface="Courier New" pitchFamily="49" charset="0"/>
              </a:rPr>
              <a:t>   ret</a:t>
            </a:r>
            <a:endParaRPr lang="en-US" sz="1800" dirty="0">
              <a:latin typeface="Courier New" pitchFamily="49" charset="0"/>
            </a:endParaRPr>
          </a:p>
        </p:txBody>
      </p:sp>
      <p:grpSp>
        <p:nvGrpSpPr>
          <p:cNvPr id="30" name="Group 29"/>
          <p:cNvGrpSpPr/>
          <p:nvPr/>
        </p:nvGrpSpPr>
        <p:grpSpPr>
          <a:xfrm>
            <a:off x="6096000" y="1414046"/>
            <a:ext cx="1219200" cy="2190764"/>
            <a:chOff x="6096000" y="1414046"/>
            <a:chExt cx="1219200" cy="2190764"/>
          </a:xfrm>
        </p:grpSpPr>
        <p:sp>
          <p:nvSpPr>
            <p:cNvPr id="31" name="Text Box 34"/>
            <p:cNvSpPr txBox="1">
              <a:spLocks noChangeArrowheads="1"/>
            </p:cNvSpPr>
            <p:nvPr/>
          </p:nvSpPr>
          <p:spPr bwMode="auto">
            <a:xfrm>
              <a:off x="6096000" y="1656948"/>
              <a:ext cx="1219200" cy="3667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0x120 </a:t>
              </a:r>
            </a:p>
          </p:txBody>
        </p:sp>
        <p:sp>
          <p:nvSpPr>
            <p:cNvPr id="32" name="Text Box 35"/>
            <p:cNvSpPr txBox="1">
              <a:spLocks noChangeArrowheads="1"/>
            </p:cNvSpPr>
            <p:nvPr/>
          </p:nvSpPr>
          <p:spPr bwMode="auto">
            <a:xfrm>
              <a:off x="6096000" y="2052235"/>
              <a:ext cx="1219200" cy="36671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0x118</a:t>
              </a:r>
            </a:p>
          </p:txBody>
        </p:sp>
        <p:sp>
          <p:nvSpPr>
            <p:cNvPr id="33" name="Text Box 36"/>
            <p:cNvSpPr txBox="1">
              <a:spLocks noChangeArrowheads="1"/>
            </p:cNvSpPr>
            <p:nvPr/>
          </p:nvSpPr>
          <p:spPr bwMode="auto">
            <a:xfrm>
              <a:off x="6096000" y="2447523"/>
              <a:ext cx="1219200" cy="3667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0x110 </a:t>
              </a:r>
            </a:p>
          </p:txBody>
        </p:sp>
        <p:sp>
          <p:nvSpPr>
            <p:cNvPr id="34" name="Text Box 37"/>
            <p:cNvSpPr txBox="1">
              <a:spLocks noChangeArrowheads="1"/>
            </p:cNvSpPr>
            <p:nvPr/>
          </p:nvSpPr>
          <p:spPr bwMode="auto">
            <a:xfrm>
              <a:off x="6096000" y="2842810"/>
              <a:ext cx="1219200" cy="36671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0x108 </a:t>
              </a:r>
            </a:p>
          </p:txBody>
        </p:sp>
        <p:sp>
          <p:nvSpPr>
            <p:cNvPr id="35" name="Text Box 38"/>
            <p:cNvSpPr txBox="1">
              <a:spLocks noChangeArrowheads="1"/>
            </p:cNvSpPr>
            <p:nvPr/>
          </p:nvSpPr>
          <p:spPr bwMode="auto">
            <a:xfrm>
              <a:off x="6096000" y="3238098"/>
              <a:ext cx="1219200" cy="3667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0x100 </a:t>
              </a:r>
            </a:p>
          </p:txBody>
        </p:sp>
        <p:sp>
          <p:nvSpPr>
            <p:cNvPr id="36" name="Text Box 34"/>
            <p:cNvSpPr txBox="1">
              <a:spLocks noChangeArrowheads="1"/>
            </p:cNvSpPr>
            <p:nvPr/>
          </p:nvSpPr>
          <p:spPr bwMode="auto">
            <a:xfrm>
              <a:off x="6096000" y="1414046"/>
              <a:ext cx="1219200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600" dirty="0">
                  <a:latin typeface="Calibri"/>
                  <a:cs typeface="Calibri"/>
                </a:rPr>
                <a:t>Address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30001331"/>
      </p:ext>
    </p:extLst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6375400" cy="573088"/>
          </a:xfrm>
        </p:spPr>
        <p:txBody>
          <a:bodyPr/>
          <a:lstStyle/>
          <a:p>
            <a:r>
              <a:rPr lang="en-US" dirty="0"/>
              <a:t>Understanding </a:t>
            </a:r>
            <a:r>
              <a:rPr lang="en-US" dirty="0">
                <a:latin typeface="Courier New"/>
                <a:cs typeface="Courier New"/>
              </a:rPr>
              <a:t>Swap</a:t>
            </a:r>
            <a:r>
              <a:rPr lang="en-US" dirty="0"/>
              <a:t>()</a:t>
            </a:r>
          </a:p>
        </p:txBody>
      </p:sp>
      <p:sp>
        <p:nvSpPr>
          <p:cNvPr id="53" name="Rectangle 8"/>
          <p:cNvSpPr>
            <a:spLocks noChangeArrowheads="1"/>
          </p:cNvSpPr>
          <p:nvPr/>
        </p:nvSpPr>
        <p:spPr bwMode="auto">
          <a:xfrm>
            <a:off x="4953000" y="166171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456</a:t>
            </a:r>
          </a:p>
        </p:txBody>
      </p:sp>
      <p:sp>
        <p:nvSpPr>
          <p:cNvPr id="55" name="Rectangle 9"/>
          <p:cNvSpPr>
            <a:spLocks noChangeArrowheads="1"/>
          </p:cNvSpPr>
          <p:nvPr/>
        </p:nvSpPr>
        <p:spPr bwMode="auto">
          <a:xfrm>
            <a:off x="4953000" y="204271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sz="1800" dirty="0">
              <a:latin typeface="Courier New" pitchFamily="49" charset="0"/>
            </a:endParaRPr>
          </a:p>
        </p:txBody>
      </p:sp>
      <p:sp>
        <p:nvSpPr>
          <p:cNvPr id="56" name="Rectangle 10"/>
          <p:cNvSpPr>
            <a:spLocks noChangeArrowheads="1"/>
          </p:cNvSpPr>
          <p:nvPr/>
        </p:nvSpPr>
        <p:spPr bwMode="auto">
          <a:xfrm>
            <a:off x="4953000" y="242371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sz="1800" dirty="0">
              <a:latin typeface="Calibri" pitchFamily="34" charset="0"/>
            </a:endParaRPr>
          </a:p>
        </p:txBody>
      </p:sp>
      <p:sp>
        <p:nvSpPr>
          <p:cNvPr id="57" name="Rectangle 11"/>
          <p:cNvSpPr>
            <a:spLocks noChangeArrowheads="1"/>
          </p:cNvSpPr>
          <p:nvPr/>
        </p:nvSpPr>
        <p:spPr bwMode="auto">
          <a:xfrm>
            <a:off x="4953000" y="280471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sz="1800" dirty="0">
              <a:latin typeface="Calibri" pitchFamily="34" charset="0"/>
            </a:endParaRPr>
          </a:p>
        </p:txBody>
      </p:sp>
      <p:sp>
        <p:nvSpPr>
          <p:cNvPr id="58" name="Rectangle 20"/>
          <p:cNvSpPr>
            <a:spLocks noChangeArrowheads="1"/>
          </p:cNvSpPr>
          <p:nvPr/>
        </p:nvSpPr>
        <p:spPr bwMode="auto">
          <a:xfrm>
            <a:off x="4953000" y="318571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800" dirty="0">
                <a:solidFill>
                  <a:srgbClr val="FF0000"/>
                </a:solidFill>
                <a:latin typeface="Calibri" pitchFamily="34" charset="0"/>
              </a:rPr>
              <a:t>123</a:t>
            </a:r>
          </a:p>
        </p:txBody>
      </p:sp>
      <p:grpSp>
        <p:nvGrpSpPr>
          <p:cNvPr id="64" name="Group 63"/>
          <p:cNvGrpSpPr/>
          <p:nvPr/>
        </p:nvGrpSpPr>
        <p:grpSpPr>
          <a:xfrm>
            <a:off x="1110823" y="1814110"/>
            <a:ext cx="1752600" cy="1752600"/>
            <a:chOff x="9111129" y="1790700"/>
            <a:chExt cx="1752600" cy="1752600"/>
          </a:xfrm>
        </p:grpSpPr>
        <p:sp>
          <p:nvSpPr>
            <p:cNvPr id="65" name="Rectangle 43"/>
            <p:cNvSpPr>
              <a:spLocks noChangeArrowheads="1"/>
            </p:cNvSpPr>
            <p:nvPr/>
          </p:nvSpPr>
          <p:spPr bwMode="auto">
            <a:xfrm>
              <a:off x="9111129" y="1790700"/>
              <a:ext cx="685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%</a:t>
              </a:r>
              <a:r>
                <a:rPr lang="en-US" sz="1800" dirty="0" err="1">
                  <a:latin typeface="Courier New" pitchFamily="49" charset="0"/>
                </a:rPr>
                <a:t>rdi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66" name="Rectangle 44"/>
            <p:cNvSpPr>
              <a:spLocks noChangeArrowheads="1"/>
            </p:cNvSpPr>
            <p:nvPr/>
          </p:nvSpPr>
          <p:spPr bwMode="auto">
            <a:xfrm>
              <a:off x="9111129" y="2247900"/>
              <a:ext cx="685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%</a:t>
              </a:r>
              <a:r>
                <a:rPr lang="en-US" sz="1800" dirty="0" err="1">
                  <a:latin typeface="Courier New" pitchFamily="49" charset="0"/>
                </a:rPr>
                <a:t>rsi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67" name="Rectangle 45"/>
            <p:cNvSpPr>
              <a:spLocks noChangeArrowheads="1"/>
            </p:cNvSpPr>
            <p:nvPr/>
          </p:nvSpPr>
          <p:spPr bwMode="auto">
            <a:xfrm>
              <a:off x="9111129" y="2705100"/>
              <a:ext cx="685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%</a:t>
              </a:r>
              <a:r>
                <a:rPr lang="en-US" sz="1800" dirty="0" err="1">
                  <a:latin typeface="Courier New" pitchFamily="49" charset="0"/>
                </a:rPr>
                <a:t>rax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68" name="Rectangle 46"/>
            <p:cNvSpPr>
              <a:spLocks noChangeArrowheads="1"/>
            </p:cNvSpPr>
            <p:nvPr/>
          </p:nvSpPr>
          <p:spPr bwMode="auto">
            <a:xfrm>
              <a:off x="9111129" y="3162300"/>
              <a:ext cx="685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%</a:t>
              </a:r>
              <a:r>
                <a:rPr lang="en-US" sz="1800" dirty="0" err="1">
                  <a:latin typeface="Courier New" pitchFamily="49" charset="0"/>
                </a:rPr>
                <a:t>rdx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69" name="Rectangle 52"/>
            <p:cNvSpPr>
              <a:spLocks noChangeArrowheads="1"/>
            </p:cNvSpPr>
            <p:nvPr/>
          </p:nvSpPr>
          <p:spPr bwMode="auto">
            <a:xfrm>
              <a:off x="9796929" y="1790700"/>
              <a:ext cx="1066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0x120</a:t>
              </a:r>
            </a:p>
          </p:txBody>
        </p:sp>
        <p:sp>
          <p:nvSpPr>
            <p:cNvPr id="70" name="Rectangle 53"/>
            <p:cNvSpPr>
              <a:spLocks noChangeArrowheads="1"/>
            </p:cNvSpPr>
            <p:nvPr/>
          </p:nvSpPr>
          <p:spPr bwMode="auto">
            <a:xfrm>
              <a:off x="9796929" y="2247900"/>
              <a:ext cx="1066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0x100</a:t>
              </a:r>
            </a:p>
          </p:txBody>
        </p:sp>
        <p:sp>
          <p:nvSpPr>
            <p:cNvPr id="71" name="Rectangle 54"/>
            <p:cNvSpPr>
              <a:spLocks noChangeArrowheads="1"/>
            </p:cNvSpPr>
            <p:nvPr/>
          </p:nvSpPr>
          <p:spPr bwMode="auto">
            <a:xfrm>
              <a:off x="9796929" y="2705100"/>
              <a:ext cx="1066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123</a:t>
              </a:r>
            </a:p>
          </p:txBody>
        </p:sp>
        <p:sp>
          <p:nvSpPr>
            <p:cNvPr id="72" name="Rectangle 55"/>
            <p:cNvSpPr>
              <a:spLocks noChangeArrowheads="1"/>
            </p:cNvSpPr>
            <p:nvPr/>
          </p:nvSpPr>
          <p:spPr bwMode="auto">
            <a:xfrm>
              <a:off x="9796929" y="3162300"/>
              <a:ext cx="1066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456</a:t>
              </a:r>
            </a:p>
          </p:txBody>
        </p:sp>
      </p:grpSp>
      <p:sp>
        <p:nvSpPr>
          <p:cNvPr id="73" name="Text Box 5"/>
          <p:cNvSpPr txBox="1">
            <a:spLocks noChangeArrowheads="1"/>
          </p:cNvSpPr>
          <p:nvPr/>
        </p:nvSpPr>
        <p:spPr bwMode="auto">
          <a:xfrm>
            <a:off x="1295400" y="1252322"/>
            <a:ext cx="1351001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dirty="0">
                <a:latin typeface="Calibri" pitchFamily="34" charset="0"/>
              </a:rPr>
              <a:t>Registers</a:t>
            </a:r>
          </a:p>
        </p:txBody>
      </p:sp>
      <p:sp>
        <p:nvSpPr>
          <p:cNvPr id="76" name="Text Box 5"/>
          <p:cNvSpPr txBox="1">
            <a:spLocks noChangeArrowheads="1"/>
          </p:cNvSpPr>
          <p:nvPr/>
        </p:nvSpPr>
        <p:spPr bwMode="auto">
          <a:xfrm>
            <a:off x="4816383" y="1032633"/>
            <a:ext cx="1279617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dirty="0">
                <a:latin typeface="Calibri" pitchFamily="34" charset="0"/>
              </a:rPr>
              <a:t>Memory</a:t>
            </a:r>
          </a:p>
        </p:txBody>
      </p:sp>
      <p:cxnSp>
        <p:nvCxnSpPr>
          <p:cNvPr id="78" name="Straight Arrow Connector 77"/>
          <p:cNvCxnSpPr>
            <a:stCxn id="71" idx="3"/>
          </p:cNvCxnSpPr>
          <p:nvPr/>
        </p:nvCxnSpPr>
        <p:spPr bwMode="auto">
          <a:xfrm>
            <a:off x="2863423" y="2919010"/>
            <a:ext cx="2074636" cy="419100"/>
          </a:xfrm>
          <a:prstGeom prst="straightConnector1">
            <a:avLst/>
          </a:prstGeom>
          <a:noFill/>
          <a:ln w="25400" cap="flat" cmpd="sng" algn="ctr">
            <a:solidFill>
              <a:srgbClr val="CC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0" name="Rectangle 4"/>
          <p:cNvSpPr>
            <a:spLocks noChangeArrowheads="1"/>
          </p:cNvSpPr>
          <p:nvPr/>
        </p:nvSpPr>
        <p:spPr bwMode="auto">
          <a:xfrm>
            <a:off x="1447800" y="4114800"/>
            <a:ext cx="5867400" cy="17517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347663" algn="l"/>
                <a:tab pos="1312863" algn="l"/>
              </a:tabLst>
            </a:pPr>
            <a:r>
              <a:rPr lang="en-US" sz="1800" dirty="0">
                <a:latin typeface="Courier New" pitchFamily="49" charset="0"/>
              </a:rPr>
              <a:t>swap:</a:t>
            </a:r>
          </a:p>
          <a:p>
            <a:pPr algn="l">
              <a:tabLst>
                <a:tab pos="347663" algn="l"/>
                <a:tab pos="1312863" algn="l"/>
              </a:tabLst>
            </a:pPr>
            <a:r>
              <a:rPr lang="en-US" sz="1800" dirty="0">
                <a:latin typeface="Courier New" pitchFamily="49" charset="0"/>
              </a:rPr>
              <a:t>  </a:t>
            </a:r>
            <a:r>
              <a:rPr lang="ro-RO" sz="1800" dirty="0">
                <a:latin typeface="Courier New" pitchFamily="49" charset="0"/>
              </a:rPr>
              <a:t> movq    (%rdi), %rax  # t0 = *xp  </a:t>
            </a:r>
          </a:p>
          <a:p>
            <a:pPr algn="l">
              <a:tabLst>
                <a:tab pos="347663" algn="l"/>
                <a:tab pos="1312863" algn="l"/>
              </a:tabLst>
            </a:pPr>
            <a:r>
              <a:rPr lang="ro-RO" sz="1800" dirty="0">
                <a:latin typeface="Courier New" pitchFamily="49" charset="0"/>
              </a:rPr>
              <a:t>   movq    (%rsi), %rdx  # t1 = *yp</a:t>
            </a:r>
          </a:p>
          <a:p>
            <a:pPr algn="l">
              <a:tabLst>
                <a:tab pos="347663" algn="l"/>
                <a:tab pos="1312863" algn="l"/>
              </a:tabLst>
            </a:pPr>
            <a:r>
              <a:rPr lang="ro-RO" sz="1800" dirty="0">
                <a:latin typeface="Courier New" pitchFamily="49" charset="0"/>
              </a:rPr>
              <a:t>   movq    %rdx, (%rdi)  # *xp = t1</a:t>
            </a:r>
          </a:p>
          <a:p>
            <a:pPr algn="l">
              <a:tabLst>
                <a:tab pos="347663" algn="l"/>
                <a:tab pos="1312863" algn="l"/>
              </a:tabLst>
            </a:pPr>
            <a:r>
              <a:rPr lang="ro-RO" sz="1800" dirty="0">
                <a:latin typeface="Courier New" pitchFamily="49" charset="0"/>
              </a:rPr>
              <a:t>   </a:t>
            </a:r>
            <a:r>
              <a:rPr lang="ro-RO" sz="1800" dirty="0">
                <a:solidFill>
                  <a:srgbClr val="FF0000"/>
                </a:solidFill>
                <a:latin typeface="Courier New" pitchFamily="49" charset="0"/>
              </a:rPr>
              <a:t>movq    %rax, (%rsi)  # *yp = t0</a:t>
            </a:r>
          </a:p>
          <a:p>
            <a:pPr algn="l">
              <a:tabLst>
                <a:tab pos="347663" algn="l"/>
                <a:tab pos="1312863" algn="l"/>
              </a:tabLst>
            </a:pPr>
            <a:r>
              <a:rPr lang="ro-RO" sz="1800" dirty="0">
                <a:latin typeface="Courier New" pitchFamily="49" charset="0"/>
              </a:rPr>
              <a:t>   ret</a:t>
            </a:r>
            <a:endParaRPr lang="en-US" sz="1800" dirty="0">
              <a:latin typeface="Courier New" pitchFamily="49" charset="0"/>
            </a:endParaRPr>
          </a:p>
        </p:txBody>
      </p:sp>
      <p:grpSp>
        <p:nvGrpSpPr>
          <p:cNvPr id="28" name="Group 27"/>
          <p:cNvGrpSpPr/>
          <p:nvPr/>
        </p:nvGrpSpPr>
        <p:grpSpPr>
          <a:xfrm>
            <a:off x="6096000" y="1414046"/>
            <a:ext cx="1219200" cy="2190764"/>
            <a:chOff x="6096000" y="1414046"/>
            <a:chExt cx="1219200" cy="2190764"/>
          </a:xfrm>
        </p:grpSpPr>
        <p:sp>
          <p:nvSpPr>
            <p:cNvPr id="29" name="Text Box 34"/>
            <p:cNvSpPr txBox="1">
              <a:spLocks noChangeArrowheads="1"/>
            </p:cNvSpPr>
            <p:nvPr/>
          </p:nvSpPr>
          <p:spPr bwMode="auto">
            <a:xfrm>
              <a:off x="6096000" y="1656948"/>
              <a:ext cx="1219200" cy="3667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0x120 </a:t>
              </a:r>
            </a:p>
          </p:txBody>
        </p:sp>
        <p:sp>
          <p:nvSpPr>
            <p:cNvPr id="30" name="Text Box 35"/>
            <p:cNvSpPr txBox="1">
              <a:spLocks noChangeArrowheads="1"/>
            </p:cNvSpPr>
            <p:nvPr/>
          </p:nvSpPr>
          <p:spPr bwMode="auto">
            <a:xfrm>
              <a:off x="6096000" y="2052235"/>
              <a:ext cx="1219200" cy="36671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0x118</a:t>
              </a:r>
            </a:p>
          </p:txBody>
        </p:sp>
        <p:sp>
          <p:nvSpPr>
            <p:cNvPr id="31" name="Text Box 36"/>
            <p:cNvSpPr txBox="1">
              <a:spLocks noChangeArrowheads="1"/>
            </p:cNvSpPr>
            <p:nvPr/>
          </p:nvSpPr>
          <p:spPr bwMode="auto">
            <a:xfrm>
              <a:off x="6096000" y="2447523"/>
              <a:ext cx="1219200" cy="3667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0x110 </a:t>
              </a:r>
            </a:p>
          </p:txBody>
        </p:sp>
        <p:sp>
          <p:nvSpPr>
            <p:cNvPr id="32" name="Text Box 37"/>
            <p:cNvSpPr txBox="1">
              <a:spLocks noChangeArrowheads="1"/>
            </p:cNvSpPr>
            <p:nvPr/>
          </p:nvSpPr>
          <p:spPr bwMode="auto">
            <a:xfrm>
              <a:off x="6096000" y="2842810"/>
              <a:ext cx="1219200" cy="36671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0x108 </a:t>
              </a:r>
            </a:p>
          </p:txBody>
        </p:sp>
        <p:sp>
          <p:nvSpPr>
            <p:cNvPr id="33" name="Text Box 38"/>
            <p:cNvSpPr txBox="1">
              <a:spLocks noChangeArrowheads="1"/>
            </p:cNvSpPr>
            <p:nvPr/>
          </p:nvSpPr>
          <p:spPr bwMode="auto">
            <a:xfrm>
              <a:off x="6096000" y="3238098"/>
              <a:ext cx="1219200" cy="3667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0x100 </a:t>
              </a:r>
            </a:p>
          </p:txBody>
        </p:sp>
        <p:sp>
          <p:nvSpPr>
            <p:cNvPr id="34" name="Text Box 34"/>
            <p:cNvSpPr txBox="1">
              <a:spLocks noChangeArrowheads="1"/>
            </p:cNvSpPr>
            <p:nvPr/>
          </p:nvSpPr>
          <p:spPr bwMode="auto">
            <a:xfrm>
              <a:off x="6096000" y="1414046"/>
              <a:ext cx="1219200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600" dirty="0">
                  <a:latin typeface="Calibri"/>
                  <a:cs typeface="Calibri"/>
                </a:rPr>
                <a:t>Address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920704634"/>
      </p:ext>
    </p:extLst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69912"/>
            <a:ext cx="7035800" cy="573088"/>
          </a:xfrm>
        </p:spPr>
        <p:txBody>
          <a:bodyPr/>
          <a:lstStyle/>
          <a:p>
            <a:r>
              <a:rPr lang="en-US" dirty="0"/>
              <a:t>Simple Memory Addressing Modes</a:t>
            </a:r>
          </a:p>
        </p:txBody>
      </p:sp>
      <p:sp>
        <p:nvSpPr>
          <p:cNvPr id="158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23838" indent="-223838" defTabSz="895350">
              <a:tabLst>
                <a:tab pos="2349500" algn="l"/>
                <a:tab pos="4114800" algn="l"/>
              </a:tabLst>
            </a:pPr>
            <a:r>
              <a:rPr lang="en-US" dirty="0"/>
              <a:t>Normal	(R)	</a:t>
            </a:r>
            <a:r>
              <a:rPr lang="en-US" dirty="0" err="1"/>
              <a:t>Mem[Reg[R</a:t>
            </a:r>
            <a:r>
              <a:rPr lang="en-US" dirty="0"/>
              <a:t>]]</a:t>
            </a:r>
          </a:p>
          <a:p>
            <a:pPr marL="560388" lvl="1" indent="-222250" defTabSz="895350">
              <a:tabLst>
                <a:tab pos="2349500" algn="l"/>
                <a:tab pos="4114800" algn="l"/>
              </a:tabLst>
            </a:pPr>
            <a:r>
              <a:rPr lang="en-US" sz="2400" dirty="0"/>
              <a:t>Register R specifies memory address</a:t>
            </a:r>
          </a:p>
          <a:p>
            <a:pPr marL="560388" lvl="1" indent="-222250" defTabSz="895350">
              <a:tabLst>
                <a:tab pos="2349500" algn="l"/>
                <a:tab pos="4114800" algn="l"/>
              </a:tabLst>
            </a:pPr>
            <a:r>
              <a:rPr lang="en-US" sz="2400" dirty="0"/>
              <a:t>Aha! Pointer dereferencing in C</a:t>
            </a:r>
            <a:br>
              <a:rPr lang="en-US" sz="2400" dirty="0"/>
            </a:br>
            <a:br>
              <a:rPr lang="en-US" sz="2400" dirty="0"/>
            </a:br>
            <a:r>
              <a:rPr lang="en-US" sz="2400" b="1" dirty="0" err="1">
                <a:latin typeface="Courier New" pitchFamily="49" charset="0"/>
              </a:rPr>
              <a:t>movq</a:t>
            </a:r>
            <a:r>
              <a:rPr lang="en-US" sz="2400" b="1" dirty="0">
                <a:latin typeface="Courier New" pitchFamily="49" charset="0"/>
              </a:rPr>
              <a:t> (%</a:t>
            </a:r>
            <a:r>
              <a:rPr lang="en-US" sz="2400" b="1" dirty="0" err="1">
                <a:latin typeface="Courier New" pitchFamily="49" charset="0"/>
              </a:rPr>
              <a:t>rcx</a:t>
            </a:r>
            <a:r>
              <a:rPr lang="en-US" sz="2400" b="1" dirty="0">
                <a:latin typeface="Courier New" pitchFamily="49" charset="0"/>
              </a:rPr>
              <a:t>),%</a:t>
            </a:r>
            <a:r>
              <a:rPr lang="en-US" sz="2400" b="1" dirty="0" err="1">
                <a:latin typeface="Courier New" pitchFamily="49" charset="0"/>
              </a:rPr>
              <a:t>rax</a:t>
            </a:r>
            <a:endParaRPr lang="en-US" sz="2400" b="1" dirty="0">
              <a:latin typeface="Courier New" pitchFamily="49" charset="0"/>
            </a:endParaRPr>
          </a:p>
          <a:p>
            <a:pPr marL="560388" lvl="1" indent="-222250" defTabSz="895350">
              <a:tabLst>
                <a:tab pos="2349500" algn="l"/>
                <a:tab pos="4114800" algn="l"/>
              </a:tabLst>
            </a:pPr>
            <a:endParaRPr lang="en-US" sz="2400" dirty="0"/>
          </a:p>
          <a:p>
            <a:pPr marL="223838" indent="-223838" defTabSz="895350">
              <a:tabLst>
                <a:tab pos="2349500" algn="l"/>
                <a:tab pos="4114800" algn="l"/>
              </a:tabLst>
            </a:pPr>
            <a:r>
              <a:rPr lang="en-US" dirty="0"/>
              <a:t>Displacement	D(R)	</a:t>
            </a:r>
            <a:r>
              <a:rPr lang="en-US" dirty="0" err="1"/>
              <a:t>Mem</a:t>
            </a:r>
            <a:r>
              <a:rPr lang="en-US" dirty="0"/>
              <a:t>[</a:t>
            </a:r>
            <a:r>
              <a:rPr lang="en-US" dirty="0" err="1"/>
              <a:t>Reg</a:t>
            </a:r>
            <a:r>
              <a:rPr lang="en-US" dirty="0"/>
              <a:t>[R]+D]</a:t>
            </a:r>
          </a:p>
          <a:p>
            <a:pPr marL="560388" lvl="1" indent="-222250" defTabSz="895350">
              <a:tabLst>
                <a:tab pos="2349500" algn="l"/>
                <a:tab pos="4114800" algn="l"/>
              </a:tabLst>
            </a:pPr>
            <a:r>
              <a:rPr lang="en-US" sz="2400" dirty="0"/>
              <a:t>Register R specifies start of memory region</a:t>
            </a:r>
          </a:p>
          <a:p>
            <a:pPr marL="560388" lvl="1" indent="-222250" defTabSz="895350">
              <a:tabLst>
                <a:tab pos="2349500" algn="l"/>
                <a:tab pos="4114800" algn="l"/>
              </a:tabLst>
            </a:pPr>
            <a:r>
              <a:rPr lang="en-US" sz="2400" dirty="0"/>
              <a:t>Constant displacement D specifies offset</a:t>
            </a:r>
            <a:br>
              <a:rPr lang="en-US" sz="2400" dirty="0"/>
            </a:br>
            <a:br>
              <a:rPr lang="en-US" sz="2400" dirty="0"/>
            </a:br>
            <a:r>
              <a:rPr lang="en-US" sz="2400" b="1" dirty="0" err="1">
                <a:latin typeface="Courier New" pitchFamily="49" charset="0"/>
              </a:rPr>
              <a:t>movq</a:t>
            </a:r>
            <a:r>
              <a:rPr lang="en-US" sz="2400" b="1" dirty="0">
                <a:latin typeface="Courier New" pitchFamily="49" charset="0"/>
              </a:rPr>
              <a:t> 8(%</a:t>
            </a:r>
            <a:r>
              <a:rPr lang="en-US" sz="2400" b="1" dirty="0" err="1">
                <a:latin typeface="Courier New" pitchFamily="49" charset="0"/>
              </a:rPr>
              <a:t>rbp</a:t>
            </a:r>
            <a:r>
              <a:rPr lang="en-US" sz="2400" b="1" dirty="0">
                <a:latin typeface="Courier New" pitchFamily="49" charset="0"/>
              </a:rPr>
              <a:t>),%</a:t>
            </a:r>
            <a:r>
              <a:rPr lang="en-US" sz="2400" b="1" dirty="0" err="1">
                <a:latin typeface="Courier New" pitchFamily="49" charset="0"/>
              </a:rPr>
              <a:t>rdx</a:t>
            </a:r>
            <a:endParaRPr lang="en-US" sz="2400" b="1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795208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493712"/>
            <a:ext cx="8077200" cy="573088"/>
          </a:xfrm>
        </p:spPr>
        <p:txBody>
          <a:bodyPr/>
          <a:lstStyle/>
          <a:p>
            <a:r>
              <a:rPr lang="en-US" dirty="0"/>
              <a:t>Complete Memory Addressing Modes</a:t>
            </a:r>
          </a:p>
        </p:txBody>
      </p:sp>
      <p:sp>
        <p:nvSpPr>
          <p:cNvPr id="161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250950"/>
            <a:ext cx="8307387" cy="5530850"/>
          </a:xfrm>
        </p:spPr>
        <p:txBody>
          <a:bodyPr/>
          <a:lstStyle/>
          <a:p>
            <a:pPr marL="223838" indent="-223838" defTabSz="895350">
              <a:tabLst>
                <a:tab pos="1206500" algn="l"/>
                <a:tab pos="3657600" algn="l"/>
              </a:tabLst>
            </a:pPr>
            <a:r>
              <a:rPr lang="en-US" dirty="0"/>
              <a:t>Most General Form</a:t>
            </a:r>
          </a:p>
          <a:p>
            <a:pPr marL="223838" indent="-223838" defTabSz="895350">
              <a:buNone/>
              <a:tabLst>
                <a:tab pos="1206500" algn="l"/>
                <a:tab pos="3657600" algn="l"/>
              </a:tabLst>
            </a:pPr>
            <a:r>
              <a:rPr lang="en-US" dirty="0"/>
              <a:t>		D(</a:t>
            </a:r>
            <a:r>
              <a:rPr lang="en-US" dirty="0" err="1"/>
              <a:t>Rb,Ri,S</a:t>
            </a:r>
            <a:r>
              <a:rPr lang="en-US" dirty="0"/>
              <a:t>)	</a:t>
            </a:r>
            <a:r>
              <a:rPr lang="en-US" dirty="0" err="1"/>
              <a:t>Mem</a:t>
            </a:r>
            <a:r>
              <a:rPr lang="en-US" dirty="0"/>
              <a:t>[</a:t>
            </a:r>
            <a:r>
              <a:rPr lang="en-US" dirty="0" err="1"/>
              <a:t>Reg</a:t>
            </a:r>
            <a:r>
              <a:rPr lang="en-US" dirty="0"/>
              <a:t>[</a:t>
            </a:r>
            <a:r>
              <a:rPr lang="en-US" dirty="0" err="1"/>
              <a:t>Rb</a:t>
            </a:r>
            <a:r>
              <a:rPr lang="en-US" dirty="0"/>
              <a:t>]+S*</a:t>
            </a:r>
            <a:r>
              <a:rPr lang="en-US" dirty="0" err="1"/>
              <a:t>Reg</a:t>
            </a:r>
            <a:r>
              <a:rPr lang="en-US" dirty="0"/>
              <a:t>[</a:t>
            </a:r>
            <a:r>
              <a:rPr lang="en-US" dirty="0" err="1"/>
              <a:t>Ri</a:t>
            </a:r>
            <a:r>
              <a:rPr lang="en-US" dirty="0"/>
              <a:t>]+ D]</a:t>
            </a:r>
          </a:p>
          <a:p>
            <a:pPr marL="560388" lvl="1" indent="-222250" defTabSz="895350">
              <a:tabLst>
                <a:tab pos="1206500" algn="l"/>
                <a:tab pos="3657600" algn="l"/>
              </a:tabLst>
            </a:pPr>
            <a:r>
              <a:rPr lang="en-US" dirty="0"/>
              <a:t>D: 	Constant “displacement” 1, 2, or 4 bytes</a:t>
            </a:r>
          </a:p>
          <a:p>
            <a:pPr marL="560388" lvl="1" indent="-222250" defTabSz="895350">
              <a:tabLst>
                <a:tab pos="1206500" algn="l"/>
                <a:tab pos="3657600" algn="l"/>
              </a:tabLst>
            </a:pPr>
            <a:r>
              <a:rPr lang="en-US" dirty="0" err="1"/>
              <a:t>Rb</a:t>
            </a:r>
            <a:r>
              <a:rPr lang="en-US" dirty="0"/>
              <a:t>: 	Base register: Any of 16 integer registers</a:t>
            </a:r>
          </a:p>
          <a:p>
            <a:pPr marL="560388" lvl="1" indent="-222250" defTabSz="895350">
              <a:tabLst>
                <a:tab pos="1206500" algn="l"/>
                <a:tab pos="3657600" algn="l"/>
              </a:tabLst>
            </a:pPr>
            <a:r>
              <a:rPr lang="en-US" dirty="0" err="1"/>
              <a:t>Ri</a:t>
            </a:r>
            <a:r>
              <a:rPr lang="en-US" dirty="0"/>
              <a:t>:	Index register: Any, except for </a:t>
            </a:r>
            <a:r>
              <a:rPr lang="en-US" b="1" dirty="0">
                <a:latin typeface="Courier New" pitchFamily="49" charset="0"/>
              </a:rPr>
              <a:t>%</a:t>
            </a:r>
            <a:r>
              <a:rPr lang="en-US" b="1" dirty="0" err="1">
                <a:latin typeface="Courier New" pitchFamily="49" charset="0"/>
              </a:rPr>
              <a:t>rsp</a:t>
            </a:r>
            <a:endParaRPr lang="en-US" b="1" dirty="0">
              <a:latin typeface="Courier New" pitchFamily="49" charset="0"/>
            </a:endParaRPr>
          </a:p>
          <a:p>
            <a:pPr marL="560388" lvl="1" indent="-222250" defTabSz="895350">
              <a:tabLst>
                <a:tab pos="1206500" algn="l"/>
                <a:tab pos="3657600" algn="l"/>
              </a:tabLst>
            </a:pPr>
            <a:r>
              <a:rPr lang="en-US" dirty="0"/>
              <a:t>S: 	Scale: 1, 2, 4, or 8 (</a:t>
            </a:r>
            <a:r>
              <a:rPr lang="en-US" i="1" dirty="0">
                <a:solidFill>
                  <a:srgbClr val="C00000"/>
                </a:solidFill>
              </a:rPr>
              <a:t>why these numbers?</a:t>
            </a:r>
            <a:r>
              <a:rPr lang="en-US" dirty="0"/>
              <a:t>)</a:t>
            </a:r>
          </a:p>
          <a:p>
            <a:pPr marL="223838" indent="-223838" defTabSz="895350">
              <a:tabLst>
                <a:tab pos="1206500" algn="l"/>
                <a:tab pos="3657600" algn="l"/>
              </a:tabLst>
            </a:pPr>
            <a:endParaRPr lang="en-US" dirty="0"/>
          </a:p>
          <a:p>
            <a:pPr marL="223838" indent="-223838" defTabSz="895350">
              <a:tabLst>
                <a:tab pos="1206500" algn="l"/>
                <a:tab pos="3657600" algn="l"/>
              </a:tabLst>
            </a:pPr>
            <a:r>
              <a:rPr lang="en-US" dirty="0"/>
              <a:t>Special Cases</a:t>
            </a:r>
          </a:p>
          <a:p>
            <a:pPr marL="223838" indent="-223838" defTabSz="895350">
              <a:buNone/>
              <a:tabLst>
                <a:tab pos="1206500" algn="l"/>
                <a:tab pos="3657600" algn="l"/>
              </a:tabLst>
            </a:pPr>
            <a:r>
              <a:rPr lang="en-US" dirty="0"/>
              <a:t>		(</a:t>
            </a:r>
            <a:r>
              <a:rPr lang="en-US" dirty="0" err="1"/>
              <a:t>Rb,Ri</a:t>
            </a:r>
            <a:r>
              <a:rPr lang="en-US" dirty="0"/>
              <a:t>)	</a:t>
            </a:r>
            <a:r>
              <a:rPr lang="en-US" dirty="0" err="1"/>
              <a:t>Mem</a:t>
            </a:r>
            <a:r>
              <a:rPr lang="en-US" dirty="0"/>
              <a:t>[</a:t>
            </a:r>
            <a:r>
              <a:rPr lang="en-US" dirty="0" err="1"/>
              <a:t>Reg</a:t>
            </a:r>
            <a:r>
              <a:rPr lang="en-US" dirty="0"/>
              <a:t>[</a:t>
            </a:r>
            <a:r>
              <a:rPr lang="en-US" dirty="0" err="1"/>
              <a:t>Rb</a:t>
            </a:r>
            <a:r>
              <a:rPr lang="en-US" dirty="0"/>
              <a:t>]+</a:t>
            </a:r>
            <a:r>
              <a:rPr lang="en-US" dirty="0" err="1"/>
              <a:t>Reg</a:t>
            </a:r>
            <a:r>
              <a:rPr lang="en-US" dirty="0"/>
              <a:t>[</a:t>
            </a:r>
            <a:r>
              <a:rPr lang="en-US" dirty="0" err="1"/>
              <a:t>Ri</a:t>
            </a:r>
            <a:r>
              <a:rPr lang="en-US" dirty="0"/>
              <a:t>]]</a:t>
            </a:r>
          </a:p>
          <a:p>
            <a:pPr marL="223838" indent="-223838" defTabSz="895350">
              <a:buNone/>
              <a:tabLst>
                <a:tab pos="1206500" algn="l"/>
                <a:tab pos="3657600" algn="l"/>
              </a:tabLst>
            </a:pPr>
            <a:r>
              <a:rPr lang="en-US" dirty="0"/>
              <a:t>		D(</a:t>
            </a:r>
            <a:r>
              <a:rPr lang="en-US" dirty="0" err="1"/>
              <a:t>Rb,Ri</a:t>
            </a:r>
            <a:r>
              <a:rPr lang="en-US" dirty="0"/>
              <a:t>)	</a:t>
            </a:r>
            <a:r>
              <a:rPr lang="en-US" dirty="0" err="1"/>
              <a:t>Mem</a:t>
            </a:r>
            <a:r>
              <a:rPr lang="en-US" dirty="0"/>
              <a:t>[</a:t>
            </a:r>
            <a:r>
              <a:rPr lang="en-US" dirty="0" err="1"/>
              <a:t>Reg</a:t>
            </a:r>
            <a:r>
              <a:rPr lang="en-US" dirty="0"/>
              <a:t>[</a:t>
            </a:r>
            <a:r>
              <a:rPr lang="en-US" dirty="0" err="1"/>
              <a:t>Rb</a:t>
            </a:r>
            <a:r>
              <a:rPr lang="en-US" dirty="0"/>
              <a:t>]+</a:t>
            </a:r>
            <a:r>
              <a:rPr lang="en-US" dirty="0" err="1"/>
              <a:t>Reg</a:t>
            </a:r>
            <a:r>
              <a:rPr lang="en-US" dirty="0"/>
              <a:t>[</a:t>
            </a:r>
            <a:r>
              <a:rPr lang="en-US" dirty="0" err="1"/>
              <a:t>Ri</a:t>
            </a:r>
            <a:r>
              <a:rPr lang="en-US" dirty="0"/>
              <a:t>]+D]</a:t>
            </a:r>
          </a:p>
          <a:p>
            <a:pPr marL="223838" indent="-223838" defTabSz="895350">
              <a:buNone/>
              <a:tabLst>
                <a:tab pos="1206500" algn="l"/>
                <a:tab pos="3657600" algn="l"/>
              </a:tabLst>
            </a:pPr>
            <a:r>
              <a:rPr lang="en-US" dirty="0"/>
              <a:t>		(</a:t>
            </a:r>
            <a:r>
              <a:rPr lang="en-US" dirty="0" err="1"/>
              <a:t>Rb,Ri,S</a:t>
            </a:r>
            <a:r>
              <a:rPr lang="en-US" dirty="0"/>
              <a:t>)	</a:t>
            </a:r>
            <a:r>
              <a:rPr lang="en-US" dirty="0" err="1"/>
              <a:t>Mem</a:t>
            </a:r>
            <a:r>
              <a:rPr lang="en-US" dirty="0"/>
              <a:t>[</a:t>
            </a:r>
            <a:r>
              <a:rPr lang="en-US" dirty="0" err="1"/>
              <a:t>Reg</a:t>
            </a:r>
            <a:r>
              <a:rPr lang="en-US" dirty="0"/>
              <a:t>[</a:t>
            </a:r>
            <a:r>
              <a:rPr lang="en-US" dirty="0" err="1"/>
              <a:t>Rb</a:t>
            </a:r>
            <a:r>
              <a:rPr lang="en-US" dirty="0"/>
              <a:t>]+S*</a:t>
            </a:r>
            <a:r>
              <a:rPr lang="en-US" dirty="0" err="1"/>
              <a:t>Reg</a:t>
            </a:r>
            <a:r>
              <a:rPr lang="en-US" dirty="0"/>
              <a:t>[</a:t>
            </a:r>
            <a:r>
              <a:rPr lang="en-US" dirty="0" err="1"/>
              <a:t>Ri</a:t>
            </a:r>
            <a:r>
              <a:rPr lang="en-US" dirty="0"/>
              <a:t>]]</a:t>
            </a:r>
          </a:p>
        </p:txBody>
      </p:sp>
    </p:spTree>
    <p:extLst>
      <p:ext uri="{BB962C8B-B14F-4D97-AF65-F5344CB8AC3E}">
        <p14:creationId xmlns:p14="http://schemas.microsoft.com/office/powerpoint/2010/main" val="476994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367" name="Group 79"/>
          <p:cNvGraphicFramePr>
            <a:graphicFrameLocks noGrp="1"/>
          </p:cNvGraphicFramePr>
          <p:nvPr/>
        </p:nvGraphicFramePr>
        <p:xfrm>
          <a:off x="1050585" y="3886200"/>
          <a:ext cx="6934200" cy="2540000"/>
        </p:xfrm>
        <a:graphic>
          <a:graphicData uri="http://schemas.openxmlformats.org/drawingml/2006/table">
            <a:tbl>
              <a:tblPr/>
              <a:tblGrid>
                <a:gridCol w="26717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16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08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Expression</a:t>
                      </a:r>
                    </a:p>
                  </a:txBody>
                  <a:tcPr marL="101600" marR="101600" marT="101600" marB="101600"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Address Computation</a:t>
                      </a:r>
                    </a:p>
                  </a:txBody>
                  <a:tcPr marL="101600" marR="101600" marT="101600" marB="1016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Address</a:t>
                      </a:r>
                    </a:p>
                  </a:txBody>
                  <a:tcPr marL="101600" marR="101600" marT="101600" marB="1016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0x8(%</a:t>
                      </a: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rdx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)</a:t>
                      </a:r>
                    </a:p>
                  </a:txBody>
                  <a:tcPr marL="76200" marR="76200" marT="76200" marB="76200"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  <a:ea typeface="ヒラギノ角ゴ ProN W3" charset="0"/>
                        <a:cs typeface="ヒラギノ角ゴ ProN W3" charset="0"/>
                        <a:sym typeface="Courier New" charset="0"/>
                      </a:endParaRPr>
                    </a:p>
                  </a:txBody>
                  <a:tcPr marL="76200" marR="76200" marT="76200" marB="762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  <a:ea typeface="ヒラギノ角ゴ ProN W3" charset="0"/>
                        <a:cs typeface="ヒラギノ角ゴ ProN W3" charset="0"/>
                        <a:sym typeface="Courier New" charset="0"/>
                      </a:endParaRPr>
                    </a:p>
                  </a:txBody>
                  <a:tcPr marL="76200" marR="76200" marT="76200" marB="762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(%</a:t>
                      </a: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rdx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,%</a:t>
                      </a: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rcx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)</a:t>
                      </a:r>
                    </a:p>
                  </a:txBody>
                  <a:tcPr marL="76200" marR="76200" marT="76200" marB="76200"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  <a:ea typeface="ヒラギノ角ゴ ProN W3" charset="0"/>
                        <a:cs typeface="ヒラギノ角ゴ ProN W3" charset="0"/>
                        <a:sym typeface="Courier New" charset="0"/>
                      </a:endParaRPr>
                    </a:p>
                  </a:txBody>
                  <a:tcPr marL="76200" marR="76200" marT="76200" marB="762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  <a:ea typeface="ヒラギノ角ゴ ProN W3" charset="0"/>
                        <a:cs typeface="ヒラギノ角ゴ ProN W3" charset="0"/>
                        <a:sym typeface="Courier New" charset="0"/>
                      </a:endParaRPr>
                    </a:p>
                  </a:txBody>
                  <a:tcPr marL="76200" marR="76200" marT="76200" marB="762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(%rdx,%rcx,4)</a:t>
                      </a:r>
                    </a:p>
                  </a:txBody>
                  <a:tcPr marL="76200" marR="76200" marT="76200" marB="76200"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  <a:ea typeface="ヒラギノ角ゴ ProN W3" charset="0"/>
                        <a:cs typeface="ヒラギノ角ゴ ProN W3" charset="0"/>
                        <a:sym typeface="Courier New" charset="0"/>
                      </a:endParaRPr>
                    </a:p>
                  </a:txBody>
                  <a:tcPr marL="76200" marR="76200" marT="76200" marB="762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  <a:ea typeface="ヒラギノ角ゴ ProN W3" charset="0"/>
                        <a:cs typeface="ヒラギノ角ゴ ProN W3" charset="0"/>
                        <a:sym typeface="Courier New" charset="0"/>
                      </a:endParaRPr>
                    </a:p>
                  </a:txBody>
                  <a:tcPr marL="76200" marR="76200" marT="76200" marB="762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0x80(,%rdx,2)</a:t>
                      </a:r>
                    </a:p>
                  </a:txBody>
                  <a:tcPr marL="76200" marR="76200" marT="76200" marB="76200"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  <a:ea typeface="ヒラギノ角ゴ ProN W3" charset="0"/>
                        <a:cs typeface="ヒラギノ角ゴ ProN W3" charset="0"/>
                        <a:sym typeface="Courier New" charset="0"/>
                      </a:endParaRPr>
                    </a:p>
                  </a:txBody>
                  <a:tcPr marL="76200" marR="76200" marT="76200" marB="762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  <a:ea typeface="ヒラギノ角ゴ ProN W3" charset="0"/>
                        <a:cs typeface="ヒラギノ角ゴ ProN W3" charset="0"/>
                        <a:sym typeface="Courier New" charset="0"/>
                      </a:endParaRPr>
                    </a:p>
                  </a:txBody>
                  <a:tcPr marL="76200" marR="76200" marT="76200" marB="762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229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80963" indent="-80963"/>
            <a:r>
              <a:rPr lang="en-US" dirty="0">
                <a:latin typeface="Calibri" charset="0"/>
                <a:ea typeface="Calibri" charset="0"/>
                <a:cs typeface="Calibri" charset="0"/>
                <a:sym typeface="Calibri" charset="0"/>
              </a:rPr>
              <a:t>Address Computation Examples</a:t>
            </a:r>
            <a:endParaRPr lang="en-US" dirty="0">
              <a:latin typeface="Calibri" charset="0"/>
              <a:ea typeface="ヒラギノ角ゴ ProN W3" charset="0"/>
              <a:cs typeface="ヒラギノ角ゴ ProN W3" charset="0"/>
              <a:sym typeface="Calibri" charset="0"/>
            </a:endParaRPr>
          </a:p>
        </p:txBody>
      </p:sp>
      <p:graphicFrame>
        <p:nvGraphicFramePr>
          <p:cNvPr id="12296" name="Group 8"/>
          <p:cNvGraphicFramePr>
            <a:graphicFrameLocks noGrp="1"/>
          </p:cNvGraphicFramePr>
          <p:nvPr/>
        </p:nvGraphicFramePr>
        <p:xfrm>
          <a:off x="1050585" y="3893820"/>
          <a:ext cx="6934200" cy="2524760"/>
        </p:xfrm>
        <a:graphic>
          <a:graphicData uri="http://schemas.openxmlformats.org/drawingml/2006/table">
            <a:tbl>
              <a:tblPr/>
              <a:tblGrid>
                <a:gridCol w="26717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16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08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Expression</a:t>
                      </a:r>
                    </a:p>
                  </a:txBody>
                  <a:tcPr marL="101600" marR="101600" marT="101600" marB="101600"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Address Computation</a:t>
                      </a:r>
                    </a:p>
                  </a:txBody>
                  <a:tcPr marL="101600" marR="101600" marT="101600" marB="1016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Address</a:t>
                      </a:r>
                    </a:p>
                  </a:txBody>
                  <a:tcPr marL="101600" marR="101600" marT="101600" marB="1016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0x8(%</a:t>
                      </a: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rdx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)</a:t>
                      </a:r>
                    </a:p>
                  </a:txBody>
                  <a:tcPr marL="76200" marR="76200" marT="76200" marB="76200"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0xf000 + 0x8</a:t>
                      </a:r>
                    </a:p>
                  </a:txBody>
                  <a:tcPr marL="76200" marR="76200" marT="76200" marB="762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0xf008</a:t>
                      </a:r>
                    </a:p>
                  </a:txBody>
                  <a:tcPr marL="76200" marR="76200" marT="76200" marB="762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(%</a:t>
                      </a: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rdx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,%</a:t>
                      </a: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rcx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)</a:t>
                      </a:r>
                    </a:p>
                  </a:txBody>
                  <a:tcPr marL="76200" marR="76200" marT="76200" marB="76200"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0xf000 + 0x100</a:t>
                      </a:r>
                    </a:p>
                  </a:txBody>
                  <a:tcPr marL="76200" marR="76200" marT="76200" marB="762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0xf100</a:t>
                      </a:r>
                    </a:p>
                  </a:txBody>
                  <a:tcPr marL="76200" marR="76200" marT="76200" marB="762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(%rdx,%rcx,4)</a:t>
                      </a:r>
                    </a:p>
                  </a:txBody>
                  <a:tcPr marL="76200" marR="76200" marT="76200" marB="76200"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0xf000 + 4*0x100</a:t>
                      </a:r>
                    </a:p>
                  </a:txBody>
                  <a:tcPr marL="76200" marR="76200" marT="76200" marB="762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0xf400</a:t>
                      </a:r>
                    </a:p>
                  </a:txBody>
                  <a:tcPr marL="76200" marR="76200" marT="76200" marB="762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0x80(,%rdx,2)</a:t>
                      </a:r>
                    </a:p>
                  </a:txBody>
                  <a:tcPr marL="76200" marR="76200" marT="76200" marB="76200"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2*0xf000 + 0x80</a:t>
                      </a:r>
                    </a:p>
                  </a:txBody>
                  <a:tcPr marL="76200" marR="76200" marT="76200" marB="762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0x1e080</a:t>
                      </a:r>
                    </a:p>
                  </a:txBody>
                  <a:tcPr marL="76200" marR="76200" marT="76200" marB="762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2350" name="Group 62"/>
          <p:cNvGraphicFramePr>
            <a:graphicFrameLocks noGrp="1"/>
          </p:cNvGraphicFramePr>
          <p:nvPr/>
        </p:nvGraphicFramePr>
        <p:xfrm>
          <a:off x="1066800" y="1511300"/>
          <a:ext cx="2362200" cy="1016000"/>
        </p:xfrm>
        <a:graphic>
          <a:graphicData uri="http://schemas.openxmlformats.org/drawingml/2006/table">
            <a:tbl>
              <a:tblPr/>
              <a:tblGrid>
                <a:gridCol w="1041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20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%</a:t>
                      </a: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rdx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cs typeface="Courier New Bold" charset="0"/>
                        <a:sym typeface="Courier New Bold" charset="0"/>
                      </a:endParaRPr>
                    </a:p>
                  </a:txBody>
                  <a:tcPr marL="76200" marR="76200" marT="76200" marB="762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0xf000</a:t>
                      </a:r>
                    </a:p>
                  </a:txBody>
                  <a:tcPr marL="76200" marR="76200" marT="76200" marB="762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%</a:t>
                      </a: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rcx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cs typeface="Courier New Bold" charset="0"/>
                        <a:sym typeface="Courier New Bold" charset="0"/>
                      </a:endParaRPr>
                    </a:p>
                  </a:txBody>
                  <a:tcPr marL="76200" marR="76200" marT="76200" marB="762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0x0100</a:t>
                      </a:r>
                    </a:p>
                  </a:txBody>
                  <a:tcPr marL="76200" marR="76200" marT="76200" marB="762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657049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Machine-Level Programming: </a:t>
            </a:r>
            <a:r>
              <a:rPr lang="en-US" dirty="0"/>
              <a:t>Basics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History of Intel processors and architectures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C, assembly, machine code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Assembly Basics: Registers, operands, move</a:t>
            </a:r>
          </a:p>
          <a:p>
            <a:r>
              <a:rPr lang="en-US" dirty="0"/>
              <a:t>Arithmetic &amp; logical operations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821196"/>
      </p:ext>
    </p:extLst>
  </p:cSld>
  <p:clrMapOvr>
    <a:masterClrMapping/>
  </p:clrMapOvr>
  <p:transition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Address Computation Instruction</a:t>
            </a:r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leaq</a:t>
            </a:r>
            <a:r>
              <a:rPr lang="en-US" dirty="0"/>
              <a:t> </a:t>
            </a:r>
            <a:r>
              <a:rPr lang="en-US" dirty="0" err="1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Src</a:t>
            </a:r>
            <a:r>
              <a:rPr lang="en-US" dirty="0"/>
              <a:t>, </a:t>
            </a:r>
            <a:r>
              <a:rPr lang="en-US" dirty="0" err="1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Dst</a:t>
            </a:r>
            <a:endParaRPr lang="en-US" dirty="0"/>
          </a:p>
          <a:p>
            <a:pPr marL="552450" lvl="1"/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</a:t>
            </a:r>
            <a:r>
              <a:rPr lang="en-US" dirty="0"/>
              <a:t> is address mode expression</a:t>
            </a:r>
          </a:p>
          <a:p>
            <a:pPr marL="552450" lvl="1"/>
            <a:r>
              <a:rPr lang="en-US" dirty="0"/>
              <a:t>Set 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Dst</a:t>
            </a:r>
            <a:r>
              <a:rPr lang="en-US" dirty="0"/>
              <a:t> to address denoted by expression</a:t>
            </a:r>
          </a:p>
          <a:p>
            <a:pPr>
              <a:spcBef>
                <a:spcPts val="2800"/>
              </a:spcBef>
            </a:pPr>
            <a:r>
              <a:rPr lang="en-US" dirty="0"/>
              <a:t>Uses</a:t>
            </a:r>
          </a:p>
          <a:p>
            <a:pPr marL="552450" lvl="1"/>
            <a:r>
              <a:rPr lang="en-US" dirty="0"/>
              <a:t>Computing addresses without a memory reference</a:t>
            </a:r>
          </a:p>
          <a:p>
            <a:pPr marL="838200" lvl="2"/>
            <a:r>
              <a:rPr lang="en-US" dirty="0"/>
              <a:t>E.g., translation of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p = &amp;x[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i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];</a:t>
            </a:r>
            <a:endParaRPr lang="en-US" dirty="0"/>
          </a:p>
          <a:p>
            <a:pPr marL="552450" lvl="1"/>
            <a:r>
              <a:rPr lang="en-US" dirty="0"/>
              <a:t>Computing arithmetic expressions of the form x + k*y</a:t>
            </a:r>
          </a:p>
          <a:p>
            <a:pPr marL="838200" lvl="2"/>
            <a:r>
              <a:rPr lang="en-US" dirty="0"/>
              <a:t>k = 1, 2, 4, or 8</a:t>
            </a:r>
          </a:p>
          <a:p>
            <a:r>
              <a:rPr lang="en-US" dirty="0"/>
              <a:t>Example</a:t>
            </a:r>
          </a:p>
        </p:txBody>
      </p:sp>
      <p:sp>
        <p:nvSpPr>
          <p:cNvPr id="13317" name="Rectangle 5"/>
          <p:cNvSpPr>
            <a:spLocks/>
          </p:cNvSpPr>
          <p:nvPr/>
        </p:nvSpPr>
        <p:spPr bwMode="auto">
          <a:xfrm>
            <a:off x="304800" y="5219700"/>
            <a:ext cx="2514600" cy="1346200"/>
          </a:xfrm>
          <a:prstGeom prst="rect">
            <a:avLst/>
          </a:prstGeom>
          <a:solidFill>
            <a:srgbClr val="CDF1C5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182880" tIns="0" rIns="0" bIns="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long m12(</a:t>
            </a: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long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x)</a:t>
            </a:r>
            <a:endParaRPr lang="en-US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{</a:t>
            </a:r>
            <a:endParaRPr lang="en-US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return x*12;</a:t>
            </a:r>
            <a:endParaRPr lang="en-US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}</a:t>
            </a:r>
          </a:p>
        </p:txBody>
      </p:sp>
      <p:sp>
        <p:nvSpPr>
          <p:cNvPr id="13318" name="Rectangle 6"/>
          <p:cNvSpPr>
            <a:spLocks/>
          </p:cNvSpPr>
          <p:nvPr/>
        </p:nvSpPr>
        <p:spPr bwMode="auto">
          <a:xfrm>
            <a:off x="3340100" y="5740400"/>
            <a:ext cx="5524500" cy="685800"/>
          </a:xfrm>
          <a:prstGeom prst="rect">
            <a:avLst/>
          </a:prstGeom>
          <a:solidFill>
            <a:srgbClr val="FFFF99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76200" tIns="76200" rIns="76200" bIns="76200"/>
          <a:lstStyle/>
          <a:p>
            <a:pPr algn="l">
              <a:tabLst>
                <a:tab pos="228600" algn="l"/>
                <a:tab pos="228600" algn="l"/>
              </a:tabLst>
            </a:pPr>
            <a:r>
              <a:rPr lang="en-US" sz="1800" dirty="0" err="1">
                <a:solidFill>
                  <a:schemeClr val="tx1"/>
                </a:solidFill>
                <a:latin typeface="Courier New" charset="0"/>
                <a:cs typeface="Courier New" charset="0"/>
                <a:sym typeface="Courier New" charset="0"/>
              </a:rPr>
              <a:t>leaq</a:t>
            </a:r>
            <a:r>
              <a:rPr lang="en-US" sz="1800" dirty="0">
                <a:solidFill>
                  <a:schemeClr val="tx1"/>
                </a:solidFill>
                <a:latin typeface="Courier New" charset="0"/>
                <a:cs typeface="Courier New" charset="0"/>
                <a:sym typeface="Courier New" charset="0"/>
              </a:rPr>
              <a:t> (%</a:t>
            </a:r>
            <a:r>
              <a:rPr lang="en-US" sz="1800" dirty="0">
                <a:latin typeface="Courier New" charset="0"/>
                <a:cs typeface="Courier New" charset="0"/>
                <a:sym typeface="Courier New" charset="0"/>
              </a:rPr>
              <a:t>rdi</a:t>
            </a:r>
            <a:r>
              <a:rPr lang="en-US" sz="1800" dirty="0">
                <a:solidFill>
                  <a:schemeClr val="tx1"/>
                </a:solidFill>
                <a:latin typeface="Courier New" charset="0"/>
                <a:cs typeface="Courier New" charset="0"/>
                <a:sym typeface="Courier New" charset="0"/>
              </a:rPr>
              <a:t>,%</a:t>
            </a:r>
            <a:r>
              <a:rPr lang="en-US" sz="1800" dirty="0">
                <a:latin typeface="Courier New" charset="0"/>
                <a:cs typeface="Courier New" charset="0"/>
                <a:sym typeface="Courier New" charset="0"/>
              </a:rPr>
              <a:t>rdi</a:t>
            </a:r>
            <a:r>
              <a:rPr lang="en-US" sz="1800" dirty="0">
                <a:solidFill>
                  <a:schemeClr val="tx1"/>
                </a:solidFill>
                <a:latin typeface="Courier New" charset="0"/>
                <a:cs typeface="Courier New" charset="0"/>
                <a:sym typeface="Courier New" charset="0"/>
              </a:rPr>
              <a:t>,2), %</a:t>
            </a:r>
            <a:r>
              <a:rPr lang="en-US" sz="1800" dirty="0" err="1">
                <a:latin typeface="Courier New" charset="0"/>
                <a:cs typeface="Courier New" charset="0"/>
                <a:sym typeface="Courier New" charset="0"/>
              </a:rPr>
              <a:t>r</a:t>
            </a:r>
            <a:r>
              <a:rPr lang="en-US" sz="1800" dirty="0" err="1">
                <a:solidFill>
                  <a:schemeClr val="tx1"/>
                </a:solidFill>
                <a:latin typeface="Courier New" charset="0"/>
                <a:cs typeface="Courier New" charset="0"/>
                <a:sym typeface="Courier New" charset="0"/>
              </a:rPr>
              <a:t>ax</a:t>
            </a:r>
            <a:r>
              <a:rPr lang="en-US" sz="1800" dirty="0">
                <a:solidFill>
                  <a:schemeClr val="tx1"/>
                </a:solidFill>
                <a:latin typeface="Courier New" charset="0"/>
                <a:cs typeface="Courier New" charset="0"/>
                <a:sym typeface="Courier New" charset="0"/>
              </a:rPr>
              <a:t> # t &lt;- </a:t>
            </a:r>
            <a:r>
              <a:rPr lang="en-US" sz="1800" dirty="0" err="1">
                <a:solidFill>
                  <a:schemeClr val="tx1"/>
                </a:solidFill>
                <a:latin typeface="Courier New" charset="0"/>
                <a:cs typeface="Courier New" charset="0"/>
                <a:sym typeface="Courier New" charset="0"/>
              </a:rPr>
              <a:t>x+x</a:t>
            </a:r>
            <a:r>
              <a:rPr lang="en-US" sz="1800" dirty="0">
                <a:solidFill>
                  <a:schemeClr val="tx1"/>
                </a:solidFill>
                <a:latin typeface="Courier New" charset="0"/>
                <a:cs typeface="Courier New" charset="0"/>
                <a:sym typeface="Courier New" charset="0"/>
              </a:rPr>
              <a:t>*2</a:t>
            </a:r>
            <a:endParaRPr lang="en-US" dirty="0">
              <a:solidFill>
                <a:schemeClr val="tx1"/>
              </a:solidFill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pPr algn="l">
              <a:tabLst>
                <a:tab pos="228600" algn="l"/>
                <a:tab pos="228600" algn="l"/>
              </a:tabLst>
            </a:pPr>
            <a:r>
              <a:rPr lang="en-US" sz="1800" dirty="0" err="1">
                <a:solidFill>
                  <a:schemeClr val="tx1"/>
                </a:solidFill>
                <a:latin typeface="Courier New" charset="0"/>
                <a:cs typeface="Courier New" charset="0"/>
                <a:sym typeface="Courier New" charset="0"/>
              </a:rPr>
              <a:t>salq</a:t>
            </a:r>
            <a:r>
              <a:rPr lang="en-US" sz="1800" dirty="0">
                <a:solidFill>
                  <a:schemeClr val="tx1"/>
                </a:solidFill>
                <a:latin typeface="Courier New" charset="0"/>
                <a:cs typeface="Courier New" charset="0"/>
                <a:sym typeface="Courier New" charset="0"/>
              </a:rPr>
              <a:t> $2, %</a:t>
            </a:r>
            <a:r>
              <a:rPr lang="en-US" sz="1800" dirty="0" err="1">
                <a:latin typeface="Courier New" charset="0"/>
                <a:cs typeface="Courier New" charset="0"/>
                <a:sym typeface="Courier New" charset="0"/>
              </a:rPr>
              <a:t>r</a:t>
            </a:r>
            <a:r>
              <a:rPr lang="en-US" sz="1800" dirty="0" err="1">
                <a:solidFill>
                  <a:schemeClr val="tx1"/>
                </a:solidFill>
                <a:latin typeface="Courier New" charset="0"/>
                <a:cs typeface="Courier New" charset="0"/>
                <a:sym typeface="Courier New" charset="0"/>
              </a:rPr>
              <a:t>ax</a:t>
            </a:r>
            <a:r>
              <a:rPr lang="en-US" sz="1800" dirty="0">
                <a:solidFill>
                  <a:schemeClr val="tx1"/>
                </a:solidFill>
                <a:latin typeface="Courier New" charset="0"/>
                <a:cs typeface="Courier New" charset="0"/>
                <a:sym typeface="Courier New" charset="0"/>
              </a:rPr>
              <a:t>            </a:t>
            </a:r>
            <a:r>
              <a:rPr lang="en-US" sz="1800" dirty="0">
                <a:latin typeface="Courier New" charset="0"/>
                <a:cs typeface="Courier New" charset="0"/>
                <a:sym typeface="Courier New" charset="0"/>
              </a:rPr>
              <a:t># </a:t>
            </a:r>
            <a:r>
              <a:rPr lang="en-US" sz="1800" dirty="0">
                <a:solidFill>
                  <a:schemeClr val="tx1"/>
                </a:solidFill>
                <a:latin typeface="Courier New" charset="0"/>
                <a:cs typeface="Courier New" charset="0"/>
                <a:sym typeface="Courier New" charset="0"/>
              </a:rPr>
              <a:t>return t&lt;&lt;2</a:t>
            </a:r>
          </a:p>
        </p:txBody>
      </p:sp>
      <p:sp>
        <p:nvSpPr>
          <p:cNvPr id="13319" name="Rectangle 7"/>
          <p:cNvSpPr>
            <a:spLocks/>
          </p:cNvSpPr>
          <p:nvPr/>
        </p:nvSpPr>
        <p:spPr bwMode="auto">
          <a:xfrm>
            <a:off x="3297238" y="5295900"/>
            <a:ext cx="39497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r>
              <a:rPr lang="en-US" sz="24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Converted to ASM by compiler:</a:t>
            </a:r>
          </a:p>
        </p:txBody>
      </p:sp>
    </p:spTree>
    <p:extLst>
      <p:ext uri="{BB962C8B-B14F-4D97-AF65-F5344CB8AC3E}">
        <p14:creationId xmlns:p14="http://schemas.microsoft.com/office/powerpoint/2010/main" val="189081847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Some Arithmetic Operations</a:t>
            </a:r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>
              <a:tabLst>
                <a:tab pos="259715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</a:tabLst>
            </a:pPr>
            <a:r>
              <a:rPr lang="en-US" dirty="0"/>
              <a:t>Two Operand Instructions:</a:t>
            </a:r>
          </a:p>
          <a:p>
            <a:pPr marL="0" lvl="1" indent="0">
              <a:buNone/>
              <a:tabLst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604963" algn="l"/>
              </a:tabLst>
            </a:pPr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Format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Computation</a:t>
            </a:r>
            <a:endParaRPr lang="en-US" dirty="0">
              <a:solidFill>
                <a:srgbClr val="980002"/>
              </a:solidFill>
              <a:latin typeface="Calibri Bold Italic" charset="0"/>
              <a:ea typeface="ヒラギノ角ゴ ProN W6" charset="0"/>
              <a:cs typeface="ヒラギノ角ゴ ProN W6" charset="0"/>
              <a:sym typeface="Calibri Bold Italic" charset="0"/>
            </a:endParaRPr>
          </a:p>
          <a:p>
            <a:pPr marL="285750" lvl="2" indent="0">
              <a:buNone/>
              <a:tabLst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604963" algn="l"/>
              </a:tabLst>
            </a:pP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Src,Dest</a:t>
            </a:r>
            <a:r>
              <a:rPr lang="en-US" dirty="0"/>
              <a:t>	</a:t>
            </a:r>
            <a:r>
              <a:rPr lang="en-US" dirty="0" err="1"/>
              <a:t>Dest</a:t>
            </a:r>
            <a:r>
              <a:rPr lang="en-US" dirty="0"/>
              <a:t> = </a:t>
            </a:r>
            <a:r>
              <a:rPr lang="en-US" dirty="0" err="1"/>
              <a:t>Dest</a:t>
            </a:r>
            <a:r>
              <a:rPr lang="en-US" dirty="0"/>
              <a:t> + </a:t>
            </a:r>
            <a:r>
              <a:rPr lang="en-US" dirty="0" err="1"/>
              <a:t>Src</a:t>
            </a:r>
            <a:endParaRPr lang="en-US" dirty="0"/>
          </a:p>
          <a:p>
            <a:pPr marL="285750" lvl="2" indent="0">
              <a:buNone/>
              <a:tabLst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604963" algn="l"/>
              </a:tabLst>
            </a:pP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subq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Src,Dest</a:t>
            </a:r>
            <a:r>
              <a:rPr lang="en-US" dirty="0"/>
              <a:t>	</a:t>
            </a:r>
            <a:r>
              <a:rPr lang="en-US" dirty="0" err="1"/>
              <a:t>Dest</a:t>
            </a:r>
            <a:r>
              <a:rPr lang="en-US" dirty="0"/>
              <a:t> = </a:t>
            </a:r>
            <a:r>
              <a:rPr lang="en-US" dirty="0" err="1"/>
              <a:t>Dest</a:t>
            </a:r>
            <a:r>
              <a:rPr lang="en-US" dirty="0"/>
              <a:t> 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Symbol"/>
              </a:rPr>
              <a:t></a:t>
            </a:r>
            <a:r>
              <a:rPr lang="en-US" dirty="0"/>
              <a:t> </a:t>
            </a:r>
            <a:r>
              <a:rPr lang="en-US" dirty="0" err="1"/>
              <a:t>Src</a:t>
            </a:r>
            <a:endParaRPr lang="en-US" dirty="0"/>
          </a:p>
          <a:p>
            <a:pPr marL="285750" lvl="2" indent="0">
              <a:buNone/>
              <a:tabLst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604963" algn="l"/>
              </a:tabLst>
            </a:pP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imulq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Src,Dest</a:t>
            </a:r>
            <a:r>
              <a:rPr lang="en-US" dirty="0"/>
              <a:t>	</a:t>
            </a:r>
            <a:r>
              <a:rPr lang="en-US" dirty="0" err="1"/>
              <a:t>Dest</a:t>
            </a:r>
            <a:r>
              <a:rPr lang="en-US" dirty="0"/>
              <a:t> = </a:t>
            </a:r>
            <a:r>
              <a:rPr lang="en-US" dirty="0" err="1"/>
              <a:t>Dest</a:t>
            </a:r>
            <a:r>
              <a:rPr lang="en-US" dirty="0"/>
              <a:t> * </a:t>
            </a:r>
            <a:r>
              <a:rPr lang="en-US" dirty="0" err="1"/>
              <a:t>Src</a:t>
            </a:r>
            <a:endParaRPr lang="en-US" dirty="0"/>
          </a:p>
          <a:p>
            <a:pPr marL="285750" lvl="2" indent="0">
              <a:buNone/>
              <a:tabLst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604963" algn="l"/>
              </a:tabLst>
            </a:pP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salq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Src,Dest</a:t>
            </a:r>
            <a:r>
              <a:rPr lang="en-US" dirty="0"/>
              <a:t>	</a:t>
            </a:r>
            <a:r>
              <a:rPr lang="en-US" dirty="0" err="1"/>
              <a:t>Dest</a:t>
            </a:r>
            <a:r>
              <a:rPr lang="en-US" dirty="0"/>
              <a:t> = </a:t>
            </a:r>
            <a:r>
              <a:rPr lang="en-US" dirty="0" err="1"/>
              <a:t>Dest</a:t>
            </a:r>
            <a:r>
              <a:rPr lang="en-US" dirty="0"/>
              <a:t> &lt;&lt; </a:t>
            </a:r>
            <a:r>
              <a:rPr lang="en-US" dirty="0" err="1"/>
              <a:t>Src</a:t>
            </a:r>
            <a:r>
              <a:rPr lang="en-US" dirty="0"/>
              <a:t>	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Also called </a:t>
            </a:r>
            <a:r>
              <a:rPr lang="en-US" dirty="0" err="1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shlq</a:t>
            </a:r>
            <a:endParaRPr lang="en-US" dirty="0"/>
          </a:p>
          <a:p>
            <a:pPr marL="285750" lvl="2" indent="0">
              <a:buNone/>
              <a:tabLst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604963" algn="l"/>
              </a:tabLst>
            </a:pP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sarq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Src,Dest</a:t>
            </a:r>
            <a:r>
              <a:rPr lang="en-US" dirty="0"/>
              <a:t>	</a:t>
            </a:r>
            <a:r>
              <a:rPr lang="en-US" dirty="0" err="1"/>
              <a:t>Dest</a:t>
            </a:r>
            <a:r>
              <a:rPr lang="en-US" dirty="0"/>
              <a:t> = </a:t>
            </a:r>
            <a:r>
              <a:rPr lang="en-US" dirty="0" err="1"/>
              <a:t>Dest</a:t>
            </a:r>
            <a:r>
              <a:rPr lang="en-US" dirty="0"/>
              <a:t> &gt;&gt; </a:t>
            </a:r>
            <a:r>
              <a:rPr lang="en-US" dirty="0" err="1"/>
              <a:t>Src</a:t>
            </a:r>
            <a:r>
              <a:rPr lang="en-US" dirty="0"/>
              <a:t>	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Arithmetic</a:t>
            </a:r>
            <a:endParaRPr lang="en-US" dirty="0"/>
          </a:p>
          <a:p>
            <a:pPr marL="285750" lvl="2" indent="0">
              <a:buNone/>
              <a:tabLst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604963" algn="l"/>
              </a:tabLst>
            </a:pP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shrq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Src,Dest</a:t>
            </a:r>
            <a:r>
              <a:rPr lang="en-US" dirty="0"/>
              <a:t>	</a:t>
            </a:r>
            <a:r>
              <a:rPr lang="en-US" dirty="0" err="1"/>
              <a:t>Dest</a:t>
            </a:r>
            <a:r>
              <a:rPr lang="en-US" dirty="0"/>
              <a:t> = </a:t>
            </a:r>
            <a:r>
              <a:rPr lang="en-US" dirty="0" err="1"/>
              <a:t>Dest</a:t>
            </a:r>
            <a:r>
              <a:rPr lang="en-US" dirty="0"/>
              <a:t> &gt;&gt; </a:t>
            </a:r>
            <a:r>
              <a:rPr lang="en-US" dirty="0" err="1"/>
              <a:t>Src</a:t>
            </a:r>
            <a:r>
              <a:rPr lang="en-US" dirty="0"/>
              <a:t>	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Logical</a:t>
            </a:r>
            <a:endParaRPr lang="en-US" dirty="0"/>
          </a:p>
          <a:p>
            <a:pPr marL="285750" lvl="2" indent="0">
              <a:buNone/>
              <a:tabLst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604963" algn="l"/>
              </a:tabLst>
            </a:pP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xorq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Src,Dest</a:t>
            </a:r>
            <a:r>
              <a:rPr lang="en-US" dirty="0"/>
              <a:t>	</a:t>
            </a:r>
            <a:r>
              <a:rPr lang="en-US" dirty="0" err="1"/>
              <a:t>Dest</a:t>
            </a:r>
            <a:r>
              <a:rPr lang="en-US" dirty="0"/>
              <a:t> = </a:t>
            </a:r>
            <a:r>
              <a:rPr lang="en-US" dirty="0" err="1"/>
              <a:t>Dest</a:t>
            </a:r>
            <a:r>
              <a:rPr lang="en-US" dirty="0"/>
              <a:t> ^ </a:t>
            </a:r>
            <a:r>
              <a:rPr lang="en-US" dirty="0" err="1"/>
              <a:t>Src</a:t>
            </a:r>
            <a:endParaRPr lang="en-US" dirty="0"/>
          </a:p>
          <a:p>
            <a:pPr marL="285750" lvl="2" indent="0">
              <a:buNone/>
              <a:tabLst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604963" algn="l"/>
              </a:tabLst>
            </a:pP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andq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Src,Dest</a:t>
            </a:r>
            <a:r>
              <a:rPr lang="en-US" dirty="0"/>
              <a:t>	</a:t>
            </a:r>
            <a:r>
              <a:rPr lang="en-US" dirty="0" err="1"/>
              <a:t>Dest</a:t>
            </a:r>
            <a:r>
              <a:rPr lang="en-US" dirty="0"/>
              <a:t> = </a:t>
            </a:r>
            <a:r>
              <a:rPr lang="en-US" dirty="0" err="1"/>
              <a:t>Dest</a:t>
            </a:r>
            <a:r>
              <a:rPr lang="en-US" dirty="0"/>
              <a:t> &amp; </a:t>
            </a:r>
            <a:r>
              <a:rPr lang="en-US" dirty="0" err="1"/>
              <a:t>Src</a:t>
            </a:r>
            <a:endParaRPr lang="en-US" dirty="0"/>
          </a:p>
          <a:p>
            <a:pPr marL="285750" lvl="2" indent="0">
              <a:buNone/>
              <a:tabLst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604963" algn="l"/>
              </a:tabLst>
            </a:pP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orq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Src,Dest</a:t>
            </a:r>
            <a:r>
              <a:rPr lang="en-US" dirty="0"/>
              <a:t>	</a:t>
            </a:r>
            <a:r>
              <a:rPr lang="en-US" dirty="0" err="1"/>
              <a:t>Dest</a:t>
            </a:r>
            <a:r>
              <a:rPr lang="en-US" dirty="0"/>
              <a:t> = </a:t>
            </a:r>
            <a:r>
              <a:rPr lang="en-US" dirty="0" err="1"/>
              <a:t>Dest</a:t>
            </a:r>
            <a:r>
              <a:rPr lang="en-US" dirty="0"/>
              <a:t> | </a:t>
            </a:r>
            <a:r>
              <a:rPr lang="en-US" dirty="0" err="1"/>
              <a:t>Src</a:t>
            </a:r>
            <a:endParaRPr lang="en-US" dirty="0"/>
          </a:p>
          <a:p>
            <a:pPr>
              <a:tabLst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604963" algn="l"/>
              </a:tabLst>
            </a:pPr>
            <a:r>
              <a:rPr lang="en-US" dirty="0"/>
              <a:t>Watch out for argument order!</a:t>
            </a:r>
          </a:p>
          <a:p>
            <a:pPr>
              <a:tabLst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604963" algn="l"/>
              </a:tabLst>
            </a:pPr>
            <a:r>
              <a:rPr lang="en-US" dirty="0"/>
              <a:t>No distinction between signed and unsigned </a:t>
            </a:r>
            <a:r>
              <a:rPr lang="en-US" dirty="0" err="1"/>
              <a:t>int</a:t>
            </a:r>
            <a:r>
              <a:rPr lang="en-US" dirty="0"/>
              <a:t> (why?)</a:t>
            </a:r>
          </a:p>
        </p:txBody>
      </p:sp>
    </p:spTree>
    <p:extLst>
      <p:ext uri="{BB962C8B-B14F-4D97-AF65-F5344CB8AC3E}">
        <p14:creationId xmlns:p14="http://schemas.microsoft.com/office/powerpoint/2010/main" val="161664018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Some Arithmetic Operations</a:t>
            </a:r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>
              <a:tabLst>
                <a:tab pos="1409700" algn="l"/>
                <a:tab pos="1409700" algn="l"/>
                <a:tab pos="1409700" algn="l"/>
                <a:tab pos="1409700" algn="l"/>
              </a:tabLst>
            </a:pPr>
            <a:r>
              <a:rPr lang="en-US" dirty="0"/>
              <a:t>One Operand Instructions</a:t>
            </a:r>
          </a:p>
          <a:p>
            <a:pPr marL="285750" lvl="2" indent="0">
              <a:buNone/>
              <a:tabLst>
                <a:tab pos="1409700" algn="l"/>
                <a:tab pos="1409700" algn="l"/>
                <a:tab pos="1409700" algn="l"/>
                <a:tab pos="1409700" algn="l"/>
              </a:tabLst>
            </a:pP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incq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Dest</a:t>
            </a:r>
            <a:r>
              <a:rPr lang="en-US" dirty="0">
                <a:latin typeface="Calibri Italic" charset="0"/>
                <a:sym typeface="Calibri Italic" charset="0"/>
              </a:rPr>
              <a:t>	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Dest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 = 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Dest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 + 1</a:t>
            </a:r>
            <a:endParaRPr lang="en-US" dirty="0">
              <a:latin typeface="Calibri Italic" charset="0"/>
              <a:sym typeface="Calibri Italic" charset="0"/>
            </a:endParaRPr>
          </a:p>
          <a:p>
            <a:pPr marL="285750" lvl="2" indent="0">
              <a:buNone/>
              <a:tabLst>
                <a:tab pos="1409700" algn="l"/>
                <a:tab pos="1409700" algn="l"/>
                <a:tab pos="1409700" algn="l"/>
                <a:tab pos="1409700" algn="l"/>
              </a:tabLst>
            </a:pP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decq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Dest</a:t>
            </a:r>
            <a:r>
              <a:rPr lang="en-US" dirty="0">
                <a:latin typeface="Calibri Italic" charset="0"/>
                <a:sym typeface="Calibri Italic" charset="0"/>
              </a:rPr>
              <a:t>	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Dest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 = 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Dest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 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Symbol"/>
              </a:rPr>
              <a:t>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 1</a:t>
            </a:r>
            <a:endParaRPr lang="en-US" dirty="0">
              <a:latin typeface="Calibri Italic" charset="0"/>
              <a:sym typeface="Calibri Italic" charset="0"/>
            </a:endParaRPr>
          </a:p>
          <a:p>
            <a:pPr marL="285750" lvl="2" indent="0">
              <a:buNone/>
              <a:tabLst>
                <a:tab pos="1409700" algn="l"/>
                <a:tab pos="1409700" algn="l"/>
                <a:tab pos="1409700" algn="l"/>
                <a:tab pos="1409700" algn="l"/>
              </a:tabLst>
            </a:pP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negq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Dest</a:t>
            </a:r>
            <a:r>
              <a:rPr lang="en-US" dirty="0">
                <a:latin typeface="Calibri Italic" charset="0"/>
                <a:sym typeface="Calibri Italic" charset="0"/>
              </a:rPr>
              <a:t>	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Dest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 = 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Symbol"/>
              </a:rPr>
              <a:t> 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Dest</a:t>
            </a:r>
            <a:endParaRPr lang="en-US" dirty="0">
              <a:latin typeface="Calibri Italic" charset="0"/>
              <a:sym typeface="Calibri Italic" charset="0"/>
            </a:endParaRPr>
          </a:p>
          <a:p>
            <a:pPr marL="285750" lvl="2" indent="0">
              <a:buNone/>
              <a:tabLst>
                <a:tab pos="1409700" algn="l"/>
                <a:tab pos="1409700" algn="l"/>
                <a:tab pos="1409700" algn="l"/>
                <a:tab pos="1409700" algn="l"/>
              </a:tabLst>
            </a:pP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notq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Dest</a:t>
            </a:r>
            <a:r>
              <a:rPr lang="en-US" dirty="0">
                <a:latin typeface="Calibri Italic" charset="0"/>
                <a:sym typeface="Calibri Italic" charset="0"/>
              </a:rPr>
              <a:t>	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Dest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 = ~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Dest</a:t>
            </a:r>
            <a:endParaRPr lang="en-US" dirty="0">
              <a:latin typeface="Calibri Italic" charset="0"/>
              <a:sym typeface="Calibri Italic" charset="0"/>
            </a:endParaRPr>
          </a:p>
          <a:p>
            <a:pPr>
              <a:spcBef>
                <a:spcPts val="3500"/>
              </a:spcBef>
              <a:tabLst>
                <a:tab pos="1409700" algn="l"/>
                <a:tab pos="1409700" algn="l"/>
                <a:tab pos="1409700" algn="l"/>
                <a:tab pos="1409700" algn="l"/>
              </a:tabLst>
            </a:pPr>
            <a:r>
              <a:rPr lang="en-US" dirty="0"/>
              <a:t>See book for more instructions</a:t>
            </a:r>
          </a:p>
        </p:txBody>
      </p:sp>
    </p:spTree>
    <p:extLst>
      <p:ext uri="{BB962C8B-B14F-4D97-AF65-F5344CB8AC3E}">
        <p14:creationId xmlns:p14="http://schemas.microsoft.com/office/powerpoint/2010/main" val="8470241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  <a:effectLst/>
        </p:spPr>
        <p:txBody>
          <a:bodyPr/>
          <a:lstStyle/>
          <a:p>
            <a:r>
              <a:rPr lang="en-US" dirty="0"/>
              <a:t>Intel x86 Processors</a:t>
            </a:r>
          </a:p>
        </p:txBody>
      </p:sp>
      <p:sp>
        <p:nvSpPr>
          <p:cNvPr id="142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62075"/>
            <a:ext cx="7896225" cy="4972050"/>
          </a:xfrm>
          <a:noFill/>
          <a:ln/>
        </p:spPr>
        <p:txBody>
          <a:bodyPr lIns="90487" tIns="44450" rIns="90487" bIns="44450"/>
          <a:lstStyle/>
          <a:p>
            <a:r>
              <a:rPr lang="en-US" dirty="0"/>
              <a:t>x86 is a Complex Instruction Set Computer (CISC)</a:t>
            </a:r>
          </a:p>
          <a:p>
            <a:pPr lvl="1"/>
            <a:r>
              <a:rPr lang="en-US" dirty="0"/>
              <a:t>Many different instructions with many different formats</a:t>
            </a:r>
          </a:p>
          <a:p>
            <a:pPr lvl="2"/>
            <a:r>
              <a:rPr lang="en-US" dirty="0">
                <a:latin typeface="Calibri"/>
              </a:rPr>
              <a:t>But, only a small subset are used by all widely used programming languages</a:t>
            </a:r>
          </a:p>
          <a:p>
            <a:endParaRPr lang="en-US" dirty="0"/>
          </a:p>
          <a:p>
            <a:r>
              <a:rPr lang="en-US" dirty="0"/>
              <a:t>Once thought that CISC would struggle to match the performance of Reduced Instruction Set Computers (RISC)</a:t>
            </a:r>
          </a:p>
          <a:p>
            <a:pPr lvl="1"/>
            <a:r>
              <a:rPr lang="en-US" dirty="0"/>
              <a:t>RISC processors dominated from the 1980’s to the 1990’s</a:t>
            </a:r>
          </a:p>
          <a:p>
            <a:pPr lvl="2"/>
            <a:r>
              <a:rPr lang="en-US" dirty="0"/>
              <a:t>MIPS, SPARC, Alpha, PA-RISC</a:t>
            </a:r>
          </a:p>
          <a:p>
            <a:pPr lvl="2"/>
            <a:r>
              <a:rPr lang="en-US" dirty="0"/>
              <a:t>ARM only used in small computers</a:t>
            </a:r>
          </a:p>
          <a:p>
            <a:endParaRPr lang="en-US" dirty="0"/>
          </a:p>
          <a:p>
            <a:r>
              <a:rPr lang="en-US" dirty="0"/>
              <a:t>But, Intel did just that!</a:t>
            </a:r>
          </a:p>
          <a:p>
            <a:pPr lvl="1"/>
            <a:r>
              <a:rPr lang="en-US" dirty="0">
                <a:latin typeface="Calibri"/>
              </a:rPr>
              <a:t>In terms of speed, using more transistors.  Less so for low power, where ARM leads.</a:t>
            </a:r>
          </a:p>
        </p:txBody>
      </p:sp>
    </p:spTree>
    <p:extLst>
      <p:ext uri="{BB962C8B-B14F-4D97-AF65-F5344CB8AC3E}">
        <p14:creationId xmlns:p14="http://schemas.microsoft.com/office/powerpoint/2010/main" val="2501057966"/>
      </p:ext>
    </p:extLst>
  </p:cSld>
  <p:clrMapOvr>
    <a:masterClrMapping/>
  </p:clrMapOvr>
  <p:transition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Arithmetic Expression Example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86200" y="3505199"/>
            <a:ext cx="4406900" cy="2828925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Interesting Instructions</a:t>
            </a:r>
          </a:p>
          <a:p>
            <a:pPr lvl="1" indent="-342900"/>
            <a:r>
              <a:rPr lang="en-US" b="1" dirty="0" err="1">
                <a:latin typeface="Courier New"/>
                <a:cs typeface="Courier New"/>
              </a:rPr>
              <a:t>leaq</a:t>
            </a:r>
            <a:r>
              <a:rPr lang="en-US" dirty="0"/>
              <a:t>: address computation</a:t>
            </a:r>
          </a:p>
          <a:p>
            <a:pPr lvl="1" indent="-342900"/>
            <a:r>
              <a:rPr lang="en-US" b="1" dirty="0" err="1">
                <a:latin typeface="Courier New"/>
                <a:cs typeface="Courier New"/>
              </a:rPr>
              <a:t>salq</a:t>
            </a:r>
            <a:r>
              <a:rPr lang="en-US" dirty="0"/>
              <a:t>: shift</a:t>
            </a:r>
          </a:p>
          <a:p>
            <a:pPr lvl="1" indent="-342900"/>
            <a:r>
              <a:rPr lang="en-US" b="1" dirty="0" err="1">
                <a:latin typeface="Courier New"/>
                <a:cs typeface="Courier New"/>
              </a:rPr>
              <a:t>imulq</a:t>
            </a:r>
            <a:r>
              <a:rPr lang="en-US" dirty="0"/>
              <a:t>: multiplication</a:t>
            </a:r>
          </a:p>
          <a:p>
            <a:pPr lvl="2" indent="-342900"/>
            <a:r>
              <a:rPr lang="en-US" dirty="0"/>
              <a:t>But, only used once</a:t>
            </a:r>
          </a:p>
        </p:txBody>
      </p:sp>
      <p:sp>
        <p:nvSpPr>
          <p:cNvPr id="17412" name="Rectangle 4"/>
          <p:cNvSpPr>
            <a:spLocks/>
          </p:cNvSpPr>
          <p:nvPr/>
        </p:nvSpPr>
        <p:spPr bwMode="auto">
          <a:xfrm>
            <a:off x="152400" y="1752600"/>
            <a:ext cx="3581400" cy="34290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 anchor="t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/>
                <a:ea typeface="Monaco" charset="0"/>
                <a:cs typeface="Courier New"/>
                <a:sym typeface="Monaco" charset="0"/>
              </a:rPr>
              <a:t>long </a:t>
            </a:r>
            <a:r>
              <a:rPr lang="en-US" sz="1800" err="1">
                <a:latin typeface="Courier New"/>
                <a:ea typeface="Monaco" charset="0"/>
                <a:cs typeface="Courier New"/>
                <a:sym typeface="Monaco" charset="0"/>
              </a:rPr>
              <a:t>arith</a:t>
            </a:r>
            <a:endParaRPr lang="en-US" sz="1800">
              <a:latin typeface="Courier New"/>
              <a:ea typeface="Monaco" charset="0"/>
              <a:cs typeface="Courier New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(long x, long y, long z)</a:t>
            </a:r>
            <a:endParaRPr lang="en-US" sz="1800" dirty="0">
              <a:latin typeface="Courier New" pitchFamily="49" charset="0"/>
              <a:ea typeface="Monaco" charset="0"/>
              <a:cs typeface="Courier New" pitchFamily="49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{</a:t>
            </a:r>
            <a:endParaRPr lang="en-US" sz="1800" dirty="0">
              <a:latin typeface="Courier New" pitchFamily="49" charset="0"/>
              <a:ea typeface="Monaco" charset="0"/>
              <a:cs typeface="Courier New" pitchFamily="49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/>
                <a:ea typeface="Monaco" charset="0"/>
                <a:cs typeface="Courier New"/>
                <a:sym typeface="Monaco" charset="0"/>
              </a:rPr>
              <a:t>  long t1 = </a:t>
            </a:r>
            <a:r>
              <a:rPr lang="en-US" sz="1800" err="1">
                <a:latin typeface="Courier New"/>
                <a:ea typeface="Monaco" charset="0"/>
                <a:cs typeface="Courier New"/>
                <a:sym typeface="Monaco" charset="0"/>
              </a:rPr>
              <a:t>x+y</a:t>
            </a:r>
            <a:r>
              <a:rPr lang="en-US" sz="1800" dirty="0">
                <a:latin typeface="Courier New"/>
                <a:ea typeface="Monaco" charset="0"/>
                <a:cs typeface="Courier New"/>
                <a:sym typeface="Monaco" charset="0"/>
              </a:rPr>
              <a:t>;</a:t>
            </a:r>
            <a:endParaRPr lang="en-US" sz="1800" dirty="0">
              <a:latin typeface="Courier New"/>
              <a:ea typeface="Monaco" charset="0"/>
              <a:cs typeface="Courier New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long t2 = z+t1;</a:t>
            </a:r>
            <a:endParaRPr lang="en-US" sz="1800" dirty="0">
              <a:latin typeface="Courier New" pitchFamily="49" charset="0"/>
              <a:ea typeface="Monaco" charset="0"/>
              <a:cs typeface="Courier New" pitchFamily="49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long t3 = x+4;</a:t>
            </a:r>
            <a:endParaRPr lang="en-US" sz="1800" dirty="0">
              <a:latin typeface="Courier New" pitchFamily="49" charset="0"/>
              <a:ea typeface="Monaco" charset="0"/>
              <a:cs typeface="Courier New" pitchFamily="49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long t4 = y * 48;</a:t>
            </a:r>
            <a:endParaRPr lang="en-US" sz="1800" dirty="0">
              <a:latin typeface="Courier New" pitchFamily="49" charset="0"/>
              <a:ea typeface="Monaco" charset="0"/>
              <a:cs typeface="Courier New" pitchFamily="49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long t5 = t3 + t4;</a:t>
            </a:r>
            <a:endParaRPr lang="en-US" sz="1800" dirty="0">
              <a:latin typeface="Courier New" pitchFamily="49" charset="0"/>
              <a:ea typeface="Monaco" charset="0"/>
              <a:cs typeface="Courier New" pitchFamily="49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/>
                <a:ea typeface="Monaco" charset="0"/>
                <a:cs typeface="Courier New"/>
                <a:sym typeface="Monaco" charset="0"/>
              </a:rPr>
              <a:t>  long </a:t>
            </a:r>
            <a:r>
              <a:rPr lang="en-US" sz="1800" err="1">
                <a:latin typeface="Courier New"/>
                <a:ea typeface="Monaco" charset="0"/>
                <a:cs typeface="Courier New"/>
                <a:sym typeface="Monaco" charset="0"/>
              </a:rPr>
              <a:t>rval</a:t>
            </a:r>
            <a:r>
              <a:rPr lang="en-US" sz="1800" dirty="0">
                <a:latin typeface="Courier New"/>
                <a:ea typeface="Monaco" charset="0"/>
                <a:cs typeface="Courier New"/>
                <a:sym typeface="Monaco" charset="0"/>
              </a:rPr>
              <a:t> = t2 * t5;</a:t>
            </a:r>
            <a:endParaRPr lang="en-US" sz="1800" dirty="0">
              <a:latin typeface="Courier New"/>
              <a:ea typeface="Monaco" charset="0"/>
              <a:cs typeface="Courier New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/>
                <a:ea typeface="Monaco" charset="0"/>
                <a:cs typeface="Courier New"/>
                <a:sym typeface="Monaco" charset="0"/>
              </a:rPr>
              <a:t>  return </a:t>
            </a:r>
            <a:r>
              <a:rPr lang="en-US" sz="1800" err="1">
                <a:latin typeface="Courier New"/>
                <a:ea typeface="Monaco" charset="0"/>
                <a:cs typeface="Courier New"/>
                <a:sym typeface="Monaco" charset="0"/>
              </a:rPr>
              <a:t>rval</a:t>
            </a:r>
            <a:r>
              <a:rPr lang="en-US" sz="1800" dirty="0">
                <a:latin typeface="Courier New"/>
                <a:ea typeface="Monaco" charset="0"/>
                <a:cs typeface="Courier New"/>
                <a:sym typeface="Monaco" charset="0"/>
              </a:rPr>
              <a:t>;</a:t>
            </a:r>
            <a:endParaRPr lang="en-US" sz="1800" dirty="0">
              <a:latin typeface="Courier New"/>
              <a:ea typeface="Monaco" charset="0"/>
              <a:cs typeface="Courier New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}</a:t>
            </a:r>
            <a:endParaRPr lang="en-US" sz="1800" dirty="0">
              <a:latin typeface="Courier New" pitchFamily="49" charset="0"/>
              <a:ea typeface="Monaco" charset="0"/>
              <a:cs typeface="Courier New" pitchFamily="49" charset="0"/>
            </a:endParaRPr>
          </a:p>
        </p:txBody>
      </p:sp>
      <p:sp>
        <p:nvSpPr>
          <p:cNvPr id="17413" name="Rectangle 5"/>
          <p:cNvSpPr>
            <a:spLocks/>
          </p:cNvSpPr>
          <p:nvPr/>
        </p:nvSpPr>
        <p:spPr bwMode="auto">
          <a:xfrm>
            <a:off x="4249737" y="1193800"/>
            <a:ext cx="4127500" cy="24638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t"/>
          <a:lstStyle/>
          <a:p>
            <a:pPr algn="l">
              <a:tabLst>
                <a:tab pos="346075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arith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:</a:t>
            </a:r>
          </a:p>
          <a:p>
            <a:pPr algn="l">
              <a:tabLst>
                <a:tab pos="346075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 </a:t>
            </a:r>
            <a:r>
              <a:rPr lang="en-US" sz="1800" err="1">
                <a:latin typeface="Courier New"/>
                <a:ea typeface="Monaco" charset="0"/>
                <a:cs typeface="Courier New"/>
                <a:sym typeface="Monaco" charset="0"/>
              </a:rPr>
              <a:t>leaq</a:t>
            </a:r>
            <a:r>
              <a:rPr lang="en-US" sz="1800" dirty="0">
                <a:latin typeface="Courier New"/>
                <a:ea typeface="Monaco" charset="0"/>
                <a:cs typeface="Courier New"/>
                <a:sym typeface="Monaco" charset="0"/>
              </a:rPr>
              <a:t>    (%</a:t>
            </a:r>
            <a:r>
              <a:rPr lang="en-US" sz="1800" err="1">
                <a:latin typeface="Courier New"/>
                <a:ea typeface="Monaco" charset="0"/>
                <a:cs typeface="Courier New"/>
                <a:sym typeface="Monaco" charset="0"/>
              </a:rPr>
              <a:t>rdi</a:t>
            </a:r>
            <a:r>
              <a:rPr lang="en-US" sz="1800" dirty="0">
                <a:latin typeface="Courier New"/>
                <a:ea typeface="Monaco" charset="0"/>
                <a:cs typeface="Courier New"/>
                <a:sym typeface="Monaco" charset="0"/>
              </a:rPr>
              <a:t>,%</a:t>
            </a:r>
            <a:r>
              <a:rPr lang="en-US" sz="1800" err="1">
                <a:latin typeface="Courier New"/>
                <a:ea typeface="Monaco" charset="0"/>
                <a:cs typeface="Courier New"/>
                <a:sym typeface="Monaco" charset="0"/>
              </a:rPr>
              <a:t>rsi</a:t>
            </a:r>
            <a:r>
              <a:rPr lang="en-US" sz="1800" dirty="0">
                <a:latin typeface="Courier New"/>
                <a:ea typeface="Monaco" charset="0"/>
                <a:cs typeface="Courier New"/>
                <a:sym typeface="Monaco" charset="0"/>
              </a:rPr>
              <a:t>), %</a:t>
            </a:r>
            <a:r>
              <a:rPr lang="en-US" sz="1800" err="1">
                <a:latin typeface="Courier New"/>
                <a:ea typeface="Monaco" charset="0"/>
                <a:cs typeface="Courier New"/>
                <a:sym typeface="Monaco" charset="0"/>
              </a:rPr>
              <a:t>rax</a:t>
            </a:r>
            <a:endParaRPr lang="en-US" sz="1800">
              <a:latin typeface="Courier New"/>
              <a:ea typeface="Monaco" charset="0"/>
              <a:cs typeface="Courier New"/>
            </a:endParaRPr>
          </a:p>
          <a:p>
            <a:pPr algn="l">
              <a:tabLst>
                <a:tab pos="346075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/>
                <a:ea typeface="Monaco" charset="0"/>
                <a:cs typeface="Courier New"/>
                <a:sym typeface="Monaco" charset="0"/>
              </a:rPr>
              <a:t>  </a:t>
            </a:r>
            <a:r>
              <a:rPr lang="en-US" sz="1800" err="1">
                <a:latin typeface="Courier New"/>
                <a:ea typeface="Monaco" charset="0"/>
                <a:cs typeface="Courier New"/>
                <a:sym typeface="Monaco" charset="0"/>
              </a:rPr>
              <a:t>addq</a:t>
            </a:r>
            <a:r>
              <a:rPr lang="en-US" sz="1800" dirty="0">
                <a:latin typeface="Courier New"/>
                <a:ea typeface="Monaco" charset="0"/>
                <a:cs typeface="Courier New"/>
                <a:sym typeface="Monaco" charset="0"/>
              </a:rPr>
              <a:t>    %</a:t>
            </a:r>
            <a:r>
              <a:rPr lang="en-US" sz="1800" err="1">
                <a:latin typeface="Courier New"/>
                <a:ea typeface="Monaco" charset="0"/>
                <a:cs typeface="Courier New"/>
                <a:sym typeface="Monaco" charset="0"/>
              </a:rPr>
              <a:t>rdx</a:t>
            </a:r>
            <a:r>
              <a:rPr lang="en-US" sz="1800" dirty="0">
                <a:latin typeface="Courier New"/>
                <a:ea typeface="Monaco" charset="0"/>
                <a:cs typeface="Courier New"/>
                <a:sym typeface="Monaco" charset="0"/>
              </a:rPr>
              <a:t>, %</a:t>
            </a:r>
            <a:r>
              <a:rPr lang="en-US" sz="1800" err="1">
                <a:latin typeface="Courier New"/>
                <a:ea typeface="Monaco" charset="0"/>
                <a:cs typeface="Courier New"/>
                <a:sym typeface="Monaco" charset="0"/>
              </a:rPr>
              <a:t>rax</a:t>
            </a:r>
            <a:endParaRPr lang="en-US" sz="1800">
              <a:latin typeface="Courier New"/>
              <a:ea typeface="Monaco" charset="0"/>
              <a:cs typeface="Courier New"/>
            </a:endParaRPr>
          </a:p>
          <a:p>
            <a:pPr algn="l">
              <a:tabLst>
                <a:tab pos="346075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/>
                <a:ea typeface="Monaco" charset="0"/>
                <a:cs typeface="Courier New"/>
                <a:sym typeface="Monaco" charset="0"/>
              </a:rPr>
              <a:t>  </a:t>
            </a:r>
            <a:r>
              <a:rPr lang="en-US" sz="1800" err="1">
                <a:latin typeface="Courier New"/>
                <a:ea typeface="Monaco" charset="0"/>
                <a:cs typeface="Courier New"/>
                <a:sym typeface="Monaco" charset="0"/>
              </a:rPr>
              <a:t>leaq</a:t>
            </a:r>
            <a:r>
              <a:rPr lang="en-US" sz="1800" dirty="0">
                <a:latin typeface="Courier New"/>
                <a:ea typeface="Monaco" charset="0"/>
                <a:cs typeface="Courier New"/>
                <a:sym typeface="Monaco" charset="0"/>
              </a:rPr>
              <a:t>    (%rsi,%rsi,2), %</a:t>
            </a:r>
            <a:r>
              <a:rPr lang="en-US" sz="1800" err="1">
                <a:latin typeface="Courier New"/>
                <a:ea typeface="Monaco" charset="0"/>
                <a:cs typeface="Courier New"/>
                <a:sym typeface="Monaco" charset="0"/>
              </a:rPr>
              <a:t>rdx</a:t>
            </a:r>
            <a:endParaRPr lang="en-US" sz="1800">
              <a:latin typeface="Courier New"/>
              <a:ea typeface="Monaco" charset="0"/>
              <a:cs typeface="Courier New"/>
            </a:endParaRPr>
          </a:p>
          <a:p>
            <a:pPr algn="l">
              <a:tabLst>
                <a:tab pos="346075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/>
                <a:ea typeface="Monaco" charset="0"/>
                <a:cs typeface="Courier New"/>
                <a:sym typeface="Monaco" charset="0"/>
              </a:rPr>
              <a:t>  </a:t>
            </a:r>
            <a:r>
              <a:rPr lang="en-US" sz="1800" err="1">
                <a:latin typeface="Courier New"/>
                <a:ea typeface="Monaco" charset="0"/>
                <a:cs typeface="Courier New"/>
                <a:sym typeface="Monaco" charset="0"/>
              </a:rPr>
              <a:t>salq</a:t>
            </a:r>
            <a:r>
              <a:rPr lang="en-US" sz="1800" dirty="0">
                <a:latin typeface="Courier New"/>
                <a:ea typeface="Monaco" charset="0"/>
                <a:cs typeface="Courier New"/>
                <a:sym typeface="Monaco" charset="0"/>
              </a:rPr>
              <a:t>    $4, %</a:t>
            </a:r>
            <a:r>
              <a:rPr lang="en-US" sz="1800" err="1">
                <a:latin typeface="Courier New"/>
                <a:ea typeface="Monaco" charset="0"/>
                <a:cs typeface="Courier New"/>
                <a:sym typeface="Monaco" charset="0"/>
              </a:rPr>
              <a:t>rdx</a:t>
            </a:r>
            <a:endParaRPr lang="en-US" sz="1800">
              <a:latin typeface="Courier New"/>
              <a:ea typeface="Monaco" charset="0"/>
              <a:cs typeface="Courier New"/>
            </a:endParaRPr>
          </a:p>
          <a:p>
            <a:pPr algn="l">
              <a:tabLst>
                <a:tab pos="346075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/>
                <a:ea typeface="Monaco" charset="0"/>
                <a:cs typeface="Courier New"/>
                <a:sym typeface="Monaco" charset="0"/>
              </a:rPr>
              <a:t>  </a:t>
            </a:r>
            <a:r>
              <a:rPr lang="en-US" sz="1800" err="1">
                <a:latin typeface="Courier New"/>
                <a:ea typeface="Monaco" charset="0"/>
                <a:cs typeface="Courier New"/>
                <a:sym typeface="Monaco" charset="0"/>
              </a:rPr>
              <a:t>leaq</a:t>
            </a:r>
            <a:r>
              <a:rPr lang="en-US" sz="1800" dirty="0">
                <a:latin typeface="Courier New"/>
                <a:ea typeface="Monaco" charset="0"/>
                <a:cs typeface="Courier New"/>
                <a:sym typeface="Monaco" charset="0"/>
              </a:rPr>
              <a:t>    4(%</a:t>
            </a:r>
            <a:r>
              <a:rPr lang="en-US" sz="1800" err="1">
                <a:latin typeface="Courier New"/>
                <a:ea typeface="Monaco" charset="0"/>
                <a:cs typeface="Courier New"/>
                <a:sym typeface="Monaco" charset="0"/>
              </a:rPr>
              <a:t>rdi</a:t>
            </a:r>
            <a:r>
              <a:rPr lang="en-US" sz="1800" dirty="0">
                <a:latin typeface="Courier New"/>
                <a:ea typeface="Monaco" charset="0"/>
                <a:cs typeface="Courier New"/>
                <a:sym typeface="Monaco" charset="0"/>
              </a:rPr>
              <a:t>,%</a:t>
            </a:r>
            <a:r>
              <a:rPr lang="en-US" sz="1800" err="1">
                <a:latin typeface="Courier New"/>
                <a:ea typeface="Monaco" charset="0"/>
                <a:cs typeface="Courier New"/>
                <a:sym typeface="Monaco" charset="0"/>
              </a:rPr>
              <a:t>rdx</a:t>
            </a:r>
            <a:r>
              <a:rPr lang="en-US" sz="1800" dirty="0">
                <a:latin typeface="Courier New"/>
                <a:ea typeface="Monaco" charset="0"/>
                <a:cs typeface="Courier New"/>
                <a:sym typeface="Monaco" charset="0"/>
              </a:rPr>
              <a:t>), %</a:t>
            </a:r>
            <a:r>
              <a:rPr lang="en-US" sz="1800" err="1">
                <a:latin typeface="Courier New"/>
                <a:ea typeface="Monaco" charset="0"/>
                <a:cs typeface="Courier New"/>
                <a:sym typeface="Monaco" charset="0"/>
              </a:rPr>
              <a:t>rcx</a:t>
            </a:r>
            <a:endParaRPr lang="en-US" sz="1800">
              <a:latin typeface="Courier New"/>
              <a:ea typeface="Monaco" charset="0"/>
              <a:cs typeface="Courier New"/>
            </a:endParaRPr>
          </a:p>
          <a:p>
            <a:pPr algn="l">
              <a:tabLst>
                <a:tab pos="346075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/>
                <a:ea typeface="Monaco" charset="0"/>
                <a:cs typeface="Courier New"/>
                <a:sym typeface="Monaco" charset="0"/>
              </a:rPr>
              <a:t>  </a:t>
            </a:r>
            <a:r>
              <a:rPr lang="en-US" sz="1800" err="1">
                <a:latin typeface="Courier New"/>
                <a:ea typeface="Monaco" charset="0"/>
                <a:cs typeface="Courier New"/>
                <a:sym typeface="Monaco" charset="0"/>
              </a:rPr>
              <a:t>imulq</a:t>
            </a:r>
            <a:r>
              <a:rPr lang="en-US" sz="1800" dirty="0">
                <a:latin typeface="Courier New"/>
                <a:ea typeface="Monaco" charset="0"/>
                <a:cs typeface="Courier New"/>
                <a:sym typeface="Monaco" charset="0"/>
              </a:rPr>
              <a:t>   %</a:t>
            </a:r>
            <a:r>
              <a:rPr lang="en-US" sz="1800" err="1">
                <a:latin typeface="Courier New"/>
                <a:ea typeface="Monaco" charset="0"/>
                <a:cs typeface="Courier New"/>
                <a:sym typeface="Monaco" charset="0"/>
              </a:rPr>
              <a:t>rcx</a:t>
            </a:r>
            <a:r>
              <a:rPr lang="en-US" sz="1800" dirty="0">
                <a:latin typeface="Courier New"/>
                <a:ea typeface="Monaco" charset="0"/>
                <a:cs typeface="Courier New"/>
                <a:sym typeface="Monaco" charset="0"/>
              </a:rPr>
              <a:t>, %</a:t>
            </a:r>
            <a:r>
              <a:rPr lang="en-US" sz="1800" err="1">
                <a:latin typeface="Courier New"/>
                <a:ea typeface="Monaco" charset="0"/>
                <a:cs typeface="Courier New"/>
                <a:sym typeface="Monaco" charset="0"/>
              </a:rPr>
              <a:t>rax</a:t>
            </a:r>
            <a:endParaRPr lang="en-US" sz="1800">
              <a:latin typeface="Courier New"/>
              <a:ea typeface="Monaco" charset="0"/>
              <a:cs typeface="Courier New"/>
            </a:endParaRPr>
          </a:p>
          <a:p>
            <a:pPr algn="l">
              <a:tabLst>
                <a:tab pos="346075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ret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985483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Understanding Arithmetic Expression Example</a:t>
            </a:r>
          </a:p>
        </p:txBody>
      </p:sp>
      <p:sp>
        <p:nvSpPr>
          <p:cNvPr id="17412" name="Rectangle 4"/>
          <p:cNvSpPr>
            <a:spLocks/>
          </p:cNvSpPr>
          <p:nvPr/>
        </p:nvSpPr>
        <p:spPr bwMode="auto">
          <a:xfrm>
            <a:off x="152400" y="1752600"/>
            <a:ext cx="3505200" cy="34290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 anchor="t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/>
                <a:ea typeface="Monaco" charset="0"/>
                <a:cs typeface="Courier New"/>
                <a:sym typeface="Monaco" charset="0"/>
              </a:rPr>
              <a:t>long </a:t>
            </a:r>
            <a:r>
              <a:rPr lang="en-US" sz="1800" err="1">
                <a:latin typeface="Courier New"/>
                <a:ea typeface="Monaco" charset="0"/>
                <a:cs typeface="Courier New"/>
                <a:sym typeface="Monaco" charset="0"/>
              </a:rPr>
              <a:t>arith</a:t>
            </a:r>
            <a:endParaRPr lang="en-US" sz="1800">
              <a:latin typeface="Courier New"/>
              <a:ea typeface="Monaco" charset="0"/>
              <a:cs typeface="Courier New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(long x, long y, long z)</a:t>
            </a:r>
            <a:endParaRPr lang="en-US" sz="1800" dirty="0">
              <a:latin typeface="Courier New" pitchFamily="49" charset="0"/>
              <a:ea typeface="Monaco" charset="0"/>
              <a:cs typeface="Courier New" pitchFamily="49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{</a:t>
            </a:r>
            <a:endParaRPr lang="en-US" sz="1800" dirty="0">
              <a:latin typeface="Courier New" pitchFamily="49" charset="0"/>
              <a:ea typeface="Monaco" charset="0"/>
              <a:cs typeface="Courier New" pitchFamily="49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/>
                <a:ea typeface="Monaco" charset="0"/>
                <a:cs typeface="Courier New"/>
                <a:sym typeface="Monaco" charset="0"/>
              </a:rPr>
              <a:t>  long t1 = </a:t>
            </a:r>
            <a:r>
              <a:rPr lang="en-US" sz="1800" err="1">
                <a:latin typeface="Courier New"/>
                <a:ea typeface="Monaco" charset="0"/>
                <a:cs typeface="Courier New"/>
                <a:sym typeface="Monaco" charset="0"/>
              </a:rPr>
              <a:t>x+y</a:t>
            </a:r>
            <a:r>
              <a:rPr lang="en-US" sz="1800" dirty="0">
                <a:latin typeface="Courier New"/>
                <a:ea typeface="Monaco" charset="0"/>
                <a:cs typeface="Courier New"/>
                <a:sym typeface="Monaco" charset="0"/>
              </a:rPr>
              <a:t>;</a:t>
            </a:r>
            <a:endParaRPr lang="en-US" sz="1800" dirty="0">
              <a:latin typeface="Courier New"/>
              <a:ea typeface="Monaco" charset="0"/>
              <a:cs typeface="Courier New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long t2 = z+t1;</a:t>
            </a:r>
            <a:endParaRPr lang="en-US" sz="1800" dirty="0">
              <a:latin typeface="Courier New" pitchFamily="49" charset="0"/>
              <a:ea typeface="Monaco" charset="0"/>
              <a:cs typeface="Courier New" pitchFamily="49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long t3 = x+4;</a:t>
            </a:r>
            <a:endParaRPr lang="en-US" sz="1800" dirty="0">
              <a:latin typeface="Courier New" pitchFamily="49" charset="0"/>
              <a:ea typeface="Monaco" charset="0"/>
              <a:cs typeface="Courier New" pitchFamily="49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long t4 = y * 48;</a:t>
            </a:r>
            <a:endParaRPr lang="en-US" sz="1800" dirty="0">
              <a:latin typeface="Courier New" pitchFamily="49" charset="0"/>
              <a:ea typeface="Monaco" charset="0"/>
              <a:cs typeface="Courier New" pitchFamily="49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long t5 = t3 + t4;</a:t>
            </a:r>
            <a:endParaRPr lang="en-US" sz="1800" dirty="0">
              <a:latin typeface="Courier New" pitchFamily="49" charset="0"/>
              <a:ea typeface="Monaco" charset="0"/>
              <a:cs typeface="Courier New" pitchFamily="49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/>
                <a:ea typeface="Monaco" charset="0"/>
                <a:cs typeface="Courier New"/>
                <a:sym typeface="Monaco" charset="0"/>
              </a:rPr>
              <a:t>  long </a:t>
            </a:r>
            <a:r>
              <a:rPr lang="en-US" sz="1800" err="1">
                <a:latin typeface="Courier New"/>
                <a:ea typeface="Monaco" charset="0"/>
                <a:cs typeface="Courier New"/>
                <a:sym typeface="Monaco" charset="0"/>
              </a:rPr>
              <a:t>rval</a:t>
            </a:r>
            <a:r>
              <a:rPr lang="en-US" sz="1800" dirty="0">
                <a:latin typeface="Courier New"/>
                <a:ea typeface="Monaco" charset="0"/>
                <a:cs typeface="Courier New"/>
                <a:sym typeface="Monaco" charset="0"/>
              </a:rPr>
              <a:t> = t2 * t5;</a:t>
            </a:r>
            <a:endParaRPr lang="en-US" sz="1800" dirty="0">
              <a:latin typeface="Courier New"/>
              <a:ea typeface="Monaco" charset="0"/>
              <a:cs typeface="Courier New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/>
                <a:ea typeface="Monaco" charset="0"/>
                <a:cs typeface="Courier New"/>
                <a:sym typeface="Monaco" charset="0"/>
              </a:rPr>
              <a:t>  return </a:t>
            </a:r>
            <a:r>
              <a:rPr lang="en-US" sz="1800" err="1">
                <a:latin typeface="Courier New"/>
                <a:ea typeface="Monaco" charset="0"/>
                <a:cs typeface="Courier New"/>
                <a:sym typeface="Monaco" charset="0"/>
              </a:rPr>
              <a:t>rval</a:t>
            </a:r>
            <a:r>
              <a:rPr lang="en-US" sz="1800" dirty="0">
                <a:latin typeface="Courier New"/>
                <a:ea typeface="Monaco" charset="0"/>
                <a:cs typeface="Courier New"/>
                <a:sym typeface="Monaco" charset="0"/>
              </a:rPr>
              <a:t>;</a:t>
            </a:r>
            <a:endParaRPr lang="en-US" sz="1800" dirty="0">
              <a:latin typeface="Courier New"/>
              <a:ea typeface="Monaco" charset="0"/>
              <a:cs typeface="Courier New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}</a:t>
            </a:r>
            <a:endParaRPr lang="en-US" sz="1800" dirty="0">
              <a:latin typeface="Courier New" pitchFamily="49" charset="0"/>
              <a:ea typeface="Monaco" charset="0"/>
              <a:cs typeface="Courier New" pitchFamily="49" charset="0"/>
            </a:endParaRPr>
          </a:p>
        </p:txBody>
      </p:sp>
      <p:sp>
        <p:nvSpPr>
          <p:cNvPr id="17413" name="Rectangle 5"/>
          <p:cNvSpPr>
            <a:spLocks/>
          </p:cNvSpPr>
          <p:nvPr/>
        </p:nvSpPr>
        <p:spPr bwMode="auto">
          <a:xfrm>
            <a:off x="3810000" y="1193800"/>
            <a:ext cx="5181600" cy="24638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t"/>
          <a:lstStyle/>
          <a:p>
            <a:pPr algn="l">
              <a:tabLst>
                <a:tab pos="346075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arith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:</a:t>
            </a:r>
          </a:p>
          <a:p>
            <a:pPr algn="l">
              <a:tabLst>
                <a:tab pos="346075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 </a:t>
            </a:r>
            <a:r>
              <a:rPr lang="en-US" sz="1800" err="1">
                <a:latin typeface="Courier New"/>
                <a:ea typeface="Monaco" charset="0"/>
                <a:cs typeface="Courier New"/>
                <a:sym typeface="Monaco" charset="0"/>
              </a:rPr>
              <a:t>leaq</a:t>
            </a:r>
            <a:r>
              <a:rPr lang="en-US" sz="1800" dirty="0">
                <a:latin typeface="Courier New"/>
                <a:ea typeface="Monaco" charset="0"/>
                <a:cs typeface="Courier New"/>
                <a:sym typeface="Monaco" charset="0"/>
              </a:rPr>
              <a:t>    (%</a:t>
            </a:r>
            <a:r>
              <a:rPr lang="en-US" sz="1800" err="1">
                <a:latin typeface="Courier New"/>
                <a:ea typeface="Monaco" charset="0"/>
                <a:cs typeface="Courier New"/>
                <a:sym typeface="Monaco" charset="0"/>
              </a:rPr>
              <a:t>rdi</a:t>
            </a:r>
            <a:r>
              <a:rPr lang="en-US" sz="1800" dirty="0">
                <a:latin typeface="Courier New"/>
                <a:ea typeface="Monaco" charset="0"/>
                <a:cs typeface="Courier New"/>
                <a:sym typeface="Monaco" charset="0"/>
              </a:rPr>
              <a:t>,%</a:t>
            </a:r>
            <a:r>
              <a:rPr lang="en-US" sz="1800" err="1">
                <a:latin typeface="Courier New"/>
                <a:ea typeface="Monaco" charset="0"/>
                <a:cs typeface="Courier New"/>
                <a:sym typeface="Monaco" charset="0"/>
              </a:rPr>
              <a:t>rsi</a:t>
            </a:r>
            <a:r>
              <a:rPr lang="en-US" sz="1800" dirty="0">
                <a:latin typeface="Courier New"/>
                <a:ea typeface="Monaco" charset="0"/>
                <a:cs typeface="Courier New"/>
                <a:sym typeface="Monaco" charset="0"/>
              </a:rPr>
              <a:t>), %</a:t>
            </a:r>
            <a:r>
              <a:rPr lang="en-US" sz="1800" err="1">
                <a:latin typeface="Courier New"/>
                <a:ea typeface="Monaco" charset="0"/>
                <a:cs typeface="Courier New"/>
                <a:sym typeface="Monaco" charset="0"/>
              </a:rPr>
              <a:t>rax</a:t>
            </a:r>
            <a:r>
              <a:rPr lang="en-US" sz="1800" dirty="0">
                <a:latin typeface="Courier New"/>
                <a:ea typeface="Monaco" charset="0"/>
                <a:cs typeface="Courier New"/>
                <a:sym typeface="Monaco" charset="0"/>
              </a:rPr>
              <a:t>   # t1</a:t>
            </a:r>
            <a:endParaRPr lang="en-US" sz="1800" dirty="0">
              <a:latin typeface="Courier New"/>
              <a:ea typeface="Monaco" charset="0"/>
              <a:cs typeface="Courier New"/>
            </a:endParaRPr>
          </a:p>
          <a:p>
            <a:pPr algn="l">
              <a:tabLst>
                <a:tab pos="346075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/>
                <a:ea typeface="Monaco" charset="0"/>
                <a:cs typeface="Courier New"/>
                <a:sym typeface="Monaco" charset="0"/>
              </a:rPr>
              <a:t>  </a:t>
            </a:r>
            <a:r>
              <a:rPr lang="en-US" sz="1800" err="1">
                <a:latin typeface="Courier New"/>
                <a:ea typeface="Monaco" charset="0"/>
                <a:cs typeface="Courier New"/>
                <a:sym typeface="Monaco" charset="0"/>
              </a:rPr>
              <a:t>addq</a:t>
            </a:r>
            <a:r>
              <a:rPr lang="en-US" sz="1800" dirty="0">
                <a:latin typeface="Courier New"/>
                <a:ea typeface="Monaco" charset="0"/>
                <a:cs typeface="Courier New"/>
                <a:sym typeface="Monaco" charset="0"/>
              </a:rPr>
              <a:t>    %</a:t>
            </a:r>
            <a:r>
              <a:rPr lang="en-US" sz="1800" err="1">
                <a:latin typeface="Courier New"/>
                <a:ea typeface="Monaco" charset="0"/>
                <a:cs typeface="Courier New"/>
                <a:sym typeface="Monaco" charset="0"/>
              </a:rPr>
              <a:t>rdx</a:t>
            </a:r>
            <a:r>
              <a:rPr lang="en-US" sz="1800" dirty="0">
                <a:latin typeface="Courier New"/>
                <a:ea typeface="Monaco" charset="0"/>
                <a:cs typeface="Courier New"/>
                <a:sym typeface="Monaco" charset="0"/>
              </a:rPr>
              <a:t>, %</a:t>
            </a:r>
            <a:r>
              <a:rPr lang="en-US" sz="1800" err="1">
                <a:latin typeface="Courier New"/>
                <a:ea typeface="Monaco" charset="0"/>
                <a:cs typeface="Courier New"/>
                <a:sym typeface="Monaco" charset="0"/>
              </a:rPr>
              <a:t>rax</a:t>
            </a:r>
            <a:r>
              <a:rPr lang="en-US" sz="1800" dirty="0">
                <a:latin typeface="Courier New"/>
                <a:ea typeface="Monaco" charset="0"/>
                <a:cs typeface="Courier New"/>
                <a:sym typeface="Monaco" charset="0"/>
              </a:rPr>
              <a:t>          # t2</a:t>
            </a:r>
            <a:endParaRPr lang="en-US" sz="1800" dirty="0">
              <a:latin typeface="Courier New"/>
              <a:ea typeface="Monaco" charset="0"/>
              <a:cs typeface="Courier New"/>
            </a:endParaRPr>
          </a:p>
          <a:p>
            <a:pPr algn="l">
              <a:tabLst>
                <a:tab pos="346075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/>
                <a:ea typeface="Monaco" charset="0"/>
                <a:cs typeface="Courier New"/>
                <a:sym typeface="Monaco" charset="0"/>
              </a:rPr>
              <a:t>  </a:t>
            </a:r>
            <a:r>
              <a:rPr lang="en-US" sz="1800" err="1">
                <a:latin typeface="Courier New"/>
                <a:ea typeface="Monaco" charset="0"/>
                <a:cs typeface="Courier New"/>
                <a:sym typeface="Monaco" charset="0"/>
              </a:rPr>
              <a:t>leaq</a:t>
            </a:r>
            <a:r>
              <a:rPr lang="en-US" sz="1800" dirty="0">
                <a:latin typeface="Courier New"/>
                <a:ea typeface="Monaco" charset="0"/>
                <a:cs typeface="Courier New"/>
                <a:sym typeface="Monaco" charset="0"/>
              </a:rPr>
              <a:t>    (%rsi,%rsi,2), %</a:t>
            </a:r>
            <a:r>
              <a:rPr lang="en-US" sz="1800" err="1">
                <a:latin typeface="Courier New"/>
                <a:ea typeface="Monaco" charset="0"/>
                <a:cs typeface="Courier New"/>
                <a:sym typeface="Monaco" charset="0"/>
              </a:rPr>
              <a:t>rdx</a:t>
            </a:r>
            <a:endParaRPr lang="en-US" sz="1800">
              <a:latin typeface="Courier New"/>
              <a:ea typeface="Monaco" charset="0"/>
              <a:cs typeface="Courier New"/>
            </a:endParaRPr>
          </a:p>
          <a:p>
            <a:pPr algn="l">
              <a:tabLst>
                <a:tab pos="346075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/>
                <a:ea typeface="Monaco" charset="0"/>
                <a:cs typeface="Courier New"/>
                <a:sym typeface="Monaco" charset="0"/>
              </a:rPr>
              <a:t>  </a:t>
            </a:r>
            <a:r>
              <a:rPr lang="en-US" sz="1800" err="1">
                <a:latin typeface="Courier New"/>
                <a:ea typeface="Monaco" charset="0"/>
                <a:cs typeface="Courier New"/>
                <a:sym typeface="Monaco" charset="0"/>
              </a:rPr>
              <a:t>salq</a:t>
            </a:r>
            <a:r>
              <a:rPr lang="en-US" sz="1800" dirty="0">
                <a:latin typeface="Courier New"/>
                <a:ea typeface="Monaco" charset="0"/>
                <a:cs typeface="Courier New"/>
                <a:sym typeface="Monaco" charset="0"/>
              </a:rPr>
              <a:t>    $4, %</a:t>
            </a:r>
            <a:r>
              <a:rPr lang="en-US" sz="1800" err="1">
                <a:latin typeface="Courier New"/>
                <a:ea typeface="Monaco" charset="0"/>
                <a:cs typeface="Courier New"/>
                <a:sym typeface="Monaco" charset="0"/>
              </a:rPr>
              <a:t>rdx</a:t>
            </a:r>
            <a:r>
              <a:rPr lang="en-US" sz="1800" dirty="0">
                <a:latin typeface="Courier New"/>
                <a:ea typeface="Monaco" charset="0"/>
                <a:cs typeface="Courier New"/>
                <a:sym typeface="Monaco" charset="0"/>
              </a:rPr>
              <a:t>            # t4</a:t>
            </a:r>
            <a:endParaRPr lang="en-US" sz="1800" dirty="0">
              <a:latin typeface="Courier New"/>
              <a:ea typeface="Monaco" charset="0"/>
              <a:cs typeface="Courier New"/>
            </a:endParaRPr>
          </a:p>
          <a:p>
            <a:pPr algn="l">
              <a:tabLst>
                <a:tab pos="346075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/>
                <a:ea typeface="Monaco" charset="0"/>
                <a:cs typeface="Courier New"/>
                <a:sym typeface="Monaco" charset="0"/>
              </a:rPr>
              <a:t>  </a:t>
            </a:r>
            <a:r>
              <a:rPr lang="en-US" sz="1800" err="1">
                <a:latin typeface="Courier New"/>
                <a:ea typeface="Monaco" charset="0"/>
                <a:cs typeface="Courier New"/>
                <a:sym typeface="Monaco" charset="0"/>
              </a:rPr>
              <a:t>leaq</a:t>
            </a:r>
            <a:r>
              <a:rPr lang="en-US" sz="1800" dirty="0">
                <a:latin typeface="Courier New"/>
                <a:ea typeface="Monaco" charset="0"/>
                <a:cs typeface="Courier New"/>
                <a:sym typeface="Monaco" charset="0"/>
              </a:rPr>
              <a:t>    4(%</a:t>
            </a:r>
            <a:r>
              <a:rPr lang="en-US" sz="1800" err="1">
                <a:latin typeface="Courier New"/>
                <a:ea typeface="Monaco" charset="0"/>
                <a:cs typeface="Courier New"/>
                <a:sym typeface="Monaco" charset="0"/>
              </a:rPr>
              <a:t>rdi</a:t>
            </a:r>
            <a:r>
              <a:rPr lang="en-US" sz="1800" dirty="0">
                <a:latin typeface="Courier New"/>
                <a:ea typeface="Monaco" charset="0"/>
                <a:cs typeface="Courier New"/>
                <a:sym typeface="Monaco" charset="0"/>
              </a:rPr>
              <a:t>,%</a:t>
            </a:r>
            <a:r>
              <a:rPr lang="en-US" sz="1800" err="1">
                <a:latin typeface="Courier New"/>
                <a:ea typeface="Monaco" charset="0"/>
                <a:cs typeface="Courier New"/>
                <a:sym typeface="Monaco" charset="0"/>
              </a:rPr>
              <a:t>rdx</a:t>
            </a:r>
            <a:r>
              <a:rPr lang="en-US" sz="1800" dirty="0">
                <a:latin typeface="Courier New"/>
                <a:ea typeface="Monaco" charset="0"/>
                <a:cs typeface="Courier New"/>
                <a:sym typeface="Monaco" charset="0"/>
              </a:rPr>
              <a:t>), %</a:t>
            </a:r>
            <a:r>
              <a:rPr lang="en-US" sz="1800" err="1">
                <a:latin typeface="Courier New"/>
                <a:ea typeface="Monaco" charset="0"/>
                <a:cs typeface="Courier New"/>
                <a:sym typeface="Monaco" charset="0"/>
              </a:rPr>
              <a:t>rcx</a:t>
            </a:r>
            <a:r>
              <a:rPr lang="en-US" sz="1800" dirty="0">
                <a:latin typeface="Courier New"/>
                <a:ea typeface="Monaco" charset="0"/>
                <a:cs typeface="Courier New"/>
                <a:sym typeface="Monaco" charset="0"/>
              </a:rPr>
              <a:t>  # t5</a:t>
            </a:r>
            <a:endParaRPr lang="en-US" sz="1800" dirty="0">
              <a:latin typeface="Courier New"/>
              <a:ea typeface="Monaco" charset="0"/>
              <a:cs typeface="Courier New"/>
            </a:endParaRPr>
          </a:p>
          <a:p>
            <a:pPr algn="l">
              <a:tabLst>
                <a:tab pos="346075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/>
                <a:ea typeface="Monaco" charset="0"/>
                <a:cs typeface="Courier New"/>
                <a:sym typeface="Monaco" charset="0"/>
              </a:rPr>
              <a:t>  </a:t>
            </a:r>
            <a:r>
              <a:rPr lang="en-US" sz="1800" err="1">
                <a:latin typeface="Courier New"/>
                <a:ea typeface="Monaco" charset="0"/>
                <a:cs typeface="Courier New"/>
                <a:sym typeface="Monaco" charset="0"/>
              </a:rPr>
              <a:t>imulq</a:t>
            </a:r>
            <a:r>
              <a:rPr lang="en-US" sz="1800" dirty="0">
                <a:latin typeface="Courier New"/>
                <a:ea typeface="Monaco" charset="0"/>
                <a:cs typeface="Courier New"/>
                <a:sym typeface="Monaco" charset="0"/>
              </a:rPr>
              <a:t>   %</a:t>
            </a:r>
            <a:r>
              <a:rPr lang="en-US" sz="1800" err="1">
                <a:latin typeface="Courier New"/>
                <a:ea typeface="Monaco" charset="0"/>
                <a:cs typeface="Courier New"/>
                <a:sym typeface="Monaco" charset="0"/>
              </a:rPr>
              <a:t>rcx</a:t>
            </a:r>
            <a:r>
              <a:rPr lang="en-US" sz="1800" dirty="0">
                <a:latin typeface="Courier New"/>
                <a:ea typeface="Monaco" charset="0"/>
                <a:cs typeface="Courier New"/>
                <a:sym typeface="Monaco" charset="0"/>
              </a:rPr>
              <a:t>, %</a:t>
            </a:r>
            <a:r>
              <a:rPr lang="en-US" sz="1800" err="1">
                <a:latin typeface="Courier New"/>
                <a:ea typeface="Monaco" charset="0"/>
                <a:cs typeface="Courier New"/>
                <a:sym typeface="Monaco" charset="0"/>
              </a:rPr>
              <a:t>rax</a:t>
            </a:r>
            <a:r>
              <a:rPr lang="en-US" sz="1800" dirty="0">
                <a:latin typeface="Courier New"/>
                <a:ea typeface="Monaco" charset="0"/>
                <a:cs typeface="Courier New"/>
                <a:sym typeface="Monaco" charset="0"/>
              </a:rPr>
              <a:t>          # </a:t>
            </a:r>
            <a:r>
              <a:rPr lang="en-US" sz="1800" err="1">
                <a:latin typeface="Courier New"/>
                <a:ea typeface="Monaco" charset="0"/>
                <a:cs typeface="Courier New"/>
                <a:sym typeface="Monaco" charset="0"/>
              </a:rPr>
              <a:t>rval</a:t>
            </a:r>
            <a:endParaRPr lang="en-US" sz="1800">
              <a:latin typeface="Courier New"/>
              <a:ea typeface="Monaco" charset="0"/>
              <a:cs typeface="Courier New"/>
            </a:endParaRPr>
          </a:p>
          <a:p>
            <a:pPr algn="l">
              <a:tabLst>
                <a:tab pos="346075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ret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4648200" y="3733800"/>
          <a:ext cx="3352800" cy="2667000"/>
        </p:xfrm>
        <a:graphic>
          <a:graphicData uri="http://schemas.openxmlformats.org/drawingml/2006/table">
            <a:tbl>
              <a:tblPr firstRow="1" bandRow="1"/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9pPr>
                    </a:lstStyle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00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9pPr>
                    </a:lstStyle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9pPr>
                    </a:lstStyle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rdi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0000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9pPr>
                    </a:lstStyle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x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0000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9pPr>
                    </a:lstStyle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rsi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0000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9pPr>
                    </a:lstStyle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y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0000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9pPr>
                    </a:lstStyle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rdx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0000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9pPr>
                    </a:lstStyle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z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0000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9pPr>
                    </a:lstStyle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0000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9pPr>
                    </a:lstStyle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t1</a:t>
                      </a:r>
                      <a:r>
                        <a:rPr lang="en-US" dirty="0">
                          <a:latin typeface="Calibri"/>
                          <a:cs typeface="Calibri"/>
                        </a:rPr>
                        <a:t>,</a:t>
                      </a:r>
                      <a:r>
                        <a:rPr lang="en-US" baseline="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t2</a:t>
                      </a:r>
                      <a:r>
                        <a:rPr lang="en-US" baseline="0" dirty="0">
                          <a:latin typeface="Calibri"/>
                          <a:cs typeface="Calibri"/>
                        </a:rPr>
                        <a:t>, </a:t>
                      </a:r>
                      <a:r>
                        <a:rPr lang="en-US" b="1" i="0" baseline="0" dirty="0" err="1">
                          <a:latin typeface="Courier New"/>
                          <a:cs typeface="Courier New"/>
                        </a:rPr>
                        <a:t>rval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0000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1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9pPr>
                    </a:lstStyle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rdx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0000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9pPr>
                    </a:lstStyle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t4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0000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1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9pPr>
                    </a:lstStyle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rcx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0000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9pPr>
                    </a:lstStyle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t5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0000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081744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Machine-Level Programming: 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History of Intel processors and architectures</a:t>
            </a:r>
          </a:p>
          <a:p>
            <a:pPr lvl="1"/>
            <a:r>
              <a:rPr lang="en-US" dirty="0"/>
              <a:t>Evolutionary design leads to many quirks and artifacts</a:t>
            </a:r>
          </a:p>
          <a:p>
            <a:r>
              <a:rPr lang="en-US" dirty="0"/>
              <a:t>C, assembly, machine code</a:t>
            </a:r>
          </a:p>
          <a:p>
            <a:pPr lvl="1"/>
            <a:r>
              <a:rPr lang="en-US" dirty="0"/>
              <a:t>New forms of visible state: program counter, registers, ...</a:t>
            </a:r>
          </a:p>
          <a:p>
            <a:pPr lvl="1"/>
            <a:r>
              <a:rPr lang="en-US" dirty="0"/>
              <a:t>Compiler must transform statements, expressions, procedures into low-level instruction sequences</a:t>
            </a:r>
          </a:p>
          <a:p>
            <a:r>
              <a:rPr lang="en-US" dirty="0"/>
              <a:t>Assembly Basics: Registers, operands, move</a:t>
            </a:r>
          </a:p>
          <a:p>
            <a:pPr lvl="1"/>
            <a:r>
              <a:rPr lang="en-US" dirty="0"/>
              <a:t>The x86-64 move instructions cover wide range of data movement forms</a:t>
            </a:r>
          </a:p>
          <a:p>
            <a:r>
              <a:rPr lang="en-US" dirty="0"/>
              <a:t>Arithmetic</a:t>
            </a:r>
          </a:p>
          <a:p>
            <a:pPr lvl="1"/>
            <a:r>
              <a:rPr lang="en-US" dirty="0"/>
              <a:t>C compiler will figure out different instruction combinations to carry out computation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  <a:effectLst/>
        </p:spPr>
        <p:txBody>
          <a:bodyPr/>
          <a:lstStyle/>
          <a:p>
            <a:r>
              <a:rPr lang="en-US" dirty="0"/>
              <a:t>Intel x86 Evolution: Milestones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384049B-2BF3-B838-9EC9-7442B0EDB7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6418" y="1143000"/>
            <a:ext cx="79248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t" anchorCtr="0" compatLnSpc="1">
            <a:prstTxWarp prst="textNoShape">
              <a:avLst/>
            </a:prstTxWarp>
          </a:bodyPr>
          <a:lstStyle>
            <a:lvl1pPr marL="254000" indent="-254000" algn="l" rtl="0" fontAlgn="base">
              <a:spcBef>
                <a:spcPts val="6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charset="2"/>
              <a:buChar char="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  <a:sym typeface="Calibri Bold" charset="0"/>
              </a:defRPr>
            </a:lvl1pPr>
            <a:lvl2pPr marL="514350" indent="-234950" algn="l" rtl="0" fontAlgn="base">
              <a:spcBef>
                <a:spcPts val="5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2pPr>
            <a:lvl3pPr marL="800100" indent="-203200" algn="l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80000"/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3pPr>
            <a:lvl4pPr marL="1143000" indent="-228600" algn="l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charset="0"/>
              <a:buChar char="–"/>
              <a:defRPr sz="2000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4pPr>
            <a:lvl5pPr marL="1460500" indent="-228600" algn="l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5pPr>
            <a:lvl6pPr marL="1917700" indent="-228600" algn="l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6pPr>
            <a:lvl7pPr marL="2374900" indent="-228600" algn="l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7pPr>
            <a:lvl8pPr marL="2832100" indent="-228600" algn="l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8pPr>
            <a:lvl9pPr marL="3289300" indent="-228600" algn="l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9pPr>
          </a:lstStyle>
          <a:p>
            <a:pPr marL="223838" indent="-223838" defTabSz="895350">
              <a:buFont typeface="Wingdings 2" charset="2"/>
              <a:buNone/>
              <a:tabLst>
                <a:tab pos="2055813" algn="l"/>
                <a:tab pos="3884613" algn="l"/>
                <a:tab pos="5946775" algn="l"/>
              </a:tabLst>
            </a:pPr>
            <a:r>
              <a:rPr lang="en-US" i="1" kern="0">
                <a:solidFill>
                  <a:srgbClr val="C00000"/>
                </a:solidFill>
              </a:rPr>
              <a:t>	Name	Date	Transistors	MHz</a:t>
            </a:r>
          </a:p>
          <a:p>
            <a:pPr marL="223838" indent="-223838" defTabSz="895350">
              <a:tabLst>
                <a:tab pos="2055813" algn="l"/>
                <a:tab pos="3884613" algn="l"/>
                <a:tab pos="5946775" algn="l"/>
              </a:tabLst>
            </a:pPr>
            <a:r>
              <a:rPr lang="en-US" kern="0"/>
              <a:t>8086	1978	29K	5-10</a:t>
            </a:r>
          </a:p>
          <a:p>
            <a:pPr marL="560388" lvl="1" indent="-222250" defTabSz="895350">
              <a:tabLst>
                <a:tab pos="2055813" algn="l"/>
                <a:tab pos="3884613" algn="l"/>
                <a:tab pos="5946775" algn="l"/>
              </a:tabLst>
            </a:pPr>
            <a:r>
              <a:rPr lang="en-US" kern="0"/>
              <a:t>First 16-bit Intel processor.  Basis for IBM PC &amp; DOS</a:t>
            </a:r>
          </a:p>
          <a:p>
            <a:pPr marL="560388" lvl="1" indent="-222250" defTabSz="895350">
              <a:tabLst>
                <a:tab pos="2055813" algn="l"/>
                <a:tab pos="3884613" algn="l"/>
                <a:tab pos="5946775" algn="l"/>
              </a:tabLst>
            </a:pPr>
            <a:r>
              <a:rPr lang="en-US" kern="0"/>
              <a:t>1MB address space</a:t>
            </a:r>
          </a:p>
          <a:p>
            <a:pPr marL="223838" indent="-223838" defTabSz="895350">
              <a:tabLst>
                <a:tab pos="2055813" algn="l"/>
                <a:tab pos="3884613" algn="l"/>
                <a:tab pos="5946775" algn="l"/>
              </a:tabLst>
            </a:pPr>
            <a:r>
              <a:rPr lang="en-US" kern="0"/>
              <a:t>386	1985	275K	16-33	</a:t>
            </a:r>
          </a:p>
          <a:p>
            <a:pPr marL="560388" lvl="1" indent="-222250" defTabSz="895350">
              <a:tabLst>
                <a:tab pos="2055813" algn="l"/>
                <a:tab pos="3884613" algn="l"/>
                <a:tab pos="5946775" algn="l"/>
              </a:tabLst>
            </a:pPr>
            <a:r>
              <a:rPr lang="en-US" kern="0"/>
              <a:t>First 32-bit Intel processor, referred to as IA32</a:t>
            </a:r>
          </a:p>
          <a:p>
            <a:pPr marL="560388" lvl="1" indent="-222250" defTabSz="895350">
              <a:tabLst>
                <a:tab pos="2055813" algn="l"/>
                <a:tab pos="3884613" algn="l"/>
                <a:tab pos="5946775" algn="l"/>
              </a:tabLst>
            </a:pPr>
            <a:r>
              <a:rPr lang="en-US" kern="0"/>
              <a:t>Added “flat addressing”, capable of running Unix</a:t>
            </a:r>
          </a:p>
          <a:p>
            <a:pPr marL="160338" indent="-222250" defTabSz="895350">
              <a:tabLst>
                <a:tab pos="2055813" algn="l"/>
                <a:tab pos="3884613" algn="l"/>
                <a:tab pos="5946775" algn="l"/>
              </a:tabLst>
            </a:pPr>
            <a:r>
              <a:rPr lang="en-US" kern="0"/>
              <a:t>Pentium Pro	1995	6.5M	150-200</a:t>
            </a:r>
          </a:p>
          <a:p>
            <a:pPr marL="560388" lvl="1" indent="-222250" defTabSz="895350">
              <a:tabLst>
                <a:tab pos="2055813" algn="l"/>
                <a:tab pos="3884613" algn="l"/>
                <a:tab pos="5946775" algn="l"/>
              </a:tabLst>
            </a:pPr>
            <a:r>
              <a:rPr lang="en-US" kern="0"/>
              <a:t>First Intel processor supporting out-of-order execution</a:t>
            </a:r>
          </a:p>
          <a:p>
            <a:pPr marL="560388" lvl="1" indent="-222250" defTabSz="895350">
              <a:tabLst>
                <a:tab pos="2055813" algn="l"/>
                <a:tab pos="3884613" algn="l"/>
                <a:tab pos="5946775" algn="l"/>
              </a:tabLst>
            </a:pPr>
            <a:r>
              <a:rPr lang="en-US" kern="0"/>
              <a:t>Powered the world’s fastest supercomputer (1997-2000)</a:t>
            </a:r>
          </a:p>
          <a:p>
            <a:pPr marL="160338" indent="-222250" defTabSz="895350">
              <a:tabLst>
                <a:tab pos="2055813" algn="l"/>
                <a:tab pos="3884613" algn="l"/>
                <a:tab pos="5946775" algn="l"/>
              </a:tabLst>
            </a:pPr>
            <a:r>
              <a:rPr lang="en-US" kern="0"/>
              <a:t>Pentium 4E	2004	125M	2800-3800</a:t>
            </a:r>
          </a:p>
          <a:p>
            <a:pPr marL="560388" lvl="1" indent="-222250" defTabSz="895350">
              <a:tabLst>
                <a:tab pos="2055813" algn="l"/>
                <a:tab pos="3884613" algn="l"/>
                <a:tab pos="5946775" algn="l"/>
              </a:tabLst>
            </a:pPr>
            <a:r>
              <a:rPr lang="en-US" kern="0"/>
              <a:t>First 64-bit Intel x86 processor, referred to as x86-64</a:t>
            </a:r>
          </a:p>
          <a:p>
            <a:pPr marL="160338" indent="-222250" defTabSz="895350">
              <a:tabLst>
                <a:tab pos="2055813" algn="l"/>
                <a:tab pos="3884613" algn="l"/>
                <a:tab pos="5946775" algn="l"/>
              </a:tabLst>
            </a:pPr>
            <a:r>
              <a:rPr lang="en-US" kern="0"/>
              <a:t>Core 2 Duo	2006	291M	1060-3500</a:t>
            </a:r>
          </a:p>
          <a:p>
            <a:pPr marL="560388" lvl="1" indent="-222250" defTabSz="895350">
              <a:tabLst>
                <a:tab pos="2055813" algn="l"/>
                <a:tab pos="3884613" algn="l"/>
                <a:tab pos="5946775" algn="l"/>
              </a:tabLst>
            </a:pPr>
            <a:r>
              <a:rPr lang="en-US" kern="0"/>
              <a:t>First multi-core Intel processor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1349788075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Intel’s 64-Bit History</a:t>
            </a:r>
          </a:p>
        </p:txBody>
      </p:sp>
      <p:sp>
        <p:nvSpPr>
          <p:cNvPr id="271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6875" y="1200150"/>
            <a:ext cx="7896225" cy="4972050"/>
          </a:xfrm>
        </p:spPr>
        <p:txBody>
          <a:bodyPr/>
          <a:lstStyle/>
          <a:p>
            <a:r>
              <a:rPr lang="en-US" dirty="0"/>
              <a:t>2001: Intel Attempts Radical Shift from IA32 to IA64</a:t>
            </a:r>
          </a:p>
          <a:p>
            <a:pPr lvl="1"/>
            <a:r>
              <a:rPr lang="en-US" dirty="0"/>
              <a:t>Totally different architecture (Itanium)</a:t>
            </a:r>
          </a:p>
          <a:p>
            <a:pPr lvl="1"/>
            <a:r>
              <a:rPr lang="en-US" dirty="0"/>
              <a:t>Executes IA32 code only as legacy</a:t>
            </a:r>
          </a:p>
          <a:p>
            <a:pPr lvl="1"/>
            <a:r>
              <a:rPr lang="en-US" dirty="0"/>
              <a:t>Performance disappointing</a:t>
            </a:r>
          </a:p>
          <a:p>
            <a:r>
              <a:rPr lang="en-US" dirty="0"/>
              <a:t>2003: AMD Steps in with Evolutionary Solution</a:t>
            </a:r>
          </a:p>
          <a:p>
            <a:pPr lvl="1"/>
            <a:r>
              <a:rPr lang="en-US" dirty="0"/>
              <a:t>x86-64 (also called “AMD64”)</a:t>
            </a:r>
          </a:p>
          <a:p>
            <a:r>
              <a:rPr lang="en-US" dirty="0"/>
              <a:t>Intel Felt Obligated to Focus on IA64</a:t>
            </a:r>
          </a:p>
          <a:p>
            <a:pPr lvl="1"/>
            <a:r>
              <a:rPr lang="en-US" dirty="0"/>
              <a:t>Hard to admit mistake or that AMD is better</a:t>
            </a:r>
          </a:p>
          <a:p>
            <a:r>
              <a:rPr lang="en-US" dirty="0"/>
              <a:t>2004: Intel Announces EM64T extension to IA32</a:t>
            </a:r>
          </a:p>
          <a:p>
            <a:pPr lvl="1"/>
            <a:r>
              <a:rPr lang="en-US" dirty="0"/>
              <a:t>Extended Memory 64-bit Technology</a:t>
            </a:r>
          </a:p>
          <a:p>
            <a:pPr lvl="1"/>
            <a:r>
              <a:rPr lang="en-US" dirty="0"/>
              <a:t>Almost identical to x86-64!</a:t>
            </a: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314" name="Rectangle 2"/>
          <p:cNvSpPr>
            <a:spLocks noGrp="1" noChangeArrowheads="1"/>
          </p:cNvSpPr>
          <p:nvPr>
            <p:ph type="title"/>
          </p:nvPr>
        </p:nvSpPr>
        <p:spPr>
          <a:xfrm>
            <a:off x="357018" y="292668"/>
            <a:ext cx="8597796" cy="762000"/>
          </a:xfrm>
        </p:spPr>
        <p:txBody>
          <a:bodyPr/>
          <a:lstStyle/>
          <a:p>
            <a:r>
              <a:rPr lang="en-US" dirty="0"/>
              <a:t>x86 Clones: Advanced Micro Devices (AMD)</a:t>
            </a:r>
          </a:p>
        </p:txBody>
      </p:sp>
      <p:sp>
        <p:nvSpPr>
          <p:cNvPr id="269315" name="Rectangle 3"/>
          <p:cNvSpPr>
            <a:spLocks noGrp="1" noChangeArrowheads="1"/>
          </p:cNvSpPr>
          <p:nvPr>
            <p:ph idx="1"/>
          </p:nvPr>
        </p:nvSpPr>
        <p:spPr>
          <a:xfrm>
            <a:off x="396875" y="1006715"/>
            <a:ext cx="7896225" cy="5701903"/>
          </a:xfrm>
        </p:spPr>
        <p:txBody>
          <a:bodyPr>
            <a:normAutofit/>
          </a:bodyPr>
          <a:lstStyle/>
          <a:p>
            <a:pPr marL="160338" indent="-222250" defTabSz="895350">
              <a:tabLst>
                <a:tab pos="2349500" algn="l"/>
              </a:tabLst>
            </a:pPr>
            <a:r>
              <a:rPr lang="en-US" dirty="0"/>
              <a:t>Historically</a:t>
            </a:r>
          </a:p>
          <a:p>
            <a:pPr marL="439738" lvl="1" indent="-165100" defTabSz="895350">
              <a:tabLst>
                <a:tab pos="2349500" algn="l"/>
              </a:tabLst>
            </a:pPr>
            <a:r>
              <a:rPr lang="en-US" dirty="0"/>
              <a:t>AMD had followed just behind Intel</a:t>
            </a:r>
          </a:p>
          <a:p>
            <a:pPr marL="439738" lvl="1" indent="-165100" defTabSz="895350">
              <a:tabLst>
                <a:tab pos="2349500" algn="l"/>
              </a:tabLst>
            </a:pPr>
            <a:r>
              <a:rPr lang="en-US" dirty="0"/>
              <a:t>A little bit slower, a lot cheaper</a:t>
            </a:r>
          </a:p>
          <a:p>
            <a:pPr marL="160338" indent="-222250" defTabSz="895350">
              <a:tabLst>
                <a:tab pos="2349500" algn="l"/>
              </a:tabLst>
            </a:pPr>
            <a:r>
              <a:rPr lang="en-US" dirty="0"/>
              <a:t>Then</a:t>
            </a:r>
          </a:p>
          <a:p>
            <a:pPr marL="439738" lvl="1" indent="-165100" defTabSz="895350">
              <a:tabLst>
                <a:tab pos="2349500" algn="l"/>
              </a:tabLst>
            </a:pPr>
            <a:r>
              <a:rPr lang="en-US" dirty="0"/>
              <a:t>Recruited top circuit designers from Digital Equipment Corp. and other downward trending companies</a:t>
            </a:r>
          </a:p>
          <a:p>
            <a:pPr marL="439738" lvl="1" indent="-165100" defTabSz="895350">
              <a:tabLst>
                <a:tab pos="2349500" algn="l"/>
              </a:tabLst>
            </a:pPr>
            <a:r>
              <a:rPr lang="en-US" dirty="0"/>
              <a:t>Built </a:t>
            </a:r>
            <a:r>
              <a:rPr lang="en-US" dirty="0" err="1"/>
              <a:t>Opteron</a:t>
            </a:r>
            <a:r>
              <a:rPr lang="en-US" dirty="0"/>
              <a:t>: tough competitor to Pentium 4</a:t>
            </a:r>
          </a:p>
          <a:p>
            <a:pPr marL="439738" lvl="1" indent="-165100" defTabSz="895350">
              <a:tabLst>
                <a:tab pos="2349500" algn="l"/>
              </a:tabLst>
            </a:pPr>
            <a:r>
              <a:rPr lang="en-US" dirty="0"/>
              <a:t>Developed x86-64, their own extension to 64 bits</a:t>
            </a:r>
          </a:p>
          <a:p>
            <a:pPr marL="39688" indent="-165100" defTabSz="895350">
              <a:tabLst>
                <a:tab pos="2349500" algn="l"/>
              </a:tabLst>
            </a:pPr>
            <a:r>
              <a:rPr lang="en-US" dirty="0"/>
              <a:t> Recent Years</a:t>
            </a:r>
          </a:p>
          <a:p>
            <a:pPr marL="439738" lvl="1" indent="-165100" defTabSz="895350">
              <a:tabLst>
                <a:tab pos="2349500" algn="l"/>
              </a:tabLst>
            </a:pPr>
            <a:r>
              <a:rPr lang="en-US" dirty="0"/>
              <a:t>Intel got its act together</a:t>
            </a:r>
          </a:p>
          <a:p>
            <a:pPr marL="839788" lvl="2" indent="-165100" defTabSz="895350">
              <a:tabLst>
                <a:tab pos="2349500" algn="l"/>
              </a:tabLst>
            </a:pPr>
            <a:r>
              <a:rPr lang="en-US" dirty="0"/>
              <a:t>1995-2011: Lead semiconductor “fab” in world</a:t>
            </a:r>
          </a:p>
          <a:p>
            <a:pPr marL="439738" lvl="1" indent="-165100" defTabSz="895350">
              <a:tabLst>
                <a:tab pos="2349500" algn="l"/>
              </a:tabLst>
            </a:pPr>
            <a:r>
              <a:rPr lang="en-US" dirty="0"/>
              <a:t>2015: TSMC becomes leading semiconductor fab; Intel falls behind</a:t>
            </a:r>
          </a:p>
          <a:p>
            <a:pPr marL="439738" lvl="1" indent="-165100" defTabSz="895350">
              <a:tabLst>
                <a:tab pos="2349500" algn="l"/>
              </a:tabLst>
            </a:pPr>
            <a:r>
              <a:rPr lang="en-US" dirty="0"/>
              <a:t>2018-2023: back-and-forth with Samsung for #1 by $$</a:t>
            </a:r>
          </a:p>
          <a:p>
            <a:pPr marL="839788" lvl="2" indent="-165100" defTabSz="895350">
              <a:tabLst>
                <a:tab pos="2349500" algn="l"/>
              </a:tabLst>
            </a:pPr>
            <a:r>
              <a:rPr lang="en-US" dirty="0"/>
              <a:t>Back-and-forth with AMD on performance</a:t>
            </a:r>
          </a:p>
          <a:p>
            <a:pPr marL="439738" lvl="1" indent="-165100" defTabSz="895350">
              <a:tabLst>
                <a:tab pos="2349500" algn="l"/>
              </a:tabLst>
            </a:pPr>
            <a:r>
              <a:rPr lang="en-US" dirty="0"/>
              <a:t>Non-x86 GPUs from Nvidia now dominate compute market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5DB3BA-10E6-44B4-BA2E-D9C6ED993F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Intel Raptor Lake (2023)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747B979-E9A0-4BCD-98BB-A1DE72C17A55}"/>
              </a:ext>
            </a:extLst>
          </p:cNvPr>
          <p:cNvSpPr txBox="1"/>
          <p:nvPr/>
        </p:nvSpPr>
        <p:spPr>
          <a:xfrm>
            <a:off x="1437071" y="6043598"/>
            <a:ext cx="62698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>
                <a:latin typeface="Calibri" pitchFamily="34" charset="0"/>
              </a:rPr>
              <a:t>25.9B transistors, many devoted to the graphics/AI engine</a:t>
            </a:r>
          </a:p>
        </p:txBody>
      </p:sp>
      <p:pic>
        <p:nvPicPr>
          <p:cNvPr id="4" name="Picture 3" descr="A computer chip with different colors&#10;&#10;Description automatically generated with medium confidence">
            <a:extLst>
              <a:ext uri="{FF2B5EF4-FFF2-40B4-BE49-F238E27FC236}">
                <a16:creationId xmlns:a16="http://schemas.microsoft.com/office/drawing/2014/main" id="{19868DB5-6442-2BA9-C52E-2774A63F0A4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02543"/>
            <a:ext cx="9144000" cy="42529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7391879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Machine-Level Programming: Basics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History of Intel processors and architectures</a:t>
            </a:r>
          </a:p>
          <a:p>
            <a:r>
              <a:rPr lang="en-US" dirty="0"/>
              <a:t>C, assembly, machine code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Assembly Basics: Registers, operands, move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Arithmetic &amp; logical operations</a:t>
            </a:r>
          </a:p>
          <a:p>
            <a:pPr>
              <a:buNone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Title and Content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990000"/>
      </a:accent1>
      <a:accent2>
        <a:srgbClr val="333399"/>
      </a:accent2>
      <a:accent3>
        <a:srgbClr val="FFFFFF"/>
      </a:accent3>
      <a:accent4>
        <a:srgbClr val="000000"/>
      </a:accent4>
      <a:accent5>
        <a:srgbClr val="CAAAAA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and Content">
      <a:majorFont>
        <a:latin typeface="Calibri Bold"/>
        <a:ea typeface="ヒラギノ角ゴ ProN W6"/>
        <a:cs typeface="ヒラギノ角ゴ ProN W6"/>
      </a:majorFont>
      <a:minorFont>
        <a:latin typeface="Calibri Bold"/>
        <a:ea typeface="ヒラギノ角ゴ ProN W6"/>
        <a:cs typeface="ヒラギノ角ゴ ProN W6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itle and Conten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04-float" id="{67944C2F-3416-D142-8702-985A1351DF87}" vid="{1F314E78-C04B-D443-8A36-28CC65374A53}"/>
    </a:ext>
  </a:extLst>
</a:theme>
</file>

<file path=ppt/theme/theme2.xml><?xml version="1.0" encoding="utf-8"?>
<a:theme xmlns:a="http://schemas.openxmlformats.org/drawingml/2006/main" name="Title Only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990000"/>
      </a:accent1>
      <a:accent2>
        <a:srgbClr val="333399"/>
      </a:accent2>
      <a:accent3>
        <a:srgbClr val="FFFFFF"/>
      </a:accent3>
      <a:accent4>
        <a:srgbClr val="000000"/>
      </a:accent4>
      <a:accent5>
        <a:srgbClr val="CAAAAA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Only">
      <a:majorFont>
        <a:latin typeface="Calibri Bold"/>
        <a:ea typeface="ヒラギノ角ゴ ProN W6"/>
        <a:cs typeface="ヒラギノ角ゴ ProN W6"/>
      </a:majorFont>
      <a:minorFont>
        <a:latin typeface="Calibri Bold"/>
        <a:ea typeface="ヒラギノ角ゴ ProN W6"/>
        <a:cs typeface="ヒラギノ角ゴ ProN W6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itle Onl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04-float" id="{67944C2F-3416-D142-8702-985A1351DF87}" vid="{02832A9C-35A8-454D-BA11-0FC3DDDE4E09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2684</TotalTime>
  <Pages>0</Pages>
  <Words>3618</Words>
  <Characters>0</Characters>
  <Application>Microsoft Office PowerPoint</Application>
  <PresentationFormat>On-screen Show (4:3)</PresentationFormat>
  <Lines>0</Lines>
  <Paragraphs>769</Paragraphs>
  <Slides>42</Slides>
  <Notes>34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42</vt:i4>
      </vt:variant>
    </vt:vector>
  </HeadingPairs>
  <TitlesOfParts>
    <vt:vector size="44" baseType="lpstr">
      <vt:lpstr>Title and Content</vt:lpstr>
      <vt:lpstr>Title Only</vt:lpstr>
      <vt:lpstr>Machine-Level Programming: Basics  COMP 222: Introduction to Computer Organization</vt:lpstr>
      <vt:lpstr>Machine-Level Programming: Basics</vt:lpstr>
      <vt:lpstr>Intel x86 Processors</vt:lpstr>
      <vt:lpstr>Intel x86 Processors</vt:lpstr>
      <vt:lpstr>Intel x86 Evolution: Milestones</vt:lpstr>
      <vt:lpstr>Intel’s 64-Bit History</vt:lpstr>
      <vt:lpstr>x86 Clones: Advanced Micro Devices (AMD)</vt:lpstr>
      <vt:lpstr>Intel Raptor Lake (2023)</vt:lpstr>
      <vt:lpstr>Machine-Level Programming: Basics</vt:lpstr>
      <vt:lpstr>Definitions</vt:lpstr>
      <vt:lpstr>Assembly/Machine Code View</vt:lpstr>
      <vt:lpstr>Turning C into Machine Code</vt:lpstr>
      <vt:lpstr>Compiling Into Assembly</vt:lpstr>
      <vt:lpstr>Assembly: Data Types</vt:lpstr>
      <vt:lpstr>Assembly Characteristics: Operations</vt:lpstr>
      <vt:lpstr>Machine Code</vt:lpstr>
      <vt:lpstr>Machine Instruction Example</vt:lpstr>
      <vt:lpstr>Disassembling Machine Code</vt:lpstr>
      <vt:lpstr>Alternate Disassembly</vt:lpstr>
      <vt:lpstr>Machine-Level Programming: Basics</vt:lpstr>
      <vt:lpstr>x86-64 Integer Registers</vt:lpstr>
      <vt:lpstr>Some History: IA32 Registers</vt:lpstr>
      <vt:lpstr>Moving Data</vt:lpstr>
      <vt:lpstr>movq Operand Combinations</vt:lpstr>
      <vt:lpstr>Simple Memory Addressing Modes</vt:lpstr>
      <vt:lpstr>Example of Simple Addressing Modes</vt:lpstr>
      <vt:lpstr>Understanding Swap()</vt:lpstr>
      <vt:lpstr>Understanding Swap()</vt:lpstr>
      <vt:lpstr>Understanding Swap()</vt:lpstr>
      <vt:lpstr>Understanding Swap()</vt:lpstr>
      <vt:lpstr>Understanding Swap()</vt:lpstr>
      <vt:lpstr>Understanding Swap()</vt:lpstr>
      <vt:lpstr>Simple Memory Addressing Modes</vt:lpstr>
      <vt:lpstr>Complete Memory Addressing Modes</vt:lpstr>
      <vt:lpstr>Address Computation Examples</vt:lpstr>
      <vt:lpstr>Machine-Level Programming: Basics</vt:lpstr>
      <vt:lpstr>Address Computation Instruction</vt:lpstr>
      <vt:lpstr>Some Arithmetic Operations</vt:lpstr>
      <vt:lpstr>Some Arithmetic Operations</vt:lpstr>
      <vt:lpstr>Arithmetic Expression Example</vt:lpstr>
      <vt:lpstr>Understanding Arithmetic Expression Example</vt:lpstr>
      <vt:lpstr>Machine-Level Programming: 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Computer Systems 15-213/18-243, spring 2009 1st Lecture, Jan. 12th</dc:title>
  <dc:creator>Markus Pueschel</dc:creator>
  <cp:lastModifiedBy>Alan Cox</cp:lastModifiedBy>
  <cp:revision>133</cp:revision>
  <cp:lastPrinted>2012-09-05T04:08:39Z</cp:lastPrinted>
  <dcterms:created xsi:type="dcterms:W3CDTF">2012-09-06T15:16:51Z</dcterms:created>
  <dcterms:modified xsi:type="dcterms:W3CDTF">2024-09-27T18:23:46Z</dcterms:modified>
</cp:coreProperties>
</file>