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650" r:id="rId3"/>
  </p:sldMasterIdLst>
  <p:notesMasterIdLst>
    <p:notesMasterId r:id="rId55"/>
  </p:notesMasterIdLst>
  <p:handoutMasterIdLst>
    <p:handoutMasterId r:id="rId56"/>
  </p:handoutMasterIdLst>
  <p:sldIdLst>
    <p:sldId id="1237" r:id="rId4"/>
    <p:sldId id="1200" r:id="rId5"/>
    <p:sldId id="1201" r:id="rId6"/>
    <p:sldId id="1202" r:id="rId7"/>
    <p:sldId id="1203" r:id="rId8"/>
    <p:sldId id="1204" r:id="rId9"/>
    <p:sldId id="1205" r:id="rId10"/>
    <p:sldId id="1206" r:id="rId11"/>
    <p:sldId id="1207" r:id="rId12"/>
    <p:sldId id="1168" r:id="rId13"/>
    <p:sldId id="1169" r:id="rId14"/>
    <p:sldId id="1170" r:id="rId15"/>
    <p:sldId id="1196" r:id="rId16"/>
    <p:sldId id="1235" r:id="rId17"/>
    <p:sldId id="1178" r:id="rId18"/>
    <p:sldId id="1179" r:id="rId19"/>
    <p:sldId id="1180" r:id="rId20"/>
    <p:sldId id="1199" r:id="rId21"/>
    <p:sldId id="1238" r:id="rId22"/>
    <p:sldId id="1239" r:id="rId23"/>
    <p:sldId id="1240" r:id="rId24"/>
    <p:sldId id="1241" r:id="rId25"/>
    <p:sldId id="1172" r:id="rId26"/>
    <p:sldId id="1173" r:id="rId27"/>
    <p:sldId id="1176" r:id="rId28"/>
    <p:sldId id="1187" r:id="rId29"/>
    <p:sldId id="1181" r:id="rId30"/>
    <p:sldId id="1182" r:id="rId31"/>
    <p:sldId id="1183" r:id="rId32"/>
    <p:sldId id="1184" r:id="rId33"/>
    <p:sldId id="1236" r:id="rId34"/>
    <p:sldId id="1185" r:id="rId35"/>
    <p:sldId id="1186" r:id="rId36"/>
    <p:sldId id="1208" r:id="rId37"/>
    <p:sldId id="1209" r:id="rId38"/>
    <p:sldId id="1210" r:id="rId39"/>
    <p:sldId id="1211" r:id="rId40"/>
    <p:sldId id="1212" r:id="rId41"/>
    <p:sldId id="1231" r:id="rId42"/>
    <p:sldId id="1224" r:id="rId43"/>
    <p:sldId id="1225" r:id="rId44"/>
    <p:sldId id="1233" r:id="rId45"/>
    <p:sldId id="1215" r:id="rId46"/>
    <p:sldId id="1216" r:id="rId47"/>
    <p:sldId id="1218" r:id="rId48"/>
    <p:sldId id="1219" r:id="rId49"/>
    <p:sldId id="1220" r:id="rId50"/>
    <p:sldId id="1221" r:id="rId51"/>
    <p:sldId id="1234" r:id="rId52"/>
    <p:sldId id="1222" r:id="rId53"/>
    <p:sldId id="1230" r:id="rId5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EE4EC0-952B-F2D7-4F1D-474DE73D62A6}" v="96" dt="2024-10-23T18:13:04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2697" autoAdjust="0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microsoft.com/office/2016/11/relationships/changesInfo" Target="changesInfos/changesInfo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presProps" Target="presProps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7CEE4EC0-952B-F2D7-4F1D-474DE73D62A6}"/>
    <pc:docChg chg="delSld modSld">
      <pc:chgData name="Alan Cox" userId="S::alc@rice.edu::4319d5d7-4895-438f-a090-42c4160e7830" providerId="AD" clId="Web-{7CEE4EC0-952B-F2D7-4F1D-474DE73D62A6}" dt="2024-10-23T18:13:04.456" v="58" actId="20577"/>
      <pc:docMkLst>
        <pc:docMk/>
      </pc:docMkLst>
      <pc:sldChg chg="del">
        <pc:chgData name="Alan Cox" userId="S::alc@rice.edu::4319d5d7-4895-438f-a090-42c4160e7830" providerId="AD" clId="Web-{7CEE4EC0-952B-F2D7-4F1D-474DE73D62A6}" dt="2024-10-23T18:10:15.934" v="34"/>
        <pc:sldMkLst>
          <pc:docMk/>
          <pc:sldMk cId="0" sldId="542"/>
        </pc:sldMkLst>
      </pc:sldChg>
      <pc:sldChg chg="modSp">
        <pc:chgData name="Alan Cox" userId="S::alc@rice.edu::4319d5d7-4895-438f-a090-42c4160e7830" providerId="AD" clId="Web-{7CEE4EC0-952B-F2D7-4F1D-474DE73D62A6}" dt="2024-10-23T18:13:04.456" v="58" actId="20577"/>
        <pc:sldMkLst>
          <pc:docMk/>
          <pc:sldMk cId="0" sldId="1209"/>
        </pc:sldMkLst>
        <pc:spChg chg="mod">
          <ac:chgData name="Alan Cox" userId="S::alc@rice.edu::4319d5d7-4895-438f-a090-42c4160e7830" providerId="AD" clId="Web-{7CEE4EC0-952B-F2D7-4F1D-474DE73D62A6}" dt="2024-10-23T18:13:04.456" v="58" actId="20577"/>
          <ac:spMkLst>
            <pc:docMk/>
            <pc:sldMk cId="0" sldId="1209"/>
            <ac:spMk id="35842" creationId="{00000000-0000-0000-0000-000000000000}"/>
          </ac:spMkLst>
        </pc:spChg>
      </pc:sldChg>
      <pc:sldChg chg="modSp">
        <pc:chgData name="Alan Cox" userId="S::alc@rice.edu::4319d5d7-4895-438f-a090-42c4160e7830" providerId="AD" clId="Web-{7CEE4EC0-952B-F2D7-4F1D-474DE73D62A6}" dt="2024-10-23T18:09:32.823" v="33" actId="20577"/>
        <pc:sldMkLst>
          <pc:docMk/>
          <pc:sldMk cId="0" sldId="1215"/>
        </pc:sldMkLst>
        <pc:spChg chg="mod">
          <ac:chgData name="Alan Cox" userId="S::alc@rice.edu::4319d5d7-4895-438f-a090-42c4160e7830" providerId="AD" clId="Web-{7CEE4EC0-952B-F2D7-4F1D-474DE73D62A6}" dt="2024-10-23T18:09:32.823" v="33" actId="20577"/>
          <ac:spMkLst>
            <pc:docMk/>
            <pc:sldMk cId="0" sldId="1215"/>
            <ac:spMk id="5" creationId="{00000000-0000-0000-0000-000000000000}"/>
          </ac:spMkLst>
        </pc:spChg>
      </pc:sldChg>
      <pc:sldChg chg="modSp">
        <pc:chgData name="Alan Cox" userId="S::alc@rice.edu::4319d5d7-4895-438f-a090-42c4160e7830" providerId="AD" clId="Web-{7CEE4EC0-952B-F2D7-4F1D-474DE73D62A6}" dt="2024-10-23T18:08:57.650" v="31" actId="20577"/>
        <pc:sldMkLst>
          <pc:docMk/>
          <pc:sldMk cId="0" sldId="1216"/>
        </pc:sldMkLst>
        <pc:spChg chg="mod">
          <ac:chgData name="Alan Cox" userId="S::alc@rice.edu::4319d5d7-4895-438f-a090-42c4160e7830" providerId="AD" clId="Web-{7CEE4EC0-952B-F2D7-4F1D-474DE73D62A6}" dt="2024-10-23T18:08:57.650" v="31" actId="20577"/>
          <ac:spMkLst>
            <pc:docMk/>
            <pc:sldMk cId="0" sldId="1216"/>
            <ac:spMk id="4" creationId="{00000000-0000-0000-0000-000000000000}"/>
          </ac:spMkLst>
        </pc:spChg>
      </pc:sldChg>
      <pc:sldChg chg="modSp">
        <pc:chgData name="Alan Cox" userId="S::alc@rice.edu::4319d5d7-4895-438f-a090-42c4160e7830" providerId="AD" clId="Web-{7CEE4EC0-952B-F2D7-4F1D-474DE73D62A6}" dt="2024-10-23T18:08:25.477" v="29" actId="20577"/>
        <pc:sldMkLst>
          <pc:docMk/>
          <pc:sldMk cId="0" sldId="1218"/>
        </pc:sldMkLst>
        <pc:spChg chg="mod">
          <ac:chgData name="Alan Cox" userId="S::alc@rice.edu::4319d5d7-4895-438f-a090-42c4160e7830" providerId="AD" clId="Web-{7CEE4EC0-952B-F2D7-4F1D-474DE73D62A6}" dt="2024-10-23T18:07:50.288" v="24" actId="20577"/>
          <ac:spMkLst>
            <pc:docMk/>
            <pc:sldMk cId="0" sldId="1218"/>
            <ac:spMk id="4" creationId="{00000000-0000-0000-0000-000000000000}"/>
          </ac:spMkLst>
        </pc:spChg>
        <pc:spChg chg="mod">
          <ac:chgData name="Alan Cox" userId="S::alc@rice.edu::4319d5d7-4895-438f-a090-42c4160e7830" providerId="AD" clId="Web-{7CEE4EC0-952B-F2D7-4F1D-474DE73D62A6}" dt="2024-10-23T18:08:25.477" v="29" actId="20577"/>
          <ac:spMkLst>
            <pc:docMk/>
            <pc:sldMk cId="0" sldId="1218"/>
            <ac:spMk id="7" creationId="{00000000-0000-0000-0000-000000000000}"/>
          </ac:spMkLst>
        </pc:spChg>
      </pc:sldChg>
      <pc:sldChg chg="modSp">
        <pc:chgData name="Alan Cox" userId="S::alc@rice.edu::4319d5d7-4895-438f-a090-42c4160e7830" providerId="AD" clId="Web-{7CEE4EC0-952B-F2D7-4F1D-474DE73D62A6}" dt="2024-10-23T18:07:36.335" v="22" actId="20577"/>
        <pc:sldMkLst>
          <pc:docMk/>
          <pc:sldMk cId="0" sldId="1219"/>
        </pc:sldMkLst>
        <pc:spChg chg="mod">
          <ac:chgData name="Alan Cox" userId="S::alc@rice.edu::4319d5d7-4895-438f-a090-42c4160e7830" providerId="AD" clId="Web-{7CEE4EC0-952B-F2D7-4F1D-474DE73D62A6}" dt="2024-10-23T18:07:36.335" v="22" actId="20577"/>
          <ac:spMkLst>
            <pc:docMk/>
            <pc:sldMk cId="0" sldId="1219"/>
            <ac:spMk id="4" creationId="{00000000-0000-0000-0000-000000000000}"/>
          </ac:spMkLst>
        </pc:spChg>
      </pc:sldChg>
      <pc:sldChg chg="modSp">
        <pc:chgData name="Alan Cox" userId="S::alc@rice.edu::4319d5d7-4895-438f-a090-42c4160e7830" providerId="AD" clId="Web-{7CEE4EC0-952B-F2D7-4F1D-474DE73D62A6}" dt="2024-10-23T18:07:19.709" v="20" actId="20577"/>
        <pc:sldMkLst>
          <pc:docMk/>
          <pc:sldMk cId="0" sldId="1220"/>
        </pc:sldMkLst>
        <pc:spChg chg="mod">
          <ac:chgData name="Alan Cox" userId="S::alc@rice.edu::4319d5d7-4895-438f-a090-42c4160e7830" providerId="AD" clId="Web-{7CEE4EC0-952B-F2D7-4F1D-474DE73D62A6}" dt="2024-10-23T18:07:19.709" v="20" actId="20577"/>
          <ac:spMkLst>
            <pc:docMk/>
            <pc:sldMk cId="0" sldId="1220"/>
            <ac:spMk id="6" creationId="{00000000-0000-0000-0000-000000000000}"/>
          </ac:spMkLst>
        </pc:spChg>
      </pc:sldChg>
      <pc:sldChg chg="modSp">
        <pc:chgData name="Alan Cox" userId="S::alc@rice.edu::4319d5d7-4895-438f-a090-42c4160e7830" providerId="AD" clId="Web-{7CEE4EC0-952B-F2D7-4F1D-474DE73D62A6}" dt="2024-10-23T18:06:23.785" v="8" actId="20577"/>
        <pc:sldMkLst>
          <pc:docMk/>
          <pc:sldMk cId="0" sldId="1221"/>
        </pc:sldMkLst>
        <pc:spChg chg="mod">
          <ac:chgData name="Alan Cox" userId="S::alc@rice.edu::4319d5d7-4895-438f-a090-42c4160e7830" providerId="AD" clId="Web-{7CEE4EC0-952B-F2D7-4F1D-474DE73D62A6}" dt="2024-10-23T18:06:23.785" v="8" actId="20577"/>
          <ac:spMkLst>
            <pc:docMk/>
            <pc:sldMk cId="0" sldId="1221"/>
            <ac:spMk id="4" creationId="{00000000-0000-0000-0000-000000000000}"/>
          </ac:spMkLst>
        </pc:spChg>
      </pc:sldChg>
      <pc:sldChg chg="modSp">
        <pc:chgData name="Alan Cox" userId="S::alc@rice.edu::4319d5d7-4895-438f-a090-42c4160e7830" providerId="AD" clId="Web-{7CEE4EC0-952B-F2D7-4F1D-474DE73D62A6}" dt="2024-10-23T18:05:34.768" v="4" actId="20577"/>
        <pc:sldMkLst>
          <pc:docMk/>
          <pc:sldMk cId="0" sldId="1222"/>
        </pc:sldMkLst>
        <pc:spChg chg="mod">
          <ac:chgData name="Alan Cox" userId="S::alc@rice.edu::4319d5d7-4895-438f-a090-42c4160e7830" providerId="AD" clId="Web-{7CEE4EC0-952B-F2D7-4F1D-474DE73D62A6}" dt="2024-10-23T18:05:34.768" v="4" actId="20577"/>
          <ac:spMkLst>
            <pc:docMk/>
            <pc:sldMk cId="0" sldId="1222"/>
            <ac:spMk id="6" creationId="{00000000-0000-0000-0000-000000000000}"/>
          </ac:spMkLst>
        </pc:spChg>
      </pc:sldChg>
      <pc:sldChg chg="modSp">
        <pc:chgData name="Alan Cox" userId="S::alc@rice.edu::4319d5d7-4895-438f-a090-42c4160e7830" providerId="AD" clId="Web-{7CEE4EC0-952B-F2D7-4F1D-474DE73D62A6}" dt="2024-10-23T18:06:01.847" v="6" actId="20577"/>
        <pc:sldMkLst>
          <pc:docMk/>
          <pc:sldMk cId="1557042242" sldId="1234"/>
        </pc:sldMkLst>
        <pc:spChg chg="mod">
          <ac:chgData name="Alan Cox" userId="S::alc@rice.edu::4319d5d7-4895-438f-a090-42c4160e7830" providerId="AD" clId="Web-{7CEE4EC0-952B-F2D7-4F1D-474DE73D62A6}" dt="2024-10-23T18:06:01.847" v="6" actId="20577"/>
          <ac:spMkLst>
            <pc:docMk/>
            <pc:sldMk cId="1557042242" sldId="1234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dirty="0"/>
              <a:t>Linking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3357305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19175"/>
            <a:ext cx="53482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Word size, byte ordering, file type (.o, exec, .so), machine type, etc.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addresses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rodata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Read only data: jump tables,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modifying.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E.g.: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External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E.g.: C functions and global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C00000"/>
                </a:solidFill>
              </a:rPr>
              <a:t>Local 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Step 1: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20168" y="2702650"/>
            <a:ext cx="246866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/>
          </a:p>
          <a:p>
            <a:pPr algn="l"/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hu-HU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pPr algn="l"/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latin typeface="Menlo-Regular"/>
              </a:rPr>
              <a:t>(void)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392519" y="491201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452185" y="2704237"/>
            <a:ext cx="2283295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  <a:endParaRPr lang="en-US"/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pPr algn="l"/>
            <a:endParaRPr lang="fr-FR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pPr algn="l"/>
            <a:r>
              <a:rPr lang="da-DK" sz="1800" dirty="0">
                <a:solidFill>
                  <a:srgbClr val="000000"/>
                </a:solidFill>
                <a:latin typeface="Menlo-Regular"/>
              </a:rPr>
              <a:t>        s += a[i];</a:t>
            </a:r>
          </a:p>
          <a:p>
            <a:pPr algn="l"/>
            <a:r>
              <a:rPr lang="da-DK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s;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39065" y="4932215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84797" y="1278744"/>
            <a:ext cx="1658620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  <a:endParaRPr lang="en-US"/>
            </a:p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17126" y="4120568"/>
            <a:ext cx="1022589" cy="1936469"/>
            <a:chOff x="117126" y="3397531"/>
            <a:chExt cx="102258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17126" y="4687669"/>
              <a:ext cx="1022589" cy="64633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  <a:endParaRPr lang="en-US"/>
            </a:p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09239"/>
            <a:ext cx="1643599" cy="2057398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  <a:endParaRPr lang="en-US"/>
            </a:p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400301" y="4609239"/>
            <a:ext cx="1900433" cy="1734232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  <a:endParaRPr lang="en-US"/>
            </a:p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  <a:endParaRPr lang="en-US"/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1925821" cy="2774265"/>
            <a:chOff x="6324600" y="2882900"/>
            <a:chExt cx="1925821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457944" y="5010834"/>
              <a:ext cx="1792477" cy="64633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  <a:endParaRPr lang="en-US"/>
            </a:p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 dirty="0">
                  <a:solidFill>
                    <a:srgbClr val="990000"/>
                  </a:solidFill>
                  <a:latin typeface="Calibri"/>
                  <a:cs typeface="Calibri"/>
                </a:rPr>
                <a:t> or </a:t>
              </a:r>
              <a:r>
                <a:rPr lang="en-US" sz="1800" dirty="0">
                  <a:solidFill>
                    <a:srgbClr val="990000"/>
                  </a:solidFill>
                  <a:latin typeface="Courier New"/>
                  <a:cs typeface="Courier New"/>
                </a:rPr>
                <a:t>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1124710" y="1872734"/>
            <a:ext cx="2599770" cy="1480066"/>
            <a:chOff x="1124710" y="1872734"/>
            <a:chExt cx="2599770" cy="1480066"/>
          </a:xfrm>
        </p:grpSpPr>
        <p:sp>
          <p:nvSpPr>
            <p:cNvPr id="71" name="TextBox 70"/>
            <p:cNvSpPr txBox="1"/>
            <p:nvPr/>
          </p:nvSpPr>
          <p:spPr>
            <a:xfrm>
              <a:off x="1551477" y="1872734"/>
              <a:ext cx="2173003" cy="369332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l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  <a:endParaRPr lang="en-US"/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1124710" y="2242066"/>
              <a:ext cx="1513269" cy="11107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>
                <a:latin typeface="Calibri"/>
              </a:rPr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Calibri"/>
              </a:rPr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62962" y="2829899"/>
            <a:ext cx="1746289" cy="3418501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/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4A00FF"/>
                </a:solidFill>
                <a:latin typeface="Menlo-Regular"/>
              </a:rPr>
              <a:t>f</a:t>
            </a:r>
            <a:r>
              <a:rPr lang="fr-FR" sz="1800" dirty="0">
                <a:latin typeface="Menlo-Regular"/>
              </a:rPr>
              <a:t>(</a:t>
            </a:r>
            <a:r>
              <a:rPr lang="fr-FR" sz="1800" dirty="0" err="1">
                <a:latin typeface="Menlo-Regular"/>
              </a:rPr>
              <a:t>void</a:t>
            </a:r>
            <a:r>
              <a:rPr lang="fr-FR" sz="1800" dirty="0">
                <a:latin typeface="Menlo-Regular"/>
              </a:rPr>
              <a:t>)</a:t>
            </a:r>
            <a:endParaRPr lang="en-US" dirty="0"/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>
                <a:latin typeface="Menlo-Regular"/>
              </a:rPr>
              <a:t>3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x;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endParaRPr lang="is-I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4A00FF"/>
                </a:solidFill>
                <a:latin typeface="Menlo-Regular"/>
              </a:rPr>
              <a:t>g</a:t>
            </a:r>
            <a:r>
              <a:rPr lang="fr-FR" sz="1800" dirty="0">
                <a:latin typeface="Menlo-Regular"/>
              </a:rPr>
              <a:t>(</a:t>
            </a:r>
            <a:r>
              <a:rPr lang="fr-FR" sz="1800" dirty="0" err="1">
                <a:latin typeface="Menlo-Regular"/>
              </a:rPr>
              <a:t>void</a:t>
            </a:r>
            <a:r>
              <a:rPr lang="fr-FR" sz="1800" dirty="0">
                <a:latin typeface="Menlo-Regular"/>
              </a:rPr>
              <a:t>)</a:t>
            </a:r>
            <a:endParaRPr lang="fr-FR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>
                <a:latin typeface="Menlo-Regular"/>
              </a:rPr>
              <a:t>5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x;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000" dirty="0">
                <a:latin typeface="Calibri"/>
              </a:rPr>
              <a:t>Compiler allocates space in </a:t>
            </a:r>
            <a:r>
              <a:rPr lang="en-US" sz="2000" dirty="0">
                <a:latin typeface="Courier New"/>
                <a:cs typeface="Courier New"/>
              </a:rPr>
              <a:t>.data</a:t>
            </a:r>
            <a:r>
              <a:rPr lang="en-US" sz="2000" dirty="0">
                <a:latin typeface="Calibri"/>
                <a:cs typeface="Courier New"/>
              </a:rPr>
              <a:t> </a:t>
            </a:r>
            <a:r>
              <a:rPr lang="en-US" sz="2000" dirty="0">
                <a:latin typeface="Calibri"/>
              </a:rPr>
              <a:t>for each definition of </a:t>
            </a:r>
            <a:r>
              <a:rPr lang="en-US" sz="2000" dirty="0">
                <a:latin typeface="Courier New"/>
                <a:cs typeface="Courier New"/>
              </a:rPr>
              <a:t>x</a:t>
            </a:r>
            <a:r>
              <a:rPr lang="en-US" sz="2000" dirty="0">
                <a:latin typeface="Calibri"/>
                <a:cs typeface="Courier New"/>
              </a:rPr>
              <a:t> and stores its initial value in that space</a:t>
            </a:r>
            <a:endParaRPr lang="en-US" dirty="0">
              <a:latin typeface="Calibri"/>
            </a:endParaRPr>
          </a:p>
          <a:p>
            <a:pPr algn="l"/>
            <a:endParaRPr lang="en-US" sz="2000" dirty="0">
              <a:latin typeface="Calibri" pitchFamily="34" charset="0"/>
            </a:endParaRPr>
          </a:p>
          <a:p>
            <a:pPr algn="l"/>
            <a:r>
              <a:rPr lang="en-US" sz="2000" dirty="0">
                <a:latin typeface="Calibri" pitchFamily="34" charset="0"/>
              </a:rPr>
              <a:t>Creates local symbols in the symbol table with unique names, e.g., </a:t>
            </a:r>
            <a:r>
              <a:rPr lang="en-US" sz="2000" dirty="0">
                <a:latin typeface="Courier New"/>
                <a:cs typeface="Courier New"/>
              </a:rPr>
              <a:t>x.1</a:t>
            </a:r>
            <a:r>
              <a:rPr lang="en-US" sz="2000" dirty="0">
                <a:latin typeface="Calibri" pitchFamily="34" charset="0"/>
              </a:rPr>
              <a:t> and </a:t>
            </a:r>
            <a:r>
              <a:rPr lang="en-US" sz="2000" dirty="0">
                <a:latin typeface="Courier New"/>
                <a:cs typeface="Courier New"/>
              </a:rPr>
              <a:t>x.2</a:t>
            </a:r>
            <a:r>
              <a:rPr lang="en-US" sz="2000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item can be defined only 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Otherwise: Linker error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2: Given a strong symbol and multiple weak symbols, choose the strong symbol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References to the weak symbol resolve to the strong symbol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3: If there are multiple weak symbols, pick an arbitrary one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override this with </a:t>
            </a:r>
            <a:r>
              <a:rPr lang="en-GB" b="1" dirty="0" err="1">
                <a:latin typeface="Courier New" pitchFamily="49" charset="0"/>
              </a:rPr>
              <a:t>gcc</a:t>
            </a:r>
            <a:r>
              <a:rPr lang="en-GB" b="1" dirty="0">
                <a:latin typeface="Courier New" pitchFamily="49" charset="0"/>
              </a:rPr>
              <a:t> –</a:t>
            </a:r>
            <a:r>
              <a:rPr lang="en-GB" b="1" dirty="0" err="1">
                <a:latin typeface="Courier New" pitchFamily="49" charset="0"/>
              </a:rPr>
              <a:t>fno</a:t>
            </a:r>
            <a:r>
              <a:rPr lang="en-GB" b="1" dirty="0">
                <a:latin typeface="Courier New" pitchFamily="49" charset="0"/>
              </a:rPr>
              <a:t>-common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latin typeface="Calibri"/>
              </a:rPr>
              <a:t>Newer versions of </a:t>
            </a:r>
            <a:r>
              <a:rPr lang="en-GB" b="1" err="1">
                <a:latin typeface="Courier New"/>
              </a:rPr>
              <a:t>gcc</a:t>
            </a:r>
            <a:r>
              <a:rPr lang="en-GB" dirty="0">
                <a:latin typeface="Calibri"/>
              </a:rPr>
              <a:t> include </a:t>
            </a:r>
            <a:r>
              <a:rPr lang="en-GB" b="1" dirty="0">
                <a:latin typeface="Courier New"/>
              </a:rPr>
              <a:t>–</a:t>
            </a:r>
            <a:r>
              <a:rPr lang="en-GB" b="1" err="1">
                <a:latin typeface="Courier New"/>
              </a:rPr>
              <a:t>fno</a:t>
            </a:r>
            <a:r>
              <a:rPr lang="en-GB" b="1" dirty="0">
                <a:latin typeface="Courier New"/>
              </a:rPr>
              <a:t>-common</a:t>
            </a:r>
            <a:r>
              <a:rPr lang="en-GB" dirty="0">
                <a:latin typeface="Calibri"/>
              </a:rPr>
              <a:t> by default</a:t>
            </a:r>
            <a:endParaRPr lang="en-GB" b="1" dirty="0">
              <a:latin typeface="Courier New"/>
            </a:endParaRP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47753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will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7813014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Nightmare scenario: two identical weak 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structs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compiled by different compilers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with different alignment rules. 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6626" grpId="0" animBg="1"/>
      <p:bldP spid="26627" grpId="0" animBg="1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if you can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>
                <a:latin typeface="Calibri"/>
              </a:rPr>
              <a:t>Use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b="1" dirty="0">
                <a:latin typeface="Calibri"/>
                <a:cs typeface="Courier New"/>
              </a:rPr>
              <a:t> </a:t>
            </a:r>
            <a:r>
              <a:rPr lang="en-US" dirty="0">
                <a:latin typeface="Calibri"/>
              </a:rPr>
              <a:t>if you can</a:t>
            </a:r>
          </a:p>
          <a:p>
            <a:pPr lvl="1"/>
            <a:r>
              <a:rPr lang="en-US" dirty="0"/>
              <a:t>Initialize if you define a global variable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if you reference an external global variable</a:t>
            </a:r>
          </a:p>
          <a:p>
            <a:pPr lvl="2"/>
            <a:r>
              <a:rPr lang="en-US" dirty="0">
                <a:latin typeface="Calibri"/>
              </a:rPr>
              <a:t>Recall the craps program from the first week of class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random.h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4129" y="2157984"/>
            <a:ext cx="8365438" cy="2545303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 dirty="0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Declares the interface to a pseudo-random number generator</a:t>
            </a:r>
            <a:endParaRPr lang="en-US" dirty="0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 that returns an integer between 0 and 32767.</a:t>
            </a:r>
            <a:endParaRPr lang="en-US" dirty="0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 dirty="0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Used to compute the next pseudo-random number.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rgbClr val="FF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extern unsigned long next;</a:t>
            </a:r>
            <a:endParaRPr lang="en-US" dirty="0">
              <a:solidFill>
                <a:srgbClr val="FF0000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// Returns a pseudo-random number between 0 and 32767.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36350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941866" y="1928813"/>
            <a:ext cx="2471574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40" tIns="45720" rIns="91440" bIns="45720" anchor="t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/>
          </a:p>
          <a:p>
            <a:pPr algn="l"/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hu-HU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pPr algn="l"/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latin typeface="Menlo-Regular"/>
              </a:rPr>
              <a:t>(void)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5688737" y="1928813"/>
            <a:ext cx="2286203" cy="2862322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40" tIns="45720" rIns="91440" bIns="45720" anchor="t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  <a:endParaRPr lang="en-US"/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pPr algn="l"/>
            <a:endParaRPr lang="fr-FR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pPr algn="l"/>
            <a:r>
              <a:rPr lang="da-DK" sz="1800" dirty="0">
                <a:solidFill>
                  <a:srgbClr val="000000"/>
                </a:solidFill>
                <a:latin typeface="Menlo-Regular"/>
              </a:rPr>
              <a:t>        s += a[i];</a:t>
            </a:r>
          </a:p>
          <a:p>
            <a:pPr algn="l"/>
            <a:r>
              <a:rPr lang="da-DK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s;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endParaRPr lang="is-IS" sz="18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95212" y="478799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109984" y="4792907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 err="1">
                <a:latin typeface="Courier New"/>
              </a:rPr>
              <a:t>random.c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6213" y="1165860"/>
            <a:ext cx="8368314" cy="45126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 dirty="0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Implements a pseudo-random number generator</a:t>
            </a:r>
            <a:endParaRPr lang="en-US" dirty="0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* that returns an integer between 0 and 32767.</a:t>
            </a:r>
            <a:endParaRPr lang="en-US" dirty="0">
              <a:solidFill>
                <a:schemeClr val="tx1"/>
              </a:solidFill>
              <a:ea typeface="ヒラギノ角ゴ ProN W3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 dirty="0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rgbClr val="FF0000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rgbClr val="FF0000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 dirty="0">
                <a:solidFill>
                  <a:srgbClr val="FF0000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/*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The first computation within the function generate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 * can overflow, so this variable must be unsigned.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 */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rgbClr val="FF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unsigned long next;</a:t>
            </a:r>
            <a:endParaRPr lang="en-US" dirty="0">
              <a:solidFill>
                <a:srgbClr val="FF0000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generate(void)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{</a:t>
            </a:r>
            <a:endParaRPr lang="en-US" dirty="0">
              <a:solidFill>
                <a:schemeClr val="tx1"/>
              </a:solidFill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 </a:t>
            </a:r>
            <a:r>
              <a:rPr lang="en-US" sz="1600" b="1" dirty="0">
                <a:solidFill>
                  <a:srgbClr val="FF0000"/>
                </a:solidFill>
                <a:latin typeface="Courier New"/>
                <a:ea typeface="ヒラギノ角ゴ ProN W3"/>
                <a:cs typeface="Courier New"/>
              </a:rPr>
              <a:t>next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 = (</a:t>
            </a:r>
            <a:r>
              <a:rPr lang="en-US" sz="1600" b="1" dirty="0">
                <a:solidFill>
                  <a:srgbClr val="FF0000"/>
                </a:solidFill>
                <a:latin typeface="Courier New"/>
                <a:ea typeface="ヒラギノ角ゴ ProN W3"/>
                <a:cs typeface="Courier New"/>
              </a:rPr>
              <a:t>next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ヒラギノ角ゴ ProN W3"/>
                <a:cs typeface="Courier New"/>
              </a:rPr>
              <a:t> * 1103515245) + 12345;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 return ((unsigned int)(</a:t>
            </a:r>
            <a:r>
              <a:rPr lang="en-US" sz="1600" b="1" dirty="0">
                <a:solidFill>
                  <a:srgbClr val="FF0000"/>
                </a:solidFill>
                <a:latin typeface="Courier New"/>
                <a:ea typeface="Monaco" charset="0"/>
                <a:cs typeface="Courier New"/>
              </a:rPr>
              <a:t>next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 / 65536) % 32768);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6800501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 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7208" y="2266870"/>
            <a:ext cx="8366324" cy="2573381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/*</a:t>
            </a:r>
            <a:endParaRPr lang="en-US" dirty="0">
              <a:solidFill>
                <a:schemeClr val="tx1"/>
              </a:solidFill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 This program plays the game of craps.</a:t>
            </a:r>
            <a:endParaRPr lang="en-US" dirty="0">
              <a:solidFill>
                <a:schemeClr val="tx1"/>
              </a:solidFill>
              <a:ea typeface="ヒラギノ角ゴ ProN W3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 */</a:t>
            </a:r>
            <a:endParaRPr lang="en-US" dirty="0">
              <a:solidFill>
                <a:schemeClr val="tx1"/>
              </a:solidFill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stdbool.h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stdio.h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&gt;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#include &lt;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time.h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rgbClr val="FF0000"/>
                </a:solidFill>
                <a:latin typeface="Courier New"/>
                <a:ea typeface="Monaco" charset="0"/>
                <a:cs typeface="Courier New"/>
              </a:rPr>
              <a:t>#include "</a:t>
            </a:r>
            <a:r>
              <a:rPr lang="en-US" sz="1600" b="1" err="1">
                <a:solidFill>
                  <a:srgbClr val="FF0000"/>
                </a:solidFill>
                <a:latin typeface="Courier New"/>
                <a:ea typeface="Monaco" charset="0"/>
                <a:cs typeface="Courier New"/>
              </a:rPr>
              <a:t>random.h</a:t>
            </a:r>
            <a:r>
              <a:rPr lang="en-US" sz="1600" b="1" dirty="0">
                <a:solidFill>
                  <a:srgbClr val="FF0000"/>
                </a:solidFill>
                <a:latin typeface="Courier New"/>
                <a:ea typeface="Monaco" charset="0"/>
                <a:cs typeface="Courier New"/>
              </a:rPr>
              <a:t>"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104CE-2DEC-6912-76CB-7509640A8EFD}"/>
              </a:ext>
            </a:extLst>
          </p:cNvPr>
          <p:cNvSpPr txBox="1"/>
          <p:nvPr/>
        </p:nvSpPr>
        <p:spPr>
          <a:xfrm>
            <a:off x="353899" y="4838018"/>
            <a:ext cx="229365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latin typeface="Calibri"/>
                <a:ea typeface="ヒラギノ角ゴ ProN W3"/>
              </a:rPr>
              <a:t>The file continues ...</a:t>
            </a:r>
            <a:endParaRPr lang="en-US"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37973023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b="1"/>
              <a:t>Example: </a:t>
            </a:r>
            <a:r>
              <a:rPr lang="en-US" b="1">
                <a:latin typeface="Courier New"/>
              </a:rPr>
              <a:t>craps.c</a:t>
            </a:r>
            <a:r>
              <a:rPr lang="en-US" b="1">
                <a:latin typeface="Calibri"/>
                <a:ea typeface="Calibri"/>
                <a:cs typeface="Calibri"/>
              </a:rPr>
              <a:t> (cont.)</a:t>
            </a:r>
            <a:endParaRPr lang="en-US" b="1">
              <a:latin typeface="Courier New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359796" y="1138217"/>
            <a:ext cx="8363677" cy="4782977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 anchor="t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int main(void)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Seed the random number generator to a new value every second.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</a:t>
            </a:r>
            <a:r>
              <a:rPr lang="en-US" sz="1600" b="1" dirty="0">
                <a:solidFill>
                  <a:srgbClr val="FF0000"/>
                </a:solidFill>
                <a:latin typeface="Courier New"/>
                <a:ea typeface="Monaco" charset="0"/>
                <a:cs typeface="Courier New"/>
              </a:rPr>
              <a:t>next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 = (unsigned long)time(NULL);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Perform the first roll of the two dice.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counter = 1;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 int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first_roll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roll_dice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(2);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printf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("Result of roll #%d: %d\n", counter,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first_roll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 // Compute the result of the first roll.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winner = false;</a:t>
            </a:r>
            <a:endParaRPr lang="en-US" sz="1600" dirty="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 bool loser = false; </a:t>
            </a:r>
            <a:endParaRPr lang="en-US" sz="1600" dirty="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 if 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first_roll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 == 7 ||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first_roll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 == 11)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  winner = true;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 else if 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first_roll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 == 2 ||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first_roll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 == 3 ||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first_roll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 == 12)</a:t>
            </a:r>
            <a:endParaRPr lang="en-US" sz="16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</a:rPr>
              <a:t>  loser = true;</a:t>
            </a:r>
            <a:endParaRPr lang="en-US" sz="16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7304610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1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latin typeface="Calibri"/>
                <a:ea typeface="msgothic" charset="0"/>
                <a:cs typeface="msgothic" charset="0"/>
              </a:rPr>
              <a:t>Relocatable Object Files</a:t>
            </a:r>
            <a:endParaRPr lang="en-US"/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swap()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t">
              <a:spAutoFit/>
            </a:bodyPr>
            <a:lstStyle/>
            <a:p>
              <a:pPr algn="l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400" b="1" dirty="0">
                  <a:latin typeface="Calibri"/>
                  <a:ea typeface="msgothic" charset="0"/>
                  <a:cs typeface="msgothic" charset="0"/>
                </a:rPr>
                <a:t>Executable Object File</a:t>
              </a:r>
              <a:endParaRPr lang="en-US"/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dirty="0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dirty="0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847926" y="3581400"/>
            <a:ext cx="5380168" cy="279185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0000000000000000 &lt;main&gt;:</a:t>
            </a:r>
            <a:endParaRPr lang="en-US"/>
          </a:p>
          <a:p>
            <a:pPr algn="l"/>
            <a:r>
              <a:rPr lang="ro-RO" sz="1600" dirty="0">
                <a:solidFill>
                  <a:srgbClr val="000000"/>
                </a:solidFill>
                <a:latin typeface="Menlo-Regular"/>
              </a:rPr>
              <a:t>   0:   48 83 ec 08             sub    $0x8,%rsp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4:   be 02 00 00 00          mov    $0x2,%esi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Menlo-Regular"/>
              </a:rPr>
              <a:t>   9:   bf 00 00 00 00          mov    $0x0,%edi      </a:t>
            </a:r>
            <a:r>
              <a:rPr lang="sk-SK" sz="1600" dirty="0">
                <a:solidFill>
                  <a:srgbClr val="3366FF"/>
                </a:solidFill>
                <a:latin typeface="Menlo-Regular"/>
              </a:rPr>
              <a:t># %edi = &amp;array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a: R_X86_64_32 array         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Relocation entry</a:t>
            </a:r>
          </a:p>
          <a:p>
            <a:pPr algn="l"/>
            <a:endParaRPr lang="en-US" sz="1600" dirty="0">
              <a:solidFill>
                <a:srgbClr val="3366FF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e:   e8 00 00 00 00      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13 &lt;main+0x13&gt;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sum()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f: R_X86_64_PC32 sum-0x4     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Relocation entry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13:   48 83 c4 08             add    $0x8,%rsp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17:   c3                  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>
              <a:solidFill>
                <a:srgbClr val="000000"/>
              </a:solidFill>
              <a:latin typeface="Menlo-Regular"/>
            </a:endParaRP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920168" y="1219200"/>
            <a:ext cx="2468666" cy="2033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/>
            <a:r>
              <a:rPr lang="hu-HU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  <a:endParaRPr lang="en-US"/>
          </a:p>
          <a:p>
            <a:pPr algn="l"/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pPr algn="l"/>
            <a:r>
              <a:rPr lang="fr-FR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229099" y="28950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t">
            <a:spAutoFit/>
          </a:bodyPr>
          <a:lstStyle/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00000000004004d0 &lt;main&gt;:</a:t>
            </a:r>
            <a:endParaRPr lang="en-US"/>
          </a:p>
          <a:p>
            <a:pPr algn="l"/>
            <a:r>
              <a:rPr lang="ro-RO" sz="1600" dirty="0">
                <a:solidFill>
                  <a:srgbClr val="000000"/>
                </a:solidFill>
                <a:latin typeface="Menlo-Regular"/>
              </a:rPr>
              <a:t>  4004d0:       48 83 ec 08       sub    $0x8,%rsp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4004d4:       be 02 00 00 00    mov    $0x2,%esi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Menlo-Regular"/>
              </a:rPr>
              <a:t>  4004d9:       bf 18 10 60 00    mov    </a:t>
            </a:r>
            <a:r>
              <a:rPr lang="sk-SK" sz="1600" dirty="0">
                <a:latin typeface="Menlo-Regular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,%edi  </a:t>
            </a:r>
            <a:r>
              <a:rPr lang="sk-SK" sz="1600" dirty="0">
                <a:latin typeface="Menlo-Regular"/>
              </a:rPr>
              <a:t># %edi = &amp;array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Menlo-Regular"/>
              </a:rPr>
              <a:t>05 00 00 00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&lt;sum&gt;    # sum()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       48 83 c4 08       add    $0x8,%rsp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4004e7:       c3            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00000000004004e8 &lt;sum&gt;: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Menlo-Regular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:       b8 00 00 00 00          mov    $0x0,%eax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Menlo-Regular"/>
              </a:rPr>
              <a:t>  4004ed:       ba 00 00 00 00          mov    $0x0,%edx</a:t>
            </a:r>
          </a:p>
          <a:p>
            <a:pPr algn="l"/>
            <a:r>
              <a:rPr lang="cs-CZ" sz="1600" dirty="0">
                <a:solidFill>
                  <a:srgbClr val="000000"/>
                </a:solidFill>
                <a:latin typeface="Menlo-Regular"/>
              </a:rPr>
              <a:t>  4004f2:       </a:t>
            </a:r>
            <a:r>
              <a:rPr lang="cs-CZ" sz="1600" err="1">
                <a:solidFill>
                  <a:srgbClr val="000000"/>
                </a:solidFill>
                <a:latin typeface="Menlo-Regular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Menlo-Regular"/>
              </a:rPr>
              <a:t> 09                   </a:t>
            </a:r>
            <a:r>
              <a:rPr lang="cs-CZ" sz="1600" err="1">
                <a:solidFill>
                  <a:srgbClr val="000000"/>
                </a:solidFill>
                <a:latin typeface="Menlo-Regular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Menlo-Regular"/>
              </a:rPr>
              <a:t>    4004fd &lt;sum+0x15&gt;</a:t>
            </a:r>
          </a:p>
          <a:p>
            <a:pPr algn="l"/>
            <a:r>
              <a:rPr lang="ro-RO" sz="1600" dirty="0">
                <a:solidFill>
                  <a:srgbClr val="000000"/>
                </a:solidFill>
                <a:latin typeface="Menlo-Regular"/>
              </a:rPr>
              <a:t>  4004f4:       48 63 ca                movslq %edx,%rcx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4004f7:       03 04 8f                add    (%rdi,%rcx,4),%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eax</a:t>
            </a:r>
            <a:endParaRPr lang="en-US" sz="160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4004fa:       83 c2 01                add    $0x1,%edx</a:t>
            </a:r>
          </a:p>
          <a:p>
            <a:pPr algn="l"/>
            <a:r>
              <a:rPr lang="nl-NL" sz="1600" dirty="0">
                <a:solidFill>
                  <a:srgbClr val="000000"/>
                </a:solidFill>
                <a:latin typeface="Menlo-Regular"/>
              </a:rPr>
              <a:t>  4004fd:       39 f2                   </a:t>
            </a:r>
            <a:r>
              <a:rPr lang="nl-NL" sz="1600" err="1">
                <a:solidFill>
                  <a:srgbClr val="000000"/>
                </a:solidFill>
                <a:latin typeface="Menlo-Regular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   %</a:t>
            </a:r>
            <a:r>
              <a:rPr lang="nl-NL" sz="1600" err="1">
                <a:solidFill>
                  <a:srgbClr val="000000"/>
                </a:solidFill>
                <a:latin typeface="Menlo-Regular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,%</a:t>
            </a:r>
            <a:r>
              <a:rPr lang="nl-NL" sz="1600" err="1">
                <a:solidFill>
                  <a:srgbClr val="000000"/>
                </a:solidFill>
                <a:latin typeface="Menlo-Regular"/>
              </a:rPr>
              <a:t>edx</a:t>
            </a:r>
            <a:endParaRPr lang="nl-NL" sz="160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600" dirty="0">
                <a:solidFill>
                  <a:srgbClr val="000000"/>
                </a:solidFill>
                <a:latin typeface="Menlo-Regular"/>
              </a:rPr>
              <a:t>  4004ff:       7c f3                   </a:t>
            </a:r>
            <a:r>
              <a:rPr lang="nl-NL" sz="1600" err="1">
                <a:solidFill>
                  <a:srgbClr val="000000"/>
                </a:solidFill>
                <a:latin typeface="Menlo-Regular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    4004f4 &lt;sum+0xc&gt;</a:t>
            </a:r>
          </a:p>
          <a:p>
            <a:pPr algn="l"/>
            <a:r>
              <a:rPr lang="hu-HU" sz="1600" dirty="0">
                <a:solidFill>
                  <a:srgbClr val="000000"/>
                </a:solidFill>
                <a:latin typeface="Menlo-Regular"/>
              </a:rPr>
              <a:t>  400501</a:t>
            </a:r>
            <a:r>
              <a:rPr lang="en-US" sz="1600" dirty="0">
                <a:solidFill>
                  <a:srgbClr val="000000"/>
                </a:solidFill>
                <a:latin typeface="Gill Sans"/>
              </a:rPr>
              <a:t>:</a:t>
            </a:r>
            <a:r>
              <a:rPr lang="en-US" sz="1600" dirty="0">
                <a:latin typeface="Gill Sans"/>
              </a:rPr>
              <a:t> c3 </a:t>
            </a:r>
            <a:r>
              <a:rPr lang="en-US" sz="1600" dirty="0" err="1">
                <a:latin typeface="Gill Sans"/>
              </a:rPr>
              <a:t>retq</a:t>
            </a:r>
            <a:endParaRPr lang="en-US" sz="1600" dirty="0" err="1">
              <a:latin typeface="Gill Sans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5943600"/>
            <a:ext cx="7343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Using PC-relative addressing for sum():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0x4004e8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3366FF"/>
                </a:solidFill>
                <a:latin typeface="Calibri" pitchFamily="34" charset="0"/>
              </a:rPr>
              <a:t>0x4004e3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rgbClr val="00CC99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-dx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Packaging Commonly Used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to package functions commonly used by programmers?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Math, I/O, memory management, string manipulation, etc.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Awkward, given the linker framework so far: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1:</a:t>
            </a:r>
            <a:r>
              <a:rPr lang="en-GB" dirty="0"/>
              <a:t> Put all functions into a single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link big object file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Space and time inefficient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2:</a:t>
            </a:r>
            <a:r>
              <a:rPr lang="en-GB" dirty="0"/>
              <a:t> Put each function in a separate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explicitly link appropriate binaries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efficient, but burdensome on the programmer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Old-fashioned Solution: Static Libraries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447800"/>
            <a:ext cx="8459787" cy="47672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990000"/>
                </a:solidFill>
              </a:rPr>
              <a:t>Static libraries </a:t>
            </a:r>
            <a:r>
              <a:rPr lang="en-GB" dirty="0"/>
              <a:t>(.</a:t>
            </a:r>
            <a:r>
              <a:rPr lang="en-GB" dirty="0">
                <a:latin typeface="Courier New" pitchFamily="49" charset="0"/>
              </a:rPr>
              <a:t>a</a:t>
            </a:r>
            <a:r>
              <a:rPr lang="en-GB" dirty="0"/>
              <a:t> </a:t>
            </a:r>
            <a:r>
              <a:rPr lang="en-GB" dirty="0">
                <a:solidFill>
                  <a:srgbClr val="000004"/>
                </a:solidFill>
              </a:rPr>
              <a:t>archive files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Concatenate related </a:t>
            </a:r>
            <a:r>
              <a:rPr lang="en-GB" dirty="0" err="1"/>
              <a:t>relocatable</a:t>
            </a:r>
            <a:r>
              <a:rPr lang="en-GB" dirty="0"/>
              <a:t> object files into a single file with an index (called an </a:t>
            </a:r>
            <a:r>
              <a:rPr lang="en-GB" i="1" dirty="0"/>
              <a:t>archive</a:t>
            </a:r>
            <a:r>
              <a:rPr lang="en-GB" dirty="0"/>
              <a:t>).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Enhance linker so that it tries to resolve unresolved external references by looking for the symbols in one or more archives.</a:t>
            </a:r>
          </a:p>
          <a:p>
            <a:pPr lvl="1">
              <a:buSzPct val="75000"/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archive member file resolves reference, link it  into the executable.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Creating 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55675" y="29867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511425" y="4674294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884613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3609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886200" y="2159694"/>
            <a:ext cx="436563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572000" y="2300981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583113" y="16262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602163" y="29978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257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257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095875" y="3759894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rs</a:t>
            </a:r>
            <a:r>
              <a:rPr lang="en-GB" sz="1600" b="1" dirty="0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 \</a:t>
            </a:r>
            <a:endParaRPr lang="en-US">
              <a:latin typeface="Courier New"/>
            </a:endParaRP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  </a:t>
            </a:r>
            <a:r>
              <a:rPr lang="en-GB" sz="1600" b="1" err="1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atoi.o</a:t>
            </a:r>
            <a:r>
              <a:rPr lang="en-GB" sz="1600" b="1" dirty="0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printf.o</a:t>
            </a:r>
            <a:r>
              <a:rPr lang="en-GB" sz="1600" b="1" dirty="0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 … </a:t>
            </a:r>
            <a:r>
              <a:rPr lang="en-GB" sz="1600" b="1" err="1">
                <a:solidFill>
                  <a:srgbClr val="C00000"/>
                </a:solidFill>
                <a:latin typeface="Courier New"/>
                <a:ea typeface="msgothic" charset="0"/>
                <a:cs typeface="msgothic" charset="0"/>
              </a:rPr>
              <a:t>random.o</a:t>
            </a:r>
            <a:endParaRPr lang="en-GB" sz="1600" b="1">
              <a:solidFill>
                <a:srgbClr val="C00000"/>
              </a:solidFill>
              <a:latin typeface="Courier New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886200" y="4654714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457200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err="1">
                <a:latin typeface="Calibri"/>
              </a:rPr>
              <a:t>Archiver</a:t>
            </a:r>
            <a:r>
              <a:rPr lang="en-GB" sz="2000" kern="0" dirty="0">
                <a:latin typeface="Calibri"/>
              </a:rPr>
              <a:t> allows incremental updates</a:t>
            </a:r>
            <a:endParaRPr lang="en-US"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sz="2000" kern="0" dirty="0">
                <a:latin typeface="Calibri" pitchFamily="34" charset="0"/>
              </a:rPr>
              <a:t>Recompile function that changes and replace .o file in archive.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kern="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 dirty="0">
                <a:latin typeface="Calibri"/>
                <a:cs typeface="Calibri"/>
              </a:rPr>
              <a:t>Programs are translated and linked using a </a:t>
            </a:r>
            <a:r>
              <a:rPr lang="en-US" sz="2000" i="1" dirty="0">
                <a:latin typeface="Calibri"/>
                <a:cs typeface="Calibri"/>
              </a:rPr>
              <a:t>compiler driver</a:t>
            </a:r>
            <a:r>
              <a:rPr lang="en-US" sz="2000" dirty="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dirty="0">
                <a:latin typeface="Courier New"/>
              </a:rPr>
              <a:t>CLEAR&gt; </a:t>
            </a:r>
            <a:r>
              <a:rPr lang="en-US" sz="1800" i="1" dirty="0" err="1">
                <a:latin typeface="Courier New"/>
              </a:rPr>
              <a:t>gcc</a:t>
            </a:r>
            <a:r>
              <a:rPr lang="en-US" sz="1800" i="1" dirty="0">
                <a:latin typeface="Courier New"/>
              </a:rPr>
              <a:t> –O -g -o prog </a:t>
            </a:r>
            <a:r>
              <a:rPr lang="en-US" sz="1800" i="1" dirty="0" err="1">
                <a:latin typeface="Courier New"/>
              </a:rPr>
              <a:t>main.c</a:t>
            </a:r>
            <a:r>
              <a:rPr lang="en-US" sz="1800" i="1" dirty="0">
                <a:latin typeface="Courier New"/>
              </a:rPr>
              <a:t> </a:t>
            </a:r>
            <a:r>
              <a:rPr lang="en-US" sz="1800" i="1" dirty="0" err="1">
                <a:latin typeface="Courier New"/>
              </a:rPr>
              <a:t>sum.c</a:t>
            </a:r>
            <a:endParaRPr lang="en-US" sz="1800" i="1" dirty="0">
              <a:latin typeface="Courier New"/>
            </a:endParaRPr>
          </a:p>
          <a:p>
            <a:pPr lvl="1"/>
            <a:r>
              <a:rPr lang="en-US" sz="1800" dirty="0">
                <a:latin typeface="Courier New"/>
              </a:rPr>
              <a:t>CLEAR&gt; </a:t>
            </a:r>
            <a:r>
              <a:rPr lang="en-US" sz="1800" i="1" dirty="0">
                <a:latin typeface="Courier New"/>
              </a:rPr>
              <a:t>./prog</a:t>
            </a: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main.c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sum.c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 err="1">
                <a:latin typeface="Courier New"/>
                <a:cs typeface="Courier New"/>
              </a:rPr>
              <a:t>sum.o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prog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dirty="0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dirty="0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Commonly Used Libraries on CLEAR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libc.a</a:t>
            </a:r>
            <a:r>
              <a:rPr lang="en-GB" sz="2000" dirty="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latin typeface="Calibri"/>
              </a:rPr>
              <a:t>6.7 MB archive of 2058 object 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latin typeface="Calibri"/>
              </a:rPr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libm.a</a:t>
            </a:r>
            <a:r>
              <a:rPr lang="en-GB" sz="2000" dirty="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latin typeface="Calibri"/>
              </a:rPr>
              <a:t>2.7 MB archive of 749 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latin typeface="Calibri"/>
              </a:rPr>
              <a:t>floating point math (sin, cos, tan, log, exp, sqrt,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49529" y="3677347"/>
            <a:ext cx="2897245" cy="2875853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% </a:t>
            </a: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–t </a:t>
            </a: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| sort </a:t>
            </a:r>
            <a:endParaRPr lang="en-US">
              <a:latin typeface="Courier New"/>
            </a:endParaRP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690003" y="3677347"/>
            <a:ext cx="2897245" cy="2875853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% </a:t>
            </a: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–t </a:t>
            </a: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libm.a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| sort </a:t>
            </a:r>
            <a:endParaRPr lang="en-US">
              <a:latin typeface="Courier New"/>
            </a:endParaRP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3452982" cy="1240722"/>
          </a:xfrm>
        </p:spPr>
        <p:txBody>
          <a:bodyPr/>
          <a:lstStyle/>
          <a:p>
            <a:r>
              <a:rPr lang="en-US" dirty="0"/>
              <a:t>Linking with Static Libraries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56490" y="2020989"/>
            <a:ext cx="2237513" cy="3541612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vector.h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pPr algn="l"/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{3, 4};</a:t>
            </a:r>
          </a:p>
          <a:p>
            <a:pPr algn="l"/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Menlo-Regular"/>
              </a:rPr>
              <a:t>z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[2];</a:t>
            </a:r>
          </a:p>
          <a:p>
            <a:pPr algn="l"/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err="1">
                <a:solidFill>
                  <a:srgbClr val="4A00FF"/>
                </a:solidFill>
                <a:latin typeface="Menlo-Regular"/>
              </a:rPr>
              <a:t>main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nl-NL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(x, y, z, 2);</a:t>
            </a:r>
          </a:p>
          <a:p>
            <a:pPr algn="l"/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"z = [%d %d]\n”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   z[0], z[1]);</a:t>
            </a:r>
          </a:p>
          <a:p>
            <a:pPr algn="l"/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0;</a:t>
            </a:r>
          </a:p>
          <a:p>
            <a:pPr algn="l"/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4184" y="5257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69138" y="1817132"/>
            <a:ext cx="4441462" cy="181806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t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  <a:endParaRPr lang="en-US"/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z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pPr algn="l"/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        z[i] = x[i] + y[i];</a:t>
            </a:r>
          </a:p>
          <a:p>
            <a:pPr algn="l"/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169138" y="3774995"/>
            <a:ext cx="4441462" cy="206428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t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Menlo-Regular"/>
              </a:rPr>
              <a:t>multvec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  <a:endParaRPr lang="en-US"/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 </a:t>
            </a:r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z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600" dirty="0">
                <a:solidFill>
                  <a:srgbClr val="C200FF"/>
                </a:solidFill>
                <a:latin typeface="Menlo-Regular"/>
              </a:rPr>
              <a:t>    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pPr algn="l"/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        z[i] = x[i] * y[i];</a:t>
            </a:r>
          </a:p>
          <a:p>
            <a:pPr algn="l"/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203940" y="5527595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342462" y="3341132"/>
            <a:ext cx="134433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5400000">
            <a:off x="6210300" y="-583168"/>
            <a:ext cx="381000" cy="4267200"/>
          </a:xfrm>
          <a:prstGeom prst="leftBrace">
            <a:avLst>
              <a:gd name="adj1" fmla="val 233773"/>
              <a:gd name="adj2" fmla="val 50261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914400"/>
            <a:ext cx="1205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libvector.a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76909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84162"/>
            <a:ext cx="5614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698500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4625" y="2992438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801813" y="399415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241425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344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353050" y="3263900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981451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497138" y="4672013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519593" y="5518150"/>
            <a:ext cx="1012890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prog2c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981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577022" y="3886200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187700" y="3263900"/>
            <a:ext cx="169819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992563" y="399415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4981575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929438" y="3206750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5425" y="3883025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800" b="1" i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648251" y="5378450"/>
            <a:ext cx="220974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260475" y="228600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882775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328988" y="2289175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sz="18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3981451" y="2955925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429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4572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601913" y="1538288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925888" y="1524000"/>
            <a:ext cx="1422483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6347379"/>
            <a:ext cx="2175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alibri" pitchFamily="34" charset="0"/>
              </a:rPr>
              <a:t>“c” for “compile-time”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Scan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files and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 each new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or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file, </a:t>
            </a:r>
            <a:r>
              <a:rPr lang="en-GB" i="1" dirty="0" err="1"/>
              <a:t>obj</a:t>
            </a:r>
            <a:r>
              <a:rPr lang="en-GB" dirty="0"/>
              <a:t>, is encountered, try to resolve each unresolved reference in the list against the symbols defined in </a:t>
            </a:r>
            <a:r>
              <a:rPr lang="en-GB" i="1" dirty="0"/>
              <a:t>obj</a:t>
            </a:r>
            <a:r>
              <a:rPr lang="en-GB" dirty="0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Problem: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4995736"/>
            <a:ext cx="6847044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CLEAR&gt; </a:t>
            </a:r>
            <a:r>
              <a:rPr lang="en-GB" sz="1600" b="1" dirty="0" err="1">
                <a:latin typeface="Courier New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-L. </a:t>
            </a:r>
            <a:r>
              <a:rPr lang="en-GB" sz="1600" b="1" dirty="0" err="1">
                <a:latin typeface="Courier New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  <a:endParaRPr lang="en-US">
              <a:latin typeface="Courier New"/>
            </a:endParaRP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CLEAR&gt; </a:t>
            </a:r>
            <a:r>
              <a:rPr lang="en-GB" sz="1600" b="1" dirty="0" err="1">
                <a:latin typeface="Courier New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-L. -</a:t>
            </a:r>
            <a:r>
              <a:rPr lang="en-GB" sz="1600" b="1" dirty="0" err="1">
                <a:latin typeface="Courier New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: In function `main': 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(.text+0x4): undefined reference to `</a:t>
            </a:r>
            <a:r>
              <a:rPr lang="en-GB" sz="1600" b="1" err="1">
                <a:latin typeface="Courier New"/>
                <a:ea typeface="msgothic" charset="0"/>
                <a:cs typeface="msgothic" charset="0"/>
              </a:rPr>
              <a:t>libfun</a:t>
            </a:r>
            <a:r>
              <a:rPr lang="en-GB" sz="1600" b="1" dirty="0">
                <a:latin typeface="Courier New"/>
                <a:ea typeface="msgothic" charset="0"/>
                <a:cs typeface="msgothic" charset="0"/>
              </a:rPr>
              <a:t>'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Modern Solution: 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Static libraries have the following disadvantages: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Duplication in the stored executables (every function needs </a:t>
            </a:r>
            <a:r>
              <a:rPr lang="en-GB" dirty="0" err="1"/>
              <a:t>libc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Duplication in the running executables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Minor bug fixes of system libraries require each application to explicitly </a:t>
            </a:r>
            <a:r>
              <a:rPr lang="en-GB" dirty="0" err="1"/>
              <a:t>relink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0004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000004"/>
                </a:solidFill>
              </a:rPr>
              <a:t>Modern solution: Shared Libraries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Object files that contain code and data that are loaded and linked into an application </a:t>
            </a:r>
            <a:r>
              <a:rPr lang="en-GB" i="1" dirty="0"/>
              <a:t>dynamically, </a:t>
            </a:r>
            <a:r>
              <a:rPr lang="en-GB" dirty="0"/>
              <a:t>at either </a:t>
            </a:r>
            <a:r>
              <a:rPr lang="en-GB" i="1" dirty="0"/>
              <a:t>load-time</a:t>
            </a:r>
            <a:r>
              <a:rPr lang="en-GB" dirty="0"/>
              <a:t> or </a:t>
            </a:r>
            <a:r>
              <a:rPr lang="en-GB" i="1" dirty="0"/>
              <a:t>run-time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Also called: dynamic link libraries, DLLs, </a:t>
            </a:r>
            <a:r>
              <a:rPr lang="en-GB" dirty="0">
                <a:latin typeface="Courier New"/>
                <a:cs typeface="Courier New"/>
              </a:rPr>
              <a:t>.so </a:t>
            </a:r>
            <a:r>
              <a:rPr lang="en-GB" dirty="0"/>
              <a:t>files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Shared Libraries (cont.)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occur when executable is first loaded and run (load-time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Common case for Linux, handled automatically by the dynamic linker (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GB" dirty="0">
                <a:latin typeface="Courier New" pitchFamily="49" charset="0"/>
              </a:rPr>
              <a:t>)</a:t>
            </a:r>
            <a:r>
              <a:rPr lang="en-GB" dirty="0"/>
              <a:t>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latin typeface="Calibri"/>
              </a:rPr>
              <a:t>Standard C library (</a:t>
            </a:r>
            <a:r>
              <a:rPr lang="en-GB" b="1" dirty="0">
                <a:latin typeface="Courier New"/>
              </a:rPr>
              <a:t>libc.so</a:t>
            </a:r>
            <a:r>
              <a:rPr lang="en-GB" dirty="0">
                <a:latin typeface="Calibri"/>
              </a:rPr>
              <a:t>) usually dynamically linked. 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also occur after program has begun </a:t>
            </a:r>
            <a:br>
              <a:rPr lang="en-GB" dirty="0"/>
            </a:br>
            <a:r>
              <a:rPr lang="en-GB" dirty="0"/>
              <a:t>(run-time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Linux, this is done by calls to the </a:t>
            </a:r>
            <a:r>
              <a:rPr lang="en-GB" b="1" dirty="0" err="1">
                <a:latin typeface="Courier New" pitchFamily="49" charset="0"/>
              </a:rPr>
              <a:t>dlopen</a:t>
            </a:r>
            <a:r>
              <a:rPr lang="en-GB" b="1" dirty="0">
                <a:latin typeface="Courier New" pitchFamily="49" charset="0"/>
              </a:rPr>
              <a:t>() </a:t>
            </a:r>
            <a:r>
              <a:rPr lang="en-GB" dirty="0"/>
              <a:t>interface</a:t>
            </a:r>
            <a:r>
              <a:rPr lang="en-GB" dirty="0">
                <a:latin typeface="Courier New" pitchFamily="49" charset="0"/>
              </a:rPr>
              <a:t>.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Distributing software.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>
                <a:latin typeface="Calibri"/>
              </a:rPr>
              <a:t>High-performance servers that can't be restarted.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latin typeface="Calibri"/>
              </a:rPr>
              <a:t>Runtime library </a:t>
            </a:r>
            <a:r>
              <a:rPr lang="en-GB" dirty="0" err="1">
                <a:latin typeface="Calibri"/>
              </a:rPr>
              <a:t>interpositioning</a:t>
            </a:r>
            <a:r>
              <a:rPr lang="en-GB" dirty="0">
                <a:latin typeface="Calibri"/>
              </a:rPr>
              <a:t>.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Shared library routines can be shared by multiple processes.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latin typeface="Calibri"/>
              </a:rPr>
              <a:t>More on this when you learn about virtual memory in COMP 321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1010963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57488" y="2568300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59275" y="19491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974825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prog2l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6124300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292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352925" y="48447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US" dirty="0"/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555915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-228600" y="3873224"/>
            <a:ext cx="2514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887233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749525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unix&gt; gcc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addvec.c multvec.c</a:t>
            </a: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715000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Run-time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773383" y="1323975"/>
            <a:ext cx="5644728" cy="5018939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dlfcn.h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pPr algn="l"/>
            <a:r>
              <a:rPr lang="fr-FR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{3, 4};</a:t>
            </a:r>
          </a:p>
          <a:p>
            <a:pPr algn="l"/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Menlo-Regular"/>
              </a:rPr>
              <a:t>z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[2];</a:t>
            </a:r>
          </a:p>
          <a:p>
            <a:pPr algn="l"/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4A00FF"/>
                </a:solidFill>
                <a:latin typeface="Menlo-Regular"/>
              </a:rPr>
              <a:t>main</a:t>
            </a:r>
            <a:r>
              <a:rPr lang="nl-NL" sz="1600" dirty="0">
                <a:latin typeface="Menlo-Regular"/>
              </a:rPr>
              <a:t>(</a:t>
            </a:r>
            <a:r>
              <a:rPr lang="nl-NL" sz="1600" dirty="0" err="1">
                <a:latin typeface="Menlo-Regular"/>
              </a:rPr>
              <a:t>void</a:t>
            </a:r>
            <a:r>
              <a:rPr lang="nl-NL" sz="1600" dirty="0">
                <a:latin typeface="Menlo-Regular"/>
              </a:rPr>
              <a:t>)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nl-NL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60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nl-NL" sz="1600" dirty="0">
                <a:solidFill>
                  <a:srgbClr val="C1651C"/>
                </a:solidFill>
                <a:latin typeface="Menlo-Regular"/>
              </a:rPr>
              <a:t>handle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(*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addvec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*,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i-FI" sz="1600" err="1">
                <a:solidFill>
                  <a:srgbClr val="C1651C"/>
                </a:solidFill>
                <a:latin typeface="Menlo-Regula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Dynamically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load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the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shared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library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that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contains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addvec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()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handle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dlopen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"./libvector.so"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RTLD_LAZY);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(!handle) {</a:t>
            </a:r>
          </a:p>
          <a:p>
            <a:pPr algn="l"/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pl-PL" sz="160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pl-PL" sz="1600" dirty="0">
                <a:solidFill>
                  <a:srgbClr val="9D206F"/>
                </a:solidFill>
                <a:latin typeface="Menlo-Regular"/>
              </a:rPr>
              <a:t>"%s\n"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pl-PL" sz="160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pPr algn="l"/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Menlo-Regular"/>
              </a:rPr>
              <a:t>exit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(1);</a:t>
            </a:r>
          </a:p>
          <a:p>
            <a:pPr algn="l"/>
            <a:r>
              <a:rPr lang="pl-PL" sz="1600" dirty="0">
                <a:solidFill>
                  <a:srgbClr val="000000"/>
                </a:solidFill>
                <a:latin typeface="Menlo-Regular"/>
              </a:rPr>
              <a:t>    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10428" y="6019800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Run-time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72906" y="1371600"/>
            <a:ext cx="5240386" cy="5004191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  <a:endParaRPr lang="en-US"/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Get a pointer to the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() function we just loaded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(handle,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(stderr,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"%s\n"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error);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Now we can call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() just like any other function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(x, y, z, 2);</a:t>
            </a:r>
          </a:p>
          <a:p>
            <a:pPr algn="l"/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"z = [%d %d]\n"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, z[0], z[1]);</a:t>
            </a:r>
          </a:p>
          <a:p>
            <a:pPr algn="l"/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Unload the shared library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dlclose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(handle) &lt; 0) {</a:t>
            </a:r>
          </a:p>
          <a:p>
            <a:pPr algn="l"/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pl-PL" sz="160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pl-PL" sz="1600" dirty="0">
                <a:solidFill>
                  <a:srgbClr val="9D206F"/>
                </a:solidFill>
                <a:latin typeface="Menlo-Regular"/>
              </a:rPr>
              <a:t>"%s\n"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pl-PL" sz="160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pPr algn="l"/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Menlo-Regular"/>
              </a:rPr>
              <a:t>exit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(1);</a:t>
            </a:r>
          </a:p>
          <a:p>
            <a:pPr algn="l"/>
            <a:r>
              <a:rPr lang="pl-P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0;</a:t>
            </a:r>
          </a:p>
          <a:p>
            <a:pPr algn="l"/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05628" y="6019800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Linking is a technique that allows programs to be constructed from multiple object files. </a:t>
            </a:r>
          </a:p>
          <a:p>
            <a:endParaRPr lang="en-US" dirty="0"/>
          </a:p>
          <a:p>
            <a:r>
              <a:rPr lang="en-US" dirty="0"/>
              <a:t>Linking can happen at different times in a program’s lifetime:</a:t>
            </a:r>
          </a:p>
          <a:p>
            <a:pPr lvl="1"/>
            <a:r>
              <a:rPr lang="en-US" dirty="0"/>
              <a:t>Compile time (when a program is compiled)</a:t>
            </a:r>
          </a:p>
          <a:p>
            <a:pPr lvl="1"/>
            <a:r>
              <a:rPr lang="en-US" dirty="0"/>
              <a:t>Load time (when a program is loaded into memory)</a:t>
            </a:r>
          </a:p>
          <a:p>
            <a:pPr lvl="1"/>
            <a:r>
              <a:rPr lang="en-US" dirty="0"/>
              <a:t>Run time (while a program is executing)</a:t>
            </a:r>
          </a:p>
          <a:p>
            <a:pPr lvl="1"/>
            <a:endParaRPr lang="en-US" dirty="0"/>
          </a:p>
          <a:p>
            <a:r>
              <a:rPr lang="en-US" dirty="0"/>
              <a:t>Understanding linking can help you avoid nasty errors and make you a </a:t>
            </a:r>
            <a:r>
              <a:rPr lang="en-US"/>
              <a:t>better programmer.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1: Modularity</a:t>
            </a:r>
          </a:p>
          <a:p>
            <a:endParaRPr lang="en-US" dirty="0"/>
          </a:p>
          <a:p>
            <a:pPr lvl="1"/>
            <a:r>
              <a:rPr lang="en-US" dirty="0"/>
              <a:t>Program can be written as a collection of smaller source files, rather than one monolithic mass.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build libraries of common functions (more on this later)</a:t>
            </a:r>
          </a:p>
          <a:p>
            <a:pPr lvl="2"/>
            <a:r>
              <a:rPr lang="en-US" dirty="0"/>
              <a:t>e.g., Math library, standard C library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Library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Library </a:t>
            </a:r>
            <a:r>
              <a:rPr lang="en-GB" dirty="0" err="1"/>
              <a:t>interpositioning</a:t>
            </a:r>
            <a:r>
              <a:rPr lang="en-GB" dirty="0"/>
              <a:t> : powerful linking technique that allows programmers to intercept calls to arbitrary functions</a:t>
            </a:r>
          </a:p>
          <a:p>
            <a:r>
              <a:rPr lang="en-GB" dirty="0" err="1"/>
              <a:t>Interpositioning</a:t>
            </a:r>
            <a:r>
              <a:rPr lang="en-GB" dirty="0"/>
              <a:t> can occur at:</a:t>
            </a:r>
          </a:p>
          <a:p>
            <a:pPr lvl="1"/>
            <a:r>
              <a:rPr lang="en-GB" dirty="0"/>
              <a:t>Compile time: When the source code is compiled	</a:t>
            </a:r>
          </a:p>
          <a:p>
            <a:pPr lvl="1"/>
            <a:r>
              <a:rPr lang="en-GB" dirty="0"/>
              <a:t>Link time: When the </a:t>
            </a:r>
            <a:r>
              <a:rPr lang="en-GB" dirty="0" err="1"/>
              <a:t>relocatable</a:t>
            </a:r>
            <a:r>
              <a:rPr lang="en-GB" dirty="0"/>
              <a:t> object files </a:t>
            </a:r>
            <a:r>
              <a:rPr lang="en-GB"/>
              <a:t>are statically linked </a:t>
            </a:r>
            <a:r>
              <a:rPr lang="en-GB" dirty="0"/>
              <a:t>to form an executable object file</a:t>
            </a:r>
          </a:p>
          <a:p>
            <a:pPr lvl="1"/>
            <a:r>
              <a:rPr lang="en-GB" dirty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err="1"/>
              <a:t>Interpositioning</a:t>
            </a:r>
            <a:r>
              <a:rPr lang="en-US" dirty="0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Security</a:t>
            </a:r>
          </a:p>
          <a:p>
            <a:pPr lvl="1"/>
            <a:r>
              <a:rPr lang="en-GB" dirty="0"/>
              <a:t>Confinement (sandboxing)</a:t>
            </a:r>
          </a:p>
          <a:p>
            <a:pPr lvl="1"/>
            <a:r>
              <a:rPr lang="en-GB" dirty="0"/>
              <a:t>Behind the scenes encryption</a:t>
            </a:r>
          </a:p>
          <a:p>
            <a:r>
              <a:rPr lang="en-US" dirty="0"/>
              <a:t>Debugging</a:t>
            </a:r>
          </a:p>
          <a:p>
            <a:pPr lvl="1"/>
            <a:r>
              <a:rPr lang="en-US" dirty="0"/>
              <a:t>In 2014, two Facebook engineers debugged a treacherous 1-year old bug in their iPhone app using </a:t>
            </a:r>
            <a:r>
              <a:rPr lang="en-US" dirty="0" err="1"/>
              <a:t>interpositioning</a:t>
            </a:r>
            <a:endParaRPr lang="en-US" dirty="0"/>
          </a:p>
          <a:p>
            <a:pPr lvl="1"/>
            <a:r>
              <a:rPr lang="en-US" dirty="0"/>
              <a:t>Code in the SPDY networking stack was writing to the wrong location</a:t>
            </a:r>
          </a:p>
          <a:p>
            <a:pPr lvl="1"/>
            <a:r>
              <a:rPr lang="en-US" dirty="0"/>
              <a:t>Solved by intercepting calls to </a:t>
            </a:r>
            <a:r>
              <a:rPr lang="en-US" dirty="0" err="1"/>
              <a:t>Posix</a:t>
            </a:r>
            <a:r>
              <a:rPr lang="en-US" dirty="0"/>
              <a:t> write functions (write, </a:t>
            </a:r>
            <a:r>
              <a:rPr lang="en-US" dirty="0" err="1"/>
              <a:t>writev</a:t>
            </a:r>
            <a:r>
              <a:rPr lang="en-US" dirty="0"/>
              <a:t>, </a:t>
            </a:r>
            <a:r>
              <a:rPr lang="en-US" dirty="0" err="1"/>
              <a:t>pwrite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Source:  Facebook engineering blog post at </a:t>
            </a:r>
            <a:r>
              <a:rPr lang="en-US" sz="1600" dirty="0">
                <a:latin typeface="Courier New"/>
                <a:cs typeface="Courier New"/>
              </a:rPr>
              <a:t>https://</a:t>
            </a:r>
            <a:r>
              <a:rPr lang="en-US" sz="1600" dirty="0" err="1">
                <a:latin typeface="Courier New"/>
                <a:cs typeface="Courier New"/>
              </a:rPr>
              <a:t>code.facebook.com</a:t>
            </a:r>
            <a:r>
              <a:rPr lang="en-US" sz="1600" dirty="0">
                <a:latin typeface="Courier New"/>
                <a:cs typeface="Courier New"/>
              </a:rPr>
              <a:t>/posts/313033472212144/debugging-file-corruption-on-</a:t>
            </a:r>
            <a:r>
              <a:rPr lang="en-US" sz="1600" dirty="0" err="1">
                <a:latin typeface="Courier New"/>
                <a:cs typeface="Courier New"/>
              </a:rPr>
              <a:t>ios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err="1"/>
              <a:t>Interpositioning</a:t>
            </a:r>
            <a:r>
              <a:rPr lang="en-US" dirty="0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GB" dirty="0"/>
              <a:t>Monitoring and Profiling</a:t>
            </a:r>
          </a:p>
          <a:p>
            <a:pPr lvl="1"/>
            <a:r>
              <a:rPr lang="en-GB" dirty="0"/>
              <a:t>Count number of calls to functions</a:t>
            </a:r>
          </a:p>
          <a:p>
            <a:pPr lvl="1"/>
            <a:r>
              <a:rPr lang="en-GB" dirty="0"/>
              <a:t>Characterize call sites and arguments to functions</a:t>
            </a:r>
          </a:p>
          <a:p>
            <a:pPr lvl="1"/>
            <a:r>
              <a:rPr lang="en-GB" dirty="0" err="1"/>
              <a:t>Malloc</a:t>
            </a:r>
            <a:r>
              <a:rPr lang="en-GB" dirty="0"/>
              <a:t> tracing</a:t>
            </a:r>
          </a:p>
          <a:p>
            <a:pPr lvl="2"/>
            <a:r>
              <a:rPr lang="en-GB" dirty="0"/>
              <a:t>Detecting memory leaks</a:t>
            </a:r>
          </a:p>
          <a:p>
            <a:pPr lvl="2"/>
            <a:r>
              <a:rPr lang="en-GB" b="1" dirty="0">
                <a:solidFill>
                  <a:srgbClr val="C00000"/>
                </a:solidFill>
              </a:rPr>
              <a:t>Generating address traces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40562694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10522"/>
            <a:ext cx="4114800" cy="2323278"/>
          </a:xfrm>
        </p:spPr>
        <p:txBody>
          <a:bodyPr/>
          <a:lstStyle/>
          <a:p>
            <a:r>
              <a:rPr lang="en-US" dirty="0"/>
              <a:t>Goal: trace the addresses and sizes of the allocated and freed blocks, without breaking the program, and without modifying the source code. </a:t>
            </a:r>
          </a:p>
          <a:p>
            <a:endParaRPr lang="en-US" dirty="0"/>
          </a:p>
          <a:p>
            <a:r>
              <a:rPr lang="en-US" dirty="0"/>
              <a:t>Three solutions: interpose on the </a:t>
            </a:r>
            <a:r>
              <a:rPr lang="en-US" dirty="0">
                <a:latin typeface="Courier New"/>
                <a:cs typeface="Courier New"/>
              </a:rPr>
              <a:t>lib</a:t>
            </a:r>
            <a:r>
              <a:rPr lang="en-US" dirty="0"/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free</a:t>
            </a:r>
            <a:r>
              <a:rPr lang="en-US" dirty="0"/>
              <a:t> functions at compile time, link time, and load/run time.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73922" y="2172522"/>
            <a:ext cx="2212249" cy="2587504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t">
            <a:spAutoFit/>
          </a:bodyPr>
          <a:lstStyle/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err="1">
                <a:solidFill>
                  <a:srgbClr val="9D206F"/>
                </a:solidFill>
                <a:latin typeface="Menlo-Regular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p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(32);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free(p);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(0);</a:t>
            </a:r>
          </a:p>
          <a:p>
            <a:pPr algn="l"/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57314" y="4431268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int.c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Compile-time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149488"/>
            <a:ext cx="8558382" cy="5632312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COMPILETIME</a:t>
            </a:r>
            <a:endParaRPr lang="en-US"/>
          </a:p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err="1">
                <a:solidFill>
                  <a:srgbClr val="9D206F"/>
                </a:solidFill>
                <a:latin typeface="Menlo-Regular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80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err="1">
                <a:solidFill>
                  <a:srgbClr val="4A00FF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80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(%d)=%p\n"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it-IT" sz="1800" dirty="0">
                <a:solidFill>
                  <a:srgbClr val="000000"/>
                </a:solidFill>
                <a:latin typeface="Menlo-Regular"/>
              </a:rPr>
              <a:t>           (</a:t>
            </a:r>
            <a:r>
              <a:rPr lang="it-IT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it-IT" sz="180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it-IT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it-IT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80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t-IT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t-IT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endParaRPr lang="it-IT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it-IT" sz="1800" dirty="0">
                <a:solidFill>
                  <a:srgbClr val="CB2418"/>
                </a:solidFill>
                <a:latin typeface="Menlo-Regular"/>
              </a:rPr>
              <a:t>/* free </a:t>
            </a:r>
            <a:r>
              <a:rPr lang="it-IT" sz="1800" err="1">
                <a:solidFill>
                  <a:srgbClr val="CB2418"/>
                </a:solidFill>
                <a:latin typeface="Menlo-Regular"/>
              </a:rPr>
              <a:t>wrapper</a:t>
            </a:r>
            <a:r>
              <a:rPr lang="it-IT" sz="18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800" err="1">
                <a:solidFill>
                  <a:srgbClr val="CB2418"/>
                </a:solidFill>
                <a:latin typeface="Menlo-Regular"/>
              </a:rPr>
              <a:t>function</a:t>
            </a:r>
            <a:r>
              <a:rPr lang="it-IT" sz="18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it-IT" sz="180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t-IT" sz="1800" err="1">
                <a:solidFill>
                  <a:srgbClr val="4A00FF"/>
                </a:solidFill>
                <a:latin typeface="Menlo-Regular"/>
              </a:rPr>
              <a:t>myfree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it-IT" sz="180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it-IT" sz="18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it-IT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4124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522273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err="1">
                <a:solidFill>
                  <a:srgbClr val="4A00F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</a:t>
            </a:r>
            <a:endParaRPr lang="en-US"/>
          </a:p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myfree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err="1">
                <a:solidFill>
                  <a:srgbClr val="4A00FF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err="1">
                <a:solidFill>
                  <a:srgbClr val="4A00FF"/>
                </a:solidFill>
                <a:latin typeface="Menlo-Regular"/>
              </a:rPr>
              <a:t>myfree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2558" y="2907268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17" y="3657600"/>
            <a:ext cx="7592093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CLEAR&gt; make </a:t>
            </a:r>
            <a:r>
              <a:rPr lang="en-US" sz="1800" dirty="0" err="1">
                <a:latin typeface="Courier New"/>
                <a:cs typeface="Courier New"/>
              </a:rPr>
              <a:t>intc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-DCOMPILETIME -c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endParaRPr lang="en-US" sz="1800" b="0">
              <a:latin typeface="Courier New"/>
              <a:cs typeface="Courier New"/>
            </a:endParaRPr>
          </a:p>
          <a:p>
            <a:pPr algn="l"/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-I. -o </a:t>
            </a:r>
            <a:r>
              <a:rPr lang="en-US" sz="1800" b="0" err="1">
                <a:latin typeface="Courier New"/>
                <a:cs typeface="Courier New"/>
              </a:rPr>
              <a:t>intc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mymalloc.o</a:t>
            </a:r>
            <a:endParaRPr lang="en-US" sz="1800" b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CLEAR&gt; make </a:t>
            </a:r>
            <a:r>
              <a:rPr lang="en-US" sz="1800" dirty="0" err="1">
                <a:latin typeface="Courier New"/>
                <a:cs typeface="Courier New"/>
              </a:rPr>
              <a:t>runc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en-US" sz="1800" b="0" dirty="0">
                <a:latin typeface="Courier New"/>
                <a:cs typeface="Courier New"/>
              </a:rPr>
              <a:t>./</a:t>
            </a:r>
            <a:r>
              <a:rPr lang="en-US" sz="1800" b="0" err="1">
                <a:latin typeface="Courier New"/>
                <a:cs typeface="Courier New"/>
              </a:rPr>
              <a:t>intc</a:t>
            </a:r>
            <a:endParaRPr lang="en-US" sz="1800" b="0">
              <a:latin typeface="Courier New"/>
              <a:cs typeface="Courier New"/>
            </a:endParaRPr>
          </a:p>
          <a:p>
            <a:pPr algn="l"/>
            <a:r>
              <a:rPr lang="en-US" sz="1800" b="0" err="1">
                <a:latin typeface="Courier New"/>
                <a:cs typeface="Courier New"/>
              </a:rPr>
              <a:t>malloc</a:t>
            </a:r>
            <a:r>
              <a:rPr lang="en-US" sz="1800" b="0" dirty="0">
                <a:latin typeface="Courier New"/>
                <a:cs typeface="Courier New"/>
              </a:rPr>
              <a:t>(32)=0x1edc010</a:t>
            </a:r>
          </a:p>
          <a:p>
            <a:pPr algn="l"/>
            <a:r>
              <a:rPr lang="en-US" sz="1800" b="0" dirty="0">
                <a:latin typeface="Courier New"/>
                <a:cs typeface="Courier New"/>
              </a:rPr>
              <a:t>free(0x1edc010)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CLEAR&gt;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152400"/>
            <a:ext cx="7592093" cy="762000"/>
          </a:xfrm>
        </p:spPr>
        <p:txBody>
          <a:bodyPr/>
          <a:lstStyle/>
          <a:p>
            <a:r>
              <a:rPr lang="en-US" dirty="0"/>
              <a:t>Link-time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838200"/>
            <a:ext cx="8558382" cy="5909311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LINKTIME</a:t>
            </a:r>
            <a:endParaRPr lang="en-US"/>
          </a:p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Menlo-Regular"/>
              </a:rPr>
              <a:t>real_malloc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Menlo-Regular"/>
              </a:rPr>
              <a:t>real_free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80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Menlo-Regular"/>
              </a:rPr>
              <a:t>wrap_malloc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__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real_malloc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(size);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80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80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80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(%d) = %p\n"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8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)size,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CB2418"/>
                </a:solidFill>
                <a:latin typeface="Menlo-Regular"/>
              </a:rPr>
              <a:t>/* free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Menlo-Regular"/>
              </a:rPr>
              <a:t>wrap_free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__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real_free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80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336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91000"/>
            <a:ext cx="8305799" cy="2438400"/>
          </a:xfrm>
        </p:spPr>
        <p:txBody>
          <a:bodyPr/>
          <a:lstStyle/>
          <a:p>
            <a:r>
              <a:rPr lang="en-US" dirty="0"/>
              <a:t>The “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Wl</a:t>
            </a:r>
            <a:r>
              <a:rPr lang="en-US" dirty="0"/>
              <a:t>” flag passes argument to linker, replacing each comma with a space. </a:t>
            </a:r>
          </a:p>
          <a:p>
            <a:r>
              <a:rPr lang="en-US" dirty="0"/>
              <a:t>The  “</a:t>
            </a:r>
            <a:r>
              <a:rPr lang="en-US" dirty="0">
                <a:latin typeface="Courier New"/>
                <a:cs typeface="Courier New"/>
              </a:rPr>
              <a:t>--</a:t>
            </a:r>
            <a:r>
              <a:rPr lang="en-US" dirty="0" err="1">
                <a:latin typeface="Courier New"/>
                <a:cs typeface="Courier New"/>
              </a:rPr>
              <a:t>wrap,malloc</a:t>
            </a:r>
            <a:r>
              <a:rPr lang="en-US" dirty="0"/>
              <a:t> ”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arg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instructs linker to resolve references in a special way:</a:t>
            </a:r>
          </a:p>
          <a:p>
            <a:pPr lvl="1"/>
            <a:r>
              <a:rPr lang="en-US" dirty="0"/>
              <a:t>Refs to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 should be resolved as </a:t>
            </a:r>
            <a:r>
              <a:rPr lang="en-US" dirty="0">
                <a:latin typeface="Courier New"/>
                <a:cs typeface="Courier New"/>
              </a:rPr>
              <a:t>__</a:t>
            </a:r>
            <a:r>
              <a:rPr lang="en-US" dirty="0" err="1">
                <a:latin typeface="Courier New"/>
                <a:cs typeface="Courier New"/>
              </a:rPr>
              <a:t>wrap_malloc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Refs to </a:t>
            </a:r>
            <a:r>
              <a:rPr lang="en-US" dirty="0">
                <a:cs typeface="Courier New"/>
              </a:rPr>
              <a:t> 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__</a:t>
            </a:r>
            <a:r>
              <a:rPr lang="en-US" dirty="0" err="1">
                <a:latin typeface="Courier New"/>
                <a:cs typeface="Courier New"/>
              </a:rPr>
              <a:t>real_malloc</a:t>
            </a:r>
            <a:r>
              <a:rPr lang="en-US" dirty="0"/>
              <a:t> should be resolved as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018" y="1300877"/>
            <a:ext cx="7896225" cy="2862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CLEAR&gt; make </a:t>
            </a:r>
            <a:r>
              <a:rPr lang="en-US" sz="1800" dirty="0" err="1">
                <a:latin typeface="Courier New"/>
                <a:cs typeface="Courier New"/>
              </a:rPr>
              <a:t>intl</a:t>
            </a:r>
            <a:endParaRPr lang="en-US" sz="1800" b="0">
              <a:latin typeface="Courier New"/>
              <a:cs typeface="Courier New"/>
            </a:endParaRPr>
          </a:p>
          <a:p>
            <a:pPr algn="l"/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-DLINKTIME -c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-c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</a:t>
            </a:r>
            <a:r>
              <a:rPr lang="en-US" sz="1800" b="0" err="1">
                <a:latin typeface="Courier New"/>
                <a:cs typeface="Courier New"/>
              </a:rPr>
              <a:t>Wl</a:t>
            </a:r>
            <a:r>
              <a:rPr lang="en-US" sz="1800" b="0" dirty="0">
                <a:latin typeface="Courier New"/>
                <a:cs typeface="Courier New"/>
              </a:rPr>
              <a:t>,--</a:t>
            </a:r>
            <a:r>
              <a:rPr lang="en-US" sz="1800" b="0" err="1">
                <a:latin typeface="Courier New"/>
                <a:cs typeface="Courier New"/>
              </a:rPr>
              <a:t>wrap,malloc</a:t>
            </a:r>
            <a:r>
              <a:rPr lang="en-US" sz="1800" b="0" dirty="0">
                <a:latin typeface="Courier New"/>
                <a:cs typeface="Courier New"/>
              </a:rPr>
              <a:t> -</a:t>
            </a:r>
            <a:r>
              <a:rPr lang="en-US" sz="1800" b="0" err="1">
                <a:latin typeface="Courier New"/>
                <a:cs typeface="Courier New"/>
              </a:rPr>
              <a:t>Wl</a:t>
            </a:r>
            <a:r>
              <a:rPr lang="en-US" sz="1800" b="0" dirty="0">
                <a:latin typeface="Courier New"/>
                <a:cs typeface="Courier New"/>
              </a:rPr>
              <a:t>,--</a:t>
            </a:r>
            <a:r>
              <a:rPr lang="en-US" sz="1800" b="0" err="1">
                <a:latin typeface="Courier New"/>
                <a:cs typeface="Courier New"/>
              </a:rPr>
              <a:t>wrap,free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err="1">
                <a:latin typeface="Courier New"/>
                <a:cs typeface="Courier New"/>
              </a:rPr>
              <a:t>intl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int.o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mymalloc.o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CLEAR&gt; make </a:t>
            </a:r>
            <a:r>
              <a:rPr lang="en-US" sz="1800" dirty="0" err="1">
                <a:latin typeface="Courier New"/>
                <a:cs typeface="Courier New"/>
              </a:rPr>
              <a:t>runl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en-US" sz="1800" b="0" dirty="0">
                <a:latin typeface="Courier New"/>
                <a:cs typeface="Courier New"/>
              </a:rPr>
              <a:t>./</a:t>
            </a:r>
            <a:r>
              <a:rPr lang="en-US" sz="1800" b="0" err="1">
                <a:latin typeface="Courier New"/>
                <a:cs typeface="Courier New"/>
              </a:rPr>
              <a:t>intl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fi-FI" sz="1800" b="0" dirty="0">
                <a:latin typeface="Courier New"/>
                <a:cs typeface="Courier New"/>
              </a:rPr>
              <a:t>malloc(32) = 0x1aa0010</a:t>
            </a:r>
          </a:p>
          <a:p>
            <a:pPr algn="l"/>
            <a:r>
              <a:rPr lang="en-US" sz="1800" b="0" dirty="0">
                <a:latin typeface="Courier New"/>
                <a:cs typeface="Courier New"/>
              </a:rPr>
              <a:t>free(0x1aa0010)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CLEAR&gt; 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" y="914400"/>
            <a:ext cx="8915401" cy="5262980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60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RUNTIME</a:t>
            </a:r>
            <a:endParaRPr lang="en-US"/>
          </a:p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_GNU_SOURCE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dlfcn.h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err="1">
                <a:solidFill>
                  <a:srgbClr val="4A00F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*(*</a:t>
            </a:r>
            <a:r>
              <a:rPr lang="en-US" sz="1600" err="1">
                <a:solidFill>
                  <a:srgbClr val="C1651C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</a:t>
            </a:r>
            <a:r>
              <a:rPr lang="en-US" sz="160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Get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of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(error,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(size);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(%d) = %p\n"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)size,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5334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 dirty="0"/>
              <a:t>Load/Run-time </a:t>
            </a:r>
            <a:br>
              <a:rPr lang="en-US" dirty="0"/>
            </a:b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66627" y="576689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Load/Run-time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524000"/>
            <a:ext cx="8763000" cy="4524316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US" sz="1600" dirty="0">
                <a:solidFill>
                  <a:srgbClr val="CB2418"/>
                </a:solidFill>
                <a:latin typeface="Menlo-Regular"/>
              </a:rPr>
              <a:t>/* free wrapper function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free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(*</a:t>
            </a:r>
            <a:r>
              <a:rPr lang="fi-FI" sz="1600" err="1">
                <a:solidFill>
                  <a:srgbClr val="C1651C"/>
                </a:solidFill>
                <a:latin typeface="Menlo-Regular"/>
              </a:rPr>
              <a:t>freep</a:t>
            </a:r>
            <a:r>
              <a:rPr lang="fi-FI" sz="1600" err="1">
                <a:solidFill>
                  <a:srgbClr val="000000"/>
                </a:solidFill>
                <a:latin typeface="Menlo-Regular"/>
              </a:rPr>
              <a:t>)(</a:t>
            </a:r>
            <a:r>
              <a:rPr lang="fi-FI" sz="160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*) =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i-FI" sz="1600" err="1">
                <a:solidFill>
                  <a:srgbClr val="C1651C"/>
                </a:solidFill>
                <a:latin typeface="Menlo-Regula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is-I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is-I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"free"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Get address of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(error,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60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r>
              <a:rPr lang="en-US" sz="16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60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60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2114" y="5955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5704224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(cont)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2: Efficiency</a:t>
            </a:r>
          </a:p>
          <a:p>
            <a:endParaRPr lang="en-US" dirty="0"/>
          </a:p>
          <a:p>
            <a:pPr lvl="1"/>
            <a:r>
              <a:rPr lang="en-US" dirty="0"/>
              <a:t>Time: Separate compilation</a:t>
            </a:r>
          </a:p>
          <a:p>
            <a:pPr lvl="2"/>
            <a:r>
              <a:rPr lang="en-US" dirty="0"/>
              <a:t>Change one source file, compile, and then </a:t>
            </a:r>
            <a:r>
              <a:rPr lang="en-US" dirty="0" err="1"/>
              <a:t>relink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No need to recompile other source files.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Space: Libraries </a:t>
            </a:r>
          </a:p>
          <a:p>
            <a:pPr lvl="2"/>
            <a:r>
              <a:rPr lang="en-US" dirty="0"/>
              <a:t>Common functions can be aggregated into a single file...</a:t>
            </a:r>
          </a:p>
          <a:p>
            <a:pPr lvl="2"/>
            <a:r>
              <a:rPr lang="en-US" dirty="0"/>
              <a:t>Yet executable files and running memory images contain only code for the functions they actually use.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Load/Run-time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14800"/>
            <a:ext cx="8305799" cy="14478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The LD_PRELOAD </a:t>
            </a:r>
            <a:r>
              <a:rPr lang="en-US" dirty="0"/>
              <a:t>environment variable tells the dynamic linker to resolve unresolved refs (e.g., to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)</a:t>
            </a:r>
            <a:r>
              <a:rPr lang="en-US" dirty="0"/>
              <a:t>by looking in </a:t>
            </a:r>
            <a:r>
              <a:rPr lang="en-US" dirty="0" err="1">
                <a:latin typeface="Courier New"/>
                <a:cs typeface="Courier New"/>
              </a:rPr>
              <a:t>mymalloc.so</a:t>
            </a:r>
            <a:r>
              <a:rPr lang="en-US" dirty="0"/>
              <a:t> first.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2" y="1300877"/>
            <a:ext cx="8991598" cy="2308324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CLEAR&gt; make </a:t>
            </a:r>
            <a:r>
              <a:rPr lang="en-US" sz="1800" dirty="0" err="1">
                <a:latin typeface="Courier New"/>
                <a:cs typeface="Courier New"/>
              </a:rPr>
              <a:t>intr</a:t>
            </a:r>
            <a:endParaRPr lang="en-US" sz="1800" b="0">
              <a:latin typeface="Courier New"/>
              <a:cs typeface="Courier New"/>
            </a:endParaRPr>
          </a:p>
          <a:p>
            <a:pPr algn="l"/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-DRUNTIME -shared -</a:t>
            </a:r>
            <a:r>
              <a:rPr lang="en-US" sz="1800" b="0" err="1">
                <a:latin typeface="Courier New"/>
                <a:cs typeface="Courier New"/>
              </a:rPr>
              <a:t>fpic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r>
              <a:rPr lang="en-US" sz="1800" b="0" dirty="0">
                <a:latin typeface="Courier New"/>
                <a:cs typeface="Courier New"/>
              </a:rPr>
              <a:t> -</a:t>
            </a:r>
            <a:r>
              <a:rPr lang="en-US" sz="1800" b="0" err="1">
                <a:latin typeface="Courier New"/>
                <a:cs typeface="Courier New"/>
              </a:rPr>
              <a:t>ldl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-o </a:t>
            </a:r>
            <a:r>
              <a:rPr lang="en-US" sz="1800" b="0" err="1">
                <a:latin typeface="Courier New"/>
                <a:cs typeface="Courier New"/>
              </a:rPr>
              <a:t>intr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endParaRPr lang="en-US" sz="1800" b="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CLEAR&gt; make </a:t>
            </a:r>
            <a:r>
              <a:rPr lang="en-US" sz="1800" dirty="0" err="1">
                <a:latin typeface="Courier New"/>
                <a:cs typeface="Courier New"/>
              </a:rPr>
              <a:t>runr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b="0" dirty="0">
                <a:latin typeface="Courier New"/>
                <a:cs typeface="Courier New"/>
              </a:rPr>
              <a:t>(LD_PRELOAD="./</a:t>
            </a:r>
            <a:r>
              <a:rPr lang="en-US" sz="1800" b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" ./</a:t>
            </a:r>
            <a:r>
              <a:rPr lang="en-US" sz="1800" b="0" err="1">
                <a:latin typeface="Courier New"/>
                <a:cs typeface="Courier New"/>
              </a:rPr>
              <a:t>intr</a:t>
            </a:r>
            <a:r>
              <a:rPr lang="en-US" sz="1800" b="0" dirty="0">
                <a:latin typeface="Courier New"/>
                <a:cs typeface="Courier New"/>
              </a:rPr>
              <a:t>)</a:t>
            </a:r>
          </a:p>
          <a:p>
            <a:pPr algn="l"/>
            <a:r>
              <a:rPr lang="fi-FI" sz="1800" b="0" dirty="0">
                <a:latin typeface="Courier New"/>
                <a:cs typeface="Courier New"/>
              </a:rPr>
              <a:t>malloc(32) = 0xe60010</a:t>
            </a:r>
          </a:p>
          <a:p>
            <a:pPr algn="l"/>
            <a:r>
              <a:rPr lang="en-US" sz="1800" b="0" dirty="0">
                <a:latin typeface="Courier New"/>
                <a:cs typeface="Courier New"/>
              </a:rPr>
              <a:t>free(0xe60010)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CLEAR&gt;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Interpositioning</a:t>
            </a:r>
            <a:r>
              <a:rPr lang="en-US" dirty="0"/>
              <a:t>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 Time</a:t>
            </a:r>
          </a:p>
          <a:p>
            <a:pPr lvl="1"/>
            <a:r>
              <a:rPr lang="en-US" dirty="0"/>
              <a:t>Apparent calls to </a:t>
            </a:r>
            <a:r>
              <a:rPr lang="en-US" dirty="0" err="1"/>
              <a:t>malloc</a:t>
            </a:r>
            <a:r>
              <a:rPr lang="en-US" dirty="0"/>
              <a:t>/free get macro-expanded into calls to </a:t>
            </a:r>
            <a:r>
              <a:rPr lang="en-US" dirty="0" err="1"/>
              <a:t>mymalloc</a:t>
            </a:r>
            <a:r>
              <a:rPr lang="en-US" dirty="0"/>
              <a:t>/</a:t>
            </a:r>
            <a:r>
              <a:rPr lang="en-US" dirty="0" err="1"/>
              <a:t>myfree</a:t>
            </a:r>
            <a:endParaRPr lang="en-US" dirty="0"/>
          </a:p>
          <a:p>
            <a:r>
              <a:rPr lang="en-US" dirty="0"/>
              <a:t>Link Time</a:t>
            </a:r>
          </a:p>
          <a:p>
            <a:pPr lvl="1"/>
            <a:r>
              <a:rPr lang="en-US" dirty="0"/>
              <a:t>Use linker trick to have special name resolutions</a:t>
            </a:r>
          </a:p>
          <a:p>
            <a:pPr lvl="2"/>
            <a:r>
              <a:rPr lang="en-US" dirty="0" err="1"/>
              <a:t>malloc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__</a:t>
            </a:r>
            <a:r>
              <a:rPr lang="en-US" dirty="0" err="1">
                <a:sym typeface="Wingdings" pitchFamily="2" charset="2"/>
              </a:rPr>
              <a:t>wrap_malloc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__</a:t>
            </a:r>
            <a:r>
              <a:rPr lang="en-US" dirty="0" err="1">
                <a:sym typeface="Wingdings" pitchFamily="2" charset="2"/>
              </a:rPr>
              <a:t>real_malloc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 err="1">
                <a:sym typeface="Wingdings" pitchFamily="2" charset="2"/>
              </a:rPr>
              <a:t>malloc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Load/Run Time</a:t>
            </a:r>
          </a:p>
          <a:p>
            <a:pPr lvl="1"/>
            <a:r>
              <a:rPr lang="en-US" dirty="0">
                <a:sym typeface="Wingdings" pitchFamily="2" charset="2"/>
              </a:rPr>
              <a:t>Implement custom version of </a:t>
            </a:r>
            <a:r>
              <a:rPr lang="en-US" dirty="0" err="1"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/free that use dynamic linking to load library </a:t>
            </a:r>
            <a:r>
              <a:rPr lang="en-US" dirty="0" err="1"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/free under different names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 dirty="0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 dirty="0"/>
              <a:t>Step 1: Symbol resolution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Programs define and reference </a:t>
            </a:r>
            <a:r>
              <a:rPr lang="en-US" i="1" dirty="0"/>
              <a:t>symbols</a:t>
            </a:r>
            <a:r>
              <a:rPr lang="en-US" dirty="0"/>
              <a:t> (global variables and functions):</a:t>
            </a:r>
          </a:p>
          <a:p>
            <a:pPr lvl="2"/>
            <a:r>
              <a:rPr lang="en-US" sz="1800" b="1" dirty="0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 dirty="0">
                <a:latin typeface="Courier New" charset="0"/>
              </a:rPr>
              <a:t>swap();           /* reference symbol swap */</a:t>
            </a:r>
          </a:p>
          <a:p>
            <a:pPr lvl="2"/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*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 = &amp;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;     /* define symbol 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, reference 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 */</a:t>
            </a:r>
            <a:endParaRPr lang="en-US" sz="1800" b="1" dirty="0"/>
          </a:p>
          <a:p>
            <a:pPr lvl="1"/>
            <a:endParaRPr lang="en-US" dirty="0"/>
          </a:p>
          <a:p>
            <a:pPr lvl="1"/>
            <a:r>
              <a:rPr lang="en-US" dirty="0"/>
              <a:t>Symbol definitions are stored in object file (by assembler) in </a:t>
            </a:r>
            <a:r>
              <a:rPr lang="en-US" i="1" dirty="0"/>
              <a:t>symbol table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Symbol table is an array of </a:t>
            </a:r>
            <a:r>
              <a:rPr lang="en-US" dirty="0" err="1">
                <a:latin typeface="Courier New"/>
                <a:cs typeface="Courier New"/>
              </a:rPr>
              <a:t>structs</a:t>
            </a:r>
            <a:endParaRPr lang="en-US" dirty="0">
              <a:latin typeface="Courier New"/>
              <a:cs typeface="Courier New"/>
            </a:endParaRPr>
          </a:p>
          <a:p>
            <a:pPr lvl="2"/>
            <a:r>
              <a:rPr lang="en-US" dirty="0"/>
              <a:t>Each entry includes name, size, and location of symbol.</a:t>
            </a:r>
          </a:p>
          <a:p>
            <a:pPr lvl="1"/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During symbol resolution step, the linker associates each symbol reference with exactly one symbol definition.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Linkers Do? (cont)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2: Relocation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Merges separate code and data sections into single sections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Relocates symbols from their relative locations in the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o</a:t>
            </a:r>
            <a:r>
              <a:rPr lang="en-US" dirty="0"/>
              <a:t> files to their final absolute memory locations in the executable.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Updates all references to these symbols to reflect their new positions.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84354" y="5331767"/>
            <a:ext cx="5803512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dirty="0">
                <a:latin typeface="Calibri"/>
              </a:rPr>
              <a:t>Let’s look at these two steps in more detail….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Kinds of Object Files (Modules)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Relocatable object file (</a:t>
            </a:r>
            <a:r>
              <a:rPr lang="en-US" dirty="0">
                <a:latin typeface="Courier New"/>
                <a:cs typeface="Courier New"/>
              </a:rPr>
              <a:t>.o</a:t>
            </a:r>
            <a:r>
              <a:rPr lang="en-US" dirty="0"/>
              <a:t> file)</a:t>
            </a:r>
          </a:p>
          <a:p>
            <a:pPr lvl="1"/>
            <a:r>
              <a:rPr lang="en-US" dirty="0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 dirty="0"/>
              <a:t>Each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o</a:t>
            </a:r>
            <a:r>
              <a:rPr lang="en-US" dirty="0"/>
              <a:t> file is produced from exactly one source (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c</a:t>
            </a:r>
            <a:r>
              <a:rPr lang="en-US" dirty="0"/>
              <a:t>) file</a:t>
            </a:r>
          </a:p>
          <a:p>
            <a:endParaRPr lang="en-US" dirty="0"/>
          </a:p>
          <a:p>
            <a:r>
              <a:rPr lang="en-US" dirty="0"/>
              <a:t>Executable object file (</a:t>
            </a:r>
            <a:r>
              <a:rPr lang="en-US" dirty="0" err="1">
                <a:latin typeface="Courier New"/>
                <a:cs typeface="Courier New"/>
              </a:rPr>
              <a:t>a.out</a:t>
            </a:r>
            <a:r>
              <a:rPr lang="en-US" dirty="0"/>
              <a:t> file)</a:t>
            </a:r>
          </a:p>
          <a:p>
            <a:pPr lvl="1"/>
            <a:r>
              <a:rPr lang="en-US" dirty="0"/>
              <a:t>Contains code and data in a form that can be copied directly into memory and then executed.</a:t>
            </a:r>
          </a:p>
          <a:p>
            <a:endParaRPr lang="en-US" dirty="0"/>
          </a:p>
          <a:p>
            <a:r>
              <a:rPr lang="en-US" dirty="0"/>
              <a:t>Shared object file (</a:t>
            </a:r>
            <a:r>
              <a:rPr lang="en-US" dirty="0">
                <a:latin typeface="Courier New"/>
                <a:cs typeface="Courier New"/>
              </a:rPr>
              <a:t>.so </a:t>
            </a:r>
            <a:r>
              <a:rPr lang="en-US" dirty="0"/>
              <a:t>file)</a:t>
            </a:r>
          </a:p>
          <a:p>
            <a:pPr lvl="1"/>
            <a:r>
              <a:rPr lang="en-US" dirty="0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 dirty="0"/>
              <a:t>Called </a:t>
            </a:r>
            <a:r>
              <a:rPr lang="en-US" i="1" dirty="0"/>
              <a:t>Dynamic Link Libraries</a:t>
            </a:r>
            <a:r>
              <a:rPr lang="en-US" dirty="0"/>
              <a:t> (DLLs) by Windows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Executable and Linkable Format (ELF)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binary format for object files</a:t>
            </a:r>
          </a:p>
          <a:p>
            <a:endParaRPr lang="en-US" dirty="0"/>
          </a:p>
          <a:p>
            <a:r>
              <a:rPr lang="en-US" dirty="0"/>
              <a:t>One unified format for </a:t>
            </a:r>
          </a:p>
          <a:p>
            <a:pPr lvl="1"/>
            <a:r>
              <a:rPr lang="en-US" dirty="0"/>
              <a:t>Relocatable object files (</a:t>
            </a:r>
            <a:r>
              <a:rPr lang="en-US" dirty="0">
                <a:latin typeface="Courier New"/>
                <a:cs typeface="Courier New"/>
              </a:rPr>
              <a:t>.o</a:t>
            </a:r>
            <a:r>
              <a:rPr lang="en-US" dirty="0"/>
              <a:t>), </a:t>
            </a:r>
          </a:p>
          <a:p>
            <a:pPr lvl="1"/>
            <a:r>
              <a:rPr lang="en-US" dirty="0"/>
              <a:t>Executable object files 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a.out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Shared object files (</a:t>
            </a:r>
            <a:r>
              <a:rPr lang="en-US" dirty="0">
                <a:latin typeface="Courier New"/>
                <a:cs typeface="Courier New"/>
              </a:rPr>
              <a:t>.so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Generic name: ELF binaries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02832A9C-35A8-454D-BA11-0FC3DDDE4E09}"/>
    </a:ext>
  </a:ext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Pages>0</Pages>
  <Words>5091</Words>
  <Characters>0</Characters>
  <Application>Microsoft Office PowerPoint</Application>
  <PresentationFormat>On-screen Show (4:3)</PresentationFormat>
  <Lines>0</Lines>
  <Paragraphs>885</Paragraphs>
  <Slides>51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Title and Content</vt:lpstr>
      <vt:lpstr>Title Only</vt:lpstr>
      <vt:lpstr>Title Only</vt:lpstr>
      <vt:lpstr>Linking  COMP 222: Introduction to Computer Organization</vt:lpstr>
      <vt:lpstr>Example C Program</vt:lpstr>
      <vt:lpstr>Static Linking</vt:lpstr>
      <vt:lpstr>Why Linkers?</vt:lpstr>
      <vt:lpstr>Why Linkers? (cont)</vt:lpstr>
      <vt:lpstr>What Do Linkers Do?</vt:lpstr>
      <vt:lpstr>What Do Linkers Do? (cont)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Local Symbols</vt:lpstr>
      <vt:lpstr>How Linker Resolves Duplicate Symbol Definitions</vt:lpstr>
      <vt:lpstr>Linker’s Symbol Rules</vt:lpstr>
      <vt:lpstr>Linker Puzzles</vt:lpstr>
      <vt:lpstr>Global Variables</vt:lpstr>
      <vt:lpstr>Example: random.h</vt:lpstr>
      <vt:lpstr>Example: random.c</vt:lpstr>
      <vt:lpstr>Example: craps.c </vt:lpstr>
      <vt:lpstr>Example: craps.c (cont.)</vt:lpstr>
      <vt:lpstr>Step 2: Relocation</vt:lpstr>
      <vt:lpstr>Relocation Entries</vt:lpstr>
      <vt:lpstr>Relocated .text section</vt:lpstr>
      <vt:lpstr>Loading Executable Object Files</vt:lpstr>
      <vt:lpstr>Packaging Commonly Used Functions</vt:lpstr>
      <vt:lpstr>Old-fashioned Solution: Static Libraries</vt:lpstr>
      <vt:lpstr>Creating Static Libraries</vt:lpstr>
      <vt:lpstr>Commonly Used Libraries on CLEAR</vt:lpstr>
      <vt:lpstr>Linking with Static Libraries</vt:lpstr>
      <vt:lpstr>Linking with Static Libraries</vt:lpstr>
      <vt:lpstr>Using Static Libraries</vt:lpstr>
      <vt:lpstr>Modern Solution: Shared Libraries</vt:lpstr>
      <vt:lpstr>Shared Libraries (cont.)</vt:lpstr>
      <vt:lpstr>Dynamic Linking at Load-time</vt:lpstr>
      <vt:lpstr>Dynamic Linking at Run-time</vt:lpstr>
      <vt:lpstr>Dynamic Linking at Run-time</vt:lpstr>
      <vt:lpstr>Linking Summary </vt:lpstr>
      <vt:lpstr>Case Study: Library Interpositioning</vt:lpstr>
      <vt:lpstr>Some Interpositioning Applications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Load/Run-time Interpositioning</vt:lpstr>
      <vt:lpstr>Interpositioning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Alan Cox</cp:lastModifiedBy>
  <cp:revision>329</cp:revision>
  <cp:lastPrinted>2012-09-05T04:08:39Z</cp:lastPrinted>
  <dcterms:created xsi:type="dcterms:W3CDTF">2012-09-06T15:16:51Z</dcterms:created>
  <dcterms:modified xsi:type="dcterms:W3CDTF">2024-10-23T18:13:13Z</dcterms:modified>
</cp:coreProperties>
</file>