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58"/>
  </p:notesMasterIdLst>
  <p:handoutMasterIdLst>
    <p:handoutMasterId r:id="rId59"/>
  </p:handoutMasterIdLst>
  <p:sldIdLst>
    <p:sldId id="1251" r:id="rId3"/>
    <p:sldId id="1388" r:id="rId4"/>
    <p:sldId id="1351" r:id="rId5"/>
    <p:sldId id="1352" r:id="rId6"/>
    <p:sldId id="1353" r:id="rId7"/>
    <p:sldId id="1389" r:id="rId8"/>
    <p:sldId id="1243" r:id="rId9"/>
    <p:sldId id="1391" r:id="rId10"/>
    <p:sldId id="1290" r:id="rId11"/>
    <p:sldId id="1291" r:id="rId12"/>
    <p:sldId id="1292" r:id="rId13"/>
    <p:sldId id="1293" r:id="rId14"/>
    <p:sldId id="1294" r:id="rId15"/>
    <p:sldId id="1396" r:id="rId16"/>
    <p:sldId id="1301" r:id="rId17"/>
    <p:sldId id="1369" r:id="rId18"/>
    <p:sldId id="1370" r:id="rId19"/>
    <p:sldId id="1257" r:id="rId20"/>
    <p:sldId id="1303" r:id="rId21"/>
    <p:sldId id="1381" r:id="rId22"/>
    <p:sldId id="1383" r:id="rId23"/>
    <p:sldId id="1384" r:id="rId24"/>
    <p:sldId id="1385" r:id="rId25"/>
    <p:sldId id="1386" r:id="rId26"/>
    <p:sldId id="1305" r:id="rId27"/>
    <p:sldId id="1309" r:id="rId28"/>
    <p:sldId id="1323" r:id="rId29"/>
    <p:sldId id="1264" r:id="rId30"/>
    <p:sldId id="1330" r:id="rId31"/>
    <p:sldId id="1331" r:id="rId32"/>
    <p:sldId id="1332" r:id="rId33"/>
    <p:sldId id="1335" r:id="rId34"/>
    <p:sldId id="1395" r:id="rId35"/>
    <p:sldId id="1313" r:id="rId36"/>
    <p:sldId id="1387" r:id="rId37"/>
    <p:sldId id="1273" r:id="rId38"/>
    <p:sldId id="1274" r:id="rId39"/>
    <p:sldId id="1275" r:id="rId40"/>
    <p:sldId id="1276" r:id="rId41"/>
    <p:sldId id="1377" r:id="rId42"/>
    <p:sldId id="1378" r:id="rId43"/>
    <p:sldId id="1278" r:id="rId44"/>
    <p:sldId id="1280" r:id="rId45"/>
    <p:sldId id="1379" r:id="rId46"/>
    <p:sldId id="1282" r:id="rId47"/>
    <p:sldId id="1314" r:id="rId48"/>
    <p:sldId id="1322" r:id="rId49"/>
    <p:sldId id="1315" r:id="rId50"/>
    <p:sldId id="1316" r:id="rId51"/>
    <p:sldId id="1317" r:id="rId52"/>
    <p:sldId id="1318" r:id="rId53"/>
    <p:sldId id="1319" r:id="rId54"/>
    <p:sldId id="1320" r:id="rId55"/>
    <p:sldId id="1321" r:id="rId56"/>
    <p:sldId id="1336" r:id="rId5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676" autoAdjust="0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Office%20HD:Users:bryant:ics3:ncode:mem:mountain:haswell-mountain4x4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62-4E0A-8C6A-69F78D8CD3CC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62-4E0A-8C6A-69F78D8CD3CC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62-4E0A-8C6A-69F78D8CD3CC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62-4E0A-8C6A-69F78D8CD3CC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62-4E0A-8C6A-69F78D8CD3CC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62-4E0A-8C6A-69F78D8CD3CC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62-4E0A-8C6A-69F78D8CD3CC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C62-4E0A-8C6A-69F78D8CD3CC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62-4E0A-8C6A-69F78D8CD3CC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62-4E0A-8C6A-69F78D8CD3CC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C62-4E0A-8C6A-69F78D8CD3CC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C62-4E0A-8C6A-69F78D8CD3CC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C62-4E0A-8C6A-69F78D8CD3CC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C62-4E0A-8C6A-69F78D8CD3CC}"/>
            </c:ext>
          </c:extLst>
        </c:ser>
        <c:bandFmts/>
        <c:axId val="71080960"/>
        <c:axId val="71099520"/>
        <c:axId val="71095168"/>
      </c:surface3DChart>
      <c:catAx>
        <c:axId val="71080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71099520"/>
        <c:crosses val="autoZero"/>
        <c:auto val="1"/>
        <c:lblAlgn val="ctr"/>
        <c:lblOffset val="100"/>
        <c:noMultiLvlLbl val="0"/>
      </c:catAx>
      <c:valAx>
        <c:axId val="71099520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71080960"/>
        <c:crosses val="autoZero"/>
        <c:crossBetween val="midCat"/>
        <c:majorUnit val="2000"/>
        <c:minorUnit val="500"/>
      </c:valAx>
      <c:serAx>
        <c:axId val="7109516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7109952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883914510686162"/>
          <c:y val="6.8228866349689492E-3"/>
          <c:w val="0.61268905672505236"/>
          <c:h val="0.78123123265054051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B-4800-804E-A437902550F5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AB-4800-804E-A437902550F5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AB-4800-804E-A437902550F5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AB-4800-804E-A437902550F5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AB-4800-804E-A437902550F5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AB-4800-804E-A437902550F5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AB-4800-804E-A437902550F5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0AB-4800-804E-A437902550F5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AB-4800-804E-A437902550F5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AB-4800-804E-A437902550F5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0AB-4800-804E-A437902550F5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0AB-4800-804E-A437902550F5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0AB-4800-804E-A437902550F5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0AB-4800-804E-A437902550F5}"/>
            </c:ext>
          </c:extLst>
        </c:ser>
        <c:bandFmts/>
        <c:axId val="71080960"/>
        <c:axId val="71099520"/>
        <c:axId val="71095168"/>
      </c:surface3DChart>
      <c:catAx>
        <c:axId val="7108096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 dirty="0">
                    <a:latin typeface="Arial"/>
                  </a:rPr>
                  <a:t>Stride</a:t>
                </a:r>
              </a:p>
            </c:rich>
          </c:tx>
          <c:layout>
            <c:manualLayout>
              <c:xMode val="edge"/>
              <c:yMode val="edge"/>
              <c:x val="0.39780213187637259"/>
              <c:y val="0.6650203388441990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71099520"/>
        <c:crosses val="autoZero"/>
        <c:auto val="1"/>
        <c:lblAlgn val="ctr"/>
        <c:lblOffset val="100"/>
        <c:noMultiLvlLbl val="0"/>
      </c:catAx>
      <c:valAx>
        <c:axId val="71099520"/>
        <c:scaling>
          <c:orientation val="minMax"/>
          <c:max val="170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1080960"/>
        <c:crosses val="autoZero"/>
        <c:crossBetween val="midCat"/>
        <c:majorUnit val="2000"/>
        <c:minorUnit val="500"/>
      </c:valAx>
      <c:serAx>
        <c:axId val="71095168"/>
        <c:scaling>
          <c:orientation val="minMax"/>
        </c:scaling>
        <c:delete val="1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 dirty="0">
                    <a:latin typeface="Arial"/>
                  </a:rPr>
                  <a:t>Size</a:t>
                </a:r>
              </a:p>
            </c:rich>
          </c:tx>
          <c:layout>
            <c:manualLayout>
              <c:xMode val="edge"/>
              <c:yMode val="edge"/>
              <c:x val="0.78374824575499502"/>
              <c:y val="0.66356778932045257"/>
            </c:manualLayout>
          </c:layout>
          <c:overlay val="0"/>
        </c:title>
        <c:majorTickMark val="out"/>
        <c:minorTickMark val="none"/>
        <c:tickLblPos val="nextTo"/>
        <c:crossAx val="7109952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Throughput for size = 128K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'stride 128k'!$A$26</c:f>
              <c:strCache>
                <c:ptCount val="1"/>
                <c:pt idx="0">
                  <c:v>Measured</c:v>
                </c:pt>
              </c:strCache>
            </c:strRef>
          </c:tx>
          <c:cat>
            <c:strRef>
              <c:f>'stride 128k'!$B$25:$M$25</c:f>
              <c:strCache>
                <c:ptCount val="12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</c:strCache>
            </c:strRef>
          </c:cat>
          <c:val>
            <c:numRef>
              <c:f>'stride 128k'!$B$26:$M$26</c:f>
              <c:numCache>
                <c:formatCode>General</c:formatCode>
                <c:ptCount val="12"/>
                <c:pt idx="0">
                  <c:v>30896</c:v>
                </c:pt>
                <c:pt idx="1">
                  <c:v>25024</c:v>
                </c:pt>
                <c:pt idx="2">
                  <c:v>24135</c:v>
                </c:pt>
                <c:pt idx="3">
                  <c:v>20391</c:v>
                </c:pt>
                <c:pt idx="4">
                  <c:v>17199</c:v>
                </c:pt>
                <c:pt idx="5">
                  <c:v>14634</c:v>
                </c:pt>
                <c:pt idx="6">
                  <c:v>12670</c:v>
                </c:pt>
                <c:pt idx="7">
                  <c:v>11274</c:v>
                </c:pt>
                <c:pt idx="8">
                  <c:v>11248</c:v>
                </c:pt>
                <c:pt idx="9">
                  <c:v>11262</c:v>
                </c:pt>
                <c:pt idx="10">
                  <c:v>11294</c:v>
                </c:pt>
                <c:pt idx="11">
                  <c:v>11251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4F-4BF9-8AD1-A7A5BFFF7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55144488"/>
        <c:axId val="-2053180024"/>
      </c:lineChart>
      <c:catAx>
        <c:axId val="-2055144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53180024"/>
        <c:crosses val="autoZero"/>
        <c:auto val="1"/>
        <c:lblAlgn val="ctr"/>
        <c:lblOffset val="100"/>
        <c:noMultiLvlLbl val="0"/>
      </c:catAx>
      <c:valAx>
        <c:axId val="-2053180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MB/sec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551444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2446470506976102E-2"/>
          <c:y val="2.981041113296817E-2"/>
          <c:w val="0.92164709674448586"/>
          <c:h val="0.84545352569321564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triangle"/>
            <c:size val="8"/>
            <c:spPr>
              <a:solidFill>
                <a:srgbClr val="C00000"/>
              </a:solidFill>
              <a:ln>
                <a:noFill/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95-426C-A97F-7AB94C07456F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diamond"/>
            <c:size val="9"/>
            <c:spPr>
              <a:solidFill>
                <a:srgbClr val="C00000"/>
              </a:solidFill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95-426C-A97F-7AB94C07456F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38100">
              <a:solidFill>
                <a:srgbClr val="336699"/>
              </a:solidFill>
            </a:ln>
          </c:spPr>
          <c:marker>
            <c:symbol val="diamond"/>
            <c:size val="8"/>
            <c:spPr>
              <a:solidFill>
                <a:srgbClr val="336699"/>
              </a:solidFill>
              <a:ln>
                <a:noFill/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95-426C-A97F-7AB94C07456F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38100">
              <a:solidFill>
                <a:srgbClr val="336699"/>
              </a:solidFill>
            </a:ln>
          </c:spPr>
          <c:marker>
            <c:symbol val="triangle"/>
            <c:size val="5"/>
            <c:spPr>
              <a:solidFill>
                <a:srgbClr val="336699"/>
              </a:solidFill>
              <a:ln>
                <a:noFill/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95-426C-A97F-7AB94C07456F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marker>
            <c:symbol val="diamond"/>
            <c:size val="8"/>
            <c:spPr>
              <a:solidFill>
                <a:srgbClr val="008000"/>
              </a:solidFill>
              <a:ln>
                <a:noFill/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C95-426C-A97F-7AB94C07456F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marker>
            <c:symbol val="triangle"/>
            <c:size val="8"/>
            <c:spPr>
              <a:solidFill>
                <a:srgbClr val="008000"/>
              </a:solidFill>
              <a:ln>
                <a:noFill/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C95-426C-A97F-7AB94C074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194112"/>
        <c:axId val="71204864"/>
      </c:lineChart>
      <c:catAx>
        <c:axId val="7119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1750" cap="sq"/>
        </c:spPr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71204864"/>
        <c:crossesAt val="0"/>
        <c:auto val="1"/>
        <c:lblAlgn val="ctr"/>
        <c:lblOffset val="100"/>
        <c:noMultiLvlLbl val="0"/>
      </c:catAx>
      <c:valAx>
        <c:axId val="71204864"/>
        <c:scaling>
          <c:logBase val="10"/>
          <c:orientation val="minMax"/>
          <c:min val="1"/>
        </c:scaling>
        <c:delete val="0"/>
        <c:axPos val="l"/>
        <c:majorGridlines>
          <c:spPr>
            <a:ln w="25400">
              <a:solidFill>
                <a:srgbClr val="FFFFFF"/>
              </a:solidFill>
            </a:ln>
          </c:spPr>
        </c:majorGridlines>
        <c:minorGridlines>
          <c:spPr>
            <a:ln w="25400">
              <a:solidFill>
                <a:srgbClr val="FFFFFF"/>
              </a:solidFill>
            </a:ln>
          </c:spPr>
        </c:minorGridlines>
        <c:numFmt formatCode="General" sourceLinked="1"/>
        <c:majorTickMark val="out"/>
        <c:minorTickMark val="out"/>
        <c:tickLblPos val="nextTo"/>
        <c:spPr>
          <a:ln>
            <a:noFill/>
          </a:ln>
        </c:spPr>
        <c:txPr>
          <a:bodyPr/>
          <a:lstStyle/>
          <a:p>
            <a:pPr>
              <a:defRPr sz="1600" b="1">
                <a:latin typeface="Calibri" panose="020F0502020204030204" pitchFamily="34" charset="0"/>
              </a:defRPr>
            </a:pPr>
            <a:endParaRPr lang="en-US"/>
          </a:p>
        </c:txPr>
        <c:crossAx val="71194112"/>
        <c:crosses val="autoZero"/>
        <c:crossBetween val="midCat"/>
        <c:minorUnit val="10"/>
      </c:valAx>
      <c:spPr>
        <a:solidFill>
          <a:srgbClr val="FFFFFF">
            <a:lumMod val="95000"/>
          </a:srgbClr>
        </a:solidFill>
      </c:spPr>
    </c:plotArea>
    <c:legend>
      <c:legendPos val="r"/>
      <c:layout>
        <c:manualLayout>
          <c:xMode val="edge"/>
          <c:yMode val="edge"/>
          <c:x val="0.11315789473684212"/>
          <c:y val="0.11451644449980126"/>
          <c:w val="0.1134502923976608"/>
          <c:h val="0.28239216893937535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1">
              <a:latin typeface="Courier New" panose="02070309020205020404" pitchFamily="49" charset="0"/>
              <a:cs typeface="Courier New" panose="02070309020205020404" pitchFamily="49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11/6/24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F64717-A5A5-4C4E-9291-2F18B7410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r>
              <a:rPr lang="en-US" dirty="0"/>
              <a:t>Pause at the end of this slide to consider that M[0] and M[8] have nothing to do with one another, but that they interfere with one </a:t>
            </a:r>
            <a:r>
              <a:rPr lang="en-US" dirty="0" err="1"/>
              <a:t>anothers</a:t>
            </a:r>
            <a:r>
              <a:rPr lang="en-US" dirty="0"/>
              <a:t>’ existences in the cache.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68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37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6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43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16byte direct mapped $, 4B blocks -&gt; must be 4 sets to account for all 16B of cache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53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from block with set index bits 00 to 01, displace the line sitting in set 0 from the block with set index 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34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Slopes of spatial locality – increase stride, degrade throughput because burn through blocks faster</a:t>
            </a:r>
          </a:p>
          <a:p>
            <a:r>
              <a:rPr lang="en-US" dirty="0"/>
              <a:t>Ridges of temporal – if after warm up, whole dataset in cache, every thing’s a hit.</a:t>
            </a:r>
          </a:p>
          <a:p>
            <a:r>
              <a:rPr lang="en-US" dirty="0"/>
              <a:t>Prefetching – do better than we expect.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329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47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Matrix Multiplication image from Wikimedia, attribution: </a:t>
            </a:r>
            <a:br>
              <a:rPr lang="en-US" dirty="0"/>
            </a:br>
            <a:r>
              <a:rPr lang="en-US" dirty="0"/>
              <a:t>By </a:t>
            </a:r>
            <a:r>
              <a:rPr lang="en-US" dirty="0" err="1"/>
              <a:t>File:Matrix</a:t>
            </a:r>
            <a:r>
              <a:rPr lang="en-US" dirty="0"/>
              <a:t> multiplication </a:t>
            </a:r>
            <a:r>
              <a:rPr lang="en-US" dirty="0" err="1"/>
              <a:t>diagram.svg:User:BilouSee</a:t>
            </a:r>
            <a:r>
              <a:rPr lang="en-US" dirty="0"/>
              <a:t> below. - This file was derived from: Matrix multiplication </a:t>
            </a:r>
            <a:r>
              <a:rPr lang="en-US" dirty="0" err="1"/>
              <a:t>diagram.svg</a:t>
            </a:r>
            <a:r>
              <a:rPr lang="en-US" dirty="0"/>
              <a:t>, CC BY-SA 3.0, https://</a:t>
            </a:r>
            <a:r>
              <a:rPr lang="en-US" dirty="0" err="1"/>
              <a:t>commons.wikimedia.org</a:t>
            </a:r>
            <a:r>
              <a:rPr lang="en-US" dirty="0"/>
              <a:t>/w/</a:t>
            </a:r>
            <a:r>
              <a:rPr lang="en-US" dirty="0" err="1"/>
              <a:t>index.php?curid</a:t>
            </a:r>
            <a:r>
              <a:rPr lang="en-US" dirty="0"/>
              <a:t>=15175268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523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161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593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86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402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n/8 – comes from taking n and doing it in chunks of 8 </a:t>
            </a:r>
            <a:r>
              <a:rPr lang="en-US" dirty="0" err="1"/>
              <a:t>tha</a:t>
            </a:r>
            <a:r>
              <a:rPr lang="en-US" dirty="0"/>
              <a:t> fit in a cache line, with perfect stride 1 accesses.</a:t>
            </a:r>
          </a:p>
          <a:p>
            <a:r>
              <a:rPr lang="en-US" dirty="0"/>
              <a:t>N – comes from missing on everything but the 1 double needed going down a column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868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2n/B comes from doing n/B blocks of size B^2 in each source matrix</a:t>
            </a:r>
          </a:p>
          <a:p>
            <a:r>
              <a:rPr lang="en-US" dirty="0"/>
              <a:t>B^2 / 8 comes from taking B^2 bytes per block and perfectly caching them 8 doubles at a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51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n/B is the dimension of the matrix in blocks. (n/B)^2  is the number of iterations.   </a:t>
            </a:r>
            <a:r>
              <a:rPr lang="en-US" dirty="0" err="1"/>
              <a:t>nB</a:t>
            </a:r>
            <a:r>
              <a:rPr lang="en-US" dirty="0"/>
              <a:t>/4 is the misses per iteration.  N^3/4B is the total miss 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078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3B^2 to accommodate M3 = M1 x M2, with M1,2,3 all supplying blocks of dim B^2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41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F64717-A5A5-4C4E-9291-2F18B7410B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654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dirty="0"/>
              <a:t>Cache Memories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3357305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</a:t>
            </a:r>
            <a:r>
              <a:rPr lang="en-US" sz="1800" baseline="30000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 = 2</a:t>
            </a:r>
            <a:r>
              <a:rPr lang="en-US" sz="1800" baseline="30000" dirty="0">
                <a:latin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406653" y="6277367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748601" y="6144414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 = 2</a:t>
            </a:r>
            <a:r>
              <a:rPr lang="en-US" sz="1800" baseline="30000" dirty="0">
                <a:latin typeface="Calibri" pitchFamily="34" charset="0"/>
              </a:rPr>
              <a:t>b</a:t>
            </a:r>
            <a:r>
              <a:rPr lang="en-US" sz="1800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 = 2</a:t>
            </a:r>
            <a:r>
              <a:rPr lang="en-US" sz="1800" baseline="30000" dirty="0">
                <a:latin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544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B=8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544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B=8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61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assume yes (= hit)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 Mapped Cache (E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544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B=8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61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assume yes (= hit)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7874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If tag doesn’t match (= miss): </a:t>
            </a:r>
            <a:r>
              <a:rPr lang="en-US" sz="2400" dirty="0">
                <a:latin typeface="Calibri" pitchFamily="34" charset="0"/>
              </a:rPr>
              <a:t>old line is evicted and replaced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Direct-Mapped Cache Simulation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71600"/>
            <a:ext cx="58562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4-bit addresses (address space size M=16 bytes)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S=4 sets, E=1 Blocks/set, B=2 bytes/block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trace (reads, one byte per read):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	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lang="en-US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],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1	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en-US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],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7	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11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en-US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],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8	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lang="en-US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],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0	[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00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  <a:r>
              <a:rPr kumimoji="0" lang="en-US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x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Tag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Block</a:t>
            </a: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</a:t>
            </a: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3290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2826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39408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930103" y="5131606"/>
            <a:ext cx="2087562" cy="306388"/>
            <a:chOff x="2389" y="3244"/>
            <a:chExt cx="1315" cy="193"/>
          </a:xfrm>
          <a:solidFill>
            <a:srgbClr val="DEDFF5"/>
          </a:solidFill>
        </p:grpSpPr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 3</a:t>
            </a:r>
          </a:p>
        </p:txBody>
      </p:sp>
      <p:sp>
        <p:nvSpPr>
          <p:cNvPr id="54" name="Text Box 174">
            <a:extLst>
              <a:ext uri="{FF2B5EF4-FFF2-40B4-BE49-F238E27FC236}">
                <a16:creationId xmlns:a16="http://schemas.microsoft.com/office/drawing/2014/main" id="{F2F6CEFC-C98F-4C3D-9570-830C1D73A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077" y="2955367"/>
            <a:ext cx="775339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(cold)</a:t>
            </a:r>
          </a:p>
        </p:txBody>
      </p:sp>
      <p:sp>
        <p:nvSpPr>
          <p:cNvPr id="55" name="Text Box 174">
            <a:extLst>
              <a:ext uri="{FF2B5EF4-FFF2-40B4-BE49-F238E27FC236}">
                <a16:creationId xmlns:a16="http://schemas.microsoft.com/office/drawing/2014/main" id="{3A5BBA79-661C-4367-A64C-F5F2A5253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077" y="3540445"/>
            <a:ext cx="775339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(cold)</a:t>
            </a:r>
          </a:p>
        </p:txBody>
      </p:sp>
      <p:sp>
        <p:nvSpPr>
          <p:cNvPr id="56" name="Text Box 174">
            <a:extLst>
              <a:ext uri="{FF2B5EF4-FFF2-40B4-BE49-F238E27FC236}">
                <a16:creationId xmlns:a16="http://schemas.microsoft.com/office/drawing/2014/main" id="{C123DD0D-EE46-4C16-8695-3FCAF3F46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076" y="3888739"/>
            <a:ext cx="775339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(cold)</a:t>
            </a:r>
          </a:p>
        </p:txBody>
      </p:sp>
      <p:sp>
        <p:nvSpPr>
          <p:cNvPr id="57" name="Text Box 174">
            <a:extLst>
              <a:ext uri="{FF2B5EF4-FFF2-40B4-BE49-F238E27FC236}">
                <a16:creationId xmlns:a16="http://schemas.microsoft.com/office/drawing/2014/main" id="{D8547DC7-0727-485E-9FEF-F7FBA8917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100" y="4192989"/>
            <a:ext cx="1107290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(conflict)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  <p:bldP spid="54" grpId="0"/>
      <p:bldP spid="55" grpId="0"/>
      <p:bldP spid="56" grpId="0"/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dirty="0"/>
              <a:t>E-way Set-Associative Cache (Here: E = 2)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9906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030069"/>
            <a:ext cx="3544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B=8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7946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7852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5472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7056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6858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352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1285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3638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5889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65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3493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9445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8249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5651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3131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30611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3095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6028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8381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60632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2908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8237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4188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2992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0394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7874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5354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858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8352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1285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3638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5889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8165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3493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9445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8249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5651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3131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30611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3095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6028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8381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60632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2908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8237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4188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2992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0394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7874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5354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6858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8352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21285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3638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5889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8165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3493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9445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8249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5651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3131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30611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3095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6028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8381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60632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2908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8237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4188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2992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70394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7874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5354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6858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8352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1285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3638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5889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8165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3493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9445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8249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5651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3131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30611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3095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6028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8381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60632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2908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8237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4188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2992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70394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7874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5354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2827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81534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find set</a:t>
            </a:r>
          </a:p>
        </p:txBody>
      </p:sp>
      <p:sp>
        <p:nvSpPr>
          <p:cNvPr id="126" name="AutoShape 16"/>
          <p:cNvSpPr>
            <a:spLocks/>
          </p:cNvSpPr>
          <p:nvPr/>
        </p:nvSpPr>
        <p:spPr bwMode="auto">
          <a:xfrm rot="5400000">
            <a:off x="4122816" y="-1157386"/>
            <a:ext cx="228601" cy="706299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3" name="AutoShape 16"/>
          <p:cNvSpPr>
            <a:spLocks/>
          </p:cNvSpPr>
          <p:nvPr/>
        </p:nvSpPr>
        <p:spPr bwMode="auto">
          <a:xfrm>
            <a:off x="374772" y="2561441"/>
            <a:ext cx="228600" cy="3153559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332419" y="1818018"/>
            <a:ext cx="15087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2 lines per set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98983" y="5867400"/>
            <a:ext cx="72327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S sets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/>
              <a:t>E-way Set 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1000" y="1030069"/>
            <a:ext cx="3544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B=8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7946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7852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5472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7056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858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8352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1285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3638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5889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8165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3493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9445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8249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5651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3131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30611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3095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6028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8381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60632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2908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8237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4188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2992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0394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7874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5354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2827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00C5CEFE-57FB-4F87-B06B-8180D1A5939A}"/>
              </a:ext>
            </a:extLst>
          </p:cNvPr>
          <p:cNvSpPr txBox="1"/>
          <p:nvPr/>
        </p:nvSpPr>
        <p:spPr>
          <a:xfrm>
            <a:off x="35052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both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890BA56-88B7-4AD4-84D3-36C69038F13C}"/>
              </a:ext>
            </a:extLst>
          </p:cNvPr>
          <p:cNvSpPr txBox="1"/>
          <p:nvPr/>
        </p:nvSpPr>
        <p:spPr>
          <a:xfrm>
            <a:off x="685800" y="263731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4882982-E39A-4605-ACD5-DE4C92B5B74C}"/>
              </a:ext>
            </a:extLst>
          </p:cNvPr>
          <p:cNvSpPr txBox="1"/>
          <p:nvPr/>
        </p:nvSpPr>
        <p:spPr>
          <a:xfrm>
            <a:off x="1729681" y="2635545"/>
            <a:ext cx="183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(= hit)</a:t>
            </a:r>
          </a:p>
        </p:txBody>
      </p:sp>
      <p:cxnSp>
        <p:nvCxnSpPr>
          <p:cNvPr id="140" name="Elbow Connector 142">
            <a:extLst>
              <a:ext uri="{FF2B5EF4-FFF2-40B4-BE49-F238E27FC236}">
                <a16:creationId xmlns:a16="http://schemas.microsoft.com/office/drawing/2014/main" id="{C9DEF304-8E6D-48BB-92FA-76FBEB98F08F}"/>
              </a:ext>
            </a:extLst>
          </p:cNvPr>
          <p:cNvCxnSpPr/>
          <p:nvPr/>
        </p:nvCxnSpPr>
        <p:spPr bwMode="auto">
          <a:xfrm rot="5400000">
            <a:off x="5212379" y="79193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08B3C477-7D22-4A6B-9DD0-0BFDBA67434B}"/>
              </a:ext>
            </a:extLst>
          </p:cNvPr>
          <p:cNvSpPr txBox="1"/>
          <p:nvPr/>
        </p:nvSpPr>
        <p:spPr>
          <a:xfrm>
            <a:off x="5301269" y="4358312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cxnSp>
        <p:nvCxnSpPr>
          <p:cNvPr id="142" name="Shape 131">
            <a:extLst>
              <a:ext uri="{FF2B5EF4-FFF2-40B4-BE49-F238E27FC236}">
                <a16:creationId xmlns:a16="http://schemas.microsoft.com/office/drawing/2014/main" id="{1EAB880D-4A6E-4DAB-8070-D5B356062750}"/>
              </a:ext>
            </a:extLst>
          </p:cNvPr>
          <p:cNvCxnSpPr/>
          <p:nvPr/>
        </p:nvCxnSpPr>
        <p:spPr bwMode="auto">
          <a:xfrm rot="10800000" flipV="1">
            <a:off x="5136770" y="1987098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hape 133">
            <a:extLst>
              <a:ext uri="{FF2B5EF4-FFF2-40B4-BE49-F238E27FC236}">
                <a16:creationId xmlns:a16="http://schemas.microsoft.com/office/drawing/2014/main" id="{34434DFE-B9CA-450C-8959-10892DEDF8A9}"/>
              </a:ext>
            </a:extLst>
          </p:cNvPr>
          <p:cNvCxnSpPr/>
          <p:nvPr/>
        </p:nvCxnSpPr>
        <p:spPr bwMode="auto">
          <a:xfrm rot="10800000" flipV="1">
            <a:off x="1662442" y="1987097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5FF0D94A-A262-4DBE-9C95-B309A3725696}"/>
              </a:ext>
            </a:extLst>
          </p:cNvPr>
          <p:cNvCxnSpPr/>
          <p:nvPr/>
        </p:nvCxnSpPr>
        <p:spPr bwMode="auto">
          <a:xfrm rot="5400000">
            <a:off x="862805" y="316618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89E2D7E-04A9-46FF-BAF5-3D4191DAD5E1}"/>
              </a:ext>
            </a:extLst>
          </p:cNvPr>
          <p:cNvSpPr/>
          <p:nvPr/>
        </p:nvSpPr>
        <p:spPr bwMode="auto">
          <a:xfrm>
            <a:off x="1347624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3998217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8" grpId="0"/>
      <p:bldP spid="139" grpId="0"/>
      <p:bldP spid="141" grpId="0"/>
      <p:bldP spid="1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/>
              <a:t>E-way Set Associative Cache (Here: E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1000" y="1030069"/>
            <a:ext cx="3544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B=8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7946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7852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5472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7056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858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8352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1285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3638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5889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8165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3493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9445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8249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5651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3131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30611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3095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6028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8381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60632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2908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8237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4188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2992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0394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7874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5354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2827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00C5CEFE-57FB-4F87-B06B-8180D1A5939A}"/>
              </a:ext>
            </a:extLst>
          </p:cNvPr>
          <p:cNvSpPr txBox="1"/>
          <p:nvPr/>
        </p:nvSpPr>
        <p:spPr>
          <a:xfrm>
            <a:off x="35052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compare both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890BA56-88B7-4AD4-84D3-36C69038F13C}"/>
              </a:ext>
            </a:extLst>
          </p:cNvPr>
          <p:cNvSpPr txBox="1"/>
          <p:nvPr/>
        </p:nvSpPr>
        <p:spPr>
          <a:xfrm>
            <a:off x="685800" y="263731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4882982-E39A-4605-ACD5-DE4C92B5B74C}"/>
              </a:ext>
            </a:extLst>
          </p:cNvPr>
          <p:cNvSpPr txBox="1"/>
          <p:nvPr/>
        </p:nvSpPr>
        <p:spPr>
          <a:xfrm>
            <a:off x="1729681" y="2635545"/>
            <a:ext cx="183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match: yes (= hit)</a:t>
            </a:r>
          </a:p>
        </p:txBody>
      </p:sp>
      <p:cxnSp>
        <p:nvCxnSpPr>
          <p:cNvPr id="140" name="Elbow Connector 142">
            <a:extLst>
              <a:ext uri="{FF2B5EF4-FFF2-40B4-BE49-F238E27FC236}">
                <a16:creationId xmlns:a16="http://schemas.microsoft.com/office/drawing/2014/main" id="{C9DEF304-8E6D-48BB-92FA-76FBEB98F08F}"/>
              </a:ext>
            </a:extLst>
          </p:cNvPr>
          <p:cNvCxnSpPr/>
          <p:nvPr/>
        </p:nvCxnSpPr>
        <p:spPr bwMode="auto">
          <a:xfrm rot="5400000">
            <a:off x="5212379" y="79193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08B3C477-7D22-4A6B-9DD0-0BFDBA67434B}"/>
              </a:ext>
            </a:extLst>
          </p:cNvPr>
          <p:cNvSpPr txBox="1"/>
          <p:nvPr/>
        </p:nvSpPr>
        <p:spPr>
          <a:xfrm>
            <a:off x="5301269" y="4358312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offset</a:t>
            </a:r>
          </a:p>
        </p:txBody>
      </p:sp>
      <p:cxnSp>
        <p:nvCxnSpPr>
          <p:cNvPr id="142" name="Shape 131">
            <a:extLst>
              <a:ext uri="{FF2B5EF4-FFF2-40B4-BE49-F238E27FC236}">
                <a16:creationId xmlns:a16="http://schemas.microsoft.com/office/drawing/2014/main" id="{1EAB880D-4A6E-4DAB-8070-D5B356062750}"/>
              </a:ext>
            </a:extLst>
          </p:cNvPr>
          <p:cNvCxnSpPr/>
          <p:nvPr/>
        </p:nvCxnSpPr>
        <p:spPr bwMode="auto">
          <a:xfrm rot="10800000" flipV="1">
            <a:off x="5136770" y="1987098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hape 133">
            <a:extLst>
              <a:ext uri="{FF2B5EF4-FFF2-40B4-BE49-F238E27FC236}">
                <a16:creationId xmlns:a16="http://schemas.microsoft.com/office/drawing/2014/main" id="{34434DFE-B9CA-450C-8959-10892DEDF8A9}"/>
              </a:ext>
            </a:extLst>
          </p:cNvPr>
          <p:cNvCxnSpPr/>
          <p:nvPr/>
        </p:nvCxnSpPr>
        <p:spPr bwMode="auto">
          <a:xfrm rot="10800000" flipV="1">
            <a:off x="1662442" y="1987097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5FF0D94A-A262-4DBE-9C95-B309A3725696}"/>
              </a:ext>
            </a:extLst>
          </p:cNvPr>
          <p:cNvCxnSpPr/>
          <p:nvPr/>
        </p:nvCxnSpPr>
        <p:spPr bwMode="auto">
          <a:xfrm rot="5400000">
            <a:off x="862805" y="316618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89E2D7E-04A9-46FF-BAF5-3D4191DAD5E1}"/>
              </a:ext>
            </a:extLst>
          </p:cNvPr>
          <p:cNvSpPr/>
          <p:nvPr/>
        </p:nvSpPr>
        <p:spPr bwMode="auto">
          <a:xfrm>
            <a:off x="1347624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310FBB-F91A-4D41-9213-E60CB792AD32}"/>
              </a:ext>
            </a:extLst>
          </p:cNvPr>
          <p:cNvSpPr/>
          <p:nvPr/>
        </p:nvSpPr>
        <p:spPr bwMode="auto">
          <a:xfrm>
            <a:off x="3318466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B20A240-F28A-42B0-B8A6-E56F683E83F2}"/>
              </a:ext>
            </a:extLst>
          </p:cNvPr>
          <p:cNvSpPr/>
          <p:nvPr/>
        </p:nvSpPr>
        <p:spPr bwMode="auto">
          <a:xfrm>
            <a:off x="3066472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3" name="Down Arrow 42">
            <a:extLst>
              <a:ext uri="{FF2B5EF4-FFF2-40B4-BE49-F238E27FC236}">
                <a16:creationId xmlns:a16="http://schemas.microsoft.com/office/drawing/2014/main" id="{FFB9FEE5-2FDC-4A25-91B0-8B1526BCEE6D}"/>
              </a:ext>
            </a:extLst>
          </p:cNvPr>
          <p:cNvSpPr/>
          <p:nvPr/>
        </p:nvSpPr>
        <p:spPr bwMode="auto">
          <a:xfrm flipV="1">
            <a:off x="2951329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15343C-E1CD-41A1-A5EF-FC2A5174DAB6}"/>
              </a:ext>
            </a:extLst>
          </p:cNvPr>
          <p:cNvSpPr txBox="1"/>
          <p:nvPr/>
        </p:nvSpPr>
        <p:spPr>
          <a:xfrm>
            <a:off x="2037321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short </a:t>
            </a:r>
            <a:r>
              <a:rPr lang="en-US" sz="1800" dirty="0" err="1">
                <a:latin typeface="Calibri" pitchFamily="34" charset="0"/>
              </a:rPr>
              <a:t>int</a:t>
            </a:r>
            <a:r>
              <a:rPr lang="en-US" sz="1800" dirty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4F1EF0-37E8-43E7-8ECD-CCB050FD6DAF}"/>
              </a:ext>
            </a:extLst>
          </p:cNvPr>
          <p:cNvSpPr txBox="1"/>
          <p:nvPr/>
        </p:nvSpPr>
        <p:spPr>
          <a:xfrm>
            <a:off x="457200" y="53340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 match or not valid (= miss):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Replacement policies: random, least recently used (LRU), …</a:t>
            </a:r>
          </a:p>
        </p:txBody>
      </p:sp>
    </p:spTree>
    <p:extLst>
      <p:ext uri="{BB962C8B-B14F-4D97-AF65-F5344CB8AC3E}">
        <p14:creationId xmlns:p14="http://schemas.microsoft.com/office/powerpoint/2010/main" val="274209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/>
              <a:t>2-Way Set 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45672" y="1731417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4-bit addresses (M=16 bytes) </a:t>
            </a:r>
          </a:p>
          <a:p>
            <a:r>
              <a:rPr lang="en-US" sz="2000" b="0" dirty="0">
                <a:latin typeface="Calibri"/>
                <a:cs typeface="Calibri"/>
              </a:rPr>
              <a:t>S=2 sets, E=2 blocks/set, B=2 bytes/block </a:t>
            </a:r>
          </a:p>
          <a:p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</a:t>
            </a:r>
            <a:r>
              <a:rPr lang="en-US" sz="2000" dirty="0">
                <a:solidFill>
                  <a:srgbClr val="C00000"/>
                </a:solidFill>
                <a:latin typeface="Calibri"/>
                <a:cs typeface="Calibri"/>
              </a:rPr>
              <a:t>00</a:t>
            </a:r>
            <a:r>
              <a:rPr lang="en-US" sz="2000" u="sng" dirty="0">
                <a:solidFill>
                  <a:srgbClr val="0070C0"/>
                </a:solidFill>
                <a:latin typeface="Calibri"/>
                <a:cs typeface="Calibri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</a:t>
            </a:r>
            <a:r>
              <a:rPr lang="en-US" sz="2000" dirty="0">
                <a:solidFill>
                  <a:srgbClr val="C00000"/>
                </a:solidFill>
                <a:latin typeface="Calibri"/>
                <a:cs typeface="Calibri"/>
              </a:rPr>
              <a:t>00</a:t>
            </a:r>
            <a:r>
              <a:rPr lang="en-US" sz="2000" u="sng" dirty="0">
                <a:solidFill>
                  <a:srgbClr val="0070C0"/>
                </a:solidFill>
                <a:latin typeface="Calibri"/>
                <a:cs typeface="Calibri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</a:t>
            </a:r>
            <a:r>
              <a:rPr lang="en-US" sz="2000" dirty="0">
                <a:solidFill>
                  <a:srgbClr val="C00000"/>
                </a:solidFill>
                <a:latin typeface="Calibri"/>
                <a:cs typeface="Calibri"/>
              </a:rPr>
              <a:t>01</a:t>
            </a:r>
            <a:r>
              <a:rPr lang="en-US" sz="2000" u="sng" dirty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</a:t>
            </a:r>
            <a:r>
              <a:rPr lang="en-US" sz="2000" dirty="0">
                <a:solidFill>
                  <a:srgbClr val="C00000"/>
                </a:solidFill>
                <a:latin typeface="Calibri"/>
                <a:cs typeface="Calibri"/>
              </a:rPr>
              <a:t>10</a:t>
            </a:r>
            <a:r>
              <a:rPr lang="en-US" sz="2000" u="sng" dirty="0">
                <a:solidFill>
                  <a:srgbClr val="0070C0"/>
                </a:solidFill>
                <a:latin typeface="Calibri"/>
                <a:cs typeface="Calibri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</a:t>
            </a:r>
            <a:r>
              <a:rPr lang="en-US" sz="2000" dirty="0">
                <a:solidFill>
                  <a:srgbClr val="C00000"/>
                </a:solidFill>
                <a:latin typeface="Calibri"/>
                <a:cs typeface="Calibri"/>
              </a:rPr>
              <a:t>00</a:t>
            </a:r>
            <a:r>
              <a:rPr lang="en-US" sz="2000" u="sng" dirty="0">
                <a:solidFill>
                  <a:srgbClr val="0070C0"/>
                </a:solidFill>
                <a:latin typeface="Calibri"/>
                <a:cs typeface="Calibri"/>
              </a:rPr>
              <a:t>0</a:t>
            </a:r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0070C0"/>
                </a:solidFill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rgbClr val="008000"/>
                </a:solidFill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endParaRPr lang="en-US" sz="2000" b="0" dirty="0">
                <a:latin typeface="Calibri"/>
                <a:cs typeface="Calibri"/>
              </a:endParaRP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endParaRPr lang="en-US" sz="2000" b="0" dirty="0">
                <a:latin typeface="Calibri"/>
                <a:cs typeface="Calibri"/>
              </a:endParaRP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3057921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solidFill>
                  <a:srgbClr val="C00000"/>
                </a:solidFill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2" y="509690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3498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solidFill>
                  <a:srgbClr val="C00000"/>
                </a:solidFill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6546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solidFill>
                  <a:srgbClr val="C00000"/>
                </a:solidFill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9594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solidFill>
                  <a:srgbClr val="C00000"/>
                </a:solidFill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2642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solidFill>
                  <a:srgbClr val="C00000"/>
                </a:solidFill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Set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322887"/>
          </a:xfrm>
        </p:spPr>
        <p:txBody>
          <a:bodyPr lIns="90360" tIns="44280" rIns="90360" bIns="4428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copies of data exist: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L1, L2, L3, Main Memory,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write-hit?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Write-through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(write immediately to memory)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Write-back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(defer write to memory until replacement of line)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Each cache line needs a dirty bit (set if data has </a:t>
            </a:r>
            <a:r>
              <a:rPr lang="en-GB"/>
              <a:t>been written to)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Write-allocate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(load into cache, update line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will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No-write-allocate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(writes straight to memory, does not load into cache)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</a:t>
            </a:r>
          </a:p>
          <a:p>
            <a:pPr eaLnBrk="1" hangingPunct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898C84B-AA62-46AB-AA15-871E5ABD77E7}"/>
              </a:ext>
            </a:extLst>
          </p:cNvPr>
          <p:cNvGrpSpPr/>
          <p:nvPr/>
        </p:nvGrpSpPr>
        <p:grpSpPr>
          <a:xfrm>
            <a:off x="4640515" y="1115144"/>
            <a:ext cx="4274886" cy="1168756"/>
            <a:chOff x="4640515" y="1115144"/>
            <a:chExt cx="4274886" cy="116875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6690D2F-94CA-46F3-B0C1-ECDDC670F484}"/>
                </a:ext>
              </a:extLst>
            </p:cNvPr>
            <p:cNvSpPr/>
            <p:nvPr/>
          </p:nvSpPr>
          <p:spPr bwMode="auto">
            <a:xfrm>
              <a:off x="5105401" y="1115144"/>
              <a:ext cx="3810000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A61489-AF1F-495F-9662-ACDFCF5D0785}"/>
                </a:ext>
              </a:extLst>
            </p:cNvPr>
            <p:cNvSpPr/>
            <p:nvPr/>
          </p:nvSpPr>
          <p:spPr bwMode="auto">
            <a:xfrm>
              <a:off x="6890195" y="1229444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988EA04-4BEB-4525-B309-38C7D3AE601F}"/>
                </a:ext>
              </a:extLst>
            </p:cNvPr>
            <p:cNvSpPr/>
            <p:nvPr/>
          </p:nvSpPr>
          <p:spPr bwMode="auto">
            <a:xfrm>
              <a:off x="7162800" y="1229444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E4A191-F7BE-406E-8AE9-5FA6AB0F8771}"/>
                </a:ext>
              </a:extLst>
            </p:cNvPr>
            <p:cNvSpPr/>
            <p:nvPr/>
          </p:nvSpPr>
          <p:spPr bwMode="auto">
            <a:xfrm>
              <a:off x="7423595" y="1229444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DCAFE3F-94B7-44FC-A97A-92746D96E4D6}"/>
                </a:ext>
              </a:extLst>
            </p:cNvPr>
            <p:cNvSpPr/>
            <p:nvPr/>
          </p:nvSpPr>
          <p:spPr bwMode="auto">
            <a:xfrm>
              <a:off x="8337995" y="1229444"/>
              <a:ext cx="4572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B-1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C0FFBF3-95FF-4EDE-BDE4-BD1270D31EE6}"/>
                </a:ext>
              </a:extLst>
            </p:cNvPr>
            <p:cNvSpPr/>
            <p:nvPr/>
          </p:nvSpPr>
          <p:spPr bwMode="auto">
            <a:xfrm>
              <a:off x="7696200" y="1229444"/>
              <a:ext cx="6417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alibri" pitchFamily="34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42B926A-F0F7-4294-9BCF-85DE6FB35580}"/>
                </a:ext>
              </a:extLst>
            </p:cNvPr>
            <p:cNvCxnSpPr/>
            <p:nvPr/>
          </p:nvCxnSpPr>
          <p:spPr bwMode="auto">
            <a:xfrm>
              <a:off x="7830351" y="1381050"/>
              <a:ext cx="457200" cy="158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0086BF-4128-41E1-8E73-ECD9017F66B3}"/>
                </a:ext>
              </a:extLst>
            </p:cNvPr>
            <p:cNvSpPr/>
            <p:nvPr/>
          </p:nvSpPr>
          <p:spPr bwMode="auto">
            <a:xfrm>
              <a:off x="5987605" y="1229444"/>
              <a:ext cx="7179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DD6AD96-F1D5-46B3-A9B7-6A81D774D635}"/>
                </a:ext>
              </a:extLst>
            </p:cNvPr>
            <p:cNvSpPr/>
            <p:nvPr/>
          </p:nvSpPr>
          <p:spPr bwMode="auto">
            <a:xfrm>
              <a:off x="5597532" y="1241788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rgbClr val="FF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F34C5FB5-5038-4987-A605-585F80961717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741272" y="873133"/>
              <a:ext cx="228600" cy="190500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164E5B-243A-47D1-AC3A-BCF10493B75B}"/>
                </a:ext>
              </a:extLst>
            </p:cNvPr>
            <p:cNvSpPr txBox="1"/>
            <p:nvPr/>
          </p:nvSpPr>
          <p:spPr>
            <a:xfrm>
              <a:off x="7257185" y="1914568"/>
              <a:ext cx="1305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 = 2</a:t>
              </a:r>
              <a:r>
                <a:rPr lang="en-US" sz="1800" baseline="30000" dirty="0">
                  <a:latin typeface="Calibri" pitchFamily="34" charset="0"/>
                </a:rPr>
                <a:t>b</a:t>
              </a:r>
              <a:r>
                <a:rPr lang="en-US" sz="1800" dirty="0">
                  <a:latin typeface="Calibri" pitchFamily="34" charset="0"/>
                </a:rPr>
                <a:t> bytes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997F52E-3BDC-4634-B04A-D5351C8A6A43}"/>
                </a:ext>
              </a:extLst>
            </p:cNvPr>
            <p:cNvGrpSpPr/>
            <p:nvPr/>
          </p:nvGrpSpPr>
          <p:grpSpPr>
            <a:xfrm>
              <a:off x="5544193" y="1567588"/>
              <a:ext cx="947695" cy="633800"/>
              <a:chOff x="5493251" y="1546588"/>
              <a:chExt cx="947695" cy="63380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1B93D58-55AD-4132-BC5D-AB21CD389806}"/>
                  </a:ext>
                </a:extLst>
              </p:cNvPr>
              <p:cNvSpPr txBox="1"/>
              <p:nvPr/>
            </p:nvSpPr>
            <p:spPr>
              <a:xfrm>
                <a:off x="5493251" y="1811056"/>
                <a:ext cx="9476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  <a:latin typeface="Calibri" pitchFamily="34" charset="0"/>
                  </a:rPr>
                  <a:t>dirty bit</a:t>
                </a: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8FE34A27-7183-4BE6-81AE-87BA878A14F7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5530333" y="1698194"/>
                <a:ext cx="304800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B16A6C-021C-46CF-BEED-15D5351629E1}"/>
                </a:ext>
              </a:extLst>
            </p:cNvPr>
            <p:cNvSpPr/>
            <p:nvPr/>
          </p:nvSpPr>
          <p:spPr bwMode="auto">
            <a:xfrm>
              <a:off x="5178914" y="1241788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68659F-8892-44D1-B582-178F1EFD031B}"/>
                </a:ext>
              </a:extLst>
            </p:cNvPr>
            <p:cNvSpPr txBox="1"/>
            <p:nvPr/>
          </p:nvSpPr>
          <p:spPr>
            <a:xfrm>
              <a:off x="4640515" y="1814224"/>
              <a:ext cx="952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valid bit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94C774F-73BC-43A6-A330-0046DF999987}"/>
                </a:ext>
              </a:extLst>
            </p:cNvPr>
            <p:cNvCxnSpPr/>
            <p:nvPr/>
          </p:nvCxnSpPr>
          <p:spPr bwMode="auto">
            <a:xfrm rot="5400000" flipH="1" flipV="1">
              <a:off x="5176878" y="1706187"/>
              <a:ext cx="3048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/>
              <a:t>Cache memory organization and operation</a:t>
            </a:r>
          </a:p>
          <a:p>
            <a:r>
              <a:rPr lang="en-US" dirty="0"/>
              <a:t>Performance impact of caches</a:t>
            </a:r>
          </a:p>
          <a:p>
            <a:pPr lvl="1"/>
            <a:r>
              <a:rPr lang="en-US" dirty="0"/>
              <a:t>The memory mountain</a:t>
            </a:r>
          </a:p>
          <a:p>
            <a:pPr lvl="1"/>
            <a:r>
              <a:rPr lang="en-US" dirty="0"/>
              <a:t>Rearranging loops to improve spatial locality</a:t>
            </a:r>
          </a:p>
          <a:p>
            <a:pPr lvl="1"/>
            <a:r>
              <a:rPr lang="en-US" dirty="0"/>
              <a:t>Using blocking to improve temporal locality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4C527-D2A5-4698-9728-35512B952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Write-back Write-allocate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76054-0FD1-49E3-8A45-129D66313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write to address X is issued</a:t>
            </a:r>
          </a:p>
          <a:p>
            <a:r>
              <a:rPr lang="en-US" dirty="0"/>
              <a:t>If it is a hit</a:t>
            </a:r>
          </a:p>
          <a:p>
            <a:pPr lvl="1"/>
            <a:r>
              <a:rPr lang="en-US" dirty="0"/>
              <a:t>Update the contents of block</a:t>
            </a:r>
          </a:p>
          <a:p>
            <a:pPr lvl="1"/>
            <a:r>
              <a:rPr lang="en-US" dirty="0"/>
              <a:t>Set dirty bit to 1 (bit is sticky and only cleared on eviction)</a:t>
            </a:r>
          </a:p>
          <a:p>
            <a:pPr lvl="1"/>
            <a:endParaRPr lang="en-US" dirty="0"/>
          </a:p>
          <a:p>
            <a:r>
              <a:rPr lang="en-US" dirty="0"/>
              <a:t>If it is a miss</a:t>
            </a:r>
          </a:p>
          <a:p>
            <a:pPr lvl="1"/>
            <a:r>
              <a:rPr lang="en-US" dirty="0"/>
              <a:t>Fetch block from memory (per a read miss)</a:t>
            </a:r>
          </a:p>
          <a:p>
            <a:pPr lvl="1"/>
            <a:r>
              <a:rPr lang="en-US" dirty="0"/>
              <a:t>Then perform the write operations (per a write hit)</a:t>
            </a:r>
          </a:p>
          <a:p>
            <a:endParaRPr lang="en-US" dirty="0"/>
          </a:p>
          <a:p>
            <a:r>
              <a:rPr lang="en-US" dirty="0"/>
              <a:t>If a line is evicted and dirty bit is set to 1</a:t>
            </a:r>
          </a:p>
          <a:p>
            <a:pPr lvl="1"/>
            <a:r>
              <a:rPr lang="en-US" dirty="0"/>
              <a:t>The entire block of 2</a:t>
            </a:r>
            <a:r>
              <a:rPr lang="en-US" baseline="30000" dirty="0"/>
              <a:t>b</a:t>
            </a:r>
            <a:r>
              <a:rPr lang="en-US" dirty="0"/>
              <a:t> bytes are written back to memory</a:t>
            </a:r>
          </a:p>
          <a:p>
            <a:pPr lvl="1"/>
            <a:r>
              <a:rPr lang="en-US" dirty="0"/>
              <a:t>Dirty bit is cleared (set to 0)</a:t>
            </a:r>
          </a:p>
          <a:p>
            <a:pPr lvl="1"/>
            <a:r>
              <a:rPr lang="en-US" dirty="0"/>
              <a:t>Line is replaced by new contents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27F343-B1D2-46F1-9D3C-FBAFA5FE9329}"/>
              </a:ext>
            </a:extLst>
          </p:cNvPr>
          <p:cNvGrpSpPr/>
          <p:nvPr/>
        </p:nvGrpSpPr>
        <p:grpSpPr>
          <a:xfrm>
            <a:off x="4640515" y="1115144"/>
            <a:ext cx="4274886" cy="1168756"/>
            <a:chOff x="4640515" y="1115144"/>
            <a:chExt cx="4274886" cy="116875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BF24B62-1833-45FE-BEB3-0A4906B24B0B}"/>
                </a:ext>
              </a:extLst>
            </p:cNvPr>
            <p:cNvSpPr/>
            <p:nvPr/>
          </p:nvSpPr>
          <p:spPr bwMode="auto">
            <a:xfrm>
              <a:off x="5105401" y="1115144"/>
              <a:ext cx="3810000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3BBEDA3-F967-4754-9A8A-716DD61B75D7}"/>
                </a:ext>
              </a:extLst>
            </p:cNvPr>
            <p:cNvSpPr/>
            <p:nvPr/>
          </p:nvSpPr>
          <p:spPr bwMode="auto">
            <a:xfrm>
              <a:off x="6890195" y="1229444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E0333E2-34E2-4E27-898F-ACC53266E13A}"/>
                </a:ext>
              </a:extLst>
            </p:cNvPr>
            <p:cNvSpPr/>
            <p:nvPr/>
          </p:nvSpPr>
          <p:spPr bwMode="auto">
            <a:xfrm>
              <a:off x="7162800" y="1229444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324D33A-D190-4E61-BBF1-5B06E6B0F86A}"/>
                </a:ext>
              </a:extLst>
            </p:cNvPr>
            <p:cNvSpPr/>
            <p:nvPr/>
          </p:nvSpPr>
          <p:spPr bwMode="auto">
            <a:xfrm>
              <a:off x="7423595" y="1229444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D317C5-CB96-44A1-AE26-662CDF076223}"/>
                </a:ext>
              </a:extLst>
            </p:cNvPr>
            <p:cNvSpPr/>
            <p:nvPr/>
          </p:nvSpPr>
          <p:spPr bwMode="auto">
            <a:xfrm>
              <a:off x="8337995" y="1229444"/>
              <a:ext cx="4572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B-1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6B030C-2C11-439D-B953-385B27F957FF}"/>
                </a:ext>
              </a:extLst>
            </p:cNvPr>
            <p:cNvSpPr/>
            <p:nvPr/>
          </p:nvSpPr>
          <p:spPr bwMode="auto">
            <a:xfrm>
              <a:off x="7696200" y="1229444"/>
              <a:ext cx="6417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alibri" pitchFamily="34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5F1018B-D5B2-4F24-A2E9-10AFB6E4D14D}"/>
                </a:ext>
              </a:extLst>
            </p:cNvPr>
            <p:cNvCxnSpPr/>
            <p:nvPr/>
          </p:nvCxnSpPr>
          <p:spPr bwMode="auto">
            <a:xfrm>
              <a:off x="7830351" y="1381050"/>
              <a:ext cx="457200" cy="158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04AB069-7D0E-4E83-BE0D-6413A25DF008}"/>
                </a:ext>
              </a:extLst>
            </p:cNvPr>
            <p:cNvSpPr/>
            <p:nvPr/>
          </p:nvSpPr>
          <p:spPr bwMode="auto">
            <a:xfrm>
              <a:off x="5987605" y="1229444"/>
              <a:ext cx="7179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EC62244-EE9F-498D-A9E8-0FE0A9FD3B99}"/>
                </a:ext>
              </a:extLst>
            </p:cNvPr>
            <p:cNvSpPr/>
            <p:nvPr/>
          </p:nvSpPr>
          <p:spPr bwMode="auto">
            <a:xfrm>
              <a:off x="5597532" y="1241788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rgbClr val="FF0000"/>
                  </a:solidFill>
                  <a:latin typeface="Calibri" pitchFamily="34" charset="0"/>
                </a:rPr>
                <a:t>d</a:t>
              </a:r>
            </a:p>
          </p:txBody>
        </p:sp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3B8161DD-1B53-4264-A821-168452F5847C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7741272" y="873133"/>
              <a:ext cx="228600" cy="190500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79F0DB-323B-40BD-AC32-2CE5C9D81012}"/>
                </a:ext>
              </a:extLst>
            </p:cNvPr>
            <p:cNvSpPr txBox="1"/>
            <p:nvPr/>
          </p:nvSpPr>
          <p:spPr>
            <a:xfrm>
              <a:off x="7257185" y="1914568"/>
              <a:ext cx="1305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 = 2</a:t>
              </a:r>
              <a:r>
                <a:rPr lang="en-US" sz="1800" baseline="30000" dirty="0">
                  <a:latin typeface="Calibri" pitchFamily="34" charset="0"/>
                </a:rPr>
                <a:t>b</a:t>
              </a:r>
              <a:r>
                <a:rPr lang="en-US" sz="1800" dirty="0">
                  <a:latin typeface="Calibri" pitchFamily="34" charset="0"/>
                </a:rPr>
                <a:t> bytes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F8C5D75-24E3-4626-882B-269CCDFB483C}"/>
                </a:ext>
              </a:extLst>
            </p:cNvPr>
            <p:cNvGrpSpPr/>
            <p:nvPr/>
          </p:nvGrpSpPr>
          <p:grpSpPr>
            <a:xfrm>
              <a:off x="5544193" y="1567588"/>
              <a:ext cx="947695" cy="633800"/>
              <a:chOff x="5493251" y="1546588"/>
              <a:chExt cx="947695" cy="633800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94D40A4-E1FE-4882-8D96-8A489643DD87}"/>
                  </a:ext>
                </a:extLst>
              </p:cNvPr>
              <p:cNvSpPr txBox="1"/>
              <p:nvPr/>
            </p:nvSpPr>
            <p:spPr>
              <a:xfrm>
                <a:off x="5493251" y="1811056"/>
                <a:ext cx="9476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  <a:latin typeface="Calibri" pitchFamily="34" charset="0"/>
                  </a:rPr>
                  <a:t>dirty bit</a:t>
                </a: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6F302B9-D0C8-4393-8A92-65844516E220}"/>
                  </a:ext>
                </a:extLst>
              </p:cNvPr>
              <p:cNvCxnSpPr/>
              <p:nvPr/>
            </p:nvCxnSpPr>
            <p:spPr bwMode="auto">
              <a:xfrm rot="5400000" flipH="1" flipV="1">
                <a:off x="5530333" y="1698194"/>
                <a:ext cx="304800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37C7307-EEEC-437A-B137-6255C2312C0D}"/>
                </a:ext>
              </a:extLst>
            </p:cNvPr>
            <p:cNvSpPr/>
            <p:nvPr/>
          </p:nvSpPr>
          <p:spPr bwMode="auto">
            <a:xfrm>
              <a:off x="5178914" y="1241788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v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9EB4685-EDA7-4DC0-8261-D80EB4A39354}"/>
                </a:ext>
              </a:extLst>
            </p:cNvPr>
            <p:cNvSpPr txBox="1"/>
            <p:nvPr/>
          </p:nvSpPr>
          <p:spPr>
            <a:xfrm>
              <a:off x="4640515" y="1814224"/>
              <a:ext cx="952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valid bit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13519C-9E2C-4AB9-8FA5-9B9F8FF9BB95}"/>
                </a:ext>
              </a:extLst>
            </p:cNvPr>
            <p:cNvCxnSpPr/>
            <p:nvPr/>
          </p:nvCxnSpPr>
          <p:spPr bwMode="auto">
            <a:xfrm rot="5400000" flipH="1" flipV="1">
              <a:off x="5176878" y="1706187"/>
              <a:ext cx="3048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8297807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Index Using Middle Bits?	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 = 2</a:t>
            </a:r>
            <a:r>
              <a:rPr lang="en-US" sz="1800" baseline="30000" dirty="0">
                <a:latin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72288" y="1676400"/>
            <a:ext cx="3390712" cy="2042867"/>
            <a:chOff x="5372288" y="1676400"/>
            <a:chExt cx="3390712" cy="2042867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5562600" y="1710266"/>
              <a:ext cx="3200400" cy="2009001"/>
            </a:xfrm>
            <a:prstGeom prst="roundRect">
              <a:avLst/>
            </a:prstGeom>
            <a:solidFill>
              <a:srgbClr val="F6F5B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6261278" y="2702162"/>
              <a:ext cx="990600" cy="270848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t bits</a:t>
              </a: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7251878" y="2702162"/>
              <a:ext cx="762000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0…01</a:t>
              </a: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8013878" y="2702162"/>
              <a:ext cx="520522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</a:rPr>
                <a:t>100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172200" y="2362200"/>
              <a:ext cx="1572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Address of </a:t>
              </a:r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:</a:t>
              </a:r>
            </a:p>
          </p:txBody>
        </p:sp>
        <p:cxnSp>
          <p:nvCxnSpPr>
            <p:cNvPr id="183" name="Shape 182"/>
            <p:cNvCxnSpPr>
              <a:stCxn id="129" idx="2"/>
            </p:cNvCxnSpPr>
            <p:nvPr/>
          </p:nvCxnSpPr>
          <p:spPr bwMode="auto">
            <a:xfrm rot="5400000">
              <a:off x="6293638" y="2051660"/>
              <a:ext cx="417890" cy="2260590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6875252" y="3344174"/>
              <a:ext cx="899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find set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691834" y="1676400"/>
              <a:ext cx="30417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800000"/>
                  </a:solidFill>
                  <a:latin typeface="Calibri" pitchFamily="34" charset="0"/>
                </a:rPr>
                <a:t>Standard Method: </a:t>
              </a:r>
            </a:p>
            <a:p>
              <a:r>
                <a:rPr lang="en-US" sz="1800" dirty="0">
                  <a:solidFill>
                    <a:srgbClr val="800000"/>
                  </a:solidFill>
                  <a:latin typeface="Calibri" pitchFamily="34" charset="0"/>
                </a:rPr>
                <a:t>Middle bits indexing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72289" y="3996267"/>
            <a:ext cx="3361256" cy="2023533"/>
            <a:chOff x="5372289" y="3996267"/>
            <a:chExt cx="3361256" cy="2023533"/>
          </a:xfrm>
        </p:grpSpPr>
        <p:sp>
          <p:nvSpPr>
            <p:cNvPr id="78" name="Rounded Rectangle 77"/>
            <p:cNvSpPr/>
            <p:nvPr/>
          </p:nvSpPr>
          <p:spPr bwMode="auto">
            <a:xfrm>
              <a:off x="5533145" y="4010799"/>
              <a:ext cx="3200400" cy="2009001"/>
            </a:xfrm>
            <a:prstGeom prst="roundRect">
              <a:avLst/>
            </a:prstGeom>
            <a:solidFill>
              <a:srgbClr val="D5F1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175678" y="4988162"/>
              <a:ext cx="990600" cy="270848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t bits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413678" y="4988162"/>
              <a:ext cx="762000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1…11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8166278" y="4988162"/>
              <a:ext cx="520522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</a:rPr>
                <a:t>100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24600" y="4648200"/>
              <a:ext cx="1572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Address of </a:t>
              </a:r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: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811475" y="5307569"/>
              <a:ext cx="899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find set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91836" y="3996267"/>
              <a:ext cx="21435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800000"/>
                  </a:solidFill>
                  <a:latin typeface="Calibri" pitchFamily="34" charset="0"/>
                </a:rPr>
                <a:t>Alternative Method:</a:t>
              </a:r>
            </a:p>
            <a:p>
              <a:r>
                <a:rPr lang="en-US" sz="1800" dirty="0">
                  <a:solidFill>
                    <a:srgbClr val="800000"/>
                  </a:solidFill>
                  <a:latin typeface="Calibri" pitchFamily="34" charset="0"/>
                </a:rPr>
                <a:t>High bits indexing</a:t>
              </a:r>
            </a:p>
          </p:txBody>
        </p:sp>
        <p:cxnSp>
          <p:nvCxnSpPr>
            <p:cNvPr id="69" name="Shape 182"/>
            <p:cNvCxnSpPr/>
            <p:nvPr/>
          </p:nvCxnSpPr>
          <p:spPr bwMode="auto">
            <a:xfrm rot="10800000" flipV="1">
              <a:off x="5691835" y="5259010"/>
              <a:ext cx="1130295" cy="417890"/>
            </a:xfrm>
            <a:prstGeom prst="bentConnector3">
              <a:avLst>
                <a:gd name="adj1" fmla="val -93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hape 182"/>
            <p:cNvCxnSpPr>
              <a:endCxn id="171" idx="3"/>
            </p:cNvCxnSpPr>
            <p:nvPr/>
          </p:nvCxnSpPr>
          <p:spPr bwMode="auto">
            <a:xfrm rot="16200000" flipV="1">
              <a:off x="5265362" y="5250427"/>
              <a:ext cx="533401" cy="319547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77283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976982" cy="762000"/>
          </a:xfrm>
        </p:spPr>
        <p:txBody>
          <a:bodyPr/>
          <a:lstStyle/>
          <a:p>
            <a:r>
              <a:rPr lang="en-US" sz="3200" dirty="0"/>
              <a:t>Illustration of Indexing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851525" cy="1076325"/>
          </a:xfrm>
        </p:spPr>
        <p:txBody>
          <a:bodyPr/>
          <a:lstStyle/>
          <a:p>
            <a:r>
              <a:rPr lang="en-US" dirty="0"/>
              <a:t>64-byte memory</a:t>
            </a:r>
          </a:p>
          <a:p>
            <a:pPr lvl="1"/>
            <a:r>
              <a:rPr lang="en-US" dirty="0"/>
              <a:t>6-bit addresses</a:t>
            </a:r>
          </a:p>
          <a:p>
            <a:r>
              <a:rPr lang="en-US" dirty="0"/>
              <a:t>16-byte direct-mapped cache</a:t>
            </a:r>
          </a:p>
          <a:p>
            <a:r>
              <a:rPr lang="en-US" dirty="0"/>
              <a:t>Block size = 4. (Thus, 4 sets; why?)</a:t>
            </a:r>
          </a:p>
          <a:p>
            <a:r>
              <a:rPr lang="en-US" dirty="0"/>
              <a:t>2 bits tag, 2 bits index, 2 bits offset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62200" y="5105400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362200" y="5562600"/>
            <a:ext cx="2438400" cy="381000"/>
            <a:chOff x="5867400" y="5181600"/>
            <a:chExt cx="2438400" cy="381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62200" y="4648200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5" name="Rectangle 14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62200" y="4191000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20" name="Rectangle 1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1219200" y="4199467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219200" y="4648200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219200" y="5105400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219200" y="5562600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510711" y="6248400"/>
            <a:ext cx="2438400" cy="381000"/>
            <a:chOff x="5867400" y="5181600"/>
            <a:chExt cx="2438400" cy="381000"/>
          </a:xfrm>
          <a:noFill/>
        </p:grpSpPr>
        <p:sp>
          <p:nvSpPr>
            <p:cNvPr id="33" name="Rectangle 32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8077200" y="6239933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5510711" y="5858933"/>
            <a:ext cx="2438400" cy="381000"/>
            <a:chOff x="5867400" y="5181600"/>
            <a:chExt cx="2438400" cy="381000"/>
          </a:xfrm>
          <a:noFill/>
        </p:grpSpPr>
        <p:sp>
          <p:nvSpPr>
            <p:cNvPr id="114" name="Rectangle 11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8" name="Rectangle 117"/>
          <p:cNvSpPr/>
          <p:nvPr/>
        </p:nvSpPr>
        <p:spPr bwMode="auto">
          <a:xfrm>
            <a:off x="8077200" y="5850466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5510711" y="5469466"/>
            <a:ext cx="2438400" cy="381000"/>
            <a:chOff x="5867400" y="5181600"/>
            <a:chExt cx="2438400" cy="381000"/>
          </a:xfrm>
          <a:noFill/>
        </p:grpSpPr>
        <p:sp>
          <p:nvSpPr>
            <p:cNvPr id="120" name="Rectangle 11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077200" y="5460999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5510711" y="5079999"/>
            <a:ext cx="2438400" cy="381000"/>
            <a:chOff x="5867400" y="5181600"/>
            <a:chExt cx="2438400" cy="381000"/>
          </a:xfrm>
          <a:noFill/>
        </p:grpSpPr>
        <p:sp>
          <p:nvSpPr>
            <p:cNvPr id="126" name="Rectangle 125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30" name="Rectangle 129"/>
          <p:cNvSpPr/>
          <p:nvPr/>
        </p:nvSpPr>
        <p:spPr bwMode="auto">
          <a:xfrm>
            <a:off x="8077200" y="5071532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1100xx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5510711" y="4690532"/>
            <a:ext cx="2438400" cy="381000"/>
            <a:chOff x="5867400" y="5181600"/>
            <a:chExt cx="2438400" cy="381000"/>
          </a:xfrm>
          <a:noFill/>
        </p:grpSpPr>
        <p:sp>
          <p:nvSpPr>
            <p:cNvPr id="132" name="Rectangle 131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36" name="Rectangle 135"/>
          <p:cNvSpPr/>
          <p:nvPr/>
        </p:nvSpPr>
        <p:spPr bwMode="auto">
          <a:xfrm>
            <a:off x="8077200" y="4682065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5510711" y="4301065"/>
            <a:ext cx="2438400" cy="381000"/>
            <a:chOff x="5867400" y="5181600"/>
            <a:chExt cx="2438400" cy="381000"/>
          </a:xfrm>
          <a:noFill/>
        </p:grpSpPr>
        <p:sp>
          <p:nvSpPr>
            <p:cNvPr id="138" name="Rectangle 137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42" name="Rectangle 141"/>
          <p:cNvSpPr/>
          <p:nvPr/>
        </p:nvSpPr>
        <p:spPr bwMode="auto">
          <a:xfrm>
            <a:off x="8077200" y="4292598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5510711" y="3911598"/>
            <a:ext cx="2438400" cy="381000"/>
            <a:chOff x="5867400" y="5181600"/>
            <a:chExt cx="2438400" cy="381000"/>
          </a:xfrm>
          <a:noFill/>
        </p:grpSpPr>
        <p:sp>
          <p:nvSpPr>
            <p:cNvPr id="144" name="Rectangle 14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48" name="Rectangle 147"/>
          <p:cNvSpPr/>
          <p:nvPr/>
        </p:nvSpPr>
        <p:spPr bwMode="auto">
          <a:xfrm>
            <a:off x="8077200" y="3903131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5510711" y="3522131"/>
            <a:ext cx="2438400" cy="381000"/>
            <a:chOff x="5867400" y="5181600"/>
            <a:chExt cx="2438400" cy="381000"/>
          </a:xfrm>
          <a:noFill/>
        </p:grpSpPr>
        <p:sp>
          <p:nvSpPr>
            <p:cNvPr id="150" name="Rectangle 14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54" name="Rectangle 153"/>
          <p:cNvSpPr/>
          <p:nvPr/>
        </p:nvSpPr>
        <p:spPr bwMode="auto">
          <a:xfrm>
            <a:off x="8077200" y="3513664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1000xx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5510711" y="3132664"/>
            <a:ext cx="2438400" cy="381000"/>
            <a:chOff x="5867400" y="5181600"/>
            <a:chExt cx="2438400" cy="381000"/>
          </a:xfrm>
          <a:noFill/>
        </p:grpSpPr>
        <p:sp>
          <p:nvSpPr>
            <p:cNvPr id="156" name="Rectangle 155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60" name="Rectangle 159"/>
          <p:cNvSpPr/>
          <p:nvPr/>
        </p:nvSpPr>
        <p:spPr bwMode="auto">
          <a:xfrm>
            <a:off x="8077200" y="3124197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5510711" y="2743197"/>
            <a:ext cx="2438400" cy="381000"/>
            <a:chOff x="5867400" y="5181600"/>
            <a:chExt cx="2438400" cy="381000"/>
          </a:xfrm>
          <a:noFill/>
        </p:grpSpPr>
        <p:sp>
          <p:nvSpPr>
            <p:cNvPr id="162" name="Rectangle 161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 bwMode="auto">
          <a:xfrm>
            <a:off x="8077200" y="2734730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5510711" y="2353730"/>
            <a:ext cx="2438400" cy="381000"/>
            <a:chOff x="5867400" y="5181600"/>
            <a:chExt cx="2438400" cy="381000"/>
          </a:xfrm>
          <a:noFill/>
        </p:grpSpPr>
        <p:sp>
          <p:nvSpPr>
            <p:cNvPr id="168" name="Rectangle 167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72" name="Rectangle 171"/>
          <p:cNvSpPr/>
          <p:nvPr/>
        </p:nvSpPr>
        <p:spPr bwMode="auto">
          <a:xfrm>
            <a:off x="8077200" y="2345263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5510711" y="1964263"/>
            <a:ext cx="2438400" cy="381000"/>
            <a:chOff x="5867400" y="5181600"/>
            <a:chExt cx="2438400" cy="381000"/>
          </a:xfrm>
          <a:noFill/>
        </p:grpSpPr>
        <p:sp>
          <p:nvSpPr>
            <p:cNvPr id="174" name="Rectangle 17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78" name="Rectangle 177"/>
          <p:cNvSpPr/>
          <p:nvPr/>
        </p:nvSpPr>
        <p:spPr bwMode="auto">
          <a:xfrm>
            <a:off x="8077200" y="1955796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0100xx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79" name="Group 178"/>
          <p:cNvGrpSpPr/>
          <p:nvPr/>
        </p:nvGrpSpPr>
        <p:grpSpPr>
          <a:xfrm>
            <a:off x="5510711" y="1574796"/>
            <a:ext cx="2438400" cy="381000"/>
            <a:chOff x="5867400" y="5181600"/>
            <a:chExt cx="2438400" cy="381000"/>
          </a:xfrm>
          <a:noFill/>
        </p:grpSpPr>
        <p:sp>
          <p:nvSpPr>
            <p:cNvPr id="180" name="Rectangle 17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84" name="Rectangle 183"/>
          <p:cNvSpPr/>
          <p:nvPr/>
        </p:nvSpPr>
        <p:spPr bwMode="auto">
          <a:xfrm>
            <a:off x="8077200" y="1566329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85" name="Group 184"/>
          <p:cNvGrpSpPr/>
          <p:nvPr/>
        </p:nvGrpSpPr>
        <p:grpSpPr>
          <a:xfrm>
            <a:off x="5510711" y="1185329"/>
            <a:ext cx="2438400" cy="381000"/>
            <a:chOff x="5867400" y="5181600"/>
            <a:chExt cx="2438400" cy="381000"/>
          </a:xfrm>
          <a:noFill/>
        </p:grpSpPr>
        <p:sp>
          <p:nvSpPr>
            <p:cNvPr id="186" name="Rectangle 185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90" name="Rectangle 189"/>
          <p:cNvSpPr/>
          <p:nvPr/>
        </p:nvSpPr>
        <p:spPr bwMode="auto">
          <a:xfrm>
            <a:off x="8077200" y="1176862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5510711" y="795862"/>
            <a:ext cx="2438400" cy="381000"/>
            <a:chOff x="5867400" y="5181600"/>
            <a:chExt cx="2438400" cy="381000"/>
          </a:xfrm>
          <a:noFill/>
        </p:grpSpPr>
        <p:sp>
          <p:nvSpPr>
            <p:cNvPr id="192" name="Rectangle 191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96" name="Rectangle 195"/>
          <p:cNvSpPr/>
          <p:nvPr/>
        </p:nvSpPr>
        <p:spPr bwMode="auto">
          <a:xfrm>
            <a:off x="8077200" y="787395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97" name="Group 196"/>
          <p:cNvGrpSpPr/>
          <p:nvPr/>
        </p:nvGrpSpPr>
        <p:grpSpPr>
          <a:xfrm>
            <a:off x="5510711" y="406395"/>
            <a:ext cx="2438400" cy="381000"/>
            <a:chOff x="5867400" y="5181600"/>
            <a:chExt cx="2438400" cy="381000"/>
          </a:xfrm>
          <a:noFill/>
        </p:grpSpPr>
        <p:sp>
          <p:nvSpPr>
            <p:cNvPr id="198" name="Rectangle 197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02" name="Rectangle 201"/>
          <p:cNvSpPr/>
          <p:nvPr/>
        </p:nvSpPr>
        <p:spPr bwMode="auto">
          <a:xfrm>
            <a:off x="8077200" y="397928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0000xx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1280120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976982" cy="762000"/>
          </a:xfrm>
        </p:spPr>
        <p:txBody>
          <a:bodyPr/>
          <a:lstStyle/>
          <a:p>
            <a:r>
              <a:rPr lang="en-US" sz="3200" dirty="0"/>
              <a:t>Middle Bits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851525" cy="1076325"/>
          </a:xfrm>
        </p:spPr>
        <p:txBody>
          <a:bodyPr/>
          <a:lstStyle/>
          <a:p>
            <a:r>
              <a:rPr lang="en-US" dirty="0"/>
              <a:t>Addresses of form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TT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SS</a:t>
            </a:r>
            <a:r>
              <a:rPr lang="en-US" dirty="0">
                <a:latin typeface="Courier New"/>
                <a:cs typeface="Courier New"/>
              </a:rPr>
              <a:t>BB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TT</a:t>
            </a:r>
            <a:r>
              <a:rPr lang="en-US" dirty="0"/>
              <a:t>	Tag bits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Courier New"/>
                <a:cs typeface="Courier New"/>
              </a:rPr>
              <a:t>SS</a:t>
            </a:r>
            <a:r>
              <a:rPr lang="en-US" dirty="0"/>
              <a:t>	Set index bits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BB</a:t>
            </a:r>
            <a:r>
              <a:rPr lang="en-US" dirty="0"/>
              <a:t>	Offset bits</a:t>
            </a:r>
          </a:p>
          <a:p>
            <a:pPr algn="just"/>
            <a:r>
              <a:rPr lang="en-US" dirty="0"/>
              <a:t>Makes good use of spatial locality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62200" y="5105400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362200" y="5562600"/>
            <a:ext cx="2438400" cy="381000"/>
            <a:chOff x="5867400" y="5181600"/>
            <a:chExt cx="2438400" cy="381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62200" y="4648200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5" name="Rectangle 14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62200" y="4191000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20" name="Rectangle 1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1219200" y="4199467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219200" y="4648200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219200" y="5105400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219200" y="5562600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510711" y="6248400"/>
            <a:ext cx="2438400" cy="381000"/>
            <a:chOff x="5867400" y="5181600"/>
            <a:chExt cx="2438400" cy="381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3" name="Rectangle 32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8077200" y="6239933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5510711" y="5858933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114" name="Rectangle 11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8" name="Rectangle 117"/>
          <p:cNvSpPr/>
          <p:nvPr/>
        </p:nvSpPr>
        <p:spPr bwMode="auto">
          <a:xfrm>
            <a:off x="8077200" y="5850466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5510711" y="5469466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20" name="Rectangle 11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077200" y="5460999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5510711" y="5079999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126" name="Rectangle 125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30" name="Rectangle 129"/>
          <p:cNvSpPr/>
          <p:nvPr/>
        </p:nvSpPr>
        <p:spPr bwMode="auto">
          <a:xfrm>
            <a:off x="8077200" y="5071532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1100xx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5510711" y="4690532"/>
            <a:ext cx="2438400" cy="381000"/>
            <a:chOff x="5867400" y="5181600"/>
            <a:chExt cx="2438400" cy="381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2" name="Rectangle 131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36" name="Rectangle 135"/>
          <p:cNvSpPr/>
          <p:nvPr/>
        </p:nvSpPr>
        <p:spPr bwMode="auto">
          <a:xfrm>
            <a:off x="8077200" y="4682065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5510711" y="4301065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138" name="Rectangle 137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42" name="Rectangle 141"/>
          <p:cNvSpPr/>
          <p:nvPr/>
        </p:nvSpPr>
        <p:spPr bwMode="auto">
          <a:xfrm>
            <a:off x="8077200" y="4292598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5510711" y="3911598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44" name="Rectangle 14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48" name="Rectangle 147"/>
          <p:cNvSpPr/>
          <p:nvPr/>
        </p:nvSpPr>
        <p:spPr bwMode="auto">
          <a:xfrm>
            <a:off x="8077200" y="3903131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5510711" y="3522131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150" name="Rectangle 14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54" name="Rectangle 153"/>
          <p:cNvSpPr/>
          <p:nvPr/>
        </p:nvSpPr>
        <p:spPr bwMode="auto">
          <a:xfrm>
            <a:off x="8077200" y="3513664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1000xx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5510711" y="3132664"/>
            <a:ext cx="2438400" cy="381000"/>
            <a:chOff x="5867400" y="5181600"/>
            <a:chExt cx="2438400" cy="381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56" name="Rectangle 155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60" name="Rectangle 159"/>
          <p:cNvSpPr/>
          <p:nvPr/>
        </p:nvSpPr>
        <p:spPr bwMode="auto">
          <a:xfrm>
            <a:off x="8077200" y="3124197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5510711" y="2743197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162" name="Rectangle 161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 bwMode="auto">
          <a:xfrm>
            <a:off x="8077200" y="2734730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5510711" y="2353730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68" name="Rectangle 167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72" name="Rectangle 171"/>
          <p:cNvSpPr/>
          <p:nvPr/>
        </p:nvSpPr>
        <p:spPr bwMode="auto">
          <a:xfrm>
            <a:off x="8077200" y="2345263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5510711" y="1964263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174" name="Rectangle 17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78" name="Rectangle 177"/>
          <p:cNvSpPr/>
          <p:nvPr/>
        </p:nvSpPr>
        <p:spPr bwMode="auto">
          <a:xfrm>
            <a:off x="8077200" y="1955796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0100xx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79" name="Group 178"/>
          <p:cNvGrpSpPr/>
          <p:nvPr/>
        </p:nvGrpSpPr>
        <p:grpSpPr>
          <a:xfrm>
            <a:off x="5510711" y="1574796"/>
            <a:ext cx="2438400" cy="381000"/>
            <a:chOff x="5867400" y="5181600"/>
            <a:chExt cx="2438400" cy="381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80" name="Rectangle 17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84" name="Rectangle 183"/>
          <p:cNvSpPr/>
          <p:nvPr/>
        </p:nvSpPr>
        <p:spPr bwMode="auto">
          <a:xfrm>
            <a:off x="8077200" y="1566329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85" name="Group 184"/>
          <p:cNvGrpSpPr/>
          <p:nvPr/>
        </p:nvGrpSpPr>
        <p:grpSpPr>
          <a:xfrm>
            <a:off x="5510711" y="1185329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186" name="Rectangle 185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90" name="Rectangle 189"/>
          <p:cNvSpPr/>
          <p:nvPr/>
        </p:nvSpPr>
        <p:spPr bwMode="auto">
          <a:xfrm>
            <a:off x="8077200" y="1176862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5510711" y="795862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92" name="Rectangle 191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96" name="Rectangle 195"/>
          <p:cNvSpPr/>
          <p:nvPr/>
        </p:nvSpPr>
        <p:spPr bwMode="auto">
          <a:xfrm>
            <a:off x="8077200" y="787395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97" name="Group 196"/>
          <p:cNvGrpSpPr/>
          <p:nvPr/>
        </p:nvGrpSpPr>
        <p:grpSpPr>
          <a:xfrm>
            <a:off x="5510711" y="406395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198" name="Rectangle 197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02" name="Rectangle 201"/>
          <p:cNvSpPr/>
          <p:nvPr/>
        </p:nvSpPr>
        <p:spPr bwMode="auto">
          <a:xfrm>
            <a:off x="8077200" y="397928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0000xx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5576914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976982" cy="762000"/>
          </a:xfrm>
        </p:spPr>
        <p:txBody>
          <a:bodyPr/>
          <a:lstStyle/>
          <a:p>
            <a:r>
              <a:rPr lang="en-US" sz="3200" dirty="0"/>
              <a:t>High Bits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13325" cy="1076325"/>
          </a:xfrm>
        </p:spPr>
        <p:txBody>
          <a:bodyPr/>
          <a:lstStyle/>
          <a:p>
            <a:r>
              <a:rPr lang="en-US" dirty="0"/>
              <a:t>Addresses of form </a:t>
            </a:r>
            <a:r>
              <a:rPr lang="en-US" dirty="0">
                <a:solidFill>
                  <a:srgbClr val="3366FF"/>
                </a:solidFill>
                <a:latin typeface="Courier New"/>
                <a:cs typeface="Courier New"/>
              </a:rPr>
              <a:t>SS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TT</a:t>
            </a:r>
            <a:r>
              <a:rPr lang="en-US" dirty="0">
                <a:latin typeface="Courier New"/>
                <a:cs typeface="Courier New"/>
              </a:rPr>
              <a:t>BB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Courier New"/>
                <a:cs typeface="Courier New"/>
              </a:rPr>
              <a:t>SS</a:t>
            </a:r>
            <a:r>
              <a:rPr lang="en-US" dirty="0"/>
              <a:t>	Set index bits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TT</a:t>
            </a:r>
            <a:r>
              <a:rPr lang="en-US" dirty="0"/>
              <a:t>	Tag bits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BB</a:t>
            </a:r>
            <a:r>
              <a:rPr lang="en-US" dirty="0"/>
              <a:t>	Offset bits</a:t>
            </a:r>
          </a:p>
          <a:p>
            <a:pPr algn="just"/>
            <a:r>
              <a:rPr lang="en-US" dirty="0"/>
              <a:t>Program with high spatial locality would generate lots of conflicts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62200" y="5105400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362200" y="5562600"/>
            <a:ext cx="2438400" cy="381000"/>
            <a:chOff x="5867400" y="5181600"/>
            <a:chExt cx="2438400" cy="381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62200" y="4648200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5" name="Rectangle 14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62200" y="4191000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20" name="Rectangle 1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1219200" y="4199467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219200" y="4648200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219200" y="5105400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2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219200" y="5562600"/>
            <a:ext cx="914399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Set 3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510711" y="6248400"/>
            <a:ext cx="2438400" cy="381000"/>
            <a:chOff x="5867400" y="5181600"/>
            <a:chExt cx="2438400" cy="381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3" name="Rectangle 32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8077200" y="6239933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5510711" y="5858933"/>
            <a:ext cx="2438400" cy="381000"/>
            <a:chOff x="5867400" y="5181600"/>
            <a:chExt cx="2438400" cy="381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4" name="Rectangle 11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8" name="Rectangle 117"/>
          <p:cNvSpPr/>
          <p:nvPr/>
        </p:nvSpPr>
        <p:spPr bwMode="auto">
          <a:xfrm>
            <a:off x="8077200" y="5850466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5510711" y="5469466"/>
            <a:ext cx="2438400" cy="381000"/>
            <a:chOff x="5867400" y="5181600"/>
            <a:chExt cx="2438400" cy="381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0" name="Rectangle 11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24" name="Rectangle 123"/>
          <p:cNvSpPr/>
          <p:nvPr/>
        </p:nvSpPr>
        <p:spPr bwMode="auto">
          <a:xfrm>
            <a:off x="8077200" y="5460999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5510711" y="5079999"/>
            <a:ext cx="2438400" cy="381000"/>
            <a:chOff x="5867400" y="5181600"/>
            <a:chExt cx="2438400" cy="381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6" name="Rectangle 125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30" name="Rectangle 129"/>
          <p:cNvSpPr/>
          <p:nvPr/>
        </p:nvSpPr>
        <p:spPr bwMode="auto">
          <a:xfrm>
            <a:off x="8077200" y="5071532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1100xx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5510711" y="4690532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132" name="Rectangle 131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36" name="Rectangle 135"/>
          <p:cNvSpPr/>
          <p:nvPr/>
        </p:nvSpPr>
        <p:spPr bwMode="auto">
          <a:xfrm>
            <a:off x="8077200" y="4682065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5510711" y="4301065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138" name="Rectangle 137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42" name="Rectangle 141"/>
          <p:cNvSpPr/>
          <p:nvPr/>
        </p:nvSpPr>
        <p:spPr bwMode="auto">
          <a:xfrm>
            <a:off x="8077200" y="4292598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5510711" y="3911598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144" name="Rectangle 14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48" name="Rectangle 147"/>
          <p:cNvSpPr/>
          <p:nvPr/>
        </p:nvSpPr>
        <p:spPr bwMode="auto">
          <a:xfrm>
            <a:off x="8077200" y="3903131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5510711" y="3522131"/>
            <a:ext cx="2438400" cy="381000"/>
            <a:chOff x="5867400" y="5181600"/>
            <a:chExt cx="2438400" cy="381000"/>
          </a:xfrm>
          <a:solidFill>
            <a:srgbClr val="F1C7C7"/>
          </a:solidFill>
        </p:grpSpPr>
        <p:sp>
          <p:nvSpPr>
            <p:cNvPr id="150" name="Rectangle 14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54" name="Rectangle 153"/>
          <p:cNvSpPr/>
          <p:nvPr/>
        </p:nvSpPr>
        <p:spPr bwMode="auto">
          <a:xfrm>
            <a:off x="8077200" y="3513664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1000xx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5510711" y="3132664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56" name="Rectangle 155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60" name="Rectangle 159"/>
          <p:cNvSpPr/>
          <p:nvPr/>
        </p:nvSpPr>
        <p:spPr bwMode="auto">
          <a:xfrm>
            <a:off x="8077200" y="3124197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5510711" y="2743197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62" name="Rectangle 161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66" name="Rectangle 165"/>
          <p:cNvSpPr/>
          <p:nvPr/>
        </p:nvSpPr>
        <p:spPr bwMode="auto">
          <a:xfrm>
            <a:off x="8077200" y="2734730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5510711" y="2353730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68" name="Rectangle 167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72" name="Rectangle 171"/>
          <p:cNvSpPr/>
          <p:nvPr/>
        </p:nvSpPr>
        <p:spPr bwMode="auto">
          <a:xfrm>
            <a:off x="8077200" y="2345263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5510711" y="1964263"/>
            <a:ext cx="2438400" cy="381000"/>
            <a:chOff x="5867400" y="5181600"/>
            <a:chExt cx="2438400" cy="381000"/>
          </a:xfrm>
          <a:solidFill>
            <a:srgbClr val="F6F5BD"/>
          </a:solidFill>
        </p:grpSpPr>
        <p:sp>
          <p:nvSpPr>
            <p:cNvPr id="174" name="Rectangle 173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78" name="Rectangle 177"/>
          <p:cNvSpPr/>
          <p:nvPr/>
        </p:nvSpPr>
        <p:spPr bwMode="auto">
          <a:xfrm>
            <a:off x="8077200" y="1955796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0100xx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79" name="Group 178"/>
          <p:cNvGrpSpPr/>
          <p:nvPr/>
        </p:nvGrpSpPr>
        <p:grpSpPr>
          <a:xfrm>
            <a:off x="5510711" y="1574796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180" name="Rectangle 179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84" name="Rectangle 183"/>
          <p:cNvSpPr/>
          <p:nvPr/>
        </p:nvSpPr>
        <p:spPr bwMode="auto">
          <a:xfrm>
            <a:off x="8077200" y="1566329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0011xx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85" name="Group 184"/>
          <p:cNvGrpSpPr/>
          <p:nvPr/>
        </p:nvGrpSpPr>
        <p:grpSpPr>
          <a:xfrm>
            <a:off x="5510711" y="1185329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186" name="Rectangle 185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90" name="Rectangle 189"/>
          <p:cNvSpPr/>
          <p:nvPr/>
        </p:nvSpPr>
        <p:spPr bwMode="auto">
          <a:xfrm>
            <a:off x="8077200" y="1176862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0010xx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5510711" y="795862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192" name="Rectangle 191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3" name="Rectangle 192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96" name="Rectangle 195"/>
          <p:cNvSpPr/>
          <p:nvPr/>
        </p:nvSpPr>
        <p:spPr bwMode="auto">
          <a:xfrm>
            <a:off x="8077200" y="787395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0001xx</a:t>
            </a:r>
            <a:endParaRPr lang="en-US" sz="1800" dirty="0">
              <a:latin typeface="Courier New"/>
              <a:cs typeface="Courier New"/>
            </a:endParaRPr>
          </a:p>
        </p:txBody>
      </p:sp>
      <p:grpSp>
        <p:nvGrpSpPr>
          <p:cNvPr id="197" name="Group 196"/>
          <p:cNvGrpSpPr/>
          <p:nvPr/>
        </p:nvGrpSpPr>
        <p:grpSpPr>
          <a:xfrm>
            <a:off x="5510711" y="406395"/>
            <a:ext cx="2438400" cy="381000"/>
            <a:chOff x="5867400" y="5181600"/>
            <a:chExt cx="2438400" cy="381000"/>
          </a:xfrm>
          <a:solidFill>
            <a:srgbClr val="CCFFCC"/>
          </a:solidFill>
        </p:grpSpPr>
        <p:sp>
          <p:nvSpPr>
            <p:cNvPr id="198" name="Rectangle 197"/>
            <p:cNvSpPr/>
            <p:nvPr/>
          </p:nvSpPr>
          <p:spPr bwMode="auto">
            <a:xfrm>
              <a:off x="58674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64770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70866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 bwMode="auto">
            <a:xfrm>
              <a:off x="7696200" y="5181600"/>
              <a:ext cx="609600" cy="381000"/>
            </a:xfrm>
            <a:prstGeom prst="rect">
              <a:avLst/>
            </a:prstGeom>
            <a:grp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02" name="Rectangle 201"/>
          <p:cNvSpPr/>
          <p:nvPr/>
        </p:nvSpPr>
        <p:spPr bwMode="auto">
          <a:xfrm>
            <a:off x="8077200" y="397928"/>
            <a:ext cx="9906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ourier New"/>
                <a:cs typeface="Courier New"/>
              </a:rPr>
              <a:t>0000xx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1903762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Intel 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>
                <a:latin typeface="Calibri" panose="020F0502020204030204" pitchFamily="34" charset="0"/>
              </a:rPr>
              <a:t>Regs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L1 </a:t>
            </a:r>
          </a:p>
          <a:p>
            <a:pPr algn="ctr"/>
            <a:r>
              <a:rPr lang="en-US" sz="1800" dirty="0">
                <a:latin typeface="Calibri" panose="020F0502020204030204" pitchFamily="34" charset="0"/>
              </a:rPr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L1 </a:t>
            </a:r>
          </a:p>
          <a:p>
            <a:pPr algn="ctr"/>
            <a:r>
              <a:rPr lang="en-US" sz="1800" dirty="0" err="1">
                <a:latin typeface="Calibri" panose="020F0502020204030204" pitchFamily="34" charset="0"/>
              </a:rPr>
              <a:t>i</a:t>
            </a:r>
            <a:r>
              <a:rPr lang="en-US" sz="1800" dirty="0">
                <a:latin typeface="Calibri" panose="020F0502020204030204" pitchFamily="34" charset="0"/>
              </a:rPr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alibri" panose="020F0502020204030204" pitchFamily="34" charset="0"/>
              </a:rPr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9444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libri" panose="020F0502020204030204" pitchFamily="34" charset="0"/>
              </a:rPr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alibri" panose="020F0502020204030204" pitchFamily="34" charset="0"/>
              </a:rPr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latin typeface="Calibri" panose="020F0502020204030204" pitchFamily="34" charset="0"/>
              </a:rPr>
              <a:t>L1 </a:t>
            </a:r>
          </a:p>
          <a:p>
            <a:pPr algn="ctr"/>
            <a:r>
              <a:rPr lang="en-US" sz="1800" dirty="0" err="1">
                <a:latin typeface="Calibri" panose="020F0502020204030204" pitchFamily="34" charset="0"/>
              </a:rPr>
              <a:t>d</a:t>
            </a:r>
            <a:r>
              <a:rPr lang="en-US" sz="1800" dirty="0">
                <a:latin typeface="Calibri" panose="020F0502020204030204" pitchFamily="34" charset="0"/>
              </a:rPr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alibri" panose="020F0502020204030204" pitchFamily="34" charset="0"/>
              </a:rPr>
              <a:t>L1 </a:t>
            </a:r>
          </a:p>
          <a:p>
            <a:pPr algn="ctr"/>
            <a:r>
              <a:rPr lang="en-US" sz="1800">
                <a:latin typeface="Calibri" panose="020F0502020204030204" pitchFamily="34" charset="0"/>
              </a:rPr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alibri" panose="020F0502020204030204" pitchFamily="34" charset="0"/>
              </a:rPr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9444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libri" panose="020F0502020204030204" pitchFamily="34" charset="0"/>
              </a:rPr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alibri" panose="020F0502020204030204" pitchFamily="34" charset="0"/>
              </a:rPr>
              <a:t>L3 unified cache</a:t>
            </a:r>
          </a:p>
          <a:p>
            <a:pPr algn="ctr"/>
            <a:r>
              <a:rPr lang="en-US" sz="1800">
                <a:latin typeface="Calibri" panose="020F0502020204030204" pitchFamily="34" charset="0"/>
              </a:rPr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alibri" panose="020F0502020204030204" pitchFamily="34" charset="0"/>
              </a:rPr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 panose="020F0502020204030204" pitchFamily="34" charset="0"/>
            </a:endParaRPr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3982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L1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-cache and </a:t>
            </a:r>
            <a:r>
              <a:rPr lang="en-US" sz="1800" dirty="0" err="1">
                <a:latin typeface="Calibri" pitchFamily="34" charset="0"/>
              </a:rPr>
              <a:t>d</a:t>
            </a:r>
            <a:r>
              <a:rPr lang="en-US" sz="1800" dirty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 cycles</a:t>
            </a:r>
          </a:p>
          <a:p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Block size</a:t>
            </a:r>
            <a:r>
              <a:rPr lang="en-US" sz="1800" b="0" dirty="0">
                <a:latin typeface="Calibri" pitchFamily="34" charset="0"/>
              </a:rPr>
              <a:t>: 64 bytes for all caches.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Miss Ratio</a:t>
            </a:r>
          </a:p>
          <a:p>
            <a:pPr lvl="1"/>
            <a:r>
              <a:rPr lang="en-GB" dirty="0"/>
              <a:t>Fraction of memory references not found in cache (misses / accesses)</a:t>
            </a:r>
            <a:br>
              <a:rPr lang="en-GB" dirty="0"/>
            </a:br>
            <a:r>
              <a:rPr lang="en-GB" dirty="0"/>
              <a:t>= 1 – hit ratio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&lt;1% to 10% for L1</a:t>
            </a:r>
          </a:p>
          <a:p>
            <a:pPr lvl="2"/>
            <a:r>
              <a:rPr lang="en-GB" dirty="0"/>
              <a:t>can be quite small (e.g., &lt; 1%) for L2, depending on size, etc.</a:t>
            </a:r>
          </a:p>
          <a:p>
            <a:pPr lvl="1"/>
            <a:r>
              <a:rPr lang="en-GB" dirty="0"/>
              <a:t>“Miss rate”: misses per unit time = miss ratio x access rate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the line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4+ clock cycles for L1</a:t>
            </a:r>
          </a:p>
          <a:p>
            <a:pPr lvl="2"/>
            <a:r>
              <a:rPr lang="en-GB" dirty="0"/>
              <a:t>10+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 (Trend: increasing!)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just L1 and main memory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 this simplified example: </a:t>
            </a:r>
            <a:br>
              <a:rPr lang="en-US" sz="1800" dirty="0"/>
            </a:br>
            <a:r>
              <a:rPr lang="en-US" sz="1800" dirty="0"/>
              <a:t>       cache hit time of 1 cycle</a:t>
            </a:r>
            <a:br>
              <a:rPr lang="en-US" sz="1800" dirty="0"/>
            </a:br>
            <a:r>
              <a:rPr lang="en-US" sz="1800" dirty="0"/>
              <a:t>       miss penalty of 100 cycles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 cycle + 0.03 x 100 cycles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1 cycle + 0.01 x 100 cycles = </a:t>
            </a:r>
            <a:r>
              <a:rPr lang="en-US" sz="1800" b="1" dirty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Cache Friendly Code</a:t>
            </a:r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Make the common case go fast</a:t>
            </a:r>
          </a:p>
          <a:p>
            <a:pPr lvl="1"/>
            <a:r>
              <a:rPr lang="en-US" dirty="0"/>
              <a:t>Focus on the inner loops of the core functions</a:t>
            </a:r>
          </a:p>
          <a:p>
            <a:pPr lvl="1"/>
            <a:endParaRPr lang="en-US" dirty="0"/>
          </a:p>
          <a:p>
            <a:r>
              <a:rPr lang="en-US" dirty="0"/>
              <a:t>Minimize the misses in the inner loops</a:t>
            </a:r>
          </a:p>
          <a:p>
            <a:pPr lvl="1"/>
            <a:r>
              <a:rPr lang="en-US" dirty="0"/>
              <a:t>Repeated references to variables are good (</a:t>
            </a:r>
            <a:r>
              <a:rPr lang="en-US" dirty="0">
                <a:solidFill>
                  <a:srgbClr val="C00000"/>
                </a:solidFill>
              </a:rPr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dirty="0">
                <a:solidFill>
                  <a:srgbClr val="C00000"/>
                </a:solidFill>
              </a:rPr>
              <a:t>spatial locality</a:t>
            </a:r>
            <a:r>
              <a:rPr lang="en-US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Key idea: Our qualitative notion of locality is quantified through our understanding of cache memories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Cache organization and operation</a:t>
            </a:r>
          </a:p>
          <a:p>
            <a:r>
              <a:rPr lang="en-US" dirty="0"/>
              <a:t>Performance impact of caches</a:t>
            </a:r>
          </a:p>
          <a:p>
            <a:pPr lvl="1"/>
            <a:r>
              <a:rPr lang="en-US" dirty="0"/>
              <a:t>The memory mountain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Rearranging loops to improve spatial locality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Using blocking to improve temporal locality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825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General Cache Concepts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</a:t>
            </a:r>
            <a:r>
              <a:rPr lang="en-GB" sz="1600" b="1" dirty="0">
                <a:latin typeface="Calibri" pitchFamily="34" charset="0"/>
              </a:rPr>
              <a:t>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in 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55895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8" grpId="1" animBg="1"/>
      <p:bldP spid="3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Memory mountain: </a:t>
            </a:r>
            <a:r>
              <a:rPr lang="en-US" dirty="0"/>
              <a:t>Measured 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6621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592093" cy="762000"/>
          </a:xfrm>
        </p:spPr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6318391" cy="6093976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[MAXELEMS];  </a:t>
            </a:r>
            <a:r>
              <a:rPr lang="en-US" sz="15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array to traverse */</a:t>
            </a:r>
          </a:p>
          <a:p>
            <a:pPr algn="l"/>
            <a:endParaRPr lang="en-US" sz="1500" dirty="0">
              <a:solidFill>
                <a:srgbClr val="9D000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500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test - Iterate over first "</a:t>
            </a:r>
            <a:r>
              <a:rPr lang="en-US" sz="1500" dirty="0" err="1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elements of</a:t>
            </a:r>
            <a:endParaRPr lang="en-US" sz="15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500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     array "data" with stride of "stride“, </a:t>
            </a:r>
          </a:p>
          <a:p>
            <a:pPr algn="l"/>
            <a:r>
              <a:rPr lang="en-US" sz="1500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     using 4x4 loop unrolling.                                                     </a:t>
            </a:r>
            <a:endParaRPr lang="en-US" sz="15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500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en-US" sz="15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stride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sx2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=stride*2,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sx3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=stride*3,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sx4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=stride*4;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limit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length - sx4;</a:t>
            </a:r>
          </a:p>
          <a:p>
            <a:pPr algn="l"/>
            <a:endParaRPr lang="en-US" sz="15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sx4) {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acc0 = acc0 + data[i];</a:t>
            </a:r>
          </a:p>
          <a:p>
            <a:pPr algn="l"/>
            <a:r>
              <a:rPr lang="sv-SE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acc2 = acc2 + data[i+sx2];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acc3 = acc3 + data[i+sx3];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endParaRPr lang="it-IT" sz="15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it-IT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it-IT" sz="15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acc0 = acc0 + data[i];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((acc0 + acc1) + (acc2 + acc3));</a:t>
            </a:r>
          </a:p>
          <a:p>
            <a:pPr algn="l"/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800" dirty="0">
                <a:latin typeface="Calibri" pitchFamily="34" charset="0"/>
              </a:rPr>
              <a:t>Call </a:t>
            </a:r>
            <a:r>
              <a:rPr lang="en-US" sz="1800" dirty="0">
                <a:latin typeface="Courier New"/>
                <a:cs typeface="Courier New"/>
              </a:rPr>
              <a:t>test()</a:t>
            </a:r>
            <a:r>
              <a:rPr lang="en-US" sz="1800" dirty="0">
                <a:latin typeface="Calibri" pitchFamily="34" charset="0"/>
              </a:rPr>
              <a:t> with many combinations of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itchFamily="34" charset="0"/>
              </a:rPr>
              <a:t> </a:t>
            </a:r>
          </a:p>
          <a:p>
            <a:r>
              <a:rPr lang="en-US" sz="1800" dirty="0">
                <a:latin typeface="Calibri" pitchFamily="34" charset="0"/>
              </a:rPr>
              <a:t>and </a:t>
            </a:r>
            <a:r>
              <a:rPr lang="en-US" sz="1800" dirty="0">
                <a:latin typeface="Courier New"/>
                <a:cs typeface="Courier New"/>
              </a:rPr>
              <a:t>stride.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alibri" panose="020F0502020204030204" pitchFamily="34" charset="0"/>
                <a:cs typeface="Courier New"/>
              </a:rPr>
              <a:t>For each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anose="020F0502020204030204" pitchFamily="34" charset="0"/>
                <a:cs typeface="Courier New"/>
              </a:rPr>
              <a:t> and </a:t>
            </a:r>
            <a:r>
              <a:rPr lang="en-US" sz="1800" dirty="0">
                <a:latin typeface="Courier New"/>
                <a:cs typeface="Courier New"/>
              </a:rPr>
              <a:t>stride</a:t>
            </a:r>
            <a:r>
              <a:rPr lang="en-US" sz="1800" dirty="0">
                <a:latin typeface="Calibri" panose="020F0502020204030204" pitchFamily="34" charset="0"/>
                <a:cs typeface="Courier New"/>
              </a:rPr>
              <a:t>: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alibri" panose="020F0502020204030204" pitchFamily="34" charset="0"/>
                <a:cs typeface="Courier New"/>
              </a:rPr>
              <a:t>1. Call </a:t>
            </a:r>
            <a:r>
              <a:rPr lang="en-US" sz="1800" dirty="0">
                <a:latin typeface="Courier New"/>
                <a:cs typeface="Courier New"/>
              </a:rPr>
              <a:t>test</a:t>
            </a:r>
            <a:r>
              <a:rPr lang="en-US" sz="1800" dirty="0">
                <a:latin typeface="Calibri" panose="020F0502020204030204" pitchFamily="34" charset="0"/>
                <a:cs typeface="Courier New"/>
              </a:rPr>
              <a:t>() once to warm up the caches.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alibri" panose="020F0502020204030204" pitchFamily="34" charset="0"/>
                <a:cs typeface="Courier New"/>
              </a:rPr>
              <a:t>2. Call </a:t>
            </a:r>
            <a:r>
              <a:rPr lang="en-US" sz="1800" dirty="0">
                <a:latin typeface="Courier New"/>
                <a:cs typeface="Courier New"/>
              </a:rPr>
              <a:t>test</a:t>
            </a:r>
            <a:r>
              <a:rPr lang="en-US" sz="1800" dirty="0">
                <a:latin typeface="Calibri" panose="020F0502020204030204" pitchFamily="34" charset="0"/>
                <a:cs typeface="Courier New"/>
              </a:rPr>
              <a:t>() again and measure the read throughput(MB/s)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81400" y="6324600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5456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/>
              <a:t>The Memory Mountain</a:t>
            </a:r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/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086600" y="304800"/>
            <a:ext cx="17863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Calibri" panose="020F0502020204030204" pitchFamily="34" charset="0"/>
              </a:rPr>
              <a:t>Core i7 </a:t>
            </a:r>
            <a:r>
              <a:rPr lang="en-US" sz="1800" dirty="0" err="1">
                <a:latin typeface="Calibri" panose="020F0502020204030204" pitchFamily="34" charset="0"/>
              </a:rPr>
              <a:t>Haswell</a:t>
            </a:r>
            <a:endParaRPr lang="en-US" sz="1800" dirty="0">
              <a:latin typeface="Calibri" panose="020F0502020204030204" pitchFamily="34" charset="0"/>
            </a:endParaRP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2.1 GHz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32 KB L1 d-cache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256 KB L2 cache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8 MB L3 cache</a:t>
            </a:r>
          </a:p>
          <a:p>
            <a:pPr algn="l"/>
            <a:r>
              <a:rPr lang="en-US" sz="1800" dirty="0">
                <a:latin typeface="Calibri" panose="020F0502020204030204" pitchFamily="34" charset="0"/>
              </a:rPr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2400" y="2876551"/>
            <a:ext cx="4495800" cy="2691560"/>
            <a:chOff x="152400" y="2876551"/>
            <a:chExt cx="4495800" cy="2691560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C00000"/>
                  </a:solidFill>
                </a:rPr>
                <a:t>Slopes </a:t>
              </a:r>
            </a:p>
            <a:p>
              <a:pPr algn="l"/>
              <a:r>
                <a:rPr lang="en-US" sz="1600" i="1" dirty="0">
                  <a:solidFill>
                    <a:srgbClr val="C0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2760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6288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561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3770150" y="2180051"/>
            <a:ext cx="4764250" cy="3594569"/>
            <a:chOff x="3770150" y="2180051"/>
            <a:chExt cx="4764250" cy="3594569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C00000"/>
                  </a:solidFill>
                </a:rPr>
                <a:t>Ridges </a:t>
              </a:r>
            </a:p>
            <a:p>
              <a:pPr algn="l"/>
              <a:r>
                <a:rPr lang="en-US" sz="1600" i="1" dirty="0">
                  <a:solidFill>
                    <a:srgbClr val="C0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28733" y="2180051"/>
              <a:ext cx="470001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L1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770150" y="5312955"/>
              <a:ext cx="846707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Mem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24651" y="3653195"/>
              <a:ext cx="470000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L2</a:t>
              </a: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19646" y="4460740"/>
              <a:ext cx="470001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L3</a:t>
              </a: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98734" y="2410884"/>
              <a:ext cx="764834" cy="14115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94651" y="3822472"/>
              <a:ext cx="1268917" cy="6155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89647" y="3822472"/>
              <a:ext cx="2073921" cy="86910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616857" y="3822472"/>
              <a:ext cx="2546711" cy="172131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57498" y="1371600"/>
            <a:ext cx="3447702" cy="932541"/>
            <a:chOff x="57498" y="1371600"/>
            <a:chExt cx="3447702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8" y="1371600"/>
              <a:ext cx="12379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C0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295400" y="1663988"/>
              <a:ext cx="220980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51205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6119981" cy="762000"/>
          </a:xfrm>
        </p:spPr>
        <p:txBody>
          <a:bodyPr/>
          <a:lstStyle/>
          <a:p>
            <a:r>
              <a:rPr lang="en-US" dirty="0"/>
              <a:t>Closer Look at Stride Effects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80DB2F2-7FD1-4364-9DA2-E18B20B39C85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4225243" y="-110498"/>
          <a:ext cx="4667250" cy="3173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4F872401-4B03-42D9-B80D-43CC28BC106A}"/>
              </a:ext>
            </a:extLst>
          </p:cNvPr>
          <p:cNvSpPr/>
          <p:nvPr/>
        </p:nvSpPr>
        <p:spPr>
          <a:xfrm>
            <a:off x="7076358" y="5288082"/>
            <a:ext cx="1661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8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elems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per cache block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46DE8D1-82A0-461A-B9FD-5904CCCDE031}"/>
              </a:ext>
            </a:extLst>
          </p:cNvPr>
          <p:cNvGrpSpPr/>
          <p:nvPr/>
        </p:nvGrpSpPr>
        <p:grpSpPr>
          <a:xfrm>
            <a:off x="8432928" y="1407280"/>
            <a:ext cx="818572" cy="486052"/>
            <a:chOff x="8432928" y="1407280"/>
            <a:chExt cx="818572" cy="486052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77218BE-E7E8-4F29-B965-FC69ACF2767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432928" y="1407280"/>
              <a:ext cx="304799" cy="95266"/>
            </a:xfrm>
            <a:prstGeom prst="straightConnector1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8A705D8-04A3-4A74-891A-C48F03192F71}"/>
                </a:ext>
              </a:extLst>
            </p:cNvPr>
            <p:cNvSpPr/>
            <p:nvPr/>
          </p:nvSpPr>
          <p:spPr>
            <a:xfrm>
              <a:off x="8534400" y="1524000"/>
              <a:ext cx="7171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128K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C69CAA-D49B-43DA-A2B0-07A7A11A7674}"/>
              </a:ext>
            </a:extLst>
          </p:cNvPr>
          <p:cNvGrpSpPr/>
          <p:nvPr/>
        </p:nvGrpSpPr>
        <p:grpSpPr>
          <a:xfrm>
            <a:off x="-76200" y="1868088"/>
            <a:ext cx="8049827" cy="4772976"/>
            <a:chOff x="30126" y="1970567"/>
            <a:chExt cx="8049827" cy="4772976"/>
          </a:xfrm>
        </p:grpSpPr>
        <p:graphicFrame>
          <p:nvGraphicFramePr>
            <p:cNvPr id="11" name="Chart 10"/>
            <p:cNvGraphicFramePr>
              <a:graphicFrameLocks/>
            </p:cNvGraphicFramePr>
            <p:nvPr/>
          </p:nvGraphicFramePr>
          <p:xfrm>
            <a:off x="30126" y="1970567"/>
            <a:ext cx="8049827" cy="4597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Left Brace 4"/>
            <p:cNvSpPr/>
            <p:nvPr/>
          </p:nvSpPr>
          <p:spPr bwMode="auto">
            <a:xfrm rot="5400000">
              <a:off x="5492358" y="3657982"/>
              <a:ext cx="381000" cy="2133600"/>
            </a:xfrm>
            <a:prstGeom prst="leftBrace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15" name="Left Brace 14"/>
            <p:cNvSpPr/>
            <p:nvPr/>
          </p:nvSpPr>
          <p:spPr bwMode="auto">
            <a:xfrm rot="7430138">
              <a:off x="2927208" y="1701256"/>
              <a:ext cx="476443" cy="3816306"/>
            </a:xfrm>
            <a:prstGeom prst="leftBrace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43887" y="3013578"/>
              <a:ext cx="2109745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Miss ratio = stride/8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90320" y="4164950"/>
              <a:ext cx="1642629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Miss ratio = 1.0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F5F2042-9432-4389-AC7C-468E8A3A2B58}"/>
                </a:ext>
              </a:extLst>
            </p:cNvPr>
            <p:cNvSpPr/>
            <p:nvPr/>
          </p:nvSpPr>
          <p:spPr>
            <a:xfrm>
              <a:off x="3124200" y="6404989"/>
              <a:ext cx="166136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stride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47196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Cache organization and operation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  <a:endParaRPr lang="en-US" dirty="0"/>
          </a:p>
          <a:p>
            <a:pPr lvl="1"/>
            <a:r>
              <a:rPr lang="en-US" dirty="0"/>
              <a:t>Rearranging loops to improve spatial locality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Using blocking to improve temporal locality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5D770-5EE2-F545-BE3E-CB1507348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matrix multiplication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AE54A61-CAEF-6A4D-A3C5-5D24A61787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18" y="1421812"/>
            <a:ext cx="566212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A8289C-BBBA-284E-9502-6D1567BB94E5}"/>
              </a:ext>
            </a:extLst>
          </p:cNvPr>
          <p:cNvSpPr txBox="1"/>
          <p:nvPr/>
        </p:nvSpPr>
        <p:spPr>
          <a:xfrm>
            <a:off x="6019138" y="1828800"/>
            <a:ext cx="31248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Out[i, j] = 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    dot product(A[i, ..], B[..,j])</a:t>
            </a:r>
          </a:p>
          <a:p>
            <a:pPr algn="l"/>
            <a:r>
              <a:rPr lang="en-US" sz="1800" dirty="0">
                <a:latin typeface="Calibri" pitchFamily="34" charset="0"/>
              </a:rPr>
              <a:t> = sum(a[i, 0] * b[0, j],</a:t>
            </a:r>
          </a:p>
          <a:p>
            <a:pPr algn="l"/>
            <a:r>
              <a:rPr lang="en-US" sz="1800" dirty="0">
                <a:latin typeface="Calibri" pitchFamily="34" charset="0"/>
              </a:rPr>
              <a:t>        a[i, 1] * b[1, j],</a:t>
            </a:r>
          </a:p>
          <a:p>
            <a:pPr algn="l"/>
            <a:r>
              <a:rPr lang="en-US" sz="1800" dirty="0">
                <a:latin typeface="Calibri" pitchFamily="34" charset="0"/>
              </a:rPr>
              <a:t>        …</a:t>
            </a:r>
          </a:p>
          <a:p>
            <a:pPr algn="l"/>
            <a:r>
              <a:rPr lang="en-US" sz="1800" dirty="0">
                <a:latin typeface="Calibri" pitchFamily="34" charset="0"/>
              </a:rPr>
              <a:t>        a[i, n] * b[n, j])</a:t>
            </a:r>
          </a:p>
        </p:txBody>
      </p:sp>
    </p:spTree>
    <p:extLst>
      <p:ext uri="{BB962C8B-B14F-4D97-AF65-F5344CB8AC3E}">
        <p14:creationId xmlns:p14="http://schemas.microsoft.com/office/powerpoint/2010/main" val="3561251097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Example</a:t>
            </a:r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/>
              <a:t>Description:</a:t>
            </a:r>
          </a:p>
          <a:p>
            <a:pPr lvl="1"/>
            <a:r>
              <a:rPr lang="en-US" dirty="0"/>
              <a:t>Multiply </a:t>
            </a:r>
            <a:r>
              <a:rPr lang="en-US" i="1" dirty="0"/>
              <a:t>N</a:t>
            </a:r>
            <a:r>
              <a:rPr lang="en-US" dirty="0"/>
              <a:t> x </a:t>
            </a:r>
            <a:r>
              <a:rPr lang="en-US" i="1" dirty="0"/>
              <a:t>N</a:t>
            </a:r>
            <a:r>
              <a:rPr lang="en-US" dirty="0"/>
              <a:t> matrices</a:t>
            </a:r>
          </a:p>
          <a:p>
            <a:pPr lvl="1"/>
            <a:r>
              <a:rPr lang="en-US" dirty="0"/>
              <a:t>Matrix elements are </a:t>
            </a:r>
            <a:r>
              <a:rPr lang="en-US" dirty="0">
                <a:latin typeface="Calibri"/>
                <a:cs typeface="Calibri"/>
              </a:rPr>
              <a:t>double</a:t>
            </a:r>
            <a:r>
              <a:rPr lang="en-US" dirty="0">
                <a:latin typeface="+mj-lt"/>
                <a:cs typeface="Courier New"/>
              </a:rPr>
              <a:t>s</a:t>
            </a:r>
            <a:r>
              <a:rPr lang="en-US" dirty="0"/>
              <a:t> (8 bytes)</a:t>
            </a:r>
          </a:p>
          <a:p>
            <a:pPr lvl="1"/>
            <a:r>
              <a:rPr lang="en-US" dirty="0"/>
              <a:t>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total operations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reads per source element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values summed per destination</a:t>
            </a:r>
          </a:p>
          <a:p>
            <a:pPr lvl="2"/>
            <a:r>
              <a:rPr lang="en-US" dirty="0"/>
              <a:t>but may be able to hold in register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572289" cy="6437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C00000"/>
                </a:solidFill>
                <a:latin typeface="Calibri" panose="020F0502020204030204" pitchFamily="34" charset="0"/>
              </a:rPr>
              <a:t>Variable </a:t>
            </a:r>
            <a:r>
              <a:rPr lang="en-US" sz="1800" i="1" dirty="0">
                <a:solidFill>
                  <a:srgbClr val="C00000"/>
                </a:solidFill>
                <a:latin typeface="Calibri" panose="020F0502020204030204" pitchFamily="34" charset="0"/>
              </a:rPr>
              <a:t>sum</a:t>
            </a:r>
            <a:endParaRPr lang="en-US" sz="1800" b="0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C00000"/>
                </a:solidFill>
                <a:latin typeface="Calibri" panose="020F0502020204030204" pitchFamily="34" charset="0"/>
              </a:rPr>
              <a:t>held in register</a:t>
            </a:r>
            <a:endParaRPr lang="en-US" sz="1800" b="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0" y="4022928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 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Block size = 32B (big enough for four </a:t>
            </a:r>
            <a:r>
              <a:rPr lang="en-US" dirty="0">
                <a:latin typeface="Calibri"/>
                <a:cs typeface="Calibri"/>
              </a:rPr>
              <a:t>doubles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even big enough to hold multiple rows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49297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3910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931041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0" dirty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931041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0" dirty="0">
                <a:latin typeface="Calibri" pitchFamily="34" charset="0"/>
              </a:rPr>
              <a:t>x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8366125" cy="53435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a[</a:t>
            </a:r>
            <a:r>
              <a:rPr lang="en-US" dirty="0" err="1"/>
              <a:t>i</a:t>
            </a:r>
            <a:r>
              <a:rPr lang="en-US" dirty="0"/>
              <a:t>][j] = a[</a:t>
            </a:r>
            <a:r>
              <a:rPr lang="en-US" dirty="0" err="1"/>
              <a:t>i</a:t>
            </a:r>
            <a:r>
              <a:rPr lang="en-US" dirty="0"/>
              <a:t>*N + j]  where N is the number of columns</a:t>
            </a:r>
          </a:p>
          <a:p>
            <a:pPr>
              <a:lnSpc>
                <a:spcPct val="85000"/>
              </a:lnSpc>
              <a:spcBef>
                <a:spcPts val="1800"/>
              </a:spcBef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</a:rPr>
              <a:t>for 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0;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 N;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block size (B) &gt;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ratio =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</a:t>
            </a:r>
            <a:r>
              <a:rPr lang="en-US" dirty="0"/>
              <a:t>/ B</a:t>
            </a:r>
          </a:p>
          <a:p>
            <a:pPr>
              <a:lnSpc>
                <a:spcPct val="85000"/>
              </a:lnSpc>
              <a:spcBef>
                <a:spcPts val="1800"/>
              </a:spcBef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</a:rPr>
              <a:t>for (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0;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 </a:t>
            </a:r>
            <a:r>
              <a:rPr lang="en-US" b="1" dirty="0" err="1">
                <a:latin typeface="Courier New" charset="0"/>
              </a:rPr>
              <a:t>n</a:t>
            </a:r>
            <a:r>
              <a:rPr lang="en-US" b="1" dirty="0">
                <a:latin typeface="Courier New" charset="0"/>
              </a:rPr>
              <a:t>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elements: 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ratio = 1 (i.e. 100%)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ijk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 rate for inner loop iterations: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		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1249" y="4219576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43487" y="6015335"/>
            <a:ext cx="40243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Block size = 32B (four doubles)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Hit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7338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154670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Block b is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Hit!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91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 animBg="1"/>
      <p:bldP spid="4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ijk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 rate for inner loop iterations: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1249" y="4219576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43487" y="6015335"/>
            <a:ext cx="40243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Block size = 32B (four doubles)</a:t>
            </a:r>
          </a:p>
        </p:txBody>
      </p:sp>
    </p:spTree>
    <p:extLst>
      <p:ext uri="{BB962C8B-B14F-4D97-AF65-F5344CB8AC3E}">
        <p14:creationId xmlns:p14="http://schemas.microsoft.com/office/powerpoint/2010/main" val="4264584764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kij</a:t>
            </a:r>
            <a:r>
              <a:rPr lang="en-US" dirty="0"/>
              <a:t>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][j] += r * b[k][j];</a:t>
            </a:r>
            <a:r>
              <a:rPr lang="en-US" sz="1800" dirty="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 rate for inner loop iterations: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		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43487" y="6015335"/>
            <a:ext cx="40243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Block size = 32B (four doubles)</a:t>
            </a:r>
          </a:p>
        </p:txBody>
      </p:sp>
    </p:spTree>
    <p:extLst>
      <p:ext uri="{BB962C8B-B14F-4D97-AF65-F5344CB8AC3E}">
        <p14:creationId xmlns:p14="http://schemas.microsoft.com/office/powerpoint/2010/main" val="250717646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kij</a:t>
            </a:r>
            <a:r>
              <a:rPr lang="en-US" dirty="0"/>
              <a:t>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][j] += r * b[k][j];</a:t>
            </a:r>
            <a:r>
              <a:rPr lang="en-US" sz="1800" dirty="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 rate for inner loop iterations: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43487" y="6015335"/>
            <a:ext cx="40243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Block size = 32B (four doubles)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jki</a:t>
            </a:r>
            <a:r>
              <a:rPr lang="en-US" dirty="0"/>
              <a:t>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 rate for inner loop iterations: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		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3985737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43487" y="6015335"/>
            <a:ext cx="40243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Block size = 32B (four doubles)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jki</a:t>
            </a:r>
            <a:r>
              <a:rPr lang="en-US" dirty="0"/>
              <a:t>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C0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C0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 rate for inner loop iterations: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3985737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43487" y="6015335"/>
            <a:ext cx="40243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Block size = 32B (four doubles)</a:t>
            </a:r>
          </a:p>
        </p:txBody>
      </p:sp>
    </p:spTree>
    <p:extLst>
      <p:ext uri="{BB962C8B-B14F-4D97-AF65-F5344CB8AC3E}">
        <p14:creationId xmlns:p14="http://schemas.microsoft.com/office/powerpoint/2010/main" val="614667053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751458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avg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62161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avg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0.5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62161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avg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2.0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</a:t>
            </a:r>
            <a:r>
              <a:rPr lang="en-US" sz="1400" dirty="0">
                <a:solidFill>
                  <a:srgbClr val="C00000"/>
                </a:solidFill>
                <a:latin typeface="Courier New" charset="0"/>
              </a:rPr>
              <a:t>sum += </a:t>
            </a:r>
            <a:r>
              <a:rPr lang="en-US" sz="1400" dirty="0" err="1">
                <a:solidFill>
                  <a:srgbClr val="C00000"/>
                </a:solidFill>
                <a:latin typeface="Courier New" charset="0"/>
              </a:rPr>
              <a:t>a[i][k</a:t>
            </a:r>
            <a:r>
              <a:rPr lang="en-US" sz="1400" dirty="0">
                <a:solidFill>
                  <a:srgbClr val="C00000"/>
                </a:solidFill>
                <a:latin typeface="Courier New" charset="0"/>
              </a:rPr>
              <a:t>] * </a:t>
            </a:r>
            <a:r>
              <a:rPr lang="en-US" sz="1400" dirty="0" err="1">
                <a:solidFill>
                  <a:srgbClr val="C00000"/>
                </a:solidFill>
                <a:latin typeface="Courier New" charset="0"/>
              </a:rPr>
              <a:t>b[k][j</a:t>
            </a:r>
            <a:r>
              <a:rPr lang="en-US" sz="1400" dirty="0">
                <a:solidFill>
                  <a:srgbClr val="C0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(j=0; j&lt;n;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>
                <a:solidFill>
                  <a:srgbClr val="C00000"/>
                </a:solidFill>
                <a:latin typeface="Courier New" charset="0"/>
              </a:rPr>
              <a:t>c[</a:t>
            </a:r>
            <a:r>
              <a:rPr lang="en-US" sz="1400" dirty="0" err="1">
                <a:solidFill>
                  <a:srgbClr val="C0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(j=0; j&lt;n;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Courier New" charset="0"/>
              </a:rPr>
              <a:t>c[</a:t>
            </a:r>
            <a:r>
              <a:rPr lang="en-US" sz="1400" dirty="0" err="1">
                <a:solidFill>
                  <a:srgbClr val="C0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charset="0"/>
              </a:rPr>
              <a:t>][j] += a[</a:t>
            </a:r>
            <a:r>
              <a:rPr lang="en-US" sz="1400" dirty="0" err="1">
                <a:solidFill>
                  <a:srgbClr val="C0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9" name="Chart 8"/>
          <p:cNvGraphicFramePr>
            <a:graphicFrameLocks noChangeAspect="1"/>
          </p:cNvGraphicFramePr>
          <p:nvPr/>
        </p:nvGraphicFramePr>
        <p:xfrm>
          <a:off x="228600" y="1447800"/>
          <a:ext cx="8686800" cy="525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13501" y="3124200"/>
            <a:ext cx="2106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3366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ijk</a:t>
            </a:r>
            <a:r>
              <a:rPr lang="en-US" sz="2000" dirty="0">
                <a:solidFill>
                  <a:srgbClr val="336699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3366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jik</a:t>
            </a:r>
            <a:r>
              <a:rPr lang="en-US" sz="2000" dirty="0">
                <a:solidFill>
                  <a:srgbClr val="3366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33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(1.25)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1549933"/>
            <a:ext cx="1976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jki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kji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(2.0)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0445" y="5486400"/>
            <a:ext cx="1976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kij</a:t>
            </a:r>
            <a:r>
              <a:rPr lang="en-US" sz="2000" dirty="0">
                <a:solidFill>
                  <a:srgbClr val="008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ikj</a:t>
            </a:r>
            <a:r>
              <a:rPr lang="en-US" sz="20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(0.5)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156750"/>
            <a:ext cx="24203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Cycles per inner loop iteration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Cache organization and operation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/>
              <a:t>Using blocking to improve temporal locality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39" y="445070"/>
            <a:ext cx="7591425" cy="762000"/>
          </a:xfrm>
        </p:spPr>
        <p:txBody>
          <a:bodyPr/>
          <a:lstStyle/>
          <a:p>
            <a:r>
              <a:rPr lang="en-US" dirty="0"/>
              <a:t>Example: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57400" y="524257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42026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825425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8768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848028" cy="2551981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double *c =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mmm(double *a, double *b, double *c, int n)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(int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for (int j = 0; j &lt; n; j++)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for (int k = 0; k &lt; n; k++)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   c[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j] 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k] * b[k*n + j];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</a:t>
            </a:r>
            <a:r>
              <a:rPr lang="en-US" i="1" dirty="0"/>
              <a:t>n </a:t>
            </a:r>
            <a:r>
              <a:rPr lang="en-US" dirty="0"/>
              <a:t>(much smaller than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First iteration: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/8 + n = 9</a:t>
            </a:r>
            <a:r>
              <a:rPr lang="en-US" i="1" dirty="0"/>
              <a:t>n</a:t>
            </a:r>
            <a:r>
              <a:rPr lang="en-US" dirty="0"/>
              <a:t>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</a:t>
            </a:r>
            <a:r>
              <a:rPr lang="en-US" dirty="0">
                <a:solidFill>
                  <a:srgbClr val="C00000"/>
                </a:solidFill>
              </a:rPr>
              <a:t>in cache: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39624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587425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x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2250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Miss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rgbClr val="C00000"/>
                </a:solidFill>
                <a:latin typeface="Calibri" pitchFamily="34" charset="0"/>
              </a:rPr>
              <a:t>Miss!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Block b is fetched from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memory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5943600" y="4191000"/>
            <a:ext cx="2810939" cy="1753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latin typeface="Calibri" pitchFamily="34" charset="0"/>
              </a:rPr>
              <a:t>Block b is stored in cache</a:t>
            </a:r>
          </a:p>
          <a:p>
            <a:pPr marL="115888" indent="-115888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br>
              <a:rPr lang="en-GB" sz="1800" b="0" dirty="0">
                <a:latin typeface="Calibri" pitchFamily="34" charset="0"/>
              </a:rPr>
            </a:br>
            <a:r>
              <a:rPr lang="en-GB" sz="1800" b="0" dirty="0">
                <a:latin typeface="Calibri" pitchFamily="34" charset="0"/>
              </a:rPr>
              <a:t>determines where b goes</a:t>
            </a:r>
          </a:p>
          <a:p>
            <a:pPr marL="115888" indent="-115888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sz="1800" b="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sz="1800" b="0" dirty="0">
                <a:latin typeface="Calibri" pitchFamily="34" charset="0"/>
              </a:rPr>
              <a:t>determines which block</a:t>
            </a:r>
            <a:br>
              <a:rPr lang="en-GB" sz="1800" b="0" dirty="0">
                <a:latin typeface="Calibri" pitchFamily="34" charset="0"/>
              </a:rPr>
            </a:br>
            <a:r>
              <a:rPr lang="en-GB" sz="1800" b="0" dirty="0">
                <a:latin typeface="Calibri" pitchFamily="34" charset="0"/>
              </a:rPr>
              <a:t>gets evicted (victim)</a:t>
            </a:r>
          </a:p>
        </p:txBody>
      </p:sp>
    </p:spTree>
    <p:extLst>
      <p:ext uri="{BB962C8B-B14F-4D97-AF65-F5344CB8AC3E}">
        <p14:creationId xmlns:p14="http://schemas.microsoft.com/office/powerpoint/2010/main" val="23939658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2" grpId="0" build="allAtOnce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</a:t>
            </a:r>
            <a:r>
              <a:rPr lang="en-US" i="1" dirty="0"/>
              <a:t>n</a:t>
            </a:r>
            <a:r>
              <a:rPr lang="en-US" dirty="0"/>
              <a:t> (much smaller than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Second iteration: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i="1" dirty="0"/>
              <a:t>n</a:t>
            </a:r>
            <a:r>
              <a:rPr lang="en-US" dirty="0"/>
              <a:t>/8 + </a:t>
            </a:r>
            <a:r>
              <a:rPr lang="en-US" i="1" dirty="0"/>
              <a:t>n</a:t>
            </a:r>
            <a:r>
              <a:rPr lang="en-US" dirty="0"/>
              <a:t> = 9</a:t>
            </a:r>
            <a:r>
              <a:rPr lang="en-US" i="1" dirty="0"/>
              <a:t>n</a:t>
            </a:r>
            <a:r>
              <a:rPr lang="en-US" dirty="0"/>
              <a:t>/8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9</a:t>
            </a:r>
            <a:r>
              <a:rPr lang="en-US" i="1" dirty="0"/>
              <a:t>n</a:t>
            </a:r>
            <a:r>
              <a:rPr lang="en-US" dirty="0"/>
              <a:t>/8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= (9/8) 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3987225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x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3536866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double *c = </a:t>
            </a:r>
            <a:r>
              <a:rPr lang="en-US" sz="1600" dirty="0" err="1">
                <a:latin typeface="Courier New" pitchFamily="49" charset="0"/>
              </a:rPr>
              <a:t>calloc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mmm(double *a, double *b, double *c, int n)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for (int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+= B)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for (int j = 0; j &lt; n; j += B)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for (int k = 0; k &lt; n; k += B)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              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  for (int 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i1++)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      for (int 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j1++)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for (int 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k1++)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c[i1*n + j1] += a[i1*n + k1] * b[k1*n + j1];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587323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29109" y="481226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47436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x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010400" y="4343400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</a:t>
            </a:r>
            <a:r>
              <a:rPr lang="en-US" i="1" dirty="0"/>
              <a:t>n</a:t>
            </a:r>
            <a:r>
              <a:rPr lang="en-US" dirty="0"/>
              <a:t>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endParaRPr lang="en-US" dirty="0"/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B*B/8 misses for each block</a:t>
            </a:r>
          </a:p>
          <a:p>
            <a:pPr lvl="1"/>
            <a:r>
              <a:rPr lang="en-US" dirty="0"/>
              <a:t>2</a:t>
            </a:r>
            <a:r>
              <a:rPr lang="en-US" i="1" dirty="0"/>
              <a:t>n</a:t>
            </a:r>
            <a:r>
              <a:rPr lang="en-US" dirty="0"/>
              <a:t>/B x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dirty="0" err="1"/>
              <a:t>nB</a:t>
            </a:r>
            <a:r>
              <a:rPr lang="en-US" dirty="0"/>
              <a:t>/4</a:t>
            </a:r>
            <a:br>
              <a:rPr lang="en-US" dirty="0"/>
            </a:br>
            <a:r>
              <a:rPr lang="en-US" dirty="0"/>
              <a:t>(omitting matrix c)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107506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707706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92838" y="58674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x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32237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88623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322373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107506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37191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671083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90815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6207004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435604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48857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362200" y="24384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021656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107506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707706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92838" y="40386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x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32237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88623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322373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107506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217973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671083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90815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6207004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435604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438265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266491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562418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8149307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48600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695730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323711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 </a:t>
            </a:r>
            <a:r>
              <a:rPr lang="en-US" i="1" dirty="0"/>
              <a:t>n</a:t>
            </a:r>
            <a:r>
              <a:rPr lang="en-US" dirty="0"/>
              <a:t>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endParaRPr lang="en-US" dirty="0"/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2</a:t>
            </a:r>
            <a:r>
              <a:rPr lang="en-US" i="1" dirty="0"/>
              <a:t>n</a:t>
            </a:r>
            <a:r>
              <a:rPr lang="en-US" dirty="0"/>
              <a:t>/B x B</a:t>
            </a:r>
            <a:r>
              <a:rPr lang="en-US" baseline="30000" dirty="0"/>
              <a:t>2</a:t>
            </a:r>
            <a:r>
              <a:rPr lang="en-US" dirty="0"/>
              <a:t>/8 = </a:t>
            </a:r>
            <a:r>
              <a:rPr lang="en-US" i="1" dirty="0" err="1"/>
              <a:t>n</a:t>
            </a:r>
            <a:r>
              <a:rPr lang="en-US" dirty="0" err="1"/>
              <a:t>B</a:t>
            </a:r>
            <a:r>
              <a:rPr lang="en-US" dirty="0"/>
              <a:t>/4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i="1" dirty="0" err="1"/>
              <a:t>n</a:t>
            </a:r>
            <a:r>
              <a:rPr lang="en-US" dirty="0" err="1"/>
              <a:t>B</a:t>
            </a:r>
            <a:r>
              <a:rPr lang="en-US" dirty="0"/>
              <a:t>/4 * (</a:t>
            </a:r>
            <a:r>
              <a:rPr lang="en-US" i="1" dirty="0"/>
              <a:t>n</a:t>
            </a:r>
            <a:r>
              <a:rPr lang="en-US" dirty="0"/>
              <a:t>/B)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004512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x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3434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362200" y="2485267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n/B blocks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No blocking: (9/8) 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 misses</a:t>
            </a:r>
            <a:endParaRPr lang="en-US" baseline="30000" dirty="0"/>
          </a:p>
          <a:p>
            <a:r>
              <a:rPr lang="en-US" dirty="0"/>
              <a:t>Blocking:  (1/(4B)) 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  misses</a:t>
            </a:r>
          </a:p>
          <a:p>
            <a:endParaRPr lang="en-US" dirty="0"/>
          </a:p>
          <a:p>
            <a:r>
              <a:rPr lang="en-US" dirty="0"/>
              <a:t>Use largest block size B, such that B satisfies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pPr lvl="1"/>
            <a:r>
              <a:rPr lang="en-US" sz="1600" b="0" dirty="0"/>
              <a:t>Fit three blocks in cache!  </a:t>
            </a:r>
            <a:r>
              <a:rPr lang="en-US" sz="1600" dirty="0"/>
              <a:t>Two input, </a:t>
            </a:r>
            <a:r>
              <a:rPr lang="en-US" sz="1600"/>
              <a:t>one output.</a:t>
            </a:r>
            <a:endParaRPr lang="en-US" sz="1600" b="0" dirty="0"/>
          </a:p>
          <a:p>
            <a:endParaRPr lang="en-US" dirty="0"/>
          </a:p>
          <a:p>
            <a:r>
              <a:rPr lang="en-US" dirty="0"/>
              <a:t>Reason for dramatic difference:</a:t>
            </a:r>
          </a:p>
          <a:p>
            <a:pPr lvl="1"/>
            <a:r>
              <a:rPr lang="en-US" dirty="0"/>
              <a:t>Matrix multiplication has inherent temporal locality:</a:t>
            </a:r>
          </a:p>
          <a:p>
            <a:pPr lvl="2"/>
            <a:r>
              <a:rPr lang="en-US" dirty="0"/>
              <a:t>Input data: 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, computation 2</a:t>
            </a:r>
            <a:r>
              <a:rPr lang="en-US" i="1" dirty="0"/>
              <a:t>n</a:t>
            </a:r>
            <a:r>
              <a:rPr lang="en-US" baseline="30000" dirty="0"/>
              <a:t>3</a:t>
            </a:r>
          </a:p>
          <a:p>
            <a:pPr lvl="2"/>
            <a:r>
              <a:rPr lang="en-US" dirty="0"/>
              <a:t>Every array elements used O(</a:t>
            </a:r>
            <a:r>
              <a:rPr lang="en-US" i="1" dirty="0"/>
              <a:t>n</a:t>
            </a:r>
            <a:r>
              <a:rPr lang="en-US" dirty="0"/>
              <a:t>) times!</a:t>
            </a:r>
          </a:p>
          <a:p>
            <a:pPr lvl="1"/>
            <a:r>
              <a:rPr lang="en-US" dirty="0"/>
              <a:t>But program has to be written properly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memories can have significant performance impact</a:t>
            </a:r>
          </a:p>
          <a:p>
            <a:endParaRPr lang="en-US" dirty="0"/>
          </a:p>
          <a:p>
            <a:r>
              <a:rPr lang="en-US" dirty="0"/>
              <a:t>You can write your programs to exploit this!</a:t>
            </a:r>
          </a:p>
          <a:p>
            <a:pPr lvl="1"/>
            <a:r>
              <a:rPr lang="en-US" dirty="0"/>
              <a:t>Focus on the inner loops, where bulk of computations and memory accesses occur. </a:t>
            </a:r>
          </a:p>
          <a:p>
            <a:pPr lvl="1"/>
            <a:r>
              <a:rPr lang="en-US" dirty="0"/>
              <a:t>Try to maximize spatial locality by reading data objects sequentially with stride 1.</a:t>
            </a:r>
          </a:p>
          <a:p>
            <a:pPr lvl="1"/>
            <a:r>
              <a:rPr lang="en-US" dirty="0"/>
              <a:t>Try to maximize temporal locality by using a data object as often as possible once it’s read from memory. </a:t>
            </a:r>
          </a:p>
        </p:txBody>
      </p:sp>
    </p:spTree>
    <p:extLst>
      <p:ext uri="{BB962C8B-B14F-4D97-AF65-F5344CB8AC3E}">
        <p14:creationId xmlns:p14="http://schemas.microsoft.com/office/powerpoint/2010/main" val="3757263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/>
              <a:t>Working Set, Locality, and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823325" cy="5267325"/>
          </a:xfrm>
        </p:spPr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C00000"/>
                </a:solidFill>
              </a:rPr>
              <a:t>Working Set: </a:t>
            </a:r>
            <a:r>
              <a:rPr lang="en-US" dirty="0"/>
              <a:t>The set of data a program is currently “working on”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Definition of “currently” depends on context, e.g., in this loop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/>
              <a:t>Includes accesses to data and instructions</a:t>
            </a:r>
          </a:p>
          <a:p>
            <a:pPr marL="457200" lvl="1" indent="0">
              <a:buNone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400" dirty="0"/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C00000"/>
                </a:solidFill>
              </a:rPr>
              <a:t>Principle of Locality: </a:t>
            </a:r>
            <a:r>
              <a:rPr lang="en-GB" dirty="0"/>
              <a:t>Programs tend to use data and instructions with addresses near or equal to those they have used recently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Nearby addresses: </a:t>
            </a:r>
            <a:r>
              <a:rPr lang="en-GB" dirty="0">
                <a:solidFill>
                  <a:srgbClr val="C00000"/>
                </a:solidFill>
              </a:rPr>
              <a:t>Spatial Locality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Equal addresses: </a:t>
            </a:r>
            <a:r>
              <a:rPr lang="en-GB" dirty="0">
                <a:solidFill>
                  <a:srgbClr val="C00000"/>
                </a:solidFill>
              </a:rPr>
              <a:t>Temporal locality</a:t>
            </a:r>
          </a:p>
          <a:p>
            <a:pPr marL="457200" lvl="1" indent="0">
              <a:buNone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1400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Caches</a:t>
            </a:r>
            <a:r>
              <a:rPr lang="en-GB" dirty="0">
                <a:solidFill>
                  <a:schemeClr val="tx2"/>
                </a:solidFill>
              </a:rPr>
              <a:t> take advantage of temporal locality by storing recently used data, and spatial locality by copying data in block-sized transfer units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chemeClr val="tx2"/>
                </a:solidFill>
              </a:rPr>
              <a:t>Locality reduces working set sizes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chemeClr val="tx2"/>
                </a:solidFill>
              </a:rPr>
              <a:t>Caches are most effective when the working set fits in the cache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03E400-91B6-43CF-1A35-F6FE18662BAD}"/>
              </a:ext>
            </a:extLst>
          </p:cNvPr>
          <p:cNvGrpSpPr/>
          <p:nvPr/>
        </p:nvGrpSpPr>
        <p:grpSpPr>
          <a:xfrm>
            <a:off x="5732595" y="3733800"/>
            <a:ext cx="1103713" cy="425940"/>
            <a:chOff x="6102261" y="4186571"/>
            <a:chExt cx="1905000" cy="73516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DF87129-57F1-6636-2916-58DB4C222907}"/>
                </a:ext>
              </a:extLst>
            </p:cNvPr>
            <p:cNvSpPr/>
            <p:nvPr/>
          </p:nvSpPr>
          <p:spPr bwMode="auto">
            <a:xfrm>
              <a:off x="6102261" y="461694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2B04275-19A8-1693-16C4-5565B6646FC8}"/>
                </a:ext>
              </a:extLst>
            </p:cNvPr>
            <p:cNvSpPr/>
            <p:nvPr/>
          </p:nvSpPr>
          <p:spPr bwMode="auto">
            <a:xfrm>
              <a:off x="6495961" y="4616940"/>
              <a:ext cx="381000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C14A7D-2155-B19F-833F-11C5731B46BA}"/>
                </a:ext>
              </a:extLst>
            </p:cNvPr>
            <p:cNvSpPr/>
            <p:nvPr/>
          </p:nvSpPr>
          <p:spPr bwMode="auto">
            <a:xfrm>
              <a:off x="6870700" y="4616940"/>
              <a:ext cx="381000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3B88390C-5319-7A50-6DC3-9F21982A4095}"/>
                </a:ext>
              </a:extLst>
            </p:cNvPr>
            <p:cNvSpPr/>
            <p:nvPr/>
          </p:nvSpPr>
          <p:spPr bwMode="auto">
            <a:xfrm>
              <a:off x="6416720" y="4186571"/>
              <a:ext cx="841420" cy="359535"/>
            </a:xfrm>
            <a:custGeom>
              <a:avLst/>
              <a:gdLst>
                <a:gd name="connsiteX0" fmla="*/ 200695 w 841420"/>
                <a:gd name="connsiteY0" fmla="*/ 353095 h 359535"/>
                <a:gd name="connsiteX1" fmla="*/ 91225 w 841420"/>
                <a:gd name="connsiteY1" fmla="*/ 56881 h 359535"/>
                <a:gd name="connsiteX2" fmla="*/ 748048 w 841420"/>
                <a:gd name="connsiteY2" fmla="*/ 50442 h 359535"/>
                <a:gd name="connsiteX3" fmla="*/ 651456 w 841420"/>
                <a:gd name="connsiteY3" fmla="*/ 359535 h 35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420" h="359535">
                  <a:moveTo>
                    <a:pt x="200695" y="353095"/>
                  </a:moveTo>
                  <a:cubicBezTo>
                    <a:pt x="100347" y="230209"/>
                    <a:pt x="0" y="107323"/>
                    <a:pt x="91225" y="56881"/>
                  </a:cubicBezTo>
                  <a:cubicBezTo>
                    <a:pt x="182450" y="6439"/>
                    <a:pt x="654676" y="0"/>
                    <a:pt x="748048" y="50442"/>
                  </a:cubicBezTo>
                  <a:cubicBezTo>
                    <a:pt x="841420" y="100884"/>
                    <a:pt x="746438" y="230209"/>
                    <a:pt x="651456" y="359535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7B6B2B6-4990-2B93-B06A-2A366E9A4DB2}"/>
              </a:ext>
            </a:extLst>
          </p:cNvPr>
          <p:cNvGrpSpPr/>
          <p:nvPr/>
        </p:nvGrpSpPr>
        <p:grpSpPr>
          <a:xfrm>
            <a:off x="7391400" y="3705650"/>
            <a:ext cx="1066800" cy="456170"/>
            <a:chOff x="6096000" y="2614411"/>
            <a:chExt cx="1905000" cy="81458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89F6FC-09CD-9A7D-5BE5-C25FB7F6F40D}"/>
                </a:ext>
              </a:extLst>
            </p:cNvPr>
            <p:cNvSpPr/>
            <p:nvPr/>
          </p:nvSpPr>
          <p:spPr bwMode="auto">
            <a:xfrm>
              <a:off x="6096000" y="3124200"/>
              <a:ext cx="1905000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3E313A-CEC0-5A9A-D19B-80E49B66BA0B}"/>
                </a:ext>
              </a:extLst>
            </p:cNvPr>
            <p:cNvSpPr/>
            <p:nvPr/>
          </p:nvSpPr>
          <p:spPr bwMode="auto">
            <a:xfrm>
              <a:off x="6489700" y="3124200"/>
              <a:ext cx="381000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67FA92B-172C-76A8-6541-E10889DCF217}"/>
                </a:ext>
              </a:extLst>
            </p:cNvPr>
            <p:cNvSpPr/>
            <p:nvPr/>
          </p:nvSpPr>
          <p:spPr bwMode="auto">
            <a:xfrm>
              <a:off x="6319056" y="2614411"/>
              <a:ext cx="627844" cy="433589"/>
            </a:xfrm>
            <a:custGeom>
              <a:avLst/>
              <a:gdLst>
                <a:gd name="connsiteX0" fmla="*/ 290847 w 627844"/>
                <a:gd name="connsiteY0" fmla="*/ 433589 h 433589"/>
                <a:gd name="connsiteX1" fmla="*/ 46149 w 627844"/>
                <a:gd name="connsiteY1" fmla="*/ 72980 h 433589"/>
                <a:gd name="connsiteX2" fmla="*/ 567743 w 627844"/>
                <a:gd name="connsiteY2" fmla="*/ 60101 h 433589"/>
                <a:gd name="connsiteX3" fmla="*/ 406757 w 627844"/>
                <a:gd name="connsiteY3" fmla="*/ 433589 h 43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7844" h="433589">
                  <a:moveTo>
                    <a:pt x="290847" y="433589"/>
                  </a:moveTo>
                  <a:cubicBezTo>
                    <a:pt x="145423" y="284408"/>
                    <a:pt x="0" y="135228"/>
                    <a:pt x="46149" y="72980"/>
                  </a:cubicBezTo>
                  <a:cubicBezTo>
                    <a:pt x="92298" y="10732"/>
                    <a:pt x="507642" y="0"/>
                    <a:pt x="567743" y="60101"/>
                  </a:cubicBezTo>
                  <a:cubicBezTo>
                    <a:pt x="627844" y="120202"/>
                    <a:pt x="517300" y="276895"/>
                    <a:pt x="406757" y="433589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4038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279900"/>
            <a:ext cx="3379788" cy="2197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Caches</a:t>
            </a:r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CPU caches </a:t>
            </a:r>
            <a:r>
              <a:rPr lang="en-US" dirty="0"/>
              <a:t>are small, fast (usually SRAM) storage managed automatically by hardware</a:t>
            </a:r>
          </a:p>
          <a:p>
            <a:pPr lvl="1"/>
            <a:r>
              <a:rPr lang="en-US" dirty="0"/>
              <a:t>Hold frequently accessed blocks of main memory</a:t>
            </a:r>
          </a:p>
          <a:p>
            <a:r>
              <a:rPr lang="en-US" dirty="0"/>
              <a:t>CPU looks first for data in cache</a:t>
            </a:r>
          </a:p>
          <a:p>
            <a:r>
              <a:rPr lang="en-US" dirty="0"/>
              <a:t>Typical system structure:</a:t>
            </a:r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5081588" y="5584031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alibri" panose="020F0502020204030204" pitchFamily="34" charset="0"/>
              </a:rPr>
              <a:t>Main</a:t>
            </a:r>
          </a:p>
          <a:p>
            <a:pPr algn="ctr"/>
            <a:r>
              <a:rPr lang="en-US" sz="1600"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818187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Memory controller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622800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760912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897437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50355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5172075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622800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965700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486275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alibri" panose="020F0502020204030204" pitchFamily="34" charset="0"/>
              </a:rPr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594341" y="4316998"/>
            <a:ext cx="118513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</a:rPr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378450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988385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00251" y="5155198"/>
            <a:ext cx="12420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Memory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446712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719637"/>
            <a:ext cx="1066800" cy="5207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Cache 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240337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767262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789612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58200" cy="573087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dirty="0"/>
              <a:t>What it Really Looks Like</a:t>
            </a:r>
          </a:p>
        </p:txBody>
      </p:sp>
      <p:pic>
        <p:nvPicPr>
          <p:cNvPr id="2050" name="Picture 2" descr="Image result for i7 die photo">
            <a:extLst>
              <a:ext uri="{FF2B5EF4-FFF2-40B4-BE49-F238E27FC236}">
                <a16:creationId xmlns:a16="http://schemas.microsoft.com/office/drawing/2014/main" id="{B1887E71-B29F-4F34-8EDA-6D5C78B26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376946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ntel Core i7-3960X processor die detail">
            <a:extLst>
              <a:ext uri="{FF2B5EF4-FFF2-40B4-BE49-F238E27FC236}">
                <a16:creationId xmlns:a16="http://schemas.microsoft.com/office/drawing/2014/main" id="{A0BA3D36-A924-463C-94FF-CEE3C9902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44041"/>
            <a:ext cx="3429000" cy="304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MD FX-8150 processor die detail">
            <a:extLst>
              <a:ext uri="{FF2B5EF4-FFF2-40B4-BE49-F238E27FC236}">
                <a16:creationId xmlns:a16="http://schemas.microsoft.com/office/drawing/2014/main" id="{EA4165A0-8221-4FBA-B3AF-E0C4BE93D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3769468" cy="304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223">
            <a:extLst>
              <a:ext uri="{FF2B5EF4-FFF2-40B4-BE49-F238E27FC236}">
                <a16:creationId xmlns:a16="http://schemas.microsoft.com/office/drawing/2014/main" id="{703E7852-B76A-4541-9EB6-B027F461EB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9097" y="1197113"/>
            <a:ext cx="3379788" cy="2197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rnd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37" name="Rectangle 206">
            <a:extLst>
              <a:ext uri="{FF2B5EF4-FFF2-40B4-BE49-F238E27FC236}">
                <a16:creationId xmlns:a16="http://schemas.microsoft.com/office/drawing/2014/main" id="{F37B263F-1A9A-481D-832E-D696FF2881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1497" y="2735400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Memory controller</a:t>
            </a:r>
          </a:p>
        </p:txBody>
      </p:sp>
      <p:sp>
        <p:nvSpPr>
          <p:cNvPr id="38" name="Rectangle 207">
            <a:extLst>
              <a:ext uri="{FF2B5EF4-FFF2-40B4-BE49-F238E27FC236}">
                <a16:creationId xmlns:a16="http://schemas.microsoft.com/office/drawing/2014/main" id="{D97DB48D-62C5-4EB5-924D-E9801E0746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4385" y="1540013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39" name="Rectangle 208">
            <a:extLst>
              <a:ext uri="{FF2B5EF4-FFF2-40B4-BE49-F238E27FC236}">
                <a16:creationId xmlns:a16="http://schemas.microsoft.com/office/drawing/2014/main" id="{F28A7C25-0D6E-4E3A-8C28-900BB3E91C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4385" y="1678125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0" name="Rectangle 210">
            <a:extLst>
              <a:ext uri="{FF2B5EF4-FFF2-40B4-BE49-F238E27FC236}">
                <a16:creationId xmlns:a16="http://schemas.microsoft.com/office/drawing/2014/main" id="{3B10FE98-01EA-4A16-B1A4-FE70F259F1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4385" y="1814650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1" name="Rectangle 211">
            <a:extLst>
              <a:ext uri="{FF2B5EF4-FFF2-40B4-BE49-F238E27FC236}">
                <a16:creationId xmlns:a16="http://schemas.microsoft.com/office/drawing/2014/main" id="{3B26E941-5A41-4BD6-B704-1C9CAA287D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4385" y="1952763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2" name="Rectangle 212">
            <a:extLst>
              <a:ext uri="{FF2B5EF4-FFF2-40B4-BE49-F238E27FC236}">
                <a16:creationId xmlns:a16="http://schemas.microsoft.com/office/drawing/2014/main" id="{1846FDFB-0747-4935-AC0C-1DDDC2A06B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4385" y="2089288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3" name="AutoShape 214">
            <a:extLst>
              <a:ext uri="{FF2B5EF4-FFF2-40B4-BE49-F238E27FC236}">
                <a16:creationId xmlns:a16="http://schemas.microsoft.com/office/drawing/2014/main" id="{479F46FC-59B3-454D-9CAD-65FA21B275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1297" y="1540013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4" name="AutoShape 215">
            <a:extLst>
              <a:ext uri="{FF2B5EF4-FFF2-40B4-BE49-F238E27FC236}">
                <a16:creationId xmlns:a16="http://schemas.microsoft.com/office/drawing/2014/main" id="{C4836188-40A9-4C0D-A006-CED7CCBDAD3A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7490335" y="1882913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5" name="Rectangle 220">
            <a:extLst>
              <a:ext uri="{FF2B5EF4-FFF2-40B4-BE49-F238E27FC236}">
                <a16:creationId xmlns:a16="http://schemas.microsoft.com/office/drawing/2014/main" id="{33996122-17FF-4B7D-986E-E43E63A65F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71347" y="1403488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alibri" panose="020F0502020204030204" pitchFamily="34" charset="0"/>
              </a:rPr>
              <a:t>ALU</a:t>
            </a:r>
          </a:p>
        </p:txBody>
      </p:sp>
      <p:sp>
        <p:nvSpPr>
          <p:cNvPr id="46" name="Text Box 221">
            <a:extLst>
              <a:ext uri="{FF2B5EF4-FFF2-40B4-BE49-F238E27FC236}">
                <a16:creationId xmlns:a16="http://schemas.microsoft.com/office/drawing/2014/main" id="{2C96D842-0C7C-41C7-A921-977A3F2FE61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606463" y="1234211"/>
            <a:ext cx="118513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alibri" panose="020F0502020204030204" pitchFamily="34" charset="0"/>
              </a:rPr>
              <a:t>Register file</a:t>
            </a:r>
          </a:p>
        </p:txBody>
      </p:sp>
      <p:sp>
        <p:nvSpPr>
          <p:cNvPr id="47" name="AutoShape 222">
            <a:extLst>
              <a:ext uri="{FF2B5EF4-FFF2-40B4-BE49-F238E27FC236}">
                <a16:creationId xmlns:a16="http://schemas.microsoft.com/office/drawing/2014/main" id="{0457010B-9BEE-430A-B716-B417335E5E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41060" y="2295663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8" name="Text Box 225">
            <a:extLst>
              <a:ext uri="{FF2B5EF4-FFF2-40B4-BE49-F238E27FC236}">
                <a16:creationId xmlns:a16="http://schemas.microsoft.com/office/drawing/2014/main" id="{E8B61CA0-9B4B-4D15-B4D9-5139F9BDEFA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86570" y="905598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CPU chip</a:t>
            </a:r>
          </a:p>
        </p:txBody>
      </p:sp>
      <p:sp>
        <p:nvSpPr>
          <p:cNvPr id="49" name="Rectangle 233">
            <a:extLst>
              <a:ext uri="{FF2B5EF4-FFF2-40B4-BE49-F238E27FC236}">
                <a16:creationId xmlns:a16="http://schemas.microsoft.com/office/drawing/2014/main" id="{F7CC7E4E-1A22-4B91-92E6-33CD56BC2B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1497" y="1636850"/>
            <a:ext cx="1066800" cy="5207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</a:rPr>
              <a:t>Cache 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memory</a:t>
            </a:r>
          </a:p>
        </p:txBody>
      </p:sp>
      <p:sp>
        <p:nvSpPr>
          <p:cNvPr id="50" name="AutoShape 234">
            <a:extLst>
              <a:ext uri="{FF2B5EF4-FFF2-40B4-BE49-F238E27FC236}">
                <a16:creationId xmlns:a16="http://schemas.microsoft.com/office/drawing/2014/main" id="{F9DCFCFF-79AE-4A07-85CB-ED61298575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0097" y="2157550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51" name="AutoShape 236">
            <a:extLst>
              <a:ext uri="{FF2B5EF4-FFF2-40B4-BE49-F238E27FC236}">
                <a16:creationId xmlns:a16="http://schemas.microsoft.com/office/drawing/2014/main" id="{28707FFD-E8A3-4807-9268-B16EA8CEC85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6453697" y="1684475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A118EB-16EC-4006-B7C2-31278208EF96}"/>
              </a:ext>
            </a:extLst>
          </p:cNvPr>
          <p:cNvSpPr txBox="1"/>
          <p:nvPr/>
        </p:nvSpPr>
        <p:spPr>
          <a:xfrm>
            <a:off x="5105400" y="3399408"/>
            <a:ext cx="384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Core i7-3960X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45A20A7-5949-4692-8425-0CAC105423E7}"/>
              </a:ext>
            </a:extLst>
          </p:cNvPr>
          <p:cNvSpPr txBox="1"/>
          <p:nvPr/>
        </p:nvSpPr>
        <p:spPr>
          <a:xfrm>
            <a:off x="3050432" y="3390035"/>
            <a:ext cx="384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AMD FX 8150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FE8BC0-0295-4039-AB14-B2DE4F6C18E3}"/>
              </a:ext>
            </a:extLst>
          </p:cNvPr>
          <p:cNvSpPr txBox="1"/>
          <p:nvPr/>
        </p:nvSpPr>
        <p:spPr>
          <a:xfrm>
            <a:off x="517610" y="3298207"/>
            <a:ext cx="384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Nehalem</a:t>
            </a:r>
          </a:p>
        </p:txBody>
      </p:sp>
    </p:spTree>
    <p:extLst>
      <p:ext uri="{BB962C8B-B14F-4D97-AF65-F5344CB8AC3E}">
        <p14:creationId xmlns:p14="http://schemas.microsoft.com/office/powerpoint/2010/main" val="18813082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/>
              <a:t>Set-Associative Cache Organization (S, E,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</a:t>
            </a:r>
            <a:r>
              <a:rPr lang="en-US" sz="1800" baseline="30000" dirty="0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 = 2</a:t>
            </a:r>
            <a:r>
              <a:rPr lang="en-US" sz="1800" baseline="30000" dirty="0">
                <a:latin typeface="Calibri" pitchFamily="34" charset="0"/>
              </a:rPr>
              <a:t>s</a:t>
            </a:r>
            <a:r>
              <a:rPr lang="en-US" sz="1800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6553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96000" y="2338583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 = 2</a:t>
            </a:r>
            <a:r>
              <a:rPr lang="en-US" sz="1800" baseline="30000" dirty="0">
                <a:latin typeface="Calibri" pitchFamily="34" charset="0"/>
              </a:rPr>
              <a:t>b</a:t>
            </a:r>
            <a:r>
              <a:rPr lang="en-US" sz="1800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931068" y="5038611"/>
            <a:ext cx="2850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i="1" dirty="0">
                <a:solidFill>
                  <a:srgbClr val="C00000"/>
                </a:solidFill>
                <a:latin typeface="Calibri" pitchFamily="34" charset="0"/>
              </a:rPr>
              <a:t>Cache size</a:t>
            </a:r>
          </a:p>
          <a:p>
            <a:pPr algn="l"/>
            <a:r>
              <a:rPr lang="en-US" sz="2400" i="1" dirty="0">
                <a:latin typeface="Calibri" pitchFamily="34" charset="0"/>
              </a:rPr>
              <a:t>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43288" y="63362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285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</p:bldLst>
  </p:timing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02832A9C-35A8-454D-BA11-0FC3DDDE4E0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6864</TotalTime>
  <Pages>0</Pages>
  <Words>5281</Words>
  <Characters>0</Characters>
  <Application>Microsoft Macintosh PowerPoint</Application>
  <PresentationFormat>On-screen Show (4:3)</PresentationFormat>
  <Lines>0</Lines>
  <Paragraphs>1282</Paragraphs>
  <Slides>55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6" baseType="lpstr">
      <vt:lpstr>Calibri Bold</vt:lpstr>
      <vt:lpstr>Arial</vt:lpstr>
      <vt:lpstr>Arial Narrow</vt:lpstr>
      <vt:lpstr>Calibri</vt:lpstr>
      <vt:lpstr>Courier New</vt:lpstr>
      <vt:lpstr>Gill Sans</vt:lpstr>
      <vt:lpstr>Times New Roman</vt:lpstr>
      <vt:lpstr>Wingdings</vt:lpstr>
      <vt:lpstr>Wingdings 2</vt:lpstr>
      <vt:lpstr>Title and Content</vt:lpstr>
      <vt:lpstr>Title Only</vt:lpstr>
      <vt:lpstr>Cache Memories  COMP 222: Introduction to Computer Organization</vt:lpstr>
      <vt:lpstr>Cache Memories</vt:lpstr>
      <vt:lpstr>Recall: General Cache Concepts</vt:lpstr>
      <vt:lpstr>General Cache Concepts: Hit</vt:lpstr>
      <vt:lpstr>General Cache Concepts: Miss</vt:lpstr>
      <vt:lpstr>Working Set, Locality, and Caches</vt:lpstr>
      <vt:lpstr>CPU Caches</vt:lpstr>
      <vt:lpstr>What it Really Looks Like</vt:lpstr>
      <vt:lpstr>Set-Associative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Set-Associative Cache (Here: E = 2)</vt:lpstr>
      <vt:lpstr>E-way Set Associative Cache (Here: E = 2)</vt:lpstr>
      <vt:lpstr>E-way Set Associative Cache (Here: E = 2)</vt:lpstr>
      <vt:lpstr>2-Way Set Associative Cache Simulation</vt:lpstr>
      <vt:lpstr>What about writes?</vt:lpstr>
      <vt:lpstr>Practical Write-back Write-allocate</vt:lpstr>
      <vt:lpstr>Why Index Using Middle Bits? </vt:lpstr>
      <vt:lpstr>Illustration of Indexing Approaches</vt:lpstr>
      <vt:lpstr>Middle Bits Indexing</vt:lpstr>
      <vt:lpstr>High Bits Indexing</vt:lpstr>
      <vt:lpstr>Intel Core i7 Cache Hierarchy</vt:lpstr>
      <vt:lpstr>Cache Performance Metrics</vt:lpstr>
      <vt:lpstr>Let’s think about those numbers</vt:lpstr>
      <vt:lpstr>Writing Cache Friendly Code</vt:lpstr>
      <vt:lpstr>Cache Memories</vt:lpstr>
      <vt:lpstr>The Memory Mountain</vt:lpstr>
      <vt:lpstr>Memory Mountain Test Function</vt:lpstr>
      <vt:lpstr>The Memory Mountain</vt:lpstr>
      <vt:lpstr>Closer Look at Stride Effects</vt:lpstr>
      <vt:lpstr>Cache Memories</vt:lpstr>
      <vt:lpstr>Remember matrix multiplication</vt:lpstr>
      <vt:lpstr>Matrix Multiplication Example</vt:lpstr>
      <vt:lpstr>Miss Rate Analysis for Matrix Multiply</vt:lpstr>
      <vt:lpstr>Layout of C Arrays in Memory (review)</vt:lpstr>
      <vt:lpstr>Matrix Multiplication (ijk)</vt:lpstr>
      <vt:lpstr>Matrix Multiplication (ijk)</vt:lpstr>
      <vt:lpstr>Matrix Multiplication (kij)</vt:lpstr>
      <vt:lpstr>Matrix Multiplication (kij)</vt:lpstr>
      <vt:lpstr>Matrix Multiplication (jki)</vt:lpstr>
      <vt:lpstr>Matrix Multiplication (jki)</vt:lpstr>
      <vt:lpstr>Summary of Matrix Multiplication</vt:lpstr>
      <vt:lpstr>Core i7 Matrix Multiply Performance</vt:lpstr>
      <vt:lpstr>Cache Memories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Alan Cox</cp:lastModifiedBy>
  <cp:revision>94</cp:revision>
  <cp:lastPrinted>2012-09-05T04:08:39Z</cp:lastPrinted>
  <dcterms:created xsi:type="dcterms:W3CDTF">2012-09-06T15:16:51Z</dcterms:created>
  <dcterms:modified xsi:type="dcterms:W3CDTF">2024-11-06T19:17:18Z</dcterms:modified>
</cp:coreProperties>
</file>