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</p:sldMasterIdLst>
  <p:notesMasterIdLst>
    <p:notesMasterId r:id="rId58"/>
  </p:notesMasterIdLst>
  <p:handoutMasterIdLst>
    <p:handoutMasterId r:id="rId59"/>
  </p:handoutMasterIdLst>
  <p:sldIdLst>
    <p:sldId id="1251" r:id="rId3"/>
    <p:sldId id="1388" r:id="rId4"/>
    <p:sldId id="1351" r:id="rId5"/>
    <p:sldId id="1352" r:id="rId6"/>
    <p:sldId id="1353" r:id="rId7"/>
    <p:sldId id="1389" r:id="rId8"/>
    <p:sldId id="1243" r:id="rId9"/>
    <p:sldId id="1391" r:id="rId10"/>
    <p:sldId id="1290" r:id="rId11"/>
    <p:sldId id="1291" r:id="rId12"/>
    <p:sldId id="1292" r:id="rId13"/>
    <p:sldId id="1293" r:id="rId14"/>
    <p:sldId id="1294" r:id="rId15"/>
    <p:sldId id="1396" r:id="rId16"/>
    <p:sldId id="1301" r:id="rId17"/>
    <p:sldId id="1369" r:id="rId18"/>
    <p:sldId id="1370" r:id="rId19"/>
    <p:sldId id="1257" r:id="rId20"/>
    <p:sldId id="1303" r:id="rId21"/>
    <p:sldId id="1381" r:id="rId22"/>
    <p:sldId id="1383" r:id="rId23"/>
    <p:sldId id="1384" r:id="rId24"/>
    <p:sldId id="1385" r:id="rId25"/>
    <p:sldId id="1386" r:id="rId26"/>
    <p:sldId id="1305" r:id="rId27"/>
    <p:sldId id="1309" r:id="rId28"/>
    <p:sldId id="1323" r:id="rId29"/>
    <p:sldId id="1264" r:id="rId30"/>
    <p:sldId id="1330" r:id="rId31"/>
    <p:sldId id="1331" r:id="rId32"/>
    <p:sldId id="1332" r:id="rId33"/>
    <p:sldId id="1335" r:id="rId34"/>
    <p:sldId id="1395" r:id="rId35"/>
    <p:sldId id="1313" r:id="rId36"/>
    <p:sldId id="1387" r:id="rId37"/>
    <p:sldId id="1273" r:id="rId38"/>
    <p:sldId id="1274" r:id="rId39"/>
    <p:sldId id="1275" r:id="rId40"/>
    <p:sldId id="1276" r:id="rId41"/>
    <p:sldId id="1377" r:id="rId42"/>
    <p:sldId id="1378" r:id="rId43"/>
    <p:sldId id="1278" r:id="rId44"/>
    <p:sldId id="1280" r:id="rId45"/>
    <p:sldId id="1379" r:id="rId46"/>
    <p:sldId id="1282" r:id="rId47"/>
    <p:sldId id="1314" r:id="rId48"/>
    <p:sldId id="1322" r:id="rId49"/>
    <p:sldId id="1315" r:id="rId50"/>
    <p:sldId id="1316" r:id="rId51"/>
    <p:sldId id="1317" r:id="rId52"/>
    <p:sldId id="1318" r:id="rId53"/>
    <p:sldId id="1319" r:id="rId54"/>
    <p:sldId id="1320" r:id="rId55"/>
    <p:sldId id="1321" r:id="rId56"/>
    <p:sldId id="1336" r:id="rId5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676" autoAdjust="0"/>
  </p:normalViewPr>
  <p:slideViewPr>
    <p:cSldViewPr>
      <p:cViewPr varScale="1">
        <p:scale>
          <a:sx n="107" d="100"/>
          <a:sy n="107" d="100"/>
        </p:scale>
        <p:origin x="1760" y="168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61" Type="http://schemas.openxmlformats.org/officeDocument/2006/relationships/viewProps" Target="viewProps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ountains:corei7mountain4x4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Office%20HD:Users:bryant:ics3:ncode:mem:mountain:haswell-mountain4x4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orei7mm.xlsx" TargetMode="External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28498920968212"/>
          <c:y val="2.8386075383512899E-2"/>
          <c:w val="0.69976389617964396"/>
          <c:h val="0.921287118521949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62-4E0A-8C6A-69F78D8CD3CC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62-4E0A-8C6A-69F78D8CD3CC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62-4E0A-8C6A-69F78D8CD3CC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C62-4E0A-8C6A-69F78D8CD3CC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62-4E0A-8C6A-69F78D8CD3CC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62-4E0A-8C6A-69F78D8CD3CC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C62-4E0A-8C6A-69F78D8CD3CC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C62-4E0A-8C6A-69F78D8CD3CC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C62-4E0A-8C6A-69F78D8CD3CC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62-4E0A-8C6A-69F78D8CD3CC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C62-4E0A-8C6A-69F78D8CD3CC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C62-4E0A-8C6A-69F78D8CD3CC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DC62-4E0A-8C6A-69F78D8CD3CC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DC62-4E0A-8C6A-69F78D8CD3CC}"/>
            </c:ext>
          </c:extLst>
        </c:ser>
        <c:bandFmts/>
        <c:axId val="71080960"/>
        <c:axId val="71099520"/>
        <c:axId val="71095168"/>
      </c:surface3DChart>
      <c:catAx>
        <c:axId val="71080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Stride (x8 bytes)</a:t>
                </a:r>
              </a:p>
            </c:rich>
          </c:tx>
          <c:layout>
            <c:manualLayout>
              <c:xMode val="edge"/>
              <c:yMode val="edge"/>
              <c:x val="0.13657770709015099"/>
              <c:y val="0.84909405264439197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0" vert="horz" anchor="b" anchorCtr="1"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71099520"/>
        <c:crosses val="autoZero"/>
        <c:auto val="1"/>
        <c:lblAlgn val="ctr"/>
        <c:lblOffset val="100"/>
        <c:noMultiLvlLbl val="0"/>
      </c:catAx>
      <c:valAx>
        <c:axId val="71099520"/>
        <c:scaling>
          <c:orientation val="minMax"/>
          <c:max val="170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Read throughput (MB/s)</a:t>
                </a:r>
              </a:p>
              <a:p>
                <a:pPr>
                  <a:defRPr sz="1200">
                    <a:latin typeface="Arial"/>
                  </a:defRPr>
                </a:pPr>
                <a:endParaRPr lang="en-US" sz="1200">
                  <a:latin typeface="Arial"/>
                </a:endParaRPr>
              </a:p>
            </c:rich>
          </c:tx>
          <c:layout>
            <c:manualLayout>
              <c:xMode val="edge"/>
              <c:yMode val="edge"/>
              <c:x val="2.9427050902444098E-2"/>
              <c:y val="0.2617015621110019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71080960"/>
        <c:crosses val="autoZero"/>
        <c:crossBetween val="midCat"/>
        <c:majorUnit val="2000"/>
        <c:minorUnit val="500"/>
      </c:valAx>
      <c:serAx>
        <c:axId val="71095168"/>
        <c:scaling>
          <c:orientation val="minMax"/>
        </c:scaling>
        <c:delete val="0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>
                    <a:latin typeface="Arial"/>
                  </a:rPr>
                  <a:t>Size (bytes)</a:t>
                </a:r>
              </a:p>
            </c:rich>
          </c:tx>
          <c:layout>
            <c:manualLayout>
              <c:xMode val="edge"/>
              <c:yMode val="edge"/>
              <c:x val="0.64497276173811602"/>
              <c:y val="0.855644760091263"/>
            </c:manualLayout>
          </c:layout>
          <c:overlay val="0"/>
        </c:title>
        <c:majorTickMark val="out"/>
        <c:minorTickMark val="none"/>
        <c:tickLblPos val="nextTo"/>
        <c:txPr>
          <a:bodyPr rot="0" vert="horz" lIns="2">
            <a:spAutoFit/>
          </a:bodyPr>
          <a:lstStyle/>
          <a:p>
            <a:pPr>
              <a:defRPr sz="1200">
                <a:latin typeface="Arial"/>
              </a:defRPr>
            </a:pPr>
            <a:endParaRPr lang="en-US"/>
          </a:p>
        </c:txPr>
        <c:crossAx val="7109952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45"/>
      <c:rAngAx val="0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7883914510686162"/>
          <c:y val="6.8228866349689492E-3"/>
          <c:w val="0.61268905672505236"/>
          <c:h val="0.78123123265054051"/>
        </c:manualLayout>
      </c:layout>
      <c:surface3DChart>
        <c:wireframe val="0"/>
        <c:ser>
          <c:idx val="0"/>
          <c:order val="0"/>
          <c:tx>
            <c:strRef>
              <c:f>data!$A$2</c:f>
              <c:strCache>
                <c:ptCount val="1"/>
                <c:pt idx="0">
                  <c:v>128m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data!$B$2:$M$2</c:f>
              <c:numCache>
                <c:formatCode>General</c:formatCode>
                <c:ptCount val="12"/>
                <c:pt idx="0">
                  <c:v>8350</c:v>
                </c:pt>
                <c:pt idx="1">
                  <c:v>4750</c:v>
                </c:pt>
                <c:pt idx="2">
                  <c:v>3096</c:v>
                </c:pt>
                <c:pt idx="3">
                  <c:v>2286</c:v>
                </c:pt>
                <c:pt idx="4">
                  <c:v>1817</c:v>
                </c:pt>
                <c:pt idx="5">
                  <c:v>1512</c:v>
                </c:pt>
                <c:pt idx="6">
                  <c:v>1293</c:v>
                </c:pt>
                <c:pt idx="7">
                  <c:v>1131</c:v>
                </c:pt>
                <c:pt idx="8">
                  <c:v>1055</c:v>
                </c:pt>
                <c:pt idx="9">
                  <c:v>995</c:v>
                </c:pt>
                <c:pt idx="10">
                  <c:v>945</c:v>
                </c:pt>
                <c:pt idx="11">
                  <c:v>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AB-4800-804E-A437902550F5}"/>
            </c:ext>
          </c:extLst>
        </c:ser>
        <c:ser>
          <c:idx val="1"/>
          <c:order val="1"/>
          <c:tx>
            <c:strRef>
              <c:f>data!$A$3</c:f>
              <c:strCache>
                <c:ptCount val="1"/>
                <c:pt idx="0">
                  <c:v>64m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data!$B$3:$M$3</c:f>
              <c:numCache>
                <c:formatCode>General</c:formatCode>
                <c:ptCount val="12"/>
                <c:pt idx="0">
                  <c:v>8352</c:v>
                </c:pt>
                <c:pt idx="1">
                  <c:v>4750</c:v>
                </c:pt>
                <c:pt idx="2">
                  <c:v>3092</c:v>
                </c:pt>
                <c:pt idx="3">
                  <c:v>2287</c:v>
                </c:pt>
                <c:pt idx="4">
                  <c:v>1816</c:v>
                </c:pt>
                <c:pt idx="5">
                  <c:v>1510</c:v>
                </c:pt>
                <c:pt idx="6">
                  <c:v>1291</c:v>
                </c:pt>
                <c:pt idx="7">
                  <c:v>1129</c:v>
                </c:pt>
                <c:pt idx="8">
                  <c:v>1051</c:v>
                </c:pt>
                <c:pt idx="9">
                  <c:v>989</c:v>
                </c:pt>
                <c:pt idx="10">
                  <c:v>938</c:v>
                </c:pt>
                <c:pt idx="11">
                  <c:v>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AB-4800-804E-A437902550F5}"/>
            </c:ext>
          </c:extLst>
        </c:ser>
        <c:ser>
          <c:idx val="2"/>
          <c:order val="2"/>
          <c:tx>
            <c:strRef>
              <c:f>data!$A$4</c:f>
              <c:strCache>
                <c:ptCount val="1"/>
                <c:pt idx="0">
                  <c:v>32m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data!$B$4:$M$4</c:f>
              <c:numCache>
                <c:formatCode>General</c:formatCode>
                <c:ptCount val="12"/>
                <c:pt idx="0">
                  <c:v>8406</c:v>
                </c:pt>
                <c:pt idx="1">
                  <c:v>4787</c:v>
                </c:pt>
                <c:pt idx="2">
                  <c:v>3098</c:v>
                </c:pt>
                <c:pt idx="3">
                  <c:v>2289</c:v>
                </c:pt>
                <c:pt idx="4">
                  <c:v>1823</c:v>
                </c:pt>
                <c:pt idx="5">
                  <c:v>1512</c:v>
                </c:pt>
                <c:pt idx="6">
                  <c:v>1295</c:v>
                </c:pt>
                <c:pt idx="7">
                  <c:v>1133</c:v>
                </c:pt>
                <c:pt idx="8">
                  <c:v>1052</c:v>
                </c:pt>
                <c:pt idx="9">
                  <c:v>989</c:v>
                </c:pt>
                <c:pt idx="10">
                  <c:v>938</c:v>
                </c:pt>
                <c:pt idx="11">
                  <c:v>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AB-4800-804E-A437902550F5}"/>
            </c:ext>
          </c:extLst>
        </c:ser>
        <c:ser>
          <c:idx val="3"/>
          <c:order val="3"/>
          <c:tx>
            <c:strRef>
              <c:f>data!$A$5</c:f>
              <c:strCache>
                <c:ptCount val="1"/>
                <c:pt idx="0">
                  <c:v>16m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data!$B$5:$M$5</c:f>
              <c:numCache>
                <c:formatCode>General</c:formatCode>
                <c:ptCount val="12"/>
                <c:pt idx="0">
                  <c:v>8556</c:v>
                </c:pt>
                <c:pt idx="1">
                  <c:v>4990</c:v>
                </c:pt>
                <c:pt idx="2">
                  <c:v>3204</c:v>
                </c:pt>
                <c:pt idx="3">
                  <c:v>2376</c:v>
                </c:pt>
                <c:pt idx="4">
                  <c:v>1891</c:v>
                </c:pt>
                <c:pt idx="5">
                  <c:v>1579</c:v>
                </c:pt>
                <c:pt idx="6">
                  <c:v>1356</c:v>
                </c:pt>
                <c:pt idx="7">
                  <c:v>1198</c:v>
                </c:pt>
                <c:pt idx="8">
                  <c:v>1127</c:v>
                </c:pt>
                <c:pt idx="9">
                  <c:v>1070</c:v>
                </c:pt>
                <c:pt idx="10">
                  <c:v>1028</c:v>
                </c:pt>
                <c:pt idx="11">
                  <c:v>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AB-4800-804E-A437902550F5}"/>
            </c:ext>
          </c:extLst>
        </c:ser>
        <c:ser>
          <c:idx val="4"/>
          <c:order val="4"/>
          <c:tx>
            <c:strRef>
              <c:f>data!$A$6</c:f>
              <c:strCache>
                <c:ptCount val="1"/>
                <c:pt idx="0">
                  <c:v>8m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data!$B$6:$M$6</c:f>
              <c:numCache>
                <c:formatCode>General</c:formatCode>
                <c:ptCount val="12"/>
                <c:pt idx="0">
                  <c:v>8998</c:v>
                </c:pt>
                <c:pt idx="1">
                  <c:v>5447</c:v>
                </c:pt>
                <c:pt idx="2">
                  <c:v>3570</c:v>
                </c:pt>
                <c:pt idx="3">
                  <c:v>2643</c:v>
                </c:pt>
                <c:pt idx="4">
                  <c:v>2104</c:v>
                </c:pt>
                <c:pt idx="5">
                  <c:v>1743</c:v>
                </c:pt>
                <c:pt idx="6">
                  <c:v>1477</c:v>
                </c:pt>
                <c:pt idx="7">
                  <c:v>1300</c:v>
                </c:pt>
                <c:pt idx="8">
                  <c:v>1217</c:v>
                </c:pt>
                <c:pt idx="9">
                  <c:v>1158</c:v>
                </c:pt>
                <c:pt idx="10">
                  <c:v>1128</c:v>
                </c:pt>
                <c:pt idx="11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0AB-4800-804E-A437902550F5}"/>
            </c:ext>
          </c:extLst>
        </c:ser>
        <c:ser>
          <c:idx val="5"/>
          <c:order val="5"/>
          <c:tx>
            <c:strRef>
              <c:f>data!$A$7</c:f>
              <c:strCache>
                <c:ptCount val="1"/>
                <c:pt idx="0">
                  <c:v>4m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data!$B$7:$M$7</c:f>
              <c:numCache>
                <c:formatCode>General</c:formatCode>
                <c:ptCount val="12"/>
                <c:pt idx="0">
                  <c:v>11494</c:v>
                </c:pt>
                <c:pt idx="1">
                  <c:v>7921</c:v>
                </c:pt>
                <c:pt idx="2">
                  <c:v>5664</c:v>
                </c:pt>
                <c:pt idx="3">
                  <c:v>4319</c:v>
                </c:pt>
                <c:pt idx="4">
                  <c:v>3524</c:v>
                </c:pt>
                <c:pt idx="5">
                  <c:v>2991</c:v>
                </c:pt>
                <c:pt idx="6">
                  <c:v>2592</c:v>
                </c:pt>
                <c:pt idx="7">
                  <c:v>2298</c:v>
                </c:pt>
                <c:pt idx="8">
                  <c:v>2208</c:v>
                </c:pt>
                <c:pt idx="9">
                  <c:v>2148</c:v>
                </c:pt>
                <c:pt idx="10">
                  <c:v>2117</c:v>
                </c:pt>
                <c:pt idx="11">
                  <c:v>2077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0AB-4800-804E-A437902550F5}"/>
            </c:ext>
          </c:extLst>
        </c:ser>
        <c:ser>
          <c:idx val="6"/>
          <c:order val="6"/>
          <c:tx>
            <c:strRef>
              <c:f>data!$A$8</c:f>
              <c:strCache>
                <c:ptCount val="1"/>
                <c:pt idx="0">
                  <c:v>2m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data!$B$8:$M$8</c:f>
              <c:numCache>
                <c:formatCode>General</c:formatCode>
                <c:ptCount val="12"/>
                <c:pt idx="0">
                  <c:v>12297</c:v>
                </c:pt>
                <c:pt idx="1">
                  <c:v>8417</c:v>
                </c:pt>
                <c:pt idx="2">
                  <c:v>5940</c:v>
                </c:pt>
                <c:pt idx="3">
                  <c:v>4573</c:v>
                </c:pt>
                <c:pt idx="4">
                  <c:v>3734</c:v>
                </c:pt>
                <c:pt idx="5">
                  <c:v>3174</c:v>
                </c:pt>
                <c:pt idx="6">
                  <c:v>2763</c:v>
                </c:pt>
                <c:pt idx="7">
                  <c:v>2446</c:v>
                </c:pt>
                <c:pt idx="8">
                  <c:v>2349</c:v>
                </c:pt>
                <c:pt idx="9">
                  <c:v>2272</c:v>
                </c:pt>
                <c:pt idx="10">
                  <c:v>2213</c:v>
                </c:pt>
                <c:pt idx="11">
                  <c:v>2160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0AB-4800-804E-A437902550F5}"/>
            </c:ext>
          </c:extLst>
        </c:ser>
        <c:ser>
          <c:idx val="7"/>
          <c:order val="7"/>
          <c:tx>
            <c:strRef>
              <c:f>data!$A$9</c:f>
              <c:strCache>
                <c:ptCount val="1"/>
                <c:pt idx="0">
                  <c:v>1024k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data!$B$9:$M$9</c:f>
              <c:numCache>
                <c:formatCode>General</c:formatCode>
                <c:ptCount val="12"/>
                <c:pt idx="0">
                  <c:v>12422</c:v>
                </c:pt>
                <c:pt idx="1">
                  <c:v>8398</c:v>
                </c:pt>
                <c:pt idx="2">
                  <c:v>5971</c:v>
                </c:pt>
                <c:pt idx="3">
                  <c:v>4569</c:v>
                </c:pt>
                <c:pt idx="4">
                  <c:v>3740</c:v>
                </c:pt>
                <c:pt idx="5">
                  <c:v>3172</c:v>
                </c:pt>
                <c:pt idx="6">
                  <c:v>2756</c:v>
                </c:pt>
                <c:pt idx="7">
                  <c:v>2446</c:v>
                </c:pt>
                <c:pt idx="8">
                  <c:v>2351</c:v>
                </c:pt>
                <c:pt idx="9">
                  <c:v>2271</c:v>
                </c:pt>
                <c:pt idx="10">
                  <c:v>2209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0AB-4800-804E-A437902550F5}"/>
            </c:ext>
          </c:extLst>
        </c:ser>
        <c:ser>
          <c:idx val="8"/>
          <c:order val="8"/>
          <c:tx>
            <c:strRef>
              <c:f>data!$A$10</c:f>
              <c:strCache>
                <c:ptCount val="1"/>
                <c:pt idx="0">
                  <c:v>512k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data!$B$10:$M$10</c:f>
              <c:numCache>
                <c:formatCode>General</c:formatCode>
                <c:ptCount val="12"/>
                <c:pt idx="0">
                  <c:v>12432</c:v>
                </c:pt>
                <c:pt idx="1">
                  <c:v>8472</c:v>
                </c:pt>
                <c:pt idx="2">
                  <c:v>5950</c:v>
                </c:pt>
                <c:pt idx="3">
                  <c:v>4573</c:v>
                </c:pt>
                <c:pt idx="4">
                  <c:v>3726</c:v>
                </c:pt>
                <c:pt idx="5">
                  <c:v>3165</c:v>
                </c:pt>
                <c:pt idx="6">
                  <c:v>2758</c:v>
                </c:pt>
                <c:pt idx="7">
                  <c:v>2447</c:v>
                </c:pt>
                <c:pt idx="8">
                  <c:v>2341</c:v>
                </c:pt>
                <c:pt idx="9">
                  <c:v>2267</c:v>
                </c:pt>
                <c:pt idx="10">
                  <c:v>2210</c:v>
                </c:pt>
                <c:pt idx="11">
                  <c:v>2162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0AB-4800-804E-A437902550F5}"/>
            </c:ext>
          </c:extLst>
        </c:ser>
        <c:ser>
          <c:idx val="9"/>
          <c:order val="9"/>
          <c:tx>
            <c:strRef>
              <c:f>data!$A$11</c:f>
              <c:strCache>
                <c:ptCount val="1"/>
                <c:pt idx="0">
                  <c:v>256k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data!$B$11:$M$11</c:f>
              <c:numCache>
                <c:formatCode>General</c:formatCode>
                <c:ptCount val="12"/>
                <c:pt idx="0">
                  <c:v>12564</c:v>
                </c:pt>
                <c:pt idx="1">
                  <c:v>10037</c:v>
                </c:pt>
                <c:pt idx="2">
                  <c:v>8679</c:v>
                </c:pt>
                <c:pt idx="3">
                  <c:v>7175</c:v>
                </c:pt>
                <c:pt idx="4">
                  <c:v>5915</c:v>
                </c:pt>
                <c:pt idx="5">
                  <c:v>5022</c:v>
                </c:pt>
                <c:pt idx="6">
                  <c:v>4345</c:v>
                </c:pt>
                <c:pt idx="7">
                  <c:v>3856</c:v>
                </c:pt>
                <c:pt idx="8">
                  <c:v>3895</c:v>
                </c:pt>
                <c:pt idx="9">
                  <c:v>3981</c:v>
                </c:pt>
                <c:pt idx="10">
                  <c:v>4001</c:v>
                </c:pt>
                <c:pt idx="11">
                  <c:v>4404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0AB-4800-804E-A437902550F5}"/>
            </c:ext>
          </c:extLst>
        </c:ser>
        <c:ser>
          <c:idx val="10"/>
          <c:order val="10"/>
          <c:tx>
            <c:strRef>
              <c:f>data!$A$12</c:f>
              <c:strCache>
                <c:ptCount val="1"/>
                <c:pt idx="0">
                  <c:v>128k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data!$B$12:$M$12</c:f>
              <c:numCache>
                <c:formatCode>General</c:formatCode>
                <c:ptCount val="12"/>
                <c:pt idx="0">
                  <c:v>12711</c:v>
                </c:pt>
                <c:pt idx="1">
                  <c:v>10750</c:v>
                </c:pt>
                <c:pt idx="2">
                  <c:v>10271</c:v>
                </c:pt>
                <c:pt idx="3">
                  <c:v>8649</c:v>
                </c:pt>
                <c:pt idx="4">
                  <c:v>7525</c:v>
                </c:pt>
                <c:pt idx="5">
                  <c:v>6374</c:v>
                </c:pt>
                <c:pt idx="6">
                  <c:v>5482</c:v>
                </c:pt>
                <c:pt idx="7">
                  <c:v>4854</c:v>
                </c:pt>
                <c:pt idx="8">
                  <c:v>4901</c:v>
                </c:pt>
                <c:pt idx="9">
                  <c:v>4933</c:v>
                </c:pt>
                <c:pt idx="10">
                  <c:v>4917</c:v>
                </c:pt>
                <c:pt idx="11">
                  <c:v>4924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0AB-4800-804E-A437902550F5}"/>
            </c:ext>
          </c:extLst>
        </c:ser>
        <c:ser>
          <c:idx val="11"/>
          <c:order val="11"/>
          <c:tx>
            <c:strRef>
              <c:f>data!$A$13</c:f>
              <c:strCache>
                <c:ptCount val="1"/>
                <c:pt idx="0">
                  <c:v>64k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data!$B$13:$M$13</c:f>
              <c:numCache>
                <c:formatCode>General</c:formatCode>
                <c:ptCount val="12"/>
                <c:pt idx="0">
                  <c:v>12687</c:v>
                </c:pt>
                <c:pt idx="1">
                  <c:v>10689</c:v>
                </c:pt>
                <c:pt idx="2">
                  <c:v>10208</c:v>
                </c:pt>
                <c:pt idx="3">
                  <c:v>8768</c:v>
                </c:pt>
                <c:pt idx="4">
                  <c:v>7570</c:v>
                </c:pt>
                <c:pt idx="5">
                  <c:v>6352</c:v>
                </c:pt>
                <c:pt idx="6">
                  <c:v>5460</c:v>
                </c:pt>
                <c:pt idx="7">
                  <c:v>4830</c:v>
                </c:pt>
                <c:pt idx="8">
                  <c:v>4885</c:v>
                </c:pt>
                <c:pt idx="9">
                  <c:v>4885</c:v>
                </c:pt>
                <c:pt idx="10">
                  <c:v>4823</c:v>
                </c:pt>
                <c:pt idx="11">
                  <c:v>4868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0AB-4800-804E-A437902550F5}"/>
            </c:ext>
          </c:extLst>
        </c:ser>
        <c:ser>
          <c:idx val="12"/>
          <c:order val="12"/>
          <c:tx>
            <c:strRef>
              <c:f>data!$A$14</c:f>
              <c:strCache>
                <c:ptCount val="1"/>
                <c:pt idx="0">
                  <c:v>32k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data!$B$14:$M$14</c:f>
              <c:numCache>
                <c:formatCode>General</c:formatCode>
                <c:ptCount val="12"/>
                <c:pt idx="0">
                  <c:v>14101</c:v>
                </c:pt>
                <c:pt idx="1">
                  <c:v>13686</c:v>
                </c:pt>
                <c:pt idx="2">
                  <c:v>13524</c:v>
                </c:pt>
                <c:pt idx="3">
                  <c:v>13092</c:v>
                </c:pt>
                <c:pt idx="4">
                  <c:v>13144</c:v>
                </c:pt>
                <c:pt idx="5">
                  <c:v>12771</c:v>
                </c:pt>
                <c:pt idx="6">
                  <c:v>12783</c:v>
                </c:pt>
                <c:pt idx="7">
                  <c:v>12466</c:v>
                </c:pt>
                <c:pt idx="8">
                  <c:v>12230</c:v>
                </c:pt>
                <c:pt idx="9">
                  <c:v>12716</c:v>
                </c:pt>
                <c:pt idx="10">
                  <c:v>12238</c:v>
                </c:pt>
                <c:pt idx="11">
                  <c:v>12409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0AB-4800-804E-A437902550F5}"/>
            </c:ext>
          </c:extLst>
        </c:ser>
        <c:ser>
          <c:idx val="13"/>
          <c:order val="13"/>
          <c:tx>
            <c:strRef>
              <c:f>data!$A$15</c:f>
              <c:strCache>
                <c:ptCount val="1"/>
                <c:pt idx="0">
                  <c:v>16k</c:v>
                </c:pt>
              </c:strCache>
            </c:strRef>
          </c:tx>
          <c:cat>
            <c:strRef>
              <c:f>data!$B$1:$M$1</c:f>
              <c:strCache>
                <c:ptCount val="11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</c:strCache>
            </c:strRef>
          </c:cat>
          <c:val>
            <c:numRef>
              <c:f>data!$B$15:$M$15</c:f>
              <c:numCache>
                <c:formatCode>General</c:formatCode>
                <c:ptCount val="12"/>
                <c:pt idx="0">
                  <c:v>13958</c:v>
                </c:pt>
                <c:pt idx="1">
                  <c:v>13986</c:v>
                </c:pt>
                <c:pt idx="2">
                  <c:v>13366</c:v>
                </c:pt>
                <c:pt idx="3">
                  <c:v>13033</c:v>
                </c:pt>
                <c:pt idx="4">
                  <c:v>12835</c:v>
                </c:pt>
                <c:pt idx="5">
                  <c:v>12409</c:v>
                </c:pt>
                <c:pt idx="6">
                  <c:v>11784</c:v>
                </c:pt>
                <c:pt idx="7">
                  <c:v>10833</c:v>
                </c:pt>
                <c:pt idx="8">
                  <c:v>10414</c:v>
                </c:pt>
                <c:pt idx="9">
                  <c:v>11543</c:v>
                </c:pt>
                <c:pt idx="10">
                  <c:v>10857</c:v>
                </c:pt>
                <c:pt idx="11">
                  <c:v>10129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0AB-4800-804E-A437902550F5}"/>
            </c:ext>
          </c:extLst>
        </c:ser>
        <c:bandFmts/>
        <c:axId val="71080960"/>
        <c:axId val="71099520"/>
        <c:axId val="71095168"/>
      </c:surface3DChart>
      <c:catAx>
        <c:axId val="7108096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 dirty="0">
                    <a:latin typeface="Arial"/>
                  </a:rPr>
                  <a:t>Stride</a:t>
                </a:r>
              </a:p>
            </c:rich>
          </c:tx>
          <c:layout>
            <c:manualLayout>
              <c:xMode val="edge"/>
              <c:yMode val="edge"/>
              <c:x val="0.39780213187637259"/>
              <c:y val="0.66502033884419909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71099520"/>
        <c:crosses val="autoZero"/>
        <c:auto val="1"/>
        <c:lblAlgn val="ctr"/>
        <c:lblOffset val="100"/>
        <c:noMultiLvlLbl val="0"/>
      </c:catAx>
      <c:valAx>
        <c:axId val="71099520"/>
        <c:scaling>
          <c:orientation val="minMax"/>
          <c:max val="17000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71080960"/>
        <c:crosses val="autoZero"/>
        <c:crossBetween val="midCat"/>
        <c:majorUnit val="2000"/>
        <c:minorUnit val="500"/>
      </c:valAx>
      <c:serAx>
        <c:axId val="71095168"/>
        <c:scaling>
          <c:orientation val="minMax"/>
        </c:scaling>
        <c:delete val="1"/>
        <c:axPos val="b"/>
        <c:title>
          <c:tx>
            <c:rich>
              <a:bodyPr rot="0" vert="horz"/>
              <a:lstStyle/>
              <a:p>
                <a:pPr>
                  <a:defRPr sz="1200">
                    <a:latin typeface="Arial"/>
                  </a:defRPr>
                </a:pPr>
                <a:r>
                  <a:rPr lang="en-US" sz="1200" dirty="0">
                    <a:latin typeface="Arial"/>
                  </a:rPr>
                  <a:t>Size</a:t>
                </a:r>
              </a:p>
            </c:rich>
          </c:tx>
          <c:layout>
            <c:manualLayout>
              <c:xMode val="edge"/>
              <c:yMode val="edge"/>
              <c:x val="0.78374824575499502"/>
              <c:y val="0.66356778932045257"/>
            </c:manualLayout>
          </c:layout>
          <c:overlay val="0"/>
        </c:title>
        <c:majorTickMark val="out"/>
        <c:minorTickMark val="none"/>
        <c:tickLblPos val="nextTo"/>
        <c:crossAx val="71099520"/>
        <c:crosses val="autoZero"/>
        <c:tickLblSkip val="2"/>
        <c:tickMarkSkip val="1"/>
      </c:serAx>
    </c:plotArea>
    <c:plotVisOnly val="1"/>
    <c:dispBlanksAs val="zero"/>
    <c:showDLblsOverMax val="0"/>
  </c:chart>
  <c:spPr>
    <a:ln w="9525"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Throughput for size = 128K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'stride 128k'!$A$26</c:f>
              <c:strCache>
                <c:ptCount val="1"/>
                <c:pt idx="0">
                  <c:v>Measured</c:v>
                </c:pt>
              </c:strCache>
            </c:strRef>
          </c:tx>
          <c:cat>
            <c:strRef>
              <c:f>'stride 128k'!$B$25:$M$25</c:f>
              <c:strCache>
                <c:ptCount val="12"/>
                <c:pt idx="0">
                  <c:v>s1</c:v>
                </c:pt>
                <c:pt idx="1">
                  <c:v>s2</c:v>
                </c:pt>
                <c:pt idx="2">
                  <c:v>s3</c:v>
                </c:pt>
                <c:pt idx="3">
                  <c:v>s4</c:v>
                </c:pt>
                <c:pt idx="4">
                  <c:v>s5</c:v>
                </c:pt>
                <c:pt idx="5">
                  <c:v>s6</c:v>
                </c:pt>
                <c:pt idx="6">
                  <c:v>s7</c:v>
                </c:pt>
                <c:pt idx="7">
                  <c:v>s8</c:v>
                </c:pt>
                <c:pt idx="8">
                  <c:v>s9</c:v>
                </c:pt>
                <c:pt idx="9">
                  <c:v>s10</c:v>
                </c:pt>
                <c:pt idx="10">
                  <c:v>s11</c:v>
                </c:pt>
                <c:pt idx="11">
                  <c:v>s12</c:v>
                </c:pt>
              </c:strCache>
            </c:strRef>
          </c:cat>
          <c:val>
            <c:numRef>
              <c:f>'stride 128k'!$B$26:$M$26</c:f>
              <c:numCache>
                <c:formatCode>General</c:formatCode>
                <c:ptCount val="12"/>
                <c:pt idx="0">
                  <c:v>30896</c:v>
                </c:pt>
                <c:pt idx="1">
                  <c:v>25024</c:v>
                </c:pt>
                <c:pt idx="2">
                  <c:v>24135</c:v>
                </c:pt>
                <c:pt idx="3">
                  <c:v>20391</c:v>
                </c:pt>
                <c:pt idx="4">
                  <c:v>17199</c:v>
                </c:pt>
                <c:pt idx="5">
                  <c:v>14634</c:v>
                </c:pt>
                <c:pt idx="6">
                  <c:v>12670</c:v>
                </c:pt>
                <c:pt idx="7">
                  <c:v>11274</c:v>
                </c:pt>
                <c:pt idx="8">
                  <c:v>11248</c:v>
                </c:pt>
                <c:pt idx="9">
                  <c:v>11262</c:v>
                </c:pt>
                <c:pt idx="10">
                  <c:v>11294</c:v>
                </c:pt>
                <c:pt idx="11">
                  <c:v>11251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D4F-4BF9-8AD1-A7A5BFFF75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55144488"/>
        <c:axId val="-2053180024"/>
      </c:lineChart>
      <c:catAx>
        <c:axId val="-205514448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-2053180024"/>
        <c:crosses val="autoZero"/>
        <c:auto val="1"/>
        <c:lblAlgn val="ctr"/>
        <c:lblOffset val="100"/>
        <c:noMultiLvlLbl val="0"/>
      </c:catAx>
      <c:valAx>
        <c:axId val="-205318002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MB/sec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-2055144488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5.2446470506976102E-2"/>
          <c:y val="2.981041113296817E-2"/>
          <c:w val="0.92164709674448586"/>
          <c:h val="0.84545352569321564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jki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triangle"/>
            <c:size val="8"/>
            <c:spPr>
              <a:solidFill>
                <a:srgbClr val="C00000"/>
              </a:solidFill>
              <a:ln>
                <a:noFill/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data!$B$2:$B$15</c:f>
              <c:numCache>
                <c:formatCode>General</c:formatCode>
                <c:ptCount val="14"/>
                <c:pt idx="0">
                  <c:v>4.8</c:v>
                </c:pt>
                <c:pt idx="1">
                  <c:v>4.68</c:v>
                </c:pt>
                <c:pt idx="2">
                  <c:v>4.6499999999999977</c:v>
                </c:pt>
                <c:pt idx="3">
                  <c:v>4.8</c:v>
                </c:pt>
                <c:pt idx="4">
                  <c:v>6.84</c:v>
                </c:pt>
                <c:pt idx="5">
                  <c:v>15.03</c:v>
                </c:pt>
                <c:pt idx="6">
                  <c:v>22.78</c:v>
                </c:pt>
                <c:pt idx="7">
                  <c:v>29.39</c:v>
                </c:pt>
                <c:pt idx="8">
                  <c:v>40.39</c:v>
                </c:pt>
                <c:pt idx="9">
                  <c:v>57.06</c:v>
                </c:pt>
                <c:pt idx="10">
                  <c:v>60.54</c:v>
                </c:pt>
                <c:pt idx="11">
                  <c:v>63.33</c:v>
                </c:pt>
                <c:pt idx="12">
                  <c:v>65.61</c:v>
                </c:pt>
                <c:pt idx="13">
                  <c:v>67.489999999999995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95-426C-A97F-7AB94C07456F}"/>
            </c:ext>
          </c:extLst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kji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diamond"/>
            <c:size val="9"/>
            <c:spPr>
              <a:solidFill>
                <a:srgbClr val="C00000"/>
              </a:solidFill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data!$C$2:$C$15</c:f>
              <c:numCache>
                <c:formatCode>General</c:formatCode>
                <c:ptCount val="14"/>
                <c:pt idx="0">
                  <c:v>4.83</c:v>
                </c:pt>
                <c:pt idx="1">
                  <c:v>4.72</c:v>
                </c:pt>
                <c:pt idx="2">
                  <c:v>4.6399999999999997</c:v>
                </c:pt>
                <c:pt idx="3">
                  <c:v>4.6899999999999986</c:v>
                </c:pt>
                <c:pt idx="4">
                  <c:v>6.83</c:v>
                </c:pt>
                <c:pt idx="5">
                  <c:v>15.1</c:v>
                </c:pt>
                <c:pt idx="6">
                  <c:v>22.68</c:v>
                </c:pt>
                <c:pt idx="7">
                  <c:v>29.18</c:v>
                </c:pt>
                <c:pt idx="8">
                  <c:v>40.26</c:v>
                </c:pt>
                <c:pt idx="9">
                  <c:v>57.02</c:v>
                </c:pt>
                <c:pt idx="10">
                  <c:v>60.53</c:v>
                </c:pt>
                <c:pt idx="11">
                  <c:v>63.34</c:v>
                </c:pt>
                <c:pt idx="12">
                  <c:v>65.62</c:v>
                </c:pt>
                <c:pt idx="13">
                  <c:v>67.53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95-426C-A97F-7AB94C07456F}"/>
            </c:ext>
          </c:extLst>
        </c:ser>
        <c:ser>
          <c:idx val="2"/>
          <c:order val="2"/>
          <c:tx>
            <c:strRef>
              <c:f>data!$D$1</c:f>
              <c:strCache>
                <c:ptCount val="1"/>
                <c:pt idx="0">
                  <c:v>ijk</c:v>
                </c:pt>
              </c:strCache>
            </c:strRef>
          </c:tx>
          <c:spPr>
            <a:ln w="38100">
              <a:solidFill>
                <a:srgbClr val="336699"/>
              </a:solidFill>
            </a:ln>
          </c:spPr>
          <c:marker>
            <c:symbol val="diamond"/>
            <c:size val="8"/>
            <c:spPr>
              <a:solidFill>
                <a:srgbClr val="336699"/>
              </a:solidFill>
              <a:ln>
                <a:noFill/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data!$D$2:$D$15</c:f>
              <c:numCache>
                <c:formatCode>General</c:formatCode>
                <c:ptCount val="14"/>
                <c:pt idx="0">
                  <c:v>3.75</c:v>
                </c:pt>
                <c:pt idx="1">
                  <c:v>4.08</c:v>
                </c:pt>
                <c:pt idx="2">
                  <c:v>4.33</c:v>
                </c:pt>
                <c:pt idx="3">
                  <c:v>4.45</c:v>
                </c:pt>
                <c:pt idx="4">
                  <c:v>4.45</c:v>
                </c:pt>
                <c:pt idx="5">
                  <c:v>4.45</c:v>
                </c:pt>
                <c:pt idx="6">
                  <c:v>4.45</c:v>
                </c:pt>
                <c:pt idx="7">
                  <c:v>4.47</c:v>
                </c:pt>
                <c:pt idx="8">
                  <c:v>7.73</c:v>
                </c:pt>
                <c:pt idx="9">
                  <c:v>18.77</c:v>
                </c:pt>
                <c:pt idx="10">
                  <c:v>20.36</c:v>
                </c:pt>
                <c:pt idx="11">
                  <c:v>21.67</c:v>
                </c:pt>
                <c:pt idx="12">
                  <c:v>22.76</c:v>
                </c:pt>
                <c:pt idx="13">
                  <c:v>23.71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95-426C-A97F-7AB94C07456F}"/>
            </c:ext>
          </c:extLst>
        </c:ser>
        <c:ser>
          <c:idx val="3"/>
          <c:order val="3"/>
          <c:tx>
            <c:strRef>
              <c:f>data!$E$1</c:f>
              <c:strCache>
                <c:ptCount val="1"/>
                <c:pt idx="0">
                  <c:v>jik</c:v>
                </c:pt>
              </c:strCache>
            </c:strRef>
          </c:tx>
          <c:spPr>
            <a:ln w="38100">
              <a:solidFill>
                <a:srgbClr val="336699"/>
              </a:solidFill>
            </a:ln>
          </c:spPr>
          <c:marker>
            <c:symbol val="triangle"/>
            <c:size val="5"/>
            <c:spPr>
              <a:solidFill>
                <a:srgbClr val="336699"/>
              </a:solidFill>
              <a:ln>
                <a:noFill/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data!$E$2:$E$15</c:f>
              <c:numCache>
                <c:formatCode>General</c:formatCode>
                <c:ptCount val="14"/>
                <c:pt idx="0">
                  <c:v>3.93</c:v>
                </c:pt>
                <c:pt idx="1">
                  <c:v>4.1399999999999997</c:v>
                </c:pt>
                <c:pt idx="2">
                  <c:v>4.3599999999999977</c:v>
                </c:pt>
                <c:pt idx="3">
                  <c:v>4.47</c:v>
                </c:pt>
                <c:pt idx="4">
                  <c:v>4.5199999999999996</c:v>
                </c:pt>
                <c:pt idx="5">
                  <c:v>4.5599999999999996</c:v>
                </c:pt>
                <c:pt idx="6">
                  <c:v>4.57</c:v>
                </c:pt>
                <c:pt idx="7">
                  <c:v>4.5999999999999996</c:v>
                </c:pt>
                <c:pt idx="8">
                  <c:v>7.96</c:v>
                </c:pt>
                <c:pt idx="9">
                  <c:v>19.05</c:v>
                </c:pt>
                <c:pt idx="10">
                  <c:v>20.59</c:v>
                </c:pt>
                <c:pt idx="11">
                  <c:v>21.86</c:v>
                </c:pt>
                <c:pt idx="12">
                  <c:v>22.92</c:v>
                </c:pt>
                <c:pt idx="13">
                  <c:v>23.82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C95-426C-A97F-7AB94C07456F}"/>
            </c:ext>
          </c:extLst>
        </c:ser>
        <c:ser>
          <c:idx val="4"/>
          <c:order val="4"/>
          <c:tx>
            <c:strRef>
              <c:f>data!$F$1</c:f>
              <c:strCache>
                <c:ptCount val="1"/>
                <c:pt idx="0">
                  <c:v>kij</c:v>
                </c:pt>
              </c:strCache>
            </c:strRef>
          </c:tx>
          <c:spPr>
            <a:ln w="38100">
              <a:solidFill>
                <a:srgbClr val="008000"/>
              </a:solidFill>
            </a:ln>
          </c:spPr>
          <c:marker>
            <c:symbol val="diamond"/>
            <c:size val="8"/>
            <c:spPr>
              <a:solidFill>
                <a:srgbClr val="008000"/>
              </a:solidFill>
              <a:ln>
                <a:noFill/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data!$F$2:$F$15</c:f>
              <c:numCache>
                <c:formatCode>General</c:formatCode>
                <c:ptCount val="14"/>
                <c:pt idx="0">
                  <c:v>1.86</c:v>
                </c:pt>
                <c:pt idx="1">
                  <c:v>1.78</c:v>
                </c:pt>
                <c:pt idx="2">
                  <c:v>2.14</c:v>
                </c:pt>
                <c:pt idx="3">
                  <c:v>2.2999999999999998</c:v>
                </c:pt>
                <c:pt idx="4">
                  <c:v>2.23</c:v>
                </c:pt>
                <c:pt idx="5">
                  <c:v>2.1800000000000002</c:v>
                </c:pt>
                <c:pt idx="6">
                  <c:v>2.14</c:v>
                </c:pt>
                <c:pt idx="7">
                  <c:v>2.12</c:v>
                </c:pt>
                <c:pt idx="8">
                  <c:v>2.12</c:v>
                </c:pt>
                <c:pt idx="9">
                  <c:v>2.13</c:v>
                </c:pt>
                <c:pt idx="10">
                  <c:v>2.13</c:v>
                </c:pt>
                <c:pt idx="11">
                  <c:v>2.14</c:v>
                </c:pt>
                <c:pt idx="12">
                  <c:v>2.16</c:v>
                </c:pt>
                <c:pt idx="13">
                  <c:v>2.2200000000000002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C95-426C-A97F-7AB94C07456F}"/>
            </c:ext>
          </c:extLst>
        </c:ser>
        <c:ser>
          <c:idx val="5"/>
          <c:order val="5"/>
          <c:tx>
            <c:strRef>
              <c:f>data!$G$1</c:f>
              <c:strCache>
                <c:ptCount val="1"/>
                <c:pt idx="0">
                  <c:v>ikj</c:v>
                </c:pt>
              </c:strCache>
            </c:strRef>
          </c:tx>
          <c:spPr>
            <a:ln w="38100">
              <a:solidFill>
                <a:srgbClr val="008000"/>
              </a:solidFill>
            </a:ln>
          </c:spPr>
          <c:marker>
            <c:symbol val="triangle"/>
            <c:size val="8"/>
            <c:spPr>
              <a:solidFill>
                <a:srgbClr val="008000"/>
              </a:solidFill>
              <a:ln>
                <a:noFill/>
              </a:ln>
            </c:spPr>
          </c:marker>
          <c:cat>
            <c:numRef>
              <c:f>data!$A$2:$A$15</c:f>
              <c:numCache>
                <c:formatCode>General</c:formatCode>
                <c:ptCount val="14"/>
                <c:pt idx="0">
                  <c:v>50</c:v>
                </c:pt>
                <c:pt idx="1">
                  <c:v>100</c:v>
                </c:pt>
                <c:pt idx="2">
                  <c:v>150</c:v>
                </c:pt>
                <c:pt idx="3">
                  <c:v>200</c:v>
                </c:pt>
                <c:pt idx="4">
                  <c:v>250</c:v>
                </c:pt>
                <c:pt idx="5">
                  <c:v>300</c:v>
                </c:pt>
                <c:pt idx="6">
                  <c:v>350</c:v>
                </c:pt>
                <c:pt idx="7">
                  <c:v>400</c:v>
                </c:pt>
                <c:pt idx="8">
                  <c:v>450</c:v>
                </c:pt>
                <c:pt idx="9">
                  <c:v>500</c:v>
                </c:pt>
                <c:pt idx="10">
                  <c:v>550</c:v>
                </c:pt>
                <c:pt idx="11">
                  <c:v>600</c:v>
                </c:pt>
                <c:pt idx="12">
                  <c:v>650</c:v>
                </c:pt>
                <c:pt idx="13">
                  <c:v>700</c:v>
                </c:pt>
              </c:numCache>
            </c:numRef>
          </c:cat>
          <c:val>
            <c:numRef>
              <c:f>data!$G$2:$G$15</c:f>
              <c:numCache>
                <c:formatCode>General</c:formatCode>
                <c:ptCount val="14"/>
                <c:pt idx="0">
                  <c:v>1.78</c:v>
                </c:pt>
                <c:pt idx="1">
                  <c:v>1.8</c:v>
                </c:pt>
                <c:pt idx="2">
                  <c:v>2.12</c:v>
                </c:pt>
                <c:pt idx="3">
                  <c:v>2.0299999999999998</c:v>
                </c:pt>
                <c:pt idx="4">
                  <c:v>1.96</c:v>
                </c:pt>
                <c:pt idx="5">
                  <c:v>1.92</c:v>
                </c:pt>
                <c:pt idx="6">
                  <c:v>1.89</c:v>
                </c:pt>
                <c:pt idx="7">
                  <c:v>1.86</c:v>
                </c:pt>
                <c:pt idx="8">
                  <c:v>1.86</c:v>
                </c:pt>
                <c:pt idx="9">
                  <c:v>1.88</c:v>
                </c:pt>
                <c:pt idx="10">
                  <c:v>1.89</c:v>
                </c:pt>
                <c:pt idx="11">
                  <c:v>1.9</c:v>
                </c:pt>
                <c:pt idx="12">
                  <c:v>1.91</c:v>
                </c:pt>
                <c:pt idx="13">
                  <c:v>1.95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C95-426C-A97F-7AB94C0745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1194112"/>
        <c:axId val="71204864"/>
      </c:lineChart>
      <c:catAx>
        <c:axId val="711941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Array size (n)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spPr>
          <a:ln w="31750" cap="sq"/>
        </c:spPr>
        <c:txPr>
          <a:bodyPr/>
          <a:lstStyle/>
          <a:p>
            <a:pPr>
              <a:defRPr sz="1600" b="1">
                <a:latin typeface="Calibri" panose="020F0502020204030204" pitchFamily="34" charset="0"/>
              </a:defRPr>
            </a:pPr>
            <a:endParaRPr lang="en-US"/>
          </a:p>
        </c:txPr>
        <c:crossAx val="71204864"/>
        <c:crossesAt val="0"/>
        <c:auto val="1"/>
        <c:lblAlgn val="ctr"/>
        <c:lblOffset val="100"/>
        <c:noMultiLvlLbl val="0"/>
      </c:catAx>
      <c:valAx>
        <c:axId val="71204864"/>
        <c:scaling>
          <c:logBase val="10"/>
          <c:orientation val="minMax"/>
          <c:min val="1"/>
        </c:scaling>
        <c:delete val="0"/>
        <c:axPos val="l"/>
        <c:majorGridlines>
          <c:spPr>
            <a:ln w="25400">
              <a:solidFill>
                <a:srgbClr val="FFFFFF"/>
              </a:solidFill>
            </a:ln>
          </c:spPr>
        </c:majorGridlines>
        <c:minorGridlines>
          <c:spPr>
            <a:ln w="25400">
              <a:solidFill>
                <a:srgbClr val="FFFFFF"/>
              </a:solidFill>
            </a:ln>
          </c:spPr>
        </c:minorGridlines>
        <c:numFmt formatCode="General" sourceLinked="1"/>
        <c:majorTickMark val="out"/>
        <c:minorTickMark val="out"/>
        <c:tickLblPos val="nextTo"/>
        <c:spPr>
          <a:ln>
            <a:noFill/>
          </a:ln>
        </c:spPr>
        <c:txPr>
          <a:bodyPr/>
          <a:lstStyle/>
          <a:p>
            <a:pPr>
              <a:defRPr sz="1600" b="1">
                <a:latin typeface="Calibri" panose="020F0502020204030204" pitchFamily="34" charset="0"/>
              </a:defRPr>
            </a:pPr>
            <a:endParaRPr lang="en-US"/>
          </a:p>
        </c:txPr>
        <c:crossAx val="71194112"/>
        <c:crosses val="autoZero"/>
        <c:crossBetween val="midCat"/>
        <c:minorUnit val="10"/>
      </c:valAx>
      <c:spPr>
        <a:solidFill>
          <a:srgbClr val="FFFFFF">
            <a:lumMod val="95000"/>
          </a:srgbClr>
        </a:solidFill>
      </c:spPr>
    </c:plotArea>
    <c:legend>
      <c:legendPos val="r"/>
      <c:layout>
        <c:manualLayout>
          <c:xMode val="edge"/>
          <c:yMode val="edge"/>
          <c:x val="0.11315789473684212"/>
          <c:y val="0.11451644449980126"/>
          <c:w val="0.1134502923976608"/>
          <c:h val="0.28239216893937535"/>
        </c:manualLayout>
      </c:layout>
      <c:overlay val="0"/>
      <c:spPr>
        <a:ln>
          <a:noFill/>
        </a:ln>
      </c:spPr>
      <c:txPr>
        <a:bodyPr/>
        <a:lstStyle/>
        <a:p>
          <a:pPr>
            <a:defRPr sz="1600" b="1">
              <a:latin typeface="Courier New" panose="02070309020205020404" pitchFamily="49" charset="0"/>
              <a:cs typeface="Courier New" panose="02070309020205020404" pitchFamily="49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11/6/24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r>
              <a:rPr lang="en-US" dirty="0"/>
              <a:t>Pause at the end of this slide to consider that M[0] and M[8] have nothing to do with one another, but that they interfere with one </a:t>
            </a:r>
            <a:r>
              <a:rPr lang="en-US" dirty="0" err="1"/>
              <a:t>anothers</a:t>
            </a:r>
            <a:r>
              <a:rPr lang="en-US" dirty="0"/>
              <a:t>’ existences in the cache.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688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7371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73612" cy="35814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778" y="4551798"/>
            <a:ext cx="5354947" cy="4315104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1"/>
          <p:cNvSpPr txBox="1">
            <a:spLocks noChangeArrowheads="1"/>
          </p:cNvSpPr>
          <p:nvPr/>
        </p:nvSpPr>
        <p:spPr bwMode="auto">
          <a:xfrm>
            <a:off x="1276247" y="726094"/>
            <a:ext cx="4752421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4515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308" tIns="47654" rIns="95308" bIns="47654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68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43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16byte direct mapped $, 4B blocks -&gt; must be 4 sets to account for all 16B of cache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2535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 from block with set index bits 00 to 01, displace the line sitting in set 0 from the block with set index 00.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83465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Slopes of spatial locality – increase stride, degrade throughput because burn through blocks faster</a:t>
            </a:r>
          </a:p>
          <a:p>
            <a:r>
              <a:rPr lang="en-US" dirty="0"/>
              <a:t>Ridges of temporal – if after warm up, whole dataset in cache, every thing’s a hit.</a:t>
            </a:r>
          </a:p>
          <a:p>
            <a:r>
              <a:rPr lang="en-US" dirty="0"/>
              <a:t>Prefetching – do better than we expect.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63296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347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Matrix Multiplication image from Wikimedia, attribution: </a:t>
            </a:r>
            <a:br>
              <a:rPr lang="en-US" dirty="0"/>
            </a:br>
            <a:r>
              <a:rPr lang="en-US" dirty="0"/>
              <a:t>By </a:t>
            </a:r>
            <a:r>
              <a:rPr lang="en-US" dirty="0" err="1"/>
              <a:t>File:Matrix</a:t>
            </a:r>
            <a:r>
              <a:rPr lang="en-US" dirty="0"/>
              <a:t> multiplication </a:t>
            </a:r>
            <a:r>
              <a:rPr lang="en-US" dirty="0" err="1"/>
              <a:t>diagram.svg:User:BilouSee</a:t>
            </a:r>
            <a:r>
              <a:rPr lang="en-US" dirty="0"/>
              <a:t> below. - This file was derived from: Matrix multiplication </a:t>
            </a:r>
            <a:r>
              <a:rPr lang="en-US" dirty="0" err="1"/>
              <a:t>diagram.svg</a:t>
            </a:r>
            <a:r>
              <a:rPr lang="en-US" dirty="0"/>
              <a:t>, CC BY-SA 3.0, https://</a:t>
            </a:r>
            <a:r>
              <a:rPr lang="en-US" dirty="0" err="1"/>
              <a:t>commons.wikimedia.org</a:t>
            </a:r>
            <a:r>
              <a:rPr lang="en-US" dirty="0"/>
              <a:t>/w/</a:t>
            </a:r>
            <a:r>
              <a:rPr lang="en-US" dirty="0" err="1"/>
              <a:t>index.php?curid</a:t>
            </a:r>
            <a:r>
              <a:rPr lang="en-US" dirty="0"/>
              <a:t>=15175268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523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71617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35932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86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402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n/8 – comes from taking n and doing it in chunks of 8 </a:t>
            </a:r>
            <a:r>
              <a:rPr lang="en-US" dirty="0" err="1"/>
              <a:t>tha</a:t>
            </a:r>
            <a:r>
              <a:rPr lang="en-US" dirty="0"/>
              <a:t> fit in a cache line, with perfect stride 1 accesses.</a:t>
            </a:r>
          </a:p>
          <a:p>
            <a:r>
              <a:rPr lang="en-US" dirty="0"/>
              <a:t>N – comes from missing on everything but the 1 double needed going down a column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86891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2n/B comes from doing n/B blocks of size B^2 in each source matrix</a:t>
            </a:r>
          </a:p>
          <a:p>
            <a:r>
              <a:rPr lang="en-US" dirty="0"/>
              <a:t>B^2 / 8 comes from taking B^2 bytes per block and perfectly caching them 8 doubles at a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251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n/B is the dimension of the matrix in blocks. (n/B)^2  is the number of iterations.   </a:t>
            </a:r>
            <a:r>
              <a:rPr lang="en-US" dirty="0" err="1"/>
              <a:t>nB</a:t>
            </a:r>
            <a:r>
              <a:rPr lang="en-US" dirty="0"/>
              <a:t>/4 is the misses per iteration.  N^3/4B is the total miss count.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078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3B^2 to accommodate M3 = M1 x M2, with M1,2,3 all supplying blocks of dim B^2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416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F64717-A5A5-4C4E-9291-2F18B7410B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66544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1251368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t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/>
                <a:cs typeface="Calibri Bold"/>
                <a:sym typeface="Calibri Bold" charset="0"/>
              </a:rPr>
              <a:t>Instructor: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 </a:t>
            </a:r>
          </a:p>
          <a:p>
            <a:pPr algn="l">
              <a:spcBef>
                <a:spcPts val="475"/>
              </a:spcBef>
            </a:pPr>
            <a:r>
              <a:rPr lang="en-US" sz="2000" dirty="0">
                <a:solidFill>
                  <a:schemeClr val="tx1"/>
                </a:solidFill>
                <a:latin typeface="+mn-lt"/>
                <a:ea typeface="Calibri"/>
                <a:cs typeface="Calibri"/>
                <a:sym typeface="Calibri" charset="0"/>
              </a:rPr>
              <a:t>Alan L. Cox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r>
              <a:rPr lang="en-US" dirty="0"/>
              <a:t>Cache Memories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COMP 222: Introduction to Computer Organization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633573053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Read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300213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</a:t>
            </a:r>
            <a:r>
              <a:rPr lang="en-US" sz="1800" baseline="30000" dirty="0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406653" y="6277367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748601" y="6144414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415982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33441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61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assume yes (= hit)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3242096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154668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27021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27021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27021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23622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20516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28375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2514600"/>
            <a:ext cx="26119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assume yes (= hit)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30380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25146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12455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35814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46598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39624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57200" y="5715000"/>
            <a:ext cx="78748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If tag doesn’t match (= miss): </a:t>
            </a:r>
            <a:r>
              <a:rPr lang="en-US" sz="2400" dirty="0">
                <a:latin typeface="Calibri" pitchFamily="34" charset="0"/>
              </a:rPr>
              <a:t>old line is evicted and replaced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71600"/>
            <a:ext cx="58562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4-bit addresses (address space size M=16 bytes)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S=4 sets, E=1 Blocks/set, B=2 bytes/block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Address trace (reads, one byte per read):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	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],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1	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en-US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],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7	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11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en-US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],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8	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],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	0	[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00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  <a:r>
              <a:rPr kumimoji="0" lang="en-US" sz="2000" b="1" i="0" u="none" strike="noStrike" kern="120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2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miss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3290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miss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2826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657975" y="38832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miss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39408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miss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930103" y="5131606"/>
            <a:ext cx="2087562" cy="306388"/>
            <a:chOff x="2389" y="3244"/>
            <a:chExt cx="1315" cy="193"/>
          </a:xfrm>
          <a:solidFill>
            <a:srgbClr val="DEDFF5"/>
          </a:solidFill>
        </p:grpSpPr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itchFamily="34" charset="0"/>
                <a:ea typeface="+mn-ea"/>
                <a:cs typeface="+mn-cs"/>
              </a:rPr>
              <a:t>Set 3</a:t>
            </a:r>
          </a:p>
        </p:txBody>
      </p:sp>
      <p:sp>
        <p:nvSpPr>
          <p:cNvPr id="54" name="Text Box 174">
            <a:extLst>
              <a:ext uri="{FF2B5EF4-FFF2-40B4-BE49-F238E27FC236}">
                <a16:creationId xmlns:a16="http://schemas.microsoft.com/office/drawing/2014/main" id="{F2F6CEFC-C98F-4C3D-9570-830C1D73A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1077" y="2955367"/>
            <a:ext cx="775339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(cold)</a:t>
            </a:r>
          </a:p>
        </p:txBody>
      </p:sp>
      <p:sp>
        <p:nvSpPr>
          <p:cNvPr id="55" name="Text Box 174">
            <a:extLst>
              <a:ext uri="{FF2B5EF4-FFF2-40B4-BE49-F238E27FC236}">
                <a16:creationId xmlns:a16="http://schemas.microsoft.com/office/drawing/2014/main" id="{3A5BBA79-661C-4367-A64C-F5F2A52535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1077" y="3540445"/>
            <a:ext cx="775339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(cold)</a:t>
            </a:r>
          </a:p>
        </p:txBody>
      </p:sp>
      <p:sp>
        <p:nvSpPr>
          <p:cNvPr id="56" name="Text Box 174">
            <a:extLst>
              <a:ext uri="{FF2B5EF4-FFF2-40B4-BE49-F238E27FC236}">
                <a16:creationId xmlns:a16="http://schemas.microsoft.com/office/drawing/2014/main" id="{C123DD0D-EE46-4C16-8695-3FCAF3F46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1076" y="3888739"/>
            <a:ext cx="775339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(cold)</a:t>
            </a:r>
          </a:p>
        </p:txBody>
      </p:sp>
      <p:sp>
        <p:nvSpPr>
          <p:cNvPr id="57" name="Text Box 174">
            <a:extLst>
              <a:ext uri="{FF2B5EF4-FFF2-40B4-BE49-F238E27FC236}">
                <a16:creationId xmlns:a16="http://schemas.microsoft.com/office/drawing/2014/main" id="{D8547DC7-0727-485E-9FEF-F7FBA891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5100" y="4192989"/>
            <a:ext cx="1107290" cy="3075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65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(conflict)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  <p:bldP spid="54" grpId="0"/>
      <p:bldP spid="55" grpId="0"/>
      <p:bldP spid="56" grpId="0"/>
      <p:bldP spid="5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</p:spPr>
        <p:txBody>
          <a:bodyPr/>
          <a:lstStyle/>
          <a:p>
            <a:r>
              <a:rPr lang="en-US" dirty="0"/>
              <a:t>E-way Set-Associative Cache (Here: E = 2)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9906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030069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7946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7852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5472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7056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6858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8352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21285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3638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5889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8165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3493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9445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8249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5651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3131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30611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3095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6028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8381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60632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2908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8237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4188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2992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70394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7874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5354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858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8352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1285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3638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5889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8165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3493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9445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8249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5651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3131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30611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3095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6028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8381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60632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2908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8237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4188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2992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0394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7874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5354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6858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8352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21285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3638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5889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8165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3493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9445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8249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5651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3131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30611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3095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6028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8381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60632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2908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8237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4188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2992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70394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7874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5354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6858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8352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1285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3638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5889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8165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3493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9445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8249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5651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3131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30611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3095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6028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8381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60632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2908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8237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4188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2992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70394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7874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5354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2827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81534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  <p:sp>
        <p:nvSpPr>
          <p:cNvPr id="126" name="AutoShape 16"/>
          <p:cNvSpPr>
            <a:spLocks/>
          </p:cNvSpPr>
          <p:nvPr/>
        </p:nvSpPr>
        <p:spPr bwMode="auto">
          <a:xfrm rot="5400000">
            <a:off x="4122816" y="-1157386"/>
            <a:ext cx="228601" cy="7062996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3" name="AutoShape 16"/>
          <p:cNvSpPr>
            <a:spLocks/>
          </p:cNvSpPr>
          <p:nvPr/>
        </p:nvSpPr>
        <p:spPr bwMode="auto">
          <a:xfrm>
            <a:off x="374772" y="2561441"/>
            <a:ext cx="228600" cy="3153559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solidFill>
                <a:schemeClr val="bg2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332419" y="1818018"/>
            <a:ext cx="150874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2 lines per set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198983" y="5867400"/>
            <a:ext cx="72327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2">
                    <a:lumMod val="75000"/>
                  </a:schemeClr>
                </a:solidFill>
                <a:latin typeface="Calibri" pitchFamily="34" charset="0"/>
              </a:rPr>
              <a:t>S sets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E-way Set 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030069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7946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7852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5472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7056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858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8352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1285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3638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5889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8165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3493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9445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8249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5651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3131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30611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3095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6028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8381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60632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2908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8237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4188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2992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0394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7874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5354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2827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00C5CEFE-57FB-4F87-B06B-8180D1A5939A}"/>
              </a:ext>
            </a:extLst>
          </p:cNvPr>
          <p:cNvSpPr txBox="1"/>
          <p:nvPr/>
        </p:nvSpPr>
        <p:spPr>
          <a:xfrm>
            <a:off x="35052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890BA56-88B7-4AD4-84D3-36C69038F13C}"/>
              </a:ext>
            </a:extLst>
          </p:cNvPr>
          <p:cNvSpPr txBox="1"/>
          <p:nvPr/>
        </p:nvSpPr>
        <p:spPr>
          <a:xfrm>
            <a:off x="685800" y="263731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4882982-E39A-4605-ACD5-DE4C92B5B74C}"/>
              </a:ext>
            </a:extLst>
          </p:cNvPr>
          <p:cNvSpPr txBox="1"/>
          <p:nvPr/>
        </p:nvSpPr>
        <p:spPr>
          <a:xfrm>
            <a:off x="1729681" y="2635545"/>
            <a:ext cx="183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(= hit)</a:t>
            </a:r>
          </a:p>
        </p:txBody>
      </p:sp>
      <p:cxnSp>
        <p:nvCxnSpPr>
          <p:cNvPr id="140" name="Elbow Connector 142">
            <a:extLst>
              <a:ext uri="{FF2B5EF4-FFF2-40B4-BE49-F238E27FC236}">
                <a16:creationId xmlns:a16="http://schemas.microsoft.com/office/drawing/2014/main" id="{C9DEF304-8E6D-48BB-92FA-76FBEB98F08F}"/>
              </a:ext>
            </a:extLst>
          </p:cNvPr>
          <p:cNvCxnSpPr/>
          <p:nvPr/>
        </p:nvCxnSpPr>
        <p:spPr bwMode="auto">
          <a:xfrm rot="5400000">
            <a:off x="5212379" y="79193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08B3C477-7D22-4A6B-9DD0-0BFDBA67434B}"/>
              </a:ext>
            </a:extLst>
          </p:cNvPr>
          <p:cNvSpPr txBox="1"/>
          <p:nvPr/>
        </p:nvSpPr>
        <p:spPr>
          <a:xfrm>
            <a:off x="5301269" y="4358312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142" name="Shape 131">
            <a:extLst>
              <a:ext uri="{FF2B5EF4-FFF2-40B4-BE49-F238E27FC236}">
                <a16:creationId xmlns:a16="http://schemas.microsoft.com/office/drawing/2014/main" id="{1EAB880D-4A6E-4DAB-8070-D5B356062750}"/>
              </a:ext>
            </a:extLst>
          </p:cNvPr>
          <p:cNvCxnSpPr/>
          <p:nvPr/>
        </p:nvCxnSpPr>
        <p:spPr bwMode="auto">
          <a:xfrm rot="10800000" flipV="1">
            <a:off x="5136770" y="1987098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hape 133">
            <a:extLst>
              <a:ext uri="{FF2B5EF4-FFF2-40B4-BE49-F238E27FC236}">
                <a16:creationId xmlns:a16="http://schemas.microsoft.com/office/drawing/2014/main" id="{34434DFE-B9CA-450C-8959-10892DEDF8A9}"/>
              </a:ext>
            </a:extLst>
          </p:cNvPr>
          <p:cNvCxnSpPr/>
          <p:nvPr/>
        </p:nvCxnSpPr>
        <p:spPr bwMode="auto">
          <a:xfrm rot="10800000" flipV="1">
            <a:off x="1662442" y="1987097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5FF0D94A-A262-4DBE-9C95-B309A3725696}"/>
              </a:ext>
            </a:extLst>
          </p:cNvPr>
          <p:cNvCxnSpPr/>
          <p:nvPr/>
        </p:nvCxnSpPr>
        <p:spPr bwMode="auto">
          <a:xfrm rot="5400000">
            <a:off x="862805" y="316618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89E2D7E-04A9-46FF-BAF5-3D4191DAD5E1}"/>
              </a:ext>
            </a:extLst>
          </p:cNvPr>
          <p:cNvSpPr/>
          <p:nvPr/>
        </p:nvSpPr>
        <p:spPr bwMode="auto">
          <a:xfrm>
            <a:off x="1347624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</p:spTree>
    <p:extLst>
      <p:ext uri="{BB962C8B-B14F-4D97-AF65-F5344CB8AC3E}">
        <p14:creationId xmlns:p14="http://schemas.microsoft.com/office/powerpoint/2010/main" val="3998217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" grpId="0"/>
      <p:bldP spid="138" grpId="0"/>
      <p:bldP spid="139" grpId="0"/>
      <p:bldP spid="141" grpId="0"/>
      <p:bldP spid="1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E-way Set Associative Cache (Here: E = 2)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81000" y="1030069"/>
            <a:ext cx="35440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lines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B=8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7946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7852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5472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7056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6858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8352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21285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3638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5889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8165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3493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9445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8249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5651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3131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30611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3095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6028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8381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60632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2908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8237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4188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2992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70394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7874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5354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2827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6" name="TextBox 135">
            <a:extLst>
              <a:ext uri="{FF2B5EF4-FFF2-40B4-BE49-F238E27FC236}">
                <a16:creationId xmlns:a16="http://schemas.microsoft.com/office/drawing/2014/main" id="{00C5CEFE-57FB-4F87-B06B-8180D1A5939A}"/>
              </a:ext>
            </a:extLst>
          </p:cNvPr>
          <p:cNvSpPr txBox="1"/>
          <p:nvPr/>
        </p:nvSpPr>
        <p:spPr>
          <a:xfrm>
            <a:off x="35052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9890BA56-88B7-4AD4-84D3-36C69038F13C}"/>
              </a:ext>
            </a:extLst>
          </p:cNvPr>
          <p:cNvSpPr txBox="1"/>
          <p:nvPr/>
        </p:nvSpPr>
        <p:spPr>
          <a:xfrm>
            <a:off x="685800" y="263731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34882982-E39A-4605-ACD5-DE4C92B5B74C}"/>
              </a:ext>
            </a:extLst>
          </p:cNvPr>
          <p:cNvSpPr txBox="1"/>
          <p:nvPr/>
        </p:nvSpPr>
        <p:spPr>
          <a:xfrm>
            <a:off x="1729681" y="2635545"/>
            <a:ext cx="1836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(= hit)</a:t>
            </a:r>
          </a:p>
        </p:txBody>
      </p:sp>
      <p:cxnSp>
        <p:nvCxnSpPr>
          <p:cNvPr id="140" name="Elbow Connector 142">
            <a:extLst>
              <a:ext uri="{FF2B5EF4-FFF2-40B4-BE49-F238E27FC236}">
                <a16:creationId xmlns:a16="http://schemas.microsoft.com/office/drawing/2014/main" id="{C9DEF304-8E6D-48BB-92FA-76FBEB98F08F}"/>
              </a:ext>
            </a:extLst>
          </p:cNvPr>
          <p:cNvCxnSpPr/>
          <p:nvPr/>
        </p:nvCxnSpPr>
        <p:spPr bwMode="auto">
          <a:xfrm rot="5400000">
            <a:off x="5212379" y="79193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1" name="TextBox 140">
            <a:extLst>
              <a:ext uri="{FF2B5EF4-FFF2-40B4-BE49-F238E27FC236}">
                <a16:creationId xmlns:a16="http://schemas.microsoft.com/office/drawing/2014/main" id="{08B3C477-7D22-4A6B-9DD0-0BFDBA67434B}"/>
              </a:ext>
            </a:extLst>
          </p:cNvPr>
          <p:cNvSpPr txBox="1"/>
          <p:nvPr/>
        </p:nvSpPr>
        <p:spPr>
          <a:xfrm>
            <a:off x="5301269" y="4358312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cxnSp>
        <p:nvCxnSpPr>
          <p:cNvPr id="142" name="Shape 131">
            <a:extLst>
              <a:ext uri="{FF2B5EF4-FFF2-40B4-BE49-F238E27FC236}">
                <a16:creationId xmlns:a16="http://schemas.microsoft.com/office/drawing/2014/main" id="{1EAB880D-4A6E-4DAB-8070-D5B356062750}"/>
              </a:ext>
            </a:extLst>
          </p:cNvPr>
          <p:cNvCxnSpPr/>
          <p:nvPr/>
        </p:nvCxnSpPr>
        <p:spPr bwMode="auto">
          <a:xfrm rot="10800000" flipV="1">
            <a:off x="5136770" y="1987098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Shape 133">
            <a:extLst>
              <a:ext uri="{FF2B5EF4-FFF2-40B4-BE49-F238E27FC236}">
                <a16:creationId xmlns:a16="http://schemas.microsoft.com/office/drawing/2014/main" id="{34434DFE-B9CA-450C-8959-10892DEDF8A9}"/>
              </a:ext>
            </a:extLst>
          </p:cNvPr>
          <p:cNvCxnSpPr/>
          <p:nvPr/>
        </p:nvCxnSpPr>
        <p:spPr bwMode="auto">
          <a:xfrm rot="10800000" flipV="1">
            <a:off x="1662442" y="1987097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5FF0D94A-A262-4DBE-9C95-B309A3725696}"/>
              </a:ext>
            </a:extLst>
          </p:cNvPr>
          <p:cNvCxnSpPr/>
          <p:nvPr/>
        </p:nvCxnSpPr>
        <p:spPr bwMode="auto">
          <a:xfrm rot="5400000">
            <a:off x="862805" y="316618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Rectangle 144">
            <a:extLst>
              <a:ext uri="{FF2B5EF4-FFF2-40B4-BE49-F238E27FC236}">
                <a16:creationId xmlns:a16="http://schemas.microsoft.com/office/drawing/2014/main" id="{789E2D7E-04A9-46FF-BAF5-3D4191DAD5E1}"/>
              </a:ext>
            </a:extLst>
          </p:cNvPr>
          <p:cNvSpPr/>
          <p:nvPr/>
        </p:nvSpPr>
        <p:spPr bwMode="auto">
          <a:xfrm>
            <a:off x="1347624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310FBB-F91A-4D41-9213-E60CB792AD32}"/>
              </a:ext>
            </a:extLst>
          </p:cNvPr>
          <p:cNvSpPr/>
          <p:nvPr/>
        </p:nvSpPr>
        <p:spPr bwMode="auto">
          <a:xfrm>
            <a:off x="3318466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8B20A240-F28A-42B0-B8A6-E56F683E83F2}"/>
              </a:ext>
            </a:extLst>
          </p:cNvPr>
          <p:cNvSpPr/>
          <p:nvPr/>
        </p:nvSpPr>
        <p:spPr bwMode="auto">
          <a:xfrm>
            <a:off x="3066472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43" name="Down Arrow 42">
            <a:extLst>
              <a:ext uri="{FF2B5EF4-FFF2-40B4-BE49-F238E27FC236}">
                <a16:creationId xmlns:a16="http://schemas.microsoft.com/office/drawing/2014/main" id="{FFB9FEE5-2FDC-4A25-91B0-8B1526BCEE6D}"/>
              </a:ext>
            </a:extLst>
          </p:cNvPr>
          <p:cNvSpPr/>
          <p:nvPr/>
        </p:nvSpPr>
        <p:spPr bwMode="auto">
          <a:xfrm flipV="1">
            <a:off x="2951329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115343C-E1CD-41A1-A5EF-FC2A5174DAB6}"/>
              </a:ext>
            </a:extLst>
          </p:cNvPr>
          <p:cNvSpPr txBox="1"/>
          <p:nvPr/>
        </p:nvSpPr>
        <p:spPr>
          <a:xfrm>
            <a:off x="2037321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5E4F1EF0-37E8-43E7-8ECD-CCB050FD6DAF}"/>
              </a:ext>
            </a:extLst>
          </p:cNvPr>
          <p:cNvSpPr txBox="1"/>
          <p:nvPr/>
        </p:nvSpPr>
        <p:spPr>
          <a:xfrm>
            <a:off x="457200" y="5334000"/>
            <a:ext cx="79785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No match or not valid (= miss):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One line in set is selected for eviction and replacement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400" dirty="0">
                <a:latin typeface="Calibri" pitchFamily="34" charset="0"/>
              </a:rPr>
              <a:t>Replacement policies: random, least recently used (LRU), …</a:t>
            </a:r>
          </a:p>
        </p:txBody>
      </p:sp>
    </p:spTree>
    <p:extLst>
      <p:ext uri="{BB962C8B-B14F-4D97-AF65-F5344CB8AC3E}">
        <p14:creationId xmlns:p14="http://schemas.microsoft.com/office/powerpoint/2010/main" val="2742094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802" name="Rectangle 50"/>
          <p:cNvSpPr>
            <a:spLocks noChangeArrowheads="1"/>
          </p:cNvSpPr>
          <p:nvPr/>
        </p:nvSpPr>
        <p:spPr bwMode="auto">
          <a:xfrm>
            <a:off x="3922713" y="5213015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801" name="Rectangle 49"/>
          <p:cNvSpPr>
            <a:spLocks noChangeArrowheads="1"/>
          </p:cNvSpPr>
          <p:nvPr/>
        </p:nvSpPr>
        <p:spPr bwMode="auto">
          <a:xfrm>
            <a:off x="3922713" y="6030577"/>
            <a:ext cx="2662237" cy="397545"/>
          </a:xfrm>
          <a:prstGeom prst="rect">
            <a:avLst/>
          </a:prstGeom>
          <a:solidFill>
            <a:srgbClr val="DEDFF5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 anchor="ctr">
            <a:prstTxWarp prst="textNoShape">
              <a:avLst/>
            </a:prstTxWarp>
            <a:spAutoFit/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/>
              <a:t>2-Way Set 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45672" y="1731417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4-bit addresses (M=16 bytes) </a:t>
            </a:r>
          </a:p>
          <a:p>
            <a:r>
              <a:rPr lang="en-US" sz="2000" b="0" dirty="0">
                <a:latin typeface="Calibri"/>
                <a:cs typeface="Calibri"/>
              </a:rPr>
              <a:t>S=2 sets, E=2 blocks/set, B=2 bytes/block </a:t>
            </a:r>
          </a:p>
          <a:p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</a:t>
            </a: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00</a:t>
            </a: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</a:t>
            </a: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00</a:t>
            </a: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</a:t>
            </a: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01</a:t>
            </a: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</a:rPr>
              <a:t>1</a:t>
            </a: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</a:t>
            </a: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10</a:t>
            </a: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</a:t>
            </a: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00</a:t>
            </a:r>
            <a:r>
              <a:rPr lang="en-US" sz="2000" u="sng" dirty="0">
                <a:solidFill>
                  <a:srgbClr val="0070C0"/>
                </a:solidFill>
                <a:latin typeface="Calibri"/>
                <a:cs typeface="Calibri"/>
              </a:rPr>
              <a:t>0</a:t>
            </a: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rgbClr val="0070C0"/>
                </a:solidFill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rgbClr val="008000"/>
                </a:solidFill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solidFill>
                  <a:srgbClr val="C00000"/>
                </a:solidFill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3057921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0000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2" y="509690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3498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00000"/>
                </a:solidFill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6546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0000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959423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00000"/>
                </a:solidFill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2642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solidFill>
                  <a:srgbClr val="C00000"/>
                </a:solidFill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070C0"/>
                </a:solidFill>
                <a:latin typeface="Calibri" pitchFamily="34" charset="0"/>
              </a:rPr>
              <a:t>Set 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404813" y="310040"/>
            <a:ext cx="8716962" cy="782638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What about writes?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220788"/>
            <a:ext cx="8459787" cy="5322887"/>
          </a:xfrm>
        </p:spPr>
        <p:txBody>
          <a:bodyPr lIns="90360" tIns="44280" rIns="90360" bIns="44280"/>
          <a:lstStyle/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Multiple copies of data exist: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L1, L2, L3, Main Memory, Disk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write-hit?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Write-through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 immediately to memory)</a:t>
            </a:r>
          </a:p>
          <a:p>
            <a:pPr lvl="1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Write-back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(defer write to memory until replacement of line)</a:t>
            </a:r>
          </a:p>
          <a:p>
            <a:pPr lvl="2" eaLnBrk="1" hangingPunct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Each cache line needs a dirty bit (set if data has </a:t>
            </a:r>
            <a:r>
              <a:rPr lang="en-GB"/>
              <a:t>been written to)</a:t>
            </a:r>
            <a:endParaRPr lang="en-GB" dirty="0"/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What to do on a write-miss?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(load into cache, update line in cache)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Good if more writes to the location will follow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No-write-allocate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(writes straight to memory, does not load into cache)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Typical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dirty="0"/>
              <a:t>Write-through + No-write-allocate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r>
              <a:rPr lang="en-GB" b="1" dirty="0"/>
              <a:t>Write-back + Write-allocate</a:t>
            </a:r>
          </a:p>
          <a:p>
            <a:pPr eaLnBrk="1" hangingPunct="1">
              <a:buFont typeface="Wingdings" pitchFamily="2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  <a:defRPr/>
            </a:pP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898C84B-AA62-46AB-AA15-871E5ABD77E7}"/>
              </a:ext>
            </a:extLst>
          </p:cNvPr>
          <p:cNvGrpSpPr/>
          <p:nvPr/>
        </p:nvGrpSpPr>
        <p:grpSpPr>
          <a:xfrm>
            <a:off x="4640515" y="1115144"/>
            <a:ext cx="4274886" cy="1168756"/>
            <a:chOff x="4640515" y="1115144"/>
            <a:chExt cx="4274886" cy="116875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6690D2F-94CA-46F3-B0C1-ECDDC670F484}"/>
                </a:ext>
              </a:extLst>
            </p:cNvPr>
            <p:cNvSpPr/>
            <p:nvPr/>
          </p:nvSpPr>
          <p:spPr bwMode="auto">
            <a:xfrm>
              <a:off x="5105401" y="1115144"/>
              <a:ext cx="38100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DA61489-AF1F-495F-9662-ACDFCF5D0785}"/>
                </a:ext>
              </a:extLst>
            </p:cNvPr>
            <p:cNvSpPr/>
            <p:nvPr/>
          </p:nvSpPr>
          <p:spPr bwMode="auto">
            <a:xfrm>
              <a:off x="6890195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988EA04-4BEB-4525-B309-38C7D3AE601F}"/>
                </a:ext>
              </a:extLst>
            </p:cNvPr>
            <p:cNvSpPr/>
            <p:nvPr/>
          </p:nvSpPr>
          <p:spPr bwMode="auto">
            <a:xfrm>
              <a:off x="7162800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38E4A191-F7BE-406E-8AE9-5FA6AB0F8771}"/>
                </a:ext>
              </a:extLst>
            </p:cNvPr>
            <p:cNvSpPr/>
            <p:nvPr/>
          </p:nvSpPr>
          <p:spPr bwMode="auto">
            <a:xfrm>
              <a:off x="7423595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DCAFE3F-94B7-44FC-A97A-92746D96E4D6}"/>
                </a:ext>
              </a:extLst>
            </p:cNvPr>
            <p:cNvSpPr/>
            <p:nvPr/>
          </p:nvSpPr>
          <p:spPr bwMode="auto">
            <a:xfrm>
              <a:off x="8337995" y="1229444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C0FFBF3-95FF-4EDE-BDE4-BD1270D31EE6}"/>
                </a:ext>
              </a:extLst>
            </p:cNvPr>
            <p:cNvSpPr/>
            <p:nvPr/>
          </p:nvSpPr>
          <p:spPr bwMode="auto">
            <a:xfrm>
              <a:off x="7696200" y="1229444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42B926A-F0F7-4294-9BCF-85DE6FB35580}"/>
                </a:ext>
              </a:extLst>
            </p:cNvPr>
            <p:cNvCxnSpPr/>
            <p:nvPr/>
          </p:nvCxnSpPr>
          <p:spPr bwMode="auto">
            <a:xfrm>
              <a:off x="7830351" y="1381050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60086BF-4128-41E1-8E73-ECD9017F66B3}"/>
                </a:ext>
              </a:extLst>
            </p:cNvPr>
            <p:cNvSpPr/>
            <p:nvPr/>
          </p:nvSpPr>
          <p:spPr bwMode="auto">
            <a:xfrm>
              <a:off x="5987605" y="1229444"/>
              <a:ext cx="7179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DD6AD96-F1D5-46B3-A9B7-6A81D774D635}"/>
                </a:ext>
              </a:extLst>
            </p:cNvPr>
            <p:cNvSpPr/>
            <p:nvPr/>
          </p:nvSpPr>
          <p:spPr bwMode="auto">
            <a:xfrm>
              <a:off x="5597532" y="1241788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F34C5FB5-5038-4987-A605-585F80961717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741272" y="873133"/>
              <a:ext cx="228600" cy="1905000"/>
            </a:xfrm>
            <a:prstGeom prst="leftBrace">
              <a:avLst>
                <a:gd name="adj1" fmla="val 13697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BD164E5B-243A-47D1-AC3A-BCF10493B75B}"/>
                </a:ext>
              </a:extLst>
            </p:cNvPr>
            <p:cNvSpPr txBox="1"/>
            <p:nvPr/>
          </p:nvSpPr>
          <p:spPr>
            <a:xfrm>
              <a:off x="7257185" y="1914568"/>
              <a:ext cx="1305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 = 2</a:t>
              </a:r>
              <a:r>
                <a:rPr lang="en-US" sz="1800" baseline="30000" dirty="0">
                  <a:latin typeface="Calibri" pitchFamily="34" charset="0"/>
                </a:rPr>
                <a:t>b</a:t>
              </a:r>
              <a:r>
                <a:rPr lang="en-US" sz="1800" dirty="0">
                  <a:latin typeface="Calibri" pitchFamily="34" charset="0"/>
                </a:rPr>
                <a:t> bytes</a:t>
              </a:r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2997F52E-3BDC-4634-B04A-D5351C8A6A43}"/>
                </a:ext>
              </a:extLst>
            </p:cNvPr>
            <p:cNvGrpSpPr/>
            <p:nvPr/>
          </p:nvGrpSpPr>
          <p:grpSpPr>
            <a:xfrm>
              <a:off x="5544193" y="1567588"/>
              <a:ext cx="947695" cy="633800"/>
              <a:chOff x="5493251" y="1546588"/>
              <a:chExt cx="947695" cy="633800"/>
            </a:xfrm>
          </p:grpSpPr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41B93D58-55AD-4132-BC5D-AB21CD389806}"/>
                  </a:ext>
                </a:extLst>
              </p:cNvPr>
              <p:cNvSpPr txBox="1"/>
              <p:nvPr/>
            </p:nvSpPr>
            <p:spPr>
              <a:xfrm>
                <a:off x="5493251" y="1811056"/>
                <a:ext cx="947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  <a:latin typeface="Calibri" pitchFamily="34" charset="0"/>
                  </a:rPr>
                  <a:t>dirty bit</a:t>
                </a: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8FE34A27-7183-4BE6-81AE-87BA878A14F7}"/>
                  </a:ext>
                </a:extLst>
              </p:cNvPr>
              <p:cNvCxnSpPr/>
              <p:nvPr/>
            </p:nvCxnSpPr>
            <p:spPr bwMode="auto">
              <a:xfrm rot="5400000" flipH="1" flipV="1">
                <a:off x="5530333" y="1698194"/>
                <a:ext cx="304800" cy="1588"/>
              </a:xfrm>
              <a:prstGeom prst="lin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1BB16A6C-021C-46CF-BEED-15D5351629E1}"/>
                </a:ext>
              </a:extLst>
            </p:cNvPr>
            <p:cNvSpPr/>
            <p:nvPr/>
          </p:nvSpPr>
          <p:spPr bwMode="auto">
            <a:xfrm>
              <a:off x="5178914" y="1241788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D68659F-8892-44D1-B582-178F1EFD031B}"/>
                </a:ext>
              </a:extLst>
            </p:cNvPr>
            <p:cNvSpPr txBox="1"/>
            <p:nvPr/>
          </p:nvSpPr>
          <p:spPr>
            <a:xfrm>
              <a:off x="4640515" y="1814224"/>
              <a:ext cx="952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valid bit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94C774F-73BC-43A6-A330-0046DF999987}"/>
                </a:ext>
              </a:extLst>
            </p:cNvPr>
            <p:cNvCxnSpPr/>
            <p:nvPr/>
          </p:nvCxnSpPr>
          <p:spPr bwMode="auto">
            <a:xfrm rot="5400000" flipH="1" flipV="1">
              <a:off x="5176878" y="1706187"/>
              <a:ext cx="3048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18525" cy="4972050"/>
          </a:xfrm>
        </p:spPr>
        <p:txBody>
          <a:bodyPr/>
          <a:lstStyle/>
          <a:p>
            <a:r>
              <a:rPr lang="en-US" dirty="0"/>
              <a:t>Cache memory organization and operation</a:t>
            </a:r>
          </a:p>
          <a:p>
            <a:r>
              <a:rPr lang="en-US" dirty="0"/>
              <a:t>Performance impact of caches</a:t>
            </a:r>
          </a:p>
          <a:p>
            <a:pPr lvl="1"/>
            <a:r>
              <a:rPr lang="en-US" dirty="0"/>
              <a:t>The memory mountain</a:t>
            </a:r>
          </a:p>
          <a:p>
            <a:pPr lvl="1"/>
            <a:r>
              <a:rPr lang="en-US" dirty="0"/>
              <a:t>Rearranging loops to improve spatial locality</a:t>
            </a:r>
          </a:p>
          <a:p>
            <a:pPr lvl="1"/>
            <a:r>
              <a:rPr lang="en-US" dirty="0"/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4C527-D2A5-4698-9728-35512B952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Write-back Write-allocate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76054-0FD1-49E3-8A45-129D66313C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write to address X is issued</a:t>
            </a:r>
          </a:p>
          <a:p>
            <a:r>
              <a:rPr lang="en-US" dirty="0"/>
              <a:t>If it is a hit</a:t>
            </a:r>
          </a:p>
          <a:p>
            <a:pPr lvl="1"/>
            <a:r>
              <a:rPr lang="en-US" dirty="0"/>
              <a:t>Update the contents of block</a:t>
            </a:r>
          </a:p>
          <a:p>
            <a:pPr lvl="1"/>
            <a:r>
              <a:rPr lang="en-US" dirty="0"/>
              <a:t>Set dirty bit to 1 (bit is sticky and only cleared on eviction)</a:t>
            </a:r>
          </a:p>
          <a:p>
            <a:pPr lvl="1"/>
            <a:endParaRPr lang="en-US" dirty="0"/>
          </a:p>
          <a:p>
            <a:r>
              <a:rPr lang="en-US" dirty="0"/>
              <a:t>If it is a miss</a:t>
            </a:r>
          </a:p>
          <a:p>
            <a:pPr lvl="1"/>
            <a:r>
              <a:rPr lang="en-US" dirty="0"/>
              <a:t>Fetch block from memory (per a read miss)</a:t>
            </a:r>
          </a:p>
          <a:p>
            <a:pPr lvl="1"/>
            <a:r>
              <a:rPr lang="en-US" dirty="0"/>
              <a:t>Then perform the write operations (per a write hit)</a:t>
            </a:r>
          </a:p>
          <a:p>
            <a:endParaRPr lang="en-US" dirty="0"/>
          </a:p>
          <a:p>
            <a:r>
              <a:rPr lang="en-US" dirty="0"/>
              <a:t>If a line is evicted and dirty bit is set to 1</a:t>
            </a:r>
          </a:p>
          <a:p>
            <a:pPr lvl="1"/>
            <a:r>
              <a:rPr lang="en-US" dirty="0"/>
              <a:t>The entire block of 2</a:t>
            </a:r>
            <a:r>
              <a:rPr lang="en-US" baseline="30000" dirty="0"/>
              <a:t>b</a:t>
            </a:r>
            <a:r>
              <a:rPr lang="en-US" dirty="0"/>
              <a:t> bytes are written back to memory</a:t>
            </a:r>
          </a:p>
          <a:p>
            <a:pPr lvl="1"/>
            <a:r>
              <a:rPr lang="en-US" dirty="0"/>
              <a:t>Dirty bit is cleared (set to 0)</a:t>
            </a:r>
          </a:p>
          <a:p>
            <a:pPr lvl="1"/>
            <a:r>
              <a:rPr lang="en-US" dirty="0"/>
              <a:t>Line is replaced by new contents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A27F343-B1D2-46F1-9D3C-FBAFA5FE9329}"/>
              </a:ext>
            </a:extLst>
          </p:cNvPr>
          <p:cNvGrpSpPr/>
          <p:nvPr/>
        </p:nvGrpSpPr>
        <p:grpSpPr>
          <a:xfrm>
            <a:off x="4640515" y="1115144"/>
            <a:ext cx="4274886" cy="1168756"/>
            <a:chOff x="4640515" y="1115144"/>
            <a:chExt cx="4274886" cy="116875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BF24B62-1833-45FE-BEB3-0A4906B24B0B}"/>
                </a:ext>
              </a:extLst>
            </p:cNvPr>
            <p:cNvSpPr/>
            <p:nvPr/>
          </p:nvSpPr>
          <p:spPr bwMode="auto">
            <a:xfrm>
              <a:off x="5105401" y="1115144"/>
              <a:ext cx="3810000" cy="53340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3BBEDA3-F967-4754-9A8A-716DD61B75D7}"/>
                </a:ext>
              </a:extLst>
            </p:cNvPr>
            <p:cNvSpPr/>
            <p:nvPr/>
          </p:nvSpPr>
          <p:spPr bwMode="auto">
            <a:xfrm>
              <a:off x="6890195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E0333E2-34E2-4E27-898F-ACC53266E13A}"/>
                </a:ext>
              </a:extLst>
            </p:cNvPr>
            <p:cNvSpPr/>
            <p:nvPr/>
          </p:nvSpPr>
          <p:spPr bwMode="auto">
            <a:xfrm>
              <a:off x="7162800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324D33A-D190-4E61-BBF1-5B06E6B0F86A}"/>
                </a:ext>
              </a:extLst>
            </p:cNvPr>
            <p:cNvSpPr/>
            <p:nvPr/>
          </p:nvSpPr>
          <p:spPr bwMode="auto">
            <a:xfrm>
              <a:off x="7423595" y="1229444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7D317C5-CB96-44A1-AE26-662CDF076223}"/>
                </a:ext>
              </a:extLst>
            </p:cNvPr>
            <p:cNvSpPr/>
            <p:nvPr/>
          </p:nvSpPr>
          <p:spPr bwMode="auto">
            <a:xfrm>
              <a:off x="8337995" y="1229444"/>
              <a:ext cx="4572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rmAutofit fontScale="92500" lnSpcReduction="10000"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B-1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6B030C-2C11-439D-B953-385B27F957FF}"/>
                </a:ext>
              </a:extLst>
            </p:cNvPr>
            <p:cNvSpPr/>
            <p:nvPr/>
          </p:nvSpPr>
          <p:spPr bwMode="auto">
            <a:xfrm>
              <a:off x="7696200" y="1229444"/>
              <a:ext cx="6417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600" dirty="0">
                <a:latin typeface="Calibri" pitchFamily="34" charset="0"/>
              </a:endParaRP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5F1018B-D5B2-4F24-A2E9-10AFB6E4D14D}"/>
                </a:ext>
              </a:extLst>
            </p:cNvPr>
            <p:cNvCxnSpPr/>
            <p:nvPr/>
          </p:nvCxnSpPr>
          <p:spPr bwMode="auto">
            <a:xfrm>
              <a:off x="7830351" y="1381050"/>
              <a:ext cx="457200" cy="1588"/>
            </a:xfrm>
            <a:prstGeom prst="line">
              <a:avLst/>
            </a:prstGeom>
            <a:noFill/>
            <a:ln w="381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04AB069-7D0E-4E83-BE0D-6413A25DF008}"/>
                </a:ext>
              </a:extLst>
            </p:cNvPr>
            <p:cNvSpPr/>
            <p:nvPr/>
          </p:nvSpPr>
          <p:spPr bwMode="auto">
            <a:xfrm>
              <a:off x="5987605" y="1229444"/>
              <a:ext cx="71799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EC62244-EE9F-498D-A9E8-0FE0A9FD3B99}"/>
                </a:ext>
              </a:extLst>
            </p:cNvPr>
            <p:cNvSpPr/>
            <p:nvPr/>
          </p:nvSpPr>
          <p:spPr bwMode="auto">
            <a:xfrm>
              <a:off x="5597532" y="1241788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solidFill>
                    <a:srgbClr val="FF0000"/>
                  </a:solidFill>
                  <a:latin typeface="Calibri" pitchFamily="34" charset="0"/>
                </a:rPr>
                <a:t>d</a:t>
              </a:r>
            </a:p>
          </p:txBody>
        </p:sp>
        <p:sp>
          <p:nvSpPr>
            <p:cNvPr id="14" name="AutoShape 16">
              <a:extLst>
                <a:ext uri="{FF2B5EF4-FFF2-40B4-BE49-F238E27FC236}">
                  <a16:creationId xmlns:a16="http://schemas.microsoft.com/office/drawing/2014/main" id="{3B8161DD-1B53-4264-A821-168452F5847C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7741272" y="873133"/>
              <a:ext cx="228600" cy="1905000"/>
            </a:xfrm>
            <a:prstGeom prst="leftBrace">
              <a:avLst>
                <a:gd name="adj1" fmla="val 136972"/>
                <a:gd name="adj2" fmla="val 50000"/>
              </a:avLst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379F0DB-323B-40BD-AC32-2CE5C9D81012}"/>
                </a:ext>
              </a:extLst>
            </p:cNvPr>
            <p:cNvSpPr txBox="1"/>
            <p:nvPr/>
          </p:nvSpPr>
          <p:spPr>
            <a:xfrm>
              <a:off x="7257185" y="1914568"/>
              <a:ext cx="13054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B = 2</a:t>
              </a:r>
              <a:r>
                <a:rPr lang="en-US" sz="1800" baseline="30000" dirty="0">
                  <a:latin typeface="Calibri" pitchFamily="34" charset="0"/>
                </a:rPr>
                <a:t>b</a:t>
              </a:r>
              <a:r>
                <a:rPr lang="en-US" sz="1800" dirty="0">
                  <a:latin typeface="Calibri" pitchFamily="34" charset="0"/>
                </a:rPr>
                <a:t> bytes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1F8C5D75-24E3-4626-882B-269CCDFB483C}"/>
                </a:ext>
              </a:extLst>
            </p:cNvPr>
            <p:cNvGrpSpPr/>
            <p:nvPr/>
          </p:nvGrpSpPr>
          <p:grpSpPr>
            <a:xfrm>
              <a:off x="5544193" y="1567588"/>
              <a:ext cx="947695" cy="633800"/>
              <a:chOff x="5493251" y="1546588"/>
              <a:chExt cx="947695" cy="633800"/>
            </a:xfrm>
          </p:grpSpPr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94D40A4-E1FE-4882-8D96-8A489643DD87}"/>
                  </a:ext>
                </a:extLst>
              </p:cNvPr>
              <p:cNvSpPr txBox="1"/>
              <p:nvPr/>
            </p:nvSpPr>
            <p:spPr>
              <a:xfrm>
                <a:off x="5493251" y="1811056"/>
                <a:ext cx="94769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FF0000"/>
                    </a:solidFill>
                    <a:latin typeface="Calibri" pitchFamily="34" charset="0"/>
                  </a:rPr>
                  <a:t>dirty bit</a:t>
                </a:r>
              </a:p>
            </p:txBody>
          </p:sp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6F302B9-D0C8-4393-8A92-65844516E220}"/>
                  </a:ext>
                </a:extLst>
              </p:cNvPr>
              <p:cNvCxnSpPr/>
              <p:nvPr/>
            </p:nvCxnSpPr>
            <p:spPr bwMode="auto">
              <a:xfrm rot="5400000" flipH="1" flipV="1">
                <a:off x="5530333" y="1698194"/>
                <a:ext cx="304800" cy="1588"/>
              </a:xfrm>
              <a:prstGeom prst="line">
                <a:avLst/>
              </a:prstGeom>
              <a:noFill/>
              <a:ln w="952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</p:grp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37C7307-EEEC-437A-B137-6255C2312C0D}"/>
                </a:ext>
              </a:extLst>
            </p:cNvPr>
            <p:cNvSpPr/>
            <p:nvPr/>
          </p:nvSpPr>
          <p:spPr bwMode="auto">
            <a:xfrm>
              <a:off x="5178914" y="1241788"/>
              <a:ext cx="272605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v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39EB4685-EDA7-4DC0-8261-D80EB4A39354}"/>
                </a:ext>
              </a:extLst>
            </p:cNvPr>
            <p:cNvSpPr txBox="1"/>
            <p:nvPr/>
          </p:nvSpPr>
          <p:spPr>
            <a:xfrm>
              <a:off x="4640515" y="1814224"/>
              <a:ext cx="952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valid bit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13519C-9E2C-4AB9-8FA5-9B9F8FF9BB95}"/>
                </a:ext>
              </a:extLst>
            </p:cNvPr>
            <p:cNvCxnSpPr/>
            <p:nvPr/>
          </p:nvCxnSpPr>
          <p:spPr bwMode="auto">
            <a:xfrm rot="5400000" flipH="1" flipV="1">
              <a:off x="5176878" y="1706187"/>
              <a:ext cx="304800" cy="1588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78297807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Index Using Middle Bits?	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448735"/>
            <a:ext cx="228600" cy="2961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400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6200" y="3625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905001" y="4640062"/>
            <a:ext cx="3124199" cy="8138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154668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Direct mapped: One line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3810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3924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3924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3924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3124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3238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3238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3238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24384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25527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25527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25527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400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5372288" y="1676400"/>
            <a:ext cx="3390712" cy="2042867"/>
            <a:chOff x="5372288" y="1676400"/>
            <a:chExt cx="3390712" cy="2042867"/>
          </a:xfrm>
        </p:grpSpPr>
        <p:sp>
          <p:nvSpPr>
            <p:cNvPr id="14" name="Rounded Rectangle 13"/>
            <p:cNvSpPr/>
            <p:nvPr/>
          </p:nvSpPr>
          <p:spPr bwMode="auto">
            <a:xfrm>
              <a:off x="5562600" y="1710266"/>
              <a:ext cx="3200400" cy="2009001"/>
            </a:xfrm>
            <a:prstGeom prst="roundRect">
              <a:avLst/>
            </a:prstGeom>
            <a:solidFill>
              <a:srgbClr val="F6F5BD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6261278" y="270216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7251878" y="270216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0…01</a:t>
              </a:r>
            </a:p>
          </p:txBody>
        </p:sp>
        <p:sp>
          <p:nvSpPr>
            <p:cNvPr id="130" name="Rectangle 129"/>
            <p:cNvSpPr/>
            <p:nvPr/>
          </p:nvSpPr>
          <p:spPr bwMode="auto">
            <a:xfrm>
              <a:off x="8013878" y="2702162"/>
              <a:ext cx="520522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6172200" y="2362200"/>
              <a:ext cx="1572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Address of </a:t>
              </a:r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:</a:t>
              </a:r>
            </a:p>
          </p:txBody>
        </p:sp>
        <p:cxnSp>
          <p:nvCxnSpPr>
            <p:cNvPr id="183" name="Shape 182"/>
            <p:cNvCxnSpPr>
              <a:stCxn id="129" idx="2"/>
            </p:cNvCxnSpPr>
            <p:nvPr/>
          </p:nvCxnSpPr>
          <p:spPr bwMode="auto">
            <a:xfrm rot="5400000">
              <a:off x="6293638" y="2051660"/>
              <a:ext cx="417890" cy="2260590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/>
            <p:cNvSpPr txBox="1"/>
            <p:nvPr/>
          </p:nvSpPr>
          <p:spPr>
            <a:xfrm>
              <a:off x="6875252" y="3344174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find set</a:t>
              </a: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5691834" y="1676400"/>
              <a:ext cx="30417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800000"/>
                  </a:solidFill>
                  <a:latin typeface="Calibri" pitchFamily="34" charset="0"/>
                </a:rPr>
                <a:t>Standard Method: </a:t>
              </a:r>
            </a:p>
            <a:p>
              <a:r>
                <a:rPr lang="en-US" sz="1800" dirty="0">
                  <a:solidFill>
                    <a:srgbClr val="800000"/>
                  </a:solidFill>
                  <a:latin typeface="Calibri" pitchFamily="34" charset="0"/>
                </a:rPr>
                <a:t>Middle bits indexing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372289" y="3996267"/>
            <a:ext cx="3361256" cy="2023533"/>
            <a:chOff x="5372289" y="3996267"/>
            <a:chExt cx="3361256" cy="2023533"/>
          </a:xfrm>
        </p:grpSpPr>
        <p:sp>
          <p:nvSpPr>
            <p:cNvPr id="78" name="Rounded Rectangle 77"/>
            <p:cNvSpPr/>
            <p:nvPr/>
          </p:nvSpPr>
          <p:spPr bwMode="auto">
            <a:xfrm>
              <a:off x="5533145" y="4010799"/>
              <a:ext cx="3200400" cy="2009001"/>
            </a:xfrm>
            <a:prstGeom prst="roundRect">
              <a:avLst/>
            </a:prstGeom>
            <a:solidFill>
              <a:srgbClr val="D5F1CF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7175678" y="4988162"/>
              <a:ext cx="990600" cy="270848"/>
            </a:xfrm>
            <a:prstGeom prst="rect">
              <a:avLst/>
            </a:prstGeom>
            <a:solidFill>
              <a:srgbClr val="FF9999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t bits</a:t>
              </a:r>
            </a:p>
          </p:txBody>
        </p:sp>
        <p:sp>
          <p:nvSpPr>
            <p:cNvPr id="59" name="Rectangle 58"/>
            <p:cNvSpPr/>
            <p:nvPr/>
          </p:nvSpPr>
          <p:spPr bwMode="auto">
            <a:xfrm>
              <a:off x="6413678" y="4988162"/>
              <a:ext cx="762000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600" dirty="0">
                  <a:latin typeface="Calibri" pitchFamily="34" charset="0"/>
                </a:rPr>
                <a:t>1…11</a:t>
              </a:r>
            </a:p>
          </p:txBody>
        </p:sp>
        <p:sp>
          <p:nvSpPr>
            <p:cNvPr id="61" name="Rectangle 60"/>
            <p:cNvSpPr/>
            <p:nvPr/>
          </p:nvSpPr>
          <p:spPr bwMode="auto">
            <a:xfrm>
              <a:off x="8166278" y="4988162"/>
              <a:ext cx="520522" cy="270848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lvl="0" algn="ctr"/>
              <a:r>
                <a:rPr lang="en-US" sz="1600" dirty="0">
                  <a:solidFill>
                    <a:srgbClr val="000000"/>
                  </a:solidFill>
                  <a:latin typeface="Calibri" pitchFamily="34" charset="0"/>
                </a:rPr>
                <a:t>100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324600" y="4648200"/>
              <a:ext cx="15729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Address of </a:t>
              </a:r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: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5811475" y="5307569"/>
              <a:ext cx="89960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find set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5691836" y="3996267"/>
              <a:ext cx="214358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800000"/>
                  </a:solidFill>
                  <a:latin typeface="Calibri" pitchFamily="34" charset="0"/>
                </a:rPr>
                <a:t>Alternative Method:</a:t>
              </a:r>
            </a:p>
            <a:p>
              <a:r>
                <a:rPr lang="en-US" sz="1800" dirty="0">
                  <a:solidFill>
                    <a:srgbClr val="800000"/>
                  </a:solidFill>
                  <a:latin typeface="Calibri" pitchFamily="34" charset="0"/>
                </a:rPr>
                <a:t>High bits indexing</a:t>
              </a:r>
            </a:p>
          </p:txBody>
        </p:sp>
        <p:cxnSp>
          <p:nvCxnSpPr>
            <p:cNvPr id="69" name="Shape 182"/>
            <p:cNvCxnSpPr/>
            <p:nvPr/>
          </p:nvCxnSpPr>
          <p:spPr bwMode="auto">
            <a:xfrm rot="10800000" flipV="1">
              <a:off x="5691835" y="5259010"/>
              <a:ext cx="1130295" cy="417890"/>
            </a:xfrm>
            <a:prstGeom prst="bentConnector3">
              <a:avLst>
                <a:gd name="adj1" fmla="val -937"/>
              </a:avLst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hape 182"/>
            <p:cNvCxnSpPr>
              <a:endCxn id="171" idx="3"/>
            </p:cNvCxnSpPr>
            <p:nvPr/>
          </p:nvCxnSpPr>
          <p:spPr bwMode="auto">
            <a:xfrm rot="16200000" flipV="1">
              <a:off x="5265362" y="5250427"/>
              <a:ext cx="533401" cy="319547"/>
            </a:xfrm>
            <a:prstGeom prst="bentConnector2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772835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976982" cy="762000"/>
          </a:xfrm>
        </p:spPr>
        <p:txBody>
          <a:bodyPr/>
          <a:lstStyle/>
          <a:p>
            <a:r>
              <a:rPr lang="en-US" sz="3200" dirty="0"/>
              <a:t>Illustration of Indexing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851525" cy="1076325"/>
          </a:xfrm>
        </p:spPr>
        <p:txBody>
          <a:bodyPr/>
          <a:lstStyle/>
          <a:p>
            <a:r>
              <a:rPr lang="en-US" dirty="0"/>
              <a:t>64-byte memory</a:t>
            </a:r>
          </a:p>
          <a:p>
            <a:pPr lvl="1"/>
            <a:r>
              <a:rPr lang="en-US" dirty="0"/>
              <a:t>6-bit addresses</a:t>
            </a:r>
          </a:p>
          <a:p>
            <a:r>
              <a:rPr lang="en-US" dirty="0"/>
              <a:t>16-byte direct-mapped cache</a:t>
            </a:r>
          </a:p>
          <a:p>
            <a:r>
              <a:rPr lang="en-US" dirty="0"/>
              <a:t>Block size = 4. (Thus, 4 sets; why?)</a:t>
            </a:r>
          </a:p>
          <a:p>
            <a:r>
              <a:rPr lang="en-US" dirty="0"/>
              <a:t>2 bits tag, 2 bits index, 2 bits offset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62200" y="5105400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4" name="Rectangle 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362200" y="5562600"/>
            <a:ext cx="2438400" cy="381000"/>
            <a:chOff x="5867400" y="5181600"/>
            <a:chExt cx="2438400" cy="3810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62200" y="4648200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5" name="Rectangle 14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62200" y="4191000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1219200" y="4199467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19200" y="46482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219200" y="51054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219200" y="55626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510711" y="6248400"/>
            <a:ext cx="2438400" cy="381000"/>
            <a:chOff x="5867400" y="5181600"/>
            <a:chExt cx="2438400" cy="381000"/>
          </a:xfrm>
          <a:noFill/>
        </p:grpSpPr>
        <p:sp>
          <p:nvSpPr>
            <p:cNvPr id="33" name="Rectangle 32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8077200" y="623993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510711" y="5858933"/>
            <a:ext cx="2438400" cy="381000"/>
            <a:chOff x="5867400" y="5181600"/>
            <a:chExt cx="2438400" cy="381000"/>
          </a:xfrm>
          <a:noFill/>
        </p:grpSpPr>
        <p:sp>
          <p:nvSpPr>
            <p:cNvPr id="114" name="Rectangle 11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8" name="Rectangle 117"/>
          <p:cNvSpPr/>
          <p:nvPr/>
        </p:nvSpPr>
        <p:spPr bwMode="auto">
          <a:xfrm>
            <a:off x="8077200" y="585046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5510711" y="5469466"/>
            <a:ext cx="2438400" cy="381000"/>
            <a:chOff x="5867400" y="5181600"/>
            <a:chExt cx="2438400" cy="381000"/>
          </a:xfrm>
          <a:noFill/>
        </p:grpSpPr>
        <p:sp>
          <p:nvSpPr>
            <p:cNvPr id="120" name="Rectangle 1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 bwMode="auto">
          <a:xfrm>
            <a:off x="8077200" y="546099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5510711" y="5079999"/>
            <a:ext cx="2438400" cy="381000"/>
            <a:chOff x="5867400" y="5181600"/>
            <a:chExt cx="2438400" cy="381000"/>
          </a:xfrm>
          <a:noFill/>
        </p:grpSpPr>
        <p:sp>
          <p:nvSpPr>
            <p:cNvPr id="126" name="Rectangle 12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0" name="Rectangle 129"/>
          <p:cNvSpPr/>
          <p:nvPr/>
        </p:nvSpPr>
        <p:spPr bwMode="auto">
          <a:xfrm>
            <a:off x="8077200" y="507153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5510711" y="4690532"/>
            <a:ext cx="2438400" cy="381000"/>
            <a:chOff x="5867400" y="5181600"/>
            <a:chExt cx="2438400" cy="381000"/>
          </a:xfrm>
          <a:noFill/>
        </p:grpSpPr>
        <p:sp>
          <p:nvSpPr>
            <p:cNvPr id="132" name="Rectangle 13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6" name="Rectangle 135"/>
          <p:cNvSpPr/>
          <p:nvPr/>
        </p:nvSpPr>
        <p:spPr bwMode="auto">
          <a:xfrm>
            <a:off x="8077200" y="468206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5510711" y="4301065"/>
            <a:ext cx="2438400" cy="381000"/>
            <a:chOff x="5867400" y="5181600"/>
            <a:chExt cx="2438400" cy="381000"/>
          </a:xfrm>
          <a:noFill/>
        </p:grpSpPr>
        <p:sp>
          <p:nvSpPr>
            <p:cNvPr id="138" name="Rectangle 13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2" name="Rectangle 141"/>
          <p:cNvSpPr/>
          <p:nvPr/>
        </p:nvSpPr>
        <p:spPr bwMode="auto">
          <a:xfrm>
            <a:off x="8077200" y="429259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5510711" y="3911598"/>
            <a:ext cx="2438400" cy="381000"/>
            <a:chOff x="5867400" y="5181600"/>
            <a:chExt cx="2438400" cy="381000"/>
          </a:xfrm>
          <a:noFill/>
        </p:grpSpPr>
        <p:sp>
          <p:nvSpPr>
            <p:cNvPr id="144" name="Rectangle 14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8" name="Rectangle 147"/>
          <p:cNvSpPr/>
          <p:nvPr/>
        </p:nvSpPr>
        <p:spPr bwMode="auto">
          <a:xfrm>
            <a:off x="8077200" y="3903131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5510711" y="3522131"/>
            <a:ext cx="2438400" cy="381000"/>
            <a:chOff x="5867400" y="5181600"/>
            <a:chExt cx="2438400" cy="381000"/>
          </a:xfrm>
          <a:noFill/>
        </p:grpSpPr>
        <p:sp>
          <p:nvSpPr>
            <p:cNvPr id="150" name="Rectangle 14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54" name="Rectangle 153"/>
          <p:cNvSpPr/>
          <p:nvPr/>
        </p:nvSpPr>
        <p:spPr bwMode="auto">
          <a:xfrm>
            <a:off x="8077200" y="3513664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5510711" y="3132664"/>
            <a:ext cx="2438400" cy="381000"/>
            <a:chOff x="5867400" y="5181600"/>
            <a:chExt cx="2438400" cy="381000"/>
          </a:xfrm>
          <a:noFill/>
        </p:grpSpPr>
        <p:sp>
          <p:nvSpPr>
            <p:cNvPr id="156" name="Rectangle 15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0" name="Rectangle 159"/>
          <p:cNvSpPr/>
          <p:nvPr/>
        </p:nvSpPr>
        <p:spPr bwMode="auto">
          <a:xfrm>
            <a:off x="8077200" y="3124197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5510711" y="2743197"/>
            <a:ext cx="2438400" cy="381000"/>
            <a:chOff x="5867400" y="5181600"/>
            <a:chExt cx="2438400" cy="381000"/>
          </a:xfrm>
          <a:noFill/>
        </p:grpSpPr>
        <p:sp>
          <p:nvSpPr>
            <p:cNvPr id="162" name="Rectangle 16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6" name="Rectangle 165"/>
          <p:cNvSpPr/>
          <p:nvPr/>
        </p:nvSpPr>
        <p:spPr bwMode="auto">
          <a:xfrm>
            <a:off x="8077200" y="2734730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5510711" y="2353730"/>
            <a:ext cx="2438400" cy="381000"/>
            <a:chOff x="5867400" y="5181600"/>
            <a:chExt cx="2438400" cy="381000"/>
          </a:xfrm>
          <a:noFill/>
        </p:grpSpPr>
        <p:sp>
          <p:nvSpPr>
            <p:cNvPr id="168" name="Rectangle 16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2" name="Rectangle 171"/>
          <p:cNvSpPr/>
          <p:nvPr/>
        </p:nvSpPr>
        <p:spPr bwMode="auto">
          <a:xfrm>
            <a:off x="8077200" y="234526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510711" y="1964263"/>
            <a:ext cx="2438400" cy="381000"/>
            <a:chOff x="5867400" y="5181600"/>
            <a:chExt cx="2438400" cy="381000"/>
          </a:xfrm>
          <a:noFill/>
        </p:grpSpPr>
        <p:sp>
          <p:nvSpPr>
            <p:cNvPr id="174" name="Rectangle 17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8" name="Rectangle 177"/>
          <p:cNvSpPr/>
          <p:nvPr/>
        </p:nvSpPr>
        <p:spPr bwMode="auto">
          <a:xfrm>
            <a:off x="8077200" y="195579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9" name="Group 178"/>
          <p:cNvGrpSpPr/>
          <p:nvPr/>
        </p:nvGrpSpPr>
        <p:grpSpPr>
          <a:xfrm>
            <a:off x="5510711" y="1574796"/>
            <a:ext cx="2438400" cy="381000"/>
            <a:chOff x="5867400" y="5181600"/>
            <a:chExt cx="2438400" cy="381000"/>
          </a:xfrm>
          <a:noFill/>
        </p:grpSpPr>
        <p:sp>
          <p:nvSpPr>
            <p:cNvPr id="180" name="Rectangle 17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84" name="Rectangle 183"/>
          <p:cNvSpPr/>
          <p:nvPr/>
        </p:nvSpPr>
        <p:spPr bwMode="auto">
          <a:xfrm>
            <a:off x="8077200" y="156632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5510711" y="1185329"/>
            <a:ext cx="2438400" cy="381000"/>
            <a:chOff x="5867400" y="5181600"/>
            <a:chExt cx="2438400" cy="381000"/>
          </a:xfrm>
          <a:noFill/>
        </p:grpSpPr>
        <p:sp>
          <p:nvSpPr>
            <p:cNvPr id="186" name="Rectangle 18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0" name="Rectangle 189"/>
          <p:cNvSpPr/>
          <p:nvPr/>
        </p:nvSpPr>
        <p:spPr bwMode="auto">
          <a:xfrm>
            <a:off x="8077200" y="117686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5510711" y="795862"/>
            <a:ext cx="2438400" cy="381000"/>
            <a:chOff x="5867400" y="5181600"/>
            <a:chExt cx="2438400" cy="381000"/>
          </a:xfrm>
          <a:noFill/>
        </p:grpSpPr>
        <p:sp>
          <p:nvSpPr>
            <p:cNvPr id="192" name="Rectangle 19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6" name="Rectangle 195"/>
          <p:cNvSpPr/>
          <p:nvPr/>
        </p:nvSpPr>
        <p:spPr bwMode="auto">
          <a:xfrm>
            <a:off x="8077200" y="78739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5510711" y="406395"/>
            <a:ext cx="2438400" cy="381000"/>
            <a:chOff x="5867400" y="5181600"/>
            <a:chExt cx="2438400" cy="381000"/>
          </a:xfrm>
          <a:noFill/>
        </p:grpSpPr>
        <p:sp>
          <p:nvSpPr>
            <p:cNvPr id="198" name="Rectangle 19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02" name="Rectangle 201"/>
          <p:cNvSpPr/>
          <p:nvPr/>
        </p:nvSpPr>
        <p:spPr bwMode="auto">
          <a:xfrm>
            <a:off x="8077200" y="39792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0000xx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012801200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976982" cy="762000"/>
          </a:xfrm>
        </p:spPr>
        <p:txBody>
          <a:bodyPr/>
          <a:lstStyle/>
          <a:p>
            <a:r>
              <a:rPr lang="en-US" sz="3200" dirty="0"/>
              <a:t>Middle Bits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851525" cy="1076325"/>
          </a:xfrm>
        </p:spPr>
        <p:txBody>
          <a:bodyPr/>
          <a:lstStyle/>
          <a:p>
            <a:r>
              <a:rPr lang="en-US" dirty="0"/>
              <a:t>Addresses of form 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TT</a:t>
            </a:r>
            <a:r>
              <a:rPr lang="en-US" dirty="0">
                <a:solidFill>
                  <a:srgbClr val="3366FF"/>
                </a:solidFill>
                <a:latin typeface="Courier New"/>
                <a:cs typeface="Courier New"/>
              </a:rPr>
              <a:t>SS</a:t>
            </a:r>
            <a:r>
              <a:rPr lang="en-US" dirty="0">
                <a:latin typeface="Courier New"/>
                <a:cs typeface="Courier New"/>
              </a:rPr>
              <a:t>BB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TT</a:t>
            </a:r>
            <a:r>
              <a:rPr lang="en-US" dirty="0"/>
              <a:t>	Tag bits</a:t>
            </a:r>
          </a:p>
          <a:p>
            <a:pPr lvl="1"/>
            <a:r>
              <a:rPr lang="en-US" b="1" dirty="0">
                <a:solidFill>
                  <a:srgbClr val="3366FF"/>
                </a:solidFill>
                <a:latin typeface="Courier New"/>
                <a:cs typeface="Courier New"/>
              </a:rPr>
              <a:t>SS</a:t>
            </a:r>
            <a:r>
              <a:rPr lang="en-US" dirty="0"/>
              <a:t>	Set index bits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BB</a:t>
            </a:r>
            <a:r>
              <a:rPr lang="en-US" dirty="0"/>
              <a:t>	Offset bits</a:t>
            </a:r>
          </a:p>
          <a:p>
            <a:pPr algn="just"/>
            <a:r>
              <a:rPr lang="en-US" dirty="0"/>
              <a:t>Makes good use of spatial locality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62200" y="5105400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4" name="Rectangle 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362200" y="5562600"/>
            <a:ext cx="2438400" cy="381000"/>
            <a:chOff x="5867400" y="5181600"/>
            <a:chExt cx="2438400" cy="3810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62200" y="4648200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5" name="Rectangle 14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62200" y="4191000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1219200" y="4199467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19200" y="46482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219200" y="51054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219200" y="55626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510711" y="6248400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3" name="Rectangle 32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8077200" y="623993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510711" y="5858933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14" name="Rectangle 11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8" name="Rectangle 117"/>
          <p:cNvSpPr/>
          <p:nvPr/>
        </p:nvSpPr>
        <p:spPr bwMode="auto">
          <a:xfrm>
            <a:off x="8077200" y="585046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5510711" y="5469466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20" name="Rectangle 1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 bwMode="auto">
          <a:xfrm>
            <a:off x="8077200" y="546099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5510711" y="5079999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26" name="Rectangle 12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0" name="Rectangle 129"/>
          <p:cNvSpPr/>
          <p:nvPr/>
        </p:nvSpPr>
        <p:spPr bwMode="auto">
          <a:xfrm>
            <a:off x="8077200" y="507153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5510711" y="4690532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32" name="Rectangle 13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6" name="Rectangle 135"/>
          <p:cNvSpPr/>
          <p:nvPr/>
        </p:nvSpPr>
        <p:spPr bwMode="auto">
          <a:xfrm>
            <a:off x="8077200" y="468206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5510711" y="4301065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38" name="Rectangle 13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2" name="Rectangle 141"/>
          <p:cNvSpPr/>
          <p:nvPr/>
        </p:nvSpPr>
        <p:spPr bwMode="auto">
          <a:xfrm>
            <a:off x="8077200" y="429259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5510711" y="3911598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44" name="Rectangle 14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8" name="Rectangle 147"/>
          <p:cNvSpPr/>
          <p:nvPr/>
        </p:nvSpPr>
        <p:spPr bwMode="auto">
          <a:xfrm>
            <a:off x="8077200" y="3903131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5510711" y="3522131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50" name="Rectangle 14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54" name="Rectangle 153"/>
          <p:cNvSpPr/>
          <p:nvPr/>
        </p:nvSpPr>
        <p:spPr bwMode="auto">
          <a:xfrm>
            <a:off x="8077200" y="3513664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5510711" y="3132664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56" name="Rectangle 15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0" name="Rectangle 159"/>
          <p:cNvSpPr/>
          <p:nvPr/>
        </p:nvSpPr>
        <p:spPr bwMode="auto">
          <a:xfrm>
            <a:off x="8077200" y="3124197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5510711" y="2743197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62" name="Rectangle 16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6" name="Rectangle 165"/>
          <p:cNvSpPr/>
          <p:nvPr/>
        </p:nvSpPr>
        <p:spPr bwMode="auto">
          <a:xfrm>
            <a:off x="8077200" y="2734730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5510711" y="2353730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68" name="Rectangle 16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2" name="Rectangle 171"/>
          <p:cNvSpPr/>
          <p:nvPr/>
        </p:nvSpPr>
        <p:spPr bwMode="auto">
          <a:xfrm>
            <a:off x="8077200" y="234526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510711" y="1964263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74" name="Rectangle 17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8" name="Rectangle 177"/>
          <p:cNvSpPr/>
          <p:nvPr/>
        </p:nvSpPr>
        <p:spPr bwMode="auto">
          <a:xfrm>
            <a:off x="8077200" y="195579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9" name="Group 178"/>
          <p:cNvGrpSpPr/>
          <p:nvPr/>
        </p:nvGrpSpPr>
        <p:grpSpPr>
          <a:xfrm>
            <a:off x="5510711" y="1574796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80" name="Rectangle 17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84" name="Rectangle 183"/>
          <p:cNvSpPr/>
          <p:nvPr/>
        </p:nvSpPr>
        <p:spPr bwMode="auto">
          <a:xfrm>
            <a:off x="8077200" y="156632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5510711" y="1185329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86" name="Rectangle 18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0" name="Rectangle 189"/>
          <p:cNvSpPr/>
          <p:nvPr/>
        </p:nvSpPr>
        <p:spPr bwMode="auto">
          <a:xfrm>
            <a:off x="8077200" y="117686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5510711" y="795862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92" name="Rectangle 19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6" name="Rectangle 195"/>
          <p:cNvSpPr/>
          <p:nvPr/>
        </p:nvSpPr>
        <p:spPr bwMode="auto">
          <a:xfrm>
            <a:off x="8077200" y="78739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5510711" y="406395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98" name="Rectangle 19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02" name="Rectangle 201"/>
          <p:cNvSpPr/>
          <p:nvPr/>
        </p:nvSpPr>
        <p:spPr bwMode="auto">
          <a:xfrm>
            <a:off x="8077200" y="39792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0000xx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555769145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976982" cy="762000"/>
          </a:xfrm>
        </p:spPr>
        <p:txBody>
          <a:bodyPr/>
          <a:lstStyle/>
          <a:p>
            <a:r>
              <a:rPr lang="en-US" sz="3200" dirty="0"/>
              <a:t>High Bits Indexing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5013325" cy="1076325"/>
          </a:xfrm>
        </p:spPr>
        <p:txBody>
          <a:bodyPr/>
          <a:lstStyle/>
          <a:p>
            <a:r>
              <a:rPr lang="en-US" dirty="0"/>
              <a:t>Addresses of form </a:t>
            </a:r>
            <a:r>
              <a:rPr lang="en-US" dirty="0">
                <a:solidFill>
                  <a:srgbClr val="3366FF"/>
                </a:solidFill>
                <a:latin typeface="Courier New"/>
                <a:cs typeface="Courier New"/>
              </a:rPr>
              <a:t>SS</a:t>
            </a:r>
            <a:r>
              <a:rPr lang="en-US" dirty="0">
                <a:solidFill>
                  <a:srgbClr val="FF0000"/>
                </a:solidFill>
                <a:latin typeface="Courier New"/>
                <a:cs typeface="Courier New"/>
              </a:rPr>
              <a:t>TT</a:t>
            </a:r>
            <a:r>
              <a:rPr lang="en-US" dirty="0">
                <a:latin typeface="Courier New"/>
                <a:cs typeface="Courier New"/>
              </a:rPr>
              <a:t>BB</a:t>
            </a:r>
          </a:p>
          <a:p>
            <a:pPr lvl="1"/>
            <a:r>
              <a:rPr lang="en-US" b="1" dirty="0">
                <a:solidFill>
                  <a:srgbClr val="3366FF"/>
                </a:solidFill>
                <a:latin typeface="Courier New"/>
                <a:cs typeface="Courier New"/>
              </a:rPr>
              <a:t>SS</a:t>
            </a:r>
            <a:r>
              <a:rPr lang="en-US" dirty="0"/>
              <a:t>	Set index bits</a:t>
            </a:r>
          </a:p>
          <a:p>
            <a:pPr lvl="1"/>
            <a:r>
              <a:rPr lang="en-US" b="1" dirty="0">
                <a:solidFill>
                  <a:srgbClr val="FF0000"/>
                </a:solidFill>
                <a:latin typeface="Courier New"/>
                <a:cs typeface="Courier New"/>
              </a:rPr>
              <a:t>TT</a:t>
            </a:r>
            <a:r>
              <a:rPr lang="en-US" dirty="0"/>
              <a:t>	Tag bits</a:t>
            </a:r>
          </a:p>
          <a:p>
            <a:pPr lvl="1"/>
            <a:r>
              <a:rPr lang="en-US" b="1" dirty="0">
                <a:solidFill>
                  <a:srgbClr val="000000"/>
                </a:solidFill>
                <a:latin typeface="Courier New"/>
                <a:cs typeface="Courier New"/>
              </a:rPr>
              <a:t>BB</a:t>
            </a:r>
            <a:r>
              <a:rPr lang="en-US" dirty="0"/>
              <a:t>	Offset bits</a:t>
            </a:r>
          </a:p>
          <a:p>
            <a:pPr algn="just"/>
            <a:r>
              <a:rPr lang="en-US" dirty="0"/>
              <a:t>Program with high spatial locality would generate lots of conflicts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2362200" y="5105400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4" name="Rectangle 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2362200" y="5562600"/>
            <a:ext cx="2438400" cy="381000"/>
            <a:chOff x="5867400" y="5181600"/>
            <a:chExt cx="2438400" cy="381000"/>
          </a:xfrm>
        </p:grpSpPr>
        <p:sp>
          <p:nvSpPr>
            <p:cNvPr id="10" name="Rectangle 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362200" y="4648200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5" name="Rectangle 14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62200" y="4191000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20" name="Rectangle 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5" name="Rectangle 24"/>
          <p:cNvSpPr/>
          <p:nvPr/>
        </p:nvSpPr>
        <p:spPr bwMode="auto">
          <a:xfrm>
            <a:off x="1219200" y="4199467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19200" y="46482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1219200" y="51054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1219200" y="5562600"/>
            <a:ext cx="914399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5510711" y="6248400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33" name="Rectangle 32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2" name="Rectangle 111"/>
          <p:cNvSpPr/>
          <p:nvPr/>
        </p:nvSpPr>
        <p:spPr bwMode="auto">
          <a:xfrm>
            <a:off x="8077200" y="623993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5510711" y="5858933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14" name="Rectangle 11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5" name="Rectangle 11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6" name="Rectangle 11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17" name="Rectangle 11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18" name="Rectangle 117"/>
          <p:cNvSpPr/>
          <p:nvPr/>
        </p:nvSpPr>
        <p:spPr bwMode="auto">
          <a:xfrm>
            <a:off x="8077200" y="585046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5510711" y="5469466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0" name="Rectangle 11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1" name="Rectangle 12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2" name="Rectangle 12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3" name="Rectangle 12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24" name="Rectangle 123"/>
          <p:cNvSpPr/>
          <p:nvPr/>
        </p:nvSpPr>
        <p:spPr bwMode="auto">
          <a:xfrm>
            <a:off x="8077200" y="546099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25" name="Group 124"/>
          <p:cNvGrpSpPr/>
          <p:nvPr/>
        </p:nvGrpSpPr>
        <p:grpSpPr>
          <a:xfrm>
            <a:off x="5510711" y="5079999"/>
            <a:ext cx="2438400" cy="381000"/>
            <a:chOff x="5867400" y="5181600"/>
            <a:chExt cx="2438400" cy="38100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126" name="Rectangle 12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7" name="Rectangle 12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8" name="Rectangle 12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29" name="Rectangle 12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0" name="Rectangle 129"/>
          <p:cNvSpPr/>
          <p:nvPr/>
        </p:nvSpPr>
        <p:spPr bwMode="auto">
          <a:xfrm>
            <a:off x="8077200" y="507153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1" name="Group 130"/>
          <p:cNvGrpSpPr/>
          <p:nvPr/>
        </p:nvGrpSpPr>
        <p:grpSpPr>
          <a:xfrm>
            <a:off x="5510711" y="4690532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32" name="Rectangle 13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3" name="Rectangle 13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4" name="Rectangle 13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5" name="Rectangle 13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36" name="Rectangle 135"/>
          <p:cNvSpPr/>
          <p:nvPr/>
        </p:nvSpPr>
        <p:spPr bwMode="auto">
          <a:xfrm>
            <a:off x="8077200" y="468206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37" name="Group 136"/>
          <p:cNvGrpSpPr/>
          <p:nvPr/>
        </p:nvGrpSpPr>
        <p:grpSpPr>
          <a:xfrm>
            <a:off x="5510711" y="4301065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38" name="Rectangle 13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39" name="Rectangle 13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0" name="Rectangle 13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1" name="Rectangle 14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2" name="Rectangle 141"/>
          <p:cNvSpPr/>
          <p:nvPr/>
        </p:nvSpPr>
        <p:spPr bwMode="auto">
          <a:xfrm>
            <a:off x="8077200" y="429259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5510711" y="3911598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44" name="Rectangle 14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5" name="Rectangle 14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47" name="Rectangle 14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48" name="Rectangle 147"/>
          <p:cNvSpPr/>
          <p:nvPr/>
        </p:nvSpPr>
        <p:spPr bwMode="auto">
          <a:xfrm>
            <a:off x="8077200" y="3903131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49" name="Group 148"/>
          <p:cNvGrpSpPr/>
          <p:nvPr/>
        </p:nvGrpSpPr>
        <p:grpSpPr>
          <a:xfrm>
            <a:off x="5510711" y="3522131"/>
            <a:ext cx="2438400" cy="381000"/>
            <a:chOff x="5867400" y="5181600"/>
            <a:chExt cx="2438400" cy="381000"/>
          </a:xfrm>
          <a:solidFill>
            <a:srgbClr val="F1C7C7"/>
          </a:solidFill>
        </p:grpSpPr>
        <p:sp>
          <p:nvSpPr>
            <p:cNvPr id="150" name="Rectangle 14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1" name="Rectangle 15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2" name="Rectangle 15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3" name="Rectangle 15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54" name="Rectangle 153"/>
          <p:cNvSpPr/>
          <p:nvPr/>
        </p:nvSpPr>
        <p:spPr bwMode="auto">
          <a:xfrm>
            <a:off x="8077200" y="3513664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1000xx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55" name="Group 154"/>
          <p:cNvGrpSpPr/>
          <p:nvPr/>
        </p:nvGrpSpPr>
        <p:grpSpPr>
          <a:xfrm>
            <a:off x="5510711" y="3132664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56" name="Rectangle 15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7" name="Rectangle 15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8" name="Rectangle 15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59" name="Rectangle 15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0" name="Rectangle 159"/>
          <p:cNvSpPr/>
          <p:nvPr/>
        </p:nvSpPr>
        <p:spPr bwMode="auto">
          <a:xfrm>
            <a:off x="8077200" y="3124197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1" name="Group 160"/>
          <p:cNvGrpSpPr/>
          <p:nvPr/>
        </p:nvGrpSpPr>
        <p:grpSpPr>
          <a:xfrm>
            <a:off x="5510711" y="2743197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62" name="Rectangle 16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3" name="Rectangle 16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4" name="Rectangle 16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5" name="Rectangle 16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66" name="Rectangle 165"/>
          <p:cNvSpPr/>
          <p:nvPr/>
        </p:nvSpPr>
        <p:spPr bwMode="auto">
          <a:xfrm>
            <a:off x="8077200" y="2734730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5510711" y="2353730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68" name="Rectangle 16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69" name="Rectangle 16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0" name="Rectangle 16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1" name="Rectangle 17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2" name="Rectangle 171"/>
          <p:cNvSpPr/>
          <p:nvPr/>
        </p:nvSpPr>
        <p:spPr bwMode="auto">
          <a:xfrm>
            <a:off x="8077200" y="2345263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3" name="Group 172"/>
          <p:cNvGrpSpPr/>
          <p:nvPr/>
        </p:nvGrpSpPr>
        <p:grpSpPr>
          <a:xfrm>
            <a:off x="5510711" y="1964263"/>
            <a:ext cx="2438400" cy="381000"/>
            <a:chOff x="5867400" y="5181600"/>
            <a:chExt cx="2438400" cy="381000"/>
          </a:xfrm>
          <a:solidFill>
            <a:srgbClr val="F6F5BD"/>
          </a:solidFill>
        </p:grpSpPr>
        <p:sp>
          <p:nvSpPr>
            <p:cNvPr id="174" name="Rectangle 173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5" name="Rectangle 174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6" name="Rectangle 175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77" name="Rectangle 176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78" name="Rectangle 177"/>
          <p:cNvSpPr/>
          <p:nvPr/>
        </p:nvSpPr>
        <p:spPr bwMode="auto">
          <a:xfrm>
            <a:off x="8077200" y="1955796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0100xx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79" name="Group 178"/>
          <p:cNvGrpSpPr/>
          <p:nvPr/>
        </p:nvGrpSpPr>
        <p:grpSpPr>
          <a:xfrm>
            <a:off x="5510711" y="1574796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80" name="Rectangle 179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1" name="Rectangle 180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2" name="Rectangle 181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3" name="Rectangle 182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84" name="Rectangle 183"/>
          <p:cNvSpPr/>
          <p:nvPr/>
        </p:nvSpPr>
        <p:spPr bwMode="auto">
          <a:xfrm>
            <a:off x="8077200" y="1566329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5510711" y="1185329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86" name="Rectangle 185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7" name="Rectangle 186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89" name="Rectangle 188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0" name="Rectangle 189"/>
          <p:cNvSpPr/>
          <p:nvPr/>
        </p:nvSpPr>
        <p:spPr bwMode="auto">
          <a:xfrm>
            <a:off x="8077200" y="1176862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0010xx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5510711" y="795862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92" name="Rectangle 191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3" name="Rectangle 192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196" name="Rectangle 195"/>
          <p:cNvSpPr/>
          <p:nvPr/>
        </p:nvSpPr>
        <p:spPr bwMode="auto">
          <a:xfrm>
            <a:off x="8077200" y="787395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0001xx</a:t>
            </a:r>
            <a:endParaRPr lang="en-US" sz="1800" dirty="0">
              <a:latin typeface="Courier New"/>
              <a:cs typeface="Courier New"/>
            </a:endParaRPr>
          </a:p>
        </p:txBody>
      </p:sp>
      <p:grpSp>
        <p:nvGrpSpPr>
          <p:cNvPr id="197" name="Group 196"/>
          <p:cNvGrpSpPr/>
          <p:nvPr/>
        </p:nvGrpSpPr>
        <p:grpSpPr>
          <a:xfrm>
            <a:off x="5510711" y="406395"/>
            <a:ext cx="2438400" cy="381000"/>
            <a:chOff x="5867400" y="5181600"/>
            <a:chExt cx="2438400" cy="381000"/>
          </a:xfrm>
          <a:solidFill>
            <a:srgbClr val="CCFFCC"/>
          </a:solidFill>
        </p:grpSpPr>
        <p:sp>
          <p:nvSpPr>
            <p:cNvPr id="198" name="Rectangle 197"/>
            <p:cNvSpPr/>
            <p:nvPr/>
          </p:nvSpPr>
          <p:spPr bwMode="auto">
            <a:xfrm>
              <a:off x="58674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 bwMode="auto">
            <a:xfrm>
              <a:off x="64770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 bwMode="auto">
            <a:xfrm>
              <a:off x="70866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 bwMode="auto">
            <a:xfrm>
              <a:off x="7696200" y="5181600"/>
              <a:ext cx="609600" cy="381000"/>
            </a:xfrm>
            <a:prstGeom prst="rect">
              <a:avLst/>
            </a:prstGeom>
            <a:grp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202" name="Rectangle 201"/>
          <p:cNvSpPr/>
          <p:nvPr/>
        </p:nvSpPr>
        <p:spPr bwMode="auto">
          <a:xfrm>
            <a:off x="8077200" y="397928"/>
            <a:ext cx="990600" cy="381000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ourier New"/>
                <a:cs typeface="Courier New"/>
              </a:rPr>
              <a:t>0000xx</a:t>
            </a:r>
            <a:endParaRPr lang="en-US" sz="18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919037629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Intel 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>
                <a:latin typeface="Calibri" panose="020F0502020204030204" pitchFamily="34" charset="0"/>
              </a:rPr>
              <a:t>Regs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alibri" panose="020F0502020204030204" pitchFamily="34" charset="0"/>
              </a:rPr>
              <a:t>L1 </a:t>
            </a:r>
          </a:p>
          <a:p>
            <a:pPr algn="ctr"/>
            <a:r>
              <a:rPr lang="en-US" sz="1800" dirty="0">
                <a:latin typeface="Calibri" panose="020F0502020204030204" pitchFamily="34" charset="0"/>
              </a:rPr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alibri" panose="020F0502020204030204" pitchFamily="34" charset="0"/>
              </a:rPr>
              <a:t>L1 </a:t>
            </a:r>
          </a:p>
          <a:p>
            <a:pPr algn="ctr"/>
            <a:r>
              <a:rPr lang="en-US" sz="1800" dirty="0" err="1">
                <a:latin typeface="Calibri" panose="020F0502020204030204" pitchFamily="34" charset="0"/>
              </a:rPr>
              <a:t>i</a:t>
            </a:r>
            <a:r>
              <a:rPr lang="en-US" sz="1800" dirty="0">
                <a:latin typeface="Calibri" panose="020F0502020204030204" pitchFamily="34" charset="0"/>
              </a:rPr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9444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alibri" panose="020F0502020204030204" pitchFamily="34" charset="0"/>
              </a:rPr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alibri" panose="020F0502020204030204" pitchFamily="34" charset="0"/>
              </a:rPr>
              <a:t>L1 </a:t>
            </a:r>
          </a:p>
          <a:p>
            <a:pPr algn="ctr"/>
            <a:r>
              <a:rPr lang="en-US" sz="1800" dirty="0" err="1">
                <a:latin typeface="Calibri" panose="020F0502020204030204" pitchFamily="34" charset="0"/>
              </a:rPr>
              <a:t>d</a:t>
            </a:r>
            <a:r>
              <a:rPr lang="en-US" sz="1800" dirty="0">
                <a:latin typeface="Calibri" panose="020F0502020204030204" pitchFamily="34" charset="0"/>
              </a:rPr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L1 </a:t>
            </a:r>
          </a:p>
          <a:p>
            <a:pPr algn="ctr"/>
            <a:r>
              <a:rPr lang="en-US" sz="1800">
                <a:latin typeface="Calibri" panose="020F0502020204030204" pitchFamily="34" charset="0"/>
              </a:rPr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94448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>
                <a:latin typeface="Calibri" panose="020F0502020204030204" pitchFamily="34" charset="0"/>
              </a:rPr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</a:rPr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L3 unified cache</a:t>
            </a:r>
          </a:p>
          <a:p>
            <a:pPr algn="ctr"/>
            <a:r>
              <a:rPr lang="en-US" sz="1800">
                <a:latin typeface="Calibri" panose="020F0502020204030204" pitchFamily="34" charset="0"/>
              </a:rPr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>
                <a:latin typeface="Calibri" panose="020F0502020204030204" pitchFamily="34" charset="0"/>
              </a:rPr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>
              <a:latin typeface="Calibri" panose="020F0502020204030204" pitchFamily="34" charset="0"/>
            </a:endParaRPr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3982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anose="020F0502020204030204" pitchFamily="34" charset="0"/>
              </a:rPr>
              <a:t>L1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-cache and </a:t>
            </a:r>
            <a:r>
              <a:rPr lang="en-US" sz="1800" dirty="0" err="1">
                <a:latin typeface="Calibri" pitchFamily="34" charset="0"/>
              </a:rPr>
              <a:t>d</a:t>
            </a:r>
            <a:r>
              <a:rPr lang="en-US" sz="1800" dirty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32 KB, 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 cycles</a:t>
            </a:r>
          </a:p>
          <a:p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10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40-75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Block size</a:t>
            </a:r>
            <a:r>
              <a:rPr lang="en-US" sz="1800" b="0" dirty="0">
                <a:latin typeface="Calibri" pitchFamily="34" charset="0"/>
              </a:rPr>
              <a:t>: 64 bytes for all caches. 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Miss Ratio</a:t>
            </a:r>
          </a:p>
          <a:p>
            <a:pPr lvl="1"/>
            <a:r>
              <a:rPr lang="en-GB" dirty="0"/>
              <a:t>Fraction of memory references not found in cache (misses / accesses)</a:t>
            </a:r>
            <a:br>
              <a:rPr lang="en-GB" dirty="0"/>
            </a:br>
            <a:r>
              <a:rPr lang="en-GB" dirty="0"/>
              <a:t>= 1 – hit ratio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&lt;1% to 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pPr lvl="1"/>
            <a:r>
              <a:rPr lang="en-GB" dirty="0"/>
              <a:t>“Miss rate”: misses per unit time = miss ratio x access rate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4+ clock cycles for L1</a:t>
            </a:r>
          </a:p>
          <a:p>
            <a:pPr lvl="2"/>
            <a:r>
              <a:rPr lang="en-GB" dirty="0"/>
              <a:t>10+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just L1 and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 this simplified example: </a:t>
            </a:r>
            <a:br>
              <a:rPr lang="en-US" sz="1800" dirty="0"/>
            </a:br>
            <a:r>
              <a:rPr lang="en-US" sz="1800" dirty="0"/>
              <a:t>       cache hit time of 1 cycle</a:t>
            </a:r>
            <a:br>
              <a:rPr lang="en-US" sz="1800" dirty="0"/>
            </a:br>
            <a:r>
              <a:rPr lang="en-US" sz="1800" dirty="0"/>
              <a:t>       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access time: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x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x 100 cycles = </a:t>
            </a:r>
            <a:r>
              <a:rPr lang="en-US" sz="1800" b="1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This is why “miss rate” is used instead of “hit rate”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Cache Friendly Code</a:t>
            </a:r>
          </a:p>
        </p:txBody>
      </p:sp>
      <p:sp>
        <p:nvSpPr>
          <p:cNvPr id="160777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289925" cy="4972050"/>
          </a:xfrm>
        </p:spPr>
        <p:txBody>
          <a:bodyPr/>
          <a:lstStyle/>
          <a:p>
            <a:r>
              <a:rPr lang="en-US" dirty="0"/>
              <a:t>Make the common case go fast</a:t>
            </a:r>
          </a:p>
          <a:p>
            <a:pPr lvl="1"/>
            <a:r>
              <a:rPr lang="en-US" dirty="0"/>
              <a:t>Focus on the inner loops of the core functions</a:t>
            </a:r>
          </a:p>
          <a:p>
            <a:pPr lvl="1"/>
            <a:endParaRPr lang="en-US" dirty="0"/>
          </a:p>
          <a:p>
            <a:r>
              <a:rPr lang="en-US" dirty="0"/>
              <a:t>Minimize the misses in the inner loops</a:t>
            </a:r>
          </a:p>
          <a:p>
            <a:pPr lvl="1"/>
            <a:r>
              <a:rPr lang="en-US" dirty="0"/>
              <a:t>Repeated references to variables are good (</a:t>
            </a:r>
            <a:r>
              <a:rPr lang="en-US" dirty="0">
                <a:solidFill>
                  <a:srgbClr val="C00000"/>
                </a:solidFill>
              </a:rPr>
              <a:t>temporal locality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Stride-1 reference patterns are good (</a:t>
            </a:r>
            <a:r>
              <a:rPr lang="en-US" dirty="0">
                <a:solidFill>
                  <a:srgbClr val="C00000"/>
                </a:solidFill>
              </a:rPr>
              <a:t>spatial locality</a:t>
            </a:r>
            <a:r>
              <a:rPr lang="en-US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6876" y="4800600"/>
            <a:ext cx="85185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itchFamily="34" charset="0"/>
              </a:rPr>
              <a:t>Key idea: Our qualitative notion of locality is quantified through our understanding of cache memories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BFBFBF"/>
                </a:solidFill>
              </a:rPr>
              <a:t>Cache organization and operation</a:t>
            </a:r>
          </a:p>
          <a:p>
            <a:r>
              <a:rPr lang="en-US" dirty="0"/>
              <a:t>Performance impact of caches</a:t>
            </a:r>
          </a:p>
          <a:p>
            <a:pPr lvl="1"/>
            <a:r>
              <a:rPr lang="en-US" dirty="0"/>
              <a:t>The memory mountain</a:t>
            </a:r>
          </a:p>
          <a:p>
            <a:pPr lvl="1"/>
            <a:r>
              <a:rPr lang="en-US" dirty="0">
                <a:solidFill>
                  <a:srgbClr val="BFBFBF"/>
                </a:solidFill>
              </a:rPr>
              <a:t>Rearranging loops to improve spatial locality</a:t>
            </a:r>
          </a:p>
          <a:p>
            <a:pPr lvl="1"/>
            <a:r>
              <a:rPr lang="en-US" dirty="0">
                <a:solidFill>
                  <a:srgbClr val="BFBFBF"/>
                </a:solidFill>
              </a:rPr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88257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v</a:t>
            </a:r>
            <a:r>
              <a:rPr lang="en-GB" sz="1600" b="1" dirty="0">
                <a:latin typeface="Calibri" pitchFamily="34" charset="0"/>
              </a:rPr>
              <a:t>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in 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558957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8" grpId="1" animBg="1"/>
      <p:bldP spid="3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Memory Mountain</a:t>
            </a:r>
          </a:p>
        </p:txBody>
      </p:sp>
      <p:sp>
        <p:nvSpPr>
          <p:cNvPr id="16179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Read throughput </a:t>
            </a:r>
            <a:r>
              <a:rPr lang="en-US" dirty="0"/>
              <a:t>(read bandwidth)</a:t>
            </a:r>
          </a:p>
          <a:p>
            <a:pPr lvl="1"/>
            <a:r>
              <a:rPr lang="en-US" dirty="0"/>
              <a:t>Number of bytes read from memory per second (MB/</a:t>
            </a:r>
            <a:r>
              <a:rPr lang="en-US" dirty="0" err="1"/>
              <a:t>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C00000"/>
                </a:solidFill>
              </a:rPr>
              <a:t>Memory mountain: </a:t>
            </a:r>
            <a:r>
              <a:rPr lang="en-US" dirty="0"/>
              <a:t>Measured read throughput as a function of spatial and temporal locality.</a:t>
            </a:r>
          </a:p>
          <a:p>
            <a:pPr lvl="1"/>
            <a:r>
              <a:rPr lang="en-US" dirty="0"/>
              <a:t>Compact way to characterize memory system performance.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366211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0" name="Rectangle 4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592093" cy="762000"/>
          </a:xfrm>
        </p:spPr>
        <p:txBody>
          <a:bodyPr/>
          <a:lstStyle/>
          <a:p>
            <a:r>
              <a:rPr lang="en-US" dirty="0"/>
              <a:t>Memory Mountain Test Function</a:t>
            </a: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76200" y="762000"/>
            <a:ext cx="6318391" cy="6093976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/>
            <a:r>
              <a:rPr lang="en-US" sz="15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data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[MAXELEMS];  </a:t>
            </a:r>
            <a:r>
              <a:rPr lang="en-US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Global array to traverse */</a:t>
            </a:r>
          </a:p>
          <a:p>
            <a:pPr algn="l"/>
            <a:endParaRPr lang="en-US" sz="1500" dirty="0">
              <a:solidFill>
                <a:srgbClr val="9D000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test - Iterate over first "</a:t>
            </a:r>
            <a:r>
              <a:rPr lang="en-US" sz="1500" dirty="0" err="1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elems</a:t>
            </a:r>
            <a:r>
              <a:rPr lang="en-US" sz="1500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elements of</a:t>
            </a:r>
            <a:endParaRPr lang="en-US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       array "data" with stride of "stride“, </a:t>
            </a:r>
          </a:p>
          <a:p>
            <a:pPr algn="l"/>
            <a:r>
              <a:rPr lang="en-US" sz="1500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        using 4x4 loop unrolling.                                                     </a:t>
            </a:r>
            <a:endParaRPr lang="en-US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9D000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algn="l"/>
            <a:r>
              <a:rPr lang="en-US" sz="15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>
                <a:solidFill>
                  <a:srgbClr val="4A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5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 err="1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stride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 err="1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sx2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=stride*2,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sx3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=stride*3,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sx4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=stride*4;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acc0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acc1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acc2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acc3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2D961E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elems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500" dirty="0">
                <a:solidFill>
                  <a:srgbClr val="C1651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limit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length - sx4;</a:t>
            </a:r>
          </a:p>
          <a:p>
            <a:pPr algn="l"/>
            <a:endParaRPr lang="en-US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Combine 4 elements at a time */</a:t>
            </a:r>
            <a:endParaRPr lang="en-US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limit;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+= sx4) {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acc0 = acc0 + data[i];</a:t>
            </a:r>
          </a:p>
          <a:p>
            <a:pPr algn="l"/>
            <a:r>
              <a:rPr lang="sv-SE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acc1 = acc1 + data[</a:t>
            </a:r>
            <a:r>
              <a:rPr lang="sv-SE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i+stride</a:t>
            </a:r>
            <a:r>
              <a:rPr lang="sv-SE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acc2 = acc2 + data[i+sx2];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acc3 = acc3 + data[i+sx3];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endParaRPr lang="it-IT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it-IT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it-IT" sz="15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Finish</a:t>
            </a:r>
            <a:r>
              <a:rPr lang="it-IT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any</a:t>
            </a:r>
            <a:r>
              <a:rPr lang="it-IT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remaining</a:t>
            </a:r>
            <a:r>
              <a:rPr lang="it-IT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it-IT" sz="1500" dirty="0" err="1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elements</a:t>
            </a:r>
            <a:r>
              <a:rPr lang="it-IT" sz="1500" dirty="0">
                <a:solidFill>
                  <a:srgbClr val="CB241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*/</a:t>
            </a:r>
            <a:endParaRPr lang="it-IT" sz="1500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(;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length; </a:t>
            </a:r>
            <a:r>
              <a:rPr lang="en-US" sz="1500" dirty="0" err="1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acc0 = acc0 + data[i];</a:t>
            </a:r>
          </a:p>
          <a:p>
            <a:pPr algn="l"/>
            <a:r>
              <a:rPr lang="it-IT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500" dirty="0">
                <a:solidFill>
                  <a:srgbClr val="C2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((acc0 + acc1) + (acc2 + acc3));</a:t>
            </a:r>
          </a:p>
          <a:p>
            <a:pPr algn="l"/>
            <a:r>
              <a:rPr lang="en-US" sz="1500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1" y="1447800"/>
            <a:ext cx="2514600" cy="236220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endParaRPr lang="en-US" sz="16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1" y="1447800"/>
            <a:ext cx="2590800" cy="3962400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lang="en-US" sz="1800" dirty="0">
                <a:latin typeface="Calibri" pitchFamily="34" charset="0"/>
              </a:rPr>
              <a:t>Call </a:t>
            </a:r>
            <a:r>
              <a:rPr lang="en-US" sz="1800" dirty="0">
                <a:latin typeface="Courier New"/>
                <a:cs typeface="Courier New"/>
              </a:rPr>
              <a:t>test()</a:t>
            </a:r>
            <a:r>
              <a:rPr lang="en-US" sz="1800" dirty="0">
                <a:latin typeface="Calibri" pitchFamily="34" charset="0"/>
              </a:rPr>
              <a:t> with many combinations of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itchFamily="34" charset="0"/>
              </a:rPr>
              <a:t> </a:t>
            </a:r>
          </a:p>
          <a:p>
            <a:r>
              <a:rPr lang="en-US" sz="1800" dirty="0">
                <a:latin typeface="Calibri" pitchFamily="34" charset="0"/>
              </a:rPr>
              <a:t>and </a:t>
            </a:r>
            <a:r>
              <a:rPr lang="en-US" sz="1800" dirty="0">
                <a:latin typeface="Courier New"/>
                <a:cs typeface="Courier New"/>
              </a:rPr>
              <a:t>stride.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alibri" panose="020F0502020204030204" pitchFamily="34" charset="0"/>
                <a:cs typeface="Courier New"/>
              </a:rPr>
              <a:t>For each </a:t>
            </a:r>
            <a:r>
              <a:rPr lang="en-US" sz="1800" dirty="0" err="1">
                <a:latin typeface="Courier New"/>
                <a:cs typeface="Courier New"/>
              </a:rPr>
              <a:t>elems</a:t>
            </a:r>
            <a:r>
              <a:rPr lang="en-US" sz="1800" dirty="0">
                <a:latin typeface="Calibri" panose="020F0502020204030204" pitchFamily="34" charset="0"/>
                <a:cs typeface="Courier New"/>
              </a:rPr>
              <a:t> and </a:t>
            </a:r>
            <a:r>
              <a:rPr lang="en-US" sz="1800" dirty="0">
                <a:latin typeface="Courier New"/>
                <a:cs typeface="Courier New"/>
              </a:rPr>
              <a:t>stride</a:t>
            </a:r>
            <a:r>
              <a:rPr lang="en-US" sz="1800" dirty="0">
                <a:latin typeface="Calibri" panose="020F0502020204030204" pitchFamily="34" charset="0"/>
                <a:cs typeface="Courier New"/>
              </a:rPr>
              <a:t>: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alibri" panose="020F0502020204030204" pitchFamily="34" charset="0"/>
                <a:cs typeface="Courier New"/>
              </a:rPr>
              <a:t>1. Call </a:t>
            </a:r>
            <a:r>
              <a:rPr lang="en-US" sz="1800" dirty="0">
                <a:latin typeface="Courier New"/>
                <a:cs typeface="Courier New"/>
              </a:rPr>
              <a:t>test</a:t>
            </a:r>
            <a:r>
              <a:rPr lang="en-US" sz="1800" dirty="0">
                <a:latin typeface="Calibri" panose="020F0502020204030204" pitchFamily="34" charset="0"/>
                <a:cs typeface="Courier New"/>
              </a:rPr>
              <a:t>() once to warm up the caches.</a:t>
            </a:r>
          </a:p>
          <a:p>
            <a:endParaRPr lang="en-US" sz="1800" dirty="0">
              <a:latin typeface="Courier New"/>
              <a:cs typeface="Courier New"/>
            </a:endParaRPr>
          </a:p>
          <a:p>
            <a:r>
              <a:rPr lang="en-US" sz="1800" dirty="0">
                <a:latin typeface="Calibri" panose="020F0502020204030204" pitchFamily="34" charset="0"/>
                <a:cs typeface="Courier New"/>
              </a:rPr>
              <a:t>2. Call </a:t>
            </a:r>
            <a:r>
              <a:rPr lang="en-US" sz="1800" dirty="0">
                <a:latin typeface="Courier New"/>
                <a:cs typeface="Courier New"/>
              </a:rPr>
              <a:t>test</a:t>
            </a:r>
            <a:r>
              <a:rPr lang="en-US" sz="1800" dirty="0">
                <a:latin typeface="Calibri" panose="020F0502020204030204" pitchFamily="34" charset="0"/>
                <a:cs typeface="Courier New"/>
              </a:rPr>
              <a:t>() again and measure the read throughput(MB/s)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581400" y="6324600"/>
            <a:ext cx="2868080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mountain.c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5456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4824581" cy="762000"/>
          </a:xfrm>
        </p:spPr>
        <p:txBody>
          <a:bodyPr/>
          <a:lstStyle/>
          <a:p>
            <a:r>
              <a:rPr lang="en-US" dirty="0"/>
              <a:t>The Memory Mountain</a:t>
            </a:r>
          </a:p>
        </p:txBody>
      </p:sp>
      <p:graphicFrame>
        <p:nvGraphicFramePr>
          <p:cNvPr id="52" name="Chart 51"/>
          <p:cNvGraphicFramePr>
            <a:graphicFrameLocks noGrp="1" noChangeAspect="1"/>
          </p:cNvGraphicFramePr>
          <p:nvPr/>
        </p:nvGraphicFramePr>
        <p:xfrm>
          <a:off x="285750" y="876300"/>
          <a:ext cx="8572500" cy="5829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" name="TextBox 52"/>
          <p:cNvSpPr txBox="1"/>
          <p:nvPr/>
        </p:nvSpPr>
        <p:spPr>
          <a:xfrm>
            <a:off x="7086600" y="304800"/>
            <a:ext cx="17863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dirty="0">
                <a:latin typeface="Calibri" panose="020F0502020204030204" pitchFamily="34" charset="0"/>
              </a:rPr>
              <a:t>Core i7 </a:t>
            </a:r>
            <a:r>
              <a:rPr lang="en-US" sz="1800" dirty="0" err="1">
                <a:latin typeface="Calibri" panose="020F0502020204030204" pitchFamily="34" charset="0"/>
              </a:rPr>
              <a:t>Haswell</a:t>
            </a:r>
            <a:endParaRPr lang="en-US" sz="1800" dirty="0">
              <a:latin typeface="Calibri" panose="020F0502020204030204" pitchFamily="34" charset="0"/>
            </a:endParaRP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2.1 GHz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32 KB L1 d-cache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256 KB L2 cache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8 MB L3 cache</a:t>
            </a:r>
          </a:p>
          <a:p>
            <a:pPr algn="l"/>
            <a:r>
              <a:rPr lang="en-US" sz="1800" dirty="0">
                <a:latin typeface="Calibri" panose="020F0502020204030204" pitchFamily="34" charset="0"/>
              </a:rPr>
              <a:t>64 B block size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52400" y="2876551"/>
            <a:ext cx="4495800" cy="2691560"/>
            <a:chOff x="152400" y="2876551"/>
            <a:chExt cx="4495800" cy="2691560"/>
          </a:xfrm>
        </p:grpSpPr>
        <p:sp>
          <p:nvSpPr>
            <p:cNvPr id="62" name="TextBox 61"/>
            <p:cNvSpPr txBox="1"/>
            <p:nvPr/>
          </p:nvSpPr>
          <p:spPr>
            <a:xfrm>
              <a:off x="152400" y="4737114"/>
              <a:ext cx="990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C00000"/>
                  </a:solidFill>
                </a:rPr>
                <a:t>Slopes </a:t>
              </a:r>
            </a:p>
            <a:p>
              <a:pPr algn="l"/>
              <a:r>
                <a:rPr lang="en-US" sz="1600" i="1" dirty="0">
                  <a:solidFill>
                    <a:srgbClr val="C00000"/>
                  </a:solidFill>
                </a:rPr>
                <a:t>of spatial locality</a:t>
              </a:r>
            </a:p>
          </p:txBody>
        </p:sp>
        <p:cxnSp>
          <p:nvCxnSpPr>
            <p:cNvPr id="63" name="Straight Arrow Connector 62"/>
            <p:cNvCxnSpPr>
              <a:stCxn id="62" idx="3"/>
            </p:cNvCxnSpPr>
            <p:nvPr/>
          </p:nvCxnSpPr>
          <p:spPr bwMode="auto">
            <a:xfrm flipV="1">
              <a:off x="1143000" y="2876551"/>
              <a:ext cx="3505200" cy="2276062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4" name="Straight Arrow Connector 63"/>
            <p:cNvCxnSpPr>
              <a:stCxn id="62" idx="3"/>
            </p:cNvCxnSpPr>
            <p:nvPr/>
          </p:nvCxnSpPr>
          <p:spPr bwMode="auto">
            <a:xfrm flipV="1">
              <a:off x="1143000" y="4523783"/>
              <a:ext cx="1390650" cy="628830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Straight Arrow Connector 64"/>
            <p:cNvCxnSpPr>
              <a:stCxn id="62" idx="3"/>
            </p:cNvCxnSpPr>
            <p:nvPr/>
          </p:nvCxnSpPr>
          <p:spPr bwMode="auto">
            <a:xfrm flipV="1">
              <a:off x="1143000" y="3591017"/>
              <a:ext cx="2590800" cy="156159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oup 68"/>
          <p:cNvGrpSpPr/>
          <p:nvPr/>
        </p:nvGrpSpPr>
        <p:grpSpPr>
          <a:xfrm>
            <a:off x="3770150" y="2180051"/>
            <a:ext cx="4764250" cy="3594569"/>
            <a:chOff x="3770150" y="2180051"/>
            <a:chExt cx="4764250" cy="3594569"/>
          </a:xfrm>
        </p:grpSpPr>
        <p:sp>
          <p:nvSpPr>
            <p:cNvPr id="54" name="TextBox 53"/>
            <p:cNvSpPr txBox="1"/>
            <p:nvPr/>
          </p:nvSpPr>
          <p:spPr>
            <a:xfrm>
              <a:off x="7163568" y="3406973"/>
              <a:ext cx="137083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C00000"/>
                  </a:solidFill>
                </a:rPr>
                <a:t>Ridges </a:t>
              </a:r>
            </a:p>
            <a:p>
              <a:pPr algn="l"/>
              <a:r>
                <a:rPr lang="en-US" sz="1600" i="1" dirty="0">
                  <a:solidFill>
                    <a:srgbClr val="C00000"/>
                  </a:solidFill>
                </a:rPr>
                <a:t>of temporal locality</a:t>
              </a:r>
            </a:p>
          </p:txBody>
        </p:sp>
        <p:sp>
          <p:nvSpPr>
            <p:cNvPr id="55" name="Rectangle 54"/>
            <p:cNvSpPr/>
            <p:nvPr/>
          </p:nvSpPr>
          <p:spPr bwMode="auto">
            <a:xfrm>
              <a:off x="5928733" y="2180051"/>
              <a:ext cx="470001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L1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770150" y="5312955"/>
              <a:ext cx="846707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Mem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ＭＳ Ｐゴシック" charset="0"/>
              </a:endParaRPr>
            </a:p>
          </p:txBody>
        </p:sp>
        <p:sp>
          <p:nvSpPr>
            <p:cNvPr id="57" name="Rectangle 56"/>
            <p:cNvSpPr/>
            <p:nvPr/>
          </p:nvSpPr>
          <p:spPr bwMode="auto">
            <a:xfrm>
              <a:off x="5424651" y="3653195"/>
              <a:ext cx="470000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L2</a:t>
              </a:r>
            </a:p>
          </p:txBody>
        </p:sp>
        <p:sp>
          <p:nvSpPr>
            <p:cNvPr id="58" name="Rectangle 57"/>
            <p:cNvSpPr/>
            <p:nvPr/>
          </p:nvSpPr>
          <p:spPr bwMode="auto">
            <a:xfrm>
              <a:off x="4619646" y="4460740"/>
              <a:ext cx="470001" cy="46166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anose="020F0502020204030204" pitchFamily="34" charset="0"/>
                  <a:ea typeface="ＭＳ Ｐゴシック" charset="0"/>
                </a:rPr>
                <a:t>L3</a:t>
              </a:r>
            </a:p>
          </p:txBody>
        </p:sp>
        <p:cxnSp>
          <p:nvCxnSpPr>
            <p:cNvPr id="59" name="Straight Arrow Connector 58"/>
            <p:cNvCxnSpPr>
              <a:stCxn id="54" idx="1"/>
              <a:endCxn id="55" idx="3"/>
            </p:cNvCxnSpPr>
            <p:nvPr/>
          </p:nvCxnSpPr>
          <p:spPr bwMode="auto">
            <a:xfrm flipH="1" flipV="1">
              <a:off x="6398734" y="2410884"/>
              <a:ext cx="764834" cy="1411588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0" name="Straight Arrow Connector 59"/>
            <p:cNvCxnSpPr>
              <a:stCxn id="54" idx="1"/>
              <a:endCxn id="57" idx="3"/>
            </p:cNvCxnSpPr>
            <p:nvPr/>
          </p:nvCxnSpPr>
          <p:spPr bwMode="auto">
            <a:xfrm flipH="1">
              <a:off x="5894651" y="3822472"/>
              <a:ext cx="1268917" cy="6155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Straight Arrow Connector 60"/>
            <p:cNvCxnSpPr>
              <a:stCxn id="54" idx="1"/>
              <a:endCxn id="58" idx="3"/>
            </p:cNvCxnSpPr>
            <p:nvPr/>
          </p:nvCxnSpPr>
          <p:spPr bwMode="auto">
            <a:xfrm flipH="1">
              <a:off x="5089647" y="3822472"/>
              <a:ext cx="2073921" cy="869101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Straight Arrow Connector 65"/>
            <p:cNvCxnSpPr>
              <a:stCxn id="54" idx="1"/>
              <a:endCxn id="56" idx="3"/>
            </p:cNvCxnSpPr>
            <p:nvPr/>
          </p:nvCxnSpPr>
          <p:spPr bwMode="auto">
            <a:xfrm flipH="1">
              <a:off x="4616857" y="3822472"/>
              <a:ext cx="2546711" cy="1721316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" name="Group 11"/>
          <p:cNvGrpSpPr/>
          <p:nvPr/>
        </p:nvGrpSpPr>
        <p:grpSpPr>
          <a:xfrm>
            <a:off x="57498" y="1371600"/>
            <a:ext cx="3447702" cy="932541"/>
            <a:chOff x="57498" y="1371600"/>
            <a:chExt cx="3447702" cy="932541"/>
          </a:xfrm>
        </p:grpSpPr>
        <p:sp>
          <p:nvSpPr>
            <p:cNvPr id="67" name="TextBox 66"/>
            <p:cNvSpPr txBox="1"/>
            <p:nvPr/>
          </p:nvSpPr>
          <p:spPr>
            <a:xfrm>
              <a:off x="57498" y="1371600"/>
              <a:ext cx="1237902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600" i="1" dirty="0">
                  <a:solidFill>
                    <a:srgbClr val="C00000"/>
                  </a:solidFill>
                </a:rPr>
                <a:t>Aggressive prefetching</a:t>
              </a:r>
            </a:p>
          </p:txBody>
        </p:sp>
        <p:cxnSp>
          <p:nvCxnSpPr>
            <p:cNvPr id="68" name="Straight Arrow Connector 67"/>
            <p:cNvCxnSpPr>
              <a:stCxn id="67" idx="3"/>
            </p:cNvCxnSpPr>
            <p:nvPr/>
          </p:nvCxnSpPr>
          <p:spPr bwMode="auto">
            <a:xfrm>
              <a:off x="1295400" y="1663988"/>
              <a:ext cx="2209800" cy="640153"/>
            </a:xfrm>
            <a:prstGeom prst="straightConnector1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51205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9" y="435678"/>
            <a:ext cx="6119981" cy="762000"/>
          </a:xfrm>
        </p:spPr>
        <p:txBody>
          <a:bodyPr/>
          <a:lstStyle/>
          <a:p>
            <a:r>
              <a:rPr lang="en-US" dirty="0"/>
              <a:t>Closer Look at Stride Effects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880DB2F2-7FD1-4364-9DA2-E18B20B39C85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4225243" y="-110498"/>
          <a:ext cx="4667250" cy="31737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Rectangle 15">
            <a:extLst>
              <a:ext uri="{FF2B5EF4-FFF2-40B4-BE49-F238E27FC236}">
                <a16:creationId xmlns:a16="http://schemas.microsoft.com/office/drawing/2014/main" id="{4F872401-4B03-42D9-B80D-43CC28BC106A}"/>
              </a:ext>
            </a:extLst>
          </p:cNvPr>
          <p:cNvSpPr/>
          <p:nvPr/>
        </p:nvSpPr>
        <p:spPr>
          <a:xfrm>
            <a:off x="7076358" y="5288082"/>
            <a:ext cx="16613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8 </a:t>
            </a:r>
            <a:r>
              <a:rPr kumimoji="0" lang="en-US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elems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 per cache block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ourier New" panose="02070309020205020404" pitchFamily="49" charset="0"/>
              <a:ea typeface="+mn-ea"/>
              <a:cs typeface="Courier New" panose="02070309020205020404" pitchFamily="49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46DE8D1-82A0-461A-B9FD-5904CCCDE031}"/>
              </a:ext>
            </a:extLst>
          </p:cNvPr>
          <p:cNvGrpSpPr/>
          <p:nvPr/>
        </p:nvGrpSpPr>
        <p:grpSpPr>
          <a:xfrm>
            <a:off x="8432928" y="1407280"/>
            <a:ext cx="818572" cy="486052"/>
            <a:chOff x="8432928" y="1407280"/>
            <a:chExt cx="818572" cy="486052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77218BE-E7E8-4F29-B965-FC69ACF27672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8432928" y="1407280"/>
              <a:ext cx="304799" cy="95266"/>
            </a:xfrm>
            <a:prstGeom prst="straightConnector1">
              <a:avLst/>
            </a:prstGeom>
            <a:noFill/>
            <a:ln w="5715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8A705D8-04A3-4A74-891A-C48F03192F71}"/>
                </a:ext>
              </a:extLst>
            </p:cNvPr>
            <p:cNvSpPr/>
            <p:nvPr/>
          </p:nvSpPr>
          <p:spPr>
            <a:xfrm>
              <a:off x="8534400" y="1524000"/>
              <a:ext cx="717100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Arial Narrow" pitchFamily="34" charset="0"/>
                  <a:ea typeface="+mn-ea"/>
                  <a:cs typeface="+mn-cs"/>
                </a:rPr>
                <a:t>128K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AC69CAA-D49B-43DA-A2B0-07A7A11A7674}"/>
              </a:ext>
            </a:extLst>
          </p:cNvPr>
          <p:cNvGrpSpPr/>
          <p:nvPr/>
        </p:nvGrpSpPr>
        <p:grpSpPr>
          <a:xfrm>
            <a:off x="-76200" y="1868088"/>
            <a:ext cx="8049827" cy="4772976"/>
            <a:chOff x="30126" y="1970567"/>
            <a:chExt cx="8049827" cy="4772976"/>
          </a:xfrm>
        </p:grpSpPr>
        <p:graphicFrame>
          <p:nvGraphicFramePr>
            <p:cNvPr id="11" name="Chart 10"/>
            <p:cNvGraphicFramePr>
              <a:graphicFrameLocks/>
            </p:cNvGraphicFramePr>
            <p:nvPr/>
          </p:nvGraphicFramePr>
          <p:xfrm>
            <a:off x="30126" y="1970567"/>
            <a:ext cx="8049827" cy="4597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5" name="Left Brace 4"/>
            <p:cNvSpPr/>
            <p:nvPr/>
          </p:nvSpPr>
          <p:spPr bwMode="auto">
            <a:xfrm rot="5400000">
              <a:off x="5492358" y="3657982"/>
              <a:ext cx="381000" cy="2133600"/>
            </a:xfrm>
            <a:prstGeom prst="leftBrace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15" name="Left Brace 14"/>
            <p:cNvSpPr/>
            <p:nvPr/>
          </p:nvSpPr>
          <p:spPr bwMode="auto">
            <a:xfrm rot="7430138">
              <a:off x="2927208" y="1701256"/>
              <a:ext cx="476443" cy="3816306"/>
            </a:xfrm>
            <a:prstGeom prst="leftBrace">
              <a:avLst/>
            </a:prstGeom>
            <a:noFill/>
            <a:ln w="25400" cap="flat" cmpd="sng" algn="ctr">
              <a:solidFill>
                <a:srgbClr val="99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843887" y="3013578"/>
              <a:ext cx="2109745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Miss ratio = stride/8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890320" y="4164950"/>
              <a:ext cx="1642629" cy="369332"/>
            </a:xfrm>
            <a:prstGeom prst="rect">
              <a:avLst/>
            </a:prstGeom>
            <a:solidFill>
              <a:srgbClr val="FFFFFF"/>
            </a:solidFill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itchFamily="34" charset="0"/>
                  <a:ea typeface="+mn-ea"/>
                  <a:cs typeface="+mn-cs"/>
                </a:rPr>
                <a:t>Miss ratio = 1.0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F5F2042-9432-4389-AC7C-468E8A3A2B58}"/>
                </a:ext>
              </a:extLst>
            </p:cNvPr>
            <p:cNvSpPr/>
            <p:nvPr/>
          </p:nvSpPr>
          <p:spPr>
            <a:xfrm>
              <a:off x="3124200" y="6404989"/>
              <a:ext cx="1661369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itchFamily="34" charset="0"/>
                  <a:ea typeface="+mn-ea"/>
                  <a:cs typeface="+mn-cs"/>
                </a:rPr>
                <a:t>stride</a:t>
              </a:r>
              <a:endPara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n-ea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47196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Cache organization and operation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  <a:endParaRPr lang="en-US" dirty="0"/>
          </a:p>
          <a:p>
            <a:pPr lvl="1"/>
            <a:r>
              <a:rPr lang="en-US" dirty="0"/>
              <a:t>Rearranging loops to improve spatial locality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5D770-5EE2-F545-BE3E-CB1507348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Remember matrix multiplication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AE54A61-CAEF-6A4D-A3C5-5D24A61787E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18" y="1421812"/>
            <a:ext cx="566212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AA8289C-BBBA-284E-9502-6D1567BB94E5}"/>
              </a:ext>
            </a:extLst>
          </p:cNvPr>
          <p:cNvSpPr txBox="1"/>
          <p:nvPr/>
        </p:nvSpPr>
        <p:spPr>
          <a:xfrm>
            <a:off x="6019138" y="1828800"/>
            <a:ext cx="31248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latin typeface="Calibri" pitchFamily="34" charset="0"/>
              </a:rPr>
              <a:t>Out[i, j] = </a:t>
            </a:r>
            <a:br>
              <a:rPr lang="en-US" sz="1800" dirty="0">
                <a:latin typeface="Calibri" pitchFamily="34" charset="0"/>
              </a:rPr>
            </a:br>
            <a:r>
              <a:rPr lang="en-US" sz="1800" dirty="0">
                <a:latin typeface="Calibri" pitchFamily="34" charset="0"/>
              </a:rPr>
              <a:t>    dot product(A[i, ..], B[..,j])</a:t>
            </a:r>
          </a:p>
          <a:p>
            <a:pPr algn="l"/>
            <a:r>
              <a:rPr lang="en-US" sz="1800" dirty="0">
                <a:latin typeface="Calibri" pitchFamily="34" charset="0"/>
              </a:rPr>
              <a:t> = sum(a[i, 0] * b[0, j],</a:t>
            </a:r>
          </a:p>
          <a:p>
            <a:pPr algn="l"/>
            <a:r>
              <a:rPr lang="en-US" sz="1800" dirty="0">
                <a:latin typeface="Calibri" pitchFamily="34" charset="0"/>
              </a:rPr>
              <a:t>        a[i, 1] * b[1, j],</a:t>
            </a:r>
          </a:p>
          <a:p>
            <a:pPr algn="l"/>
            <a:r>
              <a:rPr lang="en-US" sz="1800" dirty="0">
                <a:latin typeface="Calibri" pitchFamily="34" charset="0"/>
              </a:rPr>
              <a:t>        …</a:t>
            </a:r>
          </a:p>
          <a:p>
            <a:pPr algn="l"/>
            <a:r>
              <a:rPr lang="en-US" sz="1800" dirty="0">
                <a:latin typeface="Calibri" pitchFamily="34" charset="0"/>
              </a:rPr>
              <a:t>        a[i, n] * b[n, j])</a:t>
            </a:r>
          </a:p>
        </p:txBody>
      </p:sp>
    </p:spTree>
    <p:extLst>
      <p:ext uri="{BB962C8B-B14F-4D97-AF65-F5344CB8AC3E}">
        <p14:creationId xmlns:p14="http://schemas.microsoft.com/office/powerpoint/2010/main" val="3561251097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Matrix Multiplication Example</a:t>
            </a:r>
          </a:p>
        </p:txBody>
      </p:sp>
      <p:sp>
        <p:nvSpPr>
          <p:cNvPr id="167945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3641725" cy="4972050"/>
          </a:xfrm>
        </p:spPr>
        <p:txBody>
          <a:bodyPr/>
          <a:lstStyle/>
          <a:p>
            <a:r>
              <a:rPr lang="en-US" dirty="0"/>
              <a:t>Description:</a:t>
            </a:r>
          </a:p>
          <a:p>
            <a:pPr lvl="1"/>
            <a:r>
              <a:rPr lang="en-US" dirty="0"/>
              <a:t>Multiply </a:t>
            </a:r>
            <a:r>
              <a:rPr lang="en-US" i="1" dirty="0"/>
              <a:t>N</a:t>
            </a:r>
            <a:r>
              <a:rPr lang="en-US" dirty="0"/>
              <a:t> x </a:t>
            </a:r>
            <a:r>
              <a:rPr lang="en-US" i="1" dirty="0"/>
              <a:t>N</a:t>
            </a:r>
            <a:r>
              <a:rPr lang="en-US" dirty="0"/>
              <a:t> matrices</a:t>
            </a:r>
          </a:p>
          <a:p>
            <a:pPr lvl="1"/>
            <a:r>
              <a:rPr lang="en-US" dirty="0"/>
              <a:t>Matrix elements are </a:t>
            </a:r>
            <a:r>
              <a:rPr lang="en-US" dirty="0">
                <a:latin typeface="Calibri"/>
                <a:cs typeface="Calibri"/>
              </a:rPr>
              <a:t>double</a:t>
            </a:r>
            <a:r>
              <a:rPr lang="en-US" dirty="0">
                <a:latin typeface="+mj-lt"/>
                <a:cs typeface="Courier New"/>
              </a:rPr>
              <a:t>s</a:t>
            </a:r>
            <a:r>
              <a:rPr lang="en-US" dirty="0"/>
              <a:t> (8 bytes)</a:t>
            </a:r>
          </a:p>
          <a:p>
            <a:pPr lvl="1"/>
            <a:r>
              <a:rPr lang="en-US" dirty="0"/>
              <a:t>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total operations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reads per source element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 values summed per destination</a:t>
            </a:r>
          </a:p>
          <a:p>
            <a:pPr lvl="2"/>
            <a:r>
              <a:rPr lang="en-US" dirty="0"/>
              <a:t>but may be able to hold in register</a:t>
            </a:r>
          </a:p>
        </p:txBody>
      </p:sp>
      <p:sp>
        <p:nvSpPr>
          <p:cNvPr id="167940" name="Rectangle 4"/>
          <p:cNvSpPr>
            <a:spLocks noChangeArrowheads="1"/>
          </p:cNvSpPr>
          <p:nvPr/>
        </p:nvSpPr>
        <p:spPr bwMode="auto">
          <a:xfrm>
            <a:off x="4270375" y="1546225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/* ijk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for (i=0; i&lt;n; i++)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for (j=0; j&lt;n; j++)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for (k=0; k&lt;n; k++)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  sum += a[i][k] * b[k][j];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  c[i][j]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>
                <a:latin typeface="Courier New" charset="0"/>
              </a:rPr>
              <a:t>} </a:t>
            </a:r>
          </a:p>
        </p:txBody>
      </p:sp>
      <p:sp>
        <p:nvSpPr>
          <p:cNvPr id="167941" name="Rectangle 5"/>
          <p:cNvSpPr>
            <a:spLocks noChangeArrowheads="1"/>
          </p:cNvSpPr>
          <p:nvPr/>
        </p:nvSpPr>
        <p:spPr bwMode="auto">
          <a:xfrm>
            <a:off x="7162800" y="1295400"/>
            <a:ext cx="1572289" cy="64376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C00000"/>
                </a:solidFill>
                <a:latin typeface="Calibri" panose="020F0502020204030204" pitchFamily="34" charset="0"/>
              </a:rPr>
              <a:t>Variable </a:t>
            </a:r>
            <a:r>
              <a:rPr lang="en-US" sz="1800" i="1" dirty="0">
                <a:solidFill>
                  <a:srgbClr val="C00000"/>
                </a:solidFill>
                <a:latin typeface="Calibri" panose="020F0502020204030204" pitchFamily="34" charset="0"/>
              </a:rPr>
              <a:t>sum</a:t>
            </a:r>
            <a:endParaRPr lang="en-US" sz="1800" b="0" i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800" b="0" i="1" dirty="0">
                <a:solidFill>
                  <a:srgbClr val="C00000"/>
                </a:solidFill>
                <a:latin typeface="Calibri" panose="020F0502020204030204" pitchFamily="34" charset="0"/>
              </a:rPr>
              <a:t>held in register</a:t>
            </a:r>
            <a:endParaRPr lang="en-US" sz="1800" b="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348413" y="1933575"/>
            <a:ext cx="1676400" cy="695325"/>
            <a:chOff x="3936" y="2064"/>
            <a:chExt cx="1056" cy="288"/>
          </a:xfrm>
        </p:grpSpPr>
        <p:sp>
          <p:nvSpPr>
            <p:cNvPr id="167942" name="Line 6"/>
            <p:cNvSpPr>
              <a:spLocks noChangeShapeType="1"/>
            </p:cNvSpPr>
            <p:nvPr/>
          </p:nvSpPr>
          <p:spPr bwMode="auto">
            <a:xfrm flipH="1">
              <a:off x="3936" y="2352"/>
              <a:ext cx="912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943" name="Line 7"/>
            <p:cNvSpPr>
              <a:spLocks noChangeShapeType="1"/>
            </p:cNvSpPr>
            <p:nvPr/>
          </p:nvSpPr>
          <p:spPr bwMode="auto">
            <a:xfrm flipH="1">
              <a:off x="4848" y="2064"/>
              <a:ext cx="144" cy="28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858000" y="4022928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91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 Rate Analysis for Matrix Multiply</a:t>
            </a:r>
          </a:p>
        </p:txBody>
      </p:sp>
      <p:sp>
        <p:nvSpPr>
          <p:cNvPr id="168992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Assume:</a:t>
            </a:r>
          </a:p>
          <a:p>
            <a:pPr lvl="1"/>
            <a:r>
              <a:rPr lang="en-US" dirty="0"/>
              <a:t>Block size = 32B (big enough for four </a:t>
            </a:r>
            <a:r>
              <a:rPr lang="en-US" dirty="0">
                <a:latin typeface="Calibri"/>
                <a:cs typeface="Calibri"/>
              </a:rPr>
              <a:t>doubles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Matrix dimension (N) is very large</a:t>
            </a:r>
          </a:p>
          <a:p>
            <a:pPr lvl="2"/>
            <a:r>
              <a:rPr lang="en-US" dirty="0"/>
              <a:t>Approximate 1/N as 0.0</a:t>
            </a:r>
          </a:p>
          <a:p>
            <a:pPr lvl="1"/>
            <a:r>
              <a:rPr lang="en-US" dirty="0"/>
              <a:t>Cache is not even big enough to hold multiple rows</a:t>
            </a:r>
          </a:p>
          <a:p>
            <a:r>
              <a:rPr lang="en-US" dirty="0"/>
              <a:t>Analysis Method:</a:t>
            </a:r>
          </a:p>
          <a:p>
            <a:pPr lvl="1"/>
            <a:r>
              <a:rPr lang="en-US" dirty="0"/>
              <a:t>Look at access pattern of inner loop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3492971" y="4648200"/>
            <a:ext cx="1295400" cy="1752600"/>
            <a:chOff x="1752600" y="4648200"/>
            <a:chExt cx="1295400" cy="1752600"/>
          </a:xfrm>
        </p:grpSpPr>
        <p:sp>
          <p:nvSpPr>
            <p:cNvPr id="168966" name="Rectangle 6"/>
            <p:cNvSpPr>
              <a:spLocks noChangeArrowheads="1"/>
            </p:cNvSpPr>
            <p:nvPr/>
          </p:nvSpPr>
          <p:spPr bwMode="auto">
            <a:xfrm>
              <a:off x="2139950" y="5111750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67" name="Rectangle 7"/>
            <p:cNvSpPr>
              <a:spLocks noChangeArrowheads="1"/>
            </p:cNvSpPr>
            <p:nvPr/>
          </p:nvSpPr>
          <p:spPr bwMode="auto">
            <a:xfrm>
              <a:off x="2418650" y="5941700"/>
              <a:ext cx="400750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A</a:t>
              </a:r>
            </a:p>
          </p:txBody>
        </p:sp>
        <p:sp>
          <p:nvSpPr>
            <p:cNvPr id="168969" name="Line 9"/>
            <p:cNvSpPr>
              <a:spLocks noChangeShapeType="1"/>
            </p:cNvSpPr>
            <p:nvPr/>
          </p:nvSpPr>
          <p:spPr bwMode="auto">
            <a:xfrm>
              <a:off x="2146300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0" name="Rectangle 10"/>
            <p:cNvSpPr>
              <a:spLocks noChangeArrowheads="1"/>
            </p:cNvSpPr>
            <p:nvPr/>
          </p:nvSpPr>
          <p:spPr bwMode="auto">
            <a:xfrm>
              <a:off x="2271713" y="4662487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72" name="Line 12"/>
            <p:cNvSpPr>
              <a:spLocks noChangeShapeType="1"/>
            </p:cNvSpPr>
            <p:nvPr/>
          </p:nvSpPr>
          <p:spPr bwMode="auto">
            <a:xfrm>
              <a:off x="1752600" y="51308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3" name="Rectangle 13"/>
            <p:cNvSpPr>
              <a:spLocks noChangeArrowheads="1"/>
            </p:cNvSpPr>
            <p:nvPr/>
          </p:nvSpPr>
          <p:spPr bwMode="auto">
            <a:xfrm>
              <a:off x="1812337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i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956975" y="4648200"/>
            <a:ext cx="1255297" cy="1752600"/>
            <a:chOff x="3505200" y="4648200"/>
            <a:chExt cx="1255297" cy="1752600"/>
          </a:xfrm>
        </p:grpSpPr>
        <p:sp>
          <p:nvSpPr>
            <p:cNvPr id="168976" name="Rectangle 16"/>
            <p:cNvSpPr>
              <a:spLocks noChangeArrowheads="1"/>
            </p:cNvSpPr>
            <p:nvPr/>
          </p:nvSpPr>
          <p:spPr bwMode="auto">
            <a:xfrm>
              <a:off x="4114800" y="5941700"/>
              <a:ext cx="388026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B</a:t>
              </a:r>
            </a:p>
          </p:txBody>
        </p:sp>
        <p:sp>
          <p:nvSpPr>
            <p:cNvPr id="168978" name="Line 18"/>
            <p:cNvSpPr>
              <a:spLocks noChangeShapeType="1"/>
            </p:cNvSpPr>
            <p:nvPr/>
          </p:nvSpPr>
          <p:spPr bwMode="auto">
            <a:xfrm>
              <a:off x="3505200" y="5118101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79" name="Rectangle 19"/>
            <p:cNvSpPr>
              <a:spLocks noChangeArrowheads="1"/>
            </p:cNvSpPr>
            <p:nvPr/>
          </p:nvSpPr>
          <p:spPr bwMode="auto">
            <a:xfrm>
              <a:off x="3567113" y="5205414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k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168982" name="Rectangle 22"/>
            <p:cNvSpPr>
              <a:spLocks noChangeArrowheads="1"/>
            </p:cNvSpPr>
            <p:nvPr/>
          </p:nvSpPr>
          <p:spPr bwMode="auto">
            <a:xfrm>
              <a:off x="3948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5" name="Rectangle 6"/>
            <p:cNvSpPr>
              <a:spLocks noChangeArrowheads="1"/>
            </p:cNvSpPr>
            <p:nvPr/>
          </p:nvSpPr>
          <p:spPr bwMode="auto">
            <a:xfrm>
              <a:off x="3852447" y="5111749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7" name="Line 9"/>
            <p:cNvSpPr>
              <a:spLocks noChangeShapeType="1"/>
            </p:cNvSpPr>
            <p:nvPr/>
          </p:nvSpPr>
          <p:spPr bwMode="auto">
            <a:xfrm>
              <a:off x="3852447" y="4648200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39100" y="4648200"/>
            <a:ext cx="1301750" cy="1698624"/>
            <a:chOff x="5334000" y="4648200"/>
            <a:chExt cx="1301750" cy="1698624"/>
          </a:xfrm>
        </p:grpSpPr>
        <p:sp>
          <p:nvSpPr>
            <p:cNvPr id="168964" name="Rectangle 4"/>
            <p:cNvSpPr>
              <a:spLocks noChangeArrowheads="1"/>
            </p:cNvSpPr>
            <p:nvPr/>
          </p:nvSpPr>
          <p:spPr bwMode="auto">
            <a:xfrm>
              <a:off x="6019800" y="5887724"/>
              <a:ext cx="405008" cy="45910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b="0" dirty="0">
                  <a:latin typeface="Arial"/>
                  <a:cs typeface="Arial"/>
                </a:rPr>
                <a:t>C</a:t>
              </a:r>
            </a:p>
          </p:txBody>
        </p:sp>
        <p:sp>
          <p:nvSpPr>
            <p:cNvPr id="168986" name="Line 26"/>
            <p:cNvSpPr>
              <a:spLocks noChangeShapeType="1"/>
            </p:cNvSpPr>
            <p:nvPr/>
          </p:nvSpPr>
          <p:spPr bwMode="auto">
            <a:xfrm>
              <a:off x="5334000" y="5118100"/>
              <a:ext cx="0" cy="7366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168987" name="Rectangle 27"/>
            <p:cNvSpPr>
              <a:spLocks noChangeArrowheads="1"/>
            </p:cNvSpPr>
            <p:nvPr/>
          </p:nvSpPr>
          <p:spPr bwMode="auto">
            <a:xfrm>
              <a:off x="5395913" y="5205413"/>
              <a:ext cx="321263" cy="366767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>
                  <a:latin typeface="Courier New"/>
                  <a:cs typeface="Courier New"/>
                </a:rPr>
                <a:t>i</a:t>
              </a:r>
            </a:p>
          </p:txBody>
        </p:sp>
        <p:sp>
          <p:nvSpPr>
            <p:cNvPr id="168990" name="Rectangle 30"/>
            <p:cNvSpPr>
              <a:spLocks noChangeArrowheads="1"/>
            </p:cNvSpPr>
            <p:nvPr/>
          </p:nvSpPr>
          <p:spPr bwMode="auto">
            <a:xfrm>
              <a:off x="5853113" y="4648200"/>
              <a:ext cx="320675" cy="366713"/>
            </a:xfrm>
            <a:prstGeom prst="rect">
              <a:avLst/>
            </a:prstGeom>
            <a:solidFill>
              <a:schemeClr val="bg1"/>
            </a:solidFill>
            <a:ln w="254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800" dirty="0" err="1">
                  <a:latin typeface="Courier New"/>
                  <a:cs typeface="Courier New"/>
                </a:rPr>
                <a:t>j</a:t>
              </a:r>
              <a:endParaRPr lang="en-US" sz="1800" dirty="0">
                <a:latin typeface="Courier New"/>
                <a:cs typeface="Courier New"/>
              </a:endParaRPr>
            </a:p>
          </p:txBody>
        </p:sp>
        <p:sp>
          <p:nvSpPr>
            <p:cNvPr id="36" name="Rectangle 6"/>
            <p:cNvSpPr>
              <a:spLocks noChangeArrowheads="1"/>
            </p:cNvSpPr>
            <p:nvPr/>
          </p:nvSpPr>
          <p:spPr bwMode="auto">
            <a:xfrm>
              <a:off x="5727700" y="5053425"/>
              <a:ext cx="908050" cy="742951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  <p:sp>
          <p:nvSpPr>
            <p:cNvPr id="38" name="Line 9"/>
            <p:cNvSpPr>
              <a:spLocks noChangeShapeType="1"/>
            </p:cNvSpPr>
            <p:nvPr/>
          </p:nvSpPr>
          <p:spPr bwMode="auto">
            <a:xfrm>
              <a:off x="5727700" y="4662487"/>
              <a:ext cx="7366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 sz="1800">
                <a:latin typeface="Courier New"/>
                <a:cs typeface="Courier New"/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590800" y="4931041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0" dirty="0">
                <a:latin typeface="Calibri" pitchFamily="34" charset="0"/>
              </a:rPr>
              <a:t>=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05400" y="4931041"/>
            <a:ext cx="53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0" dirty="0">
                <a:latin typeface="Calibri" pitchFamily="34" charset="0"/>
              </a:rPr>
              <a:t>x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Layout of C Arrays in Memory (review)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366125" cy="5343525"/>
          </a:xfrm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 dirty="0"/>
              <a:t>C arrays allocated in row-major order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each row in contiguous memory locations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a[</a:t>
            </a:r>
            <a:r>
              <a:rPr lang="en-US" dirty="0" err="1"/>
              <a:t>i</a:t>
            </a:r>
            <a:r>
              <a:rPr lang="en-US" dirty="0"/>
              <a:t>][j] = a[</a:t>
            </a:r>
            <a:r>
              <a:rPr lang="en-US" dirty="0" err="1"/>
              <a:t>i</a:t>
            </a:r>
            <a:r>
              <a:rPr lang="en-US" dirty="0"/>
              <a:t>*N + j]  where N is the number of columns</a:t>
            </a:r>
          </a:p>
          <a:p>
            <a:pPr>
              <a:lnSpc>
                <a:spcPct val="85000"/>
              </a:lnSpc>
              <a:spcBef>
                <a:spcPts val="1800"/>
              </a:spcBef>
            </a:pPr>
            <a:r>
              <a:rPr lang="en-US" dirty="0"/>
              <a:t>Stepping through columns in one row: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N;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charset="0"/>
              </a:rPr>
              <a:t>sum += a[0][i];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successive elements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if block size (B) &gt;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bytes</a:t>
            </a:r>
            <a:r>
              <a:rPr lang="en-US" dirty="0"/>
              <a:t>, exploit spatial locality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ratio = </a:t>
            </a:r>
            <a:r>
              <a:rPr lang="en-US" dirty="0" err="1">
                <a:latin typeface="Calibri"/>
                <a:cs typeface="Calibri"/>
              </a:rPr>
              <a:t>sizeof</a:t>
            </a:r>
            <a:r>
              <a:rPr lang="en-US" dirty="0">
                <a:latin typeface="Calibri"/>
                <a:cs typeface="Calibri"/>
              </a:rPr>
              <a:t>(</a:t>
            </a:r>
            <a:r>
              <a:rPr lang="en-US" dirty="0" err="1">
                <a:latin typeface="Calibri"/>
                <a:cs typeface="Calibri"/>
              </a:rPr>
              <a:t>a</a:t>
            </a:r>
            <a:r>
              <a:rPr lang="en-US" baseline="-25000" dirty="0" err="1">
                <a:latin typeface="Calibri"/>
                <a:cs typeface="Calibri"/>
              </a:rPr>
              <a:t>ij</a:t>
            </a:r>
            <a:r>
              <a:rPr lang="en-US" dirty="0">
                <a:latin typeface="Calibri"/>
                <a:cs typeface="Calibri"/>
              </a:rPr>
              <a:t>) </a:t>
            </a:r>
            <a:r>
              <a:rPr lang="en-US" dirty="0"/>
              <a:t>/ B</a:t>
            </a:r>
          </a:p>
          <a:p>
            <a:pPr>
              <a:lnSpc>
                <a:spcPct val="85000"/>
              </a:lnSpc>
              <a:spcBef>
                <a:spcPts val="1800"/>
              </a:spcBef>
            </a:pPr>
            <a:r>
              <a:rPr lang="en-US" dirty="0"/>
              <a:t>Stepping through rows in one column:</a:t>
            </a:r>
          </a:p>
          <a:p>
            <a:pPr lvl="1">
              <a:lnSpc>
                <a:spcPct val="90000"/>
              </a:lnSpc>
            </a:pPr>
            <a:r>
              <a:rPr lang="en-US" b="1" dirty="0">
                <a:latin typeface="Courier New" charset="0"/>
              </a:rPr>
              <a:t>for (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= 0;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 &lt; </a:t>
            </a:r>
            <a:r>
              <a:rPr lang="en-US" b="1" dirty="0" err="1">
                <a:latin typeface="Courier New" charset="0"/>
              </a:rPr>
              <a:t>n</a:t>
            </a:r>
            <a:r>
              <a:rPr lang="en-US" b="1" dirty="0">
                <a:latin typeface="Courier New" charset="0"/>
              </a:rPr>
              <a:t>;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++)</a:t>
            </a:r>
          </a:p>
          <a:p>
            <a:pPr lvl="2">
              <a:lnSpc>
                <a:spcPct val="97000"/>
              </a:lnSpc>
              <a:buFont typeface="Wingdings" charset="2"/>
              <a:buNone/>
            </a:pPr>
            <a:r>
              <a:rPr lang="en-US" sz="2000" b="1" dirty="0">
                <a:solidFill>
                  <a:schemeClr val="tx1"/>
                </a:solidFill>
                <a:latin typeface="Courier New" charset="0"/>
              </a:rPr>
              <a:t>sum += a[i][0];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accesses distant elements: no spatial locality!</a:t>
            </a:r>
          </a:p>
          <a:p>
            <a:pPr lvl="2">
              <a:lnSpc>
                <a:spcPct val="97000"/>
              </a:lnSpc>
            </a:pPr>
            <a:r>
              <a:rPr lang="en-US" dirty="0"/>
              <a:t>miss ratio = 1 (i.e. 100%)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154670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  <a:endParaRPr lang="en-GB" sz="20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089182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ijk</a:t>
            </a:r>
            <a:r>
              <a:rPr lang="en-US" dirty="0"/>
              <a:t>)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527050" y="1765300"/>
            <a:ext cx="4492625" cy="283436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4998"/>
              </a:scheme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ijk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sum = 0.0;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sum +=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b[k][j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c[i][j</a:t>
            </a:r>
            <a:r>
              <a:rPr lang="en-US" sz="1800" dirty="0">
                <a:latin typeface="Courier New" charset="0"/>
              </a:rPr>
              <a:t>] = sum;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 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54927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6711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7854950" y="258762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5624513" y="316865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6843713" y="316865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7986713" y="316865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</a:t>
            </a:r>
          </a:p>
        </p:txBody>
      </p:sp>
      <p:sp>
        <p:nvSpPr>
          <p:cNvPr id="171018" name="Line 10"/>
          <p:cNvSpPr>
            <a:spLocks noChangeShapeType="1"/>
          </p:cNvSpPr>
          <p:nvPr/>
        </p:nvSpPr>
        <p:spPr bwMode="auto">
          <a:xfrm>
            <a:off x="6934200" y="2593975"/>
            <a:ext cx="0" cy="5080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5499100" y="296227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081713" y="278765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691313" y="225425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(*,j)</a:t>
            </a:r>
          </a:p>
        </p:txBody>
      </p:sp>
      <p:sp>
        <p:nvSpPr>
          <p:cNvPr id="171022" name="Rectangle 14"/>
          <p:cNvSpPr>
            <a:spLocks noChangeArrowheads="1"/>
          </p:cNvSpPr>
          <p:nvPr/>
        </p:nvSpPr>
        <p:spPr bwMode="auto">
          <a:xfrm>
            <a:off x="8013700" y="289877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3" name="Rectangle 15"/>
          <p:cNvSpPr>
            <a:spLocks noChangeArrowheads="1"/>
          </p:cNvSpPr>
          <p:nvPr/>
        </p:nvSpPr>
        <p:spPr bwMode="auto">
          <a:xfrm>
            <a:off x="7834313" y="2559050"/>
            <a:ext cx="52250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(i,j)</a:t>
            </a:r>
          </a:p>
        </p:txBody>
      </p:sp>
      <p:sp>
        <p:nvSpPr>
          <p:cNvPr id="171024" name="Rectangle 16"/>
          <p:cNvSpPr>
            <a:spLocks noChangeArrowheads="1"/>
          </p:cNvSpPr>
          <p:nvPr/>
        </p:nvSpPr>
        <p:spPr bwMode="auto">
          <a:xfrm>
            <a:off x="5395913" y="179705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1026" name="Rectangle 18"/>
          <p:cNvSpPr>
            <a:spLocks noChangeArrowheads="1"/>
          </p:cNvSpPr>
          <p:nvPr/>
        </p:nvSpPr>
        <p:spPr bwMode="auto">
          <a:xfrm>
            <a:off x="6434138" y="4256088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Column-</a:t>
            </a:r>
          </a:p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wise</a:t>
            </a:r>
          </a:p>
        </p:txBody>
      </p:sp>
      <p:sp>
        <p:nvSpPr>
          <p:cNvPr id="171027" name="Line 19"/>
          <p:cNvSpPr>
            <a:spLocks noChangeShapeType="1"/>
          </p:cNvSpPr>
          <p:nvPr/>
        </p:nvSpPr>
        <p:spPr bwMode="auto">
          <a:xfrm flipV="1">
            <a:off x="6991351" y="359251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28" name="Rectangle 20"/>
          <p:cNvSpPr>
            <a:spLocks noChangeArrowheads="1"/>
          </p:cNvSpPr>
          <p:nvPr/>
        </p:nvSpPr>
        <p:spPr bwMode="auto">
          <a:xfrm>
            <a:off x="5214938" y="4256088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Row-wise</a:t>
            </a:r>
          </a:p>
        </p:txBody>
      </p:sp>
      <p:sp>
        <p:nvSpPr>
          <p:cNvPr id="171029" name="Line 21"/>
          <p:cNvSpPr>
            <a:spLocks noChangeShapeType="1"/>
          </p:cNvSpPr>
          <p:nvPr/>
        </p:nvSpPr>
        <p:spPr bwMode="auto">
          <a:xfrm flipV="1">
            <a:off x="5772150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1" name="Rectangle 23"/>
          <p:cNvSpPr>
            <a:spLocks noChangeArrowheads="1"/>
          </p:cNvSpPr>
          <p:nvPr/>
        </p:nvSpPr>
        <p:spPr bwMode="auto">
          <a:xfrm>
            <a:off x="7808266" y="4256088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1032" name="Line 24"/>
          <p:cNvSpPr>
            <a:spLocks noChangeShapeType="1"/>
          </p:cNvSpPr>
          <p:nvPr/>
        </p:nvSpPr>
        <p:spPr bwMode="auto">
          <a:xfrm flipV="1">
            <a:off x="8147051" y="3592513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1039" name="Rectangle 31"/>
          <p:cNvSpPr>
            <a:spLocks noChangeArrowheads="1"/>
          </p:cNvSpPr>
          <p:nvPr/>
        </p:nvSpPr>
        <p:spPr bwMode="auto">
          <a:xfrm>
            <a:off x="290513" y="4964113"/>
            <a:ext cx="5073650" cy="12176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0.25	1.0	0.0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1249" y="4219576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  <p:extLst>
      <p:ext uri="{BB962C8B-B14F-4D97-AF65-F5344CB8AC3E}">
        <p14:creationId xmlns:p14="http://schemas.microsoft.com/office/powerpoint/2010/main" val="4264584764"/>
      </p:ext>
    </p:extLst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kij</a:t>
            </a:r>
            <a:r>
              <a:rPr lang="en-US" dirty="0"/>
              <a:t>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  <p:extLst>
      <p:ext uri="{BB962C8B-B14F-4D97-AF65-F5344CB8AC3E}">
        <p14:creationId xmlns:p14="http://schemas.microsoft.com/office/powerpoint/2010/main" val="2507176461"/>
      </p:ext>
    </p:extLst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83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kij</a:t>
            </a:r>
            <a:r>
              <a:rPr lang="en-US" dirty="0"/>
              <a:t>)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452438" y="1770063"/>
            <a:ext cx="4264025" cy="251581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kij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&lt;n;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r = a[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][k];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(j=0; j&lt;n; j++)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c[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][j] += r * b[k][j];</a:t>
            </a:r>
            <a:r>
              <a:rPr lang="en-US" sz="1800" dirty="0">
                <a:latin typeface="Courier New" charset="0"/>
              </a:rPr>
              <a:t>   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  <p:sp>
        <p:nvSpPr>
          <p:cNvPr id="173060" name="Rectangle 4"/>
          <p:cNvSpPr>
            <a:spLocks noChangeArrowheads="1"/>
          </p:cNvSpPr>
          <p:nvPr/>
        </p:nvSpPr>
        <p:spPr bwMode="auto">
          <a:xfrm>
            <a:off x="53403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65595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2" name="Rectangle 6"/>
          <p:cNvSpPr>
            <a:spLocks noChangeArrowheads="1"/>
          </p:cNvSpPr>
          <p:nvPr/>
        </p:nvSpPr>
        <p:spPr bwMode="auto">
          <a:xfrm>
            <a:off x="7727950" y="2378075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3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3064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3065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8316913" y="2578100"/>
            <a:ext cx="588877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(i,*)</a:t>
            </a:r>
          </a:p>
        </p:txBody>
      </p:sp>
      <p:sp>
        <p:nvSpPr>
          <p:cNvPr id="173067" name="Line 11"/>
          <p:cNvSpPr>
            <a:spLocks noChangeShapeType="1"/>
          </p:cNvSpPr>
          <p:nvPr/>
        </p:nvSpPr>
        <p:spPr bwMode="auto">
          <a:xfrm>
            <a:off x="7734300" y="275272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5422900" y="2765425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5289669" y="2349500"/>
            <a:ext cx="577731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</a:t>
            </a:r>
            <a:r>
              <a:rPr lang="en-US" sz="2000" b="0" dirty="0" err="1">
                <a:latin typeface="Calibri"/>
                <a:cs typeface="Calibri"/>
              </a:rPr>
              <a:t>i,k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3070" name="Rectangle 14"/>
          <p:cNvSpPr>
            <a:spLocks noChangeArrowheads="1"/>
          </p:cNvSpPr>
          <p:nvPr/>
        </p:nvSpPr>
        <p:spPr bwMode="auto">
          <a:xfrm>
            <a:off x="7148513" y="23495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(k,*)</a:t>
            </a:r>
          </a:p>
        </p:txBody>
      </p:sp>
      <p:sp>
        <p:nvSpPr>
          <p:cNvPr id="173071" name="Line 15"/>
          <p:cNvSpPr>
            <a:spLocks noChangeShapeType="1"/>
          </p:cNvSpPr>
          <p:nvPr/>
        </p:nvSpPr>
        <p:spPr bwMode="auto">
          <a:xfrm>
            <a:off x="6565900" y="2524125"/>
            <a:ext cx="584200" cy="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3072" name="Rectangle 16"/>
          <p:cNvSpPr>
            <a:spLocks noChangeArrowheads="1"/>
          </p:cNvSpPr>
          <p:nvPr/>
        </p:nvSpPr>
        <p:spPr bwMode="auto">
          <a:xfrm>
            <a:off x="5383213" y="18161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324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5" name="Line 19"/>
          <p:cNvSpPr>
            <a:spLocks noChangeShapeType="1"/>
          </p:cNvSpPr>
          <p:nvPr/>
        </p:nvSpPr>
        <p:spPr bwMode="auto">
          <a:xfrm flipV="1">
            <a:off x="6881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7467600" y="3863975"/>
            <a:ext cx="1177605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Row-wise</a:t>
            </a:r>
          </a:p>
        </p:txBody>
      </p:sp>
      <p:sp>
        <p:nvSpPr>
          <p:cNvPr id="173078" name="Line 22"/>
          <p:cNvSpPr>
            <a:spLocks noChangeShapeType="1"/>
          </p:cNvSpPr>
          <p:nvPr/>
        </p:nvSpPr>
        <p:spPr bwMode="auto">
          <a:xfrm flipV="1">
            <a:off x="8024813" y="3352800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5293666" y="3871913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3081" name="Line 25"/>
          <p:cNvSpPr>
            <a:spLocks noChangeShapeType="1"/>
          </p:cNvSpPr>
          <p:nvPr/>
        </p:nvSpPr>
        <p:spPr bwMode="auto">
          <a:xfrm flipV="1">
            <a:off x="5632451" y="3360738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444500" y="4868863"/>
            <a:ext cx="496570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0.0	0.25	0.25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2895600" y="3962400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jki</a:t>
            </a:r>
            <a:r>
              <a:rPr lang="en-US" dirty="0"/>
              <a:t>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		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31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Matrix Multiplication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jki</a:t>
            </a:r>
            <a:r>
              <a:rPr lang="en-US" dirty="0"/>
              <a:t>)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566738" y="1766888"/>
            <a:ext cx="4352925" cy="2515817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blurRad="63500" dist="107763" dir="2700000" algn="ctr" rotWithShape="0">
              <a:srgbClr val="000000">
                <a:alpha val="74998"/>
              </a:srgbClr>
            </a:outerShdw>
          </a:effectLst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/* </a:t>
            </a:r>
            <a:r>
              <a:rPr lang="en-US" sz="1800" dirty="0" err="1">
                <a:latin typeface="Courier New" charset="0"/>
              </a:rPr>
              <a:t>jki</a:t>
            </a:r>
            <a:r>
              <a:rPr lang="en-US" sz="1800" dirty="0">
                <a:latin typeface="Courier New" charset="0"/>
              </a:rPr>
              <a:t> */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 {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r</a:t>
            </a:r>
            <a:r>
              <a:rPr lang="en-US" sz="1800" dirty="0">
                <a:latin typeface="Courier New" charset="0"/>
              </a:rPr>
              <a:t> = </a:t>
            </a:r>
            <a:r>
              <a:rPr lang="en-US" sz="1800" dirty="0" err="1">
                <a:latin typeface="Courier New" charset="0"/>
              </a:rPr>
              <a:t>b[k][j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=0;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&lt;</a:t>
            </a:r>
            <a:r>
              <a:rPr lang="en-US" sz="1800" dirty="0" err="1">
                <a:latin typeface="Courier New" charset="0"/>
              </a:rPr>
              <a:t>n</a:t>
            </a:r>
            <a:r>
              <a:rPr lang="en-US" sz="1800" dirty="0">
                <a:latin typeface="Courier New" charset="0"/>
              </a:rPr>
              <a:t>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   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c[i][j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+=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a[i][k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] * </a:t>
            </a:r>
            <a:r>
              <a:rPr lang="en-US" sz="1800" dirty="0" err="1">
                <a:solidFill>
                  <a:srgbClr val="C00000"/>
                </a:solidFill>
                <a:latin typeface="Courier New" charset="0"/>
              </a:rPr>
              <a:t>r</a:t>
            </a:r>
            <a:r>
              <a:rPr lang="en-US" sz="1800" dirty="0">
                <a:solidFill>
                  <a:srgbClr val="C00000"/>
                </a:solidFill>
                <a:latin typeface="Courier New" charset="0"/>
              </a:rPr>
              <a:t>;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  }</a:t>
            </a:r>
          </a:p>
          <a:p>
            <a:pPr algn="l">
              <a:lnSpc>
                <a:spcPct val="65000"/>
              </a:lnSpc>
              <a:spcBef>
                <a:spcPct val="50000"/>
              </a:spcBef>
            </a:pPr>
            <a:r>
              <a:rPr lang="en-US" sz="1800" dirty="0">
                <a:latin typeface="Courier New" charset="0"/>
              </a:rPr>
              <a:t>}	</a:t>
            </a:r>
          </a:p>
        </p:txBody>
      </p:sp>
      <p:sp>
        <p:nvSpPr>
          <p:cNvPr id="175108" name="Rectangle 4"/>
          <p:cNvSpPr>
            <a:spLocks noChangeArrowheads="1"/>
          </p:cNvSpPr>
          <p:nvPr/>
        </p:nvSpPr>
        <p:spPr bwMode="auto">
          <a:xfrm>
            <a:off x="53403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09" name="Rectangle 5"/>
          <p:cNvSpPr>
            <a:spLocks noChangeArrowheads="1"/>
          </p:cNvSpPr>
          <p:nvPr/>
        </p:nvSpPr>
        <p:spPr bwMode="auto">
          <a:xfrm>
            <a:off x="65595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0" name="Rectangle 6"/>
          <p:cNvSpPr>
            <a:spLocks noChangeArrowheads="1"/>
          </p:cNvSpPr>
          <p:nvPr/>
        </p:nvSpPr>
        <p:spPr bwMode="auto">
          <a:xfrm>
            <a:off x="7727950" y="2432050"/>
            <a:ext cx="596900" cy="5207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1" name="Rectangle 7"/>
          <p:cNvSpPr>
            <a:spLocks noChangeArrowheads="1"/>
          </p:cNvSpPr>
          <p:nvPr/>
        </p:nvSpPr>
        <p:spPr bwMode="auto">
          <a:xfrm>
            <a:off x="5472113" y="2959100"/>
            <a:ext cx="336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A</a:t>
            </a:r>
          </a:p>
        </p:txBody>
      </p:sp>
      <p:sp>
        <p:nvSpPr>
          <p:cNvPr id="175112" name="Rectangle 8"/>
          <p:cNvSpPr>
            <a:spLocks noChangeArrowheads="1"/>
          </p:cNvSpPr>
          <p:nvPr/>
        </p:nvSpPr>
        <p:spPr bwMode="auto">
          <a:xfrm>
            <a:off x="6691313" y="2959100"/>
            <a:ext cx="322253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</a:t>
            </a:r>
          </a:p>
        </p:txBody>
      </p:sp>
      <p:sp>
        <p:nvSpPr>
          <p:cNvPr id="175113" name="Rectangle 9"/>
          <p:cNvSpPr>
            <a:spLocks noChangeArrowheads="1"/>
          </p:cNvSpPr>
          <p:nvPr/>
        </p:nvSpPr>
        <p:spPr bwMode="auto">
          <a:xfrm>
            <a:off x="7848600" y="2959100"/>
            <a:ext cx="319498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</a:t>
            </a:r>
          </a:p>
        </p:txBody>
      </p:sp>
      <p:sp>
        <p:nvSpPr>
          <p:cNvPr id="175114" name="Rectangle 10"/>
          <p:cNvSpPr>
            <a:spLocks noChangeArrowheads="1"/>
          </p:cNvSpPr>
          <p:nvPr/>
        </p:nvSpPr>
        <p:spPr bwMode="auto">
          <a:xfrm>
            <a:off x="7656513" y="2057400"/>
            <a:ext cx="591382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j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15" name="Rectangle 11"/>
          <p:cNvSpPr>
            <a:spLocks noChangeArrowheads="1"/>
          </p:cNvSpPr>
          <p:nvPr/>
        </p:nvSpPr>
        <p:spPr bwMode="auto">
          <a:xfrm>
            <a:off x="6692900" y="2832100"/>
            <a:ext cx="50800" cy="50800"/>
          </a:xfrm>
          <a:prstGeom prst="rect">
            <a:avLst/>
          </a:prstGeom>
          <a:solidFill>
            <a:srgbClr val="FF0000"/>
          </a:solidFill>
          <a:ln w="5715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6" name="Rectangle 12"/>
          <p:cNvSpPr>
            <a:spLocks noChangeArrowheads="1"/>
          </p:cNvSpPr>
          <p:nvPr/>
        </p:nvSpPr>
        <p:spPr bwMode="auto">
          <a:xfrm>
            <a:off x="6475413" y="2416175"/>
            <a:ext cx="580236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(k,j)</a:t>
            </a:r>
          </a:p>
        </p:txBody>
      </p:sp>
      <p:sp>
        <p:nvSpPr>
          <p:cNvPr id="175117" name="Rectangle 13"/>
          <p:cNvSpPr>
            <a:spLocks noChangeArrowheads="1"/>
          </p:cNvSpPr>
          <p:nvPr/>
        </p:nvSpPr>
        <p:spPr bwMode="auto">
          <a:xfrm>
            <a:off x="5268913" y="1600200"/>
            <a:ext cx="132463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Inner loop:</a:t>
            </a:r>
          </a:p>
        </p:txBody>
      </p:sp>
      <p:sp>
        <p:nvSpPr>
          <p:cNvPr id="175118" name="Line 14"/>
          <p:cNvSpPr>
            <a:spLocks noChangeShapeType="1"/>
          </p:cNvSpPr>
          <p:nvPr/>
        </p:nvSpPr>
        <p:spPr bwMode="auto">
          <a:xfrm flipV="1">
            <a:off x="5803900" y="2425700"/>
            <a:ext cx="0" cy="5334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19" name="Line 15"/>
          <p:cNvSpPr>
            <a:spLocks noChangeShapeType="1"/>
          </p:cNvSpPr>
          <p:nvPr/>
        </p:nvSpPr>
        <p:spPr bwMode="auto">
          <a:xfrm flipV="1">
            <a:off x="7886700" y="2438400"/>
            <a:ext cx="0" cy="533400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175120" name="Rectangle 16"/>
          <p:cNvSpPr>
            <a:spLocks noChangeArrowheads="1"/>
          </p:cNvSpPr>
          <p:nvPr/>
        </p:nvSpPr>
        <p:spPr bwMode="auto">
          <a:xfrm>
            <a:off x="5522913" y="2057400"/>
            <a:ext cx="646610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(*,</a:t>
            </a:r>
            <a:r>
              <a:rPr lang="en-US" sz="2000" b="0" dirty="0" err="1">
                <a:latin typeface="Calibri"/>
                <a:cs typeface="Calibri"/>
              </a:rPr>
              <a:t>k</a:t>
            </a:r>
            <a:r>
              <a:rPr lang="en-US" sz="2000" b="0" dirty="0">
                <a:latin typeface="Calibri"/>
                <a:cs typeface="Calibri"/>
              </a:rPr>
              <a:t>)</a:t>
            </a:r>
          </a:p>
        </p:txBody>
      </p:sp>
      <p:sp>
        <p:nvSpPr>
          <p:cNvPr id="175122" name="Rectangle 18"/>
          <p:cNvSpPr>
            <a:spLocks noChangeArrowheads="1"/>
          </p:cNvSpPr>
          <p:nvPr/>
        </p:nvSpPr>
        <p:spPr bwMode="auto">
          <a:xfrm>
            <a:off x="5133853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3" name="Line 19"/>
          <p:cNvSpPr>
            <a:spLocks noChangeShapeType="1"/>
          </p:cNvSpPr>
          <p:nvPr/>
        </p:nvSpPr>
        <p:spPr bwMode="auto">
          <a:xfrm flipV="1">
            <a:off x="5638800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5" name="Rectangle 21"/>
          <p:cNvSpPr>
            <a:spLocks noChangeArrowheads="1"/>
          </p:cNvSpPr>
          <p:nvPr/>
        </p:nvSpPr>
        <p:spPr bwMode="auto">
          <a:xfrm>
            <a:off x="7467600" y="3866679"/>
            <a:ext cx="106759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Column-</a:t>
            </a:r>
          </a:p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wise</a:t>
            </a:r>
          </a:p>
        </p:txBody>
      </p:sp>
      <p:sp>
        <p:nvSpPr>
          <p:cNvPr id="175126" name="Line 22"/>
          <p:cNvSpPr>
            <a:spLocks noChangeShapeType="1"/>
          </p:cNvSpPr>
          <p:nvPr/>
        </p:nvSpPr>
        <p:spPr bwMode="auto">
          <a:xfrm flipV="1">
            <a:off x="8024813" y="3335983"/>
            <a:ext cx="0" cy="62706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28" name="Rectangle 24"/>
          <p:cNvSpPr>
            <a:spLocks noChangeArrowheads="1"/>
          </p:cNvSpPr>
          <p:nvPr/>
        </p:nvSpPr>
        <p:spPr bwMode="auto">
          <a:xfrm>
            <a:off x="6477000" y="3866679"/>
            <a:ext cx="726134" cy="39754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Fixed</a:t>
            </a:r>
          </a:p>
        </p:txBody>
      </p:sp>
      <p:sp>
        <p:nvSpPr>
          <p:cNvPr id="175129" name="Line 25"/>
          <p:cNvSpPr>
            <a:spLocks noChangeShapeType="1"/>
          </p:cNvSpPr>
          <p:nvPr/>
        </p:nvSpPr>
        <p:spPr bwMode="auto">
          <a:xfrm flipV="1">
            <a:off x="6815785" y="3343921"/>
            <a:ext cx="0" cy="6270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75130" name="Rectangle 26"/>
          <p:cNvSpPr>
            <a:spLocks noChangeArrowheads="1"/>
          </p:cNvSpPr>
          <p:nvPr/>
        </p:nvSpPr>
        <p:spPr bwMode="auto">
          <a:xfrm>
            <a:off x="444500" y="4868863"/>
            <a:ext cx="5492750" cy="12271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</a:bodyPr>
          <a:lstStyle/>
          <a:p>
            <a:pPr marL="223838" indent="-223838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u="sng" dirty="0">
                <a:latin typeface="Calibri"/>
                <a:cs typeface="Calibri"/>
              </a:rPr>
              <a:t>Miss rate for inner loop iterations:</a:t>
            </a: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</a:t>
            </a:r>
            <a:r>
              <a:rPr lang="en-US" sz="2000" b="0" u="sng" dirty="0">
                <a:latin typeface="Calibri"/>
                <a:cs typeface="Calibri"/>
              </a:rPr>
              <a:t>A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B</a:t>
            </a: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b="0" u="sng" dirty="0">
                <a:latin typeface="Calibri"/>
                <a:cs typeface="Calibri"/>
              </a:rPr>
              <a:t>C</a:t>
            </a:r>
            <a:endParaRPr lang="en-US" sz="2000" b="0" dirty="0">
              <a:latin typeface="Calibri"/>
              <a:cs typeface="Calibri"/>
            </a:endParaRPr>
          </a:p>
          <a:p>
            <a:pPr marL="560388" lvl="1" indent="-222250" algn="l" defTabSz="895350">
              <a:lnSpc>
                <a:spcPct val="100000"/>
              </a:lnSpc>
              <a:tabLst>
                <a:tab pos="971550" algn="ctr"/>
                <a:tab pos="2343150" algn="ctr"/>
                <a:tab pos="3657600" algn="ctr"/>
              </a:tabLst>
            </a:pPr>
            <a:r>
              <a:rPr lang="en-US" sz="2000" b="0" dirty="0">
                <a:latin typeface="Calibri"/>
                <a:cs typeface="Calibri"/>
              </a:rPr>
              <a:t>		1.0	0.0	1.0</a:t>
            </a:r>
          </a:p>
        </p:txBody>
      </p:sp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3122837" y="3985737"/>
            <a:ext cx="1898426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043487" y="6015335"/>
            <a:ext cx="402431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Block size = 32B (four doubles)</a:t>
            </a:r>
          </a:p>
        </p:txBody>
      </p:sp>
    </p:spTree>
    <p:extLst>
      <p:ext uri="{BB962C8B-B14F-4D97-AF65-F5344CB8AC3E}">
        <p14:creationId xmlns:p14="http://schemas.microsoft.com/office/powerpoint/2010/main" val="614667053"/>
      </p:ext>
    </p:extLst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61" name="Rectangle 9"/>
          <p:cNvSpPr>
            <a:spLocks noGrp="1" noChangeArrowheads="1"/>
          </p:cNvSpPr>
          <p:nvPr>
            <p:ph type="title"/>
          </p:nvPr>
        </p:nvSpPr>
        <p:spPr>
          <a:xfrm>
            <a:off x="357018" y="304800"/>
            <a:ext cx="7592093" cy="762000"/>
          </a:xfrm>
        </p:spPr>
        <p:txBody>
          <a:bodyPr/>
          <a:lstStyle/>
          <a:p>
            <a:r>
              <a:rPr lang="en-US" dirty="0"/>
              <a:t>Summary of Matrix Multiplication</a:t>
            </a:r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5486400" y="1371600"/>
            <a:ext cx="2751458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ijk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jik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0 stores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avg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1.25</a:t>
            </a:r>
          </a:p>
        </p:txBody>
      </p:sp>
      <p:sp>
        <p:nvSpPr>
          <p:cNvPr id="177159" name="Rectangle 7"/>
          <p:cNvSpPr>
            <a:spLocks noChangeArrowheads="1"/>
          </p:cNvSpPr>
          <p:nvPr/>
        </p:nvSpPr>
        <p:spPr bwMode="auto">
          <a:xfrm>
            <a:off x="5486400" y="3313113"/>
            <a:ext cx="2621614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kij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ikj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avg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0.5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60" name="Rectangle 8"/>
          <p:cNvSpPr>
            <a:spLocks noChangeArrowheads="1"/>
          </p:cNvSpPr>
          <p:nvPr/>
        </p:nvSpPr>
        <p:spPr bwMode="auto">
          <a:xfrm>
            <a:off x="5486400" y="5184775"/>
            <a:ext cx="2621614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</a:tabLst>
            </a:pP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jki</a:t>
            </a:r>
            <a:r>
              <a:rPr lang="en-US" sz="2000" dirty="0">
                <a:latin typeface="Calibri"/>
                <a:cs typeface="Calibri"/>
              </a:rPr>
              <a:t> (&amp;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kji</a:t>
            </a:r>
            <a:r>
              <a:rPr lang="en-US" sz="2000" dirty="0">
                <a:latin typeface="Calibri"/>
                <a:cs typeface="Calibri"/>
              </a:rPr>
              <a:t>): 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dirty="0">
                <a:latin typeface="Calibri"/>
                <a:cs typeface="Calibri"/>
              </a:rPr>
              <a:t> </a:t>
            </a:r>
            <a:r>
              <a:rPr lang="en-US" sz="2000" b="0" dirty="0">
                <a:latin typeface="Calibri"/>
                <a:cs typeface="Calibri"/>
              </a:rPr>
              <a:t>2 loads, 1 store</a:t>
            </a:r>
          </a:p>
          <a:p>
            <a:pPr marL="114300" lvl="1" algn="l">
              <a:lnSpc>
                <a:spcPct val="100000"/>
              </a:lnSpc>
              <a:buFontTx/>
              <a:buChar char="•"/>
              <a:tabLst>
                <a:tab pos="228600" algn="l"/>
              </a:tabLst>
            </a:pPr>
            <a:r>
              <a:rPr lang="en-US" sz="2000" b="0" dirty="0">
                <a:latin typeface="Calibri"/>
                <a:cs typeface="Calibri"/>
              </a:rPr>
              <a:t> avg misses/</a:t>
            </a:r>
            <a:r>
              <a:rPr lang="en-US" sz="2000" b="0" dirty="0" err="1">
                <a:latin typeface="Calibri"/>
                <a:cs typeface="Calibri"/>
              </a:rPr>
              <a:t>iter</a:t>
            </a:r>
            <a:r>
              <a:rPr lang="en-US" sz="2000" b="0" dirty="0">
                <a:latin typeface="Calibri"/>
                <a:cs typeface="Calibri"/>
              </a:rPr>
              <a:t> = </a:t>
            </a:r>
            <a:r>
              <a:rPr lang="en-US" sz="2000" dirty="0">
                <a:latin typeface="Calibri"/>
                <a:cs typeface="Calibri"/>
              </a:rPr>
              <a:t>2.0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1295400" y="1058863"/>
            <a:ext cx="3481388" cy="2082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j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sum = 0.0;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&lt;</a:t>
            </a:r>
            <a:r>
              <a:rPr lang="en-US" sz="1400" dirty="0" err="1">
                <a:latin typeface="Courier New" charset="0"/>
              </a:rPr>
              <a:t>n</a:t>
            </a:r>
            <a:r>
              <a:rPr lang="en-US" sz="1400" dirty="0">
                <a:latin typeface="Courier New" charset="0"/>
              </a:rPr>
              <a:t>; </a:t>
            </a:r>
            <a:r>
              <a:rPr lang="en-US" sz="1400" dirty="0" err="1">
                <a:latin typeface="Courier New" charset="0"/>
              </a:rPr>
              <a:t>k</a:t>
            </a:r>
            <a:r>
              <a:rPr lang="en-US" sz="1400" dirty="0">
                <a:latin typeface="Courier New" charset="0"/>
              </a:rPr>
              <a:t>++)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 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sum += </a:t>
            </a:r>
            <a:r>
              <a:rPr lang="en-US" sz="1400" dirty="0" err="1">
                <a:solidFill>
                  <a:srgbClr val="C00000"/>
                </a:solidFill>
                <a:latin typeface="Courier New" charset="0"/>
              </a:rPr>
              <a:t>a[i][k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] * </a:t>
            </a:r>
            <a:r>
              <a:rPr lang="en-US" sz="1400" dirty="0" err="1">
                <a:solidFill>
                  <a:srgbClr val="C00000"/>
                </a:solidFill>
                <a:latin typeface="Courier New" charset="0"/>
              </a:rPr>
              <a:t>b[k][j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 err="1">
                <a:latin typeface="Courier New" charset="0"/>
              </a:rPr>
              <a:t>c[i][j</a:t>
            </a:r>
            <a:r>
              <a:rPr lang="en-US" sz="1400" dirty="0">
                <a:latin typeface="Courier New" charset="0"/>
              </a:rPr>
              <a:t>] = sum;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 </a:t>
            </a:r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1295400" y="3221038"/>
            <a:ext cx="3481388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r = a[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][k];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for (j=0; j&lt;n;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c[</a:t>
            </a:r>
            <a:r>
              <a:rPr lang="en-US" sz="1400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][j] += r * b[k][j];   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  <p:sp>
        <p:nvSpPr>
          <p:cNvPr id="177158" name="Rectangle 6"/>
          <p:cNvSpPr>
            <a:spLocks noChangeArrowheads="1"/>
          </p:cNvSpPr>
          <p:nvPr/>
        </p:nvSpPr>
        <p:spPr bwMode="auto">
          <a:xfrm>
            <a:off x="1295400" y="5073650"/>
            <a:ext cx="3481388" cy="180793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for (j=0; j&lt;n; </a:t>
            </a:r>
            <a:r>
              <a:rPr lang="en-US" sz="1400" dirty="0" err="1">
                <a:latin typeface="Courier New" charset="0"/>
              </a:rPr>
              <a:t>j++</a:t>
            </a:r>
            <a:r>
              <a:rPr lang="en-US" sz="1400" dirty="0">
                <a:latin typeface="Courier New" charset="0"/>
              </a:rPr>
              <a:t>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for (k=0; k&lt;n; k++) {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r = b[k][j];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for (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=0;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&lt;n; </a:t>
            </a:r>
            <a:r>
              <a:rPr lang="en-US" sz="1400" dirty="0" err="1">
                <a:latin typeface="Courier New" charset="0"/>
              </a:rPr>
              <a:t>i</a:t>
            </a:r>
            <a:r>
              <a:rPr lang="en-US" sz="1400" dirty="0">
                <a:latin typeface="Courier New" charset="0"/>
              </a:rPr>
              <a:t>++)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   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c[</a:t>
            </a:r>
            <a:r>
              <a:rPr lang="en-US" sz="1400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][j] += a[</a:t>
            </a:r>
            <a:r>
              <a:rPr lang="en-US" sz="1400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charset="0"/>
              </a:rPr>
              <a:t>][k] * r;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 }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</a:pPr>
            <a:r>
              <a:rPr lang="en-US" sz="1400" dirty="0">
                <a:latin typeface="Courier New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Core i7 Matrix Multiply Performance</a:t>
            </a:r>
          </a:p>
        </p:txBody>
      </p:sp>
      <p:graphicFrame>
        <p:nvGraphicFramePr>
          <p:cNvPr id="9" name="Chart 8"/>
          <p:cNvGraphicFramePr>
            <a:graphicFrameLocks noChangeAspect="1"/>
          </p:cNvGraphicFramePr>
          <p:nvPr/>
        </p:nvGraphicFramePr>
        <p:xfrm>
          <a:off x="228600" y="1447800"/>
          <a:ext cx="8686800" cy="52507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13501" y="3124200"/>
            <a:ext cx="21066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3366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ijk</a:t>
            </a:r>
            <a:r>
              <a:rPr lang="en-US" sz="2000" dirty="0">
                <a:solidFill>
                  <a:srgbClr val="336699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3366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jik</a:t>
            </a:r>
            <a:r>
              <a:rPr lang="en-US" sz="2000" dirty="0">
                <a:solidFill>
                  <a:srgbClr val="3366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3366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(1.25)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2600" y="1549933"/>
            <a:ext cx="1976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jki</a:t>
            </a:r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kji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(2.0)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90445" y="5486400"/>
            <a:ext cx="19768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kij</a:t>
            </a:r>
            <a:r>
              <a:rPr lang="en-US" sz="2000" dirty="0">
                <a:solidFill>
                  <a:srgbClr val="008000"/>
                </a:solidFill>
                <a:latin typeface="Calibri" pitchFamily="34" charset="0"/>
              </a:rPr>
              <a:t> / </a:t>
            </a:r>
            <a:r>
              <a:rPr lang="en-US" sz="2000" dirty="0" err="1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ikj</a:t>
            </a:r>
            <a:r>
              <a:rPr lang="en-US" sz="2000" dirty="0">
                <a:solidFill>
                  <a:srgbClr val="008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(0.5)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1156750"/>
            <a:ext cx="242034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Cycles per inner loop iteration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Memories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Cache organization and operation</a:t>
            </a:r>
          </a:p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Performance impact of caches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The memory mountain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Rearranging loops to improve spatial locality</a:t>
            </a:r>
          </a:p>
          <a:p>
            <a:pPr lvl="1"/>
            <a:r>
              <a:rPr lang="en-US" dirty="0"/>
              <a:t>Using blocking to improve temporal locality</a:t>
            </a:r>
          </a:p>
          <a:p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439" y="445070"/>
            <a:ext cx="7591425" cy="762000"/>
          </a:xfrm>
        </p:spPr>
        <p:txBody>
          <a:bodyPr/>
          <a:lstStyle/>
          <a:p>
            <a:r>
              <a:rPr lang="en-US" dirty="0"/>
              <a:t>Example: Matrix Multiplication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22846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84865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2284665" y="5427663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Connector 5"/>
          <p:cNvCxnSpPr/>
          <p:nvPr/>
        </p:nvCxnSpPr>
        <p:spPr bwMode="auto">
          <a:xfrm rot="5400000">
            <a:off x="3998371" y="51427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2057400" y="5242573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endParaRPr 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9600" y="4202668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9997" y="4825425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499532" y="45720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782" y="48768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185332" y="5410200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5" name="Rectangle 7"/>
          <p:cNvSpPr>
            <a:spLocks noChangeArrowheads="1"/>
          </p:cNvSpPr>
          <p:nvPr/>
        </p:nvSpPr>
        <p:spPr bwMode="auto">
          <a:xfrm>
            <a:off x="499532" y="1413396"/>
            <a:ext cx="6848028" cy="2551981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*c =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mmm(double *a, double *b, double *c, int n)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for (int j = 0; j &lt; n; j++)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for (int k = 0; k &lt; n; k++)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  c[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j] += a[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*n + k] * b[k*n + j];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396875" y="5562599"/>
            <a:ext cx="7896225" cy="7715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</a:t>
            </a:r>
            <a:r>
              <a:rPr lang="en-US" i="1" dirty="0"/>
              <a:t>n </a:t>
            </a:r>
            <a:r>
              <a:rPr lang="en-US" dirty="0"/>
              <a:t>(much smaller than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First iteration:</a:t>
            </a:r>
          </a:p>
          <a:p>
            <a:pPr lvl="1"/>
            <a:r>
              <a:rPr lang="en-US" i="1" dirty="0"/>
              <a:t>n</a:t>
            </a:r>
            <a:r>
              <a:rPr lang="en-US" dirty="0"/>
              <a:t>/8 + n = 9</a:t>
            </a:r>
            <a:r>
              <a:rPr lang="en-US" i="1" dirty="0"/>
              <a:t>n</a:t>
            </a:r>
            <a:r>
              <a:rPr lang="en-US" dirty="0"/>
              <a:t>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</a:t>
            </a:r>
            <a:r>
              <a:rPr lang="en-US" dirty="0">
                <a:solidFill>
                  <a:srgbClr val="C00000"/>
                </a:solidFill>
              </a:rPr>
              <a:t>in cache: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57103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7310567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5710367" y="36576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" name="Straight Connector 6"/>
          <p:cNvCxnSpPr/>
          <p:nvPr/>
        </p:nvCxnSpPr>
        <p:spPr bwMode="auto">
          <a:xfrm rot="5400000">
            <a:off x="6741196" y="42283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6895699" y="3962400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925234" y="3657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91484" y="3962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3925234" y="36576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5257801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745829" y="5828506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5587425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5257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5562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929867" y="5257801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5257800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2250" y="6155842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6400800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0" grpId="0"/>
      <p:bldP spid="21" grpId="0" animBg="1"/>
      <p:bldP spid="22" grpId="0"/>
      <p:bldP spid="23" grpId="0" animBg="1"/>
      <p:bldP spid="26" grpId="0" animBg="1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not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943600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fetched from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97172" y="3395246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5943600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stored in cache</a:t>
            </a:r>
          </a:p>
          <a:p>
            <a:pPr marL="115888" indent="-115888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br>
              <a:rPr lang="en-GB" sz="1800" b="0" dirty="0"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determines where b goes</a:t>
            </a:r>
          </a:p>
          <a:p>
            <a:pPr marL="115888" indent="-115888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sz="1800" b="0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determines which block</a:t>
            </a:r>
            <a:br>
              <a:rPr lang="en-GB" sz="1800" b="0" dirty="0">
                <a:latin typeface="Calibri" pitchFamily="34" charset="0"/>
              </a:rPr>
            </a:br>
            <a:r>
              <a:rPr lang="en-GB" sz="1800" b="0" dirty="0">
                <a:latin typeface="Calibri" pitchFamily="34" charset="0"/>
              </a:rPr>
              <a:t>gets evicted (victim)</a:t>
            </a:r>
          </a:p>
        </p:txBody>
      </p:sp>
    </p:spTree>
    <p:extLst>
      <p:ext uri="{BB962C8B-B14F-4D97-AF65-F5344CB8AC3E}">
        <p14:creationId xmlns:p14="http://schemas.microsoft.com/office/powerpoint/2010/main" val="23939658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Matrix elements are doubles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</a:t>
            </a:r>
            <a:r>
              <a:rPr lang="en-US" i="1" dirty="0"/>
              <a:t>n</a:t>
            </a:r>
            <a:r>
              <a:rPr lang="en-US" dirty="0"/>
              <a:t> (much smaller than </a:t>
            </a:r>
            <a:r>
              <a:rPr lang="en-US" i="1" dirty="0"/>
              <a:t>n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Second iteration:</a:t>
            </a:r>
          </a:p>
          <a:p>
            <a:pPr lvl="1"/>
            <a:r>
              <a:rPr lang="en-US" dirty="0"/>
              <a:t>Again:</a:t>
            </a:r>
            <a:br>
              <a:rPr lang="en-US" dirty="0"/>
            </a:br>
            <a:r>
              <a:rPr lang="en-US" i="1" dirty="0"/>
              <a:t>n</a:t>
            </a:r>
            <a:r>
              <a:rPr lang="en-US" dirty="0"/>
              <a:t>/8 + </a:t>
            </a:r>
            <a:r>
              <a:rPr lang="en-US" i="1" dirty="0"/>
              <a:t>n</a:t>
            </a:r>
            <a:r>
              <a:rPr lang="en-US" dirty="0"/>
              <a:t> = 9</a:t>
            </a:r>
            <a:r>
              <a:rPr lang="en-US" i="1" dirty="0"/>
              <a:t>n</a:t>
            </a:r>
            <a:r>
              <a:rPr lang="en-US" dirty="0"/>
              <a:t>/8 misses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dirty="0"/>
              <a:t>9</a:t>
            </a:r>
            <a:r>
              <a:rPr lang="en-US" i="1" dirty="0"/>
              <a:t>n</a:t>
            </a:r>
            <a:r>
              <a:rPr lang="en-US" dirty="0"/>
              <a:t>/8 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 = (9/8) 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</a:t>
            </a:r>
          </a:p>
        </p:txBody>
      </p:sp>
      <p:sp>
        <p:nvSpPr>
          <p:cNvPr id="14" name="AutoShape 16"/>
          <p:cNvSpPr>
            <a:spLocks/>
          </p:cNvSpPr>
          <p:nvPr/>
        </p:nvSpPr>
        <p:spPr bwMode="auto">
          <a:xfrm rot="5400000" flipV="1">
            <a:off x="7755466" y="2819400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721601" y="2907268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57150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7315200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5715000" y="3654624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 rot="5400000">
            <a:off x="6836039" y="4225329"/>
            <a:ext cx="1143000" cy="1588"/>
          </a:xfrm>
          <a:prstGeom prst="line">
            <a:avLst/>
          </a:prstGeom>
          <a:noFill/>
          <a:ln w="571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900332" y="3987225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3929867" y="3654623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96117" y="3959423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004732" y="3654624"/>
            <a:ext cx="76200" cy="762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6477000" y="3654623"/>
            <a:ext cx="381000" cy="529"/>
          </a:xfrm>
          <a:prstGeom prst="line">
            <a:avLst/>
          </a:pr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7298266" y="4552665"/>
            <a:ext cx="245534" cy="253425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095064" y="4797623"/>
            <a:ext cx="6799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Calibri" pitchFamily="34" charset="0"/>
              </a:rPr>
              <a:t>8 wide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Blocked Matrix Multiplication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3536866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double *c = </a:t>
            </a:r>
            <a:r>
              <a:rPr lang="en-US" sz="1600" dirty="0" err="1">
                <a:latin typeface="Courier New" pitchFamily="49" charset="0"/>
              </a:rPr>
              <a:t>calloc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sizeof</a:t>
            </a:r>
            <a:r>
              <a:rPr lang="en-US" sz="1600" dirty="0">
                <a:latin typeface="Courier New" pitchFamily="49" charset="0"/>
              </a:rPr>
              <a:t>(double), n*n);</a:t>
            </a:r>
          </a:p>
          <a:p>
            <a:pPr algn="l">
              <a:lnSpc>
                <a:spcPct val="100000"/>
              </a:lnSpc>
            </a:pP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Multiply n x n matrices a and b 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void mmm(double *a, double *b, double *c, int n)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for (int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= 0;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n;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+= 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for (int j = 0; j &lt; n; j += 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for (int k = 0; k &lt; n; k += B)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               /* B x B mini matrix multiplications */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 for (int i1 =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 i1 &lt; </a:t>
            </a:r>
            <a:r>
              <a:rPr lang="en-US" sz="1600" dirty="0" err="1">
                <a:latin typeface="Courier New" pitchFamily="49" charset="0"/>
              </a:rPr>
              <a:t>i+B</a:t>
            </a:r>
            <a:r>
              <a:rPr lang="en-US" sz="1600" dirty="0">
                <a:latin typeface="Courier New" pitchFamily="49" charset="0"/>
              </a:rPr>
              <a:t>; i1++)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                for (int j1 = j; j1 &lt; </a:t>
            </a:r>
            <a:r>
              <a:rPr lang="en-US" sz="1600" dirty="0" err="1">
                <a:latin typeface="Courier New" pitchFamily="49" charset="0"/>
              </a:rPr>
              <a:t>j+B</a:t>
            </a:r>
            <a:r>
              <a:rPr lang="en-US" sz="1600" dirty="0">
                <a:latin typeface="Courier New" pitchFamily="49" charset="0"/>
              </a:rPr>
              <a:t>; j1++)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for (int k1 = k; k1 &lt; </a:t>
            </a:r>
            <a:r>
              <a:rPr lang="en-US" sz="1600" dirty="0" err="1">
                <a:latin typeface="Courier New" pitchFamily="49" charset="0"/>
              </a:rPr>
              <a:t>k+B</a:t>
            </a:r>
            <a:r>
              <a:rPr lang="en-US" sz="1600" dirty="0">
                <a:latin typeface="Courier New" pitchFamily="49" charset="0"/>
              </a:rPr>
              <a:t>; k1++)</a:t>
            </a:r>
          </a:p>
          <a:p>
            <a:pPr algn="l"/>
            <a:r>
              <a:rPr lang="en-US" sz="1600" dirty="0">
                <a:latin typeface="Courier New" pitchFamily="49" charset="0"/>
              </a:rPr>
              <a:t>                          c[i1*n + j1] += a[i1*n + k1] * b[k1*n + j1];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22846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a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84865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05000" y="587323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329109" y="4812268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j1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469997" y="5474368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4995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765782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1143000" y="5969001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28732" y="5181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c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13864" y="5486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+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2284665" y="59436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 rot="5400000">
            <a:off x="3996268" y="5638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 bwMode="auto">
          <a:xfrm rot="5400000">
            <a:off x="2848242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/>
          <p:nvPr/>
        </p:nvCxnSpPr>
        <p:spPr bwMode="auto">
          <a:xfrm rot="5400000">
            <a:off x="3085309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rot="5400000">
            <a:off x="23841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>
            <a:off x="2612763" y="604863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3" name="Group 30"/>
          <p:cNvGrpSpPr/>
          <p:nvPr/>
        </p:nvGrpSpPr>
        <p:grpSpPr>
          <a:xfrm rot="5400000">
            <a:off x="4207934" y="5647267"/>
            <a:ext cx="702734" cy="228600"/>
            <a:chOff x="2650069" y="6316133"/>
            <a:chExt cx="702734" cy="228600"/>
          </a:xfrm>
        </p:grpSpPr>
        <p:cxnSp>
          <p:nvCxnSpPr>
            <p:cNvPr id="27" name="Straight Connector 26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2" name="TextBox 31"/>
          <p:cNvSpPr txBox="1"/>
          <p:nvPr/>
        </p:nvSpPr>
        <p:spPr>
          <a:xfrm>
            <a:off x="3756917" y="6488668"/>
            <a:ext cx="1627882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34" name="Straight Arrow Connector 33"/>
          <p:cNvCxnSpPr>
            <a:stCxn id="32" idx="0"/>
            <a:endCxn id="20" idx="3"/>
          </p:cNvCxnSpPr>
          <p:nvPr/>
        </p:nvCxnSpPr>
        <p:spPr bwMode="auto">
          <a:xfrm flipH="1" flipV="1">
            <a:off x="4567768" y="6324600"/>
            <a:ext cx="3090" cy="16406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7010400" y="4343400"/>
            <a:ext cx="2036948" cy="357663"/>
          </a:xfrm>
          <a:prstGeom prst="rect">
            <a:avLst/>
          </a:prstGeom>
          <a:noFill/>
          <a:ln w="3240">
            <a:noFill/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4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matmult</a:t>
            </a:r>
            <a:r>
              <a:rPr lang="en-GB" sz="1800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/</a:t>
            </a:r>
            <a:r>
              <a:rPr lang="en-GB" sz="1800" b="1" i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ea typeface="msgothic" charset="0"/>
                <a:cs typeface="msgothic" charset="0"/>
              </a:rPr>
              <a:t>bmm.c</a:t>
            </a:r>
            <a:endParaRPr lang="en-GB" sz="1800" b="1" i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3057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</a:t>
            </a:r>
            <a:r>
              <a:rPr lang="en-US" i="1" dirty="0"/>
              <a:t>n</a:t>
            </a:r>
            <a:r>
              <a:rPr lang="en-US" dirty="0"/>
              <a:t>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First (block) iteration:</a:t>
            </a:r>
          </a:p>
          <a:p>
            <a:pPr lvl="1"/>
            <a:r>
              <a:rPr lang="en-US" dirty="0"/>
              <a:t>B*B/8 misses for each block</a:t>
            </a:r>
          </a:p>
          <a:p>
            <a:pPr lvl="1"/>
            <a:r>
              <a:rPr lang="en-US" dirty="0"/>
              <a:t>2</a:t>
            </a:r>
            <a:r>
              <a:rPr lang="en-US" i="1" dirty="0"/>
              <a:t>n</a:t>
            </a:r>
            <a:r>
              <a:rPr lang="en-US" dirty="0"/>
              <a:t>/B x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dirty="0" err="1"/>
              <a:t>nB</a:t>
            </a:r>
            <a:r>
              <a:rPr lang="en-US" dirty="0"/>
              <a:t>/4</a:t>
            </a:r>
            <a:br>
              <a:rPr lang="en-US" dirty="0"/>
            </a:br>
            <a:r>
              <a:rPr lang="en-US" dirty="0"/>
              <a:t>(omitting matrix c)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Afterwards in cache</a:t>
            </a:r>
            <a:br>
              <a:rPr lang="en-US" dirty="0"/>
            </a:br>
            <a:r>
              <a:rPr lang="en-US" dirty="0"/>
              <a:t>(schematic)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6107506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707706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292838" y="5867400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322373" y="55626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588623" y="58674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322373" y="55626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6107506" y="55607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37191" y="60198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671083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908150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6207004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435604" y="56657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48857" y="60282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50" name="Rectangle 49"/>
          <p:cNvSpPr/>
          <p:nvPr/>
        </p:nvSpPr>
        <p:spPr bwMode="auto">
          <a:xfrm>
            <a:off x="2362200" y="24384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7021656" y="5552267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6107506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7707706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7292838" y="4038600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432237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588623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322373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6107506" y="3731934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 rot="5400000">
            <a:off x="7217973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>
            <a:off x="6671083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4" name="Straight Connector 63"/>
          <p:cNvCxnSpPr/>
          <p:nvPr/>
        </p:nvCxnSpPr>
        <p:spPr bwMode="auto">
          <a:xfrm rot="5400000">
            <a:off x="6908150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Straight Connector 64"/>
          <p:cNvCxnSpPr/>
          <p:nvPr/>
        </p:nvCxnSpPr>
        <p:spPr bwMode="auto">
          <a:xfrm rot="5400000">
            <a:off x="6207004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435604" y="3836973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5" name="Group 30"/>
          <p:cNvGrpSpPr/>
          <p:nvPr/>
        </p:nvGrpSpPr>
        <p:grpSpPr>
          <a:xfrm rot="5400000">
            <a:off x="7438265" y="4199467"/>
            <a:ext cx="702734" cy="228600"/>
            <a:chOff x="2650069" y="6316133"/>
            <a:chExt cx="702734" cy="228600"/>
          </a:xfrm>
        </p:grpSpPr>
        <p:cxnSp>
          <p:nvCxnSpPr>
            <p:cNvPr id="68" name="Straight Connector 67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Straight Connector 68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2" name="TextBox 71"/>
          <p:cNvSpPr txBox="1"/>
          <p:nvPr/>
        </p:nvSpPr>
        <p:spPr>
          <a:xfrm>
            <a:off x="7266491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73" name="Straight Arrow Connector 72"/>
          <p:cNvCxnSpPr/>
          <p:nvPr/>
        </p:nvCxnSpPr>
        <p:spPr bwMode="auto">
          <a:xfrm rot="16200000" flipV="1">
            <a:off x="7562418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74" name="AutoShape 16"/>
          <p:cNvSpPr>
            <a:spLocks/>
          </p:cNvSpPr>
          <p:nvPr/>
        </p:nvSpPr>
        <p:spPr bwMode="auto">
          <a:xfrm rot="5400000" flipV="1">
            <a:off x="8149307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848600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>
                <a:latin typeface="Calibri" pitchFamily="34" charset="0"/>
              </a:rPr>
              <a:t>n</a:t>
            </a:r>
            <a:r>
              <a:rPr lang="en-US" sz="1800" dirty="0">
                <a:latin typeface="Calibri" pitchFamily="34" charset="0"/>
              </a:rPr>
              <a:t>/B blocks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7695730" y="6493935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4323711" y="5560734"/>
            <a:ext cx="227262" cy="226893"/>
          </a:xfrm>
          <a:prstGeom prst="rect">
            <a:avLst/>
          </a:prstGeom>
          <a:solidFill>
            <a:srgbClr val="C00000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31" grpId="0"/>
      <p:bldP spid="32" grpId="0" animBg="1"/>
      <p:bldP spid="33" grpId="0"/>
      <p:bldP spid="34" grpId="0" animBg="1"/>
      <p:bldP spid="37" grpId="0" animBg="1"/>
      <p:bldP spid="38" grpId="0" animBg="1"/>
      <p:bldP spid="53" grpId="0" animBg="1"/>
      <p:bldP spid="48" grpId="0" animBg="1"/>
      <p:bldP spid="49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Miss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9675"/>
            <a:ext cx="7896225" cy="5343525"/>
          </a:xfrm>
        </p:spPr>
        <p:txBody>
          <a:bodyPr/>
          <a:lstStyle/>
          <a:p>
            <a:r>
              <a:rPr lang="en-US" dirty="0"/>
              <a:t>Assume: </a:t>
            </a:r>
          </a:p>
          <a:p>
            <a:pPr lvl="1"/>
            <a:r>
              <a:rPr lang="en-US" dirty="0"/>
              <a:t>Cache block = 8 doubles</a:t>
            </a:r>
          </a:p>
          <a:p>
            <a:pPr lvl="1"/>
            <a:r>
              <a:rPr lang="en-US" dirty="0"/>
              <a:t>Cache size C &lt;&lt; </a:t>
            </a:r>
            <a:r>
              <a:rPr lang="en-US" i="1" dirty="0"/>
              <a:t>n</a:t>
            </a:r>
            <a:r>
              <a:rPr lang="en-US" dirty="0"/>
              <a:t> (much smaller than n)</a:t>
            </a:r>
          </a:p>
          <a:p>
            <a:pPr lvl="1"/>
            <a:r>
              <a:rPr lang="en-US" dirty="0"/>
              <a:t>Three blocks       fit into cache: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endParaRPr lang="en-US" dirty="0"/>
          </a:p>
          <a:p>
            <a:r>
              <a:rPr lang="en-US" dirty="0"/>
              <a:t>Second (block) iteration:</a:t>
            </a:r>
          </a:p>
          <a:p>
            <a:pPr lvl="1"/>
            <a:r>
              <a:rPr lang="en-US" dirty="0"/>
              <a:t>Same as first iteration</a:t>
            </a:r>
          </a:p>
          <a:p>
            <a:pPr lvl="1"/>
            <a:r>
              <a:rPr lang="en-US" dirty="0"/>
              <a:t>2</a:t>
            </a:r>
            <a:r>
              <a:rPr lang="en-US" i="1" dirty="0"/>
              <a:t>n</a:t>
            </a:r>
            <a:r>
              <a:rPr lang="en-US" dirty="0"/>
              <a:t>/B x B</a:t>
            </a:r>
            <a:r>
              <a:rPr lang="en-US" baseline="30000" dirty="0"/>
              <a:t>2</a:t>
            </a:r>
            <a:r>
              <a:rPr lang="en-US" dirty="0"/>
              <a:t>/8 = </a:t>
            </a:r>
            <a:r>
              <a:rPr lang="en-US" i="1" dirty="0" err="1"/>
              <a:t>n</a:t>
            </a:r>
            <a:r>
              <a:rPr lang="en-US" dirty="0" err="1"/>
              <a:t>B</a:t>
            </a:r>
            <a:r>
              <a:rPr lang="en-US" dirty="0"/>
              <a:t>/4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r>
              <a:rPr lang="en-US" dirty="0"/>
              <a:t>Total misses:</a:t>
            </a:r>
          </a:p>
          <a:p>
            <a:pPr lvl="1"/>
            <a:r>
              <a:rPr lang="en-US" i="1" dirty="0" err="1"/>
              <a:t>n</a:t>
            </a:r>
            <a:r>
              <a:rPr lang="en-US" dirty="0" err="1"/>
              <a:t>B</a:t>
            </a:r>
            <a:r>
              <a:rPr lang="en-US" dirty="0"/>
              <a:t>/4 * (</a:t>
            </a:r>
            <a:r>
              <a:rPr lang="en-US" i="1" dirty="0"/>
              <a:t>n</a:t>
            </a:r>
            <a:r>
              <a:rPr lang="en-US" dirty="0"/>
              <a:t>/B)</a:t>
            </a:r>
            <a:r>
              <a:rPr lang="en-US" baseline="30000" dirty="0"/>
              <a:t>2</a:t>
            </a:r>
            <a:r>
              <a:rPr lang="en-US" dirty="0"/>
              <a:t> = 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/(4B)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8999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7500133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085265" y="4004512"/>
            <a:ext cx="373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x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114800" y="3733800"/>
            <a:ext cx="1143000" cy="11430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81050" y="403860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=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4343400" y="3733800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5899933" y="374056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 rot="5400000">
            <a:off x="7264401" y="4191000"/>
            <a:ext cx="1143000" cy="2286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6463510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 rot="5400000">
            <a:off x="6700577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Straight Connector 40"/>
          <p:cNvCxnSpPr/>
          <p:nvPr/>
        </p:nvCxnSpPr>
        <p:spPr bwMode="auto">
          <a:xfrm rot="5400000">
            <a:off x="59994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2" name="Straight Connector 41"/>
          <p:cNvCxnSpPr/>
          <p:nvPr/>
        </p:nvCxnSpPr>
        <p:spPr bwMode="auto">
          <a:xfrm rot="5400000">
            <a:off x="6228031" y="3845599"/>
            <a:ext cx="228600" cy="1588"/>
          </a:xfrm>
          <a:prstGeom prst="line">
            <a:avLst/>
          </a:prstGeom>
          <a:noFill/>
          <a:ln w="254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4" name="Group 30"/>
          <p:cNvGrpSpPr/>
          <p:nvPr/>
        </p:nvGrpSpPr>
        <p:grpSpPr>
          <a:xfrm rot="5400000">
            <a:off x="7476067" y="4199467"/>
            <a:ext cx="702734" cy="228600"/>
            <a:chOff x="2650069" y="6316133"/>
            <a:chExt cx="702734" cy="228600"/>
          </a:xfrm>
        </p:grpSpPr>
        <p:cxnSp>
          <p:nvCxnSpPr>
            <p:cNvPr id="44" name="Straight Connector 43"/>
            <p:cNvCxnSpPr/>
            <p:nvPr/>
          </p:nvCxnSpPr>
          <p:spPr bwMode="auto">
            <a:xfrm rot="5400000">
              <a:off x="3000642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3237709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/>
            <p:nvPr/>
          </p:nvCxnSpPr>
          <p:spPr bwMode="auto">
            <a:xfrm rot="5400000">
              <a:off x="25365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/>
            <p:nvPr/>
          </p:nvCxnSpPr>
          <p:spPr bwMode="auto">
            <a:xfrm rot="5400000">
              <a:off x="2765163" y="6429639"/>
              <a:ext cx="228600" cy="1588"/>
            </a:xfrm>
            <a:prstGeom prst="line">
              <a:avLst/>
            </a:prstGeom>
            <a:noFill/>
            <a:ln w="254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48" name="TextBox 47"/>
          <p:cNvSpPr txBox="1"/>
          <p:nvPr/>
        </p:nvSpPr>
        <p:spPr>
          <a:xfrm>
            <a:off x="7016583" y="5252534"/>
            <a:ext cx="1627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Block size B x B</a:t>
            </a:r>
          </a:p>
        </p:txBody>
      </p:sp>
      <p:cxnSp>
        <p:nvCxnSpPr>
          <p:cNvPr id="49" name="Straight Arrow Connector 48"/>
          <p:cNvCxnSpPr>
            <a:stCxn id="48" idx="0"/>
          </p:cNvCxnSpPr>
          <p:nvPr/>
        </p:nvCxnSpPr>
        <p:spPr bwMode="auto">
          <a:xfrm rot="16200000" flipV="1">
            <a:off x="7638479" y="5060489"/>
            <a:ext cx="381000" cy="3090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0" name="Rectangle 49"/>
          <p:cNvSpPr/>
          <p:nvPr/>
        </p:nvSpPr>
        <p:spPr bwMode="auto">
          <a:xfrm>
            <a:off x="2362200" y="2485267"/>
            <a:ext cx="186268" cy="1862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AutoShape 16"/>
          <p:cNvSpPr>
            <a:spLocks/>
          </p:cNvSpPr>
          <p:nvPr/>
        </p:nvSpPr>
        <p:spPr bwMode="auto">
          <a:xfrm rot="5400000" flipV="1">
            <a:off x="7941734" y="2960132"/>
            <a:ext cx="228600" cy="11430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7823199" y="3048000"/>
            <a:ext cx="11894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n/B blocks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Blocking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r>
              <a:rPr lang="en-US" dirty="0"/>
              <a:t>No blocking: (9/8) 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 misses</a:t>
            </a:r>
            <a:endParaRPr lang="en-US" baseline="30000" dirty="0"/>
          </a:p>
          <a:p>
            <a:r>
              <a:rPr lang="en-US" dirty="0"/>
              <a:t>Blocking:  (1/(4B)) 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  misses</a:t>
            </a:r>
          </a:p>
          <a:p>
            <a:endParaRPr lang="en-US" dirty="0"/>
          </a:p>
          <a:p>
            <a:r>
              <a:rPr lang="en-US" dirty="0"/>
              <a:t>Use largest block size B, such that B satisfies 3B</a:t>
            </a:r>
            <a:r>
              <a:rPr lang="en-US" baseline="30000" dirty="0"/>
              <a:t>2</a:t>
            </a:r>
            <a:r>
              <a:rPr lang="en-US" dirty="0"/>
              <a:t> &lt; C</a:t>
            </a:r>
          </a:p>
          <a:p>
            <a:pPr lvl="1"/>
            <a:r>
              <a:rPr lang="en-US" sz="1600" b="0" dirty="0"/>
              <a:t>Fit three blocks in cache!  </a:t>
            </a:r>
            <a:r>
              <a:rPr lang="en-US" sz="1600" dirty="0"/>
              <a:t>Two input, </a:t>
            </a:r>
            <a:r>
              <a:rPr lang="en-US" sz="1600"/>
              <a:t>one output.</a:t>
            </a:r>
            <a:endParaRPr lang="en-US" sz="1600" b="0" dirty="0"/>
          </a:p>
          <a:p>
            <a:endParaRPr lang="en-US" dirty="0"/>
          </a:p>
          <a:p>
            <a:r>
              <a:rPr lang="en-US" dirty="0"/>
              <a:t>Reason for dramatic difference:</a:t>
            </a:r>
          </a:p>
          <a:p>
            <a:pPr lvl="1"/>
            <a:r>
              <a:rPr lang="en-US" dirty="0"/>
              <a:t>Matrix multiplication has inherent temporal locality:</a:t>
            </a:r>
          </a:p>
          <a:p>
            <a:pPr lvl="2"/>
            <a:r>
              <a:rPr lang="en-US" dirty="0"/>
              <a:t>Input data: 3</a:t>
            </a:r>
            <a:r>
              <a:rPr lang="en-US" i="1" dirty="0"/>
              <a:t>n</a:t>
            </a:r>
            <a:r>
              <a:rPr lang="en-US" baseline="30000" dirty="0"/>
              <a:t>2</a:t>
            </a:r>
            <a:r>
              <a:rPr lang="en-US" dirty="0"/>
              <a:t>, computation 2</a:t>
            </a:r>
            <a:r>
              <a:rPr lang="en-US" i="1" dirty="0"/>
              <a:t>n</a:t>
            </a:r>
            <a:r>
              <a:rPr lang="en-US" baseline="30000" dirty="0"/>
              <a:t>3</a:t>
            </a:r>
          </a:p>
          <a:p>
            <a:pPr lvl="2"/>
            <a:r>
              <a:rPr lang="en-US" dirty="0"/>
              <a:t>Every array elements used O(</a:t>
            </a:r>
            <a:r>
              <a:rPr lang="en-US" i="1" dirty="0"/>
              <a:t>n</a:t>
            </a:r>
            <a:r>
              <a:rPr lang="en-US" dirty="0"/>
              <a:t>) times!</a:t>
            </a:r>
          </a:p>
          <a:p>
            <a:pPr lvl="1"/>
            <a:r>
              <a:rPr lang="en-US" dirty="0"/>
              <a:t>But program has to be written properly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 Summary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Cache memories can have significant performance impact</a:t>
            </a:r>
          </a:p>
          <a:p>
            <a:endParaRPr lang="en-US" dirty="0"/>
          </a:p>
          <a:p>
            <a:r>
              <a:rPr lang="en-US" dirty="0"/>
              <a:t>You can write your programs to exploit this!</a:t>
            </a:r>
          </a:p>
          <a:p>
            <a:pPr lvl="1"/>
            <a:r>
              <a:rPr lang="en-US" dirty="0"/>
              <a:t>Focus on the inner loops, where bulk of computations and memory accesses occur. </a:t>
            </a:r>
          </a:p>
          <a:p>
            <a:pPr lvl="1"/>
            <a:r>
              <a:rPr lang="en-US" dirty="0"/>
              <a:t>Try to maximize spatial locality by reading data objects sequentially with stride 1.</a:t>
            </a:r>
          </a:p>
          <a:p>
            <a:pPr lvl="1"/>
            <a:r>
              <a:rPr lang="en-US" dirty="0"/>
              <a:t>Try to maximize temporal locality by using a data object as often as possible once it’s read from memory. </a:t>
            </a:r>
          </a:p>
        </p:txBody>
      </p:sp>
    </p:spTree>
    <p:extLst>
      <p:ext uri="{BB962C8B-B14F-4D97-AF65-F5344CB8AC3E}">
        <p14:creationId xmlns:p14="http://schemas.microsoft.com/office/powerpoint/2010/main" val="375726308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/>
              <a:t>Working Set, Locality, and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4"/>
            <a:ext cx="8823325" cy="5267325"/>
          </a:xfrm>
        </p:spPr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Working Set: </a:t>
            </a:r>
            <a:r>
              <a:rPr lang="en-US" dirty="0"/>
              <a:t>The set of data a program is currently “working on”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Definition of “currently” depends on context, e.g., in this loop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/>
              <a:t>Includes accesses to data and instructions</a:t>
            </a:r>
          </a:p>
          <a:p>
            <a:pPr marL="457200" lvl="1" indent="0">
              <a:buNone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sz="1400" dirty="0"/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>
                <a:solidFill>
                  <a:srgbClr val="C00000"/>
                </a:solidFill>
              </a:rPr>
              <a:t>Principle of Locality: </a:t>
            </a:r>
            <a:r>
              <a:rPr lang="en-GB" dirty="0"/>
              <a:t>Programs tend to use data and instructions with addresses near or equal to those they have used recently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Nearby addresses: </a:t>
            </a:r>
            <a:r>
              <a:rPr lang="en-GB" dirty="0">
                <a:solidFill>
                  <a:srgbClr val="C00000"/>
                </a:solidFill>
              </a:rPr>
              <a:t>Spatial Locality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/>
              <a:t>Equal addresses: </a:t>
            </a:r>
            <a:r>
              <a:rPr lang="en-GB" dirty="0">
                <a:solidFill>
                  <a:srgbClr val="C00000"/>
                </a:solidFill>
              </a:rPr>
              <a:t>Temporal locality</a:t>
            </a:r>
          </a:p>
          <a:p>
            <a:pPr marL="457200" lvl="1" indent="0">
              <a:buNone/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sz="1400" dirty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rgbClr val="C00000"/>
                </a:solidFill>
              </a:rPr>
              <a:t>Caches</a:t>
            </a:r>
            <a:r>
              <a:rPr lang="en-GB" dirty="0">
                <a:solidFill>
                  <a:schemeClr val="tx2"/>
                </a:solidFill>
              </a:rPr>
              <a:t> take advantage of temporal locality by storing recently used data, and spatial locality by copying data in block-sized transfer units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chemeClr val="tx2"/>
                </a:solidFill>
              </a:rPr>
              <a:t>Locality reduces working set sizes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>
                <a:solidFill>
                  <a:schemeClr val="tx2"/>
                </a:solidFill>
              </a:rPr>
              <a:t>Caches are most effective when the working set fits in the cache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>
              <a:solidFill>
                <a:srgbClr val="C00000"/>
              </a:solidFill>
            </a:endParaRP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03E400-91B6-43CF-1A35-F6FE18662BAD}"/>
              </a:ext>
            </a:extLst>
          </p:cNvPr>
          <p:cNvGrpSpPr/>
          <p:nvPr/>
        </p:nvGrpSpPr>
        <p:grpSpPr>
          <a:xfrm>
            <a:off x="5732595" y="3733800"/>
            <a:ext cx="1103713" cy="425940"/>
            <a:chOff x="6102261" y="4186571"/>
            <a:chExt cx="1905000" cy="735169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DF87129-57F1-6636-2916-58DB4C222907}"/>
                </a:ext>
              </a:extLst>
            </p:cNvPr>
            <p:cNvSpPr/>
            <p:nvPr/>
          </p:nvSpPr>
          <p:spPr bwMode="auto">
            <a:xfrm>
              <a:off x="6102261" y="461694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2B04275-19A8-1693-16C4-5565B6646FC8}"/>
                </a:ext>
              </a:extLst>
            </p:cNvPr>
            <p:cNvSpPr/>
            <p:nvPr/>
          </p:nvSpPr>
          <p:spPr bwMode="auto">
            <a:xfrm>
              <a:off x="6495961" y="4616940"/>
              <a:ext cx="381000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6C14A7D-2155-B19F-833F-11C5731B46BA}"/>
                </a:ext>
              </a:extLst>
            </p:cNvPr>
            <p:cNvSpPr/>
            <p:nvPr/>
          </p:nvSpPr>
          <p:spPr bwMode="auto">
            <a:xfrm>
              <a:off x="6870700" y="4616940"/>
              <a:ext cx="381000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8" name="Freeform 10">
              <a:extLst>
                <a:ext uri="{FF2B5EF4-FFF2-40B4-BE49-F238E27FC236}">
                  <a16:creationId xmlns:a16="http://schemas.microsoft.com/office/drawing/2014/main" id="{3B88390C-5319-7A50-6DC3-9F21982A4095}"/>
                </a:ext>
              </a:extLst>
            </p:cNvPr>
            <p:cNvSpPr/>
            <p:nvPr/>
          </p:nvSpPr>
          <p:spPr bwMode="auto">
            <a:xfrm>
              <a:off x="6416720" y="4186571"/>
              <a:ext cx="841420" cy="359535"/>
            </a:xfrm>
            <a:custGeom>
              <a:avLst/>
              <a:gdLst>
                <a:gd name="connsiteX0" fmla="*/ 200695 w 841420"/>
                <a:gd name="connsiteY0" fmla="*/ 353095 h 359535"/>
                <a:gd name="connsiteX1" fmla="*/ 91225 w 841420"/>
                <a:gd name="connsiteY1" fmla="*/ 56881 h 359535"/>
                <a:gd name="connsiteX2" fmla="*/ 748048 w 841420"/>
                <a:gd name="connsiteY2" fmla="*/ 50442 h 359535"/>
                <a:gd name="connsiteX3" fmla="*/ 651456 w 841420"/>
                <a:gd name="connsiteY3" fmla="*/ 359535 h 359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1420" h="359535">
                  <a:moveTo>
                    <a:pt x="200695" y="353095"/>
                  </a:moveTo>
                  <a:cubicBezTo>
                    <a:pt x="100347" y="230209"/>
                    <a:pt x="0" y="107323"/>
                    <a:pt x="91225" y="56881"/>
                  </a:cubicBezTo>
                  <a:cubicBezTo>
                    <a:pt x="182450" y="6439"/>
                    <a:pt x="654676" y="0"/>
                    <a:pt x="748048" y="50442"/>
                  </a:cubicBezTo>
                  <a:cubicBezTo>
                    <a:pt x="841420" y="100884"/>
                    <a:pt x="746438" y="230209"/>
                    <a:pt x="651456" y="359535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7B6B2B6-4990-2B93-B06A-2A366E9A4DB2}"/>
              </a:ext>
            </a:extLst>
          </p:cNvPr>
          <p:cNvGrpSpPr/>
          <p:nvPr/>
        </p:nvGrpSpPr>
        <p:grpSpPr>
          <a:xfrm>
            <a:off x="7391400" y="3705650"/>
            <a:ext cx="1066800" cy="456170"/>
            <a:chOff x="6096000" y="2614411"/>
            <a:chExt cx="1905000" cy="81458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A89F6FC-09CD-9A7D-5BE5-C25FB7F6F40D}"/>
                </a:ext>
              </a:extLst>
            </p:cNvPr>
            <p:cNvSpPr/>
            <p:nvPr/>
          </p:nvSpPr>
          <p:spPr bwMode="auto">
            <a:xfrm>
              <a:off x="6096000" y="3124200"/>
              <a:ext cx="1905000" cy="30480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13E313A-CEC0-5A9A-D19B-80E49B66BA0B}"/>
                </a:ext>
              </a:extLst>
            </p:cNvPr>
            <p:cNvSpPr/>
            <p:nvPr/>
          </p:nvSpPr>
          <p:spPr bwMode="auto">
            <a:xfrm>
              <a:off x="6489700" y="3124200"/>
              <a:ext cx="381000" cy="304800"/>
            </a:xfrm>
            <a:prstGeom prst="rect">
              <a:avLst/>
            </a:prstGeom>
            <a:solidFill>
              <a:srgbClr val="FF9999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67FA92B-172C-76A8-6541-E10889DCF217}"/>
                </a:ext>
              </a:extLst>
            </p:cNvPr>
            <p:cNvSpPr/>
            <p:nvPr/>
          </p:nvSpPr>
          <p:spPr bwMode="auto">
            <a:xfrm>
              <a:off x="6319056" y="2614411"/>
              <a:ext cx="627844" cy="433589"/>
            </a:xfrm>
            <a:custGeom>
              <a:avLst/>
              <a:gdLst>
                <a:gd name="connsiteX0" fmla="*/ 290847 w 627844"/>
                <a:gd name="connsiteY0" fmla="*/ 433589 h 433589"/>
                <a:gd name="connsiteX1" fmla="*/ 46149 w 627844"/>
                <a:gd name="connsiteY1" fmla="*/ 72980 h 433589"/>
                <a:gd name="connsiteX2" fmla="*/ 567743 w 627844"/>
                <a:gd name="connsiteY2" fmla="*/ 60101 h 433589"/>
                <a:gd name="connsiteX3" fmla="*/ 406757 w 627844"/>
                <a:gd name="connsiteY3" fmla="*/ 433589 h 43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7844" h="433589">
                  <a:moveTo>
                    <a:pt x="290847" y="433589"/>
                  </a:moveTo>
                  <a:cubicBezTo>
                    <a:pt x="145423" y="284408"/>
                    <a:pt x="0" y="135228"/>
                    <a:pt x="46149" y="72980"/>
                  </a:cubicBezTo>
                  <a:cubicBezTo>
                    <a:pt x="92298" y="10732"/>
                    <a:pt x="507642" y="0"/>
                    <a:pt x="567743" y="60101"/>
                  </a:cubicBezTo>
                  <a:cubicBezTo>
                    <a:pt x="627844" y="120202"/>
                    <a:pt x="517300" y="276895"/>
                    <a:pt x="406757" y="433589"/>
                  </a:cubicBezTo>
                </a:path>
              </a:pathLst>
            </a:cu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24038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223"/>
          <p:cNvSpPr>
            <a:spLocks noChangeAspect="1" noChangeArrowheads="1"/>
          </p:cNvSpPr>
          <p:nvPr/>
        </p:nvSpPr>
        <p:spPr bwMode="auto">
          <a:xfrm>
            <a:off x="1196975" y="4279900"/>
            <a:ext cx="3379788" cy="2197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187423" name="Rectangle 3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CPU Caches</a:t>
            </a:r>
          </a:p>
        </p:txBody>
      </p:sp>
      <p:sp>
        <p:nvSpPr>
          <p:cNvPr id="187424" name="Rectangle 3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CPU caches </a:t>
            </a:r>
            <a:r>
              <a:rPr lang="en-US" dirty="0"/>
              <a:t>are small, fast (usually SRAM) storage managed automatically by hardware</a:t>
            </a:r>
          </a:p>
          <a:p>
            <a:pPr lvl="1"/>
            <a:r>
              <a:rPr lang="en-US" dirty="0"/>
              <a:t>Hold frequently accessed blocks of main memory</a:t>
            </a:r>
          </a:p>
          <a:p>
            <a:r>
              <a:rPr lang="en-US" dirty="0"/>
              <a:t>CPU looks first for data in cache</a:t>
            </a:r>
          </a:p>
          <a:p>
            <a:r>
              <a:rPr lang="en-US" dirty="0"/>
              <a:t>Typical system structure:</a:t>
            </a:r>
          </a:p>
        </p:txBody>
      </p:sp>
      <p:sp>
        <p:nvSpPr>
          <p:cNvPr id="33" name="Rectangle 146"/>
          <p:cNvSpPr>
            <a:spLocks noChangeAspect="1" noChangeArrowheads="1"/>
          </p:cNvSpPr>
          <p:nvPr/>
        </p:nvSpPr>
        <p:spPr bwMode="auto">
          <a:xfrm>
            <a:off x="5081588" y="5584031"/>
            <a:ext cx="819150" cy="8239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alibri" panose="020F0502020204030204" pitchFamily="34" charset="0"/>
              </a:rPr>
              <a:t>Main</a:t>
            </a:r>
          </a:p>
          <a:p>
            <a:pPr algn="ctr"/>
            <a:r>
              <a:rPr lang="en-US" sz="160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37" name="Rectangle 206"/>
          <p:cNvSpPr>
            <a:spLocks noChangeAspect="1" noChangeArrowheads="1"/>
          </p:cNvSpPr>
          <p:nvPr/>
        </p:nvSpPr>
        <p:spPr bwMode="auto">
          <a:xfrm>
            <a:off x="1349375" y="5818187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Memory controller</a:t>
            </a:r>
          </a:p>
        </p:txBody>
      </p:sp>
      <p:sp>
        <p:nvSpPr>
          <p:cNvPr id="38" name="Rectangle 207"/>
          <p:cNvSpPr>
            <a:spLocks noChangeAspect="1" noChangeArrowheads="1"/>
          </p:cNvSpPr>
          <p:nvPr/>
        </p:nvSpPr>
        <p:spPr bwMode="auto">
          <a:xfrm>
            <a:off x="2862263" y="4622800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39" name="Rectangle 208"/>
          <p:cNvSpPr>
            <a:spLocks noChangeAspect="1" noChangeArrowheads="1"/>
          </p:cNvSpPr>
          <p:nvPr/>
        </p:nvSpPr>
        <p:spPr bwMode="auto">
          <a:xfrm>
            <a:off x="2862263" y="4760912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0" name="Rectangle 210"/>
          <p:cNvSpPr>
            <a:spLocks noChangeAspect="1" noChangeArrowheads="1"/>
          </p:cNvSpPr>
          <p:nvPr/>
        </p:nvSpPr>
        <p:spPr bwMode="auto">
          <a:xfrm>
            <a:off x="2862263" y="4897437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1" name="Rectangle 211"/>
          <p:cNvSpPr>
            <a:spLocks noChangeAspect="1" noChangeArrowheads="1"/>
          </p:cNvSpPr>
          <p:nvPr/>
        </p:nvSpPr>
        <p:spPr bwMode="auto">
          <a:xfrm>
            <a:off x="2862263" y="5035550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2" name="Rectangle 212"/>
          <p:cNvSpPr>
            <a:spLocks noChangeAspect="1" noChangeArrowheads="1"/>
          </p:cNvSpPr>
          <p:nvPr/>
        </p:nvSpPr>
        <p:spPr bwMode="auto">
          <a:xfrm>
            <a:off x="2862263" y="5172075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3" name="AutoShape 214"/>
          <p:cNvSpPr>
            <a:spLocks noChangeAspect="1" noChangeArrowheads="1"/>
          </p:cNvSpPr>
          <p:nvPr/>
        </p:nvSpPr>
        <p:spPr bwMode="auto">
          <a:xfrm>
            <a:off x="3559175" y="4622800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4" name="AutoShape 215"/>
          <p:cNvSpPr>
            <a:spLocks noChangeAspect="1" noChangeArrowheads="1"/>
          </p:cNvSpPr>
          <p:nvPr/>
        </p:nvSpPr>
        <p:spPr bwMode="auto">
          <a:xfrm flipH="1">
            <a:off x="3478213" y="4965700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5" name="Rectangle 220"/>
          <p:cNvSpPr>
            <a:spLocks noChangeAspect="1" noChangeArrowheads="1"/>
          </p:cNvSpPr>
          <p:nvPr/>
        </p:nvSpPr>
        <p:spPr bwMode="auto">
          <a:xfrm>
            <a:off x="3959225" y="4486275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46" name="Text Box 221"/>
          <p:cNvSpPr txBox="1">
            <a:spLocks noChangeAspect="1" noChangeArrowheads="1"/>
          </p:cNvSpPr>
          <p:nvPr/>
        </p:nvSpPr>
        <p:spPr bwMode="auto">
          <a:xfrm>
            <a:off x="2594341" y="4316998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47" name="AutoShape 222"/>
          <p:cNvSpPr>
            <a:spLocks noChangeAspect="1" noChangeArrowheads="1"/>
          </p:cNvSpPr>
          <p:nvPr/>
        </p:nvSpPr>
        <p:spPr bwMode="auto">
          <a:xfrm>
            <a:off x="2928938" y="5378450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9" name="Text Box 225"/>
          <p:cNvSpPr txBox="1">
            <a:spLocks noChangeAspect="1" noChangeArrowheads="1"/>
          </p:cNvSpPr>
          <p:nvPr/>
        </p:nvSpPr>
        <p:spPr bwMode="auto">
          <a:xfrm>
            <a:off x="1174448" y="3988385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50" name="Text Box 229"/>
          <p:cNvSpPr txBox="1">
            <a:spLocks noChangeAspect="1" noChangeArrowheads="1"/>
          </p:cNvSpPr>
          <p:nvPr/>
        </p:nvSpPr>
        <p:spPr bwMode="auto">
          <a:xfrm>
            <a:off x="4600251" y="5155198"/>
            <a:ext cx="124207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Memory bus</a:t>
            </a:r>
          </a:p>
        </p:txBody>
      </p:sp>
      <p:sp>
        <p:nvSpPr>
          <p:cNvPr id="51" name="Line 230"/>
          <p:cNvSpPr>
            <a:spLocks noChangeAspect="1" noChangeShapeType="1"/>
          </p:cNvSpPr>
          <p:nvPr/>
        </p:nvSpPr>
        <p:spPr bwMode="auto">
          <a:xfrm flipH="1">
            <a:off x="4438650" y="5446712"/>
            <a:ext cx="619125" cy="4127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4" name="Rectangle 233"/>
          <p:cNvSpPr>
            <a:spLocks noChangeAspect="1" noChangeArrowheads="1"/>
          </p:cNvSpPr>
          <p:nvPr/>
        </p:nvSpPr>
        <p:spPr bwMode="auto">
          <a:xfrm>
            <a:off x="1349375" y="4719637"/>
            <a:ext cx="10668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Cache 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55" name="AutoShape 234"/>
          <p:cNvSpPr>
            <a:spLocks noChangeAspect="1" noChangeArrowheads="1"/>
          </p:cNvSpPr>
          <p:nvPr/>
        </p:nvSpPr>
        <p:spPr bwMode="auto">
          <a:xfrm>
            <a:off x="1577975" y="5240337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6" name="AutoShape 236"/>
          <p:cNvSpPr>
            <a:spLocks noChangeAspect="1" noChangeArrowheads="1"/>
          </p:cNvSpPr>
          <p:nvPr/>
        </p:nvSpPr>
        <p:spPr bwMode="auto">
          <a:xfrm flipH="1">
            <a:off x="2441575" y="4767262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36" name="AutoShape 205"/>
          <p:cNvSpPr>
            <a:spLocks noChangeAspect="1" noChangeArrowheads="1"/>
          </p:cNvSpPr>
          <p:nvPr/>
        </p:nvSpPr>
        <p:spPr bwMode="auto">
          <a:xfrm>
            <a:off x="3748088" y="5789612"/>
            <a:ext cx="1309687" cy="481013"/>
          </a:xfrm>
          <a:prstGeom prst="leftRightArrow">
            <a:avLst>
              <a:gd name="adj1" fmla="val 50000"/>
              <a:gd name="adj2" fmla="val 54455"/>
            </a:avLst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458200" cy="573087"/>
          </a:xfrm>
        </p:spPr>
        <p:txBody>
          <a:bodyPr/>
          <a:lstStyle/>
          <a:p>
            <a:pPr marL="0" indent="0" eaLnBrk="1" hangingPunct="1">
              <a:defRPr/>
            </a:pPr>
            <a:r>
              <a:rPr lang="en-US" dirty="0"/>
              <a:t>What it Really Looks Like</a:t>
            </a:r>
          </a:p>
        </p:txBody>
      </p:sp>
      <p:pic>
        <p:nvPicPr>
          <p:cNvPr id="2050" name="Picture 2" descr="Image result for i7 die photo">
            <a:extLst>
              <a:ext uri="{FF2B5EF4-FFF2-40B4-BE49-F238E27FC236}">
                <a16:creationId xmlns:a16="http://schemas.microsoft.com/office/drawing/2014/main" id="{B1887E71-B29F-4F34-8EDA-6D5C78B26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3769468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ntel Core i7-3960X processor die detail">
            <a:extLst>
              <a:ext uri="{FF2B5EF4-FFF2-40B4-BE49-F238E27FC236}">
                <a16:creationId xmlns:a16="http://schemas.microsoft.com/office/drawing/2014/main" id="{A0BA3D36-A924-463C-94FF-CEE3C99023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3644041"/>
            <a:ext cx="3429000" cy="304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MD FX-8150 processor die detail">
            <a:extLst>
              <a:ext uri="{FF2B5EF4-FFF2-40B4-BE49-F238E27FC236}">
                <a16:creationId xmlns:a16="http://schemas.microsoft.com/office/drawing/2014/main" id="{EA4165A0-8221-4FBA-B3AF-E0C4BE93D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57600"/>
            <a:ext cx="3769468" cy="304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223">
            <a:extLst>
              <a:ext uri="{FF2B5EF4-FFF2-40B4-BE49-F238E27FC236}">
                <a16:creationId xmlns:a16="http://schemas.microsoft.com/office/drawing/2014/main" id="{703E7852-B76A-4541-9EB6-B027F461EB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9097" y="1197113"/>
            <a:ext cx="3379788" cy="21971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rnd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37" name="Rectangle 206">
            <a:extLst>
              <a:ext uri="{FF2B5EF4-FFF2-40B4-BE49-F238E27FC236}">
                <a16:creationId xmlns:a16="http://schemas.microsoft.com/office/drawing/2014/main" id="{F37B263F-1A9A-481D-832E-D696FF2881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97" y="2735400"/>
            <a:ext cx="23749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Memory controller</a:t>
            </a:r>
          </a:p>
        </p:txBody>
      </p:sp>
      <p:sp>
        <p:nvSpPr>
          <p:cNvPr id="38" name="Rectangle 207">
            <a:extLst>
              <a:ext uri="{FF2B5EF4-FFF2-40B4-BE49-F238E27FC236}">
                <a16:creationId xmlns:a16="http://schemas.microsoft.com/office/drawing/2014/main" id="{D97DB48D-62C5-4EB5-924D-E9801E0746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4385" y="1540013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39" name="Rectangle 208">
            <a:extLst>
              <a:ext uri="{FF2B5EF4-FFF2-40B4-BE49-F238E27FC236}">
                <a16:creationId xmlns:a16="http://schemas.microsoft.com/office/drawing/2014/main" id="{F28A7C25-0D6E-4E3A-8C28-900BB3E91C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4385" y="1678125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0" name="Rectangle 210">
            <a:extLst>
              <a:ext uri="{FF2B5EF4-FFF2-40B4-BE49-F238E27FC236}">
                <a16:creationId xmlns:a16="http://schemas.microsoft.com/office/drawing/2014/main" id="{3B10FE98-01EA-4A16-B1A4-FE70F259F1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4385" y="1814650"/>
            <a:ext cx="615950" cy="1381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1" name="Rectangle 211">
            <a:extLst>
              <a:ext uri="{FF2B5EF4-FFF2-40B4-BE49-F238E27FC236}">
                <a16:creationId xmlns:a16="http://schemas.microsoft.com/office/drawing/2014/main" id="{3B26E941-5A41-4BD6-B704-1C9CAA287D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4385" y="1952763"/>
            <a:ext cx="615950" cy="1365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2" name="Rectangle 212">
            <a:extLst>
              <a:ext uri="{FF2B5EF4-FFF2-40B4-BE49-F238E27FC236}">
                <a16:creationId xmlns:a16="http://schemas.microsoft.com/office/drawing/2014/main" id="{1846FDFB-0747-4935-AC0C-1DDDC2A06B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74385" y="2089288"/>
            <a:ext cx="615950" cy="138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3" name="AutoShape 214">
            <a:extLst>
              <a:ext uri="{FF2B5EF4-FFF2-40B4-BE49-F238E27FC236}">
                <a16:creationId xmlns:a16="http://schemas.microsoft.com/office/drawing/2014/main" id="{479F46FC-59B3-454D-9CAD-65FA21B275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71297" y="1540013"/>
            <a:ext cx="400050" cy="3429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4" name="AutoShape 215">
            <a:extLst>
              <a:ext uri="{FF2B5EF4-FFF2-40B4-BE49-F238E27FC236}">
                <a16:creationId xmlns:a16="http://schemas.microsoft.com/office/drawing/2014/main" id="{C4836188-40A9-4C0D-A006-CED7CCBDAD3A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7490335" y="1882913"/>
            <a:ext cx="400050" cy="344487"/>
          </a:xfrm>
          <a:prstGeom prst="rightArrow">
            <a:avLst>
              <a:gd name="adj1" fmla="val 50000"/>
              <a:gd name="adj2" fmla="val 2903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5" name="Rectangle 220">
            <a:extLst>
              <a:ext uri="{FF2B5EF4-FFF2-40B4-BE49-F238E27FC236}">
                <a16:creationId xmlns:a16="http://schemas.microsoft.com/office/drawing/2014/main" id="{33996122-17FF-4B7D-986E-E43E63A65F6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971347" y="1403488"/>
            <a:ext cx="479425" cy="9604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>
                <a:latin typeface="Calibri" panose="020F0502020204030204" pitchFamily="34" charset="0"/>
              </a:rPr>
              <a:t>ALU</a:t>
            </a:r>
          </a:p>
        </p:txBody>
      </p:sp>
      <p:sp>
        <p:nvSpPr>
          <p:cNvPr id="46" name="Text Box 221">
            <a:extLst>
              <a:ext uri="{FF2B5EF4-FFF2-40B4-BE49-F238E27FC236}">
                <a16:creationId xmlns:a16="http://schemas.microsoft.com/office/drawing/2014/main" id="{2C96D842-0C7C-41C7-A921-977A3F2FE61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606463" y="1234211"/>
            <a:ext cx="1185133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>
                <a:latin typeface="Calibri" panose="020F0502020204030204" pitchFamily="34" charset="0"/>
              </a:rPr>
              <a:t>Register file</a:t>
            </a:r>
          </a:p>
        </p:txBody>
      </p:sp>
      <p:sp>
        <p:nvSpPr>
          <p:cNvPr id="47" name="AutoShape 222">
            <a:extLst>
              <a:ext uri="{FF2B5EF4-FFF2-40B4-BE49-F238E27FC236}">
                <a16:creationId xmlns:a16="http://schemas.microsoft.com/office/drawing/2014/main" id="{0457010B-9BEE-430A-B716-B417335E5E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941060" y="2295663"/>
            <a:ext cx="549275" cy="411162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48" name="Text Box 225">
            <a:extLst>
              <a:ext uri="{FF2B5EF4-FFF2-40B4-BE49-F238E27FC236}">
                <a16:creationId xmlns:a16="http://schemas.microsoft.com/office/drawing/2014/main" id="{E8B61CA0-9B4B-4D15-B4D9-5139F9BDEFA8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186570" y="905598"/>
            <a:ext cx="9324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CPU chip</a:t>
            </a:r>
          </a:p>
        </p:txBody>
      </p:sp>
      <p:sp>
        <p:nvSpPr>
          <p:cNvPr id="49" name="Rectangle 233">
            <a:extLst>
              <a:ext uri="{FF2B5EF4-FFF2-40B4-BE49-F238E27FC236}">
                <a16:creationId xmlns:a16="http://schemas.microsoft.com/office/drawing/2014/main" id="{F7CC7E4E-1A22-4B91-92E6-33CD56BC2B0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61497" y="1636850"/>
            <a:ext cx="1066800" cy="5207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600" dirty="0">
                <a:latin typeface="Calibri" panose="020F0502020204030204" pitchFamily="34" charset="0"/>
              </a:rPr>
              <a:t>Cache 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memory</a:t>
            </a:r>
          </a:p>
        </p:txBody>
      </p:sp>
      <p:sp>
        <p:nvSpPr>
          <p:cNvPr id="50" name="AutoShape 234">
            <a:extLst>
              <a:ext uri="{FF2B5EF4-FFF2-40B4-BE49-F238E27FC236}">
                <a16:creationId xmlns:a16="http://schemas.microsoft.com/office/drawing/2014/main" id="{F9DCFCFF-79AE-4A07-85CB-ED61298575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90097" y="2157550"/>
            <a:ext cx="549275" cy="549275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1" name="AutoShape 236">
            <a:extLst>
              <a:ext uri="{FF2B5EF4-FFF2-40B4-BE49-F238E27FC236}">
                <a16:creationId xmlns:a16="http://schemas.microsoft.com/office/drawing/2014/main" id="{28707FFD-E8A3-4807-9268-B16EA8CEC85B}"/>
              </a:ext>
            </a:extLst>
          </p:cNvPr>
          <p:cNvSpPr>
            <a:spLocks noChangeAspect="1" noChangeArrowheads="1"/>
          </p:cNvSpPr>
          <p:nvPr/>
        </p:nvSpPr>
        <p:spPr bwMode="auto">
          <a:xfrm flipH="1">
            <a:off x="6453697" y="1684475"/>
            <a:ext cx="400050" cy="344488"/>
          </a:xfrm>
          <a:prstGeom prst="leftRightArrow">
            <a:avLst>
              <a:gd name="adj1" fmla="val 50000"/>
              <a:gd name="adj2" fmla="val 23226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1600">
              <a:latin typeface="Calibri" panose="020F0502020204030204" pitchFamily="34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CA118EB-16EC-4006-B7C2-31278208EF96}"/>
              </a:ext>
            </a:extLst>
          </p:cNvPr>
          <p:cNvSpPr txBox="1"/>
          <p:nvPr/>
        </p:nvSpPr>
        <p:spPr>
          <a:xfrm>
            <a:off x="5105400" y="3399408"/>
            <a:ext cx="384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Core i7-3960X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45A20A7-5949-4692-8425-0CAC105423E7}"/>
              </a:ext>
            </a:extLst>
          </p:cNvPr>
          <p:cNvSpPr txBox="1"/>
          <p:nvPr/>
        </p:nvSpPr>
        <p:spPr>
          <a:xfrm>
            <a:off x="3050432" y="3390035"/>
            <a:ext cx="384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AMD FX 8150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DFE8BC0-0295-4039-AB14-B2DE4F6C18E3}"/>
              </a:ext>
            </a:extLst>
          </p:cNvPr>
          <p:cNvSpPr txBox="1"/>
          <p:nvPr/>
        </p:nvSpPr>
        <p:spPr>
          <a:xfrm>
            <a:off x="517610" y="3298207"/>
            <a:ext cx="3845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Nehalem</a:t>
            </a:r>
          </a:p>
        </p:txBody>
      </p:sp>
    </p:spTree>
    <p:extLst>
      <p:ext uri="{BB962C8B-B14F-4D97-AF65-F5344CB8AC3E}">
        <p14:creationId xmlns:p14="http://schemas.microsoft.com/office/powerpoint/2010/main" val="188130822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710782" cy="762000"/>
          </a:xfrm>
        </p:spPr>
        <p:txBody>
          <a:bodyPr/>
          <a:lstStyle/>
          <a:p>
            <a:r>
              <a:rPr lang="en-US" dirty="0"/>
              <a:t>Set-Associative Cache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</a:t>
            </a:r>
            <a:r>
              <a:rPr lang="en-US" sz="1800" baseline="30000" dirty="0">
                <a:latin typeface="Calibri" pitchFamily="34" charset="0"/>
              </a:rPr>
              <a:t>e</a:t>
            </a:r>
            <a:r>
              <a:rPr lang="en-US" sz="1800" dirty="0">
                <a:latin typeface="Calibri" pitchFamily="34" charset="0"/>
              </a:rPr>
              <a:t>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6971766" y="2278351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931068" y="5038611"/>
            <a:ext cx="2850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</a:t>
            </a:r>
          </a:p>
          <a:p>
            <a:pPr algn="l"/>
            <a:r>
              <a:rPr lang="en-US" sz="2400" i="1" dirty="0">
                <a:latin typeface="Calibri" pitchFamily="34" charset="0"/>
              </a:rPr>
              <a:t>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6864</TotalTime>
  <Pages>0</Pages>
  <Words>5281</Words>
  <Characters>0</Characters>
  <Application>Microsoft Macintosh PowerPoint</Application>
  <PresentationFormat>On-screen Show (4:3)</PresentationFormat>
  <Lines>0</Lines>
  <Paragraphs>1282</Paragraphs>
  <Slides>55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55</vt:i4>
      </vt:variant>
    </vt:vector>
  </HeadingPairs>
  <TitlesOfParts>
    <vt:vector size="66" baseType="lpstr">
      <vt:lpstr>Calibri Bold</vt:lpstr>
      <vt:lpstr>Arial</vt:lpstr>
      <vt:lpstr>Arial Narrow</vt:lpstr>
      <vt:lpstr>Calibri</vt:lpstr>
      <vt:lpstr>Courier New</vt:lpstr>
      <vt:lpstr>Gill Sans</vt:lpstr>
      <vt:lpstr>Times New Roman</vt:lpstr>
      <vt:lpstr>Wingdings</vt:lpstr>
      <vt:lpstr>Wingdings 2</vt:lpstr>
      <vt:lpstr>Title and Content</vt:lpstr>
      <vt:lpstr>Title Only</vt:lpstr>
      <vt:lpstr>Cache Memories  COMP 222: Introduction to Computer Organization</vt:lpstr>
      <vt:lpstr>Cache Memories</vt:lpstr>
      <vt:lpstr>Recall: General Cache Concepts</vt:lpstr>
      <vt:lpstr>General Cache Concepts: Hit</vt:lpstr>
      <vt:lpstr>General Cache Concepts: Miss</vt:lpstr>
      <vt:lpstr>Working Set, Locality, and Caches</vt:lpstr>
      <vt:lpstr>CPU Caches</vt:lpstr>
      <vt:lpstr>What it Really Looks Like</vt:lpstr>
      <vt:lpstr>Set-Associative Cache Organization (S, E, B)</vt:lpstr>
      <vt:lpstr>Cache Read</vt:lpstr>
      <vt:lpstr>Example: Direct Mapped Cache (E = 1)</vt:lpstr>
      <vt:lpstr>Example: Direct Mapped Cache (E = 1)</vt:lpstr>
      <vt:lpstr>Example: Direct Mapped Cache (E = 1)</vt:lpstr>
      <vt:lpstr>Direct-Mapped Cache Simulation</vt:lpstr>
      <vt:lpstr>E-way Set-Associative Cache (Here: E = 2)</vt:lpstr>
      <vt:lpstr>E-way Set Associative Cache (Here: E = 2)</vt:lpstr>
      <vt:lpstr>E-way Set Associative Cache (Here: E = 2)</vt:lpstr>
      <vt:lpstr>2-Way Set Associative Cache Simulation</vt:lpstr>
      <vt:lpstr>What about writes?</vt:lpstr>
      <vt:lpstr>Practical Write-back Write-allocate</vt:lpstr>
      <vt:lpstr>Why Index Using Middle Bits? </vt:lpstr>
      <vt:lpstr>Illustration of Indexing Approaches</vt:lpstr>
      <vt:lpstr>Middle Bits Indexing</vt:lpstr>
      <vt:lpstr>High Bits Indexing</vt:lpstr>
      <vt:lpstr>Intel Core i7 Cache Hierarchy</vt:lpstr>
      <vt:lpstr>Cache Performance Metrics</vt:lpstr>
      <vt:lpstr>Let’s think about those numbers</vt:lpstr>
      <vt:lpstr>Writing Cache Friendly Code</vt:lpstr>
      <vt:lpstr>Cache Memories</vt:lpstr>
      <vt:lpstr>The Memory Mountain</vt:lpstr>
      <vt:lpstr>Memory Mountain Test Function</vt:lpstr>
      <vt:lpstr>The Memory Mountain</vt:lpstr>
      <vt:lpstr>Closer Look at Stride Effects</vt:lpstr>
      <vt:lpstr>Cache Memories</vt:lpstr>
      <vt:lpstr>Remember matrix multiplication</vt:lpstr>
      <vt:lpstr>Matrix Multiplication Example</vt:lpstr>
      <vt:lpstr>Miss Rate Analysis for Matrix Multiply</vt:lpstr>
      <vt:lpstr>Layout of C Arrays in Memory (review)</vt:lpstr>
      <vt:lpstr>Matrix Multiplication (ijk)</vt:lpstr>
      <vt:lpstr>Matrix Multiplication (ijk)</vt:lpstr>
      <vt:lpstr>Matrix Multiplication (kij)</vt:lpstr>
      <vt:lpstr>Matrix Multiplication (kij)</vt:lpstr>
      <vt:lpstr>Matrix Multiplication (jki)</vt:lpstr>
      <vt:lpstr>Matrix Multiplication (jki)</vt:lpstr>
      <vt:lpstr>Summary of Matrix Multiplication</vt:lpstr>
      <vt:lpstr>Core i7 Matrix Multiply Performance</vt:lpstr>
      <vt:lpstr>Cache Memories</vt:lpstr>
      <vt:lpstr>Example: Matrix Multiplication</vt:lpstr>
      <vt:lpstr>Cache Miss Analysis</vt:lpstr>
      <vt:lpstr>Cache Miss Analysis</vt:lpstr>
      <vt:lpstr>Blocked Matrix Multiplication</vt:lpstr>
      <vt:lpstr>Cache Miss Analysis</vt:lpstr>
      <vt:lpstr>Cache Miss Analysis</vt:lpstr>
      <vt:lpstr>Blocking Summary</vt:lpstr>
      <vt:lpstr>Cache Summary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94</cp:revision>
  <cp:lastPrinted>2012-09-05T04:08:39Z</cp:lastPrinted>
  <dcterms:created xsi:type="dcterms:W3CDTF">2012-09-06T15:16:51Z</dcterms:created>
  <dcterms:modified xsi:type="dcterms:W3CDTF">2024-11-06T19:17:18Z</dcterms:modified>
</cp:coreProperties>
</file>