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61"/>
  </p:notesMasterIdLst>
  <p:handoutMasterIdLst>
    <p:handoutMasterId r:id="rId62"/>
  </p:handoutMasterIdLst>
  <p:sldIdLst>
    <p:sldId id="1251" r:id="rId3"/>
    <p:sldId id="1411" r:id="rId4"/>
    <p:sldId id="1432" r:id="rId5"/>
    <p:sldId id="1262" r:id="rId6"/>
    <p:sldId id="1286" r:id="rId7"/>
    <p:sldId id="1285" r:id="rId8"/>
    <p:sldId id="1264" r:id="rId9"/>
    <p:sldId id="1412" r:id="rId10"/>
    <p:sldId id="1265" r:id="rId11"/>
    <p:sldId id="1437" r:id="rId12"/>
    <p:sldId id="1268" r:id="rId13"/>
    <p:sldId id="1289" r:id="rId14"/>
    <p:sldId id="1290" r:id="rId15"/>
    <p:sldId id="1212" r:id="rId16"/>
    <p:sldId id="1291" r:id="rId17"/>
    <p:sldId id="1292" r:id="rId18"/>
    <p:sldId id="1293" r:id="rId19"/>
    <p:sldId id="1294" r:id="rId20"/>
    <p:sldId id="1435" r:id="rId21"/>
    <p:sldId id="1438" r:id="rId22"/>
    <p:sldId id="1439" r:id="rId23"/>
    <p:sldId id="1273" r:id="rId24"/>
    <p:sldId id="1414" r:id="rId25"/>
    <p:sldId id="1274" r:id="rId26"/>
    <p:sldId id="1295" r:id="rId27"/>
    <p:sldId id="1440" r:id="rId28"/>
    <p:sldId id="1415" r:id="rId29"/>
    <p:sldId id="1278" r:id="rId30"/>
    <p:sldId id="1416" r:id="rId31"/>
    <p:sldId id="1427" r:id="rId32"/>
    <p:sldId id="1428" r:id="rId33"/>
    <p:sldId id="1417" r:id="rId34"/>
    <p:sldId id="1488" r:id="rId35"/>
    <p:sldId id="1418" r:id="rId36"/>
    <p:sldId id="1419" r:id="rId37"/>
    <p:sldId id="1421" r:id="rId38"/>
    <p:sldId id="1420" r:id="rId39"/>
    <p:sldId id="1424" r:id="rId40"/>
    <p:sldId id="1425" r:id="rId41"/>
    <p:sldId id="1429" r:id="rId42"/>
    <p:sldId id="1489" r:id="rId43"/>
    <p:sldId id="547" r:id="rId44"/>
    <p:sldId id="1441" r:id="rId45"/>
    <p:sldId id="1433" r:id="rId46"/>
    <p:sldId id="1431" r:id="rId47"/>
    <p:sldId id="1422" r:id="rId48"/>
    <p:sldId id="1423" r:id="rId49"/>
    <p:sldId id="1480" r:id="rId50"/>
    <p:sldId id="1490" r:id="rId51"/>
    <p:sldId id="1442" r:id="rId52"/>
    <p:sldId id="1443" r:id="rId53"/>
    <p:sldId id="1444" r:id="rId54"/>
    <p:sldId id="1445" r:id="rId55"/>
    <p:sldId id="1467" r:id="rId56"/>
    <p:sldId id="1477" r:id="rId57"/>
    <p:sldId id="1478" r:id="rId58"/>
    <p:sldId id="1479" r:id="rId59"/>
    <p:sldId id="1426" r:id="rId60"/>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3648">
          <p15:clr>
            <a:srgbClr val="A4A3A4"/>
          </p15:clr>
        </p15:guide>
        <p15:guide id="2" pos="27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2676" autoAdjust="0"/>
  </p:normalViewPr>
  <p:slideViewPr>
    <p:cSldViewPr>
      <p:cViewPr varScale="1">
        <p:scale>
          <a:sx n="107" d="100"/>
          <a:sy n="107" d="100"/>
        </p:scale>
        <p:origin x="1760" y="168"/>
      </p:cViewPr>
      <p:guideLst>
        <p:guide orient="horz" pos="3648"/>
        <p:guide pos="278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9C02A0-2CB8-F64C-87A7-A5563D28AA9B}" type="datetimeFigureOut">
              <a:rPr lang="en-US" smtClean="0"/>
              <a:pPr/>
              <a:t>11/11/24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885E4B-77DA-1E4C-9EDA-713D746B9077}" type="slidenum">
              <a:rPr lang="en-US" smtClean="0"/>
              <a:pPr/>
              <a:t>‹#›</a:t>
            </a:fld>
            <a:endParaRPr lang="en-US"/>
          </a:p>
        </p:txBody>
      </p:sp>
    </p:spTree>
    <p:extLst>
      <p:ext uri="{BB962C8B-B14F-4D97-AF65-F5344CB8AC3E}">
        <p14:creationId xmlns:p14="http://schemas.microsoft.com/office/powerpoint/2010/main" val="3437927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3"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13314"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872219"/>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Gill Sans" charset="0"/>
        <a:ea typeface="+mn-ea"/>
        <a:cs typeface="+mn-cs"/>
      </a:defRPr>
    </a:lvl1pPr>
    <a:lvl2pPr marL="457200" algn="l" rtl="0" fontAlgn="base">
      <a:spcBef>
        <a:spcPct val="0"/>
      </a:spcBef>
      <a:spcAft>
        <a:spcPct val="0"/>
      </a:spcAft>
      <a:defRPr sz="1200" kern="1200">
        <a:solidFill>
          <a:schemeClr val="tx1"/>
        </a:solidFill>
        <a:latin typeface="Gill Sans" charset="0"/>
        <a:ea typeface="+mn-ea"/>
        <a:cs typeface="+mn-cs"/>
      </a:defRPr>
    </a:lvl2pPr>
    <a:lvl3pPr marL="914400" algn="l" rtl="0" fontAlgn="base">
      <a:spcBef>
        <a:spcPct val="0"/>
      </a:spcBef>
      <a:spcAft>
        <a:spcPct val="0"/>
      </a:spcAft>
      <a:defRPr sz="1200" kern="1200">
        <a:solidFill>
          <a:schemeClr val="tx1"/>
        </a:solidFill>
        <a:latin typeface="Gill Sans" charset="0"/>
        <a:ea typeface="+mn-ea"/>
        <a:cs typeface="+mn-cs"/>
      </a:defRPr>
    </a:lvl3pPr>
    <a:lvl4pPr marL="1371600" algn="l" rtl="0" fontAlgn="base">
      <a:spcBef>
        <a:spcPct val="0"/>
      </a:spcBef>
      <a:spcAft>
        <a:spcPct val="0"/>
      </a:spcAft>
      <a:defRPr sz="1200" kern="1200">
        <a:solidFill>
          <a:schemeClr val="tx1"/>
        </a:solidFill>
        <a:latin typeface="Gill Sans" charset="0"/>
        <a:ea typeface="+mn-ea"/>
        <a:cs typeface="+mn-cs"/>
      </a:defRPr>
    </a:lvl4pPr>
    <a:lvl5pPr marL="1828800" algn="l" rtl="0" fontAlgn="base">
      <a:spcBef>
        <a:spcPct val="0"/>
      </a:spcBef>
      <a:spcAft>
        <a:spcPct val="0"/>
      </a:spcAft>
      <a:defRPr sz="1200" kern="1200">
        <a:solidFill>
          <a:schemeClr val="tx1"/>
        </a:solidFill>
        <a:latin typeface="Gill San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a:t>
            </a:fld>
            <a:endParaRPr lang="en-US"/>
          </a:p>
        </p:txBody>
      </p:sp>
    </p:spTree>
    <p:extLst>
      <p:ext uri="{BB962C8B-B14F-4D97-AF65-F5344CB8AC3E}">
        <p14:creationId xmlns:p14="http://schemas.microsoft.com/office/powerpoint/2010/main" val="264080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84772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42793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21</a:t>
            </a:fld>
            <a:endParaRPr lang="en-US"/>
          </a:p>
        </p:txBody>
      </p:sp>
    </p:spTree>
    <p:extLst>
      <p:ext uri="{BB962C8B-B14F-4D97-AF65-F5344CB8AC3E}">
        <p14:creationId xmlns:p14="http://schemas.microsoft.com/office/powerpoint/2010/main" val="194894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a:t>
            </a:fld>
            <a:endParaRPr lang="en-US"/>
          </a:p>
        </p:txBody>
      </p:sp>
    </p:spTree>
    <p:extLst>
      <p:ext uri="{BB962C8B-B14F-4D97-AF65-F5344CB8AC3E}">
        <p14:creationId xmlns:p14="http://schemas.microsoft.com/office/powerpoint/2010/main" val="2942661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144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246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246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4514"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553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Rot="1" noChangeAspect="1" noChangeArrowheads="1" noTextEdit="1"/>
          </p:cNvSpPr>
          <p:nvPr>
            <p:ph type="sldImg"/>
          </p:nvPr>
        </p:nvSpPr>
        <p:spPr>
          <a:ln/>
        </p:spPr>
      </p:sp>
      <p:sp>
        <p:nvSpPr>
          <p:cNvPr id="62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32</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168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Rot="1" noChangeAspec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8192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8294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69" name="Text Box 1"/>
          <p:cNvSpPr txBox="1">
            <a:spLocks noChangeArrowheads="1"/>
          </p:cNvSpPr>
          <p:nvPr/>
        </p:nvSpPr>
        <p:spPr bwMode="auto">
          <a:xfrm>
            <a:off x="1264660" y="726233"/>
            <a:ext cx="4774840" cy="3581977"/>
          </a:xfrm>
          <a:prstGeom prst="rect">
            <a:avLst/>
          </a:prstGeom>
          <a:solidFill>
            <a:srgbClr val="FFFFFF"/>
          </a:solidFill>
          <a:ln w="9525">
            <a:solidFill>
              <a:srgbClr val="000000"/>
            </a:solidFill>
            <a:miter lim="800000"/>
            <a:headEnd/>
            <a:tailEnd/>
          </a:ln>
          <a:effectLst/>
        </p:spPr>
        <p:txBody>
          <a:bodyPr wrap="none" lIns="94924" tIns="47462" rIns="94924" bIns="47462" anchor="ctr">
            <a:prstTxWarp prst="textNoShape">
              <a:avLst/>
            </a:prstTxWarp>
          </a:bodyPr>
          <a:lstStyle/>
          <a:p>
            <a:endParaRPr lang="en-US"/>
          </a:p>
        </p:txBody>
      </p:sp>
      <p:sp>
        <p:nvSpPr>
          <p:cNvPr id="83970" name="Text Box 2"/>
          <p:cNvSpPr txBox="1">
            <a:spLocks noGrp="1" noChangeArrowheads="1"/>
          </p:cNvSpPr>
          <p:nvPr>
            <p:ph type="body"/>
          </p:nvPr>
        </p:nvSpPr>
        <p:spPr bwMode="auto">
          <a:xfrm>
            <a:off x="972560" y="4554112"/>
            <a:ext cx="5357380" cy="4316406"/>
          </a:xfrm>
          <a:prstGeom prst="rect">
            <a:avLst/>
          </a:prstGeom>
          <a:noFill/>
          <a:ln>
            <a:round/>
            <a:headEnd/>
            <a:tailEnd/>
          </a:ln>
        </p:spPr>
        <p:txBody>
          <a:bodyPr wrap="none" lIns="91288" tIns="45644" rIns="91288" bIns="45644" anchor="ctr">
            <a:prstTxWarp prst="textNoShape">
              <a:avLst/>
            </a:prstTxWarp>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Shape 1489"/>
          <p:cNvSpPr txBox="1"/>
          <p:nvPr/>
        </p:nvSpPr>
        <p:spPr>
          <a:xfrm>
            <a:off x="1264660" y="726233"/>
            <a:ext cx="4774840" cy="3581977"/>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4900" tIns="47450" rIns="94900" bIns="47450" anchor="ctr" anchorCtr="0">
            <a:noAutofit/>
          </a:bodyPr>
          <a:lstStyle/>
          <a:p>
            <a:pPr marL="0" marR="0" lvl="0" indent="0" algn="l" rtl="0">
              <a:spcBef>
                <a:spcPts val="0"/>
              </a:spcBef>
              <a:spcAft>
                <a:spcPts val="0"/>
              </a:spcAft>
              <a:buNone/>
            </a:pPr>
            <a:endParaRPr sz="2400" b="1">
              <a:solidFill>
                <a:schemeClr val="dk1"/>
              </a:solidFill>
              <a:latin typeface="Arial Narrow"/>
              <a:ea typeface="Arial Narrow"/>
              <a:cs typeface="Arial Narrow"/>
              <a:sym typeface="Arial Narrow"/>
            </a:endParaRPr>
          </a:p>
        </p:txBody>
      </p:sp>
      <p:sp>
        <p:nvSpPr>
          <p:cNvPr id="1490" name="Shape 1490"/>
          <p:cNvSpPr txBox="1">
            <a:spLocks noGrp="1"/>
          </p:cNvSpPr>
          <p:nvPr>
            <p:ph type="body" idx="1"/>
          </p:nvPr>
        </p:nvSpPr>
        <p:spPr>
          <a:xfrm>
            <a:off x="972560" y="4554112"/>
            <a:ext cx="5357380" cy="4316406"/>
          </a:xfrm>
          <a:prstGeom prst="rect">
            <a:avLst/>
          </a:prstGeom>
          <a:noFill/>
          <a:ln>
            <a:noFill/>
          </a:ln>
        </p:spPr>
        <p:txBody>
          <a:bodyPr spcFirstLastPara="1" wrap="square" lIns="91275" tIns="45625" rIns="91275" bIns="45625" anchor="ctr" anchorCtr="0">
            <a:noAutofit/>
          </a:bodyPr>
          <a:lstStyle/>
          <a:p>
            <a:pPr marL="0" marR="0" lvl="0" indent="0" algn="l" rtl="0">
              <a:spcBef>
                <a:spcPts val="0"/>
              </a:spcBef>
              <a:spcAft>
                <a:spcPts val="0"/>
              </a:spcAft>
              <a:buNone/>
            </a:pPr>
            <a:endParaRPr sz="1200" b="0" i="0" u="none" strike="noStrike" cap="none">
              <a:solidFill>
                <a:schemeClr val="dk1"/>
              </a:solidFill>
              <a:latin typeface="Times New Roman"/>
              <a:ea typeface="Times New Roman"/>
              <a:cs typeface="Times New Roman"/>
              <a:sym typeface="Times New Roman"/>
            </a:endParaRPr>
          </a:p>
        </p:txBody>
      </p:sp>
      <p:sp>
        <p:nvSpPr>
          <p:cNvPr id="1491" name="Shape 1491"/>
          <p:cNvSpPr>
            <a:spLocks noGrp="1" noRot="1" noChangeAspect="1"/>
          </p:cNvSpPr>
          <p:nvPr>
            <p:ph type="sldImg" idx="2"/>
          </p:nvPr>
        </p:nvSpPr>
        <p:spPr>
          <a:xfrm>
            <a:off x="1219200" y="685800"/>
            <a:ext cx="4876800" cy="36576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80976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168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9056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Rot="1" noChangeAspec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36014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01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3"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4754"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r>
              <a:rPr lang="en-US" dirty="0"/>
              <a:t>Understanding these Why questions will be relevant for today’s quiz.</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680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57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782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r>
              <a:rPr lang="en-US" dirty="0"/>
              <a:t>Click to reveal PPO.  Then run through lookup that retrieves 0x15 before clicking again to reveal the answer.</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8850"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8850"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49150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8850"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r>
              <a:rPr lang="en-US" dirty="0"/>
              <a:t>We are not showing the TLB on the slide, but by assumption it’s a TLB miss, so we need to look at the Page Table for the translation.</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8850"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60631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3"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84994"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222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8</a:t>
            </a:fld>
            <a:endParaRPr lang="en-US"/>
          </a:p>
        </p:txBody>
      </p:sp>
    </p:spTree>
    <p:extLst>
      <p:ext uri="{BB962C8B-B14F-4D97-AF65-F5344CB8AC3E}">
        <p14:creationId xmlns:p14="http://schemas.microsoft.com/office/powerpoint/2010/main" val="1471909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3250"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4274"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r>
              <a:rPr lang="en-US" dirty="0"/>
              <a:t>Minimizing cache misses is paramount.  Fully associative avoids conflict misses, and likely no worse on capacity misses.</a:t>
            </a:r>
          </a:p>
          <a:p>
            <a:r>
              <a:rPr lang="en-US" dirty="0"/>
              <a:t>Sophisticated replacement algorithms likely better than simpler ones at minimizing misses.</a:t>
            </a:r>
          </a:p>
          <a:p>
            <a:r>
              <a:rPr lang="en-US" dirty="0"/>
              <a:t>Write-through would slow computation down to speed of the disk.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54000"/>
            <a:ext cx="2095500" cy="6578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54000"/>
            <a:ext cx="6134100" cy="657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54000"/>
            <a:ext cx="2095500" cy="5872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54000"/>
            <a:ext cx="6134100" cy="58721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381000" y="254000"/>
            <a:ext cx="8382000" cy="11430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dirty="0">
                <a:sym typeface="Calibri Bold" charset="0"/>
              </a:rPr>
              <a:t>Click to edit Master title style</a:t>
            </a:r>
          </a:p>
        </p:txBody>
      </p:sp>
      <p:sp>
        <p:nvSpPr>
          <p:cNvPr id="2050" name="Rectangle 2"/>
          <p:cNvSpPr>
            <a:spLocks noGrp="1" noChangeArrowheads="1"/>
          </p:cNvSpPr>
          <p:nvPr>
            <p:ph type="body" idx="1"/>
          </p:nvPr>
        </p:nvSpPr>
        <p:spPr bwMode="auto">
          <a:xfrm>
            <a:off x="381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dirty="0">
                <a:sym typeface="Calibri Bold" charset="0"/>
              </a:rPr>
              <a:t>Click to edit Master text styles</a:t>
            </a:r>
          </a:p>
          <a:p>
            <a:pPr lvl="1"/>
            <a:r>
              <a:rPr lang="en-US" dirty="0">
                <a:sym typeface="Calibri" charset="0"/>
              </a:rPr>
              <a:t>Second level</a:t>
            </a:r>
          </a:p>
          <a:p>
            <a:pPr lvl="2"/>
            <a:r>
              <a:rPr lang="en-US" dirty="0">
                <a:sym typeface="Calibri" charset="0"/>
              </a:rPr>
              <a:t>Third level</a:t>
            </a:r>
          </a:p>
          <a:p>
            <a:pPr lvl="3"/>
            <a:r>
              <a:rPr lang="en-US" dirty="0">
                <a:sym typeface="Calibri" charset="0"/>
              </a:rPr>
              <a:t>Fourth level</a:t>
            </a:r>
          </a:p>
          <a:p>
            <a:pPr lvl="4"/>
            <a:r>
              <a:rPr lang="en-US" dirty="0">
                <a:sym typeface="Calibri" charset="0"/>
              </a:rPr>
              <a:t>Fifth level</a:t>
            </a:r>
          </a:p>
        </p:txBody>
      </p:sp>
      <p:sp>
        <p:nvSpPr>
          <p:cNvPr id="4" name="Rectangle 3"/>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
        <p:nvSpPr>
          <p:cNvPr id="5" name="TextBox 4"/>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algn="l" rtl="0" fontAlgn="base">
        <a:spcBef>
          <a:spcPct val="0"/>
        </a:spcBef>
        <a:spcAft>
          <a:spcPct val="0"/>
        </a:spcAft>
        <a:defRPr sz="3600" b="1">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lstStyle/>
          <a:p>
            <a:endParaRPr lang="en-US"/>
          </a:p>
        </p:txBody>
      </p:sp>
      <p:sp>
        <p:nvSpPr>
          <p:cNvPr id="4098" name="Rectangle 2"/>
          <p:cNvSpPr>
            <a:spLocks noGrp="1" noChangeArrowheads="1"/>
          </p:cNvSpPr>
          <p:nvPr>
            <p:ph type="title"/>
          </p:nvPr>
        </p:nvSpPr>
        <p:spPr bwMode="auto">
          <a:xfrm>
            <a:off x="381000" y="254000"/>
            <a:ext cx="8382000" cy="11430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4099" name="Rectangle 3"/>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5" name="TextBox 4"/>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9pPr>
    </p:titleStyle>
    <p:bodyStyle>
      <a:lvl1pPr marL="342900" indent="-3429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742950" indent="-2857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1143000" indent="-2286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6002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20574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25146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9718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3429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8862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p:cNvSpPr>
          <p:nvPr/>
        </p:nvSpPr>
        <p:spPr bwMode="auto">
          <a:xfrm>
            <a:off x="7897813" y="-26988"/>
            <a:ext cx="1320800" cy="252413"/>
          </a:xfrm>
          <a:prstGeom prst="rect">
            <a:avLst/>
          </a:prstGeom>
          <a:noFill/>
          <a:ln w="25400" cap="flat">
            <a:noFill/>
            <a:miter lim="800000"/>
            <a:headEnd type="none" w="med" len="med"/>
            <a:tailEnd type="none" w="med" len="med"/>
          </a:ln>
        </p:spPr>
        <p:txBody>
          <a:bodyPr lIns="38100" tIns="38100" rIns="38100" bIns="38100"/>
          <a:lstStyle/>
          <a:p>
            <a:pPr algn="l"/>
            <a:r>
              <a:rPr lang="en-US" sz="1200">
                <a:solidFill>
                  <a:srgbClr val="FFFFFF"/>
                </a:solidFill>
                <a:latin typeface="Times New Roman" charset="0"/>
                <a:cs typeface="Times New Roman" charset="0"/>
                <a:sym typeface="Times New Roman" charset="0"/>
              </a:rPr>
              <a:t>Carnegie Mellon</a:t>
            </a:r>
          </a:p>
        </p:txBody>
      </p:sp>
      <p:sp>
        <p:nvSpPr>
          <p:cNvPr id="8196" name="Rectangle 4"/>
          <p:cNvSpPr>
            <a:spLocks/>
          </p:cNvSpPr>
          <p:nvPr/>
        </p:nvSpPr>
        <p:spPr bwMode="auto">
          <a:xfrm>
            <a:off x="685800" y="4076700"/>
            <a:ext cx="1251368" cy="756617"/>
          </a:xfrm>
          <a:prstGeom prst="rect">
            <a:avLst/>
          </a:prstGeom>
          <a:noFill/>
          <a:ln w="12700" cap="flat">
            <a:noFill/>
            <a:miter lim="800000"/>
            <a:headEnd type="none" w="med" len="med"/>
            <a:tailEnd type="none" w="med" len="med"/>
          </a:ln>
        </p:spPr>
        <p:txBody>
          <a:bodyPr wrap="none" lIns="38100" tIns="38100" rIns="38100" bIns="38100" anchor="t">
            <a:spAutoFit/>
          </a:bodyPr>
          <a:lstStyle/>
          <a:p>
            <a:pPr algn="l">
              <a:spcBef>
                <a:spcPts val="475"/>
              </a:spcBef>
            </a:pPr>
            <a:r>
              <a:rPr lang="en-US" sz="2000" b="1" dirty="0">
                <a:solidFill>
                  <a:schemeClr val="tx1"/>
                </a:solidFill>
                <a:latin typeface="+mn-lt"/>
                <a:ea typeface="Calibri Bold"/>
                <a:cs typeface="Calibri Bold"/>
                <a:sym typeface="Calibri Bold" charset="0"/>
              </a:rPr>
              <a:t>Instructor:</a:t>
            </a:r>
            <a:r>
              <a:rPr lang="en-US" sz="2000" b="1" dirty="0">
                <a:solidFill>
                  <a:schemeClr val="tx1"/>
                </a:solidFill>
                <a:latin typeface="+mn-lt"/>
                <a:ea typeface="Calibri"/>
                <a:cs typeface="Calibri"/>
                <a:sym typeface="Calibri" charset="0"/>
              </a:rPr>
              <a:t> </a:t>
            </a:r>
          </a:p>
          <a:p>
            <a:pPr algn="l">
              <a:spcBef>
                <a:spcPts val="475"/>
              </a:spcBef>
            </a:pPr>
            <a:r>
              <a:rPr lang="en-US" sz="2000" dirty="0">
                <a:solidFill>
                  <a:schemeClr val="tx1"/>
                </a:solidFill>
                <a:latin typeface="+mn-lt"/>
                <a:ea typeface="Calibri"/>
                <a:cs typeface="Calibri"/>
                <a:sym typeface="Calibri" charset="0"/>
              </a:rPr>
              <a:t>Alan L. Cox</a:t>
            </a:r>
          </a:p>
        </p:txBody>
      </p:sp>
      <p:sp>
        <p:nvSpPr>
          <p:cNvPr id="8" name="Title 1"/>
          <p:cNvSpPr>
            <a:spLocks noGrp="1"/>
          </p:cNvSpPr>
          <p:nvPr>
            <p:ph type="title"/>
          </p:nvPr>
        </p:nvSpPr>
        <p:spPr>
          <a:xfrm>
            <a:off x="685800" y="1752600"/>
            <a:ext cx="7772400" cy="1820862"/>
          </a:xfrm>
        </p:spPr>
        <p:txBody>
          <a:bodyPr/>
          <a:lstStyle/>
          <a:p>
            <a:r>
              <a:rPr lang="en-US" dirty="0"/>
              <a:t>Virtual Memory</a:t>
            </a:r>
            <a:br>
              <a:rPr lang="en-US" dirty="0"/>
            </a:br>
            <a:br>
              <a:rPr lang="en-US" dirty="0"/>
            </a:br>
            <a:r>
              <a:rPr lang="en-US" sz="2000" b="0" dirty="0"/>
              <a:t>COMP 222: Introduction to Computer Organization</a:t>
            </a:r>
            <a:endParaRPr lang="en-US" b="0" dirty="0"/>
          </a:p>
        </p:txBody>
      </p:sp>
    </p:spTree>
    <p:extLst>
      <p:ext uri="{BB962C8B-B14F-4D97-AF65-F5344CB8AC3E}">
        <p14:creationId xmlns:p14="http://schemas.microsoft.com/office/powerpoint/2010/main" val="63357305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78169" y="468757"/>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DRAM Cache Organization</a:t>
            </a:r>
          </a:p>
        </p:txBody>
      </p:sp>
      <p:sp>
        <p:nvSpPr>
          <p:cNvPr id="13314" name="Rectangle 2"/>
          <p:cNvSpPr>
            <a:spLocks noGrp="1" noChangeArrowheads="1"/>
          </p:cNvSpPr>
          <p:nvPr>
            <p:ph type="body" idx="1"/>
          </p:nvPr>
        </p:nvSpPr>
        <p:spPr>
          <a:xfrm>
            <a:off x="290513" y="1347788"/>
            <a:ext cx="8548687" cy="5357812"/>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DRAM cache organization driven by the enormous miss penalty</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DRAM is about </a:t>
            </a:r>
            <a:r>
              <a:rPr lang="en-GB" b="1" i="1" dirty="0">
                <a:solidFill>
                  <a:srgbClr val="C00000"/>
                </a:solidFill>
              </a:rPr>
              <a:t>10x</a:t>
            </a:r>
            <a:r>
              <a:rPr lang="en-GB" dirty="0"/>
              <a:t> slower than SRAM</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Disk is about </a:t>
            </a:r>
            <a:r>
              <a:rPr lang="en-GB" b="1" i="1" dirty="0">
                <a:solidFill>
                  <a:srgbClr val="C00000"/>
                </a:solidFill>
              </a:rPr>
              <a:t>10,000x</a:t>
            </a:r>
            <a:r>
              <a:rPr lang="en-GB" dirty="0"/>
              <a:t> slower than DRAM</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Time to load block from disk &gt; 1ms (&gt; 1 million clock cycles)</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CPU can do a lot of computation during that time</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Consequences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Large page (block) size: typically 4 KB</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x86-64 “huge pages” are 2 MB (default) to 1 GB</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Fully associative.  </a:t>
            </a:r>
            <a:r>
              <a:rPr lang="en-GB" i="1" dirty="0"/>
              <a:t>Why?</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Any VP can be placed in any PP</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Requires a “large” mapping function – different from cache memories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Highly sophisticated, expensive replacement algorithms.  </a:t>
            </a:r>
            <a:r>
              <a:rPr lang="en-GB" i="1" dirty="0"/>
              <a:t>Why?</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Too complicated and open-ended to be implemented in hardware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Write-back rather than write-through.  </a:t>
            </a:r>
            <a:r>
              <a:rPr lang="en-GB" i="1" dirty="0"/>
              <a:t>Why?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4">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4">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14">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1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Enabling Data Structure: Page Table</a:t>
            </a:r>
          </a:p>
        </p:txBody>
      </p:sp>
      <p:sp>
        <p:nvSpPr>
          <p:cNvPr id="14338" name="Rectangle 2"/>
          <p:cNvSpPr>
            <a:spLocks noGrp="1" noChangeArrowheads="1"/>
          </p:cNvSpPr>
          <p:nvPr>
            <p:ph type="body" idx="1"/>
          </p:nvPr>
        </p:nvSpPr>
        <p:spPr>
          <a:xfrm>
            <a:off x="290513" y="1147763"/>
            <a:ext cx="8307387" cy="12906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 </a:t>
            </a:r>
            <a:r>
              <a:rPr lang="en-GB" i="1" dirty="0">
                <a:solidFill>
                  <a:srgbClr val="C00000"/>
                </a:solidFill>
              </a:rPr>
              <a:t>page table </a:t>
            </a:r>
            <a:r>
              <a:rPr lang="en-GB" dirty="0"/>
              <a:t>is an array of page table entries (PTEs) that maps virtual pages to physical pages. </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Per-process kernel data structure in DRAM</a:t>
            </a:r>
          </a:p>
        </p:txBody>
      </p:sp>
      <p:sp>
        <p:nvSpPr>
          <p:cNvPr id="14339" name="Rectangle 3"/>
          <p:cNvSpPr>
            <a:spLocks noChangeArrowheads="1"/>
          </p:cNvSpPr>
          <p:nvPr/>
        </p:nvSpPr>
        <p:spPr bwMode="auto">
          <a:xfrm>
            <a:off x="2120900" y="46767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2120900" y="49053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2120900" y="44481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2120900" y="33051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2120900"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2120900" y="37623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2120900" y="39909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2120900" y="42195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2073631" y="51751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5348288" y="23622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5465763" y="34006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5465763" y="36099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4</a:t>
            </a:r>
          </a:p>
        </p:txBody>
      </p:sp>
      <p:sp>
        <p:nvSpPr>
          <p:cNvPr id="14351" name="Line 15"/>
          <p:cNvSpPr>
            <a:spLocks noChangeShapeType="1"/>
          </p:cNvSpPr>
          <p:nvPr/>
        </p:nvSpPr>
        <p:spPr bwMode="auto">
          <a:xfrm>
            <a:off x="2946400" y="47974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2946400" y="34274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2971800" y="31988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2921000" y="29702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5400675" y="43592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1816100"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1816100" y="4905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1816100"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1816100"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1816100"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1816100"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1816100"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1816100"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1587500" y="30003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1824127" y="32750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1824920" y="35079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1824127" y="3973740"/>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8" name="Text Box 32"/>
          <p:cNvSpPr txBox="1">
            <a:spLocks noChangeArrowheads="1"/>
          </p:cNvSpPr>
          <p:nvPr/>
        </p:nvSpPr>
        <p:spPr bwMode="auto">
          <a:xfrm>
            <a:off x="1824920" y="4180893"/>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9" name="Text Box 33"/>
          <p:cNvSpPr txBox="1">
            <a:spLocks noChangeArrowheads="1"/>
          </p:cNvSpPr>
          <p:nvPr/>
        </p:nvSpPr>
        <p:spPr bwMode="auto">
          <a:xfrm>
            <a:off x="1824127" y="44202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1824920" y="48796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1824127" y="46467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1824920" y="37408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2187575" y="25114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1209497" y="32399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1206322" y="48528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6831013" y="29098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5465763" y="31750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5465763"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2895600" y="50038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2895600"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2895600" y="38671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2895600" y="3632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6843713" y="3570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5473700" y="49879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5473700" y="52984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5473700" y="59194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5473700" y="62299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5473700" y="65405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2895600" y="40763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2908300" y="4121061"/>
            <a:ext cx="2565400" cy="151130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2895600" y="42862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2940050" y="3643313"/>
            <a:ext cx="2533650" cy="673100"/>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5473700" y="56089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8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8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8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9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9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5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4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35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37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8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39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3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8" grpId="0"/>
      <p:bldP spid="14349" grpId="0" animBg="1"/>
      <p:bldP spid="14350" grpId="0" animBg="1"/>
      <p:bldP spid="14351" grpId="0" animBg="1"/>
      <p:bldP spid="14352" grpId="0" animBg="1"/>
      <p:bldP spid="14353" grpId="0" animBg="1"/>
      <p:bldP spid="14354" grpId="0" animBg="1"/>
      <p:bldP spid="14355" grpId="0"/>
      <p:bldP spid="14376" grpId="0"/>
      <p:bldP spid="14377" grpId="0" animBg="1"/>
      <p:bldP spid="14378" grpId="0" animBg="1"/>
      <p:bldP spid="14383" grpId="0"/>
      <p:bldP spid="14384" grpId="0" animBg="1"/>
      <p:bldP spid="14385" grpId="0" animBg="1"/>
      <p:bldP spid="14386" grpId="0" animBg="1"/>
      <p:bldP spid="14387" grpId="0" animBg="1"/>
      <p:bldP spid="14388" grpId="0" animBg="1"/>
      <p:bldP spid="14390" grpId="0" animBg="1"/>
      <p:bldP spid="14392" grpId="0" animBg="1"/>
      <p:bldP spid="1439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Page Hit</a:t>
            </a:r>
          </a:p>
        </p:txBody>
      </p:sp>
      <p:sp>
        <p:nvSpPr>
          <p:cNvPr id="14338" name="Rectangle 2"/>
          <p:cNvSpPr>
            <a:spLocks noGrp="1" noChangeArrowheads="1"/>
          </p:cNvSpPr>
          <p:nvPr>
            <p:ph type="body" idx="1"/>
          </p:nvPr>
        </p:nvSpPr>
        <p:spPr>
          <a:xfrm>
            <a:off x="309830" y="1147763"/>
            <a:ext cx="8307387" cy="6048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i="1" dirty="0">
                <a:solidFill>
                  <a:srgbClr val="C00000"/>
                </a:solidFill>
              </a:rPr>
              <a:t>Page hit: </a:t>
            </a:r>
            <a:r>
              <a:rPr lang="en-GB" dirty="0"/>
              <a:t>reference to VM word that is in physical memory (DRAM cache hit)</a:t>
            </a:r>
          </a:p>
        </p:txBody>
      </p:sp>
      <p:sp>
        <p:nvSpPr>
          <p:cNvPr id="14339" name="Rectangle 3"/>
          <p:cNvSpPr>
            <a:spLocks noChangeArrowheads="1"/>
          </p:cNvSpPr>
          <p:nvPr/>
        </p:nvSpPr>
        <p:spPr bwMode="auto">
          <a:xfrm>
            <a:off x="31849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1849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1849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1849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1849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1849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184939" y="37623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184939" y="39909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1376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123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5298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529802" y="33813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4</a:t>
            </a:r>
          </a:p>
        </p:txBody>
      </p:sp>
      <p:sp>
        <p:nvSpPr>
          <p:cNvPr id="14351" name="Line 15"/>
          <p:cNvSpPr>
            <a:spLocks noChangeShapeType="1"/>
          </p:cNvSpPr>
          <p:nvPr/>
        </p:nvSpPr>
        <p:spPr bwMode="auto">
          <a:xfrm>
            <a:off x="40104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104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035839" y="2970213"/>
            <a:ext cx="2501900" cy="698500"/>
          </a:xfrm>
          <a:prstGeom prst="line">
            <a:avLst/>
          </a:prstGeom>
          <a:noFill/>
          <a:ln w="19080">
            <a:solidFill>
              <a:schemeClr val="tx1"/>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39850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4647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8801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8801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8801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8801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8801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8801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8801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8801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6515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8881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8889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888166" y="3745140"/>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8" name="Text Box 32"/>
          <p:cNvSpPr txBox="1">
            <a:spLocks noChangeArrowheads="1"/>
          </p:cNvSpPr>
          <p:nvPr/>
        </p:nvSpPr>
        <p:spPr bwMode="auto">
          <a:xfrm>
            <a:off x="2888959" y="3952293"/>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9" name="Text Box 33"/>
          <p:cNvSpPr txBox="1">
            <a:spLocks noChangeArrowheads="1"/>
          </p:cNvSpPr>
          <p:nvPr/>
        </p:nvSpPr>
        <p:spPr bwMode="auto">
          <a:xfrm>
            <a:off x="28881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8889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8881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8889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2516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2735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2703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8950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5298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5298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39596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39596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39596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39596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077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5377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5377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5377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5377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5377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39596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3972339" y="3892461"/>
            <a:ext cx="2565400" cy="151130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39596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04089" y="3414713"/>
            <a:ext cx="2533650" cy="673100"/>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5377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381000" y="24384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1" name="Shape 60"/>
          <p:cNvCxnSpPr>
            <a:stCxn id="59" idx="2"/>
            <a:endCxn id="14372" idx="1"/>
          </p:cNvCxnSpPr>
          <p:nvPr/>
        </p:nvCxnSpPr>
        <p:spPr bwMode="auto">
          <a:xfrm rot="16200000" flipH="1">
            <a:off x="1543358" y="2319029"/>
            <a:ext cx="983343" cy="1707859"/>
          </a:xfrm>
          <a:prstGeom prst="bentConnector2">
            <a:avLst/>
          </a:prstGeom>
          <a:noFill/>
          <a:ln w="25400" cap="flat" cmpd="sng" algn="ctr">
            <a:solidFill>
              <a:schemeClr val="tx1"/>
            </a:solidFill>
            <a:prstDash val="solid"/>
            <a:round/>
            <a:headEnd type="none" w="med" len="med"/>
            <a:tailEnd type="arrow"/>
          </a:ln>
          <a:effectLst/>
        </p:spPr>
      </p:cxnSp>
      <p:sp>
        <p:nvSpPr>
          <p:cNvPr id="2" name="Rectangle 1">
            <a:extLst>
              <a:ext uri="{FF2B5EF4-FFF2-40B4-BE49-F238E27FC236}">
                <a16:creationId xmlns:a16="http://schemas.microsoft.com/office/drawing/2014/main" id="{FC7C47B0-E212-4A68-B855-967644CE386F}"/>
              </a:ext>
            </a:extLst>
          </p:cNvPr>
          <p:cNvSpPr/>
          <p:nvPr/>
        </p:nvSpPr>
        <p:spPr bwMode="auto">
          <a:xfrm>
            <a:off x="6553200" y="2971800"/>
            <a:ext cx="1341852" cy="171768"/>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2" name="Rectangle 61">
            <a:extLst>
              <a:ext uri="{FF2B5EF4-FFF2-40B4-BE49-F238E27FC236}">
                <a16:creationId xmlns:a16="http://schemas.microsoft.com/office/drawing/2014/main" id="{F9F85F3B-3CD5-4B91-9CAD-E929E9ABE051}"/>
              </a:ext>
            </a:extLst>
          </p:cNvPr>
          <p:cNvSpPr/>
          <p:nvPr/>
        </p:nvSpPr>
        <p:spPr bwMode="auto">
          <a:xfrm>
            <a:off x="2888165" y="3529466"/>
            <a:ext cx="1896973" cy="228719"/>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algn="ctr"/>
            <a:endParaRPr lang="en-US" sz="16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6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2" grpId="0" animBg="1"/>
      <p:bldP spid="6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Page Fault</a:t>
            </a:r>
          </a:p>
        </p:txBody>
      </p:sp>
      <p:sp>
        <p:nvSpPr>
          <p:cNvPr id="14338" name="Rectangle 2"/>
          <p:cNvSpPr>
            <a:spLocks noGrp="1" noChangeArrowheads="1"/>
          </p:cNvSpPr>
          <p:nvPr>
            <p:ph type="body" idx="1"/>
          </p:nvPr>
        </p:nvSpPr>
        <p:spPr>
          <a:xfrm>
            <a:off x="322530" y="1147763"/>
            <a:ext cx="8307387" cy="7572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i="1" dirty="0">
                <a:solidFill>
                  <a:srgbClr val="C00000"/>
                </a:solidFill>
              </a:rPr>
              <a:t>Page fault: </a:t>
            </a:r>
            <a:r>
              <a:rPr lang="en-GB" dirty="0"/>
              <a:t>reference to VM word that is not in physical memory (DRAM cache miss)</a:t>
            </a:r>
          </a:p>
        </p:txBody>
      </p:sp>
      <p:sp>
        <p:nvSpPr>
          <p:cNvPr id="14339" name="Rectangle 3"/>
          <p:cNvSpPr>
            <a:spLocks noChangeArrowheads="1"/>
          </p:cNvSpPr>
          <p:nvPr/>
        </p:nvSpPr>
        <p:spPr bwMode="auto">
          <a:xfrm>
            <a:off x="32611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2611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2611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2611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2611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2611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261139" y="37623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261139" y="39909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2138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885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6060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606002" y="33813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4</a:t>
            </a:r>
          </a:p>
        </p:txBody>
      </p:sp>
      <p:sp>
        <p:nvSpPr>
          <p:cNvPr id="14351" name="Line 15"/>
          <p:cNvSpPr>
            <a:spLocks noChangeShapeType="1"/>
          </p:cNvSpPr>
          <p:nvPr/>
        </p:nvSpPr>
        <p:spPr bwMode="auto">
          <a:xfrm>
            <a:off x="40866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866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112039" y="29702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40612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5409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9563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9563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9563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9563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9563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9563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9563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9563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7277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9643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9651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964366" y="3745140"/>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8" name="Text Box 32"/>
          <p:cNvSpPr txBox="1">
            <a:spLocks noChangeArrowheads="1"/>
          </p:cNvSpPr>
          <p:nvPr/>
        </p:nvSpPr>
        <p:spPr bwMode="auto">
          <a:xfrm>
            <a:off x="2965159" y="3952293"/>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9" name="Text Box 33"/>
          <p:cNvSpPr txBox="1">
            <a:spLocks noChangeArrowheads="1"/>
          </p:cNvSpPr>
          <p:nvPr/>
        </p:nvSpPr>
        <p:spPr bwMode="auto">
          <a:xfrm>
            <a:off x="29643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9651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9643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9651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3278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3497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3465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9712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6060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6060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40358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40358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40358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40358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839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6139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6139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6139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6139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6139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40358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4048539" y="3892461"/>
            <a:ext cx="2565400" cy="151130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40358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80289" y="3414713"/>
            <a:ext cx="2533650" cy="673100"/>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6139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457200" y="25146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3" name="Shape 62"/>
          <p:cNvCxnSpPr>
            <a:stCxn id="59" idx="2"/>
            <a:endCxn id="14362" idx="1"/>
          </p:cNvCxnSpPr>
          <p:nvPr/>
        </p:nvCxnSpPr>
        <p:spPr bwMode="auto">
          <a:xfrm rot="16200000" flipH="1">
            <a:off x="1547226" y="2467561"/>
            <a:ext cx="1119187" cy="1699039"/>
          </a:xfrm>
          <a:prstGeom prst="bentConnector2">
            <a:avLst/>
          </a:prstGeom>
          <a:noFill/>
          <a:ln w="25400" cap="flat" cmpd="sng" algn="ctr">
            <a:solidFill>
              <a:schemeClr val="tx1"/>
            </a:solidFill>
            <a:prstDash val="solid"/>
            <a:round/>
            <a:headEnd type="none" w="med" len="med"/>
            <a:tailEnd type="arrow"/>
          </a:ln>
          <a:effectLst/>
        </p:spPr>
      </p:cxnSp>
      <p:sp>
        <p:nvSpPr>
          <p:cNvPr id="61" name="Rectangle 60">
            <a:extLst>
              <a:ext uri="{FF2B5EF4-FFF2-40B4-BE49-F238E27FC236}">
                <a16:creationId xmlns:a16="http://schemas.microsoft.com/office/drawing/2014/main" id="{80CF6A43-CE96-42B8-9EAD-99B2A750EB9A}"/>
              </a:ext>
            </a:extLst>
          </p:cNvPr>
          <p:cNvSpPr/>
          <p:nvPr/>
        </p:nvSpPr>
        <p:spPr bwMode="auto">
          <a:xfrm>
            <a:off x="2951084" y="3773369"/>
            <a:ext cx="1896973" cy="228719"/>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5" name="Rectangle 64">
            <a:extLst>
              <a:ext uri="{FF2B5EF4-FFF2-40B4-BE49-F238E27FC236}">
                <a16:creationId xmlns:a16="http://schemas.microsoft.com/office/drawing/2014/main" id="{8A4801DB-4638-465A-BFF9-63B468A9B6A3}"/>
              </a:ext>
            </a:extLst>
          </p:cNvPr>
          <p:cNvSpPr/>
          <p:nvPr/>
        </p:nvSpPr>
        <p:spPr bwMode="auto">
          <a:xfrm>
            <a:off x="6621462" y="5390831"/>
            <a:ext cx="1379538" cy="218123"/>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algn="ctr"/>
            <a:endParaRPr lang="en-US" sz="16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6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1" grpId="0" animBg="1"/>
      <p:bldP spid="6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441652" y="587375"/>
            <a:ext cx="7893050" cy="555625"/>
          </a:xfrm>
          <a:noFill/>
          <a:ln/>
        </p:spPr>
        <p:txBody>
          <a:bodyPr/>
          <a:lstStyle/>
          <a:p>
            <a:r>
              <a:rPr lang="en-US" dirty="0"/>
              <a:t>Triggering a Page Fault</a:t>
            </a:r>
          </a:p>
        </p:txBody>
      </p:sp>
      <p:sp>
        <p:nvSpPr>
          <p:cNvPr id="481297" name="Rectangle 17"/>
          <p:cNvSpPr>
            <a:spLocks noGrp="1" noChangeArrowheads="1"/>
          </p:cNvSpPr>
          <p:nvPr>
            <p:ph type="body" idx="1"/>
          </p:nvPr>
        </p:nvSpPr>
        <p:spPr>
          <a:xfrm>
            <a:off x="457200" y="1295400"/>
            <a:ext cx="8153400" cy="1066800"/>
          </a:xfrm>
        </p:spPr>
        <p:txBody>
          <a:bodyPr/>
          <a:lstStyle/>
          <a:p>
            <a:r>
              <a:rPr lang="en-US" sz="2000" b="0" dirty="0"/>
              <a:t>User writes to memory location</a:t>
            </a:r>
          </a:p>
          <a:p>
            <a:pPr lvl="1"/>
            <a:endParaRPr lang="en-US" sz="1600" b="0" dirty="0"/>
          </a:p>
          <a:p>
            <a:pPr lvl="2"/>
            <a:endParaRPr lang="en-US" sz="1600" b="0" dirty="0"/>
          </a:p>
          <a:p>
            <a:r>
              <a:rPr lang="en-US" sz="2000" b="0" dirty="0"/>
              <a:t>That portion (page) of user’s memory </a:t>
            </a:r>
            <a:br>
              <a:rPr lang="en-US" sz="2000" b="0" dirty="0"/>
            </a:br>
            <a:r>
              <a:rPr lang="en-US" sz="2000" b="0" dirty="0"/>
              <a:t>is currently on disk</a:t>
            </a:r>
          </a:p>
          <a:p>
            <a:r>
              <a:rPr lang="en-US" sz="2000" b="0" dirty="0"/>
              <a:t>MMU triggers page fault exception</a:t>
            </a:r>
            <a:endParaRPr lang="en-US" sz="1600" dirty="0"/>
          </a:p>
          <a:p>
            <a:pPr lvl="1"/>
            <a:r>
              <a:rPr lang="en-US" sz="1600" b="0" dirty="0"/>
              <a:t>Raise privilege level to supervisor mode</a:t>
            </a:r>
          </a:p>
          <a:p>
            <a:pPr lvl="1"/>
            <a:r>
              <a:rPr lang="en-US" sz="1600" dirty="0"/>
              <a:t>Causes procedure call to software page fault handler</a:t>
            </a:r>
            <a:endParaRPr lang="en-US" sz="16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000" b="0" dirty="0"/>
          </a:p>
        </p:txBody>
      </p:sp>
      <p:sp>
        <p:nvSpPr>
          <p:cNvPr id="481298" name="Text Box 18"/>
          <p:cNvSpPr txBox="1">
            <a:spLocks noChangeArrowheads="1"/>
          </p:cNvSpPr>
          <p:nvPr/>
        </p:nvSpPr>
        <p:spPr bwMode="auto">
          <a:xfrm>
            <a:off x="6400800" y="2318227"/>
            <a:ext cx="2159566" cy="1569660"/>
          </a:xfrm>
          <a:prstGeom prst="rect">
            <a:avLst/>
          </a:prstGeom>
          <a:solidFill>
            <a:srgbClr val="F6F5BD"/>
          </a:solidFill>
          <a:ln w="12700">
            <a:solidFill>
              <a:schemeClr val="tx1"/>
            </a:solidFill>
            <a:miter lim="800000"/>
            <a:headEnd/>
            <a:tailEnd/>
          </a:ln>
          <a:effectLst/>
        </p:spPr>
        <p:txBody>
          <a:bodyPr wrap="none">
            <a:spAutoFit/>
          </a:bodyPr>
          <a:lstStyle/>
          <a:p>
            <a:pPr algn="l">
              <a:lnSpc>
                <a:spcPct val="100000"/>
              </a:lnSpc>
            </a:pPr>
            <a:r>
              <a:rPr lang="en-US" sz="1600" dirty="0">
                <a:latin typeface="Courier New" pitchFamily="49" charset="0"/>
              </a:rPr>
              <a:t>int a[1000];</a:t>
            </a:r>
          </a:p>
          <a:p>
            <a:pPr algn="l">
              <a:lnSpc>
                <a:spcPct val="100000"/>
              </a:lnSpc>
            </a:pPr>
            <a:endParaRPr lang="en-US" sz="1600" dirty="0">
              <a:latin typeface="Courier New" pitchFamily="49" charset="0"/>
            </a:endParaRPr>
          </a:p>
          <a:p>
            <a:pPr algn="l">
              <a:lnSpc>
                <a:spcPct val="100000"/>
              </a:lnSpc>
            </a:pPr>
            <a:r>
              <a:rPr lang="en-US" sz="1600" dirty="0">
                <a:latin typeface="Courier New" pitchFamily="49" charset="0"/>
              </a:rPr>
              <a:t>int main(void)</a:t>
            </a:r>
          </a:p>
          <a:p>
            <a:pPr algn="l">
              <a:lnSpc>
                <a:spcPct val="100000"/>
              </a:lnSpc>
            </a:pPr>
            <a:r>
              <a:rPr lang="en-US" sz="1600" dirty="0">
                <a:latin typeface="Courier New" pitchFamily="49" charset="0"/>
              </a:rPr>
              <a:t>{</a:t>
            </a:r>
          </a:p>
          <a:p>
            <a:pPr algn="l">
              <a:lnSpc>
                <a:spcPct val="100000"/>
              </a:lnSpc>
            </a:pPr>
            <a:r>
              <a:rPr lang="en-US" sz="1600" dirty="0">
                <a:latin typeface="Courier New" pitchFamily="49" charset="0"/>
              </a:rPr>
              <a:t>    a[500] = 13;</a:t>
            </a:r>
          </a:p>
          <a:p>
            <a:pPr algn="l">
              <a:lnSpc>
                <a:spcPct val="100000"/>
              </a:lnSpc>
            </a:pPr>
            <a:r>
              <a:rPr lang="en-US" sz="1600" dirty="0">
                <a:latin typeface="Courier New" pitchFamily="49" charset="0"/>
              </a:rPr>
              <a:t>}</a:t>
            </a:r>
          </a:p>
        </p:txBody>
      </p:sp>
      <p:sp>
        <p:nvSpPr>
          <p:cNvPr id="481299" name="Text Box 19"/>
          <p:cNvSpPr txBox="1">
            <a:spLocks noChangeArrowheads="1"/>
          </p:cNvSpPr>
          <p:nvPr/>
        </p:nvSpPr>
        <p:spPr bwMode="auto">
          <a:xfrm>
            <a:off x="780289" y="1789058"/>
            <a:ext cx="7348538" cy="361950"/>
          </a:xfrm>
          <a:prstGeom prst="rect">
            <a:avLst/>
          </a:prstGeom>
          <a:solidFill>
            <a:schemeClr val="bg1">
              <a:lumMod val="95000"/>
            </a:schemeClr>
          </a:solidFill>
          <a:ln w="12700">
            <a:solidFill>
              <a:schemeClr val="tx1"/>
            </a:solidFill>
            <a:miter lim="800000"/>
            <a:headEnd/>
            <a:tailEnd/>
          </a:ln>
          <a:effectLst/>
        </p:spPr>
        <p:txBody>
          <a:bodyPr wrap="none">
            <a:spAutoFit/>
          </a:bodyPr>
          <a:lstStyle/>
          <a:p>
            <a:pPr algn="l">
              <a:lnSpc>
                <a:spcPct val="100000"/>
              </a:lnSpc>
            </a:pPr>
            <a:r>
              <a:rPr lang="en-US" sz="1600" dirty="0">
                <a:latin typeface="Courier New" pitchFamily="49" charset="0"/>
              </a:rPr>
              <a:t> 80483b7:	c7 05 10 9d 04 08 0d 	</a:t>
            </a:r>
            <a:r>
              <a:rPr lang="en-US" sz="1600" dirty="0" err="1">
                <a:latin typeface="Courier New" pitchFamily="49" charset="0"/>
              </a:rPr>
              <a:t>movl</a:t>
            </a:r>
            <a:r>
              <a:rPr lang="en-US" sz="1600" dirty="0">
                <a:latin typeface="Courier New" pitchFamily="49" charset="0"/>
              </a:rPr>
              <a:t>   $0xd,0x8049d10</a:t>
            </a:r>
          </a:p>
        </p:txBody>
      </p:sp>
      <p:grpSp>
        <p:nvGrpSpPr>
          <p:cNvPr id="2" name="Group 1">
            <a:extLst>
              <a:ext uri="{FF2B5EF4-FFF2-40B4-BE49-F238E27FC236}">
                <a16:creationId xmlns:a16="http://schemas.microsoft.com/office/drawing/2014/main" id="{71215D1B-18E0-DC44-8F0A-4FC9D0B18F81}"/>
              </a:ext>
            </a:extLst>
          </p:cNvPr>
          <p:cNvGrpSpPr/>
          <p:nvPr/>
        </p:nvGrpSpPr>
        <p:grpSpPr>
          <a:xfrm>
            <a:off x="1066800" y="4191000"/>
            <a:ext cx="5715000" cy="2286000"/>
            <a:chOff x="762000" y="3581400"/>
            <a:chExt cx="5715000" cy="2286000"/>
          </a:xfrm>
        </p:grpSpPr>
        <p:sp>
          <p:nvSpPr>
            <p:cNvPr id="32" name="Rectangle 31"/>
            <p:cNvSpPr/>
            <p:nvPr/>
          </p:nvSpPr>
          <p:spPr bwMode="auto">
            <a:xfrm>
              <a:off x="762000" y="3581400"/>
              <a:ext cx="57150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0" name="Rectangle 4"/>
            <p:cNvSpPr>
              <a:spLocks noChangeArrowheads="1"/>
            </p:cNvSpPr>
            <p:nvPr/>
          </p:nvSpPr>
          <p:spPr bwMode="auto">
            <a:xfrm>
              <a:off x="838200" y="3633951"/>
              <a:ext cx="1412870"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2400" i="1" dirty="0">
                  <a:solidFill>
                    <a:schemeClr val="tx1">
                      <a:lumMod val="50000"/>
                      <a:lumOff val="50000"/>
                    </a:schemeClr>
                  </a:solidFill>
                  <a:latin typeface="Calibri" pitchFamily="34" charset="0"/>
                </a:rPr>
                <a:t>User code</a:t>
              </a:r>
            </a:p>
          </p:txBody>
        </p:sp>
        <p:sp>
          <p:nvSpPr>
            <p:cNvPr id="21" name="Rectangle 5"/>
            <p:cNvSpPr>
              <a:spLocks noChangeArrowheads="1"/>
            </p:cNvSpPr>
            <p:nvPr/>
          </p:nvSpPr>
          <p:spPr bwMode="auto">
            <a:xfrm>
              <a:off x="3581400" y="3633951"/>
              <a:ext cx="1626005"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2400" i="1" dirty="0">
                  <a:solidFill>
                    <a:schemeClr val="tx1">
                      <a:lumMod val="50000"/>
                      <a:lumOff val="50000"/>
                    </a:schemeClr>
                  </a:solidFill>
                  <a:latin typeface="Calibri" pitchFamily="34" charset="0"/>
                </a:rPr>
                <a:t>Kernel code</a:t>
              </a:r>
            </a:p>
          </p:txBody>
        </p:sp>
        <p:sp>
          <p:nvSpPr>
            <p:cNvPr id="22" name="Line 6"/>
            <p:cNvSpPr>
              <a:spLocks noChangeShapeType="1"/>
            </p:cNvSpPr>
            <p:nvPr/>
          </p:nvSpPr>
          <p:spPr bwMode="auto">
            <a:xfrm>
              <a:off x="1652588" y="4156238"/>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7"/>
            <p:cNvSpPr>
              <a:spLocks noChangeShapeType="1"/>
            </p:cNvSpPr>
            <p:nvPr/>
          </p:nvSpPr>
          <p:spPr bwMode="auto">
            <a:xfrm>
              <a:off x="1658938" y="4761076"/>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Line 8"/>
            <p:cNvSpPr>
              <a:spLocks noChangeShapeType="1"/>
            </p:cNvSpPr>
            <p:nvPr/>
          </p:nvSpPr>
          <p:spPr bwMode="auto">
            <a:xfrm>
              <a:off x="4471988" y="4767426"/>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7" name="Rectangle 11"/>
            <p:cNvSpPr>
              <a:spLocks noChangeArrowheads="1"/>
            </p:cNvSpPr>
            <p:nvPr/>
          </p:nvSpPr>
          <p:spPr bwMode="auto">
            <a:xfrm>
              <a:off x="2124964" y="4395951"/>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8" name="Rectangle 12"/>
            <p:cNvSpPr>
              <a:spLocks noChangeArrowheads="1"/>
            </p:cNvSpPr>
            <p:nvPr/>
          </p:nvSpPr>
          <p:spPr bwMode="auto">
            <a:xfrm>
              <a:off x="4502150" y="4740166"/>
              <a:ext cx="197485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Execute page fault handler</a:t>
              </a:r>
            </a:p>
          </p:txBody>
        </p:sp>
        <p:sp>
          <p:nvSpPr>
            <p:cNvPr id="30" name="Text Box 15"/>
            <p:cNvSpPr txBox="1">
              <a:spLocks noChangeArrowheads="1"/>
            </p:cNvSpPr>
            <p:nvPr/>
          </p:nvSpPr>
          <p:spPr bwMode="auto">
            <a:xfrm>
              <a:off x="1098332" y="4595649"/>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grpSp>
    </p:spTree>
    <p:extLst>
      <p:ext uri="{BB962C8B-B14F-4D97-AF65-F5344CB8AC3E}">
        <p14:creationId xmlns:p14="http://schemas.microsoft.com/office/powerpoint/2010/main" val="44258094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Page Fault</a:t>
            </a:r>
          </a:p>
        </p:txBody>
      </p:sp>
      <p:sp>
        <p:nvSpPr>
          <p:cNvPr id="14338" name="Rectangle 2"/>
          <p:cNvSpPr>
            <a:spLocks noGrp="1" noChangeArrowheads="1"/>
          </p:cNvSpPr>
          <p:nvPr>
            <p:ph type="body" idx="1"/>
          </p:nvPr>
        </p:nvSpPr>
        <p:spPr>
          <a:xfrm>
            <a:off x="309830" y="1147763"/>
            <a:ext cx="8307387" cy="7572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miss causes page fault (an exception)</a:t>
            </a:r>
          </a:p>
        </p:txBody>
      </p:sp>
      <p:sp>
        <p:nvSpPr>
          <p:cNvPr id="14339" name="Rectangle 3"/>
          <p:cNvSpPr>
            <a:spLocks noChangeArrowheads="1"/>
          </p:cNvSpPr>
          <p:nvPr/>
        </p:nvSpPr>
        <p:spPr bwMode="auto">
          <a:xfrm>
            <a:off x="32611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2611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2611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2611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2611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2611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261139" y="37623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261139" y="39909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2138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885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6060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606002" y="33813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4</a:t>
            </a:r>
          </a:p>
        </p:txBody>
      </p:sp>
      <p:sp>
        <p:nvSpPr>
          <p:cNvPr id="14351" name="Line 15"/>
          <p:cNvSpPr>
            <a:spLocks noChangeShapeType="1"/>
          </p:cNvSpPr>
          <p:nvPr/>
        </p:nvSpPr>
        <p:spPr bwMode="auto">
          <a:xfrm>
            <a:off x="40866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866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112039" y="29702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40612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5409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9563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9563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9563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9563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9563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9563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9563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9563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7277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9643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9651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964366" y="3745140"/>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8" name="Text Box 32"/>
          <p:cNvSpPr txBox="1">
            <a:spLocks noChangeArrowheads="1"/>
          </p:cNvSpPr>
          <p:nvPr/>
        </p:nvSpPr>
        <p:spPr bwMode="auto">
          <a:xfrm>
            <a:off x="2965159" y="3952293"/>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9" name="Text Box 33"/>
          <p:cNvSpPr txBox="1">
            <a:spLocks noChangeArrowheads="1"/>
          </p:cNvSpPr>
          <p:nvPr/>
        </p:nvSpPr>
        <p:spPr bwMode="auto">
          <a:xfrm>
            <a:off x="29643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9651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9643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9651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3278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3497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3465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9712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6060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6060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40358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40358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40358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40358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839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6139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6139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6139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6139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6139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40358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4048539" y="3892461"/>
            <a:ext cx="2565400" cy="151130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40358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80289" y="3414713"/>
            <a:ext cx="2533650" cy="673100"/>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6139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457200" y="25146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3" name="Shape 62"/>
          <p:cNvCxnSpPr>
            <a:stCxn id="59" idx="2"/>
            <a:endCxn id="14362" idx="1"/>
          </p:cNvCxnSpPr>
          <p:nvPr/>
        </p:nvCxnSpPr>
        <p:spPr bwMode="auto">
          <a:xfrm rot="16200000" flipH="1">
            <a:off x="1547226" y="2467561"/>
            <a:ext cx="1119187" cy="1699039"/>
          </a:xfrm>
          <a:prstGeom prst="bentConnector2">
            <a:avLst/>
          </a:prstGeom>
          <a:noFill/>
          <a:ln w="25400" cap="flat" cmpd="sng" algn="ctr">
            <a:solidFill>
              <a:schemeClr val="bg1">
                <a:lumMod val="75000"/>
              </a:schemeClr>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Page Fault</a:t>
            </a:r>
          </a:p>
        </p:txBody>
      </p:sp>
      <p:sp>
        <p:nvSpPr>
          <p:cNvPr id="14338" name="Rectangle 2"/>
          <p:cNvSpPr>
            <a:spLocks noGrp="1" noChangeArrowheads="1"/>
          </p:cNvSpPr>
          <p:nvPr>
            <p:ph type="body" idx="1"/>
          </p:nvPr>
        </p:nvSpPr>
        <p:spPr>
          <a:xfrm>
            <a:off x="309830" y="1147763"/>
            <a:ext cx="8307387" cy="7572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miss causes page fault (an exception)</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fault handler selects a victim to be evicted (here VP 4)</a:t>
            </a:r>
          </a:p>
        </p:txBody>
      </p:sp>
      <p:sp>
        <p:nvSpPr>
          <p:cNvPr id="14339" name="Rectangle 3"/>
          <p:cNvSpPr>
            <a:spLocks noChangeArrowheads="1"/>
          </p:cNvSpPr>
          <p:nvPr/>
        </p:nvSpPr>
        <p:spPr bwMode="auto">
          <a:xfrm>
            <a:off x="32611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2611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2611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2611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2611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2611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261139" y="37623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261139" y="39909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2138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885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6060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606002" y="3381375"/>
            <a:ext cx="1379537" cy="228600"/>
          </a:xfrm>
          <a:prstGeom prst="rect">
            <a:avLst/>
          </a:prstGeom>
          <a:solidFill>
            <a:srgbClr val="F1C7C7"/>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4</a:t>
            </a:r>
          </a:p>
        </p:txBody>
      </p:sp>
      <p:sp>
        <p:nvSpPr>
          <p:cNvPr id="14351" name="Line 15"/>
          <p:cNvSpPr>
            <a:spLocks noChangeShapeType="1"/>
          </p:cNvSpPr>
          <p:nvPr/>
        </p:nvSpPr>
        <p:spPr bwMode="auto">
          <a:xfrm>
            <a:off x="40866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866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112039" y="29702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40612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5409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9563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9563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9563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9563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9563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9563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9563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9563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7277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9643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9651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964366" y="3745140"/>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8" name="Text Box 32"/>
          <p:cNvSpPr txBox="1">
            <a:spLocks noChangeArrowheads="1"/>
          </p:cNvSpPr>
          <p:nvPr/>
        </p:nvSpPr>
        <p:spPr bwMode="auto">
          <a:xfrm>
            <a:off x="2965159" y="3952293"/>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9" name="Text Box 33"/>
          <p:cNvSpPr txBox="1">
            <a:spLocks noChangeArrowheads="1"/>
          </p:cNvSpPr>
          <p:nvPr/>
        </p:nvSpPr>
        <p:spPr bwMode="auto">
          <a:xfrm>
            <a:off x="29643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9651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9643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9651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3278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3497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3465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9712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6060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6060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40358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40358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40358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40358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839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6139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6139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6139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6139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6139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40358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4048539" y="3892461"/>
            <a:ext cx="2565400" cy="151130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40358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80289" y="3414713"/>
            <a:ext cx="2533650" cy="673100"/>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6139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457200" y="25146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0" name="Shape 59"/>
          <p:cNvCxnSpPr>
            <a:stCxn id="59" idx="2"/>
          </p:cNvCxnSpPr>
          <p:nvPr/>
        </p:nvCxnSpPr>
        <p:spPr bwMode="auto">
          <a:xfrm rot="16200000" flipH="1">
            <a:off x="1547226" y="2467561"/>
            <a:ext cx="1119187" cy="1699039"/>
          </a:xfrm>
          <a:prstGeom prst="bentConnector2">
            <a:avLst/>
          </a:prstGeom>
          <a:noFill/>
          <a:ln w="25400" cap="flat" cmpd="sng" algn="ctr">
            <a:solidFill>
              <a:schemeClr val="bg1">
                <a:lumMod val="75000"/>
              </a:schemeClr>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Page Fault</a:t>
            </a:r>
          </a:p>
        </p:txBody>
      </p:sp>
      <p:sp>
        <p:nvSpPr>
          <p:cNvPr id="14338" name="Rectangle 2"/>
          <p:cNvSpPr>
            <a:spLocks noGrp="1" noChangeArrowheads="1"/>
          </p:cNvSpPr>
          <p:nvPr>
            <p:ph type="body" idx="1"/>
          </p:nvPr>
        </p:nvSpPr>
        <p:spPr>
          <a:xfrm>
            <a:off x="309830" y="1147763"/>
            <a:ext cx="8307387" cy="7572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miss causes page fault (an exception)</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fault handler selects a victim to be evicted (here VP 4)</a:t>
            </a:r>
          </a:p>
        </p:txBody>
      </p:sp>
      <p:sp>
        <p:nvSpPr>
          <p:cNvPr id="14339" name="Rectangle 3"/>
          <p:cNvSpPr>
            <a:spLocks noChangeArrowheads="1"/>
          </p:cNvSpPr>
          <p:nvPr/>
        </p:nvSpPr>
        <p:spPr bwMode="auto">
          <a:xfrm>
            <a:off x="32611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2611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2611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2611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2611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2611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261139" y="37623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261139" y="39909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2138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885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6060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606002" y="33813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3</a:t>
            </a:r>
          </a:p>
        </p:txBody>
      </p:sp>
      <p:sp>
        <p:nvSpPr>
          <p:cNvPr id="14351" name="Line 15"/>
          <p:cNvSpPr>
            <a:spLocks noChangeShapeType="1"/>
          </p:cNvSpPr>
          <p:nvPr/>
        </p:nvSpPr>
        <p:spPr bwMode="auto">
          <a:xfrm>
            <a:off x="40866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866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112039" y="29702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40612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5409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9563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9563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9563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9563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9563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9563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9563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9563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7277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9643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9651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964366" y="3745140"/>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8" name="Text Box 32"/>
          <p:cNvSpPr txBox="1">
            <a:spLocks noChangeArrowheads="1"/>
          </p:cNvSpPr>
          <p:nvPr/>
        </p:nvSpPr>
        <p:spPr bwMode="auto">
          <a:xfrm>
            <a:off x="2965159" y="3952293"/>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9" name="Text Box 33"/>
          <p:cNvSpPr txBox="1">
            <a:spLocks noChangeArrowheads="1"/>
          </p:cNvSpPr>
          <p:nvPr/>
        </p:nvSpPr>
        <p:spPr bwMode="auto">
          <a:xfrm>
            <a:off x="29643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9651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9643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9651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3278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3497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3465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9712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6060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6060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40358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40358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40358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40358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839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6139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6139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6139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6139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6139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40358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4080289" y="4087812"/>
            <a:ext cx="2533650" cy="1603057"/>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40358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86639" y="3443287"/>
            <a:ext cx="2527300" cy="433386"/>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6139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457200" y="25146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0" name="Shape 59"/>
          <p:cNvCxnSpPr>
            <a:stCxn id="59" idx="2"/>
          </p:cNvCxnSpPr>
          <p:nvPr/>
        </p:nvCxnSpPr>
        <p:spPr bwMode="auto">
          <a:xfrm rot="16200000" flipH="1">
            <a:off x="1547226" y="2467561"/>
            <a:ext cx="1119187" cy="1699039"/>
          </a:xfrm>
          <a:prstGeom prst="bentConnector2">
            <a:avLst/>
          </a:prstGeom>
          <a:noFill/>
          <a:ln w="25400" cap="flat" cmpd="sng" algn="ctr">
            <a:solidFill>
              <a:schemeClr val="bg1">
                <a:lumMod val="75000"/>
              </a:schemeClr>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298361" y="360362"/>
            <a:ext cx="8281987"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Page Fault</a:t>
            </a:r>
          </a:p>
        </p:txBody>
      </p:sp>
      <p:sp>
        <p:nvSpPr>
          <p:cNvPr id="14338" name="Rectangle 2"/>
          <p:cNvSpPr>
            <a:spLocks noGrp="1" noChangeArrowheads="1"/>
          </p:cNvSpPr>
          <p:nvPr>
            <p:ph type="body" idx="1"/>
          </p:nvPr>
        </p:nvSpPr>
        <p:spPr>
          <a:xfrm>
            <a:off x="309830" y="1147763"/>
            <a:ext cx="8307387" cy="7572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miss causes page fault (an exception)</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Page fault handler selects a victim to be evicted (here VP 4)</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Offending instruction is restarted: page hit!</a:t>
            </a:r>
          </a:p>
        </p:txBody>
      </p:sp>
      <p:sp>
        <p:nvSpPr>
          <p:cNvPr id="14339" name="Rectangle 3"/>
          <p:cNvSpPr>
            <a:spLocks noChangeArrowheads="1"/>
          </p:cNvSpPr>
          <p:nvPr/>
        </p:nvSpPr>
        <p:spPr bwMode="auto">
          <a:xfrm>
            <a:off x="3261139" y="44481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0" name="Rectangle 4"/>
          <p:cNvSpPr>
            <a:spLocks noChangeArrowheads="1"/>
          </p:cNvSpPr>
          <p:nvPr/>
        </p:nvSpPr>
        <p:spPr bwMode="auto">
          <a:xfrm>
            <a:off x="3261139" y="4676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1" name="Rectangle 5"/>
          <p:cNvSpPr>
            <a:spLocks noChangeArrowheads="1"/>
          </p:cNvSpPr>
          <p:nvPr/>
        </p:nvSpPr>
        <p:spPr bwMode="auto">
          <a:xfrm>
            <a:off x="3261139" y="4219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2" name="Rectangle 6"/>
          <p:cNvSpPr>
            <a:spLocks noChangeArrowheads="1"/>
          </p:cNvSpPr>
          <p:nvPr/>
        </p:nvSpPr>
        <p:spPr bwMode="auto">
          <a:xfrm>
            <a:off x="3261139" y="30765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14343" name="Rectangle 7"/>
          <p:cNvSpPr>
            <a:spLocks noChangeArrowheads="1"/>
          </p:cNvSpPr>
          <p:nvPr/>
        </p:nvSpPr>
        <p:spPr bwMode="auto">
          <a:xfrm>
            <a:off x="3261139" y="33051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4" name="Rectangle 8"/>
          <p:cNvSpPr>
            <a:spLocks noChangeArrowheads="1"/>
          </p:cNvSpPr>
          <p:nvPr/>
        </p:nvSpPr>
        <p:spPr bwMode="auto">
          <a:xfrm>
            <a:off x="3261139" y="35337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5" name="Rectangle 9"/>
          <p:cNvSpPr>
            <a:spLocks noChangeArrowheads="1"/>
          </p:cNvSpPr>
          <p:nvPr/>
        </p:nvSpPr>
        <p:spPr bwMode="auto">
          <a:xfrm>
            <a:off x="3261139" y="37623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4346" name="Rectangle 10"/>
          <p:cNvSpPr>
            <a:spLocks noChangeArrowheads="1"/>
          </p:cNvSpPr>
          <p:nvPr/>
        </p:nvSpPr>
        <p:spPr bwMode="auto">
          <a:xfrm>
            <a:off x="3261139" y="39909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4347" name="Text Box 11"/>
          <p:cNvSpPr txBox="1">
            <a:spLocks noChangeArrowheads="1"/>
          </p:cNvSpPr>
          <p:nvPr/>
        </p:nvSpPr>
        <p:spPr bwMode="auto">
          <a:xfrm>
            <a:off x="3213870" y="49465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8" name="Text Box 12"/>
          <p:cNvSpPr txBox="1">
            <a:spLocks noChangeArrowheads="1"/>
          </p:cNvSpPr>
          <p:nvPr/>
        </p:nvSpPr>
        <p:spPr bwMode="auto">
          <a:xfrm>
            <a:off x="6488527" y="21336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349" name="Rectangle 13"/>
          <p:cNvSpPr>
            <a:spLocks noChangeArrowheads="1"/>
          </p:cNvSpPr>
          <p:nvPr/>
        </p:nvSpPr>
        <p:spPr bwMode="auto">
          <a:xfrm>
            <a:off x="6606002" y="31720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4350" name="Rectangle 14"/>
          <p:cNvSpPr>
            <a:spLocks noChangeArrowheads="1"/>
          </p:cNvSpPr>
          <p:nvPr/>
        </p:nvSpPr>
        <p:spPr bwMode="auto">
          <a:xfrm>
            <a:off x="6606002" y="33813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3</a:t>
            </a:r>
          </a:p>
        </p:txBody>
      </p:sp>
      <p:sp>
        <p:nvSpPr>
          <p:cNvPr id="14351" name="Line 15"/>
          <p:cNvSpPr>
            <a:spLocks noChangeShapeType="1"/>
          </p:cNvSpPr>
          <p:nvPr/>
        </p:nvSpPr>
        <p:spPr bwMode="auto">
          <a:xfrm>
            <a:off x="4086639" y="4568825"/>
            <a:ext cx="2527300" cy="1450975"/>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52" name="Line 16"/>
          <p:cNvSpPr>
            <a:spLocks noChangeShapeType="1"/>
          </p:cNvSpPr>
          <p:nvPr/>
        </p:nvSpPr>
        <p:spPr bwMode="auto">
          <a:xfrm flipV="1">
            <a:off x="4086639" y="31988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4353" name="Line 17"/>
          <p:cNvSpPr>
            <a:spLocks noChangeShapeType="1"/>
          </p:cNvSpPr>
          <p:nvPr/>
        </p:nvSpPr>
        <p:spPr bwMode="auto">
          <a:xfrm flipV="1">
            <a:off x="4112039" y="29702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4354" name="Line 18"/>
          <p:cNvSpPr>
            <a:spLocks noChangeShapeType="1"/>
          </p:cNvSpPr>
          <p:nvPr/>
        </p:nvSpPr>
        <p:spPr bwMode="auto">
          <a:xfrm flipV="1">
            <a:off x="4061239" y="27416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14355" name="Text Box 19"/>
          <p:cNvSpPr txBox="1">
            <a:spLocks noChangeArrowheads="1"/>
          </p:cNvSpPr>
          <p:nvPr/>
        </p:nvSpPr>
        <p:spPr bwMode="auto">
          <a:xfrm>
            <a:off x="6540914" y="41306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14356" name="Rectangle 20"/>
          <p:cNvSpPr>
            <a:spLocks noChangeArrowheads="1"/>
          </p:cNvSpPr>
          <p:nvPr/>
        </p:nvSpPr>
        <p:spPr bwMode="auto">
          <a:xfrm>
            <a:off x="2956339" y="4448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7" name="Rectangle 21"/>
          <p:cNvSpPr>
            <a:spLocks noChangeArrowheads="1"/>
          </p:cNvSpPr>
          <p:nvPr/>
        </p:nvSpPr>
        <p:spPr bwMode="auto">
          <a:xfrm>
            <a:off x="2956339" y="4676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8" name="Rectangle 22"/>
          <p:cNvSpPr>
            <a:spLocks noChangeArrowheads="1"/>
          </p:cNvSpPr>
          <p:nvPr/>
        </p:nvSpPr>
        <p:spPr bwMode="auto">
          <a:xfrm>
            <a:off x="2956339" y="4219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59" name="Rectangle 23"/>
          <p:cNvSpPr>
            <a:spLocks noChangeArrowheads="1"/>
          </p:cNvSpPr>
          <p:nvPr/>
        </p:nvSpPr>
        <p:spPr bwMode="auto">
          <a:xfrm>
            <a:off x="2956339" y="30765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0" name="Rectangle 24"/>
          <p:cNvSpPr>
            <a:spLocks noChangeArrowheads="1"/>
          </p:cNvSpPr>
          <p:nvPr/>
        </p:nvSpPr>
        <p:spPr bwMode="auto">
          <a:xfrm>
            <a:off x="2956339" y="33051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1" name="Rectangle 25"/>
          <p:cNvSpPr>
            <a:spLocks noChangeArrowheads="1"/>
          </p:cNvSpPr>
          <p:nvPr/>
        </p:nvSpPr>
        <p:spPr bwMode="auto">
          <a:xfrm>
            <a:off x="2956339" y="35337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2" name="Rectangle 26"/>
          <p:cNvSpPr>
            <a:spLocks noChangeArrowheads="1"/>
          </p:cNvSpPr>
          <p:nvPr/>
        </p:nvSpPr>
        <p:spPr bwMode="auto">
          <a:xfrm>
            <a:off x="2956339" y="37623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3" name="Rectangle 27"/>
          <p:cNvSpPr>
            <a:spLocks noChangeArrowheads="1"/>
          </p:cNvSpPr>
          <p:nvPr/>
        </p:nvSpPr>
        <p:spPr bwMode="auto">
          <a:xfrm>
            <a:off x="2956339" y="39909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14364" name="Text Box 28"/>
          <p:cNvSpPr txBox="1">
            <a:spLocks noChangeArrowheads="1"/>
          </p:cNvSpPr>
          <p:nvPr/>
        </p:nvSpPr>
        <p:spPr bwMode="auto">
          <a:xfrm>
            <a:off x="2727739" y="27717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14365" name="Text Box 29"/>
          <p:cNvSpPr txBox="1">
            <a:spLocks noChangeArrowheads="1"/>
          </p:cNvSpPr>
          <p:nvPr/>
        </p:nvSpPr>
        <p:spPr bwMode="auto">
          <a:xfrm>
            <a:off x="2964366" y="30464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6" name="Text Box 30"/>
          <p:cNvSpPr txBox="1">
            <a:spLocks noChangeArrowheads="1"/>
          </p:cNvSpPr>
          <p:nvPr/>
        </p:nvSpPr>
        <p:spPr bwMode="auto">
          <a:xfrm>
            <a:off x="2965159" y="32793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7" name="Text Box 31"/>
          <p:cNvSpPr txBox="1">
            <a:spLocks noChangeArrowheads="1"/>
          </p:cNvSpPr>
          <p:nvPr/>
        </p:nvSpPr>
        <p:spPr bwMode="auto">
          <a:xfrm>
            <a:off x="2964366" y="3745140"/>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68" name="Text Box 32"/>
          <p:cNvSpPr txBox="1">
            <a:spLocks noChangeArrowheads="1"/>
          </p:cNvSpPr>
          <p:nvPr/>
        </p:nvSpPr>
        <p:spPr bwMode="auto">
          <a:xfrm>
            <a:off x="2965159" y="3952293"/>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69" name="Text Box 33"/>
          <p:cNvSpPr txBox="1">
            <a:spLocks noChangeArrowheads="1"/>
          </p:cNvSpPr>
          <p:nvPr/>
        </p:nvSpPr>
        <p:spPr bwMode="auto">
          <a:xfrm>
            <a:off x="2964366" y="41916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0" name="Text Box 34"/>
          <p:cNvSpPr txBox="1">
            <a:spLocks noChangeArrowheads="1"/>
          </p:cNvSpPr>
          <p:nvPr/>
        </p:nvSpPr>
        <p:spPr bwMode="auto">
          <a:xfrm>
            <a:off x="2965159" y="46510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1" name="Text Box 35"/>
          <p:cNvSpPr txBox="1">
            <a:spLocks noChangeArrowheads="1"/>
          </p:cNvSpPr>
          <p:nvPr/>
        </p:nvSpPr>
        <p:spPr bwMode="auto">
          <a:xfrm>
            <a:off x="2964366" y="44181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14372" name="Text Box 36"/>
          <p:cNvSpPr txBox="1">
            <a:spLocks noChangeArrowheads="1"/>
          </p:cNvSpPr>
          <p:nvPr/>
        </p:nvSpPr>
        <p:spPr bwMode="auto">
          <a:xfrm>
            <a:off x="2965159" y="35122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14373" name="Text Box 37"/>
          <p:cNvSpPr txBox="1">
            <a:spLocks noChangeArrowheads="1"/>
          </p:cNvSpPr>
          <p:nvPr/>
        </p:nvSpPr>
        <p:spPr bwMode="auto">
          <a:xfrm>
            <a:off x="3327814" y="22828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14374" name="Text Box 38"/>
          <p:cNvSpPr txBox="1">
            <a:spLocks noChangeArrowheads="1"/>
          </p:cNvSpPr>
          <p:nvPr/>
        </p:nvSpPr>
        <p:spPr bwMode="auto">
          <a:xfrm>
            <a:off x="2349736" y="30113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14375" name="Text Box 39"/>
          <p:cNvSpPr txBox="1">
            <a:spLocks noChangeArrowheads="1"/>
          </p:cNvSpPr>
          <p:nvPr/>
        </p:nvSpPr>
        <p:spPr bwMode="auto">
          <a:xfrm>
            <a:off x="2346561" y="46242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14376" name="Text Box 40"/>
          <p:cNvSpPr txBox="1">
            <a:spLocks noChangeArrowheads="1"/>
          </p:cNvSpPr>
          <p:nvPr/>
        </p:nvSpPr>
        <p:spPr bwMode="auto">
          <a:xfrm>
            <a:off x="7971252" y="26812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14377" name="Rectangle 41"/>
          <p:cNvSpPr>
            <a:spLocks noChangeArrowheads="1"/>
          </p:cNvSpPr>
          <p:nvPr/>
        </p:nvSpPr>
        <p:spPr bwMode="auto">
          <a:xfrm>
            <a:off x="6606002" y="29464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14378" name="Rectangle 42"/>
          <p:cNvSpPr>
            <a:spLocks noChangeArrowheads="1"/>
          </p:cNvSpPr>
          <p:nvPr/>
        </p:nvSpPr>
        <p:spPr bwMode="auto">
          <a:xfrm>
            <a:off x="6606002" y="27178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4379" name="Oval 43"/>
          <p:cNvSpPr>
            <a:spLocks noChangeArrowheads="1"/>
          </p:cNvSpPr>
          <p:nvPr/>
        </p:nvSpPr>
        <p:spPr bwMode="auto">
          <a:xfrm>
            <a:off x="4035839" y="47752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0" name="Oval 44"/>
          <p:cNvSpPr>
            <a:spLocks noChangeArrowheads="1"/>
          </p:cNvSpPr>
          <p:nvPr/>
        </p:nvSpPr>
        <p:spPr bwMode="auto">
          <a:xfrm>
            <a:off x="4035839" y="4546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1" name="Oval 45"/>
          <p:cNvSpPr>
            <a:spLocks noChangeArrowheads="1"/>
          </p:cNvSpPr>
          <p:nvPr/>
        </p:nvSpPr>
        <p:spPr bwMode="auto">
          <a:xfrm>
            <a:off x="4035839" y="36385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2" name="Oval 46"/>
          <p:cNvSpPr>
            <a:spLocks noChangeArrowheads="1"/>
          </p:cNvSpPr>
          <p:nvPr/>
        </p:nvSpPr>
        <p:spPr bwMode="auto">
          <a:xfrm>
            <a:off x="4035839" y="34036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83" name="Text Box 47"/>
          <p:cNvSpPr txBox="1">
            <a:spLocks noChangeArrowheads="1"/>
          </p:cNvSpPr>
          <p:nvPr/>
        </p:nvSpPr>
        <p:spPr bwMode="auto">
          <a:xfrm>
            <a:off x="7983952" y="33416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14384" name="Rectangle 48"/>
          <p:cNvSpPr>
            <a:spLocks noChangeArrowheads="1"/>
          </p:cNvSpPr>
          <p:nvPr/>
        </p:nvSpPr>
        <p:spPr bwMode="auto">
          <a:xfrm>
            <a:off x="6613939" y="47593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14385" name="Rectangle 49"/>
          <p:cNvSpPr>
            <a:spLocks noChangeArrowheads="1"/>
          </p:cNvSpPr>
          <p:nvPr/>
        </p:nvSpPr>
        <p:spPr bwMode="auto">
          <a:xfrm>
            <a:off x="6613939" y="50698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14386" name="Rectangle 50"/>
          <p:cNvSpPr>
            <a:spLocks noChangeArrowheads="1"/>
          </p:cNvSpPr>
          <p:nvPr/>
        </p:nvSpPr>
        <p:spPr bwMode="auto">
          <a:xfrm>
            <a:off x="6613939" y="56908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14387" name="Rectangle 51"/>
          <p:cNvSpPr>
            <a:spLocks noChangeArrowheads="1"/>
          </p:cNvSpPr>
          <p:nvPr/>
        </p:nvSpPr>
        <p:spPr bwMode="auto">
          <a:xfrm>
            <a:off x="6613939" y="60013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14388" name="Rectangle 52"/>
          <p:cNvSpPr>
            <a:spLocks noChangeArrowheads="1"/>
          </p:cNvSpPr>
          <p:nvPr/>
        </p:nvSpPr>
        <p:spPr bwMode="auto">
          <a:xfrm>
            <a:off x="6613939" y="63119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14389" name="Oval 53"/>
          <p:cNvSpPr>
            <a:spLocks noChangeArrowheads="1"/>
          </p:cNvSpPr>
          <p:nvPr/>
        </p:nvSpPr>
        <p:spPr bwMode="auto">
          <a:xfrm>
            <a:off x="4035839" y="38477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0" name="Line 54"/>
          <p:cNvSpPr>
            <a:spLocks noChangeShapeType="1"/>
          </p:cNvSpPr>
          <p:nvPr/>
        </p:nvSpPr>
        <p:spPr bwMode="auto">
          <a:xfrm>
            <a:off x="4080289" y="4087812"/>
            <a:ext cx="2533650" cy="1603057"/>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4391" name="Oval 55"/>
          <p:cNvSpPr>
            <a:spLocks noChangeArrowheads="1"/>
          </p:cNvSpPr>
          <p:nvPr/>
        </p:nvSpPr>
        <p:spPr bwMode="auto">
          <a:xfrm>
            <a:off x="4035839" y="40576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14392" name="Line 56"/>
          <p:cNvSpPr>
            <a:spLocks noChangeShapeType="1"/>
          </p:cNvSpPr>
          <p:nvPr/>
        </p:nvSpPr>
        <p:spPr bwMode="auto">
          <a:xfrm flipV="1">
            <a:off x="4086639" y="3443287"/>
            <a:ext cx="2527300" cy="433386"/>
          </a:xfrm>
          <a:prstGeom prst="line">
            <a:avLst/>
          </a:prstGeom>
          <a:noFill/>
          <a:ln w="19080">
            <a:solidFill>
              <a:srgbClr val="000066"/>
            </a:solidFill>
            <a:miter lim="800000"/>
            <a:headEnd/>
            <a:tailEnd type="triangle" w="med" len="med"/>
          </a:ln>
          <a:effectLst/>
        </p:spPr>
        <p:txBody>
          <a:bodyPr/>
          <a:lstStyle/>
          <a:p>
            <a:endParaRPr lang="en-US"/>
          </a:p>
        </p:txBody>
      </p:sp>
      <p:sp>
        <p:nvSpPr>
          <p:cNvPr id="14393" name="Rectangle 57"/>
          <p:cNvSpPr>
            <a:spLocks noChangeArrowheads="1"/>
          </p:cNvSpPr>
          <p:nvPr/>
        </p:nvSpPr>
        <p:spPr bwMode="auto">
          <a:xfrm>
            <a:off x="6613939" y="53803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59" name="Rectangle 58"/>
          <p:cNvSpPr/>
          <p:nvPr/>
        </p:nvSpPr>
        <p:spPr bwMode="auto">
          <a:xfrm>
            <a:off x="457200" y="2514600"/>
            <a:ext cx="1600200" cy="242888"/>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Virtual address</a:t>
            </a:r>
          </a:p>
        </p:txBody>
      </p:sp>
      <p:cxnSp>
        <p:nvCxnSpPr>
          <p:cNvPr id="63" name="Shape 62"/>
          <p:cNvCxnSpPr>
            <a:stCxn id="59" idx="2"/>
            <a:endCxn id="14362" idx="1"/>
          </p:cNvCxnSpPr>
          <p:nvPr/>
        </p:nvCxnSpPr>
        <p:spPr bwMode="auto">
          <a:xfrm rot="16200000" flipH="1">
            <a:off x="1547226" y="2467561"/>
            <a:ext cx="1119187" cy="1699039"/>
          </a:xfrm>
          <a:prstGeom prst="bentConnector2">
            <a:avLst/>
          </a:prstGeom>
          <a:noFill/>
          <a:ln w="25400" cap="flat" cmpd="sng" algn="ctr">
            <a:solidFill>
              <a:schemeClr val="tx1"/>
            </a:solidFill>
            <a:prstDash val="solid"/>
            <a:round/>
            <a:headEnd type="none" w="med" len="med"/>
            <a:tailEnd type="arrow"/>
          </a:ln>
          <a:effectLst/>
        </p:spPr>
      </p:cxnSp>
      <p:sp>
        <p:nvSpPr>
          <p:cNvPr id="61" name="TextBox 60"/>
          <p:cNvSpPr txBox="1"/>
          <p:nvPr/>
        </p:nvSpPr>
        <p:spPr>
          <a:xfrm>
            <a:off x="309831" y="5791200"/>
            <a:ext cx="5786170" cy="646331"/>
          </a:xfrm>
          <a:prstGeom prst="rect">
            <a:avLst/>
          </a:prstGeom>
          <a:noFill/>
        </p:spPr>
        <p:txBody>
          <a:bodyPr wrap="square" rtlCol="0">
            <a:spAutoFit/>
          </a:bodyPr>
          <a:lstStyle/>
          <a:p>
            <a:r>
              <a:rPr lang="en-US" sz="1800" dirty="0">
                <a:solidFill>
                  <a:srgbClr val="FF0000"/>
                </a:solidFill>
                <a:latin typeface="Calibri" pitchFamily="34" charset="0"/>
              </a:rPr>
              <a:t>Key point</a:t>
            </a:r>
            <a:r>
              <a:rPr lang="en-US" sz="1800" dirty="0">
                <a:latin typeface="Calibri" pitchFamily="34" charset="0"/>
              </a:rPr>
              <a:t>: Waiting until the miss to copy the page to DRAM is known as </a:t>
            </a:r>
            <a:r>
              <a:rPr lang="en-US" sz="1800" i="1" dirty="0">
                <a:solidFill>
                  <a:srgbClr val="FF0000"/>
                </a:solidFill>
                <a:latin typeface="Calibri" pitchFamily="34" charset="0"/>
              </a:rPr>
              <a:t>demand paging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762000" y="3581400"/>
            <a:ext cx="57150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1282" name="Rectangle 2"/>
          <p:cNvSpPr>
            <a:spLocks noGrp="1" noChangeArrowheads="1"/>
          </p:cNvSpPr>
          <p:nvPr>
            <p:ph type="title"/>
          </p:nvPr>
        </p:nvSpPr>
        <p:spPr>
          <a:xfrm>
            <a:off x="441652" y="587375"/>
            <a:ext cx="7893050" cy="555625"/>
          </a:xfrm>
          <a:noFill/>
          <a:ln/>
        </p:spPr>
        <p:txBody>
          <a:bodyPr/>
          <a:lstStyle/>
          <a:p>
            <a:r>
              <a:rPr lang="en-US" dirty="0"/>
              <a:t>Completing page fault</a:t>
            </a:r>
          </a:p>
        </p:txBody>
      </p:sp>
      <p:sp>
        <p:nvSpPr>
          <p:cNvPr id="481297" name="Rectangle 17"/>
          <p:cNvSpPr>
            <a:spLocks noGrp="1" noChangeArrowheads="1"/>
          </p:cNvSpPr>
          <p:nvPr>
            <p:ph type="body" idx="1"/>
          </p:nvPr>
        </p:nvSpPr>
        <p:spPr>
          <a:xfrm>
            <a:off x="457200" y="1295400"/>
            <a:ext cx="5410200" cy="1783394"/>
          </a:xfrm>
        </p:spPr>
        <p:txBody>
          <a:bodyPr/>
          <a:lstStyle/>
          <a:p>
            <a:r>
              <a:rPr lang="en-US" sz="2000" b="0" dirty="0"/>
              <a:t>Page fault handler executes return from interrupt (</a:t>
            </a:r>
            <a:r>
              <a:rPr lang="en-US" sz="2000" dirty="0" err="1">
                <a:latin typeface="Courier" pitchFamily="2" charset="0"/>
              </a:rPr>
              <a:t>iret</a:t>
            </a:r>
            <a:r>
              <a:rPr lang="en-US" sz="2000" b="0" dirty="0"/>
              <a:t>) instruction</a:t>
            </a:r>
          </a:p>
          <a:p>
            <a:pPr lvl="1"/>
            <a:r>
              <a:rPr lang="en-US" sz="1600" dirty="0"/>
              <a:t>Like </a:t>
            </a:r>
            <a:r>
              <a:rPr lang="en-US" sz="1600" b="1" dirty="0">
                <a:latin typeface="Courier" pitchFamily="2" charset="0"/>
              </a:rPr>
              <a:t>ret</a:t>
            </a:r>
            <a:r>
              <a:rPr lang="en-US" sz="1600" dirty="0"/>
              <a:t> instruction, but also restores privilege level</a:t>
            </a:r>
          </a:p>
          <a:p>
            <a:pPr lvl="1"/>
            <a:r>
              <a:rPr lang="en-US" sz="1600" b="0" dirty="0"/>
              <a:t>Return to instruction that caused fault</a:t>
            </a:r>
          </a:p>
          <a:p>
            <a:pPr lvl="1"/>
            <a:r>
              <a:rPr lang="en-US" sz="1600" dirty="0"/>
              <a:t>But, this time there is no page fault</a:t>
            </a:r>
            <a:endParaRPr lang="en-US" sz="1600" b="0" dirty="0"/>
          </a:p>
          <a:p>
            <a:pPr lvl="1"/>
            <a:endParaRPr lang="en-US" sz="16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000" b="0" dirty="0"/>
          </a:p>
        </p:txBody>
      </p:sp>
      <p:sp>
        <p:nvSpPr>
          <p:cNvPr id="481298" name="Text Box 18"/>
          <p:cNvSpPr txBox="1">
            <a:spLocks noChangeArrowheads="1"/>
          </p:cNvSpPr>
          <p:nvPr/>
        </p:nvSpPr>
        <p:spPr bwMode="auto">
          <a:xfrm>
            <a:off x="6113354" y="1022350"/>
            <a:ext cx="2159566" cy="1569660"/>
          </a:xfrm>
          <a:prstGeom prst="rect">
            <a:avLst/>
          </a:prstGeom>
          <a:solidFill>
            <a:srgbClr val="F6F5BD"/>
          </a:solidFill>
          <a:ln w="12700">
            <a:solidFill>
              <a:schemeClr val="tx1"/>
            </a:solidFill>
            <a:miter lim="800000"/>
            <a:headEnd/>
            <a:tailEnd/>
          </a:ln>
          <a:effectLst/>
        </p:spPr>
        <p:txBody>
          <a:bodyPr wrap="none">
            <a:spAutoFit/>
          </a:bodyPr>
          <a:lstStyle/>
          <a:p>
            <a:pPr algn="l">
              <a:lnSpc>
                <a:spcPct val="100000"/>
              </a:lnSpc>
            </a:pPr>
            <a:r>
              <a:rPr lang="en-US" sz="1600" dirty="0">
                <a:latin typeface="Courier New" pitchFamily="49" charset="0"/>
              </a:rPr>
              <a:t>int a[1000];</a:t>
            </a:r>
          </a:p>
          <a:p>
            <a:pPr algn="l">
              <a:lnSpc>
                <a:spcPct val="100000"/>
              </a:lnSpc>
            </a:pPr>
            <a:endParaRPr lang="en-US" sz="1600" dirty="0">
              <a:latin typeface="Courier New" pitchFamily="49" charset="0"/>
            </a:endParaRPr>
          </a:p>
          <a:p>
            <a:pPr algn="l">
              <a:lnSpc>
                <a:spcPct val="100000"/>
              </a:lnSpc>
            </a:pPr>
            <a:r>
              <a:rPr lang="en-US" sz="1600" dirty="0">
                <a:latin typeface="Courier New" pitchFamily="49" charset="0"/>
              </a:rPr>
              <a:t>int main(void)</a:t>
            </a:r>
          </a:p>
          <a:p>
            <a:pPr algn="l">
              <a:lnSpc>
                <a:spcPct val="100000"/>
              </a:lnSpc>
            </a:pPr>
            <a:r>
              <a:rPr lang="en-US" sz="1600" dirty="0">
                <a:latin typeface="Courier New" pitchFamily="49" charset="0"/>
              </a:rPr>
              <a:t>{</a:t>
            </a:r>
          </a:p>
          <a:p>
            <a:pPr algn="l">
              <a:lnSpc>
                <a:spcPct val="100000"/>
              </a:lnSpc>
            </a:pPr>
            <a:r>
              <a:rPr lang="en-US" sz="1600" dirty="0">
                <a:latin typeface="Courier New" pitchFamily="49" charset="0"/>
              </a:rPr>
              <a:t>    a[500] = 13;</a:t>
            </a:r>
          </a:p>
          <a:p>
            <a:pPr algn="l">
              <a:lnSpc>
                <a:spcPct val="100000"/>
              </a:lnSpc>
            </a:pPr>
            <a:r>
              <a:rPr lang="en-US" sz="1600" dirty="0">
                <a:latin typeface="Courier New" pitchFamily="49" charset="0"/>
              </a:rPr>
              <a:t>}</a:t>
            </a:r>
          </a:p>
        </p:txBody>
      </p:sp>
      <p:sp>
        <p:nvSpPr>
          <p:cNvPr id="481299" name="Text Box 19"/>
          <p:cNvSpPr txBox="1">
            <a:spLocks noChangeArrowheads="1"/>
          </p:cNvSpPr>
          <p:nvPr/>
        </p:nvSpPr>
        <p:spPr bwMode="auto">
          <a:xfrm>
            <a:off x="930166" y="2995776"/>
            <a:ext cx="7348538" cy="361950"/>
          </a:xfrm>
          <a:prstGeom prst="rect">
            <a:avLst/>
          </a:prstGeom>
          <a:solidFill>
            <a:schemeClr val="bg1">
              <a:lumMod val="95000"/>
            </a:schemeClr>
          </a:solidFill>
          <a:ln w="12700">
            <a:solidFill>
              <a:schemeClr val="tx1"/>
            </a:solidFill>
            <a:miter lim="800000"/>
            <a:headEnd/>
            <a:tailEnd/>
          </a:ln>
          <a:effectLst/>
        </p:spPr>
        <p:txBody>
          <a:bodyPr wrap="none">
            <a:spAutoFit/>
          </a:bodyPr>
          <a:lstStyle/>
          <a:p>
            <a:pPr algn="l">
              <a:lnSpc>
                <a:spcPct val="100000"/>
              </a:lnSpc>
            </a:pPr>
            <a:r>
              <a:rPr lang="en-US" sz="1600">
                <a:latin typeface="Courier New" pitchFamily="49" charset="0"/>
              </a:rPr>
              <a:t> 80483b7:	c7 05 10 9d 04 08 0d 	movl   $0xd,0x8049d10</a:t>
            </a:r>
          </a:p>
        </p:txBody>
      </p:sp>
      <p:sp>
        <p:nvSpPr>
          <p:cNvPr id="20" name="Rectangle 4"/>
          <p:cNvSpPr>
            <a:spLocks noChangeArrowheads="1"/>
          </p:cNvSpPr>
          <p:nvPr/>
        </p:nvSpPr>
        <p:spPr bwMode="auto">
          <a:xfrm>
            <a:off x="838200" y="3633951"/>
            <a:ext cx="1412870"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2400" i="1" dirty="0">
                <a:solidFill>
                  <a:schemeClr val="tx1">
                    <a:lumMod val="50000"/>
                    <a:lumOff val="50000"/>
                  </a:schemeClr>
                </a:solidFill>
                <a:latin typeface="Calibri" pitchFamily="34" charset="0"/>
              </a:rPr>
              <a:t>User code</a:t>
            </a:r>
          </a:p>
        </p:txBody>
      </p:sp>
      <p:sp>
        <p:nvSpPr>
          <p:cNvPr id="21" name="Rectangle 5"/>
          <p:cNvSpPr>
            <a:spLocks noChangeArrowheads="1"/>
          </p:cNvSpPr>
          <p:nvPr/>
        </p:nvSpPr>
        <p:spPr bwMode="auto">
          <a:xfrm>
            <a:off x="3581400" y="3633951"/>
            <a:ext cx="1626005"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2400" i="1" dirty="0">
                <a:solidFill>
                  <a:schemeClr val="tx1">
                    <a:lumMod val="50000"/>
                    <a:lumOff val="50000"/>
                  </a:schemeClr>
                </a:solidFill>
                <a:latin typeface="Calibri" pitchFamily="34" charset="0"/>
              </a:rPr>
              <a:t>Kernel code</a:t>
            </a:r>
          </a:p>
        </p:txBody>
      </p:sp>
      <p:sp>
        <p:nvSpPr>
          <p:cNvPr id="22" name="Line 6"/>
          <p:cNvSpPr>
            <a:spLocks noChangeShapeType="1"/>
          </p:cNvSpPr>
          <p:nvPr/>
        </p:nvSpPr>
        <p:spPr bwMode="auto">
          <a:xfrm>
            <a:off x="1652588" y="4156238"/>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7"/>
          <p:cNvSpPr>
            <a:spLocks noChangeShapeType="1"/>
          </p:cNvSpPr>
          <p:nvPr/>
        </p:nvSpPr>
        <p:spPr bwMode="auto">
          <a:xfrm>
            <a:off x="1658938" y="4761076"/>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Line 8"/>
          <p:cNvSpPr>
            <a:spLocks noChangeShapeType="1"/>
          </p:cNvSpPr>
          <p:nvPr/>
        </p:nvSpPr>
        <p:spPr bwMode="auto">
          <a:xfrm>
            <a:off x="4471988" y="4767426"/>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9"/>
          <p:cNvSpPr>
            <a:spLocks noChangeShapeType="1"/>
          </p:cNvSpPr>
          <p:nvPr/>
        </p:nvSpPr>
        <p:spPr bwMode="auto">
          <a:xfrm flipH="1" flipV="1">
            <a:off x="1646237" y="4767426"/>
            <a:ext cx="2832100" cy="6096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Line 10"/>
          <p:cNvSpPr>
            <a:spLocks noChangeShapeType="1"/>
          </p:cNvSpPr>
          <p:nvPr/>
        </p:nvSpPr>
        <p:spPr bwMode="auto">
          <a:xfrm flipH="1">
            <a:off x="1646238" y="4857913"/>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7" name="Rectangle 11"/>
          <p:cNvSpPr>
            <a:spLocks noChangeArrowheads="1"/>
          </p:cNvSpPr>
          <p:nvPr/>
        </p:nvSpPr>
        <p:spPr bwMode="auto">
          <a:xfrm>
            <a:off x="2124964" y="4395951"/>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8" name="Rectangle 12"/>
          <p:cNvSpPr>
            <a:spLocks noChangeArrowheads="1"/>
          </p:cNvSpPr>
          <p:nvPr/>
        </p:nvSpPr>
        <p:spPr bwMode="auto">
          <a:xfrm>
            <a:off x="4502150" y="4740166"/>
            <a:ext cx="197485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Copy page from disk to memory</a:t>
            </a:r>
          </a:p>
        </p:txBody>
      </p:sp>
      <p:sp>
        <p:nvSpPr>
          <p:cNvPr id="29" name="Rectangle 13"/>
          <p:cNvSpPr>
            <a:spLocks noChangeArrowheads="1"/>
          </p:cNvSpPr>
          <p:nvPr/>
        </p:nvSpPr>
        <p:spPr bwMode="auto">
          <a:xfrm>
            <a:off x="2520951" y="5147442"/>
            <a:ext cx="181713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Return and </a:t>
            </a:r>
            <a:r>
              <a:rPr lang="en-US" sz="1800" b="0" i="1" dirty="0" err="1">
                <a:latin typeface="Calibri" pitchFamily="34" charset="0"/>
              </a:rPr>
              <a:t>reexecute</a:t>
            </a:r>
            <a:r>
              <a:rPr lang="en-US" sz="1800" b="0" i="1" dirty="0">
                <a:latin typeface="Calibri" pitchFamily="34" charset="0"/>
              </a:rPr>
              <a:t> </a:t>
            </a:r>
            <a:r>
              <a:rPr lang="en-US" sz="1800" b="0" i="1" dirty="0" err="1">
                <a:latin typeface="Calibri" pitchFamily="34" charset="0"/>
              </a:rPr>
              <a:t>movl</a:t>
            </a:r>
            <a:endParaRPr lang="en-US" sz="1800" b="0" dirty="0">
              <a:latin typeface="Calibri" pitchFamily="34" charset="0"/>
            </a:endParaRPr>
          </a:p>
        </p:txBody>
      </p:sp>
      <p:sp>
        <p:nvSpPr>
          <p:cNvPr id="30" name="Text Box 15"/>
          <p:cNvSpPr txBox="1">
            <a:spLocks noChangeArrowheads="1"/>
          </p:cNvSpPr>
          <p:nvPr/>
        </p:nvSpPr>
        <p:spPr bwMode="auto">
          <a:xfrm>
            <a:off x="1098332" y="4595649"/>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Tree>
    <p:extLst>
      <p:ext uri="{BB962C8B-B14F-4D97-AF65-F5344CB8AC3E}">
        <p14:creationId xmlns:p14="http://schemas.microsoft.com/office/powerpoint/2010/main" val="36381539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animBg="1"/>
      <p:bldP spid="25" grpId="0" animBg="1"/>
      <p:bldP spid="26"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Hmmm, How Does This Work?!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611212"/>
            <a:ext cx="2924708" cy="452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60632"/>
          <a:stretch/>
        </p:blipFill>
        <p:spPr bwMode="auto">
          <a:xfrm>
            <a:off x="4114800" y="1611212"/>
            <a:ext cx="1151406" cy="452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Oval 16"/>
          <p:cNvSpPr/>
          <p:nvPr/>
        </p:nvSpPr>
        <p:spPr bwMode="auto">
          <a:xfrm>
            <a:off x="5943600" y="3733800"/>
            <a:ext cx="76200" cy="76200"/>
          </a:xfrm>
          <a:prstGeom prst="ellipse">
            <a:avLst/>
          </a:prstGeom>
          <a:solidFill>
            <a:schemeClr val="bg2">
              <a:lumMod val="75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1" name="Oval 20"/>
          <p:cNvSpPr/>
          <p:nvPr/>
        </p:nvSpPr>
        <p:spPr bwMode="auto">
          <a:xfrm>
            <a:off x="6172200" y="3733800"/>
            <a:ext cx="76200" cy="76200"/>
          </a:xfrm>
          <a:prstGeom prst="ellipse">
            <a:avLst/>
          </a:prstGeom>
          <a:solidFill>
            <a:schemeClr val="bg2">
              <a:lumMod val="75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2" name="Oval 21"/>
          <p:cNvSpPr/>
          <p:nvPr/>
        </p:nvSpPr>
        <p:spPr bwMode="auto">
          <a:xfrm>
            <a:off x="6400800" y="3733800"/>
            <a:ext cx="76200" cy="76200"/>
          </a:xfrm>
          <a:prstGeom prst="ellipse">
            <a:avLst/>
          </a:prstGeom>
          <a:solidFill>
            <a:schemeClr val="bg2">
              <a:lumMod val="75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0" name="TextBox 19"/>
          <p:cNvSpPr txBox="1"/>
          <p:nvPr/>
        </p:nvSpPr>
        <p:spPr>
          <a:xfrm>
            <a:off x="2278082" y="1219200"/>
            <a:ext cx="1074718" cy="369332"/>
          </a:xfrm>
          <a:prstGeom prst="rect">
            <a:avLst/>
          </a:prstGeom>
          <a:noFill/>
        </p:spPr>
        <p:txBody>
          <a:bodyPr wrap="none" rtlCol="0">
            <a:spAutoFit/>
          </a:bodyPr>
          <a:lstStyle/>
          <a:p>
            <a:r>
              <a:rPr lang="en-US" sz="1800" dirty="0">
                <a:solidFill>
                  <a:srgbClr val="C00000"/>
                </a:solidFill>
                <a:latin typeface="Calibri" pitchFamily="34" charset="0"/>
              </a:rPr>
              <a:t>Process 1</a:t>
            </a:r>
          </a:p>
        </p:txBody>
      </p:sp>
      <p:sp>
        <p:nvSpPr>
          <p:cNvPr id="24" name="TextBox 23"/>
          <p:cNvSpPr txBox="1"/>
          <p:nvPr/>
        </p:nvSpPr>
        <p:spPr>
          <a:xfrm>
            <a:off x="4038600" y="1219200"/>
            <a:ext cx="1074718" cy="369332"/>
          </a:xfrm>
          <a:prstGeom prst="rect">
            <a:avLst/>
          </a:prstGeom>
          <a:noFill/>
        </p:spPr>
        <p:txBody>
          <a:bodyPr wrap="none" rtlCol="0">
            <a:spAutoFit/>
          </a:bodyPr>
          <a:lstStyle/>
          <a:p>
            <a:r>
              <a:rPr lang="en-US" sz="1800" dirty="0">
                <a:solidFill>
                  <a:srgbClr val="C00000"/>
                </a:solidFill>
                <a:latin typeface="Calibri" pitchFamily="34" charset="0"/>
              </a:rPr>
              <a:t>Process 2</a:t>
            </a:r>
          </a:p>
        </p:txBody>
      </p:sp>
      <p:sp>
        <p:nvSpPr>
          <p:cNvPr id="25" name="TextBox 24"/>
          <p:cNvSpPr txBox="1"/>
          <p:nvPr/>
        </p:nvSpPr>
        <p:spPr>
          <a:xfrm>
            <a:off x="7377070" y="1219200"/>
            <a:ext cx="1081130" cy="369332"/>
          </a:xfrm>
          <a:prstGeom prst="rect">
            <a:avLst/>
          </a:prstGeom>
          <a:noFill/>
        </p:spPr>
        <p:txBody>
          <a:bodyPr wrap="none" rtlCol="0">
            <a:spAutoFit/>
          </a:bodyPr>
          <a:lstStyle/>
          <a:p>
            <a:r>
              <a:rPr lang="en-US" sz="1800" dirty="0">
                <a:solidFill>
                  <a:srgbClr val="C00000"/>
                </a:solidFill>
                <a:latin typeface="Calibri" pitchFamily="34" charset="0"/>
              </a:rPr>
              <a:t>Process n</a:t>
            </a:r>
          </a:p>
        </p:txBody>
      </p:sp>
      <p:pic>
        <p:nvPicPr>
          <p:cNvPr id="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611212"/>
            <a:ext cx="2924708" cy="452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1632549" y="6143017"/>
            <a:ext cx="4964501" cy="369332"/>
          </a:xfrm>
          <a:prstGeom prst="rect">
            <a:avLst/>
          </a:prstGeom>
          <a:noFill/>
        </p:spPr>
        <p:txBody>
          <a:bodyPr wrap="none" rtlCol="0">
            <a:spAutoFit/>
          </a:bodyPr>
          <a:lstStyle/>
          <a:p>
            <a:r>
              <a:rPr lang="en-US" sz="1800" i="1" dirty="0">
                <a:solidFill>
                  <a:srgbClr val="C00000"/>
                </a:solidFill>
                <a:latin typeface="Calibri" pitchFamily="34" charset="0"/>
              </a:rPr>
              <a:t>Solution: Virtual Memory (today and next lecture)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animBg="1"/>
      <p:bldP spid="22" grpId="0" animBg="1"/>
      <p:bldP spid="24" grpId="0"/>
      <p:bldP spid="25"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a:spLocks noChangeArrowheads="1"/>
          </p:cNvSpPr>
          <p:nvPr/>
        </p:nvSpPr>
        <p:spPr bwMode="auto">
          <a:xfrm>
            <a:off x="3261139" y="38512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 name="Title 1"/>
          <p:cNvSpPr>
            <a:spLocks noGrp="1"/>
          </p:cNvSpPr>
          <p:nvPr>
            <p:ph type="title"/>
          </p:nvPr>
        </p:nvSpPr>
        <p:spPr/>
        <p:txBody>
          <a:bodyPr/>
          <a:lstStyle/>
          <a:p>
            <a:r>
              <a:rPr lang="en-US" dirty="0"/>
              <a:t>Allocating Pages</a:t>
            </a:r>
          </a:p>
        </p:txBody>
      </p:sp>
      <p:sp>
        <p:nvSpPr>
          <p:cNvPr id="3" name="Content Placeholder 2"/>
          <p:cNvSpPr>
            <a:spLocks noGrp="1"/>
          </p:cNvSpPr>
          <p:nvPr>
            <p:ph idx="1"/>
          </p:nvPr>
        </p:nvSpPr>
        <p:spPr/>
        <p:txBody>
          <a:bodyPr/>
          <a:lstStyle/>
          <a:p>
            <a:r>
              <a:rPr lang="en-US" dirty="0"/>
              <a:t>Allocating a new page (VP 5) of virtual memory.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4" name="Rectangle 3"/>
          <p:cNvSpPr>
            <a:spLocks noChangeArrowheads="1"/>
          </p:cNvSpPr>
          <p:nvPr/>
        </p:nvSpPr>
        <p:spPr bwMode="auto">
          <a:xfrm>
            <a:off x="3261139" y="40798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 name="Rectangle 4"/>
          <p:cNvSpPr>
            <a:spLocks noChangeArrowheads="1"/>
          </p:cNvSpPr>
          <p:nvPr/>
        </p:nvSpPr>
        <p:spPr bwMode="auto">
          <a:xfrm>
            <a:off x="3261139" y="43084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7" name="Rectangle 6"/>
          <p:cNvSpPr>
            <a:spLocks noChangeArrowheads="1"/>
          </p:cNvSpPr>
          <p:nvPr/>
        </p:nvSpPr>
        <p:spPr bwMode="auto">
          <a:xfrm>
            <a:off x="3261139" y="27082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null</a:t>
            </a:r>
          </a:p>
        </p:txBody>
      </p:sp>
      <p:sp>
        <p:nvSpPr>
          <p:cNvPr id="8" name="Rectangle 7"/>
          <p:cNvSpPr>
            <a:spLocks noChangeArrowheads="1"/>
          </p:cNvSpPr>
          <p:nvPr/>
        </p:nvSpPr>
        <p:spPr bwMode="auto">
          <a:xfrm>
            <a:off x="3261139" y="29368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9" name="Rectangle 8"/>
          <p:cNvSpPr>
            <a:spLocks noChangeArrowheads="1"/>
          </p:cNvSpPr>
          <p:nvPr/>
        </p:nvSpPr>
        <p:spPr bwMode="auto">
          <a:xfrm>
            <a:off x="3261139" y="31654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10" name="Rectangle 9"/>
          <p:cNvSpPr>
            <a:spLocks noChangeArrowheads="1"/>
          </p:cNvSpPr>
          <p:nvPr/>
        </p:nvSpPr>
        <p:spPr bwMode="auto">
          <a:xfrm>
            <a:off x="3261139" y="33940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11" name="Rectangle 10"/>
          <p:cNvSpPr>
            <a:spLocks noChangeArrowheads="1"/>
          </p:cNvSpPr>
          <p:nvPr/>
        </p:nvSpPr>
        <p:spPr bwMode="auto">
          <a:xfrm>
            <a:off x="3261139" y="36226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12" name="Text Box 11"/>
          <p:cNvSpPr txBox="1">
            <a:spLocks noChangeArrowheads="1"/>
          </p:cNvSpPr>
          <p:nvPr/>
        </p:nvSpPr>
        <p:spPr bwMode="auto">
          <a:xfrm>
            <a:off x="3213870" y="4578261"/>
            <a:ext cx="1690688" cy="812800"/>
          </a:xfrm>
          <a:prstGeom prst="rect">
            <a:avLst/>
          </a:prstGeom>
          <a:noFill/>
          <a:ln w="9525">
            <a:noFill/>
            <a:round/>
            <a:headEnd/>
            <a:tailEnd/>
          </a:ln>
          <a:effectLst/>
        </p:spPr>
        <p:txBody>
          <a:bodyPr wrap="none" lIns="90000" tIns="46800" rIns="90000" bIns="46800">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Memory resident</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page table</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(DRAM)</a:t>
            </a:r>
          </a:p>
        </p:txBody>
      </p:sp>
      <p:sp>
        <p:nvSpPr>
          <p:cNvPr id="13" name="Text Box 12"/>
          <p:cNvSpPr txBox="1">
            <a:spLocks noChangeArrowheads="1"/>
          </p:cNvSpPr>
          <p:nvPr/>
        </p:nvSpPr>
        <p:spPr bwMode="auto">
          <a:xfrm>
            <a:off x="6488527" y="1765300"/>
            <a:ext cx="1627153" cy="577082"/>
          </a:xfrm>
          <a:prstGeom prst="rect">
            <a:avLst/>
          </a:prstGeom>
          <a:noFill/>
          <a:ln w="9525">
            <a:noFill/>
            <a:round/>
            <a:headEnd/>
            <a:tailEnd/>
          </a:ln>
          <a:effectLst/>
        </p:spPr>
        <p:txBody>
          <a:bodyPr wrap="none" lIns="90000" tIns="46800" rIns="90000" bIns="46800">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Physical memory</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(DRAM)</a:t>
            </a:r>
          </a:p>
        </p:txBody>
      </p:sp>
      <p:sp>
        <p:nvSpPr>
          <p:cNvPr id="14" name="Rectangle 13"/>
          <p:cNvSpPr>
            <a:spLocks noChangeArrowheads="1"/>
          </p:cNvSpPr>
          <p:nvPr/>
        </p:nvSpPr>
        <p:spPr bwMode="auto">
          <a:xfrm>
            <a:off x="6606002" y="28037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Calibri" pitchFamily="34" charset="0"/>
                <a:ea typeface="+mn-ea"/>
                <a:cs typeface="+mn-cs"/>
              </a:rPr>
              <a:t>VP 7</a:t>
            </a:r>
          </a:p>
        </p:txBody>
      </p:sp>
      <p:sp>
        <p:nvSpPr>
          <p:cNvPr id="15" name="Rectangle 14"/>
          <p:cNvSpPr>
            <a:spLocks noChangeArrowheads="1"/>
          </p:cNvSpPr>
          <p:nvPr/>
        </p:nvSpPr>
        <p:spPr bwMode="auto">
          <a:xfrm>
            <a:off x="6606002" y="30130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Calibri" pitchFamily="34" charset="0"/>
                <a:ea typeface="+mn-ea"/>
                <a:cs typeface="+mn-cs"/>
              </a:rPr>
              <a:t>VP 3</a:t>
            </a:r>
          </a:p>
        </p:txBody>
      </p:sp>
      <p:sp>
        <p:nvSpPr>
          <p:cNvPr id="16" name="Line 15"/>
          <p:cNvSpPr>
            <a:spLocks noChangeShapeType="1"/>
          </p:cNvSpPr>
          <p:nvPr/>
        </p:nvSpPr>
        <p:spPr bwMode="auto">
          <a:xfrm>
            <a:off x="4086639" y="4200525"/>
            <a:ext cx="2519363" cy="1737360"/>
          </a:xfrm>
          <a:prstGeom prst="line">
            <a:avLst/>
          </a:prstGeom>
          <a:noFill/>
          <a:ln w="19080">
            <a:solidFill>
              <a:srgbClr val="000066"/>
            </a:solidFill>
            <a:prstDash val="dash"/>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18" name="Line 17"/>
          <p:cNvSpPr>
            <a:spLocks noChangeShapeType="1"/>
          </p:cNvSpPr>
          <p:nvPr/>
        </p:nvSpPr>
        <p:spPr bwMode="auto">
          <a:xfrm flipV="1">
            <a:off x="4112039" y="2601913"/>
            <a:ext cx="2501900" cy="698500"/>
          </a:xfrm>
          <a:prstGeom prst="line">
            <a:avLst/>
          </a:prstGeom>
          <a:noFill/>
          <a:ln w="1908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19" name="Line 18"/>
          <p:cNvSpPr>
            <a:spLocks noChangeShapeType="1"/>
          </p:cNvSpPr>
          <p:nvPr/>
        </p:nvSpPr>
        <p:spPr bwMode="auto">
          <a:xfrm flipV="1">
            <a:off x="4061239" y="2373313"/>
            <a:ext cx="2552700" cy="701675"/>
          </a:xfrm>
          <a:prstGeom prst="line">
            <a:avLst/>
          </a:prstGeom>
          <a:noFill/>
          <a:ln w="1908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0" name="Text Box 19"/>
          <p:cNvSpPr txBox="1">
            <a:spLocks noChangeArrowheads="1"/>
          </p:cNvSpPr>
          <p:nvPr/>
        </p:nvSpPr>
        <p:spPr bwMode="auto">
          <a:xfrm>
            <a:off x="6540914" y="3762375"/>
            <a:ext cx="1541463" cy="573088"/>
          </a:xfrm>
          <a:prstGeom prst="rect">
            <a:avLst/>
          </a:prstGeom>
          <a:noFill/>
          <a:ln w="9525">
            <a:noFill/>
            <a:round/>
            <a:headEnd/>
            <a:tailEnd/>
          </a:ln>
          <a:effectLst/>
        </p:spPr>
        <p:txBody>
          <a:bodyPr wrap="none" lIns="90000" tIns="46800" rIns="90000" bIns="46800">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Virtual memory</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(disk)</a:t>
            </a:r>
          </a:p>
        </p:txBody>
      </p:sp>
      <p:sp>
        <p:nvSpPr>
          <p:cNvPr id="21" name="Rectangle 20"/>
          <p:cNvSpPr>
            <a:spLocks noChangeArrowheads="1"/>
          </p:cNvSpPr>
          <p:nvPr/>
        </p:nvSpPr>
        <p:spPr bwMode="auto">
          <a:xfrm>
            <a:off x="2956339" y="40798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2" name="Rectangle 21"/>
          <p:cNvSpPr>
            <a:spLocks noChangeArrowheads="1"/>
          </p:cNvSpPr>
          <p:nvPr/>
        </p:nvSpPr>
        <p:spPr bwMode="auto">
          <a:xfrm>
            <a:off x="2956339" y="43084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3" name="Rectangle 22"/>
          <p:cNvSpPr>
            <a:spLocks noChangeArrowheads="1"/>
          </p:cNvSpPr>
          <p:nvPr/>
        </p:nvSpPr>
        <p:spPr bwMode="auto">
          <a:xfrm>
            <a:off x="2956339" y="38512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4" name="Rectangle 23"/>
          <p:cNvSpPr>
            <a:spLocks noChangeArrowheads="1"/>
          </p:cNvSpPr>
          <p:nvPr/>
        </p:nvSpPr>
        <p:spPr bwMode="auto">
          <a:xfrm>
            <a:off x="2956339" y="27082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5" name="Rectangle 24"/>
          <p:cNvSpPr>
            <a:spLocks noChangeArrowheads="1"/>
          </p:cNvSpPr>
          <p:nvPr/>
        </p:nvSpPr>
        <p:spPr bwMode="auto">
          <a:xfrm>
            <a:off x="2956339" y="29368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6" name="Rectangle 25"/>
          <p:cNvSpPr>
            <a:spLocks noChangeArrowheads="1"/>
          </p:cNvSpPr>
          <p:nvPr/>
        </p:nvSpPr>
        <p:spPr bwMode="auto">
          <a:xfrm>
            <a:off x="2956339" y="31654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7" name="Rectangle 26"/>
          <p:cNvSpPr>
            <a:spLocks noChangeArrowheads="1"/>
          </p:cNvSpPr>
          <p:nvPr/>
        </p:nvSpPr>
        <p:spPr bwMode="auto">
          <a:xfrm>
            <a:off x="2956339" y="33940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8" name="Rectangle 27"/>
          <p:cNvSpPr>
            <a:spLocks noChangeArrowheads="1"/>
          </p:cNvSpPr>
          <p:nvPr/>
        </p:nvSpPr>
        <p:spPr bwMode="auto">
          <a:xfrm>
            <a:off x="2956339" y="3622675"/>
            <a:ext cx="304800" cy="228600"/>
          </a:xfrm>
          <a:prstGeom prst="rect">
            <a:avLst/>
          </a:prstGeom>
          <a:noFill/>
          <a:ln w="1908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29" name="Text Box 28"/>
          <p:cNvSpPr txBox="1">
            <a:spLocks noChangeArrowheads="1"/>
          </p:cNvSpPr>
          <p:nvPr/>
        </p:nvSpPr>
        <p:spPr bwMode="auto">
          <a:xfrm>
            <a:off x="2727739" y="2403475"/>
            <a:ext cx="685800" cy="335799"/>
          </a:xfrm>
          <a:prstGeom prst="rect">
            <a:avLst/>
          </a:prstGeom>
          <a:noFill/>
          <a:ln w="9525">
            <a:noFill/>
            <a:round/>
            <a:headEnd/>
            <a:tailEnd/>
          </a:ln>
          <a:effectLst/>
        </p:spPr>
        <p:txBody>
          <a:bodyPr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1"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Valid</a:t>
            </a:r>
          </a:p>
        </p:txBody>
      </p:sp>
      <p:sp>
        <p:nvSpPr>
          <p:cNvPr id="30" name="Text Box 29"/>
          <p:cNvSpPr txBox="1">
            <a:spLocks noChangeArrowheads="1"/>
          </p:cNvSpPr>
          <p:nvPr/>
        </p:nvSpPr>
        <p:spPr bwMode="auto">
          <a:xfrm>
            <a:off x="2964366" y="2678113"/>
            <a:ext cx="280987"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0</a:t>
            </a:r>
          </a:p>
        </p:txBody>
      </p:sp>
      <p:sp>
        <p:nvSpPr>
          <p:cNvPr id="31" name="Text Box 30"/>
          <p:cNvSpPr txBox="1">
            <a:spLocks noChangeArrowheads="1"/>
          </p:cNvSpPr>
          <p:nvPr/>
        </p:nvSpPr>
        <p:spPr bwMode="auto">
          <a:xfrm>
            <a:off x="2965159" y="2911022"/>
            <a:ext cx="279400"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1</a:t>
            </a:r>
          </a:p>
        </p:txBody>
      </p:sp>
      <p:sp>
        <p:nvSpPr>
          <p:cNvPr id="32" name="Text Box 31"/>
          <p:cNvSpPr txBox="1">
            <a:spLocks noChangeArrowheads="1"/>
          </p:cNvSpPr>
          <p:nvPr/>
        </p:nvSpPr>
        <p:spPr bwMode="auto">
          <a:xfrm>
            <a:off x="2964366" y="3376840"/>
            <a:ext cx="273129" cy="305662"/>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1</a:t>
            </a:r>
          </a:p>
        </p:txBody>
      </p:sp>
      <p:sp>
        <p:nvSpPr>
          <p:cNvPr id="33" name="Text Box 32"/>
          <p:cNvSpPr txBox="1">
            <a:spLocks noChangeArrowheads="1"/>
          </p:cNvSpPr>
          <p:nvPr/>
        </p:nvSpPr>
        <p:spPr bwMode="auto">
          <a:xfrm>
            <a:off x="2965159" y="3583993"/>
            <a:ext cx="273129" cy="305662"/>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0</a:t>
            </a:r>
          </a:p>
        </p:txBody>
      </p:sp>
      <p:sp>
        <p:nvSpPr>
          <p:cNvPr id="34" name="Text Box 33"/>
          <p:cNvSpPr txBox="1">
            <a:spLocks noChangeArrowheads="1"/>
          </p:cNvSpPr>
          <p:nvPr/>
        </p:nvSpPr>
        <p:spPr bwMode="auto">
          <a:xfrm>
            <a:off x="2964366" y="3823341"/>
            <a:ext cx="280987"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0</a:t>
            </a:r>
          </a:p>
        </p:txBody>
      </p:sp>
      <p:sp>
        <p:nvSpPr>
          <p:cNvPr id="35" name="Text Box 34"/>
          <p:cNvSpPr txBox="1">
            <a:spLocks noChangeArrowheads="1"/>
          </p:cNvSpPr>
          <p:nvPr/>
        </p:nvSpPr>
        <p:spPr bwMode="auto">
          <a:xfrm>
            <a:off x="2965159" y="4282719"/>
            <a:ext cx="279400"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1</a:t>
            </a:r>
          </a:p>
        </p:txBody>
      </p:sp>
      <p:sp>
        <p:nvSpPr>
          <p:cNvPr id="36" name="Text Box 35"/>
          <p:cNvSpPr txBox="1">
            <a:spLocks noChangeArrowheads="1"/>
          </p:cNvSpPr>
          <p:nvPr/>
        </p:nvSpPr>
        <p:spPr bwMode="auto">
          <a:xfrm>
            <a:off x="2964366" y="4049811"/>
            <a:ext cx="280987"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0</a:t>
            </a:r>
          </a:p>
        </p:txBody>
      </p:sp>
      <p:sp>
        <p:nvSpPr>
          <p:cNvPr id="37" name="Text Box 36"/>
          <p:cNvSpPr txBox="1">
            <a:spLocks noChangeArrowheads="1"/>
          </p:cNvSpPr>
          <p:nvPr/>
        </p:nvSpPr>
        <p:spPr bwMode="auto">
          <a:xfrm>
            <a:off x="2965159" y="3143931"/>
            <a:ext cx="279400" cy="304800"/>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1</a:t>
            </a:r>
          </a:p>
        </p:txBody>
      </p:sp>
      <p:sp>
        <p:nvSpPr>
          <p:cNvPr id="38" name="Text Box 37"/>
          <p:cNvSpPr txBox="1">
            <a:spLocks noChangeArrowheads="1"/>
          </p:cNvSpPr>
          <p:nvPr/>
        </p:nvSpPr>
        <p:spPr bwMode="auto">
          <a:xfrm>
            <a:off x="3327814" y="1914525"/>
            <a:ext cx="1339126" cy="818367"/>
          </a:xfrm>
          <a:prstGeom prst="rect">
            <a:avLst/>
          </a:prstGeom>
          <a:noFill/>
          <a:ln w="9525">
            <a:noFill/>
            <a:round/>
            <a:headEnd/>
            <a:tailEnd/>
          </a:ln>
          <a:effectLst/>
        </p:spPr>
        <p:txBody>
          <a:bodyPr wrap="none" lIns="90000" tIns="46800" rIns="90000" bIns="46800" anchor="ctr">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1"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Physical page</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1"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number or </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1"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disk address</a:t>
            </a:r>
          </a:p>
        </p:txBody>
      </p:sp>
      <p:sp>
        <p:nvSpPr>
          <p:cNvPr id="39" name="Text Box 38"/>
          <p:cNvSpPr txBox="1">
            <a:spLocks noChangeArrowheads="1"/>
          </p:cNvSpPr>
          <p:nvPr/>
        </p:nvSpPr>
        <p:spPr bwMode="auto">
          <a:xfrm>
            <a:off x="2349736" y="2643010"/>
            <a:ext cx="641243" cy="335799"/>
          </a:xfrm>
          <a:prstGeom prst="rect">
            <a:avLst/>
          </a:prstGeom>
          <a:noFill/>
          <a:ln w="9525">
            <a:noFill/>
            <a:round/>
            <a:headEnd/>
            <a:tailEnd/>
          </a:ln>
          <a:effectLst/>
        </p:spPr>
        <p:txBody>
          <a:bodyPr wrap="none" lIns="90000" tIns="46800" rIns="90000" bIns="46800" anchor="ctr">
            <a:spAutoFit/>
          </a:bodyPr>
          <a:lstStyle/>
          <a:p>
            <a:pPr marL="0" marR="0" lvl="0" indent="0" algn="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PTE 0</a:t>
            </a:r>
          </a:p>
        </p:txBody>
      </p:sp>
      <p:sp>
        <p:nvSpPr>
          <p:cNvPr id="40" name="Text Box 39"/>
          <p:cNvSpPr txBox="1">
            <a:spLocks noChangeArrowheads="1"/>
          </p:cNvSpPr>
          <p:nvPr/>
        </p:nvSpPr>
        <p:spPr bwMode="auto">
          <a:xfrm>
            <a:off x="2346561" y="4255910"/>
            <a:ext cx="641243" cy="335799"/>
          </a:xfrm>
          <a:prstGeom prst="rect">
            <a:avLst/>
          </a:prstGeom>
          <a:noFill/>
          <a:ln w="9525">
            <a:noFill/>
            <a:round/>
            <a:headEnd/>
            <a:tailEnd/>
          </a:ln>
          <a:effectLst/>
        </p:spPr>
        <p:txBody>
          <a:bodyPr wrap="none" lIns="90000" tIns="46800" rIns="90000" bIns="46800" anchor="ctr">
            <a:spAutoFit/>
          </a:bodyPr>
          <a:lstStyle/>
          <a:p>
            <a:pPr marL="0" marR="0" lvl="0" indent="0" algn="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PTE 7</a:t>
            </a:r>
          </a:p>
        </p:txBody>
      </p:sp>
      <p:sp>
        <p:nvSpPr>
          <p:cNvPr id="41" name="Text Box 40"/>
          <p:cNvSpPr txBox="1">
            <a:spLocks noChangeArrowheads="1"/>
          </p:cNvSpPr>
          <p:nvPr/>
        </p:nvSpPr>
        <p:spPr bwMode="auto">
          <a:xfrm>
            <a:off x="7971252" y="2312988"/>
            <a:ext cx="550448" cy="335799"/>
          </a:xfrm>
          <a:prstGeom prst="rect">
            <a:avLst/>
          </a:prstGeom>
          <a:noFill/>
          <a:ln w="9525">
            <a:noFill/>
            <a:round/>
            <a:headEnd/>
            <a:tailEnd/>
          </a:ln>
          <a:effectLst/>
        </p:spPr>
        <p:txBody>
          <a:bodyPr wrap="none" lIns="90000" tIns="46800" rIns="90000" bIns="46800" anchor="ctr">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PP 0</a:t>
            </a:r>
          </a:p>
        </p:txBody>
      </p:sp>
      <p:sp>
        <p:nvSpPr>
          <p:cNvPr id="42" name="Rectangle 41"/>
          <p:cNvSpPr>
            <a:spLocks noChangeArrowheads="1"/>
          </p:cNvSpPr>
          <p:nvPr/>
        </p:nvSpPr>
        <p:spPr bwMode="auto">
          <a:xfrm>
            <a:off x="6606002" y="25781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Calibri" pitchFamily="34" charset="0"/>
                <a:ea typeface="+mn-ea"/>
                <a:cs typeface="+mn-cs"/>
              </a:rPr>
              <a:t>VP 2</a:t>
            </a:r>
          </a:p>
        </p:txBody>
      </p:sp>
      <p:sp>
        <p:nvSpPr>
          <p:cNvPr id="43" name="Rectangle 42"/>
          <p:cNvSpPr>
            <a:spLocks noChangeArrowheads="1"/>
          </p:cNvSpPr>
          <p:nvPr/>
        </p:nvSpPr>
        <p:spPr bwMode="auto">
          <a:xfrm>
            <a:off x="6606002" y="23495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Calibri" pitchFamily="34" charset="0"/>
                <a:ea typeface="+mn-ea"/>
                <a:cs typeface="+mn-cs"/>
              </a:rPr>
              <a:t>VP 1</a:t>
            </a:r>
          </a:p>
        </p:txBody>
      </p:sp>
      <p:sp>
        <p:nvSpPr>
          <p:cNvPr id="44" name="Oval 43"/>
          <p:cNvSpPr>
            <a:spLocks noChangeArrowheads="1"/>
          </p:cNvSpPr>
          <p:nvPr/>
        </p:nvSpPr>
        <p:spPr bwMode="auto">
          <a:xfrm>
            <a:off x="4035839" y="440690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45" name="Oval 44"/>
          <p:cNvSpPr>
            <a:spLocks noChangeArrowheads="1"/>
          </p:cNvSpPr>
          <p:nvPr/>
        </p:nvSpPr>
        <p:spPr bwMode="auto">
          <a:xfrm>
            <a:off x="4035839" y="417830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46" name="Oval 45"/>
          <p:cNvSpPr>
            <a:spLocks noChangeArrowheads="1"/>
          </p:cNvSpPr>
          <p:nvPr/>
        </p:nvSpPr>
        <p:spPr bwMode="auto">
          <a:xfrm>
            <a:off x="4035839" y="327025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47" name="Oval 46"/>
          <p:cNvSpPr>
            <a:spLocks noChangeArrowheads="1"/>
          </p:cNvSpPr>
          <p:nvPr/>
        </p:nvSpPr>
        <p:spPr bwMode="auto">
          <a:xfrm>
            <a:off x="4035839" y="303530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48" name="Text Box 47"/>
          <p:cNvSpPr txBox="1">
            <a:spLocks noChangeArrowheads="1"/>
          </p:cNvSpPr>
          <p:nvPr/>
        </p:nvSpPr>
        <p:spPr bwMode="auto">
          <a:xfrm>
            <a:off x="7983952" y="2973388"/>
            <a:ext cx="550448" cy="335799"/>
          </a:xfrm>
          <a:prstGeom prst="rect">
            <a:avLst/>
          </a:prstGeom>
          <a:noFill/>
          <a:ln w="9525">
            <a:noFill/>
            <a:round/>
            <a:headEnd/>
            <a:tailEnd/>
          </a:ln>
          <a:effectLst/>
        </p:spPr>
        <p:txBody>
          <a:bodyPr wrap="none" lIns="90000" tIns="46800" rIns="90000" bIns="46800" anchor="ctr">
            <a:spAutoFit/>
          </a:bodyP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lumMod val="65000"/>
                    <a:lumOff val="35000"/>
                  </a:srgbClr>
                </a:solidFill>
                <a:effectLst/>
                <a:uLnTx/>
                <a:uFillTx/>
                <a:latin typeface="Calibri" pitchFamily="34" charset="0"/>
                <a:ea typeface="+mn-ea"/>
                <a:cs typeface="+mn-cs"/>
              </a:rPr>
              <a:t>PP 3</a:t>
            </a:r>
          </a:p>
        </p:txBody>
      </p:sp>
      <p:sp>
        <p:nvSpPr>
          <p:cNvPr id="49" name="Rectangle 48"/>
          <p:cNvSpPr>
            <a:spLocks noChangeArrowheads="1"/>
          </p:cNvSpPr>
          <p:nvPr/>
        </p:nvSpPr>
        <p:spPr bwMode="auto">
          <a:xfrm>
            <a:off x="6613939" y="43910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1</a:t>
            </a:r>
          </a:p>
        </p:txBody>
      </p:sp>
      <p:sp>
        <p:nvSpPr>
          <p:cNvPr id="50" name="Rectangle 49"/>
          <p:cNvSpPr>
            <a:spLocks noChangeArrowheads="1"/>
          </p:cNvSpPr>
          <p:nvPr/>
        </p:nvSpPr>
        <p:spPr bwMode="auto">
          <a:xfrm>
            <a:off x="6613939" y="47015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2</a:t>
            </a:r>
          </a:p>
        </p:txBody>
      </p:sp>
      <p:sp>
        <p:nvSpPr>
          <p:cNvPr id="51" name="Rectangle 50"/>
          <p:cNvSpPr>
            <a:spLocks noChangeArrowheads="1"/>
          </p:cNvSpPr>
          <p:nvPr/>
        </p:nvSpPr>
        <p:spPr bwMode="auto">
          <a:xfrm>
            <a:off x="6613939" y="53225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4</a:t>
            </a:r>
          </a:p>
        </p:txBody>
      </p:sp>
      <p:sp>
        <p:nvSpPr>
          <p:cNvPr id="52" name="Rectangle 51"/>
          <p:cNvSpPr>
            <a:spLocks noChangeArrowheads="1"/>
          </p:cNvSpPr>
          <p:nvPr/>
        </p:nvSpPr>
        <p:spPr bwMode="auto">
          <a:xfrm>
            <a:off x="6613939" y="59378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6</a:t>
            </a:r>
          </a:p>
        </p:txBody>
      </p:sp>
      <p:sp>
        <p:nvSpPr>
          <p:cNvPr id="53" name="Rectangle 52"/>
          <p:cNvSpPr>
            <a:spLocks noChangeArrowheads="1"/>
          </p:cNvSpPr>
          <p:nvPr/>
        </p:nvSpPr>
        <p:spPr bwMode="auto">
          <a:xfrm>
            <a:off x="6613939" y="62484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7</a:t>
            </a:r>
          </a:p>
        </p:txBody>
      </p:sp>
      <p:sp>
        <p:nvSpPr>
          <p:cNvPr id="54" name="Oval 53"/>
          <p:cNvSpPr>
            <a:spLocks noChangeArrowheads="1"/>
          </p:cNvSpPr>
          <p:nvPr/>
        </p:nvSpPr>
        <p:spPr bwMode="auto">
          <a:xfrm>
            <a:off x="4035839" y="3479444"/>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6" name="Oval 55"/>
          <p:cNvSpPr>
            <a:spLocks noChangeArrowheads="1"/>
          </p:cNvSpPr>
          <p:nvPr/>
        </p:nvSpPr>
        <p:spPr bwMode="auto">
          <a:xfrm>
            <a:off x="4035839" y="368935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7" name="Line 56"/>
          <p:cNvSpPr>
            <a:spLocks noChangeShapeType="1"/>
          </p:cNvSpPr>
          <p:nvPr/>
        </p:nvSpPr>
        <p:spPr bwMode="auto">
          <a:xfrm flipV="1">
            <a:off x="4086639" y="3074987"/>
            <a:ext cx="2527300" cy="433386"/>
          </a:xfrm>
          <a:prstGeom prst="line">
            <a:avLst/>
          </a:prstGeom>
          <a:noFill/>
          <a:ln w="1908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8" name="Rectangle 57"/>
          <p:cNvSpPr>
            <a:spLocks noChangeArrowheads="1"/>
          </p:cNvSpPr>
          <p:nvPr/>
        </p:nvSpPr>
        <p:spPr bwMode="auto">
          <a:xfrm>
            <a:off x="6613939" y="50120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3</a:t>
            </a:r>
          </a:p>
        </p:txBody>
      </p:sp>
      <p:sp>
        <p:nvSpPr>
          <p:cNvPr id="62" name="Rectangle 61"/>
          <p:cNvSpPr>
            <a:spLocks noChangeArrowheads="1"/>
          </p:cNvSpPr>
          <p:nvPr/>
        </p:nvSpPr>
        <p:spPr bwMode="auto">
          <a:xfrm>
            <a:off x="6613939" y="56273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VP 5</a:t>
            </a:r>
          </a:p>
        </p:txBody>
      </p:sp>
      <p:sp>
        <p:nvSpPr>
          <p:cNvPr id="64" name="Oval 63"/>
          <p:cNvSpPr>
            <a:spLocks noChangeArrowheads="1"/>
          </p:cNvSpPr>
          <p:nvPr/>
        </p:nvSpPr>
        <p:spPr bwMode="auto">
          <a:xfrm>
            <a:off x="4043776" y="3910610"/>
            <a:ext cx="76200" cy="76200"/>
          </a:xfrm>
          <a:prstGeom prst="ellipse">
            <a:avLst/>
          </a:prstGeom>
          <a:solidFill>
            <a:srgbClr val="000066"/>
          </a:solid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6" name="Rectangle 5">
            <a:extLst>
              <a:ext uri="{FF2B5EF4-FFF2-40B4-BE49-F238E27FC236}">
                <a16:creationId xmlns:a16="http://schemas.microsoft.com/office/drawing/2014/main" id="{81CBDCEF-0D4B-4D68-A97F-C8EA86C9FDD8}"/>
              </a:ext>
            </a:extLst>
          </p:cNvPr>
          <p:cNvSpPr>
            <a:spLocks noChangeArrowheads="1"/>
          </p:cNvSpPr>
          <p:nvPr/>
        </p:nvSpPr>
        <p:spPr bwMode="auto">
          <a:xfrm>
            <a:off x="3261139" y="3847110"/>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66"/>
                </a:solidFill>
                <a:effectLst/>
                <a:uLnTx/>
                <a:uFillTx/>
                <a:latin typeface="Calibri" pitchFamily="34" charset="0"/>
                <a:ea typeface="+mn-ea"/>
                <a:cs typeface="+mn-cs"/>
              </a:rPr>
              <a:t>null</a:t>
            </a:r>
          </a:p>
        </p:txBody>
      </p:sp>
      <p:sp>
        <p:nvSpPr>
          <p:cNvPr id="17" name="Line 16"/>
          <p:cNvSpPr>
            <a:spLocks noChangeShapeType="1"/>
          </p:cNvSpPr>
          <p:nvPr/>
        </p:nvSpPr>
        <p:spPr bwMode="auto">
          <a:xfrm flipV="1">
            <a:off x="4086639" y="2830513"/>
            <a:ext cx="2527300" cy="1612900"/>
          </a:xfrm>
          <a:prstGeom prst="line">
            <a:avLst/>
          </a:prstGeom>
          <a:noFill/>
          <a:ln w="1908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5" name="Line 54"/>
          <p:cNvSpPr>
            <a:spLocks noChangeShapeType="1"/>
          </p:cNvSpPr>
          <p:nvPr/>
        </p:nvSpPr>
        <p:spPr bwMode="auto">
          <a:xfrm>
            <a:off x="4080289" y="3719512"/>
            <a:ext cx="2533650" cy="1603057"/>
          </a:xfrm>
          <a:prstGeom prst="line">
            <a:avLst/>
          </a:prstGeom>
          <a:noFill/>
          <a:ln w="19080">
            <a:solidFill>
              <a:srgbClr val="000066"/>
            </a:solidFill>
            <a:prstDash val="dash"/>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7" name="Rectangle 66">
            <a:extLst>
              <a:ext uri="{FF2B5EF4-FFF2-40B4-BE49-F238E27FC236}">
                <a16:creationId xmlns:a16="http://schemas.microsoft.com/office/drawing/2014/main" id="{D14D0186-75F0-4A8F-8BE7-84BF0C54697B}"/>
              </a:ext>
            </a:extLst>
          </p:cNvPr>
          <p:cNvSpPr/>
          <p:nvPr/>
        </p:nvSpPr>
        <p:spPr bwMode="auto">
          <a:xfrm>
            <a:off x="2946179" y="3847110"/>
            <a:ext cx="1896973" cy="228719"/>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57109907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a:spLocks noChangeArrowheads="1"/>
          </p:cNvSpPr>
          <p:nvPr/>
        </p:nvSpPr>
        <p:spPr bwMode="auto">
          <a:xfrm>
            <a:off x="3261139" y="38512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2" name="Title 1"/>
          <p:cNvSpPr>
            <a:spLocks noGrp="1"/>
          </p:cNvSpPr>
          <p:nvPr>
            <p:ph type="title"/>
          </p:nvPr>
        </p:nvSpPr>
        <p:spPr/>
        <p:txBody>
          <a:bodyPr/>
          <a:lstStyle/>
          <a:p>
            <a:r>
              <a:rPr lang="en-US" dirty="0"/>
              <a:t>Allocating Pages</a:t>
            </a:r>
          </a:p>
        </p:txBody>
      </p:sp>
      <p:sp>
        <p:nvSpPr>
          <p:cNvPr id="3" name="Content Placeholder 2"/>
          <p:cNvSpPr>
            <a:spLocks noGrp="1"/>
          </p:cNvSpPr>
          <p:nvPr>
            <p:ph idx="1"/>
          </p:nvPr>
        </p:nvSpPr>
        <p:spPr>
          <a:xfrm>
            <a:off x="396875" y="1362074"/>
            <a:ext cx="7896225" cy="5343525"/>
          </a:xfrm>
        </p:spPr>
        <p:txBody>
          <a:bodyPr/>
          <a:lstStyle/>
          <a:p>
            <a:r>
              <a:rPr lang="en-US" dirty="0"/>
              <a:t>Allocating a new page (VP 5) of virtual memory.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Subsequent miss will bring it into memory</a:t>
            </a:r>
          </a:p>
          <a:p>
            <a:pPr lvl="1"/>
            <a:r>
              <a:rPr lang="en-US" dirty="0"/>
              <a:t>Note: Valid bit is 0 until subsequent miss</a:t>
            </a:r>
          </a:p>
        </p:txBody>
      </p:sp>
      <p:sp>
        <p:nvSpPr>
          <p:cNvPr id="4" name="Rectangle 3"/>
          <p:cNvSpPr>
            <a:spLocks noChangeArrowheads="1"/>
          </p:cNvSpPr>
          <p:nvPr/>
        </p:nvSpPr>
        <p:spPr bwMode="auto">
          <a:xfrm>
            <a:off x="3261139" y="40798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5" name="Rectangle 4"/>
          <p:cNvSpPr>
            <a:spLocks noChangeArrowheads="1"/>
          </p:cNvSpPr>
          <p:nvPr/>
        </p:nvSpPr>
        <p:spPr bwMode="auto">
          <a:xfrm>
            <a:off x="3261139" y="43084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7" name="Rectangle 6"/>
          <p:cNvSpPr>
            <a:spLocks noChangeArrowheads="1"/>
          </p:cNvSpPr>
          <p:nvPr/>
        </p:nvSpPr>
        <p:spPr bwMode="auto">
          <a:xfrm>
            <a:off x="3261139" y="2708275"/>
            <a:ext cx="1600200"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null</a:t>
            </a:r>
          </a:p>
        </p:txBody>
      </p:sp>
      <p:sp>
        <p:nvSpPr>
          <p:cNvPr id="8" name="Rectangle 7"/>
          <p:cNvSpPr>
            <a:spLocks noChangeArrowheads="1"/>
          </p:cNvSpPr>
          <p:nvPr/>
        </p:nvSpPr>
        <p:spPr bwMode="auto">
          <a:xfrm>
            <a:off x="3261139" y="29368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9" name="Rectangle 8"/>
          <p:cNvSpPr>
            <a:spLocks noChangeArrowheads="1"/>
          </p:cNvSpPr>
          <p:nvPr/>
        </p:nvSpPr>
        <p:spPr bwMode="auto">
          <a:xfrm>
            <a:off x="3261139" y="31654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0" name="Rectangle 9"/>
          <p:cNvSpPr>
            <a:spLocks noChangeArrowheads="1"/>
          </p:cNvSpPr>
          <p:nvPr/>
        </p:nvSpPr>
        <p:spPr bwMode="auto">
          <a:xfrm>
            <a:off x="3261139" y="3394075"/>
            <a:ext cx="1600200" cy="228600"/>
          </a:xfrm>
          <a:prstGeom prst="rect">
            <a:avLst/>
          </a:prstGeom>
          <a:solidFill>
            <a:schemeClr val="accent2">
              <a:lumMod val="40000"/>
              <a:lumOff val="60000"/>
            </a:schemeClr>
          </a:solidFill>
          <a:ln w="19080">
            <a:solidFill>
              <a:srgbClr val="000066"/>
            </a:solidFill>
            <a:miter lim="800000"/>
            <a:headEnd/>
            <a:tailEnd/>
          </a:ln>
          <a:effectLst/>
        </p:spPr>
        <p:txBody>
          <a:bodyPr wrap="none" anchor="ctr"/>
          <a:lstStyle/>
          <a:p>
            <a:endParaRPr lang="en-US"/>
          </a:p>
        </p:txBody>
      </p:sp>
      <p:sp>
        <p:nvSpPr>
          <p:cNvPr id="11" name="Rectangle 10"/>
          <p:cNvSpPr>
            <a:spLocks noChangeArrowheads="1"/>
          </p:cNvSpPr>
          <p:nvPr/>
        </p:nvSpPr>
        <p:spPr bwMode="auto">
          <a:xfrm>
            <a:off x="3261139" y="3622675"/>
            <a:ext cx="1600200" cy="228600"/>
          </a:xfrm>
          <a:prstGeom prst="rect">
            <a:avLst/>
          </a:prstGeom>
          <a:solidFill>
            <a:schemeClr val="bg1">
              <a:lumMod val="85000"/>
            </a:schemeClr>
          </a:solidFill>
          <a:ln w="19080">
            <a:solidFill>
              <a:srgbClr val="000066"/>
            </a:solidFill>
            <a:miter lim="800000"/>
            <a:headEnd/>
            <a:tailEnd/>
          </a:ln>
          <a:effectLst/>
        </p:spPr>
        <p:txBody>
          <a:bodyPr wrap="none" anchor="ctr"/>
          <a:lstStyle/>
          <a:p>
            <a:endParaRPr lang="en-US"/>
          </a:p>
        </p:txBody>
      </p:sp>
      <p:sp>
        <p:nvSpPr>
          <p:cNvPr id="12" name="Text Box 11"/>
          <p:cNvSpPr txBox="1">
            <a:spLocks noChangeArrowheads="1"/>
          </p:cNvSpPr>
          <p:nvPr/>
        </p:nvSpPr>
        <p:spPr bwMode="auto">
          <a:xfrm>
            <a:off x="3213870" y="4578261"/>
            <a:ext cx="1690688" cy="812800"/>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Memory resident</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page table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3" name="Text Box 12"/>
          <p:cNvSpPr txBox="1">
            <a:spLocks noChangeArrowheads="1"/>
          </p:cNvSpPr>
          <p:nvPr/>
        </p:nvSpPr>
        <p:spPr bwMode="auto">
          <a:xfrm>
            <a:off x="6488527" y="1765300"/>
            <a:ext cx="1627153"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Physical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(DRAM)</a:t>
            </a:r>
          </a:p>
        </p:txBody>
      </p:sp>
      <p:sp>
        <p:nvSpPr>
          <p:cNvPr id="14" name="Rectangle 13"/>
          <p:cNvSpPr>
            <a:spLocks noChangeArrowheads="1"/>
          </p:cNvSpPr>
          <p:nvPr/>
        </p:nvSpPr>
        <p:spPr bwMode="auto">
          <a:xfrm>
            <a:off x="6606002" y="2803792"/>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7</a:t>
            </a:r>
          </a:p>
        </p:txBody>
      </p:sp>
      <p:sp>
        <p:nvSpPr>
          <p:cNvPr id="15" name="Rectangle 14"/>
          <p:cNvSpPr>
            <a:spLocks noChangeArrowheads="1"/>
          </p:cNvSpPr>
          <p:nvPr/>
        </p:nvSpPr>
        <p:spPr bwMode="auto">
          <a:xfrm>
            <a:off x="6606002" y="3013075"/>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3</a:t>
            </a:r>
          </a:p>
        </p:txBody>
      </p:sp>
      <p:sp>
        <p:nvSpPr>
          <p:cNvPr id="16" name="Line 15"/>
          <p:cNvSpPr>
            <a:spLocks noChangeShapeType="1"/>
          </p:cNvSpPr>
          <p:nvPr/>
        </p:nvSpPr>
        <p:spPr bwMode="auto">
          <a:xfrm>
            <a:off x="4086639" y="4200525"/>
            <a:ext cx="2519363" cy="173736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17" name="Line 16"/>
          <p:cNvSpPr>
            <a:spLocks noChangeShapeType="1"/>
          </p:cNvSpPr>
          <p:nvPr/>
        </p:nvSpPr>
        <p:spPr bwMode="auto">
          <a:xfrm flipV="1">
            <a:off x="4086639" y="2830513"/>
            <a:ext cx="2527300" cy="1612900"/>
          </a:xfrm>
          <a:prstGeom prst="line">
            <a:avLst/>
          </a:prstGeom>
          <a:noFill/>
          <a:ln w="19080">
            <a:solidFill>
              <a:srgbClr val="000066"/>
            </a:solidFill>
            <a:miter lim="800000"/>
            <a:headEnd/>
            <a:tailEnd type="triangle" w="med" len="med"/>
          </a:ln>
          <a:effectLst/>
        </p:spPr>
        <p:txBody>
          <a:bodyPr/>
          <a:lstStyle/>
          <a:p>
            <a:endParaRPr lang="en-US"/>
          </a:p>
        </p:txBody>
      </p:sp>
      <p:sp>
        <p:nvSpPr>
          <p:cNvPr id="18" name="Line 17"/>
          <p:cNvSpPr>
            <a:spLocks noChangeShapeType="1"/>
          </p:cNvSpPr>
          <p:nvPr/>
        </p:nvSpPr>
        <p:spPr bwMode="auto">
          <a:xfrm flipV="1">
            <a:off x="4112039" y="2601913"/>
            <a:ext cx="2501900" cy="698500"/>
          </a:xfrm>
          <a:prstGeom prst="line">
            <a:avLst/>
          </a:prstGeom>
          <a:noFill/>
          <a:ln w="19080">
            <a:solidFill>
              <a:srgbClr val="000066"/>
            </a:solidFill>
            <a:miter lim="800000"/>
            <a:headEnd/>
            <a:tailEnd type="triangle" w="med" len="med"/>
          </a:ln>
          <a:effectLst/>
        </p:spPr>
        <p:txBody>
          <a:bodyPr/>
          <a:lstStyle/>
          <a:p>
            <a:endParaRPr lang="en-US"/>
          </a:p>
        </p:txBody>
      </p:sp>
      <p:sp>
        <p:nvSpPr>
          <p:cNvPr id="19" name="Line 18"/>
          <p:cNvSpPr>
            <a:spLocks noChangeShapeType="1"/>
          </p:cNvSpPr>
          <p:nvPr/>
        </p:nvSpPr>
        <p:spPr bwMode="auto">
          <a:xfrm flipV="1">
            <a:off x="4061239" y="2373313"/>
            <a:ext cx="2552700" cy="701675"/>
          </a:xfrm>
          <a:prstGeom prst="line">
            <a:avLst/>
          </a:prstGeom>
          <a:noFill/>
          <a:ln w="19080">
            <a:solidFill>
              <a:srgbClr val="000066"/>
            </a:solidFill>
            <a:miter lim="800000"/>
            <a:headEnd/>
            <a:tailEnd type="triangle" w="med" len="med"/>
          </a:ln>
          <a:effectLst/>
        </p:spPr>
        <p:txBody>
          <a:bodyPr/>
          <a:lstStyle/>
          <a:p>
            <a:endParaRPr lang="en-US"/>
          </a:p>
        </p:txBody>
      </p:sp>
      <p:sp>
        <p:nvSpPr>
          <p:cNvPr id="20" name="Text Box 19"/>
          <p:cNvSpPr txBox="1">
            <a:spLocks noChangeArrowheads="1"/>
          </p:cNvSpPr>
          <p:nvPr/>
        </p:nvSpPr>
        <p:spPr bwMode="auto">
          <a:xfrm>
            <a:off x="6540914" y="3762375"/>
            <a:ext cx="1541463" cy="573088"/>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Virtual 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(disk)</a:t>
            </a:r>
          </a:p>
        </p:txBody>
      </p:sp>
      <p:sp>
        <p:nvSpPr>
          <p:cNvPr id="21" name="Rectangle 20"/>
          <p:cNvSpPr>
            <a:spLocks noChangeArrowheads="1"/>
          </p:cNvSpPr>
          <p:nvPr/>
        </p:nvSpPr>
        <p:spPr bwMode="auto">
          <a:xfrm>
            <a:off x="2956339" y="40798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2" name="Rectangle 21"/>
          <p:cNvSpPr>
            <a:spLocks noChangeArrowheads="1"/>
          </p:cNvSpPr>
          <p:nvPr/>
        </p:nvSpPr>
        <p:spPr bwMode="auto">
          <a:xfrm>
            <a:off x="2956339" y="43084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3" name="Rectangle 22"/>
          <p:cNvSpPr>
            <a:spLocks noChangeArrowheads="1"/>
          </p:cNvSpPr>
          <p:nvPr/>
        </p:nvSpPr>
        <p:spPr bwMode="auto">
          <a:xfrm>
            <a:off x="2956339" y="38512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4" name="Rectangle 23"/>
          <p:cNvSpPr>
            <a:spLocks noChangeArrowheads="1"/>
          </p:cNvSpPr>
          <p:nvPr/>
        </p:nvSpPr>
        <p:spPr bwMode="auto">
          <a:xfrm>
            <a:off x="2956339" y="27082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5" name="Rectangle 24"/>
          <p:cNvSpPr>
            <a:spLocks noChangeArrowheads="1"/>
          </p:cNvSpPr>
          <p:nvPr/>
        </p:nvSpPr>
        <p:spPr bwMode="auto">
          <a:xfrm>
            <a:off x="2956339" y="29368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6" name="Rectangle 25"/>
          <p:cNvSpPr>
            <a:spLocks noChangeArrowheads="1"/>
          </p:cNvSpPr>
          <p:nvPr/>
        </p:nvSpPr>
        <p:spPr bwMode="auto">
          <a:xfrm>
            <a:off x="2956339" y="31654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7" name="Rectangle 26"/>
          <p:cNvSpPr>
            <a:spLocks noChangeArrowheads="1"/>
          </p:cNvSpPr>
          <p:nvPr/>
        </p:nvSpPr>
        <p:spPr bwMode="auto">
          <a:xfrm>
            <a:off x="2956339" y="33940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8" name="Rectangle 27"/>
          <p:cNvSpPr>
            <a:spLocks noChangeArrowheads="1"/>
          </p:cNvSpPr>
          <p:nvPr/>
        </p:nvSpPr>
        <p:spPr bwMode="auto">
          <a:xfrm>
            <a:off x="2956339" y="3622675"/>
            <a:ext cx="304800" cy="228600"/>
          </a:xfrm>
          <a:prstGeom prst="rect">
            <a:avLst/>
          </a:prstGeom>
          <a:noFill/>
          <a:ln w="19080">
            <a:solidFill>
              <a:srgbClr val="000066"/>
            </a:solidFill>
            <a:miter lim="800000"/>
            <a:headEnd/>
            <a:tailEnd/>
          </a:ln>
          <a:effectLst/>
        </p:spPr>
        <p:txBody>
          <a:bodyPr wrap="none" anchor="ctr"/>
          <a:lstStyle/>
          <a:p>
            <a:endParaRPr lang="en-US"/>
          </a:p>
        </p:txBody>
      </p:sp>
      <p:sp>
        <p:nvSpPr>
          <p:cNvPr id="29" name="Text Box 28"/>
          <p:cNvSpPr txBox="1">
            <a:spLocks noChangeArrowheads="1"/>
          </p:cNvSpPr>
          <p:nvPr/>
        </p:nvSpPr>
        <p:spPr bwMode="auto">
          <a:xfrm>
            <a:off x="2727739" y="2403475"/>
            <a:ext cx="685800" cy="335799"/>
          </a:xfrm>
          <a:prstGeom prst="rect">
            <a:avLst/>
          </a:prstGeom>
          <a:noFill/>
          <a:ln w="9525">
            <a:noFill/>
            <a:round/>
            <a:headEnd/>
            <a:tailEnd/>
          </a:ln>
          <a:effectLst/>
        </p:spPr>
        <p:txBody>
          <a:bodyPr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Valid</a:t>
            </a:r>
          </a:p>
        </p:txBody>
      </p:sp>
      <p:sp>
        <p:nvSpPr>
          <p:cNvPr id="30" name="Text Box 29"/>
          <p:cNvSpPr txBox="1">
            <a:spLocks noChangeArrowheads="1"/>
          </p:cNvSpPr>
          <p:nvPr/>
        </p:nvSpPr>
        <p:spPr bwMode="auto">
          <a:xfrm>
            <a:off x="2964366" y="2678113"/>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31" name="Text Box 30"/>
          <p:cNvSpPr txBox="1">
            <a:spLocks noChangeArrowheads="1"/>
          </p:cNvSpPr>
          <p:nvPr/>
        </p:nvSpPr>
        <p:spPr bwMode="auto">
          <a:xfrm>
            <a:off x="2965159" y="2911022"/>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32" name="Text Box 31"/>
          <p:cNvSpPr txBox="1">
            <a:spLocks noChangeArrowheads="1"/>
          </p:cNvSpPr>
          <p:nvPr/>
        </p:nvSpPr>
        <p:spPr bwMode="auto">
          <a:xfrm>
            <a:off x="2964366" y="3376840"/>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33" name="Text Box 32"/>
          <p:cNvSpPr txBox="1">
            <a:spLocks noChangeArrowheads="1"/>
          </p:cNvSpPr>
          <p:nvPr/>
        </p:nvSpPr>
        <p:spPr bwMode="auto">
          <a:xfrm>
            <a:off x="2965159" y="3583993"/>
            <a:ext cx="273129" cy="30566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34" name="Text Box 33"/>
          <p:cNvSpPr txBox="1">
            <a:spLocks noChangeArrowheads="1"/>
          </p:cNvSpPr>
          <p:nvPr/>
        </p:nvSpPr>
        <p:spPr bwMode="auto">
          <a:xfrm>
            <a:off x="2964366" y="382334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35" name="Text Box 34"/>
          <p:cNvSpPr txBox="1">
            <a:spLocks noChangeArrowheads="1"/>
          </p:cNvSpPr>
          <p:nvPr/>
        </p:nvSpPr>
        <p:spPr bwMode="auto">
          <a:xfrm>
            <a:off x="2965159" y="4282719"/>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36" name="Text Box 35"/>
          <p:cNvSpPr txBox="1">
            <a:spLocks noChangeArrowheads="1"/>
          </p:cNvSpPr>
          <p:nvPr/>
        </p:nvSpPr>
        <p:spPr bwMode="auto">
          <a:xfrm>
            <a:off x="2964366" y="4049811"/>
            <a:ext cx="280987"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0</a:t>
            </a:r>
          </a:p>
        </p:txBody>
      </p:sp>
      <p:sp>
        <p:nvSpPr>
          <p:cNvPr id="37" name="Text Box 36"/>
          <p:cNvSpPr txBox="1">
            <a:spLocks noChangeArrowheads="1"/>
          </p:cNvSpPr>
          <p:nvPr/>
        </p:nvSpPr>
        <p:spPr bwMode="auto">
          <a:xfrm>
            <a:off x="2965159" y="3143931"/>
            <a:ext cx="279400" cy="30480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1</a:t>
            </a:r>
          </a:p>
        </p:txBody>
      </p:sp>
      <p:sp>
        <p:nvSpPr>
          <p:cNvPr id="38" name="Text Box 37"/>
          <p:cNvSpPr txBox="1">
            <a:spLocks noChangeArrowheads="1"/>
          </p:cNvSpPr>
          <p:nvPr/>
        </p:nvSpPr>
        <p:spPr bwMode="auto">
          <a:xfrm>
            <a:off x="3327814" y="1914525"/>
            <a:ext cx="1339126" cy="818367"/>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Physical page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number or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chemeClr val="tx1">
                    <a:lumMod val="65000"/>
                    <a:lumOff val="35000"/>
                  </a:schemeClr>
                </a:solidFill>
                <a:latin typeface="Calibri" pitchFamily="34" charset="0"/>
              </a:rPr>
              <a:t>disk address</a:t>
            </a:r>
          </a:p>
        </p:txBody>
      </p:sp>
      <p:sp>
        <p:nvSpPr>
          <p:cNvPr id="39" name="Text Box 38"/>
          <p:cNvSpPr txBox="1">
            <a:spLocks noChangeArrowheads="1"/>
          </p:cNvSpPr>
          <p:nvPr/>
        </p:nvSpPr>
        <p:spPr bwMode="auto">
          <a:xfrm>
            <a:off x="2349736" y="26430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0</a:t>
            </a:r>
          </a:p>
        </p:txBody>
      </p:sp>
      <p:sp>
        <p:nvSpPr>
          <p:cNvPr id="40" name="Text Box 39"/>
          <p:cNvSpPr txBox="1">
            <a:spLocks noChangeArrowheads="1"/>
          </p:cNvSpPr>
          <p:nvPr/>
        </p:nvSpPr>
        <p:spPr bwMode="auto">
          <a:xfrm>
            <a:off x="2346561" y="4255910"/>
            <a:ext cx="641243" cy="335799"/>
          </a:xfrm>
          <a:prstGeom prst="rect">
            <a:avLst/>
          </a:prstGeom>
          <a:noFill/>
          <a:ln w="9525">
            <a:noFill/>
            <a:round/>
            <a:headEnd/>
            <a:tailEnd/>
          </a:ln>
          <a:effectLst/>
        </p:spPr>
        <p:txBody>
          <a:bodyPr wrap="none" lIns="90000" tIns="46800" rIns="90000" bIns="46800" anchor="ctr">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PTE 7</a:t>
            </a:r>
          </a:p>
        </p:txBody>
      </p:sp>
      <p:sp>
        <p:nvSpPr>
          <p:cNvPr id="41" name="Text Box 40"/>
          <p:cNvSpPr txBox="1">
            <a:spLocks noChangeArrowheads="1"/>
          </p:cNvSpPr>
          <p:nvPr/>
        </p:nvSpPr>
        <p:spPr bwMode="auto">
          <a:xfrm>
            <a:off x="7971252" y="23129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0</a:t>
            </a:r>
          </a:p>
        </p:txBody>
      </p:sp>
      <p:sp>
        <p:nvSpPr>
          <p:cNvPr id="42" name="Rectangle 41"/>
          <p:cNvSpPr>
            <a:spLocks noChangeArrowheads="1"/>
          </p:cNvSpPr>
          <p:nvPr/>
        </p:nvSpPr>
        <p:spPr bwMode="auto">
          <a:xfrm>
            <a:off x="6606002" y="25781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p>
        </p:txBody>
      </p:sp>
      <p:sp>
        <p:nvSpPr>
          <p:cNvPr id="43" name="Rectangle 42"/>
          <p:cNvSpPr>
            <a:spLocks noChangeArrowheads="1"/>
          </p:cNvSpPr>
          <p:nvPr/>
        </p:nvSpPr>
        <p:spPr bwMode="auto">
          <a:xfrm>
            <a:off x="6606002" y="2349500"/>
            <a:ext cx="1379537" cy="228600"/>
          </a:xfrm>
          <a:prstGeom prst="rect">
            <a:avLst/>
          </a:prstGeom>
          <a:solidFill>
            <a:schemeClr val="accent2">
              <a:lumMod val="40000"/>
              <a:lumOff val="60000"/>
            </a:schemeClr>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44" name="Oval 43"/>
          <p:cNvSpPr>
            <a:spLocks noChangeArrowheads="1"/>
          </p:cNvSpPr>
          <p:nvPr/>
        </p:nvSpPr>
        <p:spPr bwMode="auto">
          <a:xfrm>
            <a:off x="4035839" y="44069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45" name="Oval 44"/>
          <p:cNvSpPr>
            <a:spLocks noChangeArrowheads="1"/>
          </p:cNvSpPr>
          <p:nvPr/>
        </p:nvSpPr>
        <p:spPr bwMode="auto">
          <a:xfrm>
            <a:off x="4035839" y="41783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46" name="Oval 45"/>
          <p:cNvSpPr>
            <a:spLocks noChangeArrowheads="1"/>
          </p:cNvSpPr>
          <p:nvPr/>
        </p:nvSpPr>
        <p:spPr bwMode="auto">
          <a:xfrm>
            <a:off x="4035839" y="32702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47" name="Oval 46"/>
          <p:cNvSpPr>
            <a:spLocks noChangeArrowheads="1"/>
          </p:cNvSpPr>
          <p:nvPr/>
        </p:nvSpPr>
        <p:spPr bwMode="auto">
          <a:xfrm>
            <a:off x="4035839" y="303530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48" name="Text Box 47"/>
          <p:cNvSpPr txBox="1">
            <a:spLocks noChangeArrowheads="1"/>
          </p:cNvSpPr>
          <p:nvPr/>
        </p:nvSpPr>
        <p:spPr bwMode="auto">
          <a:xfrm>
            <a:off x="7983952" y="2973388"/>
            <a:ext cx="550448" cy="33579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tx1">
                    <a:lumMod val="65000"/>
                    <a:lumOff val="35000"/>
                  </a:schemeClr>
                </a:solidFill>
                <a:latin typeface="Calibri" pitchFamily="34" charset="0"/>
              </a:rPr>
              <a:t>PP 3</a:t>
            </a:r>
          </a:p>
        </p:txBody>
      </p:sp>
      <p:sp>
        <p:nvSpPr>
          <p:cNvPr id="49" name="Rectangle 48"/>
          <p:cNvSpPr>
            <a:spLocks noChangeArrowheads="1"/>
          </p:cNvSpPr>
          <p:nvPr/>
        </p:nvSpPr>
        <p:spPr bwMode="auto">
          <a:xfrm>
            <a:off x="6613939" y="439102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1</a:t>
            </a:r>
          </a:p>
        </p:txBody>
      </p:sp>
      <p:sp>
        <p:nvSpPr>
          <p:cNvPr id="50" name="Rectangle 49"/>
          <p:cNvSpPr>
            <a:spLocks noChangeArrowheads="1"/>
          </p:cNvSpPr>
          <p:nvPr/>
        </p:nvSpPr>
        <p:spPr bwMode="auto">
          <a:xfrm>
            <a:off x="6613939" y="470154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2</a:t>
            </a:r>
          </a:p>
        </p:txBody>
      </p:sp>
      <p:sp>
        <p:nvSpPr>
          <p:cNvPr id="51" name="Rectangle 50"/>
          <p:cNvSpPr>
            <a:spLocks noChangeArrowheads="1"/>
          </p:cNvSpPr>
          <p:nvPr/>
        </p:nvSpPr>
        <p:spPr bwMode="auto">
          <a:xfrm>
            <a:off x="6613939" y="53225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4</a:t>
            </a:r>
          </a:p>
        </p:txBody>
      </p:sp>
      <p:sp>
        <p:nvSpPr>
          <p:cNvPr id="52" name="Rectangle 51"/>
          <p:cNvSpPr>
            <a:spLocks noChangeArrowheads="1"/>
          </p:cNvSpPr>
          <p:nvPr/>
        </p:nvSpPr>
        <p:spPr bwMode="auto">
          <a:xfrm>
            <a:off x="6613939" y="593788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6</a:t>
            </a:r>
          </a:p>
        </p:txBody>
      </p:sp>
      <p:sp>
        <p:nvSpPr>
          <p:cNvPr id="53" name="Rectangle 52"/>
          <p:cNvSpPr>
            <a:spLocks noChangeArrowheads="1"/>
          </p:cNvSpPr>
          <p:nvPr/>
        </p:nvSpPr>
        <p:spPr bwMode="auto">
          <a:xfrm>
            <a:off x="6613939" y="624840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7</a:t>
            </a:r>
          </a:p>
        </p:txBody>
      </p:sp>
      <p:sp>
        <p:nvSpPr>
          <p:cNvPr id="54" name="Oval 53"/>
          <p:cNvSpPr>
            <a:spLocks noChangeArrowheads="1"/>
          </p:cNvSpPr>
          <p:nvPr/>
        </p:nvSpPr>
        <p:spPr bwMode="auto">
          <a:xfrm>
            <a:off x="4035839" y="3479444"/>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55" name="Line 54"/>
          <p:cNvSpPr>
            <a:spLocks noChangeShapeType="1"/>
          </p:cNvSpPr>
          <p:nvPr/>
        </p:nvSpPr>
        <p:spPr bwMode="auto">
          <a:xfrm>
            <a:off x="4080289" y="3719512"/>
            <a:ext cx="2533650" cy="1603057"/>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56" name="Oval 55"/>
          <p:cNvSpPr>
            <a:spLocks noChangeArrowheads="1"/>
          </p:cNvSpPr>
          <p:nvPr/>
        </p:nvSpPr>
        <p:spPr bwMode="auto">
          <a:xfrm>
            <a:off x="4035839" y="368935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57" name="Line 56"/>
          <p:cNvSpPr>
            <a:spLocks noChangeShapeType="1"/>
          </p:cNvSpPr>
          <p:nvPr/>
        </p:nvSpPr>
        <p:spPr bwMode="auto">
          <a:xfrm flipV="1">
            <a:off x="4086639" y="3074987"/>
            <a:ext cx="2527300" cy="433386"/>
          </a:xfrm>
          <a:prstGeom prst="line">
            <a:avLst/>
          </a:prstGeom>
          <a:noFill/>
          <a:ln w="19080">
            <a:solidFill>
              <a:srgbClr val="000066"/>
            </a:solidFill>
            <a:miter lim="800000"/>
            <a:headEnd/>
            <a:tailEnd type="triangle" w="med" len="med"/>
          </a:ln>
          <a:effectLst/>
        </p:spPr>
        <p:txBody>
          <a:bodyPr/>
          <a:lstStyle/>
          <a:p>
            <a:endParaRPr lang="en-US"/>
          </a:p>
        </p:txBody>
      </p:sp>
      <p:sp>
        <p:nvSpPr>
          <p:cNvPr id="58" name="Rectangle 57"/>
          <p:cNvSpPr>
            <a:spLocks noChangeArrowheads="1"/>
          </p:cNvSpPr>
          <p:nvPr/>
        </p:nvSpPr>
        <p:spPr bwMode="auto">
          <a:xfrm>
            <a:off x="6613939" y="5012055"/>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3</a:t>
            </a:r>
          </a:p>
        </p:txBody>
      </p:sp>
      <p:sp>
        <p:nvSpPr>
          <p:cNvPr id="62" name="Rectangle 61"/>
          <p:cNvSpPr>
            <a:spLocks noChangeArrowheads="1"/>
          </p:cNvSpPr>
          <p:nvPr/>
        </p:nvSpPr>
        <p:spPr bwMode="auto">
          <a:xfrm>
            <a:off x="6613939" y="5627370"/>
            <a:ext cx="1379538" cy="228600"/>
          </a:xfrm>
          <a:prstGeom prst="rect">
            <a:avLst/>
          </a:prstGeom>
          <a:solidFill>
            <a:srgbClr val="FFFFFF"/>
          </a:solidFill>
          <a:ln w="1908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66"/>
                </a:solidFill>
                <a:latin typeface="Calibri" pitchFamily="34" charset="0"/>
              </a:rPr>
              <a:t>VP 5</a:t>
            </a:r>
          </a:p>
        </p:txBody>
      </p:sp>
      <p:sp>
        <p:nvSpPr>
          <p:cNvPr id="63" name="Line 15"/>
          <p:cNvSpPr>
            <a:spLocks noChangeShapeType="1"/>
          </p:cNvSpPr>
          <p:nvPr/>
        </p:nvSpPr>
        <p:spPr bwMode="auto">
          <a:xfrm>
            <a:off x="4094576" y="3932835"/>
            <a:ext cx="2519363" cy="1737360"/>
          </a:xfrm>
          <a:prstGeom prst="line">
            <a:avLst/>
          </a:prstGeom>
          <a:noFill/>
          <a:ln w="19080">
            <a:solidFill>
              <a:srgbClr val="000066"/>
            </a:solidFill>
            <a:prstDash val="dash"/>
            <a:miter lim="800000"/>
            <a:headEnd/>
            <a:tailEnd type="triangle" w="med" len="med"/>
          </a:ln>
          <a:effectLst/>
        </p:spPr>
        <p:txBody>
          <a:bodyPr/>
          <a:lstStyle/>
          <a:p>
            <a:endParaRPr lang="en-US"/>
          </a:p>
        </p:txBody>
      </p:sp>
      <p:sp>
        <p:nvSpPr>
          <p:cNvPr id="64" name="Oval 63"/>
          <p:cNvSpPr>
            <a:spLocks noChangeArrowheads="1"/>
          </p:cNvSpPr>
          <p:nvPr/>
        </p:nvSpPr>
        <p:spPr bwMode="auto">
          <a:xfrm>
            <a:off x="4043776" y="3910610"/>
            <a:ext cx="76200" cy="76200"/>
          </a:xfrm>
          <a:prstGeom prst="ellipse">
            <a:avLst/>
          </a:prstGeom>
          <a:solidFill>
            <a:srgbClr val="000066"/>
          </a:solidFill>
          <a:ln w="12600">
            <a:solidFill>
              <a:srgbClr val="000066"/>
            </a:solidFill>
            <a:miter lim="800000"/>
            <a:headEnd/>
            <a:tailEnd/>
          </a:ln>
          <a:effectLst/>
        </p:spPr>
        <p:txBody>
          <a:bodyPr wrap="none" anchor="ctr"/>
          <a:lstStyle/>
          <a:p>
            <a:endParaRPr lang="en-US"/>
          </a:p>
        </p:txBody>
      </p:sp>
      <p:sp>
        <p:nvSpPr>
          <p:cNvPr id="67" name="Rectangle 66">
            <a:extLst>
              <a:ext uri="{FF2B5EF4-FFF2-40B4-BE49-F238E27FC236}">
                <a16:creationId xmlns:a16="http://schemas.microsoft.com/office/drawing/2014/main" id="{9A5FD2AE-08D8-4D47-8CCA-C1820775F777}"/>
              </a:ext>
            </a:extLst>
          </p:cNvPr>
          <p:cNvSpPr/>
          <p:nvPr/>
        </p:nvSpPr>
        <p:spPr bwMode="auto">
          <a:xfrm>
            <a:off x="2946179" y="3847110"/>
            <a:ext cx="1896973" cy="228719"/>
          </a:xfrm>
          <a:prstGeom prst="rect">
            <a:avLst/>
          </a:prstGeom>
          <a:noFill/>
          <a:ln w="38100" cap="flat" cmpd="sng" algn="ctr">
            <a:solidFill>
              <a:srgbClr val="FF0000"/>
            </a:solidFill>
            <a:prstDash val="solid"/>
            <a:round/>
            <a:headEnd type="none" w="med" len="med"/>
            <a:tailEnd type="arrow" w="med" len="med"/>
          </a:ln>
          <a:effectLst/>
        </p:spPr>
        <p:txBody>
          <a:bodyPr rtlCol="0" anchor="ctr"/>
          <a:lstStyle/>
          <a:p>
            <a:pPr algn="ctr"/>
            <a:endParaRPr lang="en-US" sz="1600" dirty="0">
              <a:latin typeface="+mn-lt"/>
            </a:endParaRPr>
          </a:p>
        </p:txBody>
      </p:sp>
    </p:spTree>
    <p:extLst>
      <p:ext uri="{BB962C8B-B14F-4D97-AF65-F5344CB8AC3E}">
        <p14:creationId xmlns:p14="http://schemas.microsoft.com/office/powerpoint/2010/main" val="37532611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04813" y="360362"/>
            <a:ext cx="8283575"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Locality to the Rescue Again!</a:t>
            </a:r>
          </a:p>
        </p:txBody>
      </p:sp>
      <p:sp>
        <p:nvSpPr>
          <p:cNvPr id="20482" name="Rectangle 2"/>
          <p:cNvSpPr>
            <a:spLocks noGrp="1" noChangeArrowheads="1"/>
          </p:cNvSpPr>
          <p:nvPr>
            <p:ph type="body" idx="1"/>
          </p:nvPr>
        </p:nvSpPr>
        <p:spPr>
          <a:xfrm>
            <a:off x="381000" y="1328738"/>
            <a:ext cx="8307387" cy="5224462"/>
          </a:xfrm>
          <a:ln/>
        </p:spPr>
        <p:txBody>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Virtual memory seems terribly inefficient, but it works because of locality. </a:t>
            </a:r>
          </a:p>
          <a:p>
            <a:pPr>
              <a:lnSpc>
                <a:spcPct val="83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000"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At any point in time, programs tend to access a set of active virtual pages called the </a:t>
            </a:r>
            <a:r>
              <a:rPr lang="en-GB" i="1" dirty="0">
                <a:solidFill>
                  <a:srgbClr val="C00000"/>
                </a:solidFill>
              </a:rPr>
              <a:t>working set</a:t>
            </a:r>
            <a:endParaRPr lang="en-GB" dirty="0">
              <a:solidFill>
                <a:srgbClr val="C00000"/>
              </a:solidFill>
            </a:endParaRP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Programs with better temporal locality will have smaller working sets</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If (working set size &lt; main memory size) </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Good performance for one process (after cold misses)</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If (working set size &gt; main memory size ) </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i="1" dirty="0">
                <a:solidFill>
                  <a:srgbClr val="C00000"/>
                </a:solidFill>
                <a:ea typeface="+mn-ea"/>
                <a:cs typeface="+mn-cs"/>
              </a:rPr>
              <a:t>Thrashing:</a:t>
            </a:r>
            <a:r>
              <a:rPr lang="en-GB" i="1" dirty="0"/>
              <a:t> </a:t>
            </a:r>
            <a:r>
              <a:rPr lang="en-GB" dirty="0"/>
              <a:t>Performance meltdown</a:t>
            </a:r>
            <a:r>
              <a:rPr lang="en-GB" i="1" dirty="0"/>
              <a:t> </a:t>
            </a:r>
            <a:r>
              <a:rPr lang="en-GB" dirty="0"/>
              <a:t>where pages are swapped (copied) in and out continuously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If multiple processes run at the same time, thrashing occurs if</a:t>
            </a:r>
            <a:br>
              <a:rPr lang="en-GB" dirty="0"/>
            </a:br>
            <a:r>
              <a:rPr lang="en-GB" dirty="0"/>
              <a:t>their total working set size &gt; main memory size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2">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48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482">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		</a:t>
            </a:r>
          </a:p>
        </p:txBody>
      </p:sp>
      <p:sp>
        <p:nvSpPr>
          <p:cNvPr id="3" name="Content Placeholder 2"/>
          <p:cNvSpPr>
            <a:spLocks noGrp="1"/>
          </p:cNvSpPr>
          <p:nvPr>
            <p:ph idx="1"/>
          </p:nvPr>
        </p:nvSpPr>
        <p:spPr/>
        <p:txBody>
          <a:bodyPr/>
          <a:lstStyle/>
          <a:p>
            <a:r>
              <a:rPr lang="en-US" dirty="0">
                <a:solidFill>
                  <a:srgbClr val="7F7F7F"/>
                </a:solidFill>
              </a:rPr>
              <a:t>Address spaces</a:t>
            </a:r>
          </a:p>
          <a:p>
            <a:r>
              <a:rPr lang="en-US" dirty="0">
                <a:solidFill>
                  <a:schemeClr val="bg1">
                    <a:lumMod val="50000"/>
                  </a:schemeClr>
                </a:solidFill>
              </a:rPr>
              <a:t>VM as a tool for caching</a:t>
            </a:r>
          </a:p>
          <a:p>
            <a:r>
              <a:rPr lang="en-US" dirty="0">
                <a:solidFill>
                  <a:srgbClr val="000000"/>
                </a:solidFill>
              </a:rPr>
              <a:t>VM as a tool for memory management</a:t>
            </a:r>
          </a:p>
          <a:p>
            <a:r>
              <a:rPr lang="en-US" dirty="0">
                <a:solidFill>
                  <a:schemeClr val="bg1">
                    <a:lumMod val="50000"/>
                  </a:schemeClr>
                </a:solidFill>
              </a:rPr>
              <a:t>VM as a tool for memory protection</a:t>
            </a:r>
          </a:p>
          <a:p>
            <a:r>
              <a:rPr lang="en-US" dirty="0">
                <a:solidFill>
                  <a:schemeClr val="bg1">
                    <a:lumMod val="50000"/>
                  </a:schemeClr>
                </a:solidFill>
              </a:rPr>
              <a:t>Address translation</a:t>
            </a:r>
          </a:p>
          <a:p>
            <a:r>
              <a:rPr lang="en-US" dirty="0">
                <a:solidFill>
                  <a:schemeClr val="bg1">
                    <a:lumMod val="50000"/>
                  </a:schemeClr>
                </a:solidFill>
              </a:rPr>
              <a:t>Simple memory system example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228600" y="1295400"/>
            <a:ext cx="7850188" cy="1257300"/>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Key idea: each process has its own virtual address space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It can view memory as a simple linear array</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Mapping function scatters addresses through physical memory</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Well-chosen mappings can improve locality</a:t>
            </a:r>
          </a:p>
        </p:txBody>
      </p:sp>
      <p:sp>
        <p:nvSpPr>
          <p:cNvPr id="21507" name="Rectangle 3"/>
          <p:cNvSpPr>
            <a:spLocks noChangeArrowheads="1"/>
          </p:cNvSpPr>
          <p:nvPr/>
        </p:nvSpPr>
        <p:spPr bwMode="auto">
          <a:xfrm>
            <a:off x="993775" y="3146286"/>
            <a:ext cx="1368425" cy="1169987"/>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Virtual Address Space for Process 1:</a:t>
            </a:r>
          </a:p>
        </p:txBody>
      </p:sp>
      <p:sp>
        <p:nvSpPr>
          <p:cNvPr id="21508" name="Rectangle 4"/>
          <p:cNvSpPr>
            <a:spLocks noChangeArrowheads="1"/>
          </p:cNvSpPr>
          <p:nvPr/>
        </p:nvSpPr>
        <p:spPr bwMode="auto">
          <a:xfrm>
            <a:off x="6731356" y="3120362"/>
            <a:ext cx="1066800" cy="1175363"/>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Physical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Address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Space (DRAM)</a:t>
            </a:r>
          </a:p>
        </p:txBody>
      </p:sp>
      <p:sp>
        <p:nvSpPr>
          <p:cNvPr id="21528" name="Rectangle 24"/>
          <p:cNvSpPr>
            <a:spLocks noChangeArrowheads="1"/>
          </p:cNvSpPr>
          <p:nvPr/>
        </p:nvSpPr>
        <p:spPr bwMode="auto">
          <a:xfrm>
            <a:off x="2359919" y="30700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21530" name="Rectangle 26"/>
          <p:cNvSpPr>
            <a:spLocks noChangeArrowheads="1"/>
          </p:cNvSpPr>
          <p:nvPr/>
        </p:nvSpPr>
        <p:spPr bwMode="auto">
          <a:xfrm>
            <a:off x="2192338" y="4369713"/>
            <a:ext cx="446981"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N-1</a:t>
            </a:r>
          </a:p>
        </p:txBody>
      </p:sp>
      <p:sp>
        <p:nvSpPr>
          <p:cNvPr id="21541" name="Rectangle 37"/>
          <p:cNvSpPr>
            <a:spLocks noChangeArrowheads="1"/>
          </p:cNvSpPr>
          <p:nvPr/>
        </p:nvSpPr>
        <p:spPr bwMode="auto">
          <a:xfrm>
            <a:off x="6629400" y="4634041"/>
            <a:ext cx="1449388" cy="512762"/>
          </a:xfrm>
          <a:prstGeom prst="rect">
            <a:avLst/>
          </a:prstGeom>
          <a:noFill/>
          <a:ln w="9525">
            <a:noFill/>
            <a:round/>
            <a:headEnd/>
            <a:tailEnd/>
          </a:ln>
          <a:effectLst/>
        </p:spPr>
        <p:txBody>
          <a:bodyPr wrap="squar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(e.g., read-only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library code)</a:t>
            </a:r>
          </a:p>
        </p:txBody>
      </p:sp>
      <p:sp>
        <p:nvSpPr>
          <p:cNvPr id="21544" name="Rectangle 40"/>
          <p:cNvSpPr>
            <a:spLocks noChangeArrowheads="1"/>
          </p:cNvSpPr>
          <p:nvPr/>
        </p:nvSpPr>
        <p:spPr bwMode="auto">
          <a:xfrm>
            <a:off x="993775" y="5127486"/>
            <a:ext cx="1368425" cy="1169987"/>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Virtual Address Space for Process 2:</a:t>
            </a:r>
          </a:p>
        </p:txBody>
      </p:sp>
      <p:sp>
        <p:nvSpPr>
          <p:cNvPr id="45" name="Rectangle 44"/>
          <p:cNvSpPr/>
          <p:nvPr/>
        </p:nvSpPr>
        <p:spPr bwMode="auto">
          <a:xfrm>
            <a:off x="2616556" y="3225395"/>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6" name="Rectangle 45"/>
          <p:cNvSpPr/>
          <p:nvPr/>
        </p:nvSpPr>
        <p:spPr bwMode="auto">
          <a:xfrm>
            <a:off x="2616556" y="3480982"/>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1</a:t>
            </a:r>
          </a:p>
        </p:txBody>
      </p:sp>
      <p:sp>
        <p:nvSpPr>
          <p:cNvPr id="47" name="Rectangle 46"/>
          <p:cNvSpPr/>
          <p:nvPr/>
        </p:nvSpPr>
        <p:spPr bwMode="auto">
          <a:xfrm>
            <a:off x="2616556" y="3733039"/>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2</a:t>
            </a:r>
          </a:p>
        </p:txBody>
      </p:sp>
      <p:sp>
        <p:nvSpPr>
          <p:cNvPr id="48" name="Rectangle 47"/>
          <p:cNvSpPr/>
          <p:nvPr/>
        </p:nvSpPr>
        <p:spPr bwMode="auto">
          <a:xfrm>
            <a:off x="2616556" y="4242982"/>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9" name="Text Box 38"/>
          <p:cNvSpPr txBox="1">
            <a:spLocks noChangeArrowheads="1"/>
          </p:cNvSpPr>
          <p:nvPr/>
        </p:nvSpPr>
        <p:spPr bwMode="auto">
          <a:xfrm>
            <a:off x="2838717" y="3861958"/>
            <a:ext cx="427745" cy="414450"/>
          </a:xfrm>
          <a:prstGeom prst="rect">
            <a:avLst/>
          </a:prstGeom>
          <a:noFill/>
          <a:ln w="9525">
            <a:noFill/>
            <a:round/>
            <a:headEnd/>
            <a:tailEnd/>
          </a:ln>
          <a:effectLst/>
        </p:spPr>
        <p:txBody>
          <a:bodyPr wrap="non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50" name="Rectangle 24"/>
          <p:cNvSpPr>
            <a:spLocks noChangeArrowheads="1"/>
          </p:cNvSpPr>
          <p:nvPr/>
        </p:nvSpPr>
        <p:spPr bwMode="auto">
          <a:xfrm>
            <a:off x="2359919" y="50512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51" name="Rectangle 26"/>
          <p:cNvSpPr>
            <a:spLocks noChangeArrowheads="1"/>
          </p:cNvSpPr>
          <p:nvPr/>
        </p:nvSpPr>
        <p:spPr bwMode="auto">
          <a:xfrm>
            <a:off x="2192338" y="6350913"/>
            <a:ext cx="446981"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N-1</a:t>
            </a:r>
          </a:p>
        </p:txBody>
      </p:sp>
      <p:sp>
        <p:nvSpPr>
          <p:cNvPr id="52" name="Rectangle 51"/>
          <p:cNvSpPr/>
          <p:nvPr/>
        </p:nvSpPr>
        <p:spPr bwMode="auto">
          <a:xfrm>
            <a:off x="2616556" y="520279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3" name="Rectangle 52"/>
          <p:cNvSpPr/>
          <p:nvPr/>
        </p:nvSpPr>
        <p:spPr bwMode="auto">
          <a:xfrm>
            <a:off x="2616556" y="5458383"/>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1</a:t>
            </a:r>
          </a:p>
        </p:txBody>
      </p:sp>
      <p:sp>
        <p:nvSpPr>
          <p:cNvPr id="54" name="Rectangle 53"/>
          <p:cNvSpPr/>
          <p:nvPr/>
        </p:nvSpPr>
        <p:spPr bwMode="auto">
          <a:xfrm>
            <a:off x="2616556" y="5710440"/>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2</a:t>
            </a:r>
          </a:p>
        </p:txBody>
      </p:sp>
      <p:sp>
        <p:nvSpPr>
          <p:cNvPr id="55" name="Rectangle 54"/>
          <p:cNvSpPr/>
          <p:nvPr/>
        </p:nvSpPr>
        <p:spPr bwMode="auto">
          <a:xfrm>
            <a:off x="2616556" y="6220383"/>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6" name="Text Box 38"/>
          <p:cNvSpPr txBox="1">
            <a:spLocks noChangeArrowheads="1"/>
          </p:cNvSpPr>
          <p:nvPr/>
        </p:nvSpPr>
        <p:spPr bwMode="auto">
          <a:xfrm>
            <a:off x="2838717" y="5839359"/>
            <a:ext cx="427745" cy="414450"/>
          </a:xfrm>
          <a:prstGeom prst="rect">
            <a:avLst/>
          </a:prstGeom>
          <a:noFill/>
          <a:ln w="9525">
            <a:noFill/>
            <a:round/>
            <a:headEnd/>
            <a:tailEnd/>
          </a:ln>
          <a:effectLst/>
        </p:spPr>
        <p:txBody>
          <a:bodyPr wrap="non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57" name="Rectangle 56"/>
          <p:cNvSpPr/>
          <p:nvPr/>
        </p:nvSpPr>
        <p:spPr bwMode="auto">
          <a:xfrm>
            <a:off x="5715000" y="322248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8" name="Rectangle 57"/>
          <p:cNvSpPr/>
          <p:nvPr/>
        </p:nvSpPr>
        <p:spPr bwMode="auto">
          <a:xfrm>
            <a:off x="5715000" y="3478073"/>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9" name="Rectangle 58"/>
          <p:cNvSpPr/>
          <p:nvPr/>
        </p:nvSpPr>
        <p:spPr bwMode="auto">
          <a:xfrm>
            <a:off x="5715000" y="3736569"/>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2</a:t>
            </a:r>
          </a:p>
        </p:txBody>
      </p:sp>
      <p:sp>
        <p:nvSpPr>
          <p:cNvPr id="60" name="Rectangle 59"/>
          <p:cNvSpPr/>
          <p:nvPr/>
        </p:nvSpPr>
        <p:spPr bwMode="auto">
          <a:xfrm>
            <a:off x="5715000" y="3989694"/>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1" name="Rectangle 60"/>
          <p:cNvSpPr/>
          <p:nvPr/>
        </p:nvSpPr>
        <p:spPr bwMode="auto">
          <a:xfrm>
            <a:off x="5715000" y="4245281"/>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2" name="Rectangle 61"/>
          <p:cNvSpPr/>
          <p:nvPr/>
        </p:nvSpPr>
        <p:spPr bwMode="auto">
          <a:xfrm>
            <a:off x="5715000" y="4503777"/>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3" name="Rectangle 62"/>
          <p:cNvSpPr/>
          <p:nvPr/>
        </p:nvSpPr>
        <p:spPr bwMode="auto">
          <a:xfrm>
            <a:off x="5715000" y="4759364"/>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6</a:t>
            </a:r>
          </a:p>
        </p:txBody>
      </p:sp>
      <p:sp>
        <p:nvSpPr>
          <p:cNvPr id="64" name="Rectangle 63"/>
          <p:cNvSpPr/>
          <p:nvPr/>
        </p:nvSpPr>
        <p:spPr bwMode="auto">
          <a:xfrm>
            <a:off x="5715000" y="5018928"/>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5" name="Rectangle 64"/>
          <p:cNvSpPr/>
          <p:nvPr/>
        </p:nvSpPr>
        <p:spPr bwMode="auto">
          <a:xfrm>
            <a:off x="5715000" y="5274515"/>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8</a:t>
            </a:r>
          </a:p>
        </p:txBody>
      </p:sp>
      <p:sp>
        <p:nvSpPr>
          <p:cNvPr id="66" name="Rectangle 65"/>
          <p:cNvSpPr/>
          <p:nvPr/>
        </p:nvSpPr>
        <p:spPr bwMode="auto">
          <a:xfrm>
            <a:off x="5715000" y="5533011"/>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7" name="Rectangle 66"/>
          <p:cNvSpPr/>
          <p:nvPr/>
        </p:nvSpPr>
        <p:spPr bwMode="auto">
          <a:xfrm>
            <a:off x="5715000" y="619428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8" name="Text Box 38"/>
          <p:cNvSpPr txBox="1">
            <a:spLocks noChangeArrowheads="1"/>
          </p:cNvSpPr>
          <p:nvPr/>
        </p:nvSpPr>
        <p:spPr bwMode="auto">
          <a:xfrm>
            <a:off x="5960177" y="5742270"/>
            <a:ext cx="427745" cy="414450"/>
          </a:xfrm>
          <a:prstGeom prst="rect">
            <a:avLst/>
          </a:prstGeom>
          <a:noFill/>
          <a:ln w="9525">
            <a:noFill/>
            <a:round/>
            <a:headEnd/>
            <a:tailEnd/>
          </a:ln>
          <a:effectLst/>
        </p:spPr>
        <p:txBody>
          <a:bodyPr wrap="squar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71" name="Rectangle 24"/>
          <p:cNvSpPr>
            <a:spLocks noChangeArrowheads="1"/>
          </p:cNvSpPr>
          <p:nvPr/>
        </p:nvSpPr>
        <p:spPr bwMode="auto">
          <a:xfrm>
            <a:off x="5474234" y="30700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72" name="Rectangle 26"/>
          <p:cNvSpPr>
            <a:spLocks noChangeArrowheads="1"/>
          </p:cNvSpPr>
          <p:nvPr/>
        </p:nvSpPr>
        <p:spPr bwMode="auto">
          <a:xfrm>
            <a:off x="5261580" y="6344474"/>
            <a:ext cx="485453"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M</a:t>
            </a:r>
            <a:r>
              <a:rPr lang="en-GB" sz="1400" b="1" dirty="0">
                <a:latin typeface="Calibri" pitchFamily="34" charset="0"/>
              </a:rPr>
              <a:t>-1</a:t>
            </a:r>
          </a:p>
        </p:txBody>
      </p:sp>
      <p:cxnSp>
        <p:nvCxnSpPr>
          <p:cNvPr id="74" name="Straight Arrow Connector 73"/>
          <p:cNvCxnSpPr>
            <a:stCxn id="46" idx="3"/>
            <a:endCxn id="59" idx="1"/>
          </p:cNvCxnSpPr>
          <p:nvPr/>
        </p:nvCxnSpPr>
        <p:spPr bwMode="auto">
          <a:xfrm>
            <a:off x="3530956" y="3608776"/>
            <a:ext cx="2184044" cy="255587"/>
          </a:xfrm>
          <a:prstGeom prst="straightConnector1">
            <a:avLst/>
          </a:prstGeom>
          <a:noFill/>
          <a:ln w="25400" cap="flat" cmpd="sng" algn="ctr">
            <a:solidFill>
              <a:schemeClr val="tx1"/>
            </a:solidFill>
            <a:prstDash val="solid"/>
            <a:round/>
            <a:headEnd type="none" w="med" len="med"/>
            <a:tailEnd type="arrow"/>
          </a:ln>
          <a:effectLst/>
        </p:spPr>
      </p:cxnSp>
      <p:cxnSp>
        <p:nvCxnSpPr>
          <p:cNvPr id="76" name="Straight Arrow Connector 75"/>
          <p:cNvCxnSpPr>
            <a:stCxn id="47" idx="3"/>
            <a:endCxn id="63" idx="1"/>
          </p:cNvCxnSpPr>
          <p:nvPr/>
        </p:nvCxnSpPr>
        <p:spPr bwMode="auto">
          <a:xfrm>
            <a:off x="3530956" y="3860833"/>
            <a:ext cx="2184044" cy="1026325"/>
          </a:xfrm>
          <a:prstGeom prst="straightConnector1">
            <a:avLst/>
          </a:prstGeom>
          <a:noFill/>
          <a:ln w="25400" cap="flat" cmpd="sng" algn="ctr">
            <a:solidFill>
              <a:schemeClr val="tx1"/>
            </a:solidFill>
            <a:prstDash val="solid"/>
            <a:round/>
            <a:headEnd type="none" w="med" len="med"/>
            <a:tailEnd type="arrow"/>
          </a:ln>
          <a:effectLst/>
        </p:spPr>
      </p:cxnSp>
      <p:cxnSp>
        <p:nvCxnSpPr>
          <p:cNvPr id="78" name="Straight Arrow Connector 77"/>
          <p:cNvCxnSpPr>
            <a:stCxn id="54" idx="3"/>
            <a:endCxn id="63" idx="1"/>
          </p:cNvCxnSpPr>
          <p:nvPr/>
        </p:nvCxnSpPr>
        <p:spPr bwMode="auto">
          <a:xfrm flipV="1">
            <a:off x="3530956" y="4887158"/>
            <a:ext cx="2184044" cy="951076"/>
          </a:xfrm>
          <a:prstGeom prst="straightConnector1">
            <a:avLst/>
          </a:prstGeom>
          <a:noFill/>
          <a:ln w="25400" cap="flat" cmpd="sng" algn="ctr">
            <a:solidFill>
              <a:schemeClr val="tx1"/>
            </a:solidFill>
            <a:prstDash val="solid"/>
            <a:round/>
            <a:headEnd type="none" w="med" len="med"/>
            <a:tailEnd type="arrow"/>
          </a:ln>
          <a:effectLst/>
        </p:spPr>
      </p:cxnSp>
      <p:cxnSp>
        <p:nvCxnSpPr>
          <p:cNvPr id="80" name="Straight Arrow Connector 79"/>
          <p:cNvCxnSpPr>
            <a:stCxn id="53" idx="3"/>
            <a:endCxn id="65" idx="1"/>
          </p:cNvCxnSpPr>
          <p:nvPr/>
        </p:nvCxnSpPr>
        <p:spPr bwMode="auto">
          <a:xfrm flipV="1">
            <a:off x="3530956" y="5402309"/>
            <a:ext cx="2184044" cy="183868"/>
          </a:xfrm>
          <a:prstGeom prst="straightConnector1">
            <a:avLst/>
          </a:prstGeom>
          <a:noFill/>
          <a:ln w="25400" cap="flat" cmpd="sng" algn="ctr">
            <a:solidFill>
              <a:schemeClr val="tx1"/>
            </a:solidFill>
            <a:prstDash val="solid"/>
            <a:round/>
            <a:headEnd type="none" w="med" len="med"/>
            <a:tailEnd type="arrow"/>
          </a:ln>
          <a:effectLst/>
        </p:spPr>
      </p:cxnSp>
      <p:sp>
        <p:nvSpPr>
          <p:cNvPr id="81" name="Rectangle 80"/>
          <p:cNvSpPr/>
          <p:nvPr/>
        </p:nvSpPr>
        <p:spPr>
          <a:xfrm>
            <a:off x="3911530" y="2971800"/>
            <a:ext cx="1350050" cy="707886"/>
          </a:xfrm>
          <a:prstGeom prst="rect">
            <a:avLst/>
          </a:prstGeom>
        </p:spPr>
        <p:txBody>
          <a:bodyPr wrap="none">
            <a:spAutoFit/>
          </a:bodyPr>
          <a:lstStyle/>
          <a:p>
            <a:pPr algn="ctr"/>
            <a:r>
              <a:rPr lang="en-GB" sz="2000" i="1" dirty="0">
                <a:solidFill>
                  <a:schemeClr val="tx1">
                    <a:lumMod val="50000"/>
                    <a:lumOff val="50000"/>
                  </a:schemeClr>
                </a:solidFill>
                <a:latin typeface="Calibri" pitchFamily="34" charset="0"/>
              </a:rPr>
              <a:t>Address </a:t>
            </a:r>
          </a:p>
          <a:p>
            <a:pPr algn="ctr"/>
            <a:r>
              <a:rPr lang="en-GB" sz="2000" i="1" dirty="0">
                <a:solidFill>
                  <a:schemeClr val="tx1">
                    <a:lumMod val="50000"/>
                    <a:lumOff val="50000"/>
                  </a:schemeClr>
                </a:solidFill>
                <a:latin typeface="Calibri" pitchFamily="34" charset="0"/>
              </a:rPr>
              <a:t>translation</a:t>
            </a:r>
            <a:endParaRPr lang="en-US" sz="2000" dirty="0"/>
          </a:p>
        </p:txBody>
      </p:sp>
      <p:sp>
        <p:nvSpPr>
          <p:cNvPr id="43" name="Rectangle 1">
            <a:extLst>
              <a:ext uri="{FF2B5EF4-FFF2-40B4-BE49-F238E27FC236}">
                <a16:creationId xmlns:a16="http://schemas.microsoft.com/office/drawing/2014/main" id="{D9AA1D00-9B61-45C0-AB49-CED09851DF9D}"/>
              </a:ext>
            </a:extLst>
          </p:cNvPr>
          <p:cNvSpPr txBox="1">
            <a:spLocks noChangeArrowheads="1"/>
          </p:cNvSpPr>
          <p:nvPr/>
        </p:nvSpPr>
        <p:spPr bwMode="auto">
          <a:xfrm>
            <a:off x="254001" y="533400"/>
            <a:ext cx="8610600" cy="5730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VM as a Tool for Memory Management</a:t>
            </a: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254001" y="533400"/>
            <a:ext cx="8610600"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VM as a Tool for Memory Management</a:t>
            </a:r>
            <a:endParaRPr lang="en-GB" dirty="0"/>
          </a:p>
        </p:txBody>
      </p:sp>
      <p:sp>
        <p:nvSpPr>
          <p:cNvPr id="21506" name="Rectangle 2"/>
          <p:cNvSpPr>
            <a:spLocks noGrp="1" noChangeArrowheads="1"/>
          </p:cNvSpPr>
          <p:nvPr>
            <p:ph type="body" idx="1"/>
          </p:nvPr>
        </p:nvSpPr>
        <p:spPr>
          <a:xfrm>
            <a:off x="228600" y="1219200"/>
            <a:ext cx="8763000" cy="1905000"/>
          </a:xfrm>
          <a:ln/>
        </p:spPr>
        <p:txBody>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Simplifying memory allocation</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Each virtual page can be mapped to any physical page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 virtual page can be stored in different physical pages at different times</a:t>
            </a:r>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Sharing code and data among processes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Map virtual pages to the same physical page (here: PP 6)</a:t>
            </a:r>
          </a:p>
        </p:txBody>
      </p:sp>
      <p:sp>
        <p:nvSpPr>
          <p:cNvPr id="21507" name="Rectangle 3"/>
          <p:cNvSpPr>
            <a:spLocks noChangeArrowheads="1"/>
          </p:cNvSpPr>
          <p:nvPr/>
        </p:nvSpPr>
        <p:spPr bwMode="auto">
          <a:xfrm>
            <a:off x="993775" y="3222486"/>
            <a:ext cx="1368425" cy="1169987"/>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Virtual Address Space for Process 1:</a:t>
            </a:r>
          </a:p>
        </p:txBody>
      </p:sp>
      <p:sp>
        <p:nvSpPr>
          <p:cNvPr id="21508" name="Rectangle 4"/>
          <p:cNvSpPr>
            <a:spLocks noChangeArrowheads="1"/>
          </p:cNvSpPr>
          <p:nvPr/>
        </p:nvSpPr>
        <p:spPr bwMode="auto">
          <a:xfrm>
            <a:off x="6731356" y="3196562"/>
            <a:ext cx="1066800" cy="1175363"/>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Physical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Address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Space (DRAM)</a:t>
            </a:r>
          </a:p>
        </p:txBody>
      </p:sp>
      <p:sp>
        <p:nvSpPr>
          <p:cNvPr id="21528" name="Rectangle 24"/>
          <p:cNvSpPr>
            <a:spLocks noChangeArrowheads="1"/>
          </p:cNvSpPr>
          <p:nvPr/>
        </p:nvSpPr>
        <p:spPr bwMode="auto">
          <a:xfrm>
            <a:off x="2359919" y="31462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21530" name="Rectangle 26"/>
          <p:cNvSpPr>
            <a:spLocks noChangeArrowheads="1"/>
          </p:cNvSpPr>
          <p:nvPr/>
        </p:nvSpPr>
        <p:spPr bwMode="auto">
          <a:xfrm>
            <a:off x="2192338" y="4445913"/>
            <a:ext cx="446981"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N-1</a:t>
            </a:r>
          </a:p>
        </p:txBody>
      </p:sp>
      <p:sp>
        <p:nvSpPr>
          <p:cNvPr id="21541" name="Rectangle 37"/>
          <p:cNvSpPr>
            <a:spLocks noChangeArrowheads="1"/>
          </p:cNvSpPr>
          <p:nvPr/>
        </p:nvSpPr>
        <p:spPr bwMode="auto">
          <a:xfrm>
            <a:off x="6629400" y="4710241"/>
            <a:ext cx="1449388" cy="512762"/>
          </a:xfrm>
          <a:prstGeom prst="rect">
            <a:avLst/>
          </a:prstGeom>
          <a:noFill/>
          <a:ln w="9525">
            <a:noFill/>
            <a:round/>
            <a:headEnd/>
            <a:tailEnd/>
          </a:ln>
          <a:effectLst/>
        </p:spPr>
        <p:txBody>
          <a:bodyPr wrap="squar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(e.g., read-only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library code)</a:t>
            </a:r>
          </a:p>
        </p:txBody>
      </p:sp>
      <p:sp>
        <p:nvSpPr>
          <p:cNvPr id="21544" name="Rectangle 40"/>
          <p:cNvSpPr>
            <a:spLocks noChangeArrowheads="1"/>
          </p:cNvSpPr>
          <p:nvPr/>
        </p:nvSpPr>
        <p:spPr bwMode="auto">
          <a:xfrm>
            <a:off x="993775" y="5203686"/>
            <a:ext cx="1368425" cy="1169987"/>
          </a:xfrm>
          <a:prstGeom prst="rect">
            <a:avLst/>
          </a:prstGeom>
          <a:noFill/>
          <a:ln w="9525">
            <a:noFill/>
            <a:round/>
            <a:headEnd/>
            <a:tailEnd/>
          </a:ln>
          <a:effectLst/>
        </p:spPr>
        <p:txBody>
          <a:bodyPr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Virtual Address Space for Process 2:</a:t>
            </a:r>
          </a:p>
        </p:txBody>
      </p:sp>
      <p:sp>
        <p:nvSpPr>
          <p:cNvPr id="45" name="Rectangle 44"/>
          <p:cNvSpPr/>
          <p:nvPr/>
        </p:nvSpPr>
        <p:spPr bwMode="auto">
          <a:xfrm>
            <a:off x="2616556" y="3301595"/>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6" name="Rectangle 45"/>
          <p:cNvSpPr/>
          <p:nvPr/>
        </p:nvSpPr>
        <p:spPr bwMode="auto">
          <a:xfrm>
            <a:off x="2616556" y="3557182"/>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1</a:t>
            </a:r>
          </a:p>
        </p:txBody>
      </p:sp>
      <p:sp>
        <p:nvSpPr>
          <p:cNvPr id="47" name="Rectangle 46"/>
          <p:cNvSpPr/>
          <p:nvPr/>
        </p:nvSpPr>
        <p:spPr bwMode="auto">
          <a:xfrm>
            <a:off x="2616556" y="3809239"/>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2</a:t>
            </a:r>
          </a:p>
        </p:txBody>
      </p:sp>
      <p:sp>
        <p:nvSpPr>
          <p:cNvPr id="48" name="Rectangle 47"/>
          <p:cNvSpPr/>
          <p:nvPr/>
        </p:nvSpPr>
        <p:spPr bwMode="auto">
          <a:xfrm>
            <a:off x="2616556" y="4319182"/>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9" name="Text Box 38"/>
          <p:cNvSpPr txBox="1">
            <a:spLocks noChangeArrowheads="1"/>
          </p:cNvSpPr>
          <p:nvPr/>
        </p:nvSpPr>
        <p:spPr bwMode="auto">
          <a:xfrm>
            <a:off x="2838717" y="3938158"/>
            <a:ext cx="427745" cy="414450"/>
          </a:xfrm>
          <a:prstGeom prst="rect">
            <a:avLst/>
          </a:prstGeom>
          <a:noFill/>
          <a:ln w="9525">
            <a:noFill/>
            <a:round/>
            <a:headEnd/>
            <a:tailEnd/>
          </a:ln>
          <a:effectLst/>
        </p:spPr>
        <p:txBody>
          <a:bodyPr wrap="non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50" name="Rectangle 24"/>
          <p:cNvSpPr>
            <a:spLocks noChangeArrowheads="1"/>
          </p:cNvSpPr>
          <p:nvPr/>
        </p:nvSpPr>
        <p:spPr bwMode="auto">
          <a:xfrm>
            <a:off x="2359919" y="51274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51" name="Rectangle 26"/>
          <p:cNvSpPr>
            <a:spLocks noChangeArrowheads="1"/>
          </p:cNvSpPr>
          <p:nvPr/>
        </p:nvSpPr>
        <p:spPr bwMode="auto">
          <a:xfrm>
            <a:off x="2192338" y="6427113"/>
            <a:ext cx="446981"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N-1</a:t>
            </a:r>
          </a:p>
        </p:txBody>
      </p:sp>
      <p:sp>
        <p:nvSpPr>
          <p:cNvPr id="52" name="Rectangle 51"/>
          <p:cNvSpPr/>
          <p:nvPr/>
        </p:nvSpPr>
        <p:spPr bwMode="auto">
          <a:xfrm>
            <a:off x="2616556" y="527899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3" name="Rectangle 52"/>
          <p:cNvSpPr/>
          <p:nvPr/>
        </p:nvSpPr>
        <p:spPr bwMode="auto">
          <a:xfrm>
            <a:off x="2616556" y="5534583"/>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1</a:t>
            </a:r>
          </a:p>
        </p:txBody>
      </p:sp>
      <p:sp>
        <p:nvSpPr>
          <p:cNvPr id="54" name="Rectangle 53"/>
          <p:cNvSpPr/>
          <p:nvPr/>
        </p:nvSpPr>
        <p:spPr bwMode="auto">
          <a:xfrm>
            <a:off x="2616556" y="5786640"/>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VP 2</a:t>
            </a:r>
          </a:p>
        </p:txBody>
      </p:sp>
      <p:sp>
        <p:nvSpPr>
          <p:cNvPr id="55" name="Rectangle 54"/>
          <p:cNvSpPr/>
          <p:nvPr/>
        </p:nvSpPr>
        <p:spPr bwMode="auto">
          <a:xfrm>
            <a:off x="2616556" y="6296583"/>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6" name="Text Box 38"/>
          <p:cNvSpPr txBox="1">
            <a:spLocks noChangeArrowheads="1"/>
          </p:cNvSpPr>
          <p:nvPr/>
        </p:nvSpPr>
        <p:spPr bwMode="auto">
          <a:xfrm>
            <a:off x="2838717" y="5915559"/>
            <a:ext cx="427745" cy="414450"/>
          </a:xfrm>
          <a:prstGeom prst="rect">
            <a:avLst/>
          </a:prstGeom>
          <a:noFill/>
          <a:ln w="9525">
            <a:noFill/>
            <a:round/>
            <a:headEnd/>
            <a:tailEnd/>
          </a:ln>
          <a:effectLst/>
        </p:spPr>
        <p:txBody>
          <a:bodyPr wrap="non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57" name="Rectangle 56"/>
          <p:cNvSpPr/>
          <p:nvPr/>
        </p:nvSpPr>
        <p:spPr bwMode="auto">
          <a:xfrm>
            <a:off x="5715000" y="329868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8" name="Rectangle 57"/>
          <p:cNvSpPr/>
          <p:nvPr/>
        </p:nvSpPr>
        <p:spPr bwMode="auto">
          <a:xfrm>
            <a:off x="5715000" y="3552687"/>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9" name="Rectangle 58"/>
          <p:cNvSpPr/>
          <p:nvPr/>
        </p:nvSpPr>
        <p:spPr bwMode="auto">
          <a:xfrm>
            <a:off x="5715000" y="3812769"/>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2</a:t>
            </a:r>
          </a:p>
        </p:txBody>
      </p:sp>
      <p:sp>
        <p:nvSpPr>
          <p:cNvPr id="60" name="Rectangle 59"/>
          <p:cNvSpPr/>
          <p:nvPr/>
        </p:nvSpPr>
        <p:spPr bwMode="auto">
          <a:xfrm>
            <a:off x="5715000" y="4065894"/>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1" name="Rectangle 60"/>
          <p:cNvSpPr/>
          <p:nvPr/>
        </p:nvSpPr>
        <p:spPr bwMode="auto">
          <a:xfrm>
            <a:off x="5715000" y="4321481"/>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2" name="Rectangle 61"/>
          <p:cNvSpPr/>
          <p:nvPr/>
        </p:nvSpPr>
        <p:spPr bwMode="auto">
          <a:xfrm>
            <a:off x="5715000" y="4579977"/>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3" name="Rectangle 62"/>
          <p:cNvSpPr/>
          <p:nvPr/>
        </p:nvSpPr>
        <p:spPr bwMode="auto">
          <a:xfrm>
            <a:off x="5715000" y="4835564"/>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6</a:t>
            </a:r>
          </a:p>
        </p:txBody>
      </p:sp>
      <p:sp>
        <p:nvSpPr>
          <p:cNvPr id="64" name="Rectangle 63"/>
          <p:cNvSpPr/>
          <p:nvPr/>
        </p:nvSpPr>
        <p:spPr bwMode="auto">
          <a:xfrm>
            <a:off x="5715000" y="5095128"/>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5" name="Rectangle 64"/>
          <p:cNvSpPr/>
          <p:nvPr/>
        </p:nvSpPr>
        <p:spPr bwMode="auto">
          <a:xfrm>
            <a:off x="5715000" y="5350715"/>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8</a:t>
            </a:r>
          </a:p>
        </p:txBody>
      </p:sp>
      <p:sp>
        <p:nvSpPr>
          <p:cNvPr id="66" name="Rectangle 65"/>
          <p:cNvSpPr/>
          <p:nvPr/>
        </p:nvSpPr>
        <p:spPr bwMode="auto">
          <a:xfrm>
            <a:off x="5715000" y="5609211"/>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7" name="Rectangle 66"/>
          <p:cNvSpPr/>
          <p:nvPr/>
        </p:nvSpPr>
        <p:spPr bwMode="auto">
          <a:xfrm>
            <a:off x="5715000" y="6270486"/>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68" name="Text Box 38"/>
          <p:cNvSpPr txBox="1">
            <a:spLocks noChangeArrowheads="1"/>
          </p:cNvSpPr>
          <p:nvPr/>
        </p:nvSpPr>
        <p:spPr bwMode="auto">
          <a:xfrm>
            <a:off x="5960177" y="5818470"/>
            <a:ext cx="427745" cy="414450"/>
          </a:xfrm>
          <a:prstGeom prst="rect">
            <a:avLst/>
          </a:prstGeom>
          <a:noFill/>
          <a:ln w="9525">
            <a:noFill/>
            <a:round/>
            <a:headEnd/>
            <a:tailEnd/>
          </a:ln>
          <a:effectLst/>
        </p:spPr>
        <p:txBody>
          <a:bodyPr wrap="none" lIns="90360" tIns="44280" rIns="90360" bIns="44280">
            <a:spAutoFit/>
          </a:bodyPr>
          <a:lstStyle/>
          <a:p>
            <a:pPr>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solidFill>
                  <a:srgbClr val="003300"/>
                </a:solidFill>
                <a:latin typeface="Calibri" pitchFamily="34" charset="0"/>
              </a:rPr>
              <a:t>...</a:t>
            </a:r>
          </a:p>
        </p:txBody>
      </p:sp>
      <p:sp>
        <p:nvSpPr>
          <p:cNvPr id="71" name="Rectangle 24"/>
          <p:cNvSpPr>
            <a:spLocks noChangeArrowheads="1"/>
          </p:cNvSpPr>
          <p:nvPr/>
        </p:nvSpPr>
        <p:spPr bwMode="auto">
          <a:xfrm>
            <a:off x="5474234" y="3146286"/>
            <a:ext cx="279400" cy="301625"/>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72" name="Rectangle 26"/>
          <p:cNvSpPr>
            <a:spLocks noChangeArrowheads="1"/>
          </p:cNvSpPr>
          <p:nvPr/>
        </p:nvSpPr>
        <p:spPr bwMode="auto">
          <a:xfrm>
            <a:off x="5261580" y="6420674"/>
            <a:ext cx="485453" cy="300573"/>
          </a:xfrm>
          <a:prstGeom prst="rect">
            <a:avLst/>
          </a:prstGeom>
          <a:noFill/>
          <a:ln w="9525">
            <a:noFill/>
            <a:round/>
            <a:headEnd/>
            <a:tailEnd/>
          </a:ln>
          <a:effectLst/>
        </p:spPr>
        <p:txBody>
          <a:bodyPr wrap="non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M</a:t>
            </a:r>
            <a:r>
              <a:rPr lang="en-GB" sz="1400" b="1" dirty="0">
                <a:latin typeface="Calibri" pitchFamily="34" charset="0"/>
              </a:rPr>
              <a:t>-1</a:t>
            </a:r>
          </a:p>
        </p:txBody>
      </p:sp>
      <p:cxnSp>
        <p:nvCxnSpPr>
          <p:cNvPr id="74" name="Straight Arrow Connector 73"/>
          <p:cNvCxnSpPr>
            <a:stCxn id="46" idx="3"/>
            <a:endCxn id="59" idx="1"/>
          </p:cNvCxnSpPr>
          <p:nvPr/>
        </p:nvCxnSpPr>
        <p:spPr bwMode="auto">
          <a:xfrm>
            <a:off x="3530956" y="3684976"/>
            <a:ext cx="2184044" cy="255587"/>
          </a:xfrm>
          <a:prstGeom prst="straightConnector1">
            <a:avLst/>
          </a:prstGeom>
          <a:noFill/>
          <a:ln w="25400" cap="flat" cmpd="sng" algn="ctr">
            <a:solidFill>
              <a:schemeClr val="tx1"/>
            </a:solidFill>
            <a:prstDash val="solid"/>
            <a:round/>
            <a:headEnd type="none" w="med" len="med"/>
            <a:tailEnd type="arrow"/>
          </a:ln>
          <a:effectLst/>
        </p:spPr>
      </p:cxnSp>
      <p:cxnSp>
        <p:nvCxnSpPr>
          <p:cNvPr id="76" name="Straight Arrow Connector 75"/>
          <p:cNvCxnSpPr>
            <a:stCxn id="47" idx="3"/>
            <a:endCxn id="63" idx="1"/>
          </p:cNvCxnSpPr>
          <p:nvPr/>
        </p:nvCxnSpPr>
        <p:spPr bwMode="auto">
          <a:xfrm>
            <a:off x="3530956" y="3937033"/>
            <a:ext cx="2184044" cy="1026325"/>
          </a:xfrm>
          <a:prstGeom prst="straightConnector1">
            <a:avLst/>
          </a:prstGeom>
          <a:noFill/>
          <a:ln w="25400" cap="flat" cmpd="sng" algn="ctr">
            <a:solidFill>
              <a:schemeClr val="tx1"/>
            </a:solidFill>
            <a:prstDash val="solid"/>
            <a:round/>
            <a:headEnd type="none" w="med" len="med"/>
            <a:tailEnd type="arrow"/>
          </a:ln>
          <a:effectLst/>
        </p:spPr>
      </p:cxnSp>
      <p:cxnSp>
        <p:nvCxnSpPr>
          <p:cNvPr id="78" name="Straight Arrow Connector 77"/>
          <p:cNvCxnSpPr>
            <a:stCxn id="54" idx="3"/>
            <a:endCxn id="63" idx="1"/>
          </p:cNvCxnSpPr>
          <p:nvPr/>
        </p:nvCxnSpPr>
        <p:spPr bwMode="auto">
          <a:xfrm flipV="1">
            <a:off x="3530956" y="4963358"/>
            <a:ext cx="2184044" cy="951076"/>
          </a:xfrm>
          <a:prstGeom prst="straightConnector1">
            <a:avLst/>
          </a:prstGeom>
          <a:noFill/>
          <a:ln w="25400" cap="flat" cmpd="sng" algn="ctr">
            <a:solidFill>
              <a:schemeClr val="tx1"/>
            </a:solidFill>
            <a:prstDash val="solid"/>
            <a:round/>
            <a:headEnd type="none" w="med" len="med"/>
            <a:tailEnd type="arrow"/>
          </a:ln>
          <a:effectLst/>
        </p:spPr>
      </p:cxnSp>
      <p:cxnSp>
        <p:nvCxnSpPr>
          <p:cNvPr id="80" name="Straight Arrow Connector 79"/>
          <p:cNvCxnSpPr>
            <a:stCxn id="53" idx="3"/>
            <a:endCxn id="65" idx="1"/>
          </p:cNvCxnSpPr>
          <p:nvPr/>
        </p:nvCxnSpPr>
        <p:spPr bwMode="auto">
          <a:xfrm flipV="1">
            <a:off x="3530956" y="5478509"/>
            <a:ext cx="2184044" cy="183868"/>
          </a:xfrm>
          <a:prstGeom prst="straightConnector1">
            <a:avLst/>
          </a:prstGeom>
          <a:noFill/>
          <a:ln w="25400" cap="flat" cmpd="sng" algn="ctr">
            <a:solidFill>
              <a:schemeClr val="tx1"/>
            </a:solidFill>
            <a:prstDash val="solid"/>
            <a:round/>
            <a:headEnd type="none" w="med" len="med"/>
            <a:tailEnd type="arrow"/>
          </a:ln>
          <a:effectLst/>
        </p:spPr>
      </p:cxnSp>
      <p:sp>
        <p:nvSpPr>
          <p:cNvPr id="81" name="Rectangle 80"/>
          <p:cNvSpPr/>
          <p:nvPr/>
        </p:nvSpPr>
        <p:spPr>
          <a:xfrm>
            <a:off x="3911530" y="3048000"/>
            <a:ext cx="1350050" cy="707886"/>
          </a:xfrm>
          <a:prstGeom prst="rect">
            <a:avLst/>
          </a:prstGeom>
        </p:spPr>
        <p:txBody>
          <a:bodyPr wrap="none">
            <a:spAutoFit/>
          </a:bodyPr>
          <a:lstStyle/>
          <a:p>
            <a:pPr algn="ctr"/>
            <a:r>
              <a:rPr lang="en-GB" sz="2000" i="1" dirty="0">
                <a:solidFill>
                  <a:schemeClr val="tx1">
                    <a:lumMod val="50000"/>
                    <a:lumOff val="50000"/>
                  </a:schemeClr>
                </a:solidFill>
                <a:latin typeface="Calibri" pitchFamily="34" charset="0"/>
              </a:rPr>
              <a:t>Address </a:t>
            </a:r>
          </a:p>
          <a:p>
            <a:pPr algn="ctr"/>
            <a:r>
              <a:rPr lang="en-GB" sz="2000" i="1" dirty="0">
                <a:solidFill>
                  <a:schemeClr val="tx1">
                    <a:lumMod val="50000"/>
                    <a:lumOff val="50000"/>
                  </a:schemeClr>
                </a:solidFill>
                <a:latin typeface="Calibri" pitchFamily="34" charset="0"/>
              </a:rPr>
              <a:t>translation</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404813" y="360362"/>
            <a:ext cx="8283575"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Simplifying Linking and Loading</a:t>
            </a:r>
          </a:p>
        </p:txBody>
      </p:sp>
      <p:sp>
        <p:nvSpPr>
          <p:cNvPr id="23578" name="Rectangle 26"/>
          <p:cNvSpPr>
            <a:spLocks noGrp="1" noChangeArrowheads="1"/>
          </p:cNvSpPr>
          <p:nvPr>
            <p:ph type="body" idx="1"/>
          </p:nvPr>
        </p:nvSpPr>
        <p:spPr>
          <a:xfrm>
            <a:off x="391828" y="1276771"/>
            <a:ext cx="3962400" cy="5433062"/>
          </a:xfrm>
          <a:ln/>
        </p:spPr>
        <p:txBody>
          <a:bodyPr/>
          <a:lstStyle/>
          <a:p>
            <a:pPr marL="228600" indent="-228600">
              <a:spcBef>
                <a:spcPts val="1250"/>
              </a:spcBef>
              <a:tabLst>
                <a:tab pos="28733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Linking</a:t>
            </a:r>
            <a:r>
              <a:rPr lang="en-GB" b="0" dirty="0">
                <a:effectLst/>
              </a:rPr>
              <a:t> </a:t>
            </a:r>
          </a:p>
          <a:p>
            <a:pPr marL="457200" lvl="1" indent="-228600">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Each program has similar virtual address space</a:t>
            </a:r>
          </a:p>
          <a:p>
            <a:pPr marL="457200" lvl="1" indent="-228600">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Code, data, and heap always start at the same addresses.</a:t>
            </a:r>
          </a:p>
          <a:p>
            <a:pPr marL="457200" lvl="1" indent="-228600">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700" dirty="0"/>
          </a:p>
          <a:p>
            <a:pPr marL="228600" indent="-228600">
              <a:spcBef>
                <a:spcPts val="1250"/>
              </a:spcBef>
              <a:tabLst>
                <a:tab pos="28733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Loading </a:t>
            </a:r>
          </a:p>
          <a:p>
            <a:pPr marL="457200" lvl="1" indent="-228600">
              <a:lnSpc>
                <a:spcPct val="94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b="1" dirty="0" err="1">
                <a:latin typeface="Courier New" pitchFamily="49" charset="0"/>
                <a:cs typeface="Courier New" pitchFamily="49" charset="0"/>
              </a:rPr>
              <a:t>execve</a:t>
            </a:r>
            <a:r>
              <a:rPr lang="en-GB" sz="1800" b="1" dirty="0">
                <a:latin typeface="Courier New" pitchFamily="49" charset="0"/>
                <a:cs typeface="Courier New" pitchFamily="49" charset="0"/>
              </a:rPr>
              <a:t> </a:t>
            </a:r>
            <a:r>
              <a:rPr lang="en-GB" sz="1800" dirty="0"/>
              <a:t>allocates virtual pages for .text and .data sections &amp; creates PTEs marked as invalid</a:t>
            </a:r>
          </a:p>
          <a:p>
            <a:pPr marL="457200" lvl="1" indent="-228600">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The </a:t>
            </a:r>
            <a:r>
              <a:rPr lang="en-GB" sz="1800" b="1" dirty="0">
                <a:latin typeface="Courier New" pitchFamily="49" charset="0"/>
                <a:cs typeface="Courier New" pitchFamily="49" charset="0"/>
              </a:rPr>
              <a:t>.text </a:t>
            </a:r>
            <a:r>
              <a:rPr lang="en-GB" sz="1800" dirty="0"/>
              <a:t>and </a:t>
            </a:r>
            <a:r>
              <a:rPr lang="en-GB" sz="1800" b="1" dirty="0">
                <a:latin typeface="Courier New" pitchFamily="49" charset="0"/>
                <a:cs typeface="Courier New" pitchFamily="49" charset="0"/>
              </a:rPr>
              <a:t>.data </a:t>
            </a:r>
            <a:r>
              <a:rPr lang="en-GB" sz="1800" dirty="0"/>
              <a:t>sections are copied, page by page, on demand by the virtual memory system</a:t>
            </a:r>
          </a:p>
        </p:txBody>
      </p:sp>
      <p:sp>
        <p:nvSpPr>
          <p:cNvPr id="28" name="Rectangle 14"/>
          <p:cNvSpPr>
            <a:spLocks noChangeArrowheads="1"/>
          </p:cNvSpPr>
          <p:nvPr/>
        </p:nvSpPr>
        <p:spPr bwMode="auto">
          <a:xfrm>
            <a:off x="4998661" y="1262063"/>
            <a:ext cx="2789237" cy="487362"/>
          </a:xfrm>
          <a:prstGeom prst="rect">
            <a:avLst/>
          </a:prstGeom>
          <a:solidFill>
            <a:srgbClr val="F1C7C7"/>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Kernel virtual memory</a:t>
            </a:r>
          </a:p>
        </p:txBody>
      </p:sp>
      <p:sp>
        <p:nvSpPr>
          <p:cNvPr id="53" name="Rectangle 15"/>
          <p:cNvSpPr>
            <a:spLocks noChangeArrowheads="1"/>
          </p:cNvSpPr>
          <p:nvPr/>
        </p:nvSpPr>
        <p:spPr bwMode="auto">
          <a:xfrm>
            <a:off x="4998661" y="2963863"/>
            <a:ext cx="2789237" cy="669925"/>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Memory-mapped region for</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shared libraries</a:t>
            </a:r>
          </a:p>
        </p:txBody>
      </p:sp>
      <p:sp>
        <p:nvSpPr>
          <p:cNvPr id="54" name="Rectangle 16"/>
          <p:cNvSpPr>
            <a:spLocks noChangeArrowheads="1"/>
          </p:cNvSpPr>
          <p:nvPr/>
        </p:nvSpPr>
        <p:spPr bwMode="auto">
          <a:xfrm>
            <a:off x="4998661" y="3629025"/>
            <a:ext cx="2789237" cy="723900"/>
          </a:xfrm>
          <a:prstGeom prst="rect">
            <a:avLst/>
          </a:prstGeom>
          <a:solidFill>
            <a:schemeClr val="bg1">
              <a:lumMod val="75000"/>
            </a:schemeClr>
          </a:solidFill>
          <a:ln w="3240">
            <a:solidFill>
              <a:schemeClr val="tx1"/>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5" name="Rectangle 17"/>
          <p:cNvSpPr>
            <a:spLocks noChangeArrowheads="1"/>
          </p:cNvSpPr>
          <p:nvPr/>
        </p:nvSpPr>
        <p:spPr bwMode="auto">
          <a:xfrm>
            <a:off x="4998662" y="4350808"/>
            <a:ext cx="2789237" cy="669925"/>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Run-time heap</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(created by </a:t>
            </a:r>
            <a:r>
              <a:rPr kumimoji="0" lang="en-GB" sz="1600" b="1" i="0" u="none" strike="noStrike" kern="1200" cap="none" spc="0" normalizeH="0" baseline="0" noProof="0" dirty="0" err="1">
                <a:ln>
                  <a:noFill/>
                </a:ln>
                <a:solidFill>
                  <a:srgbClr val="000000"/>
                </a:solidFill>
                <a:effectLst/>
                <a:uLnTx/>
                <a:uFillTx/>
                <a:latin typeface="Courier New" pitchFamily="49" charset="0"/>
                <a:ea typeface="msgothic" charset="0"/>
                <a:cs typeface="msgothic" charset="0"/>
              </a:rPr>
              <a:t>malloc</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a:t>
            </a:r>
          </a:p>
        </p:txBody>
      </p:sp>
      <p:sp>
        <p:nvSpPr>
          <p:cNvPr id="56" name="Rectangle 18"/>
          <p:cNvSpPr>
            <a:spLocks noChangeArrowheads="1"/>
          </p:cNvSpPr>
          <p:nvPr/>
        </p:nvSpPr>
        <p:spPr bwMode="auto">
          <a:xfrm>
            <a:off x="4998661" y="2054225"/>
            <a:ext cx="2789237" cy="906463"/>
          </a:xfrm>
          <a:prstGeom prst="rect">
            <a:avLst/>
          </a:prstGeom>
          <a:solidFill>
            <a:schemeClr val="bg1">
              <a:lumMod val="75000"/>
            </a:schemeClr>
          </a:solidFill>
          <a:ln w="3240">
            <a:solidFill>
              <a:schemeClr val="tx1"/>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7" name="Line 19"/>
          <p:cNvSpPr>
            <a:spLocks noChangeShapeType="1"/>
          </p:cNvSpPr>
          <p:nvPr/>
        </p:nvSpPr>
        <p:spPr bwMode="auto">
          <a:xfrm flipV="1">
            <a:off x="6388782" y="3957638"/>
            <a:ext cx="1588" cy="384175"/>
          </a:xfrm>
          <a:prstGeom prst="line">
            <a:avLst/>
          </a:prstGeom>
          <a:noFill/>
          <a:ln w="3240">
            <a:solidFill>
              <a:schemeClr val="tx1"/>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58" name="Rectangle 20"/>
          <p:cNvSpPr>
            <a:spLocks noChangeArrowheads="1"/>
          </p:cNvSpPr>
          <p:nvPr/>
        </p:nvSpPr>
        <p:spPr bwMode="auto">
          <a:xfrm>
            <a:off x="4998661" y="1719263"/>
            <a:ext cx="2789237" cy="563562"/>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User stack</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(created at runtime)</a:t>
            </a:r>
          </a:p>
        </p:txBody>
      </p:sp>
      <p:sp>
        <p:nvSpPr>
          <p:cNvPr id="59" name="Line 21"/>
          <p:cNvSpPr>
            <a:spLocks noChangeShapeType="1"/>
          </p:cNvSpPr>
          <p:nvPr/>
        </p:nvSpPr>
        <p:spPr bwMode="auto">
          <a:xfrm flipV="1">
            <a:off x="6388782" y="2738438"/>
            <a:ext cx="1588" cy="231775"/>
          </a:xfrm>
          <a:prstGeom prst="line">
            <a:avLst/>
          </a:prstGeom>
          <a:noFill/>
          <a:ln w="3240">
            <a:solidFill>
              <a:schemeClr val="tx1"/>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0" name="Line 22"/>
          <p:cNvSpPr>
            <a:spLocks noChangeShapeType="1"/>
          </p:cNvSpPr>
          <p:nvPr/>
        </p:nvSpPr>
        <p:spPr bwMode="auto">
          <a:xfrm>
            <a:off x="6388782" y="2282825"/>
            <a:ext cx="1588" cy="228600"/>
          </a:xfrm>
          <a:prstGeom prst="line">
            <a:avLst/>
          </a:prstGeom>
          <a:noFill/>
          <a:ln w="3240">
            <a:solidFill>
              <a:schemeClr val="tx1"/>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1" name="Rectangle 23"/>
          <p:cNvSpPr>
            <a:spLocks noChangeArrowheads="1"/>
          </p:cNvSpPr>
          <p:nvPr/>
        </p:nvSpPr>
        <p:spPr bwMode="auto">
          <a:xfrm>
            <a:off x="4998661" y="6312958"/>
            <a:ext cx="2789238" cy="396875"/>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Unused</a:t>
            </a:r>
          </a:p>
        </p:txBody>
      </p:sp>
      <p:sp>
        <p:nvSpPr>
          <p:cNvPr id="62" name="Text Box 24"/>
          <p:cNvSpPr txBox="1">
            <a:spLocks noChangeArrowheads="1"/>
          </p:cNvSpPr>
          <p:nvPr/>
        </p:nvSpPr>
        <p:spPr bwMode="auto">
          <a:xfrm>
            <a:off x="4733026" y="6531510"/>
            <a:ext cx="285954" cy="335799"/>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0</a:t>
            </a:r>
          </a:p>
        </p:txBody>
      </p:sp>
      <p:sp>
        <p:nvSpPr>
          <p:cNvPr id="63" name="Text Box 25"/>
          <p:cNvSpPr txBox="1">
            <a:spLocks noChangeArrowheads="1"/>
          </p:cNvSpPr>
          <p:nvPr/>
        </p:nvSpPr>
        <p:spPr bwMode="auto">
          <a:xfrm>
            <a:off x="8146053" y="2108200"/>
            <a:ext cx="869831" cy="808556"/>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4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a:t>
            </a:r>
            <a:r>
              <a:rPr kumimoji="0" lang="en-GB" sz="1600" b="1" i="0" u="none" strike="noStrike" kern="1200" cap="none" spc="0" normalizeH="0" baseline="0" noProof="0" dirty="0" err="1">
                <a:ln>
                  <a:noFill/>
                </a:ln>
                <a:solidFill>
                  <a:srgbClr val="000000"/>
                </a:solidFill>
                <a:effectLst/>
                <a:uLnTx/>
                <a:uFillTx/>
                <a:latin typeface="Courier New" pitchFamily="49" charset="0"/>
                <a:ea typeface="msgothic" charset="0"/>
                <a:cs typeface="msgothic" charset="0"/>
              </a:rPr>
              <a:t>rsp</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(stack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pointer)</a:t>
            </a:r>
          </a:p>
        </p:txBody>
      </p:sp>
      <p:sp>
        <p:nvSpPr>
          <p:cNvPr id="64" name="Line 26"/>
          <p:cNvSpPr>
            <a:spLocks noChangeShapeType="1"/>
          </p:cNvSpPr>
          <p:nvPr/>
        </p:nvSpPr>
        <p:spPr bwMode="auto">
          <a:xfrm flipH="1">
            <a:off x="7839666" y="2279650"/>
            <a:ext cx="384175" cy="1588"/>
          </a:xfrm>
          <a:prstGeom prst="line">
            <a:avLst/>
          </a:prstGeom>
          <a:noFill/>
          <a:ln w="324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5" name="Text Box 27"/>
          <p:cNvSpPr txBox="1">
            <a:spLocks noChangeArrowheads="1"/>
          </p:cNvSpPr>
          <p:nvPr/>
        </p:nvSpPr>
        <p:spPr bwMode="auto">
          <a:xfrm>
            <a:off x="8008032" y="990600"/>
            <a:ext cx="1149972" cy="818367"/>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Memory</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invisible to</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user code</a:t>
            </a:r>
          </a:p>
        </p:txBody>
      </p:sp>
      <p:sp>
        <p:nvSpPr>
          <p:cNvPr id="66" name="Line 28"/>
          <p:cNvSpPr>
            <a:spLocks noChangeShapeType="1"/>
          </p:cNvSpPr>
          <p:nvPr/>
        </p:nvSpPr>
        <p:spPr bwMode="auto">
          <a:xfrm flipV="1">
            <a:off x="7855632" y="1257568"/>
            <a:ext cx="1588" cy="460375"/>
          </a:xfrm>
          <a:prstGeom prst="line">
            <a:avLst/>
          </a:prstGeom>
          <a:noFill/>
          <a:ln w="3240">
            <a:solidFill>
              <a:schemeClr val="tx1"/>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7" name="Text Box 29"/>
          <p:cNvSpPr txBox="1">
            <a:spLocks noChangeArrowheads="1"/>
          </p:cNvSpPr>
          <p:nvPr/>
        </p:nvSpPr>
        <p:spPr bwMode="auto">
          <a:xfrm>
            <a:off x="8200120" y="4173538"/>
            <a:ext cx="552052" cy="325988"/>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4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a:ln>
                  <a:noFill/>
                </a:ln>
                <a:solidFill>
                  <a:srgbClr val="000000"/>
                </a:solidFill>
                <a:effectLst/>
                <a:uLnTx/>
                <a:uFillTx/>
                <a:latin typeface="Courier New" pitchFamily="49" charset="0"/>
                <a:ea typeface="msgothic" charset="0"/>
                <a:cs typeface="msgothic" charset="0"/>
              </a:rPr>
              <a:t>brk</a:t>
            </a:r>
          </a:p>
        </p:txBody>
      </p:sp>
      <p:sp>
        <p:nvSpPr>
          <p:cNvPr id="68" name="Line 30"/>
          <p:cNvSpPr>
            <a:spLocks noChangeShapeType="1"/>
          </p:cNvSpPr>
          <p:nvPr/>
        </p:nvSpPr>
        <p:spPr bwMode="auto">
          <a:xfrm flipH="1">
            <a:off x="7815945" y="4340225"/>
            <a:ext cx="384175" cy="1588"/>
          </a:xfrm>
          <a:prstGeom prst="line">
            <a:avLst/>
          </a:prstGeom>
          <a:noFill/>
          <a:ln w="3240">
            <a:solidFill>
              <a:srgbClr val="000066"/>
            </a:solidFill>
            <a:miter lim="800000"/>
            <a:headE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69" name="Text Box 32"/>
          <p:cNvSpPr txBox="1">
            <a:spLocks noChangeArrowheads="1"/>
          </p:cNvSpPr>
          <p:nvPr/>
        </p:nvSpPr>
        <p:spPr bwMode="auto">
          <a:xfrm>
            <a:off x="3985528" y="6189452"/>
            <a:ext cx="1043672" cy="299185"/>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4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0x400000</a:t>
            </a:r>
          </a:p>
        </p:txBody>
      </p:sp>
      <p:sp>
        <p:nvSpPr>
          <p:cNvPr id="70" name="Rectangle 34"/>
          <p:cNvSpPr>
            <a:spLocks noChangeArrowheads="1"/>
          </p:cNvSpPr>
          <p:nvPr/>
        </p:nvSpPr>
        <p:spPr bwMode="auto">
          <a:xfrm>
            <a:off x="4998661" y="5017558"/>
            <a:ext cx="2789238" cy="669925"/>
          </a:xfrm>
          <a:prstGeom prst="rect">
            <a:avLst/>
          </a:prstGeom>
          <a:solidFill>
            <a:schemeClr val="accent2">
              <a:lumMod val="20000"/>
              <a:lumOff val="80000"/>
            </a:schemeClr>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Read/write segment</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a:t>
            </a:r>
            <a:r>
              <a:rPr kumimoji="0" lang="en-GB" sz="16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data</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 .</a:t>
            </a:r>
            <a:r>
              <a:rPr kumimoji="0" lang="en-GB" sz="1600" b="1" i="0" u="none" strike="noStrike" kern="1200" cap="none" spc="0" normalizeH="0" baseline="0" noProof="0" dirty="0" err="1">
                <a:ln>
                  <a:noFill/>
                </a:ln>
                <a:solidFill>
                  <a:srgbClr val="000000"/>
                </a:solidFill>
                <a:effectLst/>
                <a:uLnTx/>
                <a:uFillTx/>
                <a:latin typeface="Courier New" pitchFamily="49" charset="0"/>
                <a:ea typeface="msgothic" charset="0"/>
                <a:cs typeface="msgothic" charset="0"/>
              </a:rPr>
              <a:t>bss</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a:t>
            </a:r>
          </a:p>
        </p:txBody>
      </p:sp>
      <p:sp>
        <p:nvSpPr>
          <p:cNvPr id="71" name="Rectangle 35"/>
          <p:cNvSpPr>
            <a:spLocks noChangeArrowheads="1"/>
          </p:cNvSpPr>
          <p:nvPr/>
        </p:nvSpPr>
        <p:spPr bwMode="auto">
          <a:xfrm>
            <a:off x="4998661" y="5643033"/>
            <a:ext cx="2789238" cy="669925"/>
          </a:xfrm>
          <a:prstGeom prst="rect">
            <a:avLst/>
          </a:prstGeom>
          <a:solidFill>
            <a:srgbClr val="F6F5BD"/>
          </a:solidFill>
          <a:ln w="3240">
            <a:solidFill>
              <a:schemeClr val="tx1"/>
            </a:solidFill>
            <a:miter lim="800000"/>
            <a:headEnd/>
            <a:tailEnd/>
          </a:ln>
          <a:effectLst/>
        </p:spPr>
        <p:txBody>
          <a:bodyPr wrap="none" lIns="90000" tIns="46800" rIns="90000" bIns="46800" anchor="ctr"/>
          <a:lstStyle/>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Read-only segment</a:t>
            </a:r>
          </a:p>
          <a:p>
            <a:pPr marL="0" marR="0" lvl="0" indent="0" algn="ctr"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a:t>
            </a:r>
            <a:r>
              <a:rPr kumimoji="0" lang="en-GB" sz="16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.init</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 .</a:t>
            </a:r>
            <a:r>
              <a:rPr kumimoji="0" lang="en-GB" sz="16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text</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 </a:t>
            </a:r>
            <a:r>
              <a:rPr kumimoji="0" lang="en-GB" sz="1600" b="1" i="0" u="none" strike="noStrike" kern="1200" cap="none" spc="0" normalizeH="0" baseline="0" noProof="0" dirty="0">
                <a:ln>
                  <a:noFill/>
                </a:ln>
                <a:solidFill>
                  <a:srgbClr val="000000"/>
                </a:solidFill>
                <a:effectLst/>
                <a:uLnTx/>
                <a:uFillTx/>
                <a:latin typeface="Courier New" pitchFamily="49" charset="0"/>
                <a:ea typeface="msgothic" charset="0"/>
                <a:cs typeface="msgothic" charset="0"/>
              </a:rPr>
              <a:t>.</a:t>
            </a:r>
            <a:r>
              <a:rPr kumimoji="0" lang="en-GB" sz="1600" b="1" i="0" u="none" strike="noStrike" kern="1200" cap="none" spc="0" normalizeH="0" baseline="0" noProof="0" dirty="0" err="1">
                <a:ln>
                  <a:noFill/>
                </a:ln>
                <a:solidFill>
                  <a:srgbClr val="000000"/>
                </a:solidFill>
                <a:effectLst/>
                <a:uLnTx/>
                <a:uFillTx/>
                <a:latin typeface="Courier New" pitchFamily="49" charset="0"/>
                <a:ea typeface="msgothic" charset="0"/>
                <a:cs typeface="msgothic" charset="0"/>
              </a:rPr>
              <a:t>rodata</a:t>
            </a: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a:t>
            </a:r>
          </a:p>
        </p:txBody>
      </p:sp>
      <p:sp>
        <p:nvSpPr>
          <p:cNvPr id="72" name="AutoShape 36"/>
          <p:cNvSpPr>
            <a:spLocks/>
          </p:cNvSpPr>
          <p:nvPr/>
        </p:nvSpPr>
        <p:spPr bwMode="auto">
          <a:xfrm>
            <a:off x="7836582" y="5026025"/>
            <a:ext cx="76200" cy="1295400"/>
          </a:xfrm>
          <a:prstGeom prst="rightBrace">
            <a:avLst>
              <a:gd name="adj1" fmla="val 141667"/>
              <a:gd name="adj2" fmla="val 50000"/>
            </a:avLst>
          </a:prstGeom>
          <a:noFill/>
          <a:ln w="12600">
            <a:solidFill>
              <a:srgbClr val="000066"/>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Narrow" pitchFamily="34" charset="0"/>
              <a:ea typeface="+mn-ea"/>
              <a:cs typeface="+mn-cs"/>
            </a:endParaRPr>
          </a:p>
        </p:txBody>
      </p:sp>
      <p:sp>
        <p:nvSpPr>
          <p:cNvPr id="73" name="Text Box 37"/>
          <p:cNvSpPr txBox="1">
            <a:spLocks noChangeArrowheads="1"/>
          </p:cNvSpPr>
          <p:nvPr/>
        </p:nvSpPr>
        <p:spPr bwMode="auto">
          <a:xfrm>
            <a:off x="7988982" y="5010150"/>
            <a:ext cx="1149459" cy="1300935"/>
          </a:xfrm>
          <a:prstGeom prst="rect">
            <a:avLst/>
          </a:prstGeom>
          <a:noFill/>
          <a:ln w="9525">
            <a:noFill/>
            <a:round/>
            <a:headEnd/>
            <a:tailEnd/>
          </a:ln>
          <a:effectLst/>
        </p:spPr>
        <p:txBody>
          <a:bodyPr wrap="none" lIns="90000" tIns="46800" rIns="90000" bIns="46800">
            <a:spAutoFit/>
          </a:bodyPr>
          <a:lstStyle/>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Loaded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from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the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executable </a:t>
            </a:r>
          </a:p>
          <a:p>
            <a:pPr marL="0" marR="0" lvl="0" indent="0" algn="l" defTabSz="914400" rtl="0" eaLnBrk="0" fontAlgn="base" latinLnBrk="0" hangingPunct="0">
              <a:lnSpc>
                <a:spcPct val="98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itchFamily="34" charset="0"/>
                <a:ea typeface="msgothic" charset="0"/>
                <a:cs typeface="msgothic" charset="0"/>
              </a:rPr>
              <a:t>file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		</a:t>
            </a:r>
          </a:p>
        </p:txBody>
      </p:sp>
      <p:sp>
        <p:nvSpPr>
          <p:cNvPr id="3" name="Content Placeholder 2"/>
          <p:cNvSpPr>
            <a:spLocks noGrp="1"/>
          </p:cNvSpPr>
          <p:nvPr>
            <p:ph idx="1"/>
          </p:nvPr>
        </p:nvSpPr>
        <p:spPr/>
        <p:txBody>
          <a:bodyPr/>
          <a:lstStyle/>
          <a:p>
            <a:r>
              <a:rPr lang="en-US" dirty="0">
                <a:solidFill>
                  <a:srgbClr val="7F7F7F"/>
                </a:solidFill>
              </a:rPr>
              <a:t>Address spaces</a:t>
            </a:r>
          </a:p>
          <a:p>
            <a:r>
              <a:rPr lang="en-US" dirty="0">
                <a:solidFill>
                  <a:schemeClr val="bg1">
                    <a:lumMod val="50000"/>
                  </a:schemeClr>
                </a:solidFill>
              </a:rPr>
              <a:t>VM as a tool for caching</a:t>
            </a:r>
          </a:p>
          <a:p>
            <a:r>
              <a:rPr lang="en-US" dirty="0">
                <a:solidFill>
                  <a:srgbClr val="7F7F7F"/>
                </a:solidFill>
              </a:rPr>
              <a:t>VM as a tool for memory management</a:t>
            </a:r>
          </a:p>
          <a:p>
            <a:r>
              <a:rPr lang="en-US" dirty="0">
                <a:solidFill>
                  <a:srgbClr val="000000"/>
                </a:solidFill>
              </a:rPr>
              <a:t>VM as a tool for memory protection</a:t>
            </a:r>
          </a:p>
          <a:p>
            <a:r>
              <a:rPr lang="en-US" dirty="0">
                <a:solidFill>
                  <a:schemeClr val="bg1">
                    <a:lumMod val="50000"/>
                  </a:schemeClr>
                </a:solidFill>
              </a:rPr>
              <a:t>Address translation</a:t>
            </a:r>
          </a:p>
          <a:p>
            <a:r>
              <a:rPr lang="en-US" dirty="0">
                <a:solidFill>
                  <a:schemeClr val="bg1">
                    <a:lumMod val="50000"/>
                  </a:schemeClr>
                </a:solidFill>
              </a:rPr>
              <a:t>Simple memory system example</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327025" y="381000"/>
            <a:ext cx="8893175"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VM as a Tool for Memory Protection</a:t>
            </a:r>
          </a:p>
        </p:txBody>
      </p:sp>
      <p:sp>
        <p:nvSpPr>
          <p:cNvPr id="24578" name="Rectangle 2"/>
          <p:cNvSpPr>
            <a:spLocks noGrp="1" noChangeArrowheads="1"/>
          </p:cNvSpPr>
          <p:nvPr>
            <p:ph type="body" idx="1"/>
          </p:nvPr>
        </p:nvSpPr>
        <p:spPr>
          <a:xfrm>
            <a:off x="338668" y="1212321"/>
            <a:ext cx="8307387" cy="921279"/>
          </a:xfrm>
          <a:ln/>
        </p:spPr>
        <p:txBody>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Extend PTEs with permission bits</a:t>
            </a:r>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MMU checks these bits on each access</a:t>
            </a:r>
          </a:p>
        </p:txBody>
      </p:sp>
      <p:sp>
        <p:nvSpPr>
          <p:cNvPr id="24580" name="Text Box 4"/>
          <p:cNvSpPr txBox="1">
            <a:spLocks noChangeArrowheads="1"/>
          </p:cNvSpPr>
          <p:nvPr/>
        </p:nvSpPr>
        <p:spPr bwMode="auto">
          <a:xfrm>
            <a:off x="152400" y="2870188"/>
            <a:ext cx="1072087" cy="333210"/>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Process </a:t>
            </a:r>
            <a:r>
              <a:rPr lang="en-GB" sz="1800" i="1" dirty="0" err="1">
                <a:solidFill>
                  <a:schemeClr val="tx1">
                    <a:lumMod val="50000"/>
                    <a:lumOff val="50000"/>
                  </a:schemeClr>
                </a:solidFill>
                <a:latin typeface="Calibri" pitchFamily="34" charset="0"/>
              </a:rPr>
              <a:t>i</a:t>
            </a:r>
            <a:r>
              <a:rPr lang="en-GB" sz="1800" i="1" dirty="0">
                <a:solidFill>
                  <a:schemeClr val="tx1">
                    <a:lumMod val="50000"/>
                    <a:lumOff val="50000"/>
                  </a:schemeClr>
                </a:solidFill>
                <a:latin typeface="Calibri" pitchFamily="34" charset="0"/>
              </a:rPr>
              <a:t>:</a:t>
            </a:r>
          </a:p>
        </p:txBody>
      </p:sp>
      <p:sp>
        <p:nvSpPr>
          <p:cNvPr id="24581" name="Text Box 5"/>
          <p:cNvSpPr txBox="1">
            <a:spLocks noChangeArrowheads="1"/>
          </p:cNvSpPr>
          <p:nvPr/>
        </p:nvSpPr>
        <p:spPr bwMode="auto">
          <a:xfrm>
            <a:off x="4297363" y="2871788"/>
            <a:ext cx="866262"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Address</a:t>
            </a:r>
          </a:p>
        </p:txBody>
      </p:sp>
      <p:sp>
        <p:nvSpPr>
          <p:cNvPr id="24582" name="Text Box 6"/>
          <p:cNvSpPr txBox="1">
            <a:spLocks noChangeArrowheads="1"/>
          </p:cNvSpPr>
          <p:nvPr/>
        </p:nvSpPr>
        <p:spPr bwMode="auto">
          <a:xfrm>
            <a:off x="1976441" y="2871788"/>
            <a:ext cx="649664"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READ</a:t>
            </a:r>
          </a:p>
        </p:txBody>
      </p:sp>
      <p:sp>
        <p:nvSpPr>
          <p:cNvPr id="24583" name="Text Box 7"/>
          <p:cNvSpPr txBox="1">
            <a:spLocks noChangeArrowheads="1"/>
          </p:cNvSpPr>
          <p:nvPr/>
        </p:nvSpPr>
        <p:spPr bwMode="auto">
          <a:xfrm>
            <a:off x="2616199" y="2871788"/>
            <a:ext cx="738727"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WRITE</a:t>
            </a:r>
          </a:p>
        </p:txBody>
      </p:sp>
      <p:sp>
        <p:nvSpPr>
          <p:cNvPr id="24584" name="Rectangle 8"/>
          <p:cNvSpPr>
            <a:spLocks noChangeArrowheads="1"/>
          </p:cNvSpPr>
          <p:nvPr/>
        </p:nvSpPr>
        <p:spPr bwMode="auto">
          <a:xfrm>
            <a:off x="4003675" y="3176588"/>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6</a:t>
            </a:r>
          </a:p>
        </p:txBody>
      </p:sp>
      <p:sp>
        <p:nvSpPr>
          <p:cNvPr id="24585" name="Rectangle 9"/>
          <p:cNvSpPr>
            <a:spLocks noChangeArrowheads="1"/>
          </p:cNvSpPr>
          <p:nvPr/>
        </p:nvSpPr>
        <p:spPr bwMode="auto">
          <a:xfrm>
            <a:off x="1951037" y="31765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586" name="Rectangle 10"/>
          <p:cNvSpPr>
            <a:spLocks noChangeArrowheads="1"/>
          </p:cNvSpPr>
          <p:nvPr/>
        </p:nvSpPr>
        <p:spPr bwMode="auto">
          <a:xfrm>
            <a:off x="2636837" y="3176588"/>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587" name="Rectangle 11"/>
          <p:cNvSpPr>
            <a:spLocks noChangeArrowheads="1"/>
          </p:cNvSpPr>
          <p:nvPr/>
        </p:nvSpPr>
        <p:spPr bwMode="auto">
          <a:xfrm>
            <a:off x="4003675" y="3481388"/>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4</a:t>
            </a:r>
          </a:p>
        </p:txBody>
      </p:sp>
      <p:sp>
        <p:nvSpPr>
          <p:cNvPr id="24588" name="Rectangle 12"/>
          <p:cNvSpPr>
            <a:spLocks noChangeArrowheads="1"/>
          </p:cNvSpPr>
          <p:nvPr/>
        </p:nvSpPr>
        <p:spPr bwMode="auto">
          <a:xfrm>
            <a:off x="1951037" y="34813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589" name="Rectangle 13"/>
          <p:cNvSpPr>
            <a:spLocks noChangeArrowheads="1"/>
          </p:cNvSpPr>
          <p:nvPr/>
        </p:nvSpPr>
        <p:spPr bwMode="auto">
          <a:xfrm>
            <a:off x="2636837" y="34813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590" name="Rectangle 14"/>
          <p:cNvSpPr>
            <a:spLocks noChangeArrowheads="1"/>
          </p:cNvSpPr>
          <p:nvPr/>
        </p:nvSpPr>
        <p:spPr bwMode="auto">
          <a:xfrm>
            <a:off x="4003675" y="3786188"/>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2</a:t>
            </a:r>
          </a:p>
        </p:txBody>
      </p:sp>
      <p:sp>
        <p:nvSpPr>
          <p:cNvPr id="24591" name="Rectangle 15"/>
          <p:cNvSpPr>
            <a:spLocks noChangeArrowheads="1"/>
          </p:cNvSpPr>
          <p:nvPr/>
        </p:nvSpPr>
        <p:spPr bwMode="auto">
          <a:xfrm>
            <a:off x="1951037" y="37861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592" name="Text Box 16"/>
          <p:cNvSpPr txBox="1">
            <a:spLocks noChangeArrowheads="1"/>
          </p:cNvSpPr>
          <p:nvPr/>
        </p:nvSpPr>
        <p:spPr bwMode="auto">
          <a:xfrm>
            <a:off x="533400" y="3171825"/>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0:</a:t>
            </a:r>
          </a:p>
        </p:txBody>
      </p:sp>
      <p:sp>
        <p:nvSpPr>
          <p:cNvPr id="24593" name="Text Box 17"/>
          <p:cNvSpPr txBox="1">
            <a:spLocks noChangeArrowheads="1"/>
          </p:cNvSpPr>
          <p:nvPr/>
        </p:nvSpPr>
        <p:spPr bwMode="auto">
          <a:xfrm>
            <a:off x="533400" y="3476625"/>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1:</a:t>
            </a:r>
          </a:p>
        </p:txBody>
      </p:sp>
      <p:sp>
        <p:nvSpPr>
          <p:cNvPr id="24594" name="Text Box 18"/>
          <p:cNvSpPr txBox="1">
            <a:spLocks noChangeArrowheads="1"/>
          </p:cNvSpPr>
          <p:nvPr/>
        </p:nvSpPr>
        <p:spPr bwMode="auto">
          <a:xfrm>
            <a:off x="534987" y="3781425"/>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2:</a:t>
            </a:r>
          </a:p>
        </p:txBody>
      </p:sp>
      <p:sp>
        <p:nvSpPr>
          <p:cNvPr id="24595" name="Rectangle 19"/>
          <p:cNvSpPr>
            <a:spLocks noChangeArrowheads="1"/>
          </p:cNvSpPr>
          <p:nvPr/>
        </p:nvSpPr>
        <p:spPr bwMode="auto">
          <a:xfrm>
            <a:off x="3605213" y="4167188"/>
            <a:ext cx="246062" cy="456536"/>
          </a:xfrm>
          <a:prstGeom prst="rect">
            <a:avLst/>
          </a:prstGeom>
          <a:noFill/>
          <a:ln w="9525">
            <a:noFill/>
            <a:round/>
            <a:headEnd/>
            <a:tailEnd/>
          </a:ln>
          <a:effectLst/>
        </p:spPr>
        <p:txBody>
          <a:bodyPr lIns="90000" tIns="46800" rIns="90000" bIns="46800">
            <a:spAutoFit/>
          </a:bodyPr>
          <a:lstStyle/>
          <a:p>
            <a:pPr algn="ctr">
              <a:lnSpc>
                <a:spcPct val="49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a:p>
            <a:pPr algn="ctr">
              <a:lnSpc>
                <a:spcPct val="49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a:p>
            <a:pPr algn="ctr">
              <a:lnSpc>
                <a:spcPct val="49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24596" name="Text Box 20"/>
          <p:cNvSpPr txBox="1">
            <a:spLocks noChangeArrowheads="1"/>
          </p:cNvSpPr>
          <p:nvPr/>
        </p:nvSpPr>
        <p:spPr bwMode="auto">
          <a:xfrm>
            <a:off x="152400" y="5099453"/>
            <a:ext cx="1075293" cy="333210"/>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Process j:</a:t>
            </a:r>
          </a:p>
        </p:txBody>
      </p:sp>
      <p:sp>
        <p:nvSpPr>
          <p:cNvPr id="24611" name="Rectangle 35"/>
          <p:cNvSpPr>
            <a:spLocks noChangeArrowheads="1"/>
          </p:cNvSpPr>
          <p:nvPr/>
        </p:nvSpPr>
        <p:spPr bwMode="auto">
          <a:xfrm>
            <a:off x="2636837" y="37861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18" name="Text Box 42"/>
          <p:cNvSpPr txBox="1">
            <a:spLocks noChangeArrowheads="1"/>
          </p:cNvSpPr>
          <p:nvPr/>
        </p:nvSpPr>
        <p:spPr bwMode="auto">
          <a:xfrm>
            <a:off x="1356256" y="2871788"/>
            <a:ext cx="523925"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SUP</a:t>
            </a:r>
          </a:p>
        </p:txBody>
      </p:sp>
      <p:sp>
        <p:nvSpPr>
          <p:cNvPr id="24619" name="Rectangle 43"/>
          <p:cNvSpPr>
            <a:spLocks noChangeArrowheads="1"/>
          </p:cNvSpPr>
          <p:nvPr/>
        </p:nvSpPr>
        <p:spPr bwMode="auto">
          <a:xfrm>
            <a:off x="1262062" y="3176588"/>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620" name="Rectangle 44"/>
          <p:cNvSpPr>
            <a:spLocks noChangeArrowheads="1"/>
          </p:cNvSpPr>
          <p:nvPr/>
        </p:nvSpPr>
        <p:spPr bwMode="auto">
          <a:xfrm>
            <a:off x="1262062" y="3481388"/>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621" name="Rectangle 45"/>
          <p:cNvSpPr>
            <a:spLocks noChangeArrowheads="1"/>
          </p:cNvSpPr>
          <p:nvPr/>
        </p:nvSpPr>
        <p:spPr bwMode="auto">
          <a:xfrm>
            <a:off x="1262062" y="3786188"/>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22" name="Text Box 46"/>
          <p:cNvSpPr txBox="1">
            <a:spLocks noChangeArrowheads="1"/>
          </p:cNvSpPr>
          <p:nvPr/>
        </p:nvSpPr>
        <p:spPr bwMode="auto">
          <a:xfrm>
            <a:off x="4300538" y="5080000"/>
            <a:ext cx="866262"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Address</a:t>
            </a:r>
          </a:p>
        </p:txBody>
      </p:sp>
      <p:sp>
        <p:nvSpPr>
          <p:cNvPr id="24623" name="Text Box 47"/>
          <p:cNvSpPr txBox="1">
            <a:spLocks noChangeArrowheads="1"/>
          </p:cNvSpPr>
          <p:nvPr/>
        </p:nvSpPr>
        <p:spPr bwMode="auto">
          <a:xfrm>
            <a:off x="1981879" y="5080000"/>
            <a:ext cx="649664"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READ</a:t>
            </a:r>
          </a:p>
        </p:txBody>
      </p:sp>
      <p:sp>
        <p:nvSpPr>
          <p:cNvPr id="24624" name="Text Box 48"/>
          <p:cNvSpPr txBox="1">
            <a:spLocks noChangeArrowheads="1"/>
          </p:cNvSpPr>
          <p:nvPr/>
        </p:nvSpPr>
        <p:spPr bwMode="auto">
          <a:xfrm>
            <a:off x="2621637" y="5080000"/>
            <a:ext cx="738727"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WRITE</a:t>
            </a:r>
          </a:p>
        </p:txBody>
      </p:sp>
      <p:sp>
        <p:nvSpPr>
          <p:cNvPr id="24625" name="Rectangle 49"/>
          <p:cNvSpPr>
            <a:spLocks noChangeArrowheads="1"/>
          </p:cNvSpPr>
          <p:nvPr/>
        </p:nvSpPr>
        <p:spPr bwMode="auto">
          <a:xfrm>
            <a:off x="4006850" y="5384800"/>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9</a:t>
            </a:r>
          </a:p>
        </p:txBody>
      </p:sp>
      <p:sp>
        <p:nvSpPr>
          <p:cNvPr id="24626" name="Rectangle 50"/>
          <p:cNvSpPr>
            <a:spLocks noChangeArrowheads="1"/>
          </p:cNvSpPr>
          <p:nvPr/>
        </p:nvSpPr>
        <p:spPr bwMode="auto">
          <a:xfrm>
            <a:off x="1959650" y="53848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27" name="Rectangle 51"/>
          <p:cNvSpPr>
            <a:spLocks noChangeArrowheads="1"/>
          </p:cNvSpPr>
          <p:nvPr/>
        </p:nvSpPr>
        <p:spPr bwMode="auto">
          <a:xfrm>
            <a:off x="2645450" y="5384800"/>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628" name="Rectangle 52"/>
          <p:cNvSpPr>
            <a:spLocks noChangeArrowheads="1"/>
          </p:cNvSpPr>
          <p:nvPr/>
        </p:nvSpPr>
        <p:spPr bwMode="auto">
          <a:xfrm>
            <a:off x="4006850" y="5689600"/>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6</a:t>
            </a:r>
          </a:p>
        </p:txBody>
      </p:sp>
      <p:sp>
        <p:nvSpPr>
          <p:cNvPr id="24629" name="Rectangle 53"/>
          <p:cNvSpPr>
            <a:spLocks noChangeArrowheads="1"/>
          </p:cNvSpPr>
          <p:nvPr/>
        </p:nvSpPr>
        <p:spPr bwMode="auto">
          <a:xfrm>
            <a:off x="1959650" y="56896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30" name="Rectangle 54"/>
          <p:cNvSpPr>
            <a:spLocks noChangeArrowheads="1"/>
          </p:cNvSpPr>
          <p:nvPr/>
        </p:nvSpPr>
        <p:spPr bwMode="auto">
          <a:xfrm>
            <a:off x="2645450" y="56896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31" name="Rectangle 55"/>
          <p:cNvSpPr>
            <a:spLocks noChangeArrowheads="1"/>
          </p:cNvSpPr>
          <p:nvPr/>
        </p:nvSpPr>
        <p:spPr bwMode="auto">
          <a:xfrm>
            <a:off x="4006850" y="5994400"/>
            <a:ext cx="1524000" cy="304800"/>
          </a:xfrm>
          <a:prstGeom prst="rect">
            <a:avLst/>
          </a:prstGeom>
          <a:solidFill>
            <a:schemeClr val="accent2">
              <a:lumMod val="40000"/>
              <a:lumOff val="60000"/>
            </a:schemeClr>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PP 11</a:t>
            </a:r>
          </a:p>
        </p:txBody>
      </p:sp>
      <p:sp>
        <p:nvSpPr>
          <p:cNvPr id="24632" name="Rectangle 56"/>
          <p:cNvSpPr>
            <a:spLocks noChangeArrowheads="1"/>
          </p:cNvSpPr>
          <p:nvPr/>
        </p:nvSpPr>
        <p:spPr bwMode="auto">
          <a:xfrm>
            <a:off x="1959650" y="59944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33" name="Rectangle 57"/>
          <p:cNvSpPr>
            <a:spLocks noChangeArrowheads="1"/>
          </p:cNvSpPr>
          <p:nvPr/>
        </p:nvSpPr>
        <p:spPr bwMode="auto">
          <a:xfrm>
            <a:off x="2645450" y="59944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34" name="Text Box 58"/>
          <p:cNvSpPr txBox="1">
            <a:spLocks noChangeArrowheads="1"/>
          </p:cNvSpPr>
          <p:nvPr/>
        </p:nvSpPr>
        <p:spPr bwMode="auto">
          <a:xfrm>
            <a:off x="1361694" y="5080000"/>
            <a:ext cx="523925"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SUP</a:t>
            </a:r>
          </a:p>
        </p:txBody>
      </p:sp>
      <p:sp>
        <p:nvSpPr>
          <p:cNvPr id="24635" name="Rectangle 59"/>
          <p:cNvSpPr>
            <a:spLocks noChangeArrowheads="1"/>
          </p:cNvSpPr>
          <p:nvPr/>
        </p:nvSpPr>
        <p:spPr bwMode="auto">
          <a:xfrm>
            <a:off x="1270675" y="5384800"/>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636" name="Rectangle 60"/>
          <p:cNvSpPr>
            <a:spLocks noChangeArrowheads="1"/>
          </p:cNvSpPr>
          <p:nvPr/>
        </p:nvSpPr>
        <p:spPr bwMode="auto">
          <a:xfrm>
            <a:off x="1270675" y="56896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24637" name="Rectangle 61"/>
          <p:cNvSpPr>
            <a:spLocks noChangeArrowheads="1"/>
          </p:cNvSpPr>
          <p:nvPr/>
        </p:nvSpPr>
        <p:spPr bwMode="auto">
          <a:xfrm>
            <a:off x="1270675" y="5994400"/>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4638" name="Text Box 62"/>
          <p:cNvSpPr txBox="1">
            <a:spLocks noChangeArrowheads="1"/>
          </p:cNvSpPr>
          <p:nvPr/>
        </p:nvSpPr>
        <p:spPr bwMode="auto">
          <a:xfrm>
            <a:off x="659488" y="5386388"/>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0:</a:t>
            </a:r>
          </a:p>
        </p:txBody>
      </p:sp>
      <p:sp>
        <p:nvSpPr>
          <p:cNvPr id="24639" name="Text Box 63"/>
          <p:cNvSpPr txBox="1">
            <a:spLocks noChangeArrowheads="1"/>
          </p:cNvSpPr>
          <p:nvPr/>
        </p:nvSpPr>
        <p:spPr bwMode="auto">
          <a:xfrm>
            <a:off x="659488" y="5691188"/>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1:</a:t>
            </a:r>
          </a:p>
        </p:txBody>
      </p:sp>
      <p:sp>
        <p:nvSpPr>
          <p:cNvPr id="24640" name="Text Box 64"/>
          <p:cNvSpPr txBox="1">
            <a:spLocks noChangeArrowheads="1"/>
          </p:cNvSpPr>
          <p:nvPr/>
        </p:nvSpPr>
        <p:spPr bwMode="auto">
          <a:xfrm>
            <a:off x="661075" y="5995988"/>
            <a:ext cx="62010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VP 2:</a:t>
            </a:r>
          </a:p>
        </p:txBody>
      </p:sp>
      <p:sp>
        <p:nvSpPr>
          <p:cNvPr id="93" name="Rectangle 4"/>
          <p:cNvSpPr>
            <a:spLocks noChangeArrowheads="1"/>
          </p:cNvSpPr>
          <p:nvPr/>
        </p:nvSpPr>
        <p:spPr bwMode="auto">
          <a:xfrm>
            <a:off x="7086600" y="2548468"/>
            <a:ext cx="1676400" cy="632394"/>
          </a:xfrm>
          <a:prstGeom prst="rect">
            <a:avLst/>
          </a:prstGeom>
          <a:noFill/>
          <a:ln w="9525">
            <a:noFill/>
            <a:round/>
            <a:headEnd/>
            <a:tailEnd/>
          </a:ln>
          <a:effectLst/>
        </p:spPr>
        <p:txBody>
          <a:bodyPr wrap="square" lIns="90360" tIns="44280" rIns="90360" bIns="4428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Physical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Address Space</a:t>
            </a:r>
          </a:p>
        </p:txBody>
      </p:sp>
      <p:sp>
        <p:nvSpPr>
          <p:cNvPr id="95" name="Rectangle 94"/>
          <p:cNvSpPr/>
          <p:nvPr/>
        </p:nvSpPr>
        <p:spPr bwMode="auto">
          <a:xfrm>
            <a:off x="7161212" y="3180862"/>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96" name="Rectangle 95"/>
          <p:cNvSpPr/>
          <p:nvPr/>
        </p:nvSpPr>
        <p:spPr bwMode="auto">
          <a:xfrm>
            <a:off x="7161212" y="3436449"/>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97" name="Rectangle 96"/>
          <p:cNvSpPr/>
          <p:nvPr/>
        </p:nvSpPr>
        <p:spPr bwMode="auto">
          <a:xfrm>
            <a:off x="7161212" y="3694945"/>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2</a:t>
            </a:r>
          </a:p>
        </p:txBody>
      </p:sp>
      <p:sp>
        <p:nvSpPr>
          <p:cNvPr id="98" name="Rectangle 97"/>
          <p:cNvSpPr/>
          <p:nvPr/>
        </p:nvSpPr>
        <p:spPr bwMode="auto">
          <a:xfrm>
            <a:off x="7161212" y="3956537"/>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99" name="Rectangle 98"/>
          <p:cNvSpPr/>
          <p:nvPr/>
        </p:nvSpPr>
        <p:spPr bwMode="auto">
          <a:xfrm>
            <a:off x="7161212" y="4212124"/>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lvl="0" algn="ctr"/>
            <a:r>
              <a:rPr lang="en-US" sz="1600" dirty="0">
                <a:solidFill>
                  <a:srgbClr val="000000"/>
                </a:solidFill>
                <a:latin typeface="Calibri"/>
              </a:rPr>
              <a:t>PP 4</a:t>
            </a:r>
          </a:p>
        </p:txBody>
      </p:sp>
      <p:sp>
        <p:nvSpPr>
          <p:cNvPr id="100" name="Rectangle 99"/>
          <p:cNvSpPr/>
          <p:nvPr/>
        </p:nvSpPr>
        <p:spPr bwMode="auto">
          <a:xfrm>
            <a:off x="7161212" y="4466368"/>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101" name="Rectangle 100"/>
          <p:cNvSpPr/>
          <p:nvPr/>
        </p:nvSpPr>
        <p:spPr bwMode="auto">
          <a:xfrm>
            <a:off x="7161212" y="4726207"/>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6</a:t>
            </a:r>
          </a:p>
        </p:txBody>
      </p:sp>
      <p:sp>
        <p:nvSpPr>
          <p:cNvPr id="102" name="Rectangle 101"/>
          <p:cNvSpPr/>
          <p:nvPr/>
        </p:nvSpPr>
        <p:spPr bwMode="auto">
          <a:xfrm>
            <a:off x="7161212" y="4976812"/>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103" name="Rectangle 102"/>
          <p:cNvSpPr/>
          <p:nvPr/>
        </p:nvSpPr>
        <p:spPr bwMode="auto">
          <a:xfrm>
            <a:off x="7161212" y="5232891"/>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8</a:t>
            </a:r>
          </a:p>
        </p:txBody>
      </p:sp>
      <p:sp>
        <p:nvSpPr>
          <p:cNvPr id="104" name="Rectangle 103"/>
          <p:cNvSpPr/>
          <p:nvPr/>
        </p:nvSpPr>
        <p:spPr bwMode="auto">
          <a:xfrm>
            <a:off x="7161212" y="5486400"/>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lvl="0" algn="ctr"/>
            <a:r>
              <a:rPr lang="en-US" sz="1600" dirty="0">
                <a:solidFill>
                  <a:srgbClr val="000000"/>
                </a:solidFill>
                <a:latin typeface="Calibri"/>
              </a:rPr>
              <a:t>PP 9</a:t>
            </a:r>
          </a:p>
        </p:txBody>
      </p:sp>
      <p:sp>
        <p:nvSpPr>
          <p:cNvPr id="111" name="Rectangle 110"/>
          <p:cNvSpPr/>
          <p:nvPr/>
        </p:nvSpPr>
        <p:spPr bwMode="auto">
          <a:xfrm>
            <a:off x="7162800" y="5736734"/>
            <a:ext cx="914400" cy="25558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112" name="Rectangle 111"/>
          <p:cNvSpPr/>
          <p:nvPr/>
        </p:nvSpPr>
        <p:spPr bwMode="auto">
          <a:xfrm>
            <a:off x="7162800" y="5992813"/>
            <a:ext cx="914400" cy="255587"/>
          </a:xfrm>
          <a:prstGeom prst="rect">
            <a:avLst/>
          </a:prstGeom>
          <a:solidFill>
            <a:schemeClr val="accent2">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PP 11</a:t>
            </a:r>
          </a:p>
        </p:txBody>
      </p:sp>
      <p:cxnSp>
        <p:nvCxnSpPr>
          <p:cNvPr id="114" name="Straight Arrow Connector 113"/>
          <p:cNvCxnSpPr>
            <a:stCxn id="24584" idx="3"/>
            <a:endCxn id="101" idx="1"/>
          </p:cNvCxnSpPr>
          <p:nvPr/>
        </p:nvCxnSpPr>
        <p:spPr bwMode="auto">
          <a:xfrm>
            <a:off x="5527675" y="3328988"/>
            <a:ext cx="1633537" cy="1525013"/>
          </a:xfrm>
          <a:prstGeom prst="straightConnector1">
            <a:avLst/>
          </a:prstGeom>
          <a:noFill/>
          <a:ln w="25400" cap="flat" cmpd="sng" algn="ctr">
            <a:solidFill>
              <a:schemeClr val="tx1"/>
            </a:solidFill>
            <a:prstDash val="solid"/>
            <a:round/>
            <a:headEnd type="none" w="med" len="med"/>
            <a:tailEnd type="arrow"/>
          </a:ln>
          <a:effectLst/>
        </p:spPr>
      </p:cxnSp>
      <p:cxnSp>
        <p:nvCxnSpPr>
          <p:cNvPr id="116" name="Straight Arrow Connector 115"/>
          <p:cNvCxnSpPr>
            <a:stCxn id="24587" idx="3"/>
            <a:endCxn id="99" idx="1"/>
          </p:cNvCxnSpPr>
          <p:nvPr/>
        </p:nvCxnSpPr>
        <p:spPr bwMode="auto">
          <a:xfrm>
            <a:off x="5527675" y="3633788"/>
            <a:ext cx="1633537" cy="706130"/>
          </a:xfrm>
          <a:prstGeom prst="straightConnector1">
            <a:avLst/>
          </a:prstGeom>
          <a:noFill/>
          <a:ln w="25400" cap="flat" cmpd="sng" algn="ctr">
            <a:solidFill>
              <a:schemeClr val="tx1"/>
            </a:solidFill>
            <a:prstDash val="solid"/>
            <a:round/>
            <a:headEnd type="none" w="med" len="med"/>
            <a:tailEnd type="arrow"/>
          </a:ln>
          <a:effectLst/>
        </p:spPr>
      </p:cxnSp>
      <p:cxnSp>
        <p:nvCxnSpPr>
          <p:cNvPr id="118" name="Straight Arrow Connector 117"/>
          <p:cNvCxnSpPr>
            <a:stCxn id="24590" idx="3"/>
            <a:endCxn id="97" idx="1"/>
          </p:cNvCxnSpPr>
          <p:nvPr/>
        </p:nvCxnSpPr>
        <p:spPr bwMode="auto">
          <a:xfrm flipV="1">
            <a:off x="5527675" y="3822739"/>
            <a:ext cx="1633537" cy="115849"/>
          </a:xfrm>
          <a:prstGeom prst="straightConnector1">
            <a:avLst/>
          </a:prstGeom>
          <a:noFill/>
          <a:ln w="25400" cap="flat" cmpd="sng" algn="ctr">
            <a:solidFill>
              <a:schemeClr val="tx1"/>
            </a:solidFill>
            <a:prstDash val="solid"/>
            <a:round/>
            <a:headEnd type="none" w="med" len="med"/>
            <a:tailEnd type="arrow"/>
          </a:ln>
          <a:effectLst/>
        </p:spPr>
      </p:cxnSp>
      <p:cxnSp>
        <p:nvCxnSpPr>
          <p:cNvPr id="120" name="Straight Arrow Connector 119"/>
          <p:cNvCxnSpPr>
            <a:stCxn id="24625" idx="3"/>
            <a:endCxn id="104" idx="1"/>
          </p:cNvCxnSpPr>
          <p:nvPr/>
        </p:nvCxnSpPr>
        <p:spPr bwMode="auto">
          <a:xfrm>
            <a:off x="5530850" y="5537200"/>
            <a:ext cx="1630362" cy="76994"/>
          </a:xfrm>
          <a:prstGeom prst="straightConnector1">
            <a:avLst/>
          </a:prstGeom>
          <a:noFill/>
          <a:ln w="25400" cap="flat" cmpd="sng" algn="ctr">
            <a:solidFill>
              <a:schemeClr val="tx1"/>
            </a:solidFill>
            <a:prstDash val="solid"/>
            <a:round/>
            <a:headEnd type="none" w="med" len="med"/>
            <a:tailEnd type="arrow"/>
          </a:ln>
          <a:effectLst/>
        </p:spPr>
      </p:cxnSp>
      <p:cxnSp>
        <p:nvCxnSpPr>
          <p:cNvPr id="122" name="Straight Arrow Connector 121"/>
          <p:cNvCxnSpPr>
            <a:stCxn id="24628" idx="3"/>
            <a:endCxn id="101" idx="1"/>
          </p:cNvCxnSpPr>
          <p:nvPr/>
        </p:nvCxnSpPr>
        <p:spPr bwMode="auto">
          <a:xfrm flipV="1">
            <a:off x="5530850" y="4854001"/>
            <a:ext cx="1630362" cy="987999"/>
          </a:xfrm>
          <a:prstGeom prst="straightConnector1">
            <a:avLst/>
          </a:prstGeom>
          <a:noFill/>
          <a:ln w="25400" cap="flat" cmpd="sng" algn="ctr">
            <a:solidFill>
              <a:schemeClr val="tx1"/>
            </a:solidFill>
            <a:prstDash val="solid"/>
            <a:round/>
            <a:headEnd type="none" w="med" len="med"/>
            <a:tailEnd type="arrow"/>
          </a:ln>
          <a:effectLst/>
        </p:spPr>
      </p:cxnSp>
      <p:cxnSp>
        <p:nvCxnSpPr>
          <p:cNvPr id="124" name="Straight Arrow Connector 123"/>
          <p:cNvCxnSpPr>
            <a:stCxn id="24631" idx="3"/>
            <a:endCxn id="112" idx="1"/>
          </p:cNvCxnSpPr>
          <p:nvPr/>
        </p:nvCxnSpPr>
        <p:spPr bwMode="auto">
          <a:xfrm flipV="1">
            <a:off x="5530850" y="6120607"/>
            <a:ext cx="1631950" cy="26193"/>
          </a:xfrm>
          <a:prstGeom prst="straightConnector1">
            <a:avLst/>
          </a:prstGeom>
          <a:noFill/>
          <a:ln w="25400" cap="flat" cmpd="sng" algn="ctr">
            <a:solidFill>
              <a:schemeClr val="tx1"/>
            </a:solidFill>
            <a:prstDash val="solid"/>
            <a:round/>
            <a:headEnd type="none" w="med" len="med"/>
            <a:tailEnd type="arrow"/>
          </a:ln>
          <a:effectLst/>
        </p:spPr>
      </p:cxnSp>
      <p:sp>
        <p:nvSpPr>
          <p:cNvPr id="64" name="Text Box 7"/>
          <p:cNvSpPr txBox="1">
            <a:spLocks noChangeArrowheads="1"/>
          </p:cNvSpPr>
          <p:nvPr/>
        </p:nvSpPr>
        <p:spPr bwMode="auto">
          <a:xfrm>
            <a:off x="3367100" y="2870200"/>
            <a:ext cx="604275" cy="311024"/>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EXEC</a:t>
            </a:r>
          </a:p>
        </p:txBody>
      </p:sp>
      <p:sp>
        <p:nvSpPr>
          <p:cNvPr id="66" name="Rectangle 13"/>
          <p:cNvSpPr>
            <a:spLocks noChangeArrowheads="1"/>
          </p:cNvSpPr>
          <p:nvPr/>
        </p:nvSpPr>
        <p:spPr bwMode="auto">
          <a:xfrm>
            <a:off x="3320511" y="347980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68" name="Text Box 7"/>
          <p:cNvSpPr txBox="1">
            <a:spLocks noChangeArrowheads="1"/>
          </p:cNvSpPr>
          <p:nvPr/>
        </p:nvSpPr>
        <p:spPr bwMode="auto">
          <a:xfrm>
            <a:off x="3370868" y="5076120"/>
            <a:ext cx="604275" cy="311024"/>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EXEC</a:t>
            </a:r>
          </a:p>
        </p:txBody>
      </p:sp>
      <p:sp>
        <p:nvSpPr>
          <p:cNvPr id="70" name="Rectangle 13"/>
          <p:cNvSpPr>
            <a:spLocks noChangeArrowheads="1"/>
          </p:cNvSpPr>
          <p:nvPr/>
        </p:nvSpPr>
        <p:spPr bwMode="auto">
          <a:xfrm>
            <a:off x="3324279" y="568572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71" name="Rectangle 35"/>
          <p:cNvSpPr>
            <a:spLocks noChangeArrowheads="1"/>
          </p:cNvSpPr>
          <p:nvPr/>
        </p:nvSpPr>
        <p:spPr bwMode="auto">
          <a:xfrm>
            <a:off x="3324279" y="599052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72" name="Rectangle 13"/>
          <p:cNvSpPr>
            <a:spLocks noChangeArrowheads="1"/>
          </p:cNvSpPr>
          <p:nvPr/>
        </p:nvSpPr>
        <p:spPr bwMode="auto">
          <a:xfrm>
            <a:off x="3316607" y="3173057"/>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73" name="Rectangle 13"/>
          <p:cNvSpPr>
            <a:spLocks noChangeArrowheads="1"/>
          </p:cNvSpPr>
          <p:nvPr/>
        </p:nvSpPr>
        <p:spPr bwMode="auto">
          <a:xfrm>
            <a:off x="3326117" y="5380920"/>
            <a:ext cx="685800" cy="304800"/>
          </a:xfrm>
          <a:prstGeom prst="rect">
            <a:avLst/>
          </a:prstGeom>
          <a:solidFill>
            <a:srgbClr val="D5F1CF"/>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Yes</a:t>
            </a:r>
          </a:p>
        </p:txBody>
      </p:sp>
      <p:sp>
        <p:nvSpPr>
          <p:cNvPr id="74" name="Rectangle 10"/>
          <p:cNvSpPr>
            <a:spLocks noChangeArrowheads="1"/>
          </p:cNvSpPr>
          <p:nvPr/>
        </p:nvSpPr>
        <p:spPr bwMode="auto">
          <a:xfrm>
            <a:off x="3316607" y="3786188"/>
            <a:ext cx="685800" cy="304800"/>
          </a:xfrm>
          <a:prstGeom prst="rect">
            <a:avLst/>
          </a:prstGeom>
          <a:solidFill>
            <a:srgbClr val="F1C7C7"/>
          </a:solidFill>
          <a:ln w="12600">
            <a:solidFill>
              <a:srgbClr val="000000"/>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No</a:t>
            </a:r>
          </a:p>
        </p:txBody>
      </p:sp>
      <p:sp>
        <p:nvSpPr>
          <p:cNvPr id="2" name="TextBox 1">
            <a:extLst>
              <a:ext uri="{FF2B5EF4-FFF2-40B4-BE49-F238E27FC236}">
                <a16:creationId xmlns:a16="http://schemas.microsoft.com/office/drawing/2014/main" id="{8D8EA605-9119-4E68-913D-788743B2D274}"/>
              </a:ext>
            </a:extLst>
          </p:cNvPr>
          <p:cNvSpPr txBox="1"/>
          <p:nvPr/>
        </p:nvSpPr>
        <p:spPr>
          <a:xfrm>
            <a:off x="5714999" y="6520934"/>
            <a:ext cx="3048001" cy="369332"/>
          </a:xfrm>
          <a:prstGeom prst="rect">
            <a:avLst/>
          </a:prstGeom>
          <a:noFill/>
        </p:spPr>
        <p:txBody>
          <a:bodyPr wrap="square" rtlCol="0">
            <a:spAutoFit/>
          </a:bodyPr>
          <a:lstStyle/>
          <a:p>
            <a:r>
              <a:rPr lang="en-US" sz="1800" dirty="0">
                <a:latin typeface="Calibri" pitchFamily="34" charset="0"/>
              </a:rPr>
              <a:t>SUP: requires kernel mode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		</a:t>
            </a:r>
          </a:p>
        </p:txBody>
      </p:sp>
      <p:sp>
        <p:nvSpPr>
          <p:cNvPr id="3" name="Content Placeholder 2"/>
          <p:cNvSpPr>
            <a:spLocks noGrp="1"/>
          </p:cNvSpPr>
          <p:nvPr>
            <p:ph idx="1"/>
          </p:nvPr>
        </p:nvSpPr>
        <p:spPr/>
        <p:txBody>
          <a:bodyPr/>
          <a:lstStyle/>
          <a:p>
            <a:r>
              <a:rPr lang="en-US" dirty="0">
                <a:solidFill>
                  <a:srgbClr val="7F7F7F"/>
                </a:solidFill>
              </a:rPr>
              <a:t>Address spaces</a:t>
            </a:r>
          </a:p>
          <a:p>
            <a:r>
              <a:rPr lang="en-US" dirty="0">
                <a:solidFill>
                  <a:schemeClr val="bg1">
                    <a:lumMod val="50000"/>
                  </a:schemeClr>
                </a:solidFill>
              </a:rPr>
              <a:t>VM as a tool for caching</a:t>
            </a:r>
          </a:p>
          <a:p>
            <a:r>
              <a:rPr lang="en-US" dirty="0">
                <a:solidFill>
                  <a:srgbClr val="7F7F7F"/>
                </a:solidFill>
              </a:rPr>
              <a:t>VM as a tool for memory management</a:t>
            </a:r>
          </a:p>
          <a:p>
            <a:r>
              <a:rPr lang="en-US" dirty="0">
                <a:solidFill>
                  <a:srgbClr val="7F7F7F"/>
                </a:solidFill>
              </a:rPr>
              <a:t>VM as a tool for memory protection</a:t>
            </a:r>
          </a:p>
          <a:p>
            <a:r>
              <a:rPr lang="en-US" dirty="0"/>
              <a:t>Address translation</a:t>
            </a:r>
          </a:p>
          <a:p>
            <a:r>
              <a:rPr lang="en-US" dirty="0">
                <a:solidFill>
                  <a:schemeClr val="bg1">
                    <a:lumMod val="50000"/>
                  </a:schemeClr>
                </a:solidFill>
              </a:rPr>
              <a:t>Simple memory system example</a:t>
            </a:r>
            <a:endParaRPr lang="en-US" dirty="0"/>
          </a:p>
        </p:txBody>
      </p:sp>
      <p:sp>
        <p:nvSpPr>
          <p:cNvPr id="4" name="TextBox 3"/>
          <p:cNvSpPr txBox="1"/>
          <p:nvPr/>
        </p:nvSpPr>
        <p:spPr>
          <a:xfrm>
            <a:off x="802906" y="4569567"/>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a:t>
            </a:r>
          </a:p>
        </p:txBody>
      </p:sp>
      <p:sp>
        <p:nvSpPr>
          <p:cNvPr id="3" name="Content Placeholder 2"/>
          <p:cNvSpPr>
            <a:spLocks noGrp="1"/>
          </p:cNvSpPr>
          <p:nvPr>
            <p:ph idx="1"/>
          </p:nvPr>
        </p:nvSpPr>
        <p:spPr>
          <a:xfrm>
            <a:off x="396875" y="1362075"/>
            <a:ext cx="8366125" cy="4972050"/>
          </a:xfrm>
        </p:spPr>
        <p:txBody>
          <a:bodyPr/>
          <a:lstStyle/>
          <a:p>
            <a:r>
              <a:rPr lang="en-US" dirty="0"/>
              <a:t>Address spaces</a:t>
            </a:r>
            <a:endParaRPr lang="en-US" dirty="0">
              <a:solidFill>
                <a:schemeClr val="bg2"/>
              </a:solidFill>
            </a:endParaRPr>
          </a:p>
          <a:p>
            <a:r>
              <a:rPr lang="en-US" dirty="0">
                <a:solidFill>
                  <a:schemeClr val="bg1">
                    <a:lumMod val="50000"/>
                  </a:schemeClr>
                </a:solidFill>
              </a:rPr>
              <a:t>VM as a tool for caching</a:t>
            </a:r>
          </a:p>
          <a:p>
            <a:r>
              <a:rPr lang="en-US" dirty="0">
                <a:solidFill>
                  <a:schemeClr val="bg1">
                    <a:lumMod val="50000"/>
                  </a:schemeClr>
                </a:solidFill>
              </a:rPr>
              <a:t>VM as a tool for memory management</a:t>
            </a:r>
          </a:p>
          <a:p>
            <a:r>
              <a:rPr lang="en-US" dirty="0">
                <a:solidFill>
                  <a:schemeClr val="bg1">
                    <a:lumMod val="50000"/>
                  </a:schemeClr>
                </a:solidFill>
              </a:rPr>
              <a:t>VM as a tool for memory protection</a:t>
            </a:r>
          </a:p>
          <a:p>
            <a:r>
              <a:rPr lang="en-US" dirty="0">
                <a:solidFill>
                  <a:schemeClr val="bg1">
                    <a:lumMod val="50000"/>
                  </a:schemeClr>
                </a:solidFill>
              </a:rPr>
              <a:t>Address translation</a:t>
            </a:r>
          </a:p>
          <a:p>
            <a:r>
              <a:rPr lang="en-US" dirty="0">
                <a:solidFill>
                  <a:schemeClr val="bg1">
                    <a:lumMod val="50000"/>
                  </a:schemeClr>
                </a:solidFill>
              </a:rPr>
              <a:t>Simple Memory System Example</a:t>
            </a:r>
          </a:p>
        </p:txBody>
      </p:sp>
    </p:spTree>
    <p:extLst>
      <p:ext uri="{BB962C8B-B14F-4D97-AF65-F5344CB8AC3E}">
        <p14:creationId xmlns:p14="http://schemas.microsoft.com/office/powerpoint/2010/main" val="236776753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310" name="Rectangle 38"/>
          <p:cNvSpPr>
            <a:spLocks noGrp="1" noChangeArrowheads="1"/>
          </p:cNvSpPr>
          <p:nvPr>
            <p:ph type="title"/>
          </p:nvPr>
        </p:nvSpPr>
        <p:spPr/>
        <p:txBody>
          <a:bodyPr/>
          <a:lstStyle/>
          <a:p>
            <a:r>
              <a:rPr lang="en-US"/>
              <a:t>VM Address Translation</a:t>
            </a:r>
          </a:p>
        </p:txBody>
      </p:sp>
      <p:sp>
        <p:nvSpPr>
          <p:cNvPr id="566311" name="Rectangle 39"/>
          <p:cNvSpPr>
            <a:spLocks noGrp="1" noChangeArrowheads="1"/>
          </p:cNvSpPr>
          <p:nvPr>
            <p:ph type="body" idx="1"/>
          </p:nvPr>
        </p:nvSpPr>
        <p:spPr>
          <a:xfrm>
            <a:off x="396875" y="1362075"/>
            <a:ext cx="8442325" cy="4972050"/>
          </a:xfrm>
        </p:spPr>
        <p:txBody>
          <a:bodyPr/>
          <a:lstStyle/>
          <a:p>
            <a:r>
              <a:rPr lang="en-US" dirty="0"/>
              <a:t>Virtual Address Space</a:t>
            </a:r>
          </a:p>
          <a:p>
            <a:pPr lvl="1"/>
            <a:r>
              <a:rPr lang="en-US" i="1" dirty="0"/>
              <a:t>V = {0, 1, …, N–1}</a:t>
            </a:r>
          </a:p>
          <a:p>
            <a:r>
              <a:rPr lang="en-US" dirty="0"/>
              <a:t>Physical Address Space</a:t>
            </a:r>
          </a:p>
          <a:p>
            <a:pPr lvl="1"/>
            <a:r>
              <a:rPr lang="en-US" i="1" dirty="0"/>
              <a:t>P = {0, 1, …, M–1}</a:t>
            </a:r>
          </a:p>
          <a:p>
            <a:r>
              <a:rPr lang="en-US" dirty="0"/>
              <a:t>Address Translation</a:t>
            </a:r>
          </a:p>
          <a:p>
            <a:pPr lvl="1"/>
            <a:r>
              <a:rPr lang="en-US" b="1" i="1" dirty="0"/>
              <a:t>MAP:  V </a:t>
            </a:r>
            <a:r>
              <a:rPr lang="en-US" b="1" i="1" dirty="0" err="1">
                <a:sym typeface="Symbol" charset="2"/>
              </a:rPr>
              <a:t></a:t>
            </a:r>
            <a:r>
              <a:rPr lang="en-US" b="1" i="1" dirty="0"/>
              <a:t>  P  U  {</a:t>
            </a:r>
            <a:r>
              <a:rPr lang="en-US" b="1" i="1" dirty="0" err="1">
                <a:sym typeface="Symbol" charset="2"/>
              </a:rPr>
              <a:t></a:t>
            </a:r>
            <a:r>
              <a:rPr lang="en-US" b="1" i="1" dirty="0"/>
              <a:t>}</a:t>
            </a:r>
          </a:p>
          <a:p>
            <a:pPr lvl="1"/>
            <a:r>
              <a:rPr lang="en-US" dirty="0"/>
              <a:t>For virtual address </a:t>
            </a:r>
            <a:r>
              <a:rPr lang="en-US" b="1" i="1" dirty="0"/>
              <a:t>a</a:t>
            </a:r>
            <a:r>
              <a:rPr lang="en-US" dirty="0"/>
              <a:t>:</a:t>
            </a:r>
          </a:p>
          <a:p>
            <a:pPr lvl="2"/>
            <a:r>
              <a:rPr lang="en-US" b="1" i="1" dirty="0" err="1"/>
              <a:t>MAP(a</a:t>
            </a:r>
            <a:r>
              <a:rPr lang="en-US" b="1" i="1" dirty="0"/>
              <a:t>)  =  a</a:t>
            </a:r>
            <a:r>
              <a:rPr lang="en-US" i="1" dirty="0"/>
              <a:t>’</a:t>
            </a:r>
            <a:r>
              <a:rPr lang="en-US" dirty="0"/>
              <a:t>  if data at virtual address </a:t>
            </a:r>
            <a:r>
              <a:rPr lang="en-US" b="1" i="1" dirty="0"/>
              <a:t>a</a:t>
            </a:r>
            <a:r>
              <a:rPr lang="en-US" dirty="0"/>
              <a:t> is at physical address </a:t>
            </a:r>
            <a:r>
              <a:rPr lang="en-US" b="1" i="1" dirty="0"/>
              <a:t>a’</a:t>
            </a:r>
            <a:r>
              <a:rPr lang="en-US" i="1" dirty="0"/>
              <a:t> </a:t>
            </a:r>
            <a:r>
              <a:rPr lang="en-US" dirty="0"/>
              <a:t>in </a:t>
            </a:r>
            <a:r>
              <a:rPr lang="en-US" b="1" i="1" dirty="0"/>
              <a:t>P</a:t>
            </a:r>
          </a:p>
          <a:p>
            <a:pPr lvl="2"/>
            <a:r>
              <a:rPr lang="en-US" b="1" i="1" dirty="0" err="1"/>
              <a:t>MAP(a</a:t>
            </a:r>
            <a:r>
              <a:rPr lang="en-US" b="1" i="1" dirty="0"/>
              <a:t>)  = </a:t>
            </a:r>
            <a:r>
              <a:rPr lang="en-US" b="1" i="1" dirty="0" err="1">
                <a:sym typeface="Symbol" charset="2"/>
              </a:rPr>
              <a:t></a:t>
            </a:r>
            <a:r>
              <a:rPr lang="en-US" b="1" i="1" dirty="0"/>
              <a:t> </a:t>
            </a:r>
            <a:r>
              <a:rPr lang="en-US" dirty="0"/>
              <a:t>if data at virtual address </a:t>
            </a:r>
            <a:r>
              <a:rPr lang="en-US" b="1" i="1" dirty="0"/>
              <a:t>a</a:t>
            </a:r>
            <a:r>
              <a:rPr lang="en-US" dirty="0"/>
              <a:t> is not in physical memory</a:t>
            </a:r>
          </a:p>
          <a:p>
            <a:pPr lvl="3"/>
            <a:r>
              <a:rPr lang="en-US" dirty="0"/>
              <a:t>Either invalid or stored on disk</a:t>
            </a:r>
          </a:p>
          <a:p>
            <a:pPr lvl="2"/>
            <a:endParaRPr lang="en-US" dirty="0"/>
          </a:p>
          <a:p>
            <a:endParaRPr lang="en-US" dirty="0"/>
          </a:p>
          <a:p>
            <a:pPr lvl="1"/>
            <a:endParaRPr lang="en-U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57018" y="435678"/>
            <a:ext cx="8329782" cy="762000"/>
          </a:xfrm>
        </p:spPr>
        <p:txBody>
          <a:bodyPr/>
          <a:lstStyle/>
          <a:p>
            <a:r>
              <a:rPr lang="en-US" dirty="0"/>
              <a:t>Summary of Address Translation Symbols</a:t>
            </a:r>
          </a:p>
        </p:txBody>
      </p:sp>
      <p:sp>
        <p:nvSpPr>
          <p:cNvPr id="593923" name="Rectangle 3"/>
          <p:cNvSpPr>
            <a:spLocks noGrp="1" noChangeArrowheads="1"/>
          </p:cNvSpPr>
          <p:nvPr>
            <p:ph type="body" idx="1"/>
          </p:nvPr>
        </p:nvSpPr>
        <p:spPr>
          <a:xfrm>
            <a:off x="396875" y="1362074"/>
            <a:ext cx="7896225" cy="5267325"/>
          </a:xfrm>
        </p:spPr>
        <p:txBody>
          <a:bodyPr>
            <a:normAutofit/>
          </a:bodyPr>
          <a:lstStyle/>
          <a:p>
            <a:r>
              <a:rPr lang="en-US" dirty="0"/>
              <a:t>Basic Parameters</a:t>
            </a:r>
          </a:p>
          <a:p>
            <a:pPr lvl="1"/>
            <a:r>
              <a:rPr lang="en-US" b="1" dirty="0"/>
              <a:t>N = 2</a:t>
            </a:r>
            <a:r>
              <a:rPr lang="en-US" b="1" baseline="30000" dirty="0"/>
              <a:t>n </a:t>
            </a:r>
            <a:r>
              <a:rPr lang="en-US" dirty="0"/>
              <a:t>: Number of addresses in virtual address space</a:t>
            </a:r>
            <a:endParaRPr lang="en-US" baseline="30000" dirty="0"/>
          </a:p>
          <a:p>
            <a:pPr lvl="1"/>
            <a:r>
              <a:rPr lang="en-US" b="1" dirty="0"/>
              <a:t>M = 2</a:t>
            </a:r>
            <a:r>
              <a:rPr lang="en-US" b="1" baseline="30000" dirty="0"/>
              <a:t>m </a:t>
            </a:r>
            <a:r>
              <a:rPr lang="en-US" dirty="0"/>
              <a:t>: Number of addresses in physical address space</a:t>
            </a:r>
            <a:endParaRPr lang="en-US" baseline="30000" dirty="0"/>
          </a:p>
          <a:p>
            <a:pPr lvl="1"/>
            <a:r>
              <a:rPr lang="en-US" b="1" dirty="0"/>
              <a:t>P = 2</a:t>
            </a:r>
            <a:r>
              <a:rPr lang="en-US" b="1" baseline="30000" dirty="0"/>
              <a:t>p </a:t>
            </a:r>
            <a:r>
              <a:rPr lang="en-US" b="1" dirty="0"/>
              <a:t> </a:t>
            </a:r>
            <a:r>
              <a:rPr lang="en-US" dirty="0"/>
              <a:t>: Page size (bytes)</a:t>
            </a:r>
            <a:endParaRPr lang="en-US" baseline="30000" dirty="0"/>
          </a:p>
          <a:p>
            <a:r>
              <a:rPr lang="en-US" dirty="0"/>
              <a:t>Components of the virtual address (VA)</a:t>
            </a:r>
          </a:p>
          <a:p>
            <a:pPr lvl="1"/>
            <a:r>
              <a:rPr lang="en-US" b="1" dirty="0"/>
              <a:t>VPO</a:t>
            </a:r>
            <a:r>
              <a:rPr lang="en-US" dirty="0"/>
              <a:t>: Virtual page offset </a:t>
            </a:r>
          </a:p>
          <a:p>
            <a:pPr lvl="1"/>
            <a:r>
              <a:rPr lang="en-US" b="1" dirty="0"/>
              <a:t>VPN</a:t>
            </a:r>
            <a:r>
              <a:rPr lang="en-US" dirty="0"/>
              <a:t>: Virtual page number </a:t>
            </a:r>
          </a:p>
          <a:p>
            <a:r>
              <a:rPr lang="en-US" dirty="0"/>
              <a:t>Components of the physical address (PA)</a:t>
            </a:r>
          </a:p>
          <a:p>
            <a:pPr lvl="1"/>
            <a:r>
              <a:rPr lang="en-US" b="1" dirty="0"/>
              <a:t>PPO</a:t>
            </a:r>
            <a:r>
              <a:rPr lang="en-US" dirty="0"/>
              <a:t>: Physical page offset (same as VPO)</a:t>
            </a:r>
          </a:p>
          <a:p>
            <a:pPr lvl="1"/>
            <a:r>
              <a:rPr lang="en-US" b="1" dirty="0"/>
              <a:t>PPN:</a:t>
            </a:r>
            <a:r>
              <a:rPr lang="en-US" dirty="0"/>
              <a:t> Physical page number</a:t>
            </a:r>
          </a:p>
          <a:p>
            <a:pPr marL="0" indent="0">
              <a:buNone/>
            </a:pPr>
            <a:endParaRPr lang="en-U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Translation With a Page Table</a:t>
            </a:r>
          </a:p>
        </p:txBody>
      </p:sp>
      <p:sp>
        <p:nvSpPr>
          <p:cNvPr id="3" name="Rectangle 2"/>
          <p:cNvSpPr/>
          <p:nvPr/>
        </p:nvSpPr>
        <p:spPr bwMode="auto">
          <a:xfrm>
            <a:off x="3753117" y="1840468"/>
            <a:ext cx="2514600" cy="3048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400" dirty="0">
                <a:latin typeface="+mn-lt"/>
              </a:rPr>
              <a:t>Virtual page number (VPN)</a:t>
            </a:r>
          </a:p>
        </p:txBody>
      </p:sp>
      <p:sp>
        <p:nvSpPr>
          <p:cNvPr id="4" name="Rectangle 3"/>
          <p:cNvSpPr/>
          <p:nvPr/>
        </p:nvSpPr>
        <p:spPr bwMode="auto">
          <a:xfrm>
            <a:off x="6267717" y="1840468"/>
            <a:ext cx="2133600" cy="304800"/>
          </a:xfrm>
          <a:prstGeom prst="rect">
            <a:avLst/>
          </a:prstGeom>
          <a:solidFill>
            <a:schemeClr val="accent2">
              <a:lumMod val="20000"/>
              <a:lumOff val="8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400" dirty="0">
                <a:latin typeface="+mn-lt"/>
              </a:rPr>
              <a:t>Virtual page offset (VPO)</a:t>
            </a:r>
          </a:p>
        </p:txBody>
      </p:sp>
      <p:sp>
        <p:nvSpPr>
          <p:cNvPr id="5" name="Rectangle 4"/>
          <p:cNvSpPr/>
          <p:nvPr/>
        </p:nvSpPr>
        <p:spPr bwMode="auto">
          <a:xfrm>
            <a:off x="3753117" y="3212068"/>
            <a:ext cx="25146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6" name="Rectangle 5"/>
          <p:cNvSpPr/>
          <p:nvPr/>
        </p:nvSpPr>
        <p:spPr bwMode="auto">
          <a:xfrm>
            <a:off x="3372117" y="3212068"/>
            <a:ext cx="3810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7" name="Rectangle 6"/>
          <p:cNvSpPr/>
          <p:nvPr/>
        </p:nvSpPr>
        <p:spPr bwMode="auto">
          <a:xfrm>
            <a:off x="3753117" y="3516868"/>
            <a:ext cx="2514600" cy="304800"/>
          </a:xfrm>
          <a:prstGeom prst="rect">
            <a:avLst/>
          </a:prstGeom>
          <a:solidFill>
            <a:srgbClr val="D5F1CF"/>
          </a:solid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Rectangle 7"/>
          <p:cNvSpPr/>
          <p:nvPr/>
        </p:nvSpPr>
        <p:spPr bwMode="auto">
          <a:xfrm>
            <a:off x="3372117" y="3516868"/>
            <a:ext cx="381000" cy="304800"/>
          </a:xfrm>
          <a:prstGeom prst="rect">
            <a:avLst/>
          </a:prstGeom>
          <a:solidFill>
            <a:srgbClr val="8DBA84"/>
          </a:solid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9" name="Rectangle 8"/>
          <p:cNvSpPr/>
          <p:nvPr/>
        </p:nvSpPr>
        <p:spPr bwMode="auto">
          <a:xfrm>
            <a:off x="3753117" y="3821668"/>
            <a:ext cx="25146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10" name="Rectangle 9"/>
          <p:cNvSpPr/>
          <p:nvPr/>
        </p:nvSpPr>
        <p:spPr bwMode="auto">
          <a:xfrm>
            <a:off x="3372117" y="3821668"/>
            <a:ext cx="3810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11" name="Rectangle 10"/>
          <p:cNvSpPr/>
          <p:nvPr/>
        </p:nvSpPr>
        <p:spPr bwMode="auto">
          <a:xfrm>
            <a:off x="3753117" y="4126468"/>
            <a:ext cx="25146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12" name="Rectangle 11"/>
          <p:cNvSpPr/>
          <p:nvPr/>
        </p:nvSpPr>
        <p:spPr bwMode="auto">
          <a:xfrm>
            <a:off x="3372117" y="4126468"/>
            <a:ext cx="381000" cy="304800"/>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13" name="Rectangle 12"/>
          <p:cNvSpPr/>
          <p:nvPr/>
        </p:nvSpPr>
        <p:spPr bwMode="auto">
          <a:xfrm>
            <a:off x="3753117" y="5726668"/>
            <a:ext cx="2514600" cy="304800"/>
          </a:xfrm>
          <a:prstGeom prst="rect">
            <a:avLst/>
          </a:prstGeom>
          <a:solidFill>
            <a:srgbClr val="D5F1CF"/>
          </a:solidFill>
          <a:ln w="12700" cap="flat" cmpd="sng" algn="ctr">
            <a:solidFill>
              <a:schemeClr val="tx1"/>
            </a:solidFill>
            <a:prstDash val="solid"/>
            <a:round/>
            <a:headEnd type="none" w="med" len="med"/>
            <a:tailEnd type="arrow" w="med" len="med"/>
          </a:ln>
          <a:effectLst/>
        </p:spPr>
        <p:txBody>
          <a:bodyPr rtlCol="0" anchor="ctr"/>
          <a:lstStyle/>
          <a:p>
            <a:pPr lvl="0" algn="ctr"/>
            <a:r>
              <a:rPr lang="en-US" sz="1400" dirty="0">
                <a:solidFill>
                  <a:srgbClr val="000000"/>
                </a:solidFill>
                <a:latin typeface="Calibri" pitchFamily="34" charset="0"/>
              </a:rPr>
              <a:t>Physical page number (PPN)</a:t>
            </a:r>
          </a:p>
        </p:txBody>
      </p:sp>
      <p:sp>
        <p:nvSpPr>
          <p:cNvPr id="14" name="Rectangle 13"/>
          <p:cNvSpPr/>
          <p:nvPr/>
        </p:nvSpPr>
        <p:spPr bwMode="auto">
          <a:xfrm>
            <a:off x="6267717" y="5726668"/>
            <a:ext cx="2133600" cy="304800"/>
          </a:xfrm>
          <a:prstGeom prst="rect">
            <a:avLst/>
          </a:prstGeom>
          <a:solidFill>
            <a:schemeClr val="accent2">
              <a:lumMod val="20000"/>
              <a:lumOff val="80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400" dirty="0">
                <a:latin typeface="+mn-lt"/>
              </a:rPr>
              <a:t>Physical page offset (PPO)</a:t>
            </a:r>
          </a:p>
        </p:txBody>
      </p:sp>
      <p:sp>
        <p:nvSpPr>
          <p:cNvPr id="19" name="TextBox 18"/>
          <p:cNvSpPr txBox="1"/>
          <p:nvPr/>
        </p:nvSpPr>
        <p:spPr>
          <a:xfrm>
            <a:off x="3753117" y="1207070"/>
            <a:ext cx="1623201"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Virtual address</a:t>
            </a:r>
          </a:p>
        </p:txBody>
      </p:sp>
      <p:sp>
        <p:nvSpPr>
          <p:cNvPr id="20" name="TextBox 19"/>
          <p:cNvSpPr txBox="1"/>
          <p:nvPr/>
        </p:nvSpPr>
        <p:spPr>
          <a:xfrm>
            <a:off x="3753117" y="6031468"/>
            <a:ext cx="175022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Physical address</a:t>
            </a:r>
          </a:p>
        </p:txBody>
      </p:sp>
      <p:sp>
        <p:nvSpPr>
          <p:cNvPr id="21" name="TextBox 20"/>
          <p:cNvSpPr txBox="1"/>
          <p:nvPr/>
        </p:nvSpPr>
        <p:spPr>
          <a:xfrm>
            <a:off x="3285355" y="2939463"/>
            <a:ext cx="554704" cy="307777"/>
          </a:xfrm>
          <a:prstGeom prst="rect">
            <a:avLst/>
          </a:prstGeom>
          <a:noFill/>
        </p:spPr>
        <p:txBody>
          <a:bodyPr wrap="none" rtlCol="0">
            <a:spAutoFit/>
          </a:bodyPr>
          <a:lstStyle/>
          <a:p>
            <a:r>
              <a:rPr lang="en-US" sz="1400" dirty="0">
                <a:latin typeface="Calibri" pitchFamily="34" charset="0"/>
              </a:rPr>
              <a:t>Valid</a:t>
            </a:r>
          </a:p>
        </p:txBody>
      </p:sp>
      <p:sp>
        <p:nvSpPr>
          <p:cNvPr id="22" name="TextBox 21"/>
          <p:cNvSpPr txBox="1"/>
          <p:nvPr/>
        </p:nvSpPr>
        <p:spPr>
          <a:xfrm>
            <a:off x="3920703" y="2940531"/>
            <a:ext cx="2270814" cy="307777"/>
          </a:xfrm>
          <a:prstGeom prst="rect">
            <a:avLst/>
          </a:prstGeom>
          <a:noFill/>
        </p:spPr>
        <p:txBody>
          <a:bodyPr wrap="none" rtlCol="0">
            <a:spAutoFit/>
          </a:bodyPr>
          <a:lstStyle/>
          <a:p>
            <a:r>
              <a:rPr lang="en-US" sz="1400" dirty="0">
                <a:latin typeface="Calibri" pitchFamily="34" charset="0"/>
              </a:rPr>
              <a:t>Physical page number (PPN)</a:t>
            </a:r>
          </a:p>
        </p:txBody>
      </p:sp>
      <p:cxnSp>
        <p:nvCxnSpPr>
          <p:cNvPr id="24" name="Elbow Connector 23"/>
          <p:cNvCxnSpPr>
            <a:stCxn id="3" idx="1"/>
            <a:endCxn id="8" idx="1"/>
          </p:cNvCxnSpPr>
          <p:nvPr/>
        </p:nvCxnSpPr>
        <p:spPr bwMode="auto">
          <a:xfrm rot="10800000" flipV="1">
            <a:off x="3372117" y="1992868"/>
            <a:ext cx="381000" cy="1676400"/>
          </a:xfrm>
          <a:prstGeom prst="bentConnector3">
            <a:avLst>
              <a:gd name="adj1" fmla="val 258028"/>
            </a:avLst>
          </a:prstGeom>
          <a:noFill/>
          <a:ln w="25400" cap="flat" cmpd="sng" algn="ctr">
            <a:solidFill>
              <a:schemeClr val="tx1"/>
            </a:solidFill>
            <a:prstDash val="solid"/>
            <a:round/>
            <a:headEnd type="none" w="med" len="med"/>
            <a:tailEnd type="arrow"/>
          </a:ln>
          <a:effectLst/>
        </p:spPr>
      </p:cxnSp>
      <p:cxnSp>
        <p:nvCxnSpPr>
          <p:cNvPr id="27" name="Straight Arrow Connector 26"/>
          <p:cNvCxnSpPr>
            <a:stCxn id="4" idx="2"/>
            <a:endCxn id="14" idx="0"/>
          </p:cNvCxnSpPr>
          <p:nvPr/>
        </p:nvCxnSpPr>
        <p:spPr bwMode="auto">
          <a:xfrm rot="5400000">
            <a:off x="5543817" y="3935968"/>
            <a:ext cx="3581400" cy="1588"/>
          </a:xfrm>
          <a:prstGeom prst="straightConnector1">
            <a:avLst/>
          </a:prstGeom>
          <a:noFill/>
          <a:ln w="25400"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rot="5400000">
            <a:off x="3976677" y="4692134"/>
            <a:ext cx="2069068" cy="1588"/>
          </a:xfrm>
          <a:prstGeom prst="straightConnector1">
            <a:avLst/>
          </a:prstGeom>
          <a:noFill/>
          <a:ln w="25400" cap="flat" cmpd="sng" algn="ctr">
            <a:solidFill>
              <a:schemeClr val="tx1"/>
            </a:solidFill>
            <a:prstDash val="solid"/>
            <a:round/>
            <a:headEnd type="none" w="med" len="med"/>
            <a:tailEnd type="arrow"/>
          </a:ln>
          <a:effectLst/>
        </p:spPr>
      </p:cxnSp>
      <p:sp>
        <p:nvSpPr>
          <p:cNvPr id="36" name="Rectangle 35"/>
          <p:cNvSpPr/>
          <p:nvPr/>
        </p:nvSpPr>
        <p:spPr bwMode="auto">
          <a:xfrm>
            <a:off x="357762" y="1633336"/>
            <a:ext cx="1740959" cy="719063"/>
          </a:xfrm>
          <a:prstGeom prst="rect">
            <a:avLst/>
          </a:prstGeom>
          <a:solidFill>
            <a:srgbClr val="F1C7C7"/>
          </a:solidFill>
          <a:ln w="12700" cap="flat" cmpd="sng" algn="ctr">
            <a:solidFill>
              <a:schemeClr val="tx1"/>
            </a:solidFill>
            <a:prstDash val="solid"/>
            <a:round/>
            <a:headEnd type="none" w="med" len="med"/>
            <a:tailEnd type="arrow" w="med" len="med"/>
          </a:ln>
          <a:effectLst/>
        </p:spPr>
        <p:txBody>
          <a:bodyPr rtlCol="0" anchor="ctr"/>
          <a:lstStyle/>
          <a:p>
            <a:pPr lvl="0" algn="ctr"/>
            <a:r>
              <a:rPr lang="en-US" sz="1400" dirty="0">
                <a:solidFill>
                  <a:srgbClr val="000000"/>
                </a:solidFill>
                <a:latin typeface="Calibri" pitchFamily="34" charset="0"/>
              </a:rPr>
              <a:t>Page table </a:t>
            </a:r>
            <a:br>
              <a:rPr lang="en-US" sz="1400" dirty="0">
                <a:solidFill>
                  <a:srgbClr val="000000"/>
                </a:solidFill>
                <a:latin typeface="Calibri" pitchFamily="34" charset="0"/>
              </a:rPr>
            </a:br>
            <a:r>
              <a:rPr lang="en-US" sz="1400" dirty="0">
                <a:solidFill>
                  <a:srgbClr val="000000"/>
                </a:solidFill>
                <a:latin typeface="Calibri" pitchFamily="34" charset="0"/>
              </a:rPr>
              <a:t>base register (PTBR)</a:t>
            </a:r>
          </a:p>
          <a:p>
            <a:pPr lvl="0" algn="ctr"/>
            <a:r>
              <a:rPr lang="en-US" sz="1400" dirty="0">
                <a:solidFill>
                  <a:srgbClr val="000000"/>
                </a:solidFill>
                <a:latin typeface="Calibri" pitchFamily="34" charset="0"/>
              </a:rPr>
              <a:t>(CR3 in x86)</a:t>
            </a:r>
          </a:p>
        </p:txBody>
      </p:sp>
      <p:cxnSp>
        <p:nvCxnSpPr>
          <p:cNvPr id="38" name="Shape 37"/>
          <p:cNvCxnSpPr/>
          <p:nvPr/>
        </p:nvCxnSpPr>
        <p:spPr bwMode="auto">
          <a:xfrm rot="5400000">
            <a:off x="2286267" y="3459719"/>
            <a:ext cx="1066800" cy="1485900"/>
          </a:xfrm>
          <a:prstGeom prst="bentConnector2">
            <a:avLst/>
          </a:prstGeom>
          <a:noFill/>
          <a:ln w="25400" cap="flat" cmpd="sng" algn="ctr">
            <a:solidFill>
              <a:schemeClr val="tx1"/>
            </a:solidFill>
            <a:prstDash val="solid"/>
            <a:round/>
            <a:headEnd type="none" w="med" len="med"/>
            <a:tailEnd type="arrow"/>
          </a:ln>
          <a:effectLst/>
        </p:spPr>
      </p:cxnSp>
      <p:cxnSp>
        <p:nvCxnSpPr>
          <p:cNvPr id="40" name="Shape 39"/>
          <p:cNvCxnSpPr>
            <a:stCxn id="36" idx="2"/>
          </p:cNvCxnSpPr>
          <p:nvPr/>
        </p:nvCxnSpPr>
        <p:spPr bwMode="auto">
          <a:xfrm rot="16200000" flipH="1">
            <a:off x="1870345" y="1710296"/>
            <a:ext cx="859668" cy="2143874"/>
          </a:xfrm>
          <a:prstGeom prst="bentConnector2">
            <a:avLst/>
          </a:prstGeom>
          <a:noFill/>
          <a:ln w="25400" cap="flat" cmpd="sng" algn="ctr">
            <a:solidFill>
              <a:srgbClr val="990000"/>
            </a:solidFill>
            <a:prstDash val="solid"/>
            <a:round/>
            <a:headEnd type="none" w="med" len="med"/>
            <a:tailEnd type="arrow"/>
          </a:ln>
          <a:effectLst/>
        </p:spPr>
      </p:cxnSp>
      <p:sp>
        <p:nvSpPr>
          <p:cNvPr id="41" name="Rectangle 40"/>
          <p:cNvSpPr/>
          <p:nvPr/>
        </p:nvSpPr>
        <p:spPr>
          <a:xfrm>
            <a:off x="3272477" y="2639892"/>
            <a:ext cx="1295400" cy="369332"/>
          </a:xfrm>
          <a:prstGeom prst="rect">
            <a:avLst/>
          </a:prstGeom>
        </p:spPr>
        <p:txBody>
          <a:bodyPr wrap="square">
            <a:spAutoFit/>
          </a:bodyPr>
          <a:lstStyle/>
          <a:p>
            <a:r>
              <a:rPr lang="en-US" sz="1800" i="1" dirty="0">
                <a:solidFill>
                  <a:schemeClr val="tx1">
                    <a:lumMod val="50000"/>
                    <a:lumOff val="50000"/>
                  </a:schemeClr>
                </a:solidFill>
                <a:latin typeface="Calibri" pitchFamily="34" charset="0"/>
              </a:rPr>
              <a:t>Page table </a:t>
            </a:r>
          </a:p>
        </p:txBody>
      </p:sp>
      <p:sp>
        <p:nvSpPr>
          <p:cNvPr id="42" name="TextBox 41"/>
          <p:cNvSpPr txBox="1"/>
          <p:nvPr/>
        </p:nvSpPr>
        <p:spPr>
          <a:xfrm>
            <a:off x="453279" y="3196475"/>
            <a:ext cx="1903085" cy="738664"/>
          </a:xfrm>
          <a:prstGeom prst="rect">
            <a:avLst/>
          </a:prstGeom>
          <a:noFill/>
        </p:spPr>
        <p:txBody>
          <a:bodyPr wrap="none" rtlCol="0">
            <a:spAutoFit/>
          </a:bodyPr>
          <a:lstStyle/>
          <a:p>
            <a:r>
              <a:rPr lang="en-US" sz="1400" dirty="0">
                <a:solidFill>
                  <a:srgbClr val="990000"/>
                </a:solidFill>
                <a:latin typeface="Calibri" pitchFamily="34" charset="0"/>
              </a:rPr>
              <a:t>Physical page table </a:t>
            </a:r>
          </a:p>
          <a:p>
            <a:r>
              <a:rPr lang="en-US" sz="1400" dirty="0">
                <a:solidFill>
                  <a:srgbClr val="990000"/>
                </a:solidFill>
                <a:latin typeface="Calibri" pitchFamily="34" charset="0"/>
              </a:rPr>
              <a:t>address for the current</a:t>
            </a:r>
          </a:p>
          <a:p>
            <a:r>
              <a:rPr lang="en-US" sz="1400" dirty="0">
                <a:solidFill>
                  <a:srgbClr val="990000"/>
                </a:solidFill>
                <a:latin typeface="Calibri" pitchFamily="34" charset="0"/>
              </a:rPr>
              <a:t>process</a:t>
            </a:r>
          </a:p>
        </p:txBody>
      </p:sp>
      <p:sp>
        <p:nvSpPr>
          <p:cNvPr id="43" name="TextBox 42"/>
          <p:cNvSpPr txBox="1"/>
          <p:nvPr/>
        </p:nvSpPr>
        <p:spPr>
          <a:xfrm>
            <a:off x="398992" y="4371965"/>
            <a:ext cx="1699729" cy="738664"/>
          </a:xfrm>
          <a:prstGeom prst="rect">
            <a:avLst/>
          </a:prstGeom>
          <a:noFill/>
        </p:spPr>
        <p:txBody>
          <a:bodyPr wrap="none" rtlCol="0">
            <a:spAutoFit/>
          </a:bodyPr>
          <a:lstStyle/>
          <a:p>
            <a:pPr algn="r"/>
            <a:r>
              <a:rPr lang="en-US" sz="1400" dirty="0">
                <a:latin typeface="Calibri" pitchFamily="34" charset="0"/>
              </a:rPr>
              <a:t>Valid bit = 0:</a:t>
            </a:r>
          </a:p>
          <a:p>
            <a:pPr algn="r"/>
            <a:r>
              <a:rPr lang="en-US" sz="1400" dirty="0">
                <a:latin typeface="Calibri" pitchFamily="34" charset="0"/>
              </a:rPr>
              <a:t>Page not in memory</a:t>
            </a:r>
          </a:p>
          <a:p>
            <a:pPr algn="r"/>
            <a:r>
              <a:rPr lang="en-US" sz="1400" dirty="0">
                <a:latin typeface="Calibri" pitchFamily="34" charset="0"/>
              </a:rPr>
              <a:t>(page fault)</a:t>
            </a:r>
          </a:p>
        </p:txBody>
      </p:sp>
      <p:sp>
        <p:nvSpPr>
          <p:cNvPr id="28" name="TextBox 27"/>
          <p:cNvSpPr txBox="1"/>
          <p:nvPr/>
        </p:nvSpPr>
        <p:spPr>
          <a:xfrm>
            <a:off x="8229600" y="1551801"/>
            <a:ext cx="298604" cy="276999"/>
          </a:xfrm>
          <a:prstGeom prst="rect">
            <a:avLst/>
          </a:prstGeom>
          <a:noFill/>
        </p:spPr>
        <p:txBody>
          <a:bodyPr wrap="none" rtlCol="0">
            <a:spAutoFit/>
          </a:bodyPr>
          <a:lstStyle/>
          <a:p>
            <a:r>
              <a:rPr lang="en-US" sz="1200" i="1" dirty="0">
                <a:latin typeface="Calibri" pitchFamily="34" charset="0"/>
              </a:rPr>
              <a:t>0</a:t>
            </a:r>
          </a:p>
        </p:txBody>
      </p:sp>
      <p:sp>
        <p:nvSpPr>
          <p:cNvPr id="30" name="TextBox 29"/>
          <p:cNvSpPr txBox="1"/>
          <p:nvPr/>
        </p:nvSpPr>
        <p:spPr>
          <a:xfrm>
            <a:off x="6237045" y="1551801"/>
            <a:ext cx="426945" cy="276999"/>
          </a:xfrm>
          <a:prstGeom prst="rect">
            <a:avLst/>
          </a:prstGeom>
          <a:noFill/>
        </p:spPr>
        <p:txBody>
          <a:bodyPr wrap="none" rtlCol="0">
            <a:spAutoFit/>
          </a:bodyPr>
          <a:lstStyle/>
          <a:p>
            <a:r>
              <a:rPr lang="en-US" sz="1200" i="1" dirty="0">
                <a:latin typeface="Calibri" pitchFamily="34" charset="0"/>
              </a:rPr>
              <a:t>p-1</a:t>
            </a:r>
          </a:p>
        </p:txBody>
      </p:sp>
      <p:sp>
        <p:nvSpPr>
          <p:cNvPr id="31" name="TextBox 30"/>
          <p:cNvSpPr txBox="1"/>
          <p:nvPr/>
        </p:nvSpPr>
        <p:spPr>
          <a:xfrm>
            <a:off x="6057354" y="1551801"/>
            <a:ext cx="301835" cy="276999"/>
          </a:xfrm>
          <a:prstGeom prst="rect">
            <a:avLst/>
          </a:prstGeom>
          <a:noFill/>
        </p:spPr>
        <p:txBody>
          <a:bodyPr wrap="none" rtlCol="0">
            <a:spAutoFit/>
          </a:bodyPr>
          <a:lstStyle/>
          <a:p>
            <a:r>
              <a:rPr lang="en-US" sz="1200" i="1" dirty="0" err="1">
                <a:latin typeface="Calibri" pitchFamily="34" charset="0"/>
              </a:rPr>
              <a:t>p</a:t>
            </a:r>
            <a:endParaRPr lang="en-US" sz="1200" i="1" dirty="0">
              <a:latin typeface="Calibri" pitchFamily="34" charset="0"/>
            </a:endParaRPr>
          </a:p>
        </p:txBody>
      </p:sp>
      <p:sp>
        <p:nvSpPr>
          <p:cNvPr id="32" name="TextBox 31"/>
          <p:cNvSpPr txBox="1"/>
          <p:nvPr/>
        </p:nvSpPr>
        <p:spPr>
          <a:xfrm>
            <a:off x="3753117" y="1551801"/>
            <a:ext cx="426870" cy="276999"/>
          </a:xfrm>
          <a:prstGeom prst="rect">
            <a:avLst/>
          </a:prstGeom>
          <a:noFill/>
        </p:spPr>
        <p:txBody>
          <a:bodyPr wrap="none" rtlCol="0">
            <a:spAutoFit/>
          </a:bodyPr>
          <a:lstStyle/>
          <a:p>
            <a:r>
              <a:rPr lang="en-US" sz="1200" i="1" dirty="0">
                <a:latin typeface="Calibri" pitchFamily="34" charset="0"/>
              </a:rPr>
              <a:t>n-1</a:t>
            </a:r>
          </a:p>
        </p:txBody>
      </p:sp>
      <p:sp>
        <p:nvSpPr>
          <p:cNvPr id="33" name="TextBox 32"/>
          <p:cNvSpPr txBox="1"/>
          <p:nvPr/>
        </p:nvSpPr>
        <p:spPr>
          <a:xfrm>
            <a:off x="8235796" y="5450463"/>
            <a:ext cx="298604" cy="276999"/>
          </a:xfrm>
          <a:prstGeom prst="rect">
            <a:avLst/>
          </a:prstGeom>
          <a:noFill/>
        </p:spPr>
        <p:txBody>
          <a:bodyPr wrap="none" rtlCol="0">
            <a:spAutoFit/>
          </a:bodyPr>
          <a:lstStyle/>
          <a:p>
            <a:r>
              <a:rPr lang="en-US" sz="1200" i="1" dirty="0">
                <a:latin typeface="Calibri" pitchFamily="34" charset="0"/>
              </a:rPr>
              <a:t>0</a:t>
            </a:r>
          </a:p>
        </p:txBody>
      </p:sp>
      <p:sp>
        <p:nvSpPr>
          <p:cNvPr id="34" name="TextBox 33"/>
          <p:cNvSpPr txBox="1"/>
          <p:nvPr/>
        </p:nvSpPr>
        <p:spPr>
          <a:xfrm>
            <a:off x="6243241" y="5450463"/>
            <a:ext cx="426945" cy="276999"/>
          </a:xfrm>
          <a:prstGeom prst="rect">
            <a:avLst/>
          </a:prstGeom>
          <a:noFill/>
        </p:spPr>
        <p:txBody>
          <a:bodyPr wrap="none" rtlCol="0">
            <a:spAutoFit/>
          </a:bodyPr>
          <a:lstStyle/>
          <a:p>
            <a:r>
              <a:rPr lang="en-US" sz="1200" i="1" dirty="0">
                <a:latin typeface="Calibri" pitchFamily="34" charset="0"/>
              </a:rPr>
              <a:t>p-1</a:t>
            </a:r>
          </a:p>
        </p:txBody>
      </p:sp>
      <p:sp>
        <p:nvSpPr>
          <p:cNvPr id="35" name="TextBox 34"/>
          <p:cNvSpPr txBox="1"/>
          <p:nvPr/>
        </p:nvSpPr>
        <p:spPr>
          <a:xfrm>
            <a:off x="6022765" y="5450463"/>
            <a:ext cx="301835" cy="276999"/>
          </a:xfrm>
          <a:prstGeom prst="rect">
            <a:avLst/>
          </a:prstGeom>
          <a:noFill/>
        </p:spPr>
        <p:txBody>
          <a:bodyPr wrap="none" rtlCol="0">
            <a:spAutoFit/>
          </a:bodyPr>
          <a:lstStyle/>
          <a:p>
            <a:r>
              <a:rPr lang="en-US" sz="1200" i="1" dirty="0" err="1">
                <a:latin typeface="Calibri" pitchFamily="34" charset="0"/>
              </a:rPr>
              <a:t>p</a:t>
            </a:r>
            <a:endParaRPr lang="en-US" sz="1200" i="1" dirty="0">
              <a:latin typeface="Calibri" pitchFamily="34" charset="0"/>
            </a:endParaRPr>
          </a:p>
        </p:txBody>
      </p:sp>
      <p:sp>
        <p:nvSpPr>
          <p:cNvPr id="37" name="TextBox 36"/>
          <p:cNvSpPr txBox="1"/>
          <p:nvPr/>
        </p:nvSpPr>
        <p:spPr>
          <a:xfrm>
            <a:off x="3718528" y="5450463"/>
            <a:ext cx="469399" cy="276999"/>
          </a:xfrm>
          <a:prstGeom prst="rect">
            <a:avLst/>
          </a:prstGeom>
          <a:noFill/>
        </p:spPr>
        <p:txBody>
          <a:bodyPr wrap="none" rtlCol="0">
            <a:spAutoFit/>
          </a:bodyPr>
          <a:lstStyle/>
          <a:p>
            <a:r>
              <a:rPr lang="en-US" sz="1200" i="1" dirty="0">
                <a:latin typeface="Calibri" pitchFamily="34" charset="0"/>
              </a:rPr>
              <a:t>m-1</a:t>
            </a:r>
          </a:p>
        </p:txBody>
      </p:sp>
      <p:sp>
        <p:nvSpPr>
          <p:cNvPr id="39" name="TextBox 38"/>
          <p:cNvSpPr txBox="1"/>
          <p:nvPr/>
        </p:nvSpPr>
        <p:spPr>
          <a:xfrm>
            <a:off x="4953000" y="4691628"/>
            <a:ext cx="1069524" cy="307777"/>
          </a:xfrm>
          <a:prstGeom prst="rect">
            <a:avLst/>
          </a:prstGeom>
          <a:noFill/>
        </p:spPr>
        <p:txBody>
          <a:bodyPr wrap="none" rtlCol="0">
            <a:spAutoFit/>
          </a:bodyPr>
          <a:lstStyle/>
          <a:p>
            <a:pPr algn="r"/>
            <a:r>
              <a:rPr lang="en-US" sz="1400" dirty="0">
                <a:latin typeface="Calibri" pitchFamily="34" charset="0"/>
              </a:rPr>
              <a:t>Valid bit = 1</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9A79-0E53-F09A-3C38-109BB5D5619A}"/>
              </a:ext>
            </a:extLst>
          </p:cNvPr>
          <p:cNvSpPr>
            <a:spLocks noGrp="1"/>
          </p:cNvSpPr>
          <p:nvPr>
            <p:ph type="title"/>
          </p:nvPr>
        </p:nvSpPr>
        <p:spPr/>
        <p:txBody>
          <a:bodyPr/>
          <a:lstStyle/>
          <a:p>
            <a:r>
              <a:rPr lang="en-US" dirty="0"/>
              <a:t>Conceptual Question</a:t>
            </a:r>
          </a:p>
        </p:txBody>
      </p:sp>
      <p:sp>
        <p:nvSpPr>
          <p:cNvPr id="3" name="Content Placeholder 2">
            <a:extLst>
              <a:ext uri="{FF2B5EF4-FFF2-40B4-BE49-F238E27FC236}">
                <a16:creationId xmlns:a16="http://schemas.microsoft.com/office/drawing/2014/main" id="{1820B428-AA6F-4AB6-6EA1-8353F11C8968}"/>
              </a:ext>
            </a:extLst>
          </p:cNvPr>
          <p:cNvSpPr>
            <a:spLocks noGrp="1"/>
          </p:cNvSpPr>
          <p:nvPr>
            <p:ph idx="1"/>
          </p:nvPr>
        </p:nvSpPr>
        <p:spPr/>
        <p:txBody>
          <a:bodyPr/>
          <a:lstStyle/>
          <a:p>
            <a:pPr marL="0" indent="0">
              <a:buNone/>
            </a:pPr>
            <a:r>
              <a:rPr lang="en-US" dirty="0"/>
              <a:t>The MMU must know the </a:t>
            </a:r>
            <a:r>
              <a:rPr lang="en-US" i="1" dirty="0"/>
              <a:t>physical</a:t>
            </a:r>
            <a:r>
              <a:rPr lang="en-US" dirty="0"/>
              <a:t> address of the page table in order to read page table entries from memory.  Why does it need a physical address?</a:t>
            </a:r>
          </a:p>
          <a:p>
            <a:pPr marL="0" indent="0">
              <a:buNone/>
            </a:pPr>
            <a:endParaRPr lang="en-US" dirty="0"/>
          </a:p>
          <a:p>
            <a:pPr marL="0" indent="0">
              <a:buNone/>
            </a:pPr>
            <a:r>
              <a:rPr lang="en-US" b="0" i="1" dirty="0">
                <a:solidFill>
                  <a:schemeClr val="accent6">
                    <a:lumMod val="75000"/>
                  </a:schemeClr>
                </a:solidFill>
              </a:rPr>
              <a:t>If the MMU knew only a virtual address for the page table, then, in order to find the page table in memory, it would first need to look up the physical address of the page table, in the page table itself, …</a:t>
            </a:r>
          </a:p>
        </p:txBody>
      </p:sp>
    </p:spTree>
    <p:extLst>
      <p:ext uri="{BB962C8B-B14F-4D97-AF65-F5344CB8AC3E}">
        <p14:creationId xmlns:p14="http://schemas.microsoft.com/office/powerpoint/2010/main" val="14636667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1384985" y="1572895"/>
            <a:ext cx="3749615" cy="1677442"/>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9217" name="Rectangle 1"/>
          <p:cNvSpPr>
            <a:spLocks noGrp="1" noChangeArrowheads="1"/>
          </p:cNvSpPr>
          <p:nvPr>
            <p:ph type="title"/>
          </p:nvPr>
        </p:nvSpPr>
        <p:spPr>
          <a:xfrm>
            <a:off x="457200" y="436562"/>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Address Translation: Page Hit</a:t>
            </a:r>
          </a:p>
        </p:txBody>
      </p:sp>
      <p:sp>
        <p:nvSpPr>
          <p:cNvPr id="9218" name="Rectangle 2"/>
          <p:cNvSpPr>
            <a:spLocks noGrp="1" noChangeArrowheads="1"/>
          </p:cNvSpPr>
          <p:nvPr>
            <p:ph type="body" idx="1"/>
          </p:nvPr>
        </p:nvSpPr>
        <p:spPr>
          <a:xfrm>
            <a:off x="457200" y="4419600"/>
            <a:ext cx="6781800" cy="2057400"/>
          </a:xfrm>
          <a:ln/>
        </p:spPr>
        <p:txBody>
          <a:bodyPr/>
          <a:lstStyle/>
          <a:p>
            <a:pPr>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1) Processor sends virtual address to MMU </a:t>
            </a:r>
          </a:p>
          <a:p>
            <a:pPr>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2-3) MMU fetches PTE from page table in memory</a:t>
            </a:r>
          </a:p>
          <a:p>
            <a:pPr>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4) MMU sends physical address to cache/memory</a:t>
            </a:r>
          </a:p>
          <a:p>
            <a:pPr>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5) Cache/memory sends data word to processor</a:t>
            </a:r>
          </a:p>
        </p:txBody>
      </p:sp>
      <p:sp>
        <p:nvSpPr>
          <p:cNvPr id="9226" name="Rectangle 10"/>
          <p:cNvSpPr>
            <a:spLocks noChangeArrowheads="1"/>
          </p:cNvSpPr>
          <p:nvPr/>
        </p:nvSpPr>
        <p:spPr bwMode="auto">
          <a:xfrm>
            <a:off x="3963987" y="1809754"/>
            <a:ext cx="1066800" cy="1237384"/>
          </a:xfrm>
          <a:prstGeom prst="rect">
            <a:avLst/>
          </a:prstGeom>
          <a:solidFill>
            <a:srgbClr val="D5F1CF"/>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MMU</a:t>
            </a:r>
          </a:p>
        </p:txBody>
      </p:sp>
      <p:sp>
        <p:nvSpPr>
          <p:cNvPr id="9233" name="Rectangle 17"/>
          <p:cNvSpPr>
            <a:spLocks noChangeArrowheads="1"/>
          </p:cNvSpPr>
          <p:nvPr/>
        </p:nvSpPr>
        <p:spPr bwMode="auto">
          <a:xfrm>
            <a:off x="6553200" y="1524728"/>
            <a:ext cx="914400" cy="2284410"/>
          </a:xfrm>
          <a:prstGeom prst="rect">
            <a:avLst/>
          </a:prstGeom>
          <a:solidFill>
            <a:schemeClr val="bg1">
              <a:lumMod val="95000"/>
            </a:schemeClr>
          </a:solidFill>
          <a:ln w="19080">
            <a:solidFill>
              <a:schemeClr val="tx1"/>
            </a:solidFill>
            <a:miter lim="800000"/>
            <a:headEnd/>
            <a:tailEnd/>
          </a:ln>
          <a:effectLst/>
        </p:spPr>
        <p:txBody>
          <a:bodyPr wrap="none" anchor="ctr"/>
          <a:lstStyle/>
          <a:p>
            <a:r>
              <a:rPr lang="en-US" sz="1600" dirty="0">
                <a:latin typeface="Calibri" pitchFamily="34" charset="0"/>
              </a:rPr>
              <a:t>Cache/</a:t>
            </a:r>
          </a:p>
          <a:p>
            <a:r>
              <a:rPr lang="en-US" sz="1600" dirty="0">
                <a:latin typeface="Calibri" pitchFamily="34" charset="0"/>
              </a:rPr>
              <a:t>Memory</a:t>
            </a:r>
          </a:p>
        </p:txBody>
      </p:sp>
      <p:sp>
        <p:nvSpPr>
          <p:cNvPr id="9225" name="Text Box 9"/>
          <p:cNvSpPr txBox="1">
            <a:spLocks noChangeArrowheads="1"/>
          </p:cNvSpPr>
          <p:nvPr/>
        </p:nvSpPr>
        <p:spPr bwMode="auto">
          <a:xfrm>
            <a:off x="5606298" y="2631411"/>
            <a:ext cx="37475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PA</a:t>
            </a:r>
          </a:p>
        </p:txBody>
      </p:sp>
      <p:sp>
        <p:nvSpPr>
          <p:cNvPr id="9248" name="Text Box 32"/>
          <p:cNvSpPr txBox="1">
            <a:spLocks noChangeArrowheads="1"/>
          </p:cNvSpPr>
          <p:nvPr/>
        </p:nvSpPr>
        <p:spPr bwMode="auto">
          <a:xfrm>
            <a:off x="3887787" y="3580538"/>
            <a:ext cx="531020"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Data</a:t>
            </a:r>
          </a:p>
        </p:txBody>
      </p:sp>
      <p:cxnSp>
        <p:nvCxnSpPr>
          <p:cNvPr id="40" name="Straight Arrow Connector 39"/>
          <p:cNvCxnSpPr/>
          <p:nvPr/>
        </p:nvCxnSpPr>
        <p:spPr bwMode="auto">
          <a:xfrm flipV="1">
            <a:off x="5030787" y="2884270"/>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37" name="Rectangle 10"/>
          <p:cNvSpPr>
            <a:spLocks noChangeArrowheads="1"/>
          </p:cNvSpPr>
          <p:nvPr/>
        </p:nvSpPr>
        <p:spPr bwMode="auto">
          <a:xfrm>
            <a:off x="1525587" y="2162233"/>
            <a:ext cx="1066800" cy="533400"/>
          </a:xfrm>
          <a:prstGeom prst="rect">
            <a:avLst/>
          </a:prstGeom>
          <a:solidFill>
            <a:srgbClr val="F1C7C7"/>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cxnSp>
        <p:nvCxnSpPr>
          <p:cNvPr id="38" name="Straight Arrow Connector 37"/>
          <p:cNvCxnSpPr>
            <a:stCxn id="37" idx="3"/>
          </p:cNvCxnSpPr>
          <p:nvPr/>
        </p:nvCxnSpPr>
        <p:spPr bwMode="auto">
          <a:xfrm flipV="1">
            <a:off x="2592387" y="2424364"/>
            <a:ext cx="1370013" cy="4569"/>
          </a:xfrm>
          <a:prstGeom prst="straightConnector1">
            <a:avLst/>
          </a:prstGeom>
          <a:noFill/>
          <a:ln w="25400" cap="flat" cmpd="sng" algn="ctr">
            <a:solidFill>
              <a:schemeClr val="tx1"/>
            </a:solidFill>
            <a:prstDash val="solid"/>
            <a:round/>
            <a:headEnd type="none" w="med" len="med"/>
            <a:tailEnd type="arrow"/>
          </a:ln>
          <a:effectLst/>
        </p:spPr>
      </p:cxnSp>
      <p:sp>
        <p:nvSpPr>
          <p:cNvPr id="41" name="Text Box 9"/>
          <p:cNvSpPr txBox="1">
            <a:spLocks noChangeArrowheads="1"/>
          </p:cNvSpPr>
          <p:nvPr/>
        </p:nvSpPr>
        <p:spPr bwMode="auto">
          <a:xfrm>
            <a:off x="3049587" y="2157277"/>
            <a:ext cx="387007"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VA</a:t>
            </a:r>
          </a:p>
        </p:txBody>
      </p:sp>
      <p:sp>
        <p:nvSpPr>
          <p:cNvPr id="45" name="TextBox 44"/>
          <p:cNvSpPr txBox="1"/>
          <p:nvPr/>
        </p:nvSpPr>
        <p:spPr>
          <a:xfrm>
            <a:off x="1390151" y="1577141"/>
            <a:ext cx="105830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CPU Chip</a:t>
            </a:r>
          </a:p>
        </p:txBody>
      </p:sp>
      <p:sp>
        <p:nvSpPr>
          <p:cNvPr id="43" name="Text Box 9"/>
          <p:cNvSpPr txBox="1">
            <a:spLocks noChangeArrowheads="1"/>
          </p:cNvSpPr>
          <p:nvPr/>
        </p:nvSpPr>
        <p:spPr bwMode="auto">
          <a:xfrm>
            <a:off x="5513388" y="1717011"/>
            <a:ext cx="56057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a:t>
            </a:r>
          </a:p>
        </p:txBody>
      </p:sp>
      <p:cxnSp>
        <p:nvCxnSpPr>
          <p:cNvPr id="46" name="Straight Arrow Connector 45"/>
          <p:cNvCxnSpPr/>
          <p:nvPr/>
        </p:nvCxnSpPr>
        <p:spPr bwMode="auto">
          <a:xfrm flipV="1">
            <a:off x="5030787" y="1969870"/>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47" name="Text Box 9"/>
          <p:cNvSpPr txBox="1">
            <a:spLocks noChangeArrowheads="1"/>
          </p:cNvSpPr>
          <p:nvPr/>
        </p:nvSpPr>
        <p:spPr bwMode="auto">
          <a:xfrm>
            <a:off x="5566800" y="2021811"/>
            <a:ext cx="453755"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t>
            </a:r>
          </a:p>
        </p:txBody>
      </p:sp>
      <p:cxnSp>
        <p:nvCxnSpPr>
          <p:cNvPr id="48" name="Straight Arrow Connector 47"/>
          <p:cNvCxnSpPr/>
          <p:nvPr/>
        </p:nvCxnSpPr>
        <p:spPr bwMode="auto">
          <a:xfrm flipH="1" flipV="1">
            <a:off x="5030787" y="2274670"/>
            <a:ext cx="1522413" cy="1376"/>
          </a:xfrm>
          <a:prstGeom prst="straightConnector1">
            <a:avLst/>
          </a:prstGeom>
          <a:noFill/>
          <a:ln w="25400" cap="flat" cmpd="sng" algn="ctr">
            <a:solidFill>
              <a:schemeClr val="tx1"/>
            </a:solidFill>
            <a:prstDash val="solid"/>
            <a:round/>
            <a:headEnd type="none" w="med" len="med"/>
            <a:tailEnd type="arrow"/>
          </a:ln>
          <a:effectLst/>
        </p:spPr>
      </p:cxnSp>
      <p:cxnSp>
        <p:nvCxnSpPr>
          <p:cNvPr id="50" name="Shape 49"/>
          <p:cNvCxnSpPr>
            <a:endCxn id="37" idx="2"/>
          </p:cNvCxnSpPr>
          <p:nvPr/>
        </p:nvCxnSpPr>
        <p:spPr bwMode="auto">
          <a:xfrm rot="10800000">
            <a:off x="2058988" y="2695634"/>
            <a:ext cx="4494213" cy="884905"/>
          </a:xfrm>
          <a:prstGeom prst="bentConnector2">
            <a:avLst/>
          </a:prstGeom>
          <a:noFill/>
          <a:ln w="25400" cap="flat" cmpd="sng" algn="ctr">
            <a:solidFill>
              <a:schemeClr val="tx1"/>
            </a:solidFill>
            <a:prstDash val="solid"/>
            <a:round/>
            <a:headEnd type="none" w="med" len="med"/>
            <a:tailEnd type="arrow"/>
          </a:ln>
          <a:effectLst/>
        </p:spPr>
      </p:cxnSp>
      <p:sp>
        <p:nvSpPr>
          <p:cNvPr id="51" name="Oval 4"/>
          <p:cNvSpPr>
            <a:spLocks noChangeArrowheads="1"/>
          </p:cNvSpPr>
          <p:nvPr/>
        </p:nvSpPr>
        <p:spPr bwMode="auto">
          <a:xfrm>
            <a:off x="3107266" y="1921934"/>
            <a:ext cx="274637"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1</a:t>
            </a:r>
          </a:p>
        </p:txBody>
      </p:sp>
      <p:sp>
        <p:nvSpPr>
          <p:cNvPr id="52" name="Oval 18"/>
          <p:cNvSpPr>
            <a:spLocks noChangeArrowheads="1"/>
          </p:cNvSpPr>
          <p:nvPr/>
        </p:nvSpPr>
        <p:spPr bwMode="auto">
          <a:xfrm>
            <a:off x="5656358" y="1469495"/>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2</a:t>
            </a:r>
          </a:p>
        </p:txBody>
      </p:sp>
      <p:sp>
        <p:nvSpPr>
          <p:cNvPr id="53" name="Oval 19"/>
          <p:cNvSpPr>
            <a:spLocks noChangeArrowheads="1"/>
          </p:cNvSpPr>
          <p:nvPr/>
        </p:nvSpPr>
        <p:spPr bwMode="auto">
          <a:xfrm>
            <a:off x="5656358" y="2324630"/>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3</a:t>
            </a:r>
          </a:p>
        </p:txBody>
      </p:sp>
      <p:sp>
        <p:nvSpPr>
          <p:cNvPr id="54" name="Oval 20"/>
          <p:cNvSpPr>
            <a:spLocks noChangeArrowheads="1"/>
          </p:cNvSpPr>
          <p:nvPr/>
        </p:nvSpPr>
        <p:spPr bwMode="auto">
          <a:xfrm>
            <a:off x="5656358" y="2951163"/>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4</a:t>
            </a:r>
          </a:p>
        </p:txBody>
      </p:sp>
      <p:sp>
        <p:nvSpPr>
          <p:cNvPr id="56" name="Oval 21"/>
          <p:cNvSpPr>
            <a:spLocks noChangeArrowheads="1"/>
          </p:cNvSpPr>
          <p:nvPr/>
        </p:nvSpPr>
        <p:spPr bwMode="auto">
          <a:xfrm>
            <a:off x="4021666" y="3865564"/>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5</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2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2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48" grpId="0"/>
      <p:bldP spid="43" grpId="0"/>
      <p:bldP spid="47" grpId="0"/>
      <p:bldP spid="52" grpId="0" animBg="1"/>
      <p:bldP spid="53" grpId="0" animBg="1"/>
      <p:bldP spid="54" grpId="0" animBg="1"/>
      <p:bldP spid="5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609600" y="2237000"/>
            <a:ext cx="3749615" cy="1677442"/>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9217" name="Rectangle 1"/>
          <p:cNvSpPr>
            <a:spLocks noGrp="1" noChangeArrowheads="1"/>
          </p:cNvSpPr>
          <p:nvPr>
            <p:ph type="title"/>
          </p:nvPr>
        </p:nvSpPr>
        <p:spPr>
          <a:xfrm>
            <a:off x="457200" y="436562"/>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Address Translation: Page Fault</a:t>
            </a:r>
          </a:p>
        </p:txBody>
      </p:sp>
      <p:sp>
        <p:nvSpPr>
          <p:cNvPr id="9218" name="Rectangle 2"/>
          <p:cNvSpPr>
            <a:spLocks noGrp="1" noChangeArrowheads="1"/>
          </p:cNvSpPr>
          <p:nvPr>
            <p:ph type="body" idx="1"/>
          </p:nvPr>
        </p:nvSpPr>
        <p:spPr>
          <a:xfrm>
            <a:off x="457200" y="4495800"/>
            <a:ext cx="8001000" cy="2057400"/>
          </a:xfrm>
          <a:ln/>
        </p:spPr>
        <p:txBody>
          <a:bodyPr/>
          <a:lstStyle/>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1) Processor sends virtual address to MMU </a:t>
            </a:r>
          </a:p>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2-3) MMU fetches PTE from page table in memory</a:t>
            </a:r>
          </a:p>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4) Valid bit is zero, so MMU triggers page fault exception</a:t>
            </a:r>
          </a:p>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5) Handler identifies victim (and, if dirty, pages it out to disk)</a:t>
            </a:r>
          </a:p>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6) Handler pages in new page and updates PTE in memory</a:t>
            </a:r>
          </a:p>
          <a:p>
            <a:pPr>
              <a:lnSpc>
                <a:spcPct val="73000"/>
              </a:lnSpc>
              <a:spcBef>
                <a:spcPts val="1250"/>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0" dirty="0"/>
              <a:t>7) Handler returns to original process, restarting faulting instruction</a:t>
            </a:r>
          </a:p>
        </p:txBody>
      </p:sp>
      <p:sp>
        <p:nvSpPr>
          <p:cNvPr id="9226" name="Rectangle 10"/>
          <p:cNvSpPr>
            <a:spLocks noChangeArrowheads="1"/>
          </p:cNvSpPr>
          <p:nvPr/>
        </p:nvSpPr>
        <p:spPr bwMode="auto">
          <a:xfrm>
            <a:off x="3188602" y="2473859"/>
            <a:ext cx="1066800" cy="1237384"/>
          </a:xfrm>
          <a:prstGeom prst="rect">
            <a:avLst/>
          </a:prstGeom>
          <a:solidFill>
            <a:srgbClr val="D5F1CF"/>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MMU</a:t>
            </a:r>
          </a:p>
        </p:txBody>
      </p:sp>
      <p:sp>
        <p:nvSpPr>
          <p:cNvPr id="9233" name="Rectangle 17"/>
          <p:cNvSpPr>
            <a:spLocks noChangeArrowheads="1"/>
          </p:cNvSpPr>
          <p:nvPr/>
        </p:nvSpPr>
        <p:spPr bwMode="auto">
          <a:xfrm>
            <a:off x="5777815" y="2188833"/>
            <a:ext cx="914400" cy="1925967"/>
          </a:xfrm>
          <a:prstGeom prst="rect">
            <a:avLst/>
          </a:prstGeom>
          <a:solidFill>
            <a:srgbClr val="F5F5F5"/>
          </a:solidFill>
          <a:ln w="19080">
            <a:solidFill>
              <a:schemeClr val="tx1"/>
            </a:solidFill>
            <a:miter lim="800000"/>
            <a:headEnd/>
            <a:tailEnd/>
          </a:ln>
          <a:effectLst/>
        </p:spPr>
        <p:txBody>
          <a:bodyPr wrap="none" anchor="ctr"/>
          <a:lstStyle/>
          <a:p>
            <a:r>
              <a:rPr lang="en-US" sz="1600" dirty="0">
                <a:latin typeface="Calibri" pitchFamily="34" charset="0"/>
              </a:rPr>
              <a:t>Cache/</a:t>
            </a:r>
          </a:p>
          <a:p>
            <a:r>
              <a:rPr lang="en-US" sz="1600" dirty="0">
                <a:latin typeface="Calibri" pitchFamily="34" charset="0"/>
              </a:rPr>
              <a:t>Memory</a:t>
            </a:r>
          </a:p>
        </p:txBody>
      </p:sp>
      <p:sp>
        <p:nvSpPr>
          <p:cNvPr id="37" name="Rectangle 10"/>
          <p:cNvSpPr>
            <a:spLocks noChangeArrowheads="1"/>
          </p:cNvSpPr>
          <p:nvPr/>
        </p:nvSpPr>
        <p:spPr bwMode="auto">
          <a:xfrm>
            <a:off x="750202" y="2826338"/>
            <a:ext cx="1066800" cy="533400"/>
          </a:xfrm>
          <a:prstGeom prst="rect">
            <a:avLst/>
          </a:prstGeom>
          <a:solidFill>
            <a:srgbClr val="F1C7C7"/>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cxnSp>
        <p:nvCxnSpPr>
          <p:cNvPr id="38" name="Straight Arrow Connector 37"/>
          <p:cNvCxnSpPr>
            <a:stCxn id="37" idx="3"/>
          </p:cNvCxnSpPr>
          <p:nvPr/>
        </p:nvCxnSpPr>
        <p:spPr bwMode="auto">
          <a:xfrm flipV="1">
            <a:off x="1817002" y="3088469"/>
            <a:ext cx="1370013" cy="4569"/>
          </a:xfrm>
          <a:prstGeom prst="straightConnector1">
            <a:avLst/>
          </a:prstGeom>
          <a:noFill/>
          <a:ln w="25400" cap="flat" cmpd="sng" algn="ctr">
            <a:solidFill>
              <a:schemeClr val="tx1"/>
            </a:solidFill>
            <a:prstDash val="solid"/>
            <a:round/>
            <a:headEnd type="none" w="med" len="med"/>
            <a:tailEnd type="arrow"/>
          </a:ln>
          <a:effectLst/>
        </p:spPr>
      </p:cxnSp>
      <p:sp>
        <p:nvSpPr>
          <p:cNvPr id="41" name="Text Box 9"/>
          <p:cNvSpPr txBox="1">
            <a:spLocks noChangeArrowheads="1"/>
          </p:cNvSpPr>
          <p:nvPr/>
        </p:nvSpPr>
        <p:spPr bwMode="auto">
          <a:xfrm>
            <a:off x="2274202" y="2829849"/>
            <a:ext cx="387007"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VA</a:t>
            </a:r>
          </a:p>
        </p:txBody>
      </p:sp>
      <p:sp>
        <p:nvSpPr>
          <p:cNvPr id="45" name="TextBox 44"/>
          <p:cNvSpPr txBox="1"/>
          <p:nvPr/>
        </p:nvSpPr>
        <p:spPr>
          <a:xfrm>
            <a:off x="614766" y="2241246"/>
            <a:ext cx="105830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CPU Chip</a:t>
            </a:r>
          </a:p>
        </p:txBody>
      </p:sp>
      <p:sp>
        <p:nvSpPr>
          <p:cNvPr id="43" name="Text Box 9"/>
          <p:cNvSpPr txBox="1">
            <a:spLocks noChangeArrowheads="1"/>
          </p:cNvSpPr>
          <p:nvPr/>
        </p:nvSpPr>
        <p:spPr bwMode="auto">
          <a:xfrm>
            <a:off x="4738003" y="2394344"/>
            <a:ext cx="56057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a:t>
            </a:r>
          </a:p>
        </p:txBody>
      </p:sp>
      <p:cxnSp>
        <p:nvCxnSpPr>
          <p:cNvPr id="46" name="Straight Arrow Connector 45"/>
          <p:cNvCxnSpPr/>
          <p:nvPr/>
        </p:nvCxnSpPr>
        <p:spPr bwMode="auto">
          <a:xfrm flipV="1">
            <a:off x="4255402" y="2647203"/>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47" name="Text Box 9"/>
          <p:cNvSpPr txBox="1">
            <a:spLocks noChangeArrowheads="1"/>
          </p:cNvSpPr>
          <p:nvPr/>
        </p:nvSpPr>
        <p:spPr bwMode="auto">
          <a:xfrm>
            <a:off x="4791415" y="2835472"/>
            <a:ext cx="453755"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t>
            </a:r>
          </a:p>
        </p:txBody>
      </p:sp>
      <p:cxnSp>
        <p:nvCxnSpPr>
          <p:cNvPr id="48" name="Straight Arrow Connector 47"/>
          <p:cNvCxnSpPr/>
          <p:nvPr/>
        </p:nvCxnSpPr>
        <p:spPr bwMode="auto">
          <a:xfrm flipH="1" flipV="1">
            <a:off x="4255402" y="3104403"/>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51" name="Oval 4"/>
          <p:cNvSpPr>
            <a:spLocks noChangeArrowheads="1"/>
          </p:cNvSpPr>
          <p:nvPr/>
        </p:nvSpPr>
        <p:spPr bwMode="auto">
          <a:xfrm>
            <a:off x="2330387" y="2594506"/>
            <a:ext cx="274637"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1</a:t>
            </a:r>
          </a:p>
        </p:txBody>
      </p:sp>
      <p:sp>
        <p:nvSpPr>
          <p:cNvPr id="52" name="Oval 18"/>
          <p:cNvSpPr>
            <a:spLocks noChangeArrowheads="1"/>
          </p:cNvSpPr>
          <p:nvPr/>
        </p:nvSpPr>
        <p:spPr bwMode="auto">
          <a:xfrm>
            <a:off x="4880973" y="2146828"/>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2</a:t>
            </a:r>
          </a:p>
        </p:txBody>
      </p:sp>
      <p:sp>
        <p:nvSpPr>
          <p:cNvPr id="53" name="Oval 19"/>
          <p:cNvSpPr>
            <a:spLocks noChangeArrowheads="1"/>
          </p:cNvSpPr>
          <p:nvPr/>
        </p:nvSpPr>
        <p:spPr bwMode="auto">
          <a:xfrm>
            <a:off x="4880973" y="3154363"/>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3</a:t>
            </a:r>
          </a:p>
        </p:txBody>
      </p:sp>
      <p:sp>
        <p:nvSpPr>
          <p:cNvPr id="54" name="Oval 20"/>
          <p:cNvSpPr>
            <a:spLocks noChangeArrowheads="1"/>
          </p:cNvSpPr>
          <p:nvPr/>
        </p:nvSpPr>
        <p:spPr bwMode="auto">
          <a:xfrm>
            <a:off x="4563533" y="1554162"/>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4</a:t>
            </a:r>
          </a:p>
        </p:txBody>
      </p:sp>
      <p:sp>
        <p:nvSpPr>
          <p:cNvPr id="56" name="Oval 21"/>
          <p:cNvSpPr>
            <a:spLocks noChangeArrowheads="1"/>
          </p:cNvSpPr>
          <p:nvPr/>
        </p:nvSpPr>
        <p:spPr bwMode="auto">
          <a:xfrm>
            <a:off x="7192962" y="2700868"/>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5</a:t>
            </a:r>
          </a:p>
        </p:txBody>
      </p:sp>
      <p:sp>
        <p:nvSpPr>
          <p:cNvPr id="24" name="Rectangle 17"/>
          <p:cNvSpPr>
            <a:spLocks noChangeArrowheads="1"/>
          </p:cNvSpPr>
          <p:nvPr/>
        </p:nvSpPr>
        <p:spPr bwMode="auto">
          <a:xfrm>
            <a:off x="7924800" y="2192866"/>
            <a:ext cx="914400" cy="1925967"/>
          </a:xfrm>
          <a:prstGeom prst="rect">
            <a:avLst/>
          </a:prstGeom>
          <a:solidFill>
            <a:srgbClr val="F5F5F5"/>
          </a:solidFill>
          <a:ln w="19080">
            <a:solidFill>
              <a:schemeClr val="tx1"/>
            </a:solidFill>
            <a:miter lim="800000"/>
            <a:headEnd/>
            <a:tailEnd/>
          </a:ln>
          <a:effectLst/>
        </p:spPr>
        <p:txBody>
          <a:bodyPr wrap="none" anchor="ctr"/>
          <a:lstStyle/>
          <a:p>
            <a:pPr algn="ctr"/>
            <a:r>
              <a:rPr lang="en-US" sz="1600" dirty="0">
                <a:latin typeface="Calibri" pitchFamily="34" charset="0"/>
              </a:rPr>
              <a:t>Disk</a:t>
            </a:r>
          </a:p>
        </p:txBody>
      </p:sp>
      <p:sp>
        <p:nvSpPr>
          <p:cNvPr id="25" name="Rectangle 10"/>
          <p:cNvSpPr>
            <a:spLocks noChangeArrowheads="1"/>
          </p:cNvSpPr>
          <p:nvPr/>
        </p:nvSpPr>
        <p:spPr bwMode="auto">
          <a:xfrm>
            <a:off x="5760880" y="1219200"/>
            <a:ext cx="2527985" cy="533400"/>
          </a:xfrm>
          <a:prstGeom prst="rect">
            <a:avLst/>
          </a:prstGeom>
          <a:solidFill>
            <a:srgbClr val="F6F5BD"/>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Page fault handler</a:t>
            </a:r>
          </a:p>
        </p:txBody>
      </p:sp>
      <p:cxnSp>
        <p:nvCxnSpPr>
          <p:cNvPr id="27" name="Shape 26"/>
          <p:cNvCxnSpPr>
            <a:stCxn id="9226" idx="0"/>
            <a:endCxn id="25" idx="1"/>
          </p:cNvCxnSpPr>
          <p:nvPr/>
        </p:nvCxnSpPr>
        <p:spPr bwMode="auto">
          <a:xfrm rot="5400000" flipH="1" flipV="1">
            <a:off x="4247462" y="960441"/>
            <a:ext cx="987959" cy="2038878"/>
          </a:xfrm>
          <a:prstGeom prst="bentConnector2">
            <a:avLst/>
          </a:prstGeom>
          <a:noFill/>
          <a:ln w="25400" cap="flat" cmpd="sng" algn="ctr">
            <a:solidFill>
              <a:schemeClr val="tx1"/>
            </a:solidFill>
            <a:prstDash val="dash"/>
            <a:round/>
            <a:headEnd type="none" w="med" len="med"/>
            <a:tailEnd type="arrow"/>
          </a:ln>
          <a:effectLst/>
        </p:spPr>
      </p:cxnSp>
      <p:cxnSp>
        <p:nvCxnSpPr>
          <p:cNvPr id="28" name="Straight Arrow Connector 27"/>
          <p:cNvCxnSpPr/>
          <p:nvPr/>
        </p:nvCxnSpPr>
        <p:spPr bwMode="auto">
          <a:xfrm>
            <a:off x="6707187" y="2633132"/>
            <a:ext cx="1217613" cy="2219"/>
          </a:xfrm>
          <a:prstGeom prst="straightConnector1">
            <a:avLst/>
          </a:prstGeom>
          <a:noFill/>
          <a:ln w="25400"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rot="10800000">
            <a:off x="6707188" y="3580024"/>
            <a:ext cx="1217613" cy="1376"/>
          </a:xfrm>
          <a:prstGeom prst="straightConnector1">
            <a:avLst/>
          </a:prstGeom>
          <a:noFill/>
          <a:ln w="25400" cap="flat" cmpd="sng" algn="ctr">
            <a:solidFill>
              <a:schemeClr val="tx1"/>
            </a:solidFill>
            <a:prstDash val="solid"/>
            <a:round/>
            <a:headEnd type="none" w="med" len="med"/>
            <a:tailEnd type="arrow"/>
          </a:ln>
          <a:effectLst/>
        </p:spPr>
      </p:cxnSp>
      <p:sp>
        <p:nvSpPr>
          <p:cNvPr id="34" name="Down Arrow 33"/>
          <p:cNvSpPr/>
          <p:nvPr/>
        </p:nvSpPr>
        <p:spPr bwMode="auto">
          <a:xfrm>
            <a:off x="7086600" y="1752600"/>
            <a:ext cx="457200" cy="628516"/>
          </a:xfrm>
          <a:prstGeom prst="downArrow">
            <a:avLst/>
          </a:prstGeom>
          <a:noFill/>
          <a:ln w="635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5" name="Text Box 9"/>
          <p:cNvSpPr txBox="1">
            <a:spLocks noChangeArrowheads="1"/>
          </p:cNvSpPr>
          <p:nvPr/>
        </p:nvSpPr>
        <p:spPr bwMode="auto">
          <a:xfrm>
            <a:off x="6773333" y="2353733"/>
            <a:ext cx="1058280"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Victim page</a:t>
            </a:r>
          </a:p>
        </p:txBody>
      </p:sp>
      <p:sp>
        <p:nvSpPr>
          <p:cNvPr id="36" name="Text Box 9"/>
          <p:cNvSpPr txBox="1">
            <a:spLocks noChangeArrowheads="1"/>
          </p:cNvSpPr>
          <p:nvPr/>
        </p:nvSpPr>
        <p:spPr bwMode="auto">
          <a:xfrm>
            <a:off x="6858000" y="3302001"/>
            <a:ext cx="919525"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New page</a:t>
            </a:r>
          </a:p>
        </p:txBody>
      </p:sp>
      <p:sp>
        <p:nvSpPr>
          <p:cNvPr id="39" name="Text Box 9"/>
          <p:cNvSpPr txBox="1">
            <a:spLocks noChangeArrowheads="1"/>
          </p:cNvSpPr>
          <p:nvPr/>
        </p:nvSpPr>
        <p:spPr bwMode="auto">
          <a:xfrm>
            <a:off x="4267200" y="1180238"/>
            <a:ext cx="90791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Exception</a:t>
            </a:r>
          </a:p>
        </p:txBody>
      </p:sp>
      <p:sp>
        <p:nvSpPr>
          <p:cNvPr id="42" name="Oval 21"/>
          <p:cNvSpPr>
            <a:spLocks noChangeArrowheads="1"/>
          </p:cNvSpPr>
          <p:nvPr/>
        </p:nvSpPr>
        <p:spPr bwMode="auto">
          <a:xfrm>
            <a:off x="7205132" y="3662362"/>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6</a:t>
            </a:r>
          </a:p>
        </p:txBody>
      </p:sp>
      <p:sp>
        <p:nvSpPr>
          <p:cNvPr id="49" name="Oval 21"/>
          <p:cNvSpPr>
            <a:spLocks noChangeArrowheads="1"/>
          </p:cNvSpPr>
          <p:nvPr/>
        </p:nvSpPr>
        <p:spPr bwMode="auto">
          <a:xfrm>
            <a:off x="2330386" y="3173149"/>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7</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8">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8">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218">
                                            <p:txEl>
                                              <p:pRg st="5" end="5"/>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25" grpId="0" animBg="1"/>
      <p:bldP spid="34" grpId="0" animBg="1"/>
      <p:bldP spid="35" grpId="0"/>
      <p:bldP spid="36" grpId="0"/>
      <p:bldP spid="39" grpId="0"/>
      <p:bldP spid="42" grpId="0" animBg="1"/>
      <p:bldP spid="4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389467" y="493712"/>
            <a:ext cx="8382000" cy="57308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Speeding Up Page Table Access</a:t>
            </a:r>
          </a:p>
        </p:txBody>
      </p:sp>
      <p:sp>
        <p:nvSpPr>
          <p:cNvPr id="30722" name="Rectangle 2"/>
          <p:cNvSpPr>
            <a:spLocks noGrp="1" noChangeArrowheads="1"/>
          </p:cNvSpPr>
          <p:nvPr>
            <p:ph type="body" idx="1"/>
          </p:nvPr>
        </p:nvSpPr>
        <p:spPr>
          <a:xfrm>
            <a:off x="381000" y="1481138"/>
            <a:ext cx="8548687" cy="5224462"/>
          </a:xfrm>
          <a:ln/>
        </p:spPr>
        <p:txBody>
          <a:bodyPr/>
          <a:lstStyle/>
          <a:p>
            <a:pPr>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Page table entries (PTEs) are cached in L1, L2, etc. like any other memory word</a:t>
            </a:r>
          </a:p>
          <a:p>
            <a:pPr lvl="1">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PTEs may be evicted by other data references</a:t>
            </a:r>
          </a:p>
          <a:p>
            <a:pPr lvl="1">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PTE hit still requires a small L1 delay</a:t>
            </a:r>
          </a:p>
          <a:p>
            <a:pPr lvl="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471" name="Rectangle 79"/>
          <p:cNvSpPr>
            <a:spLocks noChangeArrowheads="1"/>
          </p:cNvSpPr>
          <p:nvPr/>
        </p:nvSpPr>
        <p:spPr bwMode="auto">
          <a:xfrm>
            <a:off x="827088" y="2222211"/>
            <a:ext cx="3646487" cy="2438400"/>
          </a:xfrm>
          <a:prstGeom prst="rect">
            <a:avLst/>
          </a:prstGeom>
          <a:solidFill>
            <a:srgbClr val="EBEBEB"/>
          </a:solidFill>
          <a:ln w="12700" cap="flat" cmpd="sng" algn="ctr">
            <a:noFill/>
            <a:prstDash val="dash"/>
            <a:miter lim="800000"/>
            <a:headEnd type="none" w="med" len="med"/>
            <a:tailEnd type="none" w="med" len="med"/>
          </a:ln>
          <a:effectLst/>
        </p:spPr>
        <p:txBody>
          <a:bodyPr wrap="none" anchor="ctr">
            <a:prstTxWarp prst="textNoShape">
              <a:avLst/>
            </a:prstTxWarp>
          </a:bodyPr>
          <a:lstStyle/>
          <a:p>
            <a:endParaRPr lang="en-US">
              <a:latin typeface="+mn-lt"/>
            </a:endParaRPr>
          </a:p>
        </p:txBody>
      </p:sp>
      <p:sp>
        <p:nvSpPr>
          <p:cNvPr id="571420" name="Rectangle 28"/>
          <p:cNvSpPr>
            <a:spLocks noGrp="1" noChangeArrowheads="1"/>
          </p:cNvSpPr>
          <p:nvPr>
            <p:ph type="title"/>
          </p:nvPr>
        </p:nvSpPr>
        <p:spPr/>
        <p:txBody>
          <a:bodyPr/>
          <a:lstStyle/>
          <a:p>
            <a:r>
              <a:rPr lang="en-US"/>
              <a:t>Integrating VM and Cache</a:t>
            </a:r>
          </a:p>
        </p:txBody>
      </p:sp>
      <p:sp>
        <p:nvSpPr>
          <p:cNvPr id="571458" name="Rectangle 66"/>
          <p:cNvSpPr>
            <a:spLocks noChangeArrowheads="1"/>
          </p:cNvSpPr>
          <p:nvPr/>
        </p:nvSpPr>
        <p:spPr bwMode="auto">
          <a:xfrm>
            <a:off x="2552700" y="3411249"/>
            <a:ext cx="384721" cy="26674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l">
              <a:lnSpc>
                <a:spcPct val="85000"/>
              </a:lnSpc>
            </a:pPr>
            <a:r>
              <a:rPr lang="en-US" sz="1600" dirty="0">
                <a:latin typeface="+mn-lt"/>
              </a:rPr>
              <a:t>VA</a:t>
            </a:r>
          </a:p>
        </p:txBody>
      </p:sp>
      <p:sp>
        <p:nvSpPr>
          <p:cNvPr id="571459" name="Rectangle 67"/>
          <p:cNvSpPr>
            <a:spLocks noChangeArrowheads="1"/>
          </p:cNvSpPr>
          <p:nvPr/>
        </p:nvSpPr>
        <p:spPr bwMode="auto">
          <a:xfrm>
            <a:off x="1028700" y="3182649"/>
            <a:ext cx="1230313" cy="457200"/>
          </a:xfrm>
          <a:prstGeom prst="rect">
            <a:avLst/>
          </a:prstGeom>
          <a:solidFill>
            <a:srgbClr val="F6D2D2"/>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mn-lt"/>
              </a:rPr>
              <a:t>CPU</a:t>
            </a:r>
          </a:p>
        </p:txBody>
      </p:sp>
      <p:sp>
        <p:nvSpPr>
          <p:cNvPr id="571460" name="Rectangle 68"/>
          <p:cNvSpPr>
            <a:spLocks noChangeArrowheads="1"/>
          </p:cNvSpPr>
          <p:nvPr/>
        </p:nvSpPr>
        <p:spPr bwMode="auto">
          <a:xfrm>
            <a:off x="3267075" y="2420649"/>
            <a:ext cx="1022350" cy="2119312"/>
          </a:xfrm>
          <a:prstGeom prst="rect">
            <a:avLst/>
          </a:prstGeom>
          <a:solidFill>
            <a:srgbClr val="DBF2DA"/>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latin typeface="+mn-lt"/>
              </a:rPr>
              <a:t>MMU</a:t>
            </a:r>
          </a:p>
        </p:txBody>
      </p:sp>
      <p:sp>
        <p:nvSpPr>
          <p:cNvPr id="571461" name="Rectangle 69"/>
          <p:cNvSpPr>
            <a:spLocks noChangeArrowheads="1"/>
          </p:cNvSpPr>
          <p:nvPr/>
        </p:nvSpPr>
        <p:spPr bwMode="auto">
          <a:xfrm>
            <a:off x="5448300" y="2420649"/>
            <a:ext cx="925513" cy="2119312"/>
          </a:xfrm>
          <a:prstGeom prst="rect">
            <a:avLst/>
          </a:prstGeom>
          <a:solidFill>
            <a:srgbClr val="F5F5F5"/>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b="0">
              <a:latin typeface="+mn-lt"/>
            </a:endParaRPr>
          </a:p>
        </p:txBody>
      </p:sp>
      <p:sp>
        <p:nvSpPr>
          <p:cNvPr id="571462" name="Line 70"/>
          <p:cNvSpPr>
            <a:spLocks noChangeShapeType="1"/>
          </p:cNvSpPr>
          <p:nvPr/>
        </p:nvSpPr>
        <p:spPr bwMode="auto">
          <a:xfrm flipV="1">
            <a:off x="2259013" y="3411249"/>
            <a:ext cx="1001712"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63" name="Line 71"/>
          <p:cNvSpPr>
            <a:spLocks noChangeShapeType="1"/>
          </p:cNvSpPr>
          <p:nvPr/>
        </p:nvSpPr>
        <p:spPr bwMode="auto">
          <a:xfrm flipV="1">
            <a:off x="1638300" y="3639849"/>
            <a:ext cx="0" cy="1249362"/>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64" name="Rectangle 72"/>
          <p:cNvSpPr>
            <a:spLocks noChangeArrowheads="1"/>
          </p:cNvSpPr>
          <p:nvPr/>
        </p:nvSpPr>
        <p:spPr bwMode="auto">
          <a:xfrm>
            <a:off x="4564063" y="2922299"/>
            <a:ext cx="564257" cy="26674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l">
              <a:lnSpc>
                <a:spcPct val="85000"/>
              </a:lnSpc>
            </a:pPr>
            <a:r>
              <a:rPr lang="en-US" sz="1600" dirty="0">
                <a:latin typeface="+mn-lt"/>
              </a:rPr>
              <a:t>PTEA</a:t>
            </a:r>
          </a:p>
        </p:txBody>
      </p:sp>
      <p:sp>
        <p:nvSpPr>
          <p:cNvPr id="571465" name="Text Box 73"/>
          <p:cNvSpPr txBox="1">
            <a:spLocks noChangeArrowheads="1"/>
          </p:cNvSpPr>
          <p:nvPr/>
        </p:nvSpPr>
        <p:spPr bwMode="auto">
          <a:xfrm>
            <a:off x="4286250" y="1764009"/>
            <a:ext cx="494947"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mn-lt"/>
              </a:rPr>
              <a:t>PTE</a:t>
            </a:r>
          </a:p>
        </p:txBody>
      </p:sp>
      <p:sp>
        <p:nvSpPr>
          <p:cNvPr id="571466" name="Line 74"/>
          <p:cNvSpPr>
            <a:spLocks noChangeShapeType="1"/>
          </p:cNvSpPr>
          <p:nvPr/>
        </p:nvSpPr>
        <p:spPr bwMode="auto">
          <a:xfrm>
            <a:off x="4286250" y="3181061"/>
            <a:ext cx="1162050" cy="1588"/>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67" name="Rectangle 75"/>
          <p:cNvSpPr>
            <a:spLocks noChangeArrowheads="1"/>
          </p:cNvSpPr>
          <p:nvPr/>
        </p:nvSpPr>
        <p:spPr bwMode="auto">
          <a:xfrm>
            <a:off x="4692650" y="3563649"/>
            <a:ext cx="347852" cy="26674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l">
              <a:lnSpc>
                <a:spcPct val="85000"/>
              </a:lnSpc>
            </a:pPr>
            <a:r>
              <a:rPr lang="en-US" sz="1600">
                <a:latin typeface="+mn-lt"/>
              </a:rPr>
              <a:t>PA</a:t>
            </a:r>
          </a:p>
        </p:txBody>
      </p:sp>
      <p:sp>
        <p:nvSpPr>
          <p:cNvPr id="571468" name="Line 76"/>
          <p:cNvSpPr>
            <a:spLocks noChangeShapeType="1"/>
          </p:cNvSpPr>
          <p:nvPr/>
        </p:nvSpPr>
        <p:spPr bwMode="auto">
          <a:xfrm flipH="1">
            <a:off x="1638300" y="4889211"/>
            <a:ext cx="3568700" cy="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69" name="Text Box 77"/>
          <p:cNvSpPr txBox="1">
            <a:spLocks noChangeArrowheads="1"/>
          </p:cNvSpPr>
          <p:nvPr/>
        </p:nvSpPr>
        <p:spPr bwMode="auto">
          <a:xfrm>
            <a:off x="3200400" y="4813011"/>
            <a:ext cx="5838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mn-lt"/>
              </a:rPr>
              <a:t>Data</a:t>
            </a:r>
          </a:p>
        </p:txBody>
      </p:sp>
      <p:sp>
        <p:nvSpPr>
          <p:cNvPr id="571470" name="Line 78"/>
          <p:cNvSpPr>
            <a:spLocks noChangeShapeType="1"/>
          </p:cNvSpPr>
          <p:nvPr/>
        </p:nvSpPr>
        <p:spPr bwMode="auto">
          <a:xfrm flipV="1">
            <a:off x="4305300" y="3822411"/>
            <a:ext cx="1162050"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73" name="Rectangle 81"/>
          <p:cNvSpPr>
            <a:spLocks noChangeArrowheads="1"/>
          </p:cNvSpPr>
          <p:nvPr/>
        </p:nvSpPr>
        <p:spPr bwMode="auto">
          <a:xfrm>
            <a:off x="7532688" y="2420649"/>
            <a:ext cx="925512" cy="2119312"/>
          </a:xfrm>
          <a:prstGeom prst="rect">
            <a:avLst/>
          </a:prstGeom>
          <a:solidFill>
            <a:srgbClr val="F5F5F5"/>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latin typeface="+mn-lt"/>
              </a:rPr>
              <a:t>Memory</a:t>
            </a:r>
          </a:p>
        </p:txBody>
      </p:sp>
      <p:sp>
        <p:nvSpPr>
          <p:cNvPr id="571474" name="Line 82"/>
          <p:cNvSpPr>
            <a:spLocks noChangeShapeType="1"/>
          </p:cNvSpPr>
          <p:nvPr/>
        </p:nvSpPr>
        <p:spPr bwMode="auto">
          <a:xfrm>
            <a:off x="6373813" y="3822411"/>
            <a:ext cx="1177925"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75" name="Text Box 83"/>
          <p:cNvSpPr txBox="1">
            <a:spLocks noChangeArrowheads="1"/>
          </p:cNvSpPr>
          <p:nvPr/>
        </p:nvSpPr>
        <p:spPr bwMode="auto">
          <a:xfrm>
            <a:off x="6750050" y="3516609"/>
            <a:ext cx="404277"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mn-lt"/>
              </a:rPr>
              <a:t>PA</a:t>
            </a:r>
          </a:p>
        </p:txBody>
      </p:sp>
      <p:sp>
        <p:nvSpPr>
          <p:cNvPr id="571476" name="Text Box 84"/>
          <p:cNvSpPr txBox="1">
            <a:spLocks noChangeArrowheads="1"/>
          </p:cNvSpPr>
          <p:nvPr/>
        </p:nvSpPr>
        <p:spPr bwMode="auto">
          <a:xfrm>
            <a:off x="5981507" y="3575704"/>
            <a:ext cx="479618" cy="461665"/>
          </a:xfrm>
          <a:prstGeom prst="rect">
            <a:avLst/>
          </a:prstGeom>
          <a:noFill/>
          <a:ln w="12700">
            <a:noFill/>
            <a:miter lim="800000"/>
            <a:headEnd/>
            <a:tailEnd/>
          </a:ln>
          <a:effectLst/>
        </p:spPr>
        <p:txBody>
          <a:bodyPr wrap="none" anchor="ctr">
            <a:prstTxWarp prst="textNoShape">
              <a:avLst/>
            </a:prstTxWarp>
            <a:spAutoFit/>
          </a:bodyPr>
          <a:lstStyle/>
          <a:p>
            <a:pPr algn="r">
              <a:lnSpc>
                <a:spcPct val="100000"/>
              </a:lnSpc>
            </a:pPr>
            <a:r>
              <a:rPr lang="en-US" sz="1200">
                <a:latin typeface="+mn-lt"/>
              </a:rPr>
              <a:t>PA</a:t>
            </a:r>
          </a:p>
          <a:p>
            <a:pPr algn="r">
              <a:lnSpc>
                <a:spcPct val="100000"/>
              </a:lnSpc>
            </a:pPr>
            <a:r>
              <a:rPr lang="en-US" sz="1200">
                <a:latin typeface="+mn-lt"/>
              </a:rPr>
              <a:t>miss</a:t>
            </a:r>
          </a:p>
        </p:txBody>
      </p:sp>
      <p:sp>
        <p:nvSpPr>
          <p:cNvPr id="571477" name="Rectangle 85"/>
          <p:cNvSpPr>
            <a:spLocks noChangeArrowheads="1"/>
          </p:cNvSpPr>
          <p:nvPr/>
        </p:nvSpPr>
        <p:spPr bwMode="auto">
          <a:xfrm>
            <a:off x="6648450" y="2861974"/>
            <a:ext cx="564257" cy="26674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l">
              <a:lnSpc>
                <a:spcPct val="85000"/>
              </a:lnSpc>
            </a:pPr>
            <a:r>
              <a:rPr lang="en-US" sz="1600">
                <a:latin typeface="+mn-lt"/>
              </a:rPr>
              <a:t>PTEA</a:t>
            </a:r>
          </a:p>
        </p:txBody>
      </p:sp>
      <p:sp>
        <p:nvSpPr>
          <p:cNvPr id="571478" name="Text Box 86"/>
          <p:cNvSpPr txBox="1">
            <a:spLocks noChangeArrowheads="1"/>
          </p:cNvSpPr>
          <p:nvPr/>
        </p:nvSpPr>
        <p:spPr bwMode="auto">
          <a:xfrm>
            <a:off x="5933633" y="2905779"/>
            <a:ext cx="505267" cy="461665"/>
          </a:xfrm>
          <a:prstGeom prst="rect">
            <a:avLst/>
          </a:prstGeom>
          <a:noFill/>
          <a:ln w="12700">
            <a:noFill/>
            <a:miter lim="800000"/>
            <a:headEnd/>
            <a:tailEnd/>
          </a:ln>
          <a:effectLst/>
        </p:spPr>
        <p:txBody>
          <a:bodyPr wrap="none" anchor="ctr">
            <a:prstTxWarp prst="textNoShape">
              <a:avLst/>
            </a:prstTxWarp>
            <a:spAutoFit/>
          </a:bodyPr>
          <a:lstStyle/>
          <a:p>
            <a:pPr algn="r">
              <a:lnSpc>
                <a:spcPct val="100000"/>
              </a:lnSpc>
            </a:pPr>
            <a:r>
              <a:rPr lang="en-US" sz="1200">
                <a:latin typeface="+mn-lt"/>
              </a:rPr>
              <a:t>PTEA</a:t>
            </a:r>
          </a:p>
          <a:p>
            <a:pPr algn="r">
              <a:lnSpc>
                <a:spcPct val="100000"/>
              </a:lnSpc>
            </a:pPr>
            <a:r>
              <a:rPr lang="en-US" sz="1200">
                <a:latin typeface="+mn-lt"/>
              </a:rPr>
              <a:t>miss</a:t>
            </a:r>
          </a:p>
        </p:txBody>
      </p:sp>
      <p:sp>
        <p:nvSpPr>
          <p:cNvPr id="571479" name="Line 87"/>
          <p:cNvSpPr>
            <a:spLocks noChangeShapeType="1"/>
          </p:cNvSpPr>
          <p:nvPr/>
        </p:nvSpPr>
        <p:spPr bwMode="auto">
          <a:xfrm flipH="1">
            <a:off x="3763963" y="2071399"/>
            <a:ext cx="1443037" cy="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80" name="Line 88"/>
          <p:cNvSpPr>
            <a:spLocks noChangeShapeType="1"/>
          </p:cNvSpPr>
          <p:nvPr/>
        </p:nvSpPr>
        <p:spPr bwMode="auto">
          <a:xfrm flipV="1">
            <a:off x="3763963" y="2071399"/>
            <a:ext cx="0" cy="34925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latin typeface="+mn-lt"/>
            </a:endParaRPr>
          </a:p>
        </p:txBody>
      </p:sp>
      <p:sp>
        <p:nvSpPr>
          <p:cNvPr id="571481" name="Line 89"/>
          <p:cNvSpPr>
            <a:spLocks noChangeShapeType="1"/>
          </p:cNvSpPr>
          <p:nvPr/>
        </p:nvSpPr>
        <p:spPr bwMode="auto">
          <a:xfrm flipH="1">
            <a:off x="5207000" y="2603211"/>
            <a:ext cx="241300" cy="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82" name="Line 90"/>
          <p:cNvSpPr>
            <a:spLocks noChangeShapeType="1"/>
          </p:cNvSpPr>
          <p:nvPr/>
        </p:nvSpPr>
        <p:spPr bwMode="auto">
          <a:xfrm flipV="1">
            <a:off x="5207000" y="2071399"/>
            <a:ext cx="0" cy="531812"/>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83" name="Text Box 91"/>
          <p:cNvSpPr txBox="1">
            <a:spLocks noChangeArrowheads="1"/>
          </p:cNvSpPr>
          <p:nvPr/>
        </p:nvSpPr>
        <p:spPr bwMode="auto">
          <a:xfrm>
            <a:off x="5399088" y="2402542"/>
            <a:ext cx="505267" cy="46166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latin typeface="+mn-lt"/>
              </a:rPr>
              <a:t>PTEA </a:t>
            </a:r>
          </a:p>
          <a:p>
            <a:pPr algn="l">
              <a:lnSpc>
                <a:spcPct val="100000"/>
              </a:lnSpc>
            </a:pPr>
            <a:r>
              <a:rPr lang="en-US" sz="1200">
                <a:latin typeface="+mn-lt"/>
              </a:rPr>
              <a:t>hit</a:t>
            </a:r>
          </a:p>
        </p:txBody>
      </p:sp>
      <p:sp>
        <p:nvSpPr>
          <p:cNvPr id="571484" name="Line 92"/>
          <p:cNvSpPr>
            <a:spLocks noChangeShapeType="1"/>
          </p:cNvSpPr>
          <p:nvPr/>
        </p:nvSpPr>
        <p:spPr bwMode="auto">
          <a:xfrm flipH="1">
            <a:off x="5207000" y="4355811"/>
            <a:ext cx="241300" cy="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85" name="Line 93"/>
          <p:cNvSpPr>
            <a:spLocks noChangeShapeType="1"/>
          </p:cNvSpPr>
          <p:nvPr/>
        </p:nvSpPr>
        <p:spPr bwMode="auto">
          <a:xfrm flipH="1" flipV="1">
            <a:off x="5207000" y="4355811"/>
            <a:ext cx="0" cy="53340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mn-lt"/>
            </a:endParaRPr>
          </a:p>
        </p:txBody>
      </p:sp>
      <p:sp>
        <p:nvSpPr>
          <p:cNvPr id="571486" name="Text Box 94"/>
          <p:cNvSpPr txBox="1">
            <a:spLocks noChangeArrowheads="1"/>
          </p:cNvSpPr>
          <p:nvPr/>
        </p:nvSpPr>
        <p:spPr bwMode="auto">
          <a:xfrm>
            <a:off x="5399088" y="4155142"/>
            <a:ext cx="358391" cy="46166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latin typeface="+mn-lt"/>
              </a:rPr>
              <a:t>PA </a:t>
            </a:r>
          </a:p>
          <a:p>
            <a:pPr algn="l">
              <a:lnSpc>
                <a:spcPct val="100000"/>
              </a:lnSpc>
            </a:pPr>
            <a:r>
              <a:rPr lang="en-US" sz="1200">
                <a:latin typeface="+mn-lt"/>
              </a:rPr>
              <a:t>hit</a:t>
            </a:r>
          </a:p>
        </p:txBody>
      </p:sp>
      <p:sp>
        <p:nvSpPr>
          <p:cNvPr id="571487" name="Line 95"/>
          <p:cNvSpPr>
            <a:spLocks noChangeShapeType="1"/>
          </p:cNvSpPr>
          <p:nvPr/>
        </p:nvSpPr>
        <p:spPr bwMode="auto">
          <a:xfrm>
            <a:off x="6389688" y="3182649"/>
            <a:ext cx="1162050" cy="1587"/>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88" name="Line 96"/>
          <p:cNvSpPr>
            <a:spLocks noChangeShapeType="1"/>
          </p:cNvSpPr>
          <p:nvPr/>
        </p:nvSpPr>
        <p:spPr bwMode="auto">
          <a:xfrm flipH="1">
            <a:off x="6373813" y="4355811"/>
            <a:ext cx="1171575"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89" name="Text Box 97"/>
          <p:cNvSpPr txBox="1">
            <a:spLocks noChangeArrowheads="1"/>
          </p:cNvSpPr>
          <p:nvPr/>
        </p:nvSpPr>
        <p:spPr bwMode="auto">
          <a:xfrm>
            <a:off x="6672263" y="4050009"/>
            <a:ext cx="5838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mn-lt"/>
              </a:rPr>
              <a:t>Data</a:t>
            </a:r>
          </a:p>
        </p:txBody>
      </p:sp>
      <p:sp>
        <p:nvSpPr>
          <p:cNvPr id="571490" name="Line 98"/>
          <p:cNvSpPr>
            <a:spLocks noChangeShapeType="1"/>
          </p:cNvSpPr>
          <p:nvPr/>
        </p:nvSpPr>
        <p:spPr bwMode="auto">
          <a:xfrm flipH="1">
            <a:off x="6361113" y="2603211"/>
            <a:ext cx="1171575"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latin typeface="+mn-lt"/>
            </a:endParaRPr>
          </a:p>
        </p:txBody>
      </p:sp>
      <p:sp>
        <p:nvSpPr>
          <p:cNvPr id="571491" name="Text Box 99"/>
          <p:cNvSpPr txBox="1">
            <a:spLocks noChangeArrowheads="1"/>
          </p:cNvSpPr>
          <p:nvPr/>
        </p:nvSpPr>
        <p:spPr bwMode="auto">
          <a:xfrm>
            <a:off x="6689725" y="2265659"/>
            <a:ext cx="494947"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mn-lt"/>
              </a:rPr>
              <a:t>PTE</a:t>
            </a:r>
          </a:p>
        </p:txBody>
      </p:sp>
      <p:sp>
        <p:nvSpPr>
          <p:cNvPr id="571492" name="Text Box 100"/>
          <p:cNvSpPr txBox="1">
            <a:spLocks noChangeArrowheads="1"/>
          </p:cNvSpPr>
          <p:nvPr/>
        </p:nvSpPr>
        <p:spPr bwMode="auto">
          <a:xfrm>
            <a:off x="5573713" y="4596824"/>
            <a:ext cx="671979"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latin typeface="+mn-lt"/>
              </a:rPr>
              <a:t>L1</a:t>
            </a:r>
          </a:p>
          <a:p>
            <a:pPr algn="ctr">
              <a:lnSpc>
                <a:spcPct val="100000"/>
              </a:lnSpc>
            </a:pPr>
            <a:r>
              <a:rPr lang="en-US" sz="1600" dirty="0">
                <a:latin typeface="+mn-lt"/>
              </a:rPr>
              <a:t>cache</a:t>
            </a:r>
          </a:p>
        </p:txBody>
      </p:sp>
      <p:sp>
        <p:nvSpPr>
          <p:cNvPr id="43" name="TextBox 42"/>
          <p:cNvSpPr txBox="1"/>
          <p:nvPr/>
        </p:nvSpPr>
        <p:spPr>
          <a:xfrm>
            <a:off x="838200" y="2222211"/>
            <a:ext cx="1106543" cy="369332"/>
          </a:xfrm>
          <a:prstGeom prst="rect">
            <a:avLst/>
          </a:prstGeom>
          <a:noFill/>
        </p:spPr>
        <p:txBody>
          <a:bodyPr wrap="none" rtlCol="0">
            <a:spAutoFit/>
          </a:bodyPr>
          <a:lstStyle/>
          <a:p>
            <a:r>
              <a:rPr lang="en-US" sz="1800" i="1" dirty="0">
                <a:solidFill>
                  <a:schemeClr val="tx1">
                    <a:lumMod val="50000"/>
                    <a:lumOff val="50000"/>
                  </a:schemeClr>
                </a:solidFill>
                <a:latin typeface="+mn-lt"/>
              </a:rPr>
              <a:t>CPU Chip</a:t>
            </a:r>
          </a:p>
        </p:txBody>
      </p:sp>
      <p:sp>
        <p:nvSpPr>
          <p:cNvPr id="44" name="Rectangle 72"/>
          <p:cNvSpPr>
            <a:spLocks noChangeArrowheads="1"/>
          </p:cNvSpPr>
          <p:nvPr/>
        </p:nvSpPr>
        <p:spPr bwMode="auto">
          <a:xfrm>
            <a:off x="943437" y="6191230"/>
            <a:ext cx="7241252" cy="266740"/>
          </a:xfrm>
          <a:prstGeom prst="rect">
            <a:avLst/>
          </a:prstGeom>
          <a:noFill/>
          <a:ln w="12700">
            <a:noFill/>
            <a:miter lim="800000"/>
            <a:headEnd/>
            <a:tailEnd/>
          </a:ln>
          <a:effectLst/>
        </p:spPr>
        <p:txBody>
          <a:bodyPr wrap="none" lIns="63500" tIns="25400" rIns="63500" bIns="25400">
            <a:prstTxWarp prst="textNoShape">
              <a:avLst/>
            </a:prstTxWarp>
            <a:spAutoFit/>
          </a:bodyPr>
          <a:lstStyle/>
          <a:p>
            <a:pPr algn="l">
              <a:lnSpc>
                <a:spcPct val="85000"/>
              </a:lnSpc>
            </a:pPr>
            <a:r>
              <a:rPr lang="en-US" sz="1600" i="1" dirty="0">
                <a:latin typeface="+mn-lt"/>
              </a:rPr>
              <a:t>VA: virtual address, PA: physical address, PTE: page table entry, PTEA = PTE address</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p:txBody>
          <a:bodyPr/>
          <a:lstStyle/>
          <a:p>
            <a:r>
              <a:rPr lang="en-GB" dirty="0"/>
              <a:t>Reality Check</a:t>
            </a:r>
          </a:p>
        </p:txBody>
      </p:sp>
      <p:sp>
        <p:nvSpPr>
          <p:cNvPr id="40962" name="Rectangle 2"/>
          <p:cNvSpPr>
            <a:spLocks noGrp="1" noChangeArrowheads="1"/>
          </p:cNvSpPr>
          <p:nvPr>
            <p:ph type="body" idx="1"/>
          </p:nvPr>
        </p:nvSpPr>
        <p:spPr>
          <a:xfrm>
            <a:off x="396875" y="1295400"/>
            <a:ext cx="6918325" cy="4972050"/>
          </a:xfrm>
        </p:spPr>
        <p:txBody>
          <a:bodyPr/>
          <a:lstStyle/>
          <a:p>
            <a:r>
              <a:rPr lang="en-GB" dirty="0"/>
              <a:t>Suppose:</a:t>
            </a:r>
          </a:p>
          <a:p>
            <a:pPr lvl="1"/>
            <a:r>
              <a:rPr lang="en-GB" dirty="0"/>
              <a:t>4KB (2</a:t>
            </a:r>
            <a:r>
              <a:rPr lang="en-GB" baseline="30000" dirty="0"/>
              <a:t>12</a:t>
            </a:r>
            <a:r>
              <a:rPr lang="en-GB" dirty="0"/>
              <a:t>) page size, 48-bit address space, 8-byte PTE </a:t>
            </a:r>
          </a:p>
          <a:p>
            <a:endParaRPr lang="en-GB" dirty="0"/>
          </a:p>
          <a:p>
            <a:r>
              <a:rPr lang="en-GB" dirty="0"/>
              <a:t>Problem:</a:t>
            </a:r>
          </a:p>
          <a:p>
            <a:pPr lvl="1"/>
            <a:r>
              <a:rPr lang="en-GB" dirty="0"/>
              <a:t>Would need a 512 GB page table!</a:t>
            </a:r>
          </a:p>
          <a:p>
            <a:pPr lvl="2"/>
            <a:r>
              <a:rPr lang="en-GB" dirty="0"/>
              <a:t>2</a:t>
            </a:r>
            <a:r>
              <a:rPr lang="en-GB" baseline="30000" dirty="0"/>
              <a:t>48</a:t>
            </a:r>
            <a:r>
              <a:rPr lang="en-GB" dirty="0"/>
              <a:t> * 2</a:t>
            </a:r>
            <a:r>
              <a:rPr lang="en-GB" baseline="30000" dirty="0"/>
              <a:t>-12  </a:t>
            </a:r>
            <a:r>
              <a:rPr lang="en-GB" dirty="0"/>
              <a:t>* 2</a:t>
            </a:r>
            <a:r>
              <a:rPr lang="en-GB" baseline="30000" dirty="0"/>
              <a:t>3</a:t>
            </a:r>
            <a:r>
              <a:rPr lang="en-GB" dirty="0"/>
              <a:t> = 2</a:t>
            </a:r>
            <a:r>
              <a:rPr lang="en-GB" baseline="30000" dirty="0"/>
              <a:t>39</a:t>
            </a:r>
            <a:r>
              <a:rPr lang="en-GB" dirty="0"/>
              <a:t> bytes</a:t>
            </a:r>
          </a:p>
          <a:p>
            <a:endParaRPr lang="en-GB" dirty="0"/>
          </a:p>
          <a:p>
            <a:r>
              <a:rPr lang="en-GB" dirty="0"/>
              <a:t>Common solution: Multi-level page table</a:t>
            </a:r>
          </a:p>
          <a:p>
            <a:r>
              <a:rPr lang="en-GB" dirty="0"/>
              <a:t>Example: 32-bit x86 2-level page table</a:t>
            </a:r>
          </a:p>
          <a:p>
            <a:pPr lvl="1"/>
            <a:r>
              <a:rPr lang="en-GB" dirty="0"/>
              <a:t>Level 1 table: each PTE points to a page table (always memory resident)</a:t>
            </a:r>
          </a:p>
          <a:p>
            <a:pPr lvl="1"/>
            <a:r>
              <a:rPr lang="en-GB" dirty="0"/>
              <a:t>Level 2 table: each PTE points to a page </a:t>
            </a:r>
            <a:br>
              <a:rPr lang="en-GB" dirty="0"/>
            </a:br>
            <a:r>
              <a:rPr lang="en-GB" dirty="0"/>
              <a:t>(paged in and out like any other data)</a:t>
            </a:r>
          </a:p>
        </p:txBody>
      </p:sp>
      <p:grpSp>
        <p:nvGrpSpPr>
          <p:cNvPr id="2" name="Group 1"/>
          <p:cNvGrpSpPr/>
          <p:nvPr/>
        </p:nvGrpSpPr>
        <p:grpSpPr>
          <a:xfrm>
            <a:off x="6243743" y="1333500"/>
            <a:ext cx="2671657" cy="4696895"/>
            <a:chOff x="6243743" y="1333500"/>
            <a:chExt cx="2671657" cy="4696895"/>
          </a:xfrm>
        </p:grpSpPr>
        <p:sp>
          <p:nvSpPr>
            <p:cNvPr id="40963" name="Text Box 3"/>
            <p:cNvSpPr txBox="1">
              <a:spLocks noChangeArrowheads="1"/>
            </p:cNvSpPr>
            <p:nvPr/>
          </p:nvSpPr>
          <p:spPr bwMode="auto">
            <a:xfrm>
              <a:off x="6243743" y="2719927"/>
              <a:ext cx="842857" cy="666762"/>
            </a:xfrm>
            <a:prstGeom prst="rect">
              <a:avLst/>
            </a:prstGeom>
            <a:noFill/>
            <a:ln w="9525">
              <a:noFill/>
              <a:round/>
              <a:headEnd/>
              <a:tailEnd/>
            </a:ln>
            <a:effectLst/>
          </p:spPr>
          <p:txBody>
            <a:bodyPr wrap="none" lIns="90360" tIns="44280" rIns="90360" bIns="44280">
              <a:spAutoFit/>
            </a:bodyPr>
            <a:lstStyle/>
            <a:p>
              <a:pPr algn="ct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Level 1</a:t>
              </a:r>
            </a:p>
            <a:p>
              <a:pPr algn="ct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Table</a:t>
              </a:r>
            </a:p>
          </p:txBody>
        </p:sp>
        <p:sp>
          <p:nvSpPr>
            <p:cNvPr id="40964" name="Rectangle 4"/>
            <p:cNvSpPr>
              <a:spLocks noChangeArrowheads="1"/>
            </p:cNvSpPr>
            <p:nvPr/>
          </p:nvSpPr>
          <p:spPr bwMode="auto">
            <a:xfrm>
              <a:off x="6327247" y="3363395"/>
              <a:ext cx="758952" cy="1143000"/>
            </a:xfrm>
            <a:prstGeom prst="rect">
              <a:avLst/>
            </a:prstGeom>
            <a:solidFill>
              <a:srgbClr val="F6F5BD"/>
            </a:solidFill>
            <a:ln w="28575" cap="flat" cmpd="sng" algn="ctr">
              <a:solidFill>
                <a:srgbClr val="000000"/>
              </a:solidFill>
              <a:prstDash val="solid"/>
              <a:miter lim="800000"/>
              <a:headEnd type="none" w="med" len="med"/>
              <a:tailEnd type="none" w="med" len="med"/>
            </a:ln>
            <a:effectLst/>
          </p:spPr>
          <p:txBody>
            <a:bodyPr wrap="none" anchor="ctr"/>
            <a:lstStyle/>
            <a:p>
              <a:endParaRPr lang="en-US"/>
            </a:p>
          </p:txBody>
        </p:sp>
        <p:sp>
          <p:nvSpPr>
            <p:cNvPr id="40965" name="Rectangle 5"/>
            <p:cNvSpPr>
              <a:spLocks noChangeArrowheads="1"/>
            </p:cNvSpPr>
            <p:nvPr/>
          </p:nvSpPr>
          <p:spPr bwMode="auto">
            <a:xfrm>
              <a:off x="8170334" y="1991795"/>
              <a:ext cx="700088" cy="1143000"/>
            </a:xfrm>
            <a:prstGeom prst="rect">
              <a:avLst/>
            </a:prstGeom>
            <a:solidFill>
              <a:srgbClr val="DBF2DA"/>
            </a:solidFill>
            <a:ln w="28575" cap="flat" cmpd="sng" algn="ctr">
              <a:solidFill>
                <a:srgbClr val="000000"/>
              </a:solidFill>
              <a:prstDash val="solid"/>
              <a:miter lim="800000"/>
              <a:headEnd type="none" w="med" len="med"/>
              <a:tailEnd type="none" w="med" len="med"/>
            </a:ln>
            <a:effectLst/>
          </p:spPr>
          <p:txBody>
            <a:bodyPr wrap="none" anchor="ctr"/>
            <a:lstStyle/>
            <a:p>
              <a:endParaRPr lang="en-US"/>
            </a:p>
          </p:txBody>
        </p:sp>
        <p:sp>
          <p:nvSpPr>
            <p:cNvPr id="40966" name="Rectangle 6"/>
            <p:cNvSpPr>
              <a:spLocks noChangeArrowheads="1"/>
            </p:cNvSpPr>
            <p:nvPr/>
          </p:nvSpPr>
          <p:spPr bwMode="auto">
            <a:xfrm>
              <a:off x="8170334" y="3363395"/>
              <a:ext cx="700088" cy="1143000"/>
            </a:xfrm>
            <a:prstGeom prst="rect">
              <a:avLst/>
            </a:prstGeom>
            <a:solidFill>
              <a:srgbClr val="DBF2DA"/>
            </a:solidFill>
            <a:ln w="28575" cap="flat" cmpd="sng" algn="ctr">
              <a:solidFill>
                <a:srgbClr val="000000"/>
              </a:solidFill>
              <a:prstDash val="solid"/>
              <a:miter lim="800000"/>
              <a:headEnd type="none" w="med" len="med"/>
              <a:tailEnd type="none" w="med" len="med"/>
            </a:ln>
            <a:effectLst/>
          </p:spPr>
          <p:txBody>
            <a:bodyPr wrap="none" anchor="ctr"/>
            <a:lstStyle/>
            <a:p>
              <a:endParaRPr lang="en-US"/>
            </a:p>
          </p:txBody>
        </p:sp>
        <p:sp>
          <p:nvSpPr>
            <p:cNvPr id="40967" name="Rectangle 7"/>
            <p:cNvSpPr>
              <a:spLocks noChangeArrowheads="1"/>
            </p:cNvSpPr>
            <p:nvPr/>
          </p:nvSpPr>
          <p:spPr bwMode="auto">
            <a:xfrm>
              <a:off x="8170334" y="4887395"/>
              <a:ext cx="700088" cy="1143000"/>
            </a:xfrm>
            <a:prstGeom prst="rect">
              <a:avLst/>
            </a:prstGeom>
            <a:solidFill>
              <a:srgbClr val="DBF2DA"/>
            </a:solidFill>
            <a:ln w="28575" cap="flat" cmpd="sng" algn="ctr">
              <a:solidFill>
                <a:srgbClr val="000000"/>
              </a:solidFill>
              <a:prstDash val="solid"/>
              <a:miter lim="800000"/>
              <a:headEnd type="none" w="med" len="med"/>
              <a:tailEnd type="none" w="med" len="med"/>
            </a:ln>
            <a:effectLst/>
          </p:spPr>
          <p:txBody>
            <a:bodyPr wrap="none" anchor="ctr"/>
            <a:lstStyle/>
            <a:p>
              <a:endParaRPr lang="en-US"/>
            </a:p>
          </p:txBody>
        </p:sp>
        <p:sp>
          <p:nvSpPr>
            <p:cNvPr id="40968" name="Text Box 8"/>
            <p:cNvSpPr txBox="1">
              <a:spLocks noChangeArrowheads="1"/>
            </p:cNvSpPr>
            <p:nvPr/>
          </p:nvSpPr>
          <p:spPr bwMode="auto">
            <a:xfrm rot="16200000">
              <a:off x="8261381" y="4527581"/>
              <a:ext cx="365227" cy="333210"/>
            </a:xfrm>
            <a:prstGeom prst="rect">
              <a:avLst/>
            </a:prstGeom>
            <a:no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a:t>
              </a:r>
            </a:p>
          </p:txBody>
        </p:sp>
        <p:sp>
          <p:nvSpPr>
            <p:cNvPr id="40969" name="Text Box 9"/>
            <p:cNvSpPr txBox="1">
              <a:spLocks noChangeArrowheads="1"/>
            </p:cNvSpPr>
            <p:nvPr/>
          </p:nvSpPr>
          <p:spPr bwMode="auto">
            <a:xfrm>
              <a:off x="8072543" y="1333500"/>
              <a:ext cx="842857" cy="666762"/>
            </a:xfrm>
            <a:prstGeom prst="rect">
              <a:avLst/>
            </a:prstGeom>
            <a:noFill/>
            <a:ln w="9525">
              <a:noFill/>
              <a:round/>
              <a:headEnd/>
              <a:tailEnd/>
            </a:ln>
            <a:effectLst/>
          </p:spPr>
          <p:txBody>
            <a:bodyPr wrap="none" lIns="90360" tIns="44280" rIns="90360" bIns="44280">
              <a:spAutoFit/>
            </a:bodyPr>
            <a:lstStyle/>
            <a:p>
              <a:pPr algn="ct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Level 2</a:t>
              </a:r>
            </a:p>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Tables</a:t>
              </a:r>
            </a:p>
          </p:txBody>
        </p:sp>
        <p:sp>
          <p:nvSpPr>
            <p:cNvPr id="40970" name="Line 10"/>
            <p:cNvSpPr>
              <a:spLocks noChangeShapeType="1"/>
            </p:cNvSpPr>
            <p:nvPr/>
          </p:nvSpPr>
          <p:spPr bwMode="auto">
            <a:xfrm flipV="1">
              <a:off x="6874934" y="1990208"/>
              <a:ext cx="1295400" cy="1450975"/>
            </a:xfrm>
            <a:prstGeom prst="line">
              <a:avLst/>
            </a:prstGeom>
            <a:noFill/>
            <a:ln w="25273">
              <a:solidFill>
                <a:srgbClr val="000000"/>
              </a:solidFill>
              <a:miter lim="800000"/>
              <a:headEnd/>
              <a:tailEnd type="triangle" w="med" len="med"/>
            </a:ln>
            <a:effectLst/>
          </p:spPr>
          <p:txBody>
            <a:bodyPr/>
            <a:lstStyle/>
            <a:p>
              <a:endParaRPr lang="en-US"/>
            </a:p>
          </p:txBody>
        </p:sp>
        <p:sp>
          <p:nvSpPr>
            <p:cNvPr id="40971" name="Line 11"/>
            <p:cNvSpPr>
              <a:spLocks noChangeShapeType="1"/>
            </p:cNvSpPr>
            <p:nvPr/>
          </p:nvSpPr>
          <p:spPr bwMode="auto">
            <a:xfrm flipV="1">
              <a:off x="6874934" y="3361808"/>
              <a:ext cx="1295400" cy="231775"/>
            </a:xfrm>
            <a:prstGeom prst="line">
              <a:avLst/>
            </a:prstGeom>
            <a:noFill/>
            <a:ln w="25273">
              <a:solidFill>
                <a:srgbClr val="000000"/>
              </a:solidFill>
              <a:miter lim="800000"/>
              <a:headEnd/>
              <a:tailEnd type="triangle" w="med" len="med"/>
            </a:ln>
            <a:effectLst/>
          </p:spPr>
          <p:txBody>
            <a:bodyPr/>
            <a:lstStyle/>
            <a:p>
              <a:endParaRPr lang="en-US"/>
            </a:p>
          </p:txBody>
        </p:sp>
        <p:sp>
          <p:nvSpPr>
            <p:cNvPr id="40972" name="Line 12"/>
            <p:cNvSpPr>
              <a:spLocks noChangeShapeType="1"/>
            </p:cNvSpPr>
            <p:nvPr/>
          </p:nvSpPr>
          <p:spPr bwMode="auto">
            <a:xfrm>
              <a:off x="7027334" y="4423845"/>
              <a:ext cx="1143000" cy="463550"/>
            </a:xfrm>
            <a:prstGeom prst="line">
              <a:avLst/>
            </a:prstGeom>
            <a:noFill/>
            <a:ln w="25273">
              <a:solidFill>
                <a:srgbClr val="000000"/>
              </a:solidFill>
              <a:miter lim="800000"/>
              <a:headEnd/>
              <a:tailEnd type="triangle" w="med" len="med"/>
            </a:ln>
            <a:effectLst/>
          </p:spPr>
          <p:txBody>
            <a:bodyPr/>
            <a:lstStyle/>
            <a:p>
              <a:endParaRPr lang="en-US"/>
            </a:p>
          </p:txBody>
        </p:sp>
        <p:sp>
          <p:nvSpPr>
            <p:cNvPr id="40973" name="Line 13"/>
            <p:cNvSpPr>
              <a:spLocks noChangeShapeType="1"/>
            </p:cNvSpPr>
            <p:nvPr/>
          </p:nvSpPr>
          <p:spPr bwMode="auto">
            <a:xfrm>
              <a:off x="6333067" y="3515795"/>
              <a:ext cx="762000" cy="1588"/>
            </a:xfrm>
            <a:prstGeom prst="line">
              <a:avLst/>
            </a:prstGeom>
            <a:noFill/>
            <a:ln w="19080">
              <a:solidFill>
                <a:srgbClr val="003300"/>
              </a:solidFill>
              <a:miter lim="800000"/>
              <a:headEnd/>
              <a:tailEnd/>
            </a:ln>
            <a:effectLst/>
          </p:spPr>
          <p:txBody>
            <a:bodyPr/>
            <a:lstStyle/>
            <a:p>
              <a:endParaRPr lang="en-US"/>
            </a:p>
          </p:txBody>
        </p:sp>
        <p:sp>
          <p:nvSpPr>
            <p:cNvPr id="40974" name="Line 14"/>
            <p:cNvSpPr>
              <a:spLocks noChangeShapeType="1"/>
            </p:cNvSpPr>
            <p:nvPr/>
          </p:nvSpPr>
          <p:spPr bwMode="auto">
            <a:xfrm>
              <a:off x="6333067" y="3668195"/>
              <a:ext cx="762000" cy="1588"/>
            </a:xfrm>
            <a:prstGeom prst="line">
              <a:avLst/>
            </a:prstGeom>
            <a:noFill/>
            <a:ln w="19080">
              <a:solidFill>
                <a:srgbClr val="003300"/>
              </a:solidFill>
              <a:miter lim="800000"/>
              <a:headEnd/>
              <a:tailEnd/>
            </a:ln>
            <a:effectLst/>
          </p:spPr>
          <p:txBody>
            <a:bodyPr/>
            <a:lstStyle/>
            <a:p>
              <a:endParaRPr lang="en-US"/>
            </a:p>
          </p:txBody>
        </p:sp>
        <p:sp>
          <p:nvSpPr>
            <p:cNvPr id="40975" name="Line 15"/>
            <p:cNvSpPr>
              <a:spLocks noChangeShapeType="1"/>
            </p:cNvSpPr>
            <p:nvPr/>
          </p:nvSpPr>
          <p:spPr bwMode="auto">
            <a:xfrm>
              <a:off x="6333067" y="4353995"/>
              <a:ext cx="762000" cy="1588"/>
            </a:xfrm>
            <a:prstGeom prst="line">
              <a:avLst/>
            </a:prstGeom>
            <a:noFill/>
            <a:ln w="19080">
              <a:solidFill>
                <a:srgbClr val="003300"/>
              </a:solidFill>
              <a:miter lim="800000"/>
              <a:headEnd/>
              <a:tailEnd/>
            </a:ln>
            <a:effectLst/>
          </p:spPr>
          <p:txBody>
            <a:bodyPr/>
            <a:lstStyle/>
            <a:p>
              <a:endParaRPr lang="en-US"/>
            </a:p>
          </p:txBody>
        </p:sp>
        <p:sp>
          <p:nvSpPr>
            <p:cNvPr id="40976" name="Text Box 16"/>
            <p:cNvSpPr txBox="1">
              <a:spLocks noChangeArrowheads="1"/>
            </p:cNvSpPr>
            <p:nvPr/>
          </p:nvSpPr>
          <p:spPr bwMode="auto">
            <a:xfrm>
              <a:off x="6572490" y="3820595"/>
              <a:ext cx="426270" cy="272167"/>
            </a:xfrm>
            <a:prstGeom prst="rect">
              <a:avLst/>
            </a:prstGeom>
            <a:noFill/>
            <a:ln w="9525">
              <a:noFill/>
              <a:round/>
              <a:headEnd/>
              <a:tailEnd/>
            </a:ln>
            <a:effectLst/>
          </p:spPr>
          <p:txBody>
            <a:bodyPr vert="eaVert" wrap="none" lIns="90360" tIns="44280" rIns="90360" bIns="44280">
              <a:spAutoFit/>
            </a:bodyPr>
            <a:lstStyle/>
            <a:p>
              <a:pPr rtl="1">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2">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62">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62">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62">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404813" y="284162"/>
            <a:ext cx="8283575"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 Two-Level Page Table Hierarchy</a:t>
            </a:r>
          </a:p>
        </p:txBody>
      </p:sp>
      <p:sp>
        <p:nvSpPr>
          <p:cNvPr id="41986" name="Text Box 2"/>
          <p:cNvSpPr txBox="1">
            <a:spLocks noChangeArrowheads="1"/>
          </p:cNvSpPr>
          <p:nvPr/>
        </p:nvSpPr>
        <p:spPr bwMode="auto">
          <a:xfrm>
            <a:off x="800886" y="1106488"/>
            <a:ext cx="1205715" cy="653938"/>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Level 1</a:t>
            </a:r>
          </a:p>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page table</a:t>
            </a:r>
          </a:p>
        </p:txBody>
      </p:sp>
      <p:sp>
        <p:nvSpPr>
          <p:cNvPr id="41987" name="Text Box 3"/>
          <p:cNvSpPr txBox="1">
            <a:spLocks noChangeArrowheads="1"/>
          </p:cNvSpPr>
          <p:nvPr/>
        </p:nvSpPr>
        <p:spPr bwMode="auto">
          <a:xfrm>
            <a:off x="5858933" y="6433412"/>
            <a:ext cx="507510" cy="320257"/>
          </a:xfrm>
          <a:prstGeom prst="rect">
            <a:avLst/>
          </a:prstGeom>
          <a:noFill/>
          <a:ln w="9525">
            <a:noFill/>
            <a:round/>
            <a:headEnd/>
            <a:tailEnd/>
          </a:ln>
          <a:effectLst/>
        </p:spPr>
        <p:txBody>
          <a:bodyPr vert="eaVert" wrap="none" lIns="90360" tIns="44280" rIns="90360" bIns="44280">
            <a:spAutoFit/>
          </a:bodyPr>
          <a:lstStyle/>
          <a:p>
            <a:pPr rtl="1">
              <a:lnSpc>
                <a:spcPct val="88000"/>
              </a:lnSpc>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latin typeface="Calibri" pitchFamily="34" charset="0"/>
              </a:rPr>
              <a:t>...</a:t>
            </a:r>
          </a:p>
        </p:txBody>
      </p:sp>
      <p:sp>
        <p:nvSpPr>
          <p:cNvPr id="41988" name="Text Box 4"/>
          <p:cNvSpPr txBox="1">
            <a:spLocks noChangeArrowheads="1"/>
          </p:cNvSpPr>
          <p:nvPr/>
        </p:nvSpPr>
        <p:spPr bwMode="auto">
          <a:xfrm>
            <a:off x="3121025" y="1112838"/>
            <a:ext cx="1297085" cy="653938"/>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Level 2</a:t>
            </a:r>
          </a:p>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page tables</a:t>
            </a:r>
          </a:p>
        </p:txBody>
      </p:sp>
      <p:sp>
        <p:nvSpPr>
          <p:cNvPr id="41989" name="Rectangle 5"/>
          <p:cNvSpPr>
            <a:spLocks noChangeArrowheads="1"/>
          </p:cNvSpPr>
          <p:nvPr/>
        </p:nvSpPr>
        <p:spPr bwMode="auto">
          <a:xfrm>
            <a:off x="5538788" y="17795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0</a:t>
            </a:r>
          </a:p>
        </p:txBody>
      </p:sp>
      <p:sp>
        <p:nvSpPr>
          <p:cNvPr id="41990" name="Rectangle 6"/>
          <p:cNvSpPr>
            <a:spLocks noChangeArrowheads="1"/>
          </p:cNvSpPr>
          <p:nvPr/>
        </p:nvSpPr>
        <p:spPr bwMode="auto">
          <a:xfrm>
            <a:off x="5538788" y="2084388"/>
            <a:ext cx="990600" cy="304800"/>
          </a:xfrm>
          <a:prstGeom prst="rect">
            <a:avLst/>
          </a:prstGeom>
          <a:solidFill>
            <a:srgbClr val="D5F1CF"/>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1991" name="Rectangle 7"/>
          <p:cNvSpPr>
            <a:spLocks noChangeArrowheads="1"/>
          </p:cNvSpPr>
          <p:nvPr/>
        </p:nvSpPr>
        <p:spPr bwMode="auto">
          <a:xfrm>
            <a:off x="5538788" y="23891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1023</a:t>
            </a:r>
          </a:p>
        </p:txBody>
      </p:sp>
      <p:sp>
        <p:nvSpPr>
          <p:cNvPr id="41992" name="Rectangle 8"/>
          <p:cNvSpPr>
            <a:spLocks noChangeArrowheads="1"/>
          </p:cNvSpPr>
          <p:nvPr/>
        </p:nvSpPr>
        <p:spPr bwMode="auto">
          <a:xfrm>
            <a:off x="5538788" y="26939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1024</a:t>
            </a:r>
          </a:p>
        </p:txBody>
      </p:sp>
      <p:sp>
        <p:nvSpPr>
          <p:cNvPr id="41993" name="Rectangle 9"/>
          <p:cNvSpPr>
            <a:spLocks noChangeArrowheads="1"/>
          </p:cNvSpPr>
          <p:nvPr/>
        </p:nvSpPr>
        <p:spPr bwMode="auto">
          <a:xfrm>
            <a:off x="5538788" y="2998788"/>
            <a:ext cx="990600" cy="304800"/>
          </a:xfrm>
          <a:prstGeom prst="rect">
            <a:avLst/>
          </a:prstGeom>
          <a:solidFill>
            <a:srgbClr val="D5F1CF"/>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1994" name="Rectangle 10"/>
          <p:cNvSpPr>
            <a:spLocks noChangeArrowheads="1"/>
          </p:cNvSpPr>
          <p:nvPr/>
        </p:nvSpPr>
        <p:spPr bwMode="auto">
          <a:xfrm>
            <a:off x="5538788" y="33035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2047</a:t>
            </a:r>
          </a:p>
        </p:txBody>
      </p:sp>
      <p:sp>
        <p:nvSpPr>
          <p:cNvPr id="41995" name="Rectangle 11"/>
          <p:cNvSpPr>
            <a:spLocks noChangeArrowheads="1"/>
          </p:cNvSpPr>
          <p:nvPr/>
        </p:nvSpPr>
        <p:spPr bwMode="auto">
          <a:xfrm>
            <a:off x="5538788" y="17795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1996" name="Rectangle 12"/>
          <p:cNvSpPr>
            <a:spLocks noChangeArrowheads="1"/>
          </p:cNvSpPr>
          <p:nvPr/>
        </p:nvSpPr>
        <p:spPr bwMode="auto">
          <a:xfrm>
            <a:off x="5538788" y="26939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1997" name="Rectangle 13"/>
          <p:cNvSpPr>
            <a:spLocks noChangeArrowheads="1"/>
          </p:cNvSpPr>
          <p:nvPr/>
        </p:nvSpPr>
        <p:spPr bwMode="auto">
          <a:xfrm>
            <a:off x="5538788" y="3608388"/>
            <a:ext cx="990600" cy="1841500"/>
          </a:xfrm>
          <a:prstGeom prst="rect">
            <a:avLst/>
          </a:prstGeom>
          <a:solidFill>
            <a:srgbClr val="F6F5BD"/>
          </a:solidFill>
          <a:ln w="28575">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Gap</a:t>
            </a:r>
          </a:p>
        </p:txBody>
      </p:sp>
      <p:sp>
        <p:nvSpPr>
          <p:cNvPr id="41998" name="Text Box 14"/>
          <p:cNvSpPr txBox="1">
            <a:spLocks noChangeArrowheads="1"/>
          </p:cNvSpPr>
          <p:nvPr/>
        </p:nvSpPr>
        <p:spPr bwMode="auto">
          <a:xfrm>
            <a:off x="6473825" y="1641475"/>
            <a:ext cx="266700" cy="276225"/>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0</a:t>
            </a:r>
          </a:p>
        </p:txBody>
      </p:sp>
      <p:sp>
        <p:nvSpPr>
          <p:cNvPr id="41999" name="Rectangle 15"/>
          <p:cNvSpPr>
            <a:spLocks noChangeArrowheads="1"/>
          </p:cNvSpPr>
          <p:nvPr/>
        </p:nvSpPr>
        <p:spPr bwMode="auto">
          <a:xfrm>
            <a:off x="3252788" y="21732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0</a:t>
            </a:r>
          </a:p>
        </p:txBody>
      </p:sp>
      <p:sp>
        <p:nvSpPr>
          <p:cNvPr id="42000" name="Rectangle 16"/>
          <p:cNvSpPr>
            <a:spLocks noChangeArrowheads="1"/>
          </p:cNvSpPr>
          <p:nvPr/>
        </p:nvSpPr>
        <p:spPr bwMode="auto">
          <a:xfrm>
            <a:off x="3252788" y="2478088"/>
            <a:ext cx="990600" cy="304800"/>
          </a:xfrm>
          <a:prstGeom prst="rect">
            <a:avLst/>
          </a:prstGeom>
          <a:solidFill>
            <a:srgbClr val="D5F1CF"/>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2001" name="Rectangle 17"/>
          <p:cNvSpPr>
            <a:spLocks noChangeArrowheads="1"/>
          </p:cNvSpPr>
          <p:nvPr/>
        </p:nvSpPr>
        <p:spPr bwMode="auto">
          <a:xfrm>
            <a:off x="3252788" y="27828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1023</a:t>
            </a:r>
          </a:p>
        </p:txBody>
      </p:sp>
      <p:sp>
        <p:nvSpPr>
          <p:cNvPr id="42002" name="Rectangle 18"/>
          <p:cNvSpPr>
            <a:spLocks noChangeArrowheads="1"/>
          </p:cNvSpPr>
          <p:nvPr/>
        </p:nvSpPr>
        <p:spPr bwMode="auto">
          <a:xfrm>
            <a:off x="3252788" y="21732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2003" name="Rectangle 19"/>
          <p:cNvSpPr>
            <a:spLocks noChangeArrowheads="1"/>
          </p:cNvSpPr>
          <p:nvPr/>
        </p:nvSpPr>
        <p:spPr bwMode="auto">
          <a:xfrm>
            <a:off x="3252788" y="35448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0</a:t>
            </a:r>
          </a:p>
        </p:txBody>
      </p:sp>
      <p:sp>
        <p:nvSpPr>
          <p:cNvPr id="42004" name="Rectangle 20"/>
          <p:cNvSpPr>
            <a:spLocks noChangeArrowheads="1"/>
          </p:cNvSpPr>
          <p:nvPr/>
        </p:nvSpPr>
        <p:spPr bwMode="auto">
          <a:xfrm>
            <a:off x="3252788" y="3849688"/>
            <a:ext cx="990600" cy="304800"/>
          </a:xfrm>
          <a:prstGeom prst="rect">
            <a:avLst/>
          </a:prstGeom>
          <a:solidFill>
            <a:srgbClr val="D5F1CF"/>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2005" name="Rectangle 21"/>
          <p:cNvSpPr>
            <a:spLocks noChangeArrowheads="1"/>
          </p:cNvSpPr>
          <p:nvPr/>
        </p:nvSpPr>
        <p:spPr bwMode="auto">
          <a:xfrm>
            <a:off x="3252788" y="41544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1023</a:t>
            </a:r>
          </a:p>
        </p:txBody>
      </p:sp>
      <p:sp>
        <p:nvSpPr>
          <p:cNvPr id="42006" name="Rectangle 22"/>
          <p:cNvSpPr>
            <a:spLocks noChangeArrowheads="1"/>
          </p:cNvSpPr>
          <p:nvPr/>
        </p:nvSpPr>
        <p:spPr bwMode="auto">
          <a:xfrm>
            <a:off x="3252788" y="35448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2007" name="Rectangle 23"/>
          <p:cNvSpPr>
            <a:spLocks noChangeArrowheads="1"/>
          </p:cNvSpPr>
          <p:nvPr/>
        </p:nvSpPr>
        <p:spPr bwMode="auto">
          <a:xfrm>
            <a:off x="3252788" y="4840288"/>
            <a:ext cx="990600" cy="609600"/>
          </a:xfrm>
          <a:prstGeom prst="rect">
            <a:avLst/>
          </a:prstGeom>
          <a:solidFill>
            <a:srgbClr val="F1C7C7"/>
          </a:solidFill>
          <a:ln w="28575">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1023 null</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PTEs</a:t>
            </a:r>
          </a:p>
        </p:txBody>
      </p:sp>
      <p:sp>
        <p:nvSpPr>
          <p:cNvPr id="42008" name="Rectangle 24"/>
          <p:cNvSpPr>
            <a:spLocks noChangeArrowheads="1"/>
          </p:cNvSpPr>
          <p:nvPr/>
        </p:nvSpPr>
        <p:spPr bwMode="auto">
          <a:xfrm>
            <a:off x="3252788" y="54498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1023</a:t>
            </a:r>
          </a:p>
        </p:txBody>
      </p:sp>
      <p:sp>
        <p:nvSpPr>
          <p:cNvPr id="42009" name="Rectangle 25"/>
          <p:cNvSpPr>
            <a:spLocks noChangeArrowheads="1"/>
          </p:cNvSpPr>
          <p:nvPr/>
        </p:nvSpPr>
        <p:spPr bwMode="auto">
          <a:xfrm>
            <a:off x="3252788" y="48402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2010" name="Rectangle 26"/>
          <p:cNvSpPr>
            <a:spLocks noChangeArrowheads="1"/>
          </p:cNvSpPr>
          <p:nvPr/>
        </p:nvSpPr>
        <p:spPr bwMode="auto">
          <a:xfrm>
            <a:off x="5538788" y="5449888"/>
            <a:ext cx="990600" cy="609600"/>
          </a:xfrm>
          <a:prstGeom prst="rect">
            <a:avLst/>
          </a:prstGeom>
          <a:solidFill>
            <a:srgbClr val="DEDFF5"/>
          </a:solidFill>
          <a:ln w="12600">
            <a:solidFill>
              <a:srgbClr val="DEDFF5"/>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1023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unallocated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pages</a:t>
            </a:r>
          </a:p>
        </p:txBody>
      </p:sp>
      <p:sp>
        <p:nvSpPr>
          <p:cNvPr id="42011" name="Rectangle 27"/>
          <p:cNvSpPr>
            <a:spLocks noChangeArrowheads="1"/>
          </p:cNvSpPr>
          <p:nvPr/>
        </p:nvSpPr>
        <p:spPr bwMode="auto">
          <a:xfrm>
            <a:off x="5538788" y="6059488"/>
            <a:ext cx="990600"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9215</a:t>
            </a:r>
          </a:p>
        </p:txBody>
      </p:sp>
      <p:sp>
        <p:nvSpPr>
          <p:cNvPr id="42012" name="Rectangle 28"/>
          <p:cNvSpPr>
            <a:spLocks noChangeArrowheads="1"/>
          </p:cNvSpPr>
          <p:nvPr/>
        </p:nvSpPr>
        <p:spPr bwMode="auto">
          <a:xfrm>
            <a:off x="5538788" y="5449888"/>
            <a:ext cx="990600" cy="914400"/>
          </a:xfrm>
          <a:prstGeom prst="rect">
            <a:avLst/>
          </a:prstGeom>
          <a:noFill/>
          <a:ln w="28575">
            <a:solidFill>
              <a:srgbClr val="000066"/>
            </a:solidFill>
            <a:miter lim="800000"/>
            <a:headEnd/>
            <a:tailEnd/>
          </a:ln>
          <a:effectLst/>
        </p:spPr>
        <p:txBody>
          <a:bodyPr wrap="none" anchor="ctr"/>
          <a:lstStyle/>
          <a:p>
            <a:endParaRPr lang="en-US"/>
          </a:p>
        </p:txBody>
      </p:sp>
      <p:sp>
        <p:nvSpPr>
          <p:cNvPr id="42013" name="Text Box 29"/>
          <p:cNvSpPr txBox="1">
            <a:spLocks noChangeArrowheads="1"/>
          </p:cNvSpPr>
          <p:nvPr/>
        </p:nvSpPr>
        <p:spPr bwMode="auto">
          <a:xfrm>
            <a:off x="5537199" y="1106488"/>
            <a:ext cx="982256" cy="653938"/>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Virtual</a:t>
            </a:r>
          </a:p>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i="1" dirty="0">
                <a:solidFill>
                  <a:schemeClr val="tx1">
                    <a:lumMod val="50000"/>
                    <a:lumOff val="50000"/>
                  </a:schemeClr>
                </a:solidFill>
                <a:latin typeface="Calibri" pitchFamily="34" charset="0"/>
              </a:rPr>
              <a:t>memory</a:t>
            </a:r>
          </a:p>
        </p:txBody>
      </p:sp>
      <p:sp>
        <p:nvSpPr>
          <p:cNvPr id="42014" name="Line 30"/>
          <p:cNvSpPr>
            <a:spLocks noChangeShapeType="1"/>
          </p:cNvSpPr>
          <p:nvPr/>
        </p:nvSpPr>
        <p:spPr bwMode="auto">
          <a:xfrm flipV="1">
            <a:off x="4243388" y="1790700"/>
            <a:ext cx="1295400" cy="536575"/>
          </a:xfrm>
          <a:prstGeom prst="line">
            <a:avLst/>
          </a:prstGeom>
          <a:noFill/>
          <a:ln w="12600">
            <a:solidFill>
              <a:srgbClr val="000066"/>
            </a:solidFill>
            <a:miter lim="800000"/>
            <a:headEnd/>
            <a:tailEnd type="triangle" w="med" len="med"/>
          </a:ln>
          <a:effectLst/>
        </p:spPr>
        <p:txBody>
          <a:bodyPr/>
          <a:lstStyle/>
          <a:p>
            <a:endParaRPr lang="en-US"/>
          </a:p>
        </p:txBody>
      </p:sp>
      <p:sp>
        <p:nvSpPr>
          <p:cNvPr id="42015" name="Line 31"/>
          <p:cNvSpPr>
            <a:spLocks noChangeShapeType="1"/>
          </p:cNvSpPr>
          <p:nvPr/>
        </p:nvSpPr>
        <p:spPr bwMode="auto">
          <a:xfrm flipV="1">
            <a:off x="4243388" y="2400300"/>
            <a:ext cx="1295400" cy="536575"/>
          </a:xfrm>
          <a:prstGeom prst="line">
            <a:avLst/>
          </a:prstGeom>
          <a:noFill/>
          <a:ln w="12600">
            <a:solidFill>
              <a:srgbClr val="000066"/>
            </a:solidFill>
            <a:miter lim="800000"/>
            <a:headEnd/>
            <a:tailEnd type="triangle" w="med" len="med"/>
          </a:ln>
          <a:effectLst/>
        </p:spPr>
        <p:txBody>
          <a:bodyPr/>
          <a:lstStyle/>
          <a:p>
            <a:endParaRPr lang="en-US"/>
          </a:p>
        </p:txBody>
      </p:sp>
      <p:sp>
        <p:nvSpPr>
          <p:cNvPr id="42016" name="Line 32"/>
          <p:cNvSpPr>
            <a:spLocks noChangeShapeType="1"/>
          </p:cNvSpPr>
          <p:nvPr/>
        </p:nvSpPr>
        <p:spPr bwMode="auto">
          <a:xfrm flipV="1">
            <a:off x="4243388" y="2705100"/>
            <a:ext cx="1295400" cy="993775"/>
          </a:xfrm>
          <a:prstGeom prst="line">
            <a:avLst/>
          </a:prstGeom>
          <a:noFill/>
          <a:ln w="12600">
            <a:solidFill>
              <a:srgbClr val="000066"/>
            </a:solidFill>
            <a:miter lim="800000"/>
            <a:headEnd/>
            <a:tailEnd type="triangle" w="med" len="med"/>
          </a:ln>
          <a:effectLst/>
        </p:spPr>
        <p:txBody>
          <a:bodyPr/>
          <a:lstStyle/>
          <a:p>
            <a:endParaRPr lang="en-US"/>
          </a:p>
        </p:txBody>
      </p:sp>
      <p:sp>
        <p:nvSpPr>
          <p:cNvPr id="42017" name="Line 33"/>
          <p:cNvSpPr>
            <a:spLocks noChangeShapeType="1"/>
          </p:cNvSpPr>
          <p:nvPr/>
        </p:nvSpPr>
        <p:spPr bwMode="auto">
          <a:xfrm flipV="1">
            <a:off x="4243388" y="3314700"/>
            <a:ext cx="1295400" cy="993775"/>
          </a:xfrm>
          <a:prstGeom prst="line">
            <a:avLst/>
          </a:prstGeom>
          <a:noFill/>
          <a:ln w="12600">
            <a:solidFill>
              <a:srgbClr val="000066"/>
            </a:solidFill>
            <a:miter lim="800000"/>
            <a:headEnd/>
            <a:tailEnd type="triangle" w="med" len="med"/>
          </a:ln>
          <a:effectLst/>
        </p:spPr>
        <p:txBody>
          <a:bodyPr/>
          <a:lstStyle/>
          <a:p>
            <a:endParaRPr lang="en-US"/>
          </a:p>
        </p:txBody>
      </p:sp>
      <p:sp>
        <p:nvSpPr>
          <p:cNvPr id="42018" name="Line 34"/>
          <p:cNvSpPr>
            <a:spLocks noChangeShapeType="1"/>
          </p:cNvSpPr>
          <p:nvPr/>
        </p:nvSpPr>
        <p:spPr bwMode="auto">
          <a:xfrm>
            <a:off x="4243388" y="5602288"/>
            <a:ext cx="1219200" cy="457200"/>
          </a:xfrm>
          <a:prstGeom prst="line">
            <a:avLst/>
          </a:prstGeom>
          <a:noFill/>
          <a:ln w="12600">
            <a:solidFill>
              <a:srgbClr val="000066"/>
            </a:solidFill>
            <a:miter lim="800000"/>
            <a:headEnd/>
            <a:tailEnd type="triangle" w="med" len="med"/>
          </a:ln>
          <a:effectLst/>
        </p:spPr>
        <p:txBody>
          <a:bodyPr/>
          <a:lstStyle/>
          <a:p>
            <a:endParaRPr lang="en-US"/>
          </a:p>
        </p:txBody>
      </p:sp>
      <p:sp>
        <p:nvSpPr>
          <p:cNvPr id="42019" name="Line 35"/>
          <p:cNvSpPr>
            <a:spLocks noChangeShapeType="1"/>
          </p:cNvSpPr>
          <p:nvPr/>
        </p:nvSpPr>
        <p:spPr bwMode="auto">
          <a:xfrm flipV="1">
            <a:off x="1957388" y="2171700"/>
            <a:ext cx="1243012" cy="231775"/>
          </a:xfrm>
          <a:prstGeom prst="line">
            <a:avLst/>
          </a:prstGeom>
          <a:noFill/>
          <a:ln w="12600">
            <a:solidFill>
              <a:srgbClr val="000066"/>
            </a:solidFill>
            <a:miter lim="800000"/>
            <a:headEnd/>
            <a:tailEnd type="triangle" w="med" len="med"/>
          </a:ln>
          <a:effectLst/>
        </p:spPr>
        <p:txBody>
          <a:bodyPr/>
          <a:lstStyle/>
          <a:p>
            <a:endParaRPr lang="en-US"/>
          </a:p>
        </p:txBody>
      </p:sp>
      <p:sp>
        <p:nvSpPr>
          <p:cNvPr id="42020" name="Line 36"/>
          <p:cNvSpPr>
            <a:spLocks noChangeShapeType="1"/>
          </p:cNvSpPr>
          <p:nvPr/>
        </p:nvSpPr>
        <p:spPr bwMode="auto">
          <a:xfrm>
            <a:off x="1957388" y="2706688"/>
            <a:ext cx="1295400" cy="838200"/>
          </a:xfrm>
          <a:prstGeom prst="line">
            <a:avLst/>
          </a:prstGeom>
          <a:noFill/>
          <a:ln w="12600">
            <a:solidFill>
              <a:srgbClr val="000066"/>
            </a:solidFill>
            <a:miter lim="800000"/>
            <a:headEnd/>
            <a:tailEnd type="triangle" w="med" len="med"/>
          </a:ln>
          <a:effectLst/>
        </p:spPr>
        <p:txBody>
          <a:bodyPr/>
          <a:lstStyle/>
          <a:p>
            <a:endParaRPr lang="en-US"/>
          </a:p>
        </p:txBody>
      </p:sp>
      <p:sp>
        <p:nvSpPr>
          <p:cNvPr id="42021" name="Line 37"/>
          <p:cNvSpPr>
            <a:spLocks noChangeShapeType="1"/>
          </p:cNvSpPr>
          <p:nvPr/>
        </p:nvSpPr>
        <p:spPr bwMode="auto">
          <a:xfrm>
            <a:off x="1957388" y="4840288"/>
            <a:ext cx="1295400" cy="1587"/>
          </a:xfrm>
          <a:prstGeom prst="line">
            <a:avLst/>
          </a:prstGeom>
          <a:noFill/>
          <a:ln w="12600">
            <a:solidFill>
              <a:srgbClr val="000066"/>
            </a:solidFill>
            <a:miter lim="800000"/>
            <a:headEnd/>
            <a:tailEnd type="triangle" w="med" len="med"/>
          </a:ln>
          <a:effectLst/>
        </p:spPr>
        <p:txBody>
          <a:bodyPr/>
          <a:lstStyle/>
          <a:p>
            <a:endParaRPr lang="en-US"/>
          </a:p>
        </p:txBody>
      </p:sp>
      <p:sp>
        <p:nvSpPr>
          <p:cNvPr id="42022" name="Rectangle 38"/>
          <p:cNvSpPr>
            <a:spLocks noChangeArrowheads="1"/>
          </p:cNvSpPr>
          <p:nvPr/>
        </p:nvSpPr>
        <p:spPr bwMode="auto">
          <a:xfrm>
            <a:off x="838200" y="4992688"/>
            <a:ext cx="1119188" cy="8382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(1K - 9)</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null PTEs </a:t>
            </a:r>
          </a:p>
        </p:txBody>
      </p:sp>
      <p:sp>
        <p:nvSpPr>
          <p:cNvPr id="42023" name="Rectangle 39"/>
          <p:cNvSpPr>
            <a:spLocks noChangeArrowheads="1"/>
          </p:cNvSpPr>
          <p:nvPr/>
        </p:nvSpPr>
        <p:spPr bwMode="auto">
          <a:xfrm>
            <a:off x="838200" y="2249488"/>
            <a:ext cx="1119188"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0</a:t>
            </a:r>
          </a:p>
        </p:txBody>
      </p:sp>
      <p:sp>
        <p:nvSpPr>
          <p:cNvPr id="42024" name="Rectangle 40"/>
          <p:cNvSpPr>
            <a:spLocks noChangeArrowheads="1"/>
          </p:cNvSpPr>
          <p:nvPr/>
        </p:nvSpPr>
        <p:spPr bwMode="auto">
          <a:xfrm>
            <a:off x="838200" y="2554288"/>
            <a:ext cx="1119188"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1</a:t>
            </a:r>
          </a:p>
        </p:txBody>
      </p:sp>
      <p:sp>
        <p:nvSpPr>
          <p:cNvPr id="42025" name="Rectangle 41"/>
          <p:cNvSpPr>
            <a:spLocks noChangeArrowheads="1"/>
          </p:cNvSpPr>
          <p:nvPr/>
        </p:nvSpPr>
        <p:spPr bwMode="auto">
          <a:xfrm>
            <a:off x="838200" y="28590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2 (null)</a:t>
            </a:r>
          </a:p>
        </p:txBody>
      </p:sp>
      <p:sp>
        <p:nvSpPr>
          <p:cNvPr id="42026" name="Rectangle 42"/>
          <p:cNvSpPr>
            <a:spLocks noChangeArrowheads="1"/>
          </p:cNvSpPr>
          <p:nvPr/>
        </p:nvSpPr>
        <p:spPr bwMode="auto">
          <a:xfrm>
            <a:off x="838200" y="31638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3 (null)</a:t>
            </a:r>
          </a:p>
        </p:txBody>
      </p:sp>
      <p:sp>
        <p:nvSpPr>
          <p:cNvPr id="42027" name="Rectangle 43"/>
          <p:cNvSpPr>
            <a:spLocks noChangeArrowheads="1"/>
          </p:cNvSpPr>
          <p:nvPr/>
        </p:nvSpPr>
        <p:spPr bwMode="auto">
          <a:xfrm>
            <a:off x="838200" y="34686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4 (null)</a:t>
            </a:r>
          </a:p>
        </p:txBody>
      </p:sp>
      <p:sp>
        <p:nvSpPr>
          <p:cNvPr id="42028" name="Rectangle 44"/>
          <p:cNvSpPr>
            <a:spLocks noChangeArrowheads="1"/>
          </p:cNvSpPr>
          <p:nvPr/>
        </p:nvSpPr>
        <p:spPr bwMode="auto">
          <a:xfrm>
            <a:off x="838200" y="37734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5 (null)</a:t>
            </a:r>
          </a:p>
        </p:txBody>
      </p:sp>
      <p:sp>
        <p:nvSpPr>
          <p:cNvPr id="42029" name="Rectangle 45"/>
          <p:cNvSpPr>
            <a:spLocks noChangeArrowheads="1"/>
          </p:cNvSpPr>
          <p:nvPr/>
        </p:nvSpPr>
        <p:spPr bwMode="auto">
          <a:xfrm>
            <a:off x="838200" y="40782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6 (null)</a:t>
            </a:r>
          </a:p>
        </p:txBody>
      </p:sp>
      <p:sp>
        <p:nvSpPr>
          <p:cNvPr id="42030" name="Rectangle 46"/>
          <p:cNvSpPr>
            <a:spLocks noChangeArrowheads="1"/>
          </p:cNvSpPr>
          <p:nvPr/>
        </p:nvSpPr>
        <p:spPr bwMode="auto">
          <a:xfrm>
            <a:off x="838200" y="4383088"/>
            <a:ext cx="1119188" cy="304800"/>
          </a:xfrm>
          <a:prstGeom prst="rect">
            <a:avLst/>
          </a:prstGeom>
          <a:solidFill>
            <a:srgbClr val="F1C7C7"/>
          </a:solid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7 (null)</a:t>
            </a:r>
          </a:p>
        </p:txBody>
      </p:sp>
      <p:sp>
        <p:nvSpPr>
          <p:cNvPr id="42031" name="Rectangle 47"/>
          <p:cNvSpPr>
            <a:spLocks noChangeArrowheads="1"/>
          </p:cNvSpPr>
          <p:nvPr/>
        </p:nvSpPr>
        <p:spPr bwMode="auto">
          <a:xfrm>
            <a:off x="838200" y="4687888"/>
            <a:ext cx="1119188" cy="304800"/>
          </a:xfrm>
          <a:prstGeom prst="rect">
            <a:avLst/>
          </a:prstGeom>
          <a:noFill/>
          <a:ln w="1260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 8</a:t>
            </a:r>
          </a:p>
        </p:txBody>
      </p:sp>
      <p:sp>
        <p:nvSpPr>
          <p:cNvPr id="42032" name="Rectangle 48"/>
          <p:cNvSpPr>
            <a:spLocks noChangeArrowheads="1"/>
          </p:cNvSpPr>
          <p:nvPr/>
        </p:nvSpPr>
        <p:spPr bwMode="auto">
          <a:xfrm>
            <a:off x="838200" y="2249488"/>
            <a:ext cx="1119188" cy="3581400"/>
          </a:xfrm>
          <a:prstGeom prst="rect">
            <a:avLst/>
          </a:prstGeom>
          <a:noFill/>
          <a:ln w="28575">
            <a:solidFill>
              <a:srgbClr val="000066"/>
            </a:solidFill>
            <a:miter lim="800000"/>
            <a:headEnd/>
            <a:tailEnd/>
          </a:ln>
          <a:effectLst/>
        </p:spPr>
        <p:txBody>
          <a:bodyPr wrap="none" anchor="ctr"/>
          <a:lstStyle/>
          <a:p>
            <a:endParaRPr lang="en-US"/>
          </a:p>
        </p:txBody>
      </p:sp>
      <p:sp>
        <p:nvSpPr>
          <p:cNvPr id="42033" name="AutoShape 49"/>
          <p:cNvSpPr>
            <a:spLocks/>
          </p:cNvSpPr>
          <p:nvPr/>
        </p:nvSpPr>
        <p:spPr bwMode="auto">
          <a:xfrm>
            <a:off x="6665678" y="1792288"/>
            <a:ext cx="228600" cy="1752600"/>
          </a:xfrm>
          <a:prstGeom prst="rightBrace">
            <a:avLst>
              <a:gd name="adj1" fmla="val 63889"/>
              <a:gd name="adj2" fmla="val 50000"/>
            </a:avLst>
          </a:prstGeom>
          <a:noFill/>
          <a:ln w="12600">
            <a:solidFill>
              <a:srgbClr val="000066"/>
            </a:solidFill>
            <a:miter lim="800000"/>
            <a:headEnd/>
            <a:tailEnd/>
          </a:ln>
          <a:effectLst/>
        </p:spPr>
        <p:txBody>
          <a:bodyPr wrap="none" anchor="ctr"/>
          <a:lstStyle/>
          <a:p>
            <a:endParaRPr lang="en-US"/>
          </a:p>
        </p:txBody>
      </p:sp>
      <p:sp>
        <p:nvSpPr>
          <p:cNvPr id="42034" name="Text Box 50"/>
          <p:cNvSpPr txBox="1">
            <a:spLocks noChangeArrowheads="1"/>
          </p:cNvSpPr>
          <p:nvPr/>
        </p:nvSpPr>
        <p:spPr bwMode="auto">
          <a:xfrm>
            <a:off x="6918090" y="2403475"/>
            <a:ext cx="1885942" cy="516809"/>
          </a:xfrm>
          <a:prstGeom prst="rect">
            <a:avLst/>
          </a:prstGeom>
          <a:noFill/>
          <a:ln w="9525">
            <a:noFill/>
            <a:round/>
            <a:headEnd/>
            <a:tailEnd/>
          </a:ln>
          <a:effectLst/>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2K allocated VM pages</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for code and data</a:t>
            </a:r>
          </a:p>
        </p:txBody>
      </p:sp>
      <p:sp>
        <p:nvSpPr>
          <p:cNvPr id="42035" name="AutoShape 51"/>
          <p:cNvSpPr>
            <a:spLocks/>
          </p:cNvSpPr>
          <p:nvPr/>
        </p:nvSpPr>
        <p:spPr bwMode="auto">
          <a:xfrm>
            <a:off x="6665678" y="3621088"/>
            <a:ext cx="228600" cy="1752600"/>
          </a:xfrm>
          <a:prstGeom prst="rightBrace">
            <a:avLst>
              <a:gd name="adj1" fmla="val 63889"/>
              <a:gd name="adj2" fmla="val 50000"/>
            </a:avLst>
          </a:prstGeom>
          <a:noFill/>
          <a:ln w="12600">
            <a:solidFill>
              <a:srgbClr val="000066"/>
            </a:solidFill>
            <a:miter lim="800000"/>
            <a:headEnd/>
            <a:tailEnd/>
          </a:ln>
          <a:effectLst/>
        </p:spPr>
        <p:txBody>
          <a:bodyPr wrap="none" anchor="ctr"/>
          <a:lstStyle/>
          <a:p>
            <a:endParaRPr lang="en-US"/>
          </a:p>
        </p:txBody>
      </p:sp>
      <p:sp>
        <p:nvSpPr>
          <p:cNvPr id="42036" name="Text Box 52"/>
          <p:cNvSpPr txBox="1">
            <a:spLocks noChangeArrowheads="1"/>
          </p:cNvSpPr>
          <p:nvPr/>
        </p:nvSpPr>
        <p:spPr bwMode="auto">
          <a:xfrm>
            <a:off x="6916503" y="4306888"/>
            <a:ext cx="2075097" cy="305662"/>
          </a:xfrm>
          <a:prstGeom prst="rect">
            <a:avLst/>
          </a:prstGeom>
          <a:noFill/>
          <a:ln w="9525">
            <a:noFill/>
            <a:round/>
            <a:headEnd/>
            <a:tailEnd/>
          </a:ln>
          <a:effectLst/>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6K unallocated VM pages</a:t>
            </a:r>
          </a:p>
        </p:txBody>
      </p:sp>
      <p:sp>
        <p:nvSpPr>
          <p:cNvPr id="42037" name="AutoShape 53"/>
          <p:cNvSpPr>
            <a:spLocks/>
          </p:cNvSpPr>
          <p:nvPr/>
        </p:nvSpPr>
        <p:spPr bwMode="auto">
          <a:xfrm>
            <a:off x="6589478" y="5449888"/>
            <a:ext cx="304800" cy="609600"/>
          </a:xfrm>
          <a:prstGeom prst="rightBrace">
            <a:avLst>
              <a:gd name="adj1" fmla="val 16667"/>
              <a:gd name="adj2" fmla="val 50000"/>
            </a:avLst>
          </a:prstGeom>
          <a:noFill/>
          <a:ln w="12600">
            <a:solidFill>
              <a:srgbClr val="000066"/>
            </a:solidFill>
            <a:miter lim="800000"/>
            <a:headEnd/>
            <a:tailEnd/>
          </a:ln>
          <a:effectLst/>
        </p:spPr>
        <p:txBody>
          <a:bodyPr wrap="none" anchor="ctr"/>
          <a:lstStyle/>
          <a:p>
            <a:endParaRPr lang="en-US"/>
          </a:p>
        </p:txBody>
      </p:sp>
      <p:sp>
        <p:nvSpPr>
          <p:cNvPr id="42038" name="Text Box 54"/>
          <p:cNvSpPr txBox="1">
            <a:spLocks noChangeArrowheads="1"/>
          </p:cNvSpPr>
          <p:nvPr/>
        </p:nvSpPr>
        <p:spPr bwMode="auto">
          <a:xfrm>
            <a:off x="6916503" y="5588000"/>
            <a:ext cx="1988534" cy="305662"/>
          </a:xfrm>
          <a:prstGeom prst="rect">
            <a:avLst/>
          </a:prstGeom>
          <a:noFill/>
          <a:ln w="9525">
            <a:noFill/>
            <a:round/>
            <a:headEnd/>
            <a:tailEnd/>
          </a:ln>
          <a:effectLst/>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1023 unallocated  pages</a:t>
            </a:r>
          </a:p>
        </p:txBody>
      </p:sp>
      <p:sp>
        <p:nvSpPr>
          <p:cNvPr id="42039" name="AutoShape 55"/>
          <p:cNvSpPr>
            <a:spLocks/>
          </p:cNvSpPr>
          <p:nvPr/>
        </p:nvSpPr>
        <p:spPr bwMode="auto">
          <a:xfrm>
            <a:off x="6589478" y="6059488"/>
            <a:ext cx="304800" cy="304800"/>
          </a:xfrm>
          <a:prstGeom prst="rightBrace">
            <a:avLst>
              <a:gd name="adj1" fmla="val 8333"/>
              <a:gd name="adj2" fmla="val 50000"/>
            </a:avLst>
          </a:prstGeom>
          <a:noFill/>
          <a:ln w="12600">
            <a:solidFill>
              <a:srgbClr val="000066"/>
            </a:solidFill>
            <a:miter lim="800000"/>
            <a:headEnd/>
            <a:tailEnd/>
          </a:ln>
          <a:effectLst/>
        </p:spPr>
        <p:txBody>
          <a:bodyPr wrap="none" anchor="ctr"/>
          <a:lstStyle/>
          <a:p>
            <a:endParaRPr lang="en-US"/>
          </a:p>
        </p:txBody>
      </p:sp>
      <p:sp>
        <p:nvSpPr>
          <p:cNvPr id="42040" name="Text Box 56"/>
          <p:cNvSpPr txBox="1">
            <a:spLocks noChangeArrowheads="1"/>
          </p:cNvSpPr>
          <p:nvPr/>
        </p:nvSpPr>
        <p:spPr bwMode="auto">
          <a:xfrm>
            <a:off x="6918090" y="6000750"/>
            <a:ext cx="1717627" cy="516809"/>
          </a:xfrm>
          <a:prstGeom prst="rect">
            <a:avLst/>
          </a:prstGeom>
          <a:noFill/>
          <a:ln w="9525">
            <a:noFill/>
            <a:round/>
            <a:headEnd/>
            <a:tailEnd/>
          </a:ln>
          <a:effectLst/>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1 allocated VM page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latin typeface="Calibri" pitchFamily="34" charset="0"/>
              </a:rPr>
              <a:t>for the stack</a:t>
            </a:r>
          </a:p>
        </p:txBody>
      </p:sp>
      <p:sp>
        <p:nvSpPr>
          <p:cNvPr id="58" name="TextBox 57"/>
          <p:cNvSpPr txBox="1"/>
          <p:nvPr/>
        </p:nvSpPr>
        <p:spPr>
          <a:xfrm>
            <a:off x="424858" y="6324600"/>
            <a:ext cx="3969292" cy="369332"/>
          </a:xfrm>
          <a:prstGeom prst="rect">
            <a:avLst/>
          </a:prstGeom>
          <a:noFill/>
        </p:spPr>
        <p:txBody>
          <a:bodyPr wrap="none" rtlCol="0">
            <a:spAutoFit/>
          </a:bodyPr>
          <a:lstStyle/>
          <a:p>
            <a:r>
              <a:rPr lang="en-US" sz="1800" i="1" dirty="0">
                <a:latin typeface="Calibri" pitchFamily="34" charset="0"/>
              </a:rPr>
              <a:t>32 bit addresses, 4KB pages, 4-byte PTEs</a:t>
            </a:r>
          </a:p>
        </p:txBody>
      </p:sp>
      <p:sp>
        <p:nvSpPr>
          <p:cNvPr id="2" name="TextBox 1">
            <a:extLst>
              <a:ext uri="{FF2B5EF4-FFF2-40B4-BE49-F238E27FC236}">
                <a16:creationId xmlns:a16="http://schemas.microsoft.com/office/drawing/2014/main" id="{403EF4C4-3A32-3B7F-328B-8ADC9F730D70}"/>
              </a:ext>
            </a:extLst>
          </p:cNvPr>
          <p:cNvSpPr txBox="1"/>
          <p:nvPr/>
        </p:nvSpPr>
        <p:spPr>
          <a:xfrm>
            <a:off x="7180815" y="1066800"/>
            <a:ext cx="1738077" cy="923330"/>
          </a:xfrm>
          <a:prstGeom prst="rect">
            <a:avLst/>
          </a:prstGeom>
          <a:solidFill>
            <a:schemeClr val="bg2">
              <a:lumMod val="40000"/>
              <a:lumOff val="60000"/>
            </a:schemeClr>
          </a:solidFill>
        </p:spPr>
        <p:txBody>
          <a:bodyPr wrap="square" rtlCol="0">
            <a:spAutoFit/>
          </a:bodyPr>
          <a:lstStyle/>
          <a:p>
            <a:pPr algn="ctr"/>
            <a:r>
              <a:rPr lang="en-US" sz="1800" dirty="0">
                <a:latin typeface="Calibri" pitchFamily="34" charset="0"/>
              </a:rPr>
              <a:t>Here, addresses increase from top to bottom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50837" y="381000"/>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 System Using Physical Addressing</a:t>
            </a:r>
          </a:p>
        </p:txBody>
      </p:sp>
      <p:sp>
        <p:nvSpPr>
          <p:cNvPr id="9218" name="Rectangle 2"/>
          <p:cNvSpPr>
            <a:spLocks noGrp="1" noChangeArrowheads="1"/>
          </p:cNvSpPr>
          <p:nvPr>
            <p:ph type="body" idx="1"/>
          </p:nvPr>
        </p:nvSpPr>
        <p:spPr>
          <a:xfrm>
            <a:off x="455612" y="5791200"/>
            <a:ext cx="8307388" cy="881063"/>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Used in “simple” systems like embedded microcontrollers in devices like cars, elevators, and digital picture frames</a:t>
            </a:r>
          </a:p>
        </p:txBody>
      </p:sp>
      <p:sp>
        <p:nvSpPr>
          <p:cNvPr id="9219" name="Rectangle 3"/>
          <p:cNvSpPr>
            <a:spLocks noChangeArrowheads="1"/>
          </p:cNvSpPr>
          <p:nvPr/>
        </p:nvSpPr>
        <p:spPr bwMode="auto">
          <a:xfrm>
            <a:off x="4648200" y="4233863"/>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20" name="Text Box 4"/>
          <p:cNvSpPr txBox="1">
            <a:spLocks noChangeArrowheads="1"/>
          </p:cNvSpPr>
          <p:nvPr/>
        </p:nvSpPr>
        <p:spPr bwMode="auto">
          <a:xfrm>
            <a:off x="4341813" y="16652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0:</a:t>
            </a:r>
          </a:p>
        </p:txBody>
      </p:sp>
      <p:sp>
        <p:nvSpPr>
          <p:cNvPr id="9221" name="Text Box 5"/>
          <p:cNvSpPr txBox="1">
            <a:spLocks noChangeArrowheads="1"/>
          </p:cNvSpPr>
          <p:nvPr/>
        </p:nvSpPr>
        <p:spPr bwMode="auto">
          <a:xfrm>
            <a:off x="4341813" y="18938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1:</a:t>
            </a:r>
          </a:p>
        </p:txBody>
      </p:sp>
      <p:sp>
        <p:nvSpPr>
          <p:cNvPr id="9222" name="Text Box 6"/>
          <p:cNvSpPr txBox="1">
            <a:spLocks noChangeArrowheads="1"/>
          </p:cNvSpPr>
          <p:nvPr/>
        </p:nvSpPr>
        <p:spPr bwMode="auto">
          <a:xfrm>
            <a:off x="4103002" y="4186238"/>
            <a:ext cx="584839"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M-1:</a:t>
            </a:r>
          </a:p>
        </p:txBody>
      </p:sp>
      <p:sp>
        <p:nvSpPr>
          <p:cNvPr id="9223" name="Text Box 7"/>
          <p:cNvSpPr txBox="1">
            <a:spLocks noChangeArrowheads="1"/>
          </p:cNvSpPr>
          <p:nvPr/>
        </p:nvSpPr>
        <p:spPr bwMode="auto">
          <a:xfrm>
            <a:off x="4379913" y="1371600"/>
            <a:ext cx="1388841"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Main memory</a:t>
            </a:r>
          </a:p>
        </p:txBody>
      </p:sp>
      <p:sp>
        <p:nvSpPr>
          <p:cNvPr id="9226" name="Rectangle 10"/>
          <p:cNvSpPr>
            <a:spLocks noChangeArrowheads="1"/>
          </p:cNvSpPr>
          <p:nvPr/>
        </p:nvSpPr>
        <p:spPr bwMode="auto">
          <a:xfrm>
            <a:off x="1600200" y="2467408"/>
            <a:ext cx="1066800" cy="533400"/>
          </a:xfrm>
          <a:prstGeom prst="rect">
            <a:avLst/>
          </a:prstGeom>
          <a:solidFill>
            <a:srgbClr val="F1C7C7"/>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sp>
        <p:nvSpPr>
          <p:cNvPr id="9231" name="Text Box 15"/>
          <p:cNvSpPr txBox="1">
            <a:spLocks noChangeArrowheads="1"/>
          </p:cNvSpPr>
          <p:nvPr/>
        </p:nvSpPr>
        <p:spPr bwMode="auto">
          <a:xfrm>
            <a:off x="4343400" y="21224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2:</a:t>
            </a:r>
          </a:p>
        </p:txBody>
      </p:sp>
      <p:sp>
        <p:nvSpPr>
          <p:cNvPr id="9232" name="Text Box 16"/>
          <p:cNvSpPr txBox="1">
            <a:spLocks noChangeArrowheads="1"/>
          </p:cNvSpPr>
          <p:nvPr/>
        </p:nvSpPr>
        <p:spPr bwMode="auto">
          <a:xfrm>
            <a:off x="4341813" y="23510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3:</a:t>
            </a:r>
          </a:p>
        </p:txBody>
      </p:sp>
      <p:sp>
        <p:nvSpPr>
          <p:cNvPr id="9233" name="Rectangle 17"/>
          <p:cNvSpPr>
            <a:spLocks noChangeArrowheads="1"/>
          </p:cNvSpPr>
          <p:nvPr/>
        </p:nvSpPr>
        <p:spPr bwMode="auto">
          <a:xfrm>
            <a:off x="4648200" y="16700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4" name="Rectangle 18"/>
          <p:cNvSpPr>
            <a:spLocks noChangeArrowheads="1"/>
          </p:cNvSpPr>
          <p:nvPr/>
        </p:nvSpPr>
        <p:spPr bwMode="auto">
          <a:xfrm>
            <a:off x="4648200" y="18986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5" name="Rectangle 19"/>
          <p:cNvSpPr>
            <a:spLocks noChangeArrowheads="1"/>
          </p:cNvSpPr>
          <p:nvPr/>
        </p:nvSpPr>
        <p:spPr bwMode="auto">
          <a:xfrm>
            <a:off x="4648200" y="21272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6" name="Rectangle 20"/>
          <p:cNvSpPr>
            <a:spLocks noChangeArrowheads="1"/>
          </p:cNvSpPr>
          <p:nvPr/>
        </p:nvSpPr>
        <p:spPr bwMode="auto">
          <a:xfrm>
            <a:off x="4648200" y="23558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7" name="Rectangle 21"/>
          <p:cNvSpPr>
            <a:spLocks noChangeArrowheads="1"/>
          </p:cNvSpPr>
          <p:nvPr/>
        </p:nvSpPr>
        <p:spPr bwMode="auto">
          <a:xfrm>
            <a:off x="4648200" y="25844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38" name="Rectangle 22"/>
          <p:cNvSpPr>
            <a:spLocks noChangeArrowheads="1"/>
          </p:cNvSpPr>
          <p:nvPr/>
        </p:nvSpPr>
        <p:spPr bwMode="auto">
          <a:xfrm>
            <a:off x="4648200" y="28130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39" name="Text Box 23"/>
          <p:cNvSpPr txBox="1">
            <a:spLocks noChangeArrowheads="1"/>
          </p:cNvSpPr>
          <p:nvPr/>
        </p:nvSpPr>
        <p:spPr bwMode="auto">
          <a:xfrm>
            <a:off x="4341813" y="25796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4:</a:t>
            </a:r>
          </a:p>
        </p:txBody>
      </p:sp>
      <p:sp>
        <p:nvSpPr>
          <p:cNvPr id="9240" name="Text Box 24"/>
          <p:cNvSpPr txBox="1">
            <a:spLocks noChangeArrowheads="1"/>
          </p:cNvSpPr>
          <p:nvPr/>
        </p:nvSpPr>
        <p:spPr bwMode="auto">
          <a:xfrm>
            <a:off x="4341813" y="28082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5:</a:t>
            </a:r>
          </a:p>
        </p:txBody>
      </p:sp>
      <p:sp>
        <p:nvSpPr>
          <p:cNvPr id="9241" name="Rectangle 25"/>
          <p:cNvSpPr>
            <a:spLocks noChangeArrowheads="1"/>
          </p:cNvSpPr>
          <p:nvPr/>
        </p:nvSpPr>
        <p:spPr bwMode="auto">
          <a:xfrm>
            <a:off x="4648200" y="30416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42" name="Rectangle 26"/>
          <p:cNvSpPr>
            <a:spLocks noChangeArrowheads="1"/>
          </p:cNvSpPr>
          <p:nvPr/>
        </p:nvSpPr>
        <p:spPr bwMode="auto">
          <a:xfrm>
            <a:off x="4648200" y="32702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43" name="Text Box 27"/>
          <p:cNvSpPr txBox="1">
            <a:spLocks noChangeArrowheads="1"/>
          </p:cNvSpPr>
          <p:nvPr/>
        </p:nvSpPr>
        <p:spPr bwMode="auto">
          <a:xfrm>
            <a:off x="4341813" y="30368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6:</a:t>
            </a:r>
          </a:p>
        </p:txBody>
      </p:sp>
      <p:sp>
        <p:nvSpPr>
          <p:cNvPr id="9244" name="Text Box 28"/>
          <p:cNvSpPr txBox="1">
            <a:spLocks noChangeArrowheads="1"/>
          </p:cNvSpPr>
          <p:nvPr/>
        </p:nvSpPr>
        <p:spPr bwMode="auto">
          <a:xfrm>
            <a:off x="4343400" y="32654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7:</a:t>
            </a:r>
          </a:p>
        </p:txBody>
      </p:sp>
      <p:sp>
        <p:nvSpPr>
          <p:cNvPr id="9245" name="Rectangle 29"/>
          <p:cNvSpPr>
            <a:spLocks noChangeArrowheads="1"/>
          </p:cNvSpPr>
          <p:nvPr/>
        </p:nvSpPr>
        <p:spPr bwMode="auto">
          <a:xfrm>
            <a:off x="4648200" y="4010025"/>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25" name="Text Box 9"/>
          <p:cNvSpPr txBox="1">
            <a:spLocks noChangeArrowheads="1"/>
          </p:cNvSpPr>
          <p:nvPr/>
        </p:nvSpPr>
        <p:spPr bwMode="auto">
          <a:xfrm>
            <a:off x="2733628" y="2133600"/>
            <a:ext cx="1567353" cy="57792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Physical address</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(PA)</a:t>
            </a:r>
          </a:p>
        </p:txBody>
      </p:sp>
      <p:sp>
        <p:nvSpPr>
          <p:cNvPr id="9247" name="AutoShape 31"/>
          <p:cNvSpPr>
            <a:spLocks/>
          </p:cNvSpPr>
          <p:nvPr/>
        </p:nvSpPr>
        <p:spPr bwMode="auto">
          <a:xfrm>
            <a:off x="5638801" y="2584450"/>
            <a:ext cx="76200" cy="914400"/>
          </a:xfrm>
          <a:prstGeom prst="rightBrace">
            <a:avLst>
              <a:gd name="adj1" fmla="val 100000"/>
              <a:gd name="adj2" fmla="val 50000"/>
            </a:avLst>
          </a:prstGeom>
          <a:noFill/>
          <a:ln w="19050">
            <a:solidFill>
              <a:schemeClr val="tx1"/>
            </a:solidFill>
            <a:miter lim="800000"/>
            <a:headEnd/>
            <a:tailEnd/>
          </a:ln>
          <a:effectLst/>
        </p:spPr>
        <p:txBody>
          <a:bodyPr wrap="none" anchor="ctr"/>
          <a:lstStyle/>
          <a:p>
            <a:endParaRPr lang="en-US"/>
          </a:p>
        </p:txBody>
      </p:sp>
      <p:sp>
        <p:nvSpPr>
          <p:cNvPr id="9248" name="Text Box 32"/>
          <p:cNvSpPr txBox="1">
            <a:spLocks noChangeArrowheads="1"/>
          </p:cNvSpPr>
          <p:nvPr/>
        </p:nvSpPr>
        <p:spPr bwMode="auto">
          <a:xfrm>
            <a:off x="3715726" y="4832740"/>
            <a:ext cx="1069320" cy="33663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Data word</a:t>
            </a:r>
          </a:p>
        </p:txBody>
      </p:sp>
      <p:sp>
        <p:nvSpPr>
          <p:cNvPr id="9249" name="Rectangle 33"/>
          <p:cNvSpPr>
            <a:spLocks noChangeArrowheads="1"/>
          </p:cNvSpPr>
          <p:nvPr/>
        </p:nvSpPr>
        <p:spPr bwMode="auto">
          <a:xfrm>
            <a:off x="4648200" y="3499301"/>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50" name="Text Box 34"/>
          <p:cNvSpPr txBox="1">
            <a:spLocks noChangeArrowheads="1"/>
          </p:cNvSpPr>
          <p:nvPr/>
        </p:nvSpPr>
        <p:spPr bwMode="auto">
          <a:xfrm>
            <a:off x="4341813" y="350043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8:</a:t>
            </a:r>
          </a:p>
        </p:txBody>
      </p:sp>
      <p:sp>
        <p:nvSpPr>
          <p:cNvPr id="9251" name="Rectangle 35"/>
          <p:cNvSpPr>
            <a:spLocks noChangeArrowheads="1"/>
          </p:cNvSpPr>
          <p:nvPr/>
        </p:nvSpPr>
        <p:spPr bwMode="auto">
          <a:xfrm>
            <a:off x="4724400" y="3733800"/>
            <a:ext cx="914400" cy="228600"/>
          </a:xfrm>
          <a:prstGeom prst="rect">
            <a:avLst/>
          </a:prstGeom>
          <a:noFill/>
          <a:ln w="9525">
            <a:noFill/>
            <a:round/>
            <a:headEnd/>
            <a:tailEnd/>
          </a:ln>
          <a:effectLst/>
        </p:spPr>
        <p:txBody>
          <a:bodyPr vert="eaVert" wrap="none" lIns="90360" tIns="44280" rIns="90360" bIns="44280" anchor="ctr"/>
          <a:lstStyle/>
          <a:p>
            <a:pPr algn="ctr" rtl="1">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itchFamily="34" charset="0"/>
              </a:rPr>
              <a:t>...</a:t>
            </a:r>
          </a:p>
        </p:txBody>
      </p:sp>
      <p:cxnSp>
        <p:nvCxnSpPr>
          <p:cNvPr id="40" name="Straight Arrow Connector 39"/>
          <p:cNvCxnSpPr>
            <a:stCxn id="9226" idx="3"/>
            <a:endCxn id="9239" idx="1"/>
          </p:cNvCxnSpPr>
          <p:nvPr/>
        </p:nvCxnSpPr>
        <p:spPr bwMode="auto">
          <a:xfrm flipV="1">
            <a:off x="2667000" y="2732732"/>
            <a:ext cx="1674813" cy="1376"/>
          </a:xfrm>
          <a:prstGeom prst="straightConnector1">
            <a:avLst/>
          </a:prstGeom>
          <a:noFill/>
          <a:ln w="25400" cap="flat" cmpd="sng" algn="ctr">
            <a:solidFill>
              <a:schemeClr val="tx1"/>
            </a:solidFill>
            <a:prstDash val="solid"/>
            <a:round/>
            <a:headEnd type="none" w="med" len="med"/>
            <a:tailEnd type="arrow"/>
          </a:ln>
          <a:effectLst/>
        </p:spPr>
      </p:cxnSp>
      <p:cxnSp>
        <p:nvCxnSpPr>
          <p:cNvPr id="55" name="Straight Connector 54"/>
          <p:cNvCxnSpPr/>
          <p:nvPr/>
        </p:nvCxnSpPr>
        <p:spPr bwMode="auto">
          <a:xfrm rot="10800000" flipH="1">
            <a:off x="5791201" y="3041650"/>
            <a:ext cx="533399" cy="1588"/>
          </a:xfrm>
          <a:prstGeom prst="line">
            <a:avLst/>
          </a:prstGeom>
          <a:noFill/>
          <a:ln w="25400" cap="flat" cmpd="sng" algn="ctr">
            <a:solidFill>
              <a:schemeClr val="tx1"/>
            </a:solidFill>
            <a:prstDash val="solid"/>
            <a:round/>
            <a:headEnd type="none" w="med" len="med"/>
            <a:tailEnd type="none" w="med" len="med"/>
          </a:ln>
          <a:effectLst/>
        </p:spPr>
      </p:cxnSp>
      <p:cxnSp>
        <p:nvCxnSpPr>
          <p:cNvPr id="59" name="Straight Connector 58"/>
          <p:cNvCxnSpPr/>
          <p:nvPr/>
        </p:nvCxnSpPr>
        <p:spPr bwMode="auto">
          <a:xfrm rot="5400000">
            <a:off x="5403850" y="3956844"/>
            <a:ext cx="1839912" cy="1588"/>
          </a:xfrm>
          <a:prstGeom prst="line">
            <a:avLst/>
          </a:prstGeom>
          <a:noFill/>
          <a:ln w="25400" cap="flat" cmpd="sng" algn="ctr">
            <a:solidFill>
              <a:schemeClr val="tx1"/>
            </a:solidFill>
            <a:prstDash val="solid"/>
            <a:round/>
            <a:headEnd type="none" w="med" len="med"/>
            <a:tailEnd type="none" w="med" len="med"/>
          </a:ln>
          <a:effectLst/>
        </p:spPr>
      </p:cxnSp>
      <p:cxnSp>
        <p:nvCxnSpPr>
          <p:cNvPr id="61" name="Shape 60"/>
          <p:cNvCxnSpPr/>
          <p:nvPr/>
        </p:nvCxnSpPr>
        <p:spPr bwMode="auto">
          <a:xfrm rot="10800000">
            <a:off x="2133602" y="3000809"/>
            <a:ext cx="4189410" cy="1876787"/>
          </a:xfrm>
          <a:prstGeom prst="bentConnector3">
            <a:avLst>
              <a:gd name="adj1" fmla="val 99990"/>
            </a:avLst>
          </a:prstGeom>
          <a:noFill/>
          <a:ln w="25400" cap="flat" cmpd="sng" algn="ctr">
            <a:solidFill>
              <a:schemeClr val="tx1"/>
            </a:solidFill>
            <a:prstDash val="solid"/>
            <a:round/>
            <a:headEnd type="none" w="med" len="med"/>
            <a:tailEnd type="arrow"/>
          </a:ln>
          <a:effectLst/>
        </p:spPr>
      </p:cxnSp>
      <p:sp>
        <p:nvSpPr>
          <p:cNvPr id="35" name="TextBox 34"/>
          <p:cNvSpPr txBox="1"/>
          <p:nvPr/>
        </p:nvSpPr>
        <p:spPr>
          <a:xfrm>
            <a:off x="3352800" y="2667000"/>
            <a:ext cx="307797" cy="338554"/>
          </a:xfrm>
          <a:prstGeom prst="rect">
            <a:avLst/>
          </a:prstGeom>
          <a:noFill/>
        </p:spPr>
        <p:txBody>
          <a:bodyPr wrap="none" rtlCol="0">
            <a:spAutoFit/>
          </a:bodyPr>
          <a:lstStyle/>
          <a:p>
            <a:r>
              <a:rPr lang="en-US" sz="1600" b="0" dirty="0">
                <a:latin typeface="Courier New"/>
                <a:cs typeface="Courier New"/>
              </a:rPr>
              <a:t>4</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404813" y="247650"/>
            <a:ext cx="8283575"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Translating with a k-level Page Table</a:t>
            </a:r>
          </a:p>
        </p:txBody>
      </p:sp>
      <p:sp>
        <p:nvSpPr>
          <p:cNvPr id="51" name="Rectangle 50"/>
          <p:cNvSpPr/>
          <p:nvPr/>
        </p:nvSpPr>
        <p:spPr bwMode="auto">
          <a:xfrm>
            <a:off x="177800" y="1833361"/>
            <a:ext cx="1524000" cy="719063"/>
          </a:xfrm>
          <a:prstGeom prst="rect">
            <a:avLst/>
          </a:prstGeom>
          <a:solidFill>
            <a:srgbClr val="F1C7C7"/>
          </a:solidFill>
          <a:ln w="12700" cap="flat" cmpd="sng" algn="ctr">
            <a:solidFill>
              <a:schemeClr val="tx1"/>
            </a:solidFill>
            <a:prstDash val="solid"/>
            <a:round/>
            <a:headEnd type="none" w="med" len="med"/>
            <a:tailEnd type="arrow" w="med" len="med"/>
          </a:ln>
          <a:effectLst/>
        </p:spPr>
        <p:txBody>
          <a:bodyPr rtlCol="0" anchor="ctr"/>
          <a:lstStyle/>
          <a:p>
            <a:pPr lvl="0" algn="ctr"/>
            <a:r>
              <a:rPr lang="en-US" sz="1600" dirty="0">
                <a:solidFill>
                  <a:srgbClr val="000000"/>
                </a:solidFill>
                <a:latin typeface="+mn-lt"/>
              </a:rPr>
              <a:t>Page table </a:t>
            </a:r>
            <a:br>
              <a:rPr lang="en-US" sz="1600" dirty="0">
                <a:solidFill>
                  <a:srgbClr val="000000"/>
                </a:solidFill>
                <a:latin typeface="+mn-lt"/>
              </a:rPr>
            </a:br>
            <a:r>
              <a:rPr lang="en-US" sz="1600" dirty="0">
                <a:solidFill>
                  <a:srgbClr val="000000"/>
                </a:solidFill>
                <a:latin typeface="+mn-lt"/>
              </a:rPr>
              <a:t>base register</a:t>
            </a:r>
          </a:p>
          <a:p>
            <a:pPr lvl="0" algn="ctr"/>
            <a:r>
              <a:rPr lang="en-US" sz="1600" dirty="0">
                <a:solidFill>
                  <a:srgbClr val="000000"/>
                </a:solidFill>
                <a:latin typeface="+mn-lt"/>
              </a:rPr>
              <a:t>(PTBR)</a:t>
            </a:r>
          </a:p>
        </p:txBody>
      </p:sp>
      <p:cxnSp>
        <p:nvCxnSpPr>
          <p:cNvPr id="5" name="Straight Connector 4"/>
          <p:cNvCxnSpPr>
            <a:stCxn id="51" idx="2"/>
          </p:cNvCxnSpPr>
          <p:nvPr/>
        </p:nvCxnSpPr>
        <p:spPr bwMode="auto">
          <a:xfrm>
            <a:off x="939800" y="2552424"/>
            <a:ext cx="0" cy="1486176"/>
          </a:xfrm>
          <a:prstGeom prst="line">
            <a:avLst/>
          </a:prstGeom>
          <a:noFill/>
          <a:ln w="25400" cap="flat" cmpd="sng" algn="ctr">
            <a:solidFill>
              <a:schemeClr val="tx1"/>
            </a:solidFill>
            <a:prstDash val="solid"/>
            <a:round/>
            <a:headEnd type="none" w="med" len="med"/>
            <a:tailEnd type="none" w="med" len="med"/>
          </a:ln>
          <a:effectLst/>
        </p:spPr>
      </p:cxnSp>
      <p:cxnSp>
        <p:nvCxnSpPr>
          <p:cNvPr id="9" name="Straight Arrow Connector 8"/>
          <p:cNvCxnSpPr/>
          <p:nvPr/>
        </p:nvCxnSpPr>
        <p:spPr bwMode="auto">
          <a:xfrm>
            <a:off x="939800" y="4038600"/>
            <a:ext cx="1193800" cy="9525"/>
          </a:xfrm>
          <a:prstGeom prst="straightConnector1">
            <a:avLst/>
          </a:prstGeom>
          <a:noFill/>
          <a:ln w="25400" cap="flat" cmpd="sng" algn="ctr">
            <a:solidFill>
              <a:schemeClr val="tx1"/>
            </a:solidFill>
            <a:prstDash val="solid"/>
            <a:round/>
            <a:headEnd type="none" w="med" len="med"/>
            <a:tailEnd type="arrow"/>
          </a:ln>
          <a:effectLst/>
        </p:spPr>
      </p:cxnSp>
      <p:sp>
        <p:nvSpPr>
          <p:cNvPr id="104" name="Rectangle 379"/>
          <p:cNvSpPr>
            <a:spLocks noChangeArrowheads="1"/>
          </p:cNvSpPr>
          <p:nvPr/>
        </p:nvSpPr>
        <p:spPr bwMode="auto">
          <a:xfrm>
            <a:off x="1630362" y="2981325"/>
            <a:ext cx="1239838"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600" dirty="0">
                <a:latin typeface="+mn-lt"/>
              </a:rPr>
              <a:t>VPN 1</a:t>
            </a:r>
          </a:p>
        </p:txBody>
      </p:sp>
      <p:sp>
        <p:nvSpPr>
          <p:cNvPr id="105" name="Text Box 381"/>
          <p:cNvSpPr txBox="1">
            <a:spLocks noChangeArrowheads="1"/>
          </p:cNvSpPr>
          <p:nvPr/>
        </p:nvSpPr>
        <p:spPr bwMode="auto">
          <a:xfrm>
            <a:off x="7382915" y="2692986"/>
            <a:ext cx="28886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0</a:t>
            </a:r>
          </a:p>
        </p:txBody>
      </p:sp>
      <p:sp>
        <p:nvSpPr>
          <p:cNvPr id="106" name="Text Box 382"/>
          <p:cNvSpPr txBox="1">
            <a:spLocks noChangeArrowheads="1"/>
          </p:cNvSpPr>
          <p:nvPr/>
        </p:nvSpPr>
        <p:spPr bwMode="auto">
          <a:xfrm>
            <a:off x="6547077" y="2692986"/>
            <a:ext cx="46198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p-1</a:t>
            </a:r>
          </a:p>
        </p:txBody>
      </p:sp>
      <p:sp>
        <p:nvSpPr>
          <p:cNvPr id="107" name="Text Box 384"/>
          <p:cNvSpPr txBox="1">
            <a:spLocks noChangeArrowheads="1"/>
          </p:cNvSpPr>
          <p:nvPr/>
        </p:nvSpPr>
        <p:spPr bwMode="auto">
          <a:xfrm>
            <a:off x="1511527" y="2654886"/>
            <a:ext cx="46198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n-1</a:t>
            </a:r>
          </a:p>
        </p:txBody>
      </p:sp>
      <p:sp>
        <p:nvSpPr>
          <p:cNvPr id="108" name="Rectangle 385"/>
          <p:cNvSpPr>
            <a:spLocks noChangeArrowheads="1"/>
          </p:cNvSpPr>
          <p:nvPr/>
        </p:nvSpPr>
        <p:spPr bwMode="auto">
          <a:xfrm>
            <a:off x="6610350" y="2981325"/>
            <a:ext cx="919162" cy="304800"/>
          </a:xfrm>
          <a:prstGeom prst="rect">
            <a:avLst/>
          </a:prstGeom>
          <a:solidFill>
            <a:srgbClr val="DBF2DA"/>
          </a:solidFill>
          <a:ln w="12700">
            <a:solidFill>
              <a:schemeClr val="tx1"/>
            </a:solidFill>
            <a:miter lim="800000"/>
            <a:headEnd/>
            <a:tailEnd/>
          </a:ln>
          <a:effectLst/>
        </p:spPr>
        <p:txBody>
          <a:bodyPr wrap="none" anchor="ctr"/>
          <a:lstStyle/>
          <a:p>
            <a:pPr algn="ctr"/>
            <a:r>
              <a:rPr lang="en-US" sz="1600">
                <a:latin typeface="+mn-lt"/>
              </a:rPr>
              <a:t>VPO</a:t>
            </a:r>
          </a:p>
        </p:txBody>
      </p:sp>
      <p:sp>
        <p:nvSpPr>
          <p:cNvPr id="109" name="Rectangle 390"/>
          <p:cNvSpPr>
            <a:spLocks noChangeArrowheads="1"/>
          </p:cNvSpPr>
          <p:nvPr/>
        </p:nvSpPr>
        <p:spPr bwMode="auto">
          <a:xfrm>
            <a:off x="2879725" y="2981325"/>
            <a:ext cx="1239837"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600">
                <a:latin typeface="+mn-lt"/>
              </a:rPr>
              <a:t>VPN 2</a:t>
            </a:r>
          </a:p>
        </p:txBody>
      </p:sp>
      <p:sp>
        <p:nvSpPr>
          <p:cNvPr id="110" name="Rectangle 391"/>
          <p:cNvSpPr>
            <a:spLocks noChangeArrowheads="1"/>
          </p:cNvSpPr>
          <p:nvPr/>
        </p:nvSpPr>
        <p:spPr bwMode="auto">
          <a:xfrm>
            <a:off x="4124325" y="2981325"/>
            <a:ext cx="1239837"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600">
                <a:latin typeface="+mn-lt"/>
              </a:rPr>
              <a:t>...</a:t>
            </a:r>
          </a:p>
        </p:txBody>
      </p:sp>
      <p:sp>
        <p:nvSpPr>
          <p:cNvPr id="111" name="Rectangle 392"/>
          <p:cNvSpPr>
            <a:spLocks noChangeArrowheads="1"/>
          </p:cNvSpPr>
          <p:nvPr/>
        </p:nvSpPr>
        <p:spPr bwMode="auto">
          <a:xfrm>
            <a:off x="5364162" y="2981325"/>
            <a:ext cx="1239838"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600">
                <a:latin typeface="+mn-lt"/>
              </a:rPr>
              <a:t>VPN k</a:t>
            </a:r>
          </a:p>
        </p:txBody>
      </p:sp>
      <p:sp>
        <p:nvSpPr>
          <p:cNvPr id="112" name="Line 393"/>
          <p:cNvSpPr>
            <a:spLocks noChangeShapeType="1"/>
          </p:cNvSpPr>
          <p:nvPr/>
        </p:nvSpPr>
        <p:spPr bwMode="auto">
          <a:xfrm>
            <a:off x="1820862" y="3143250"/>
            <a:ext cx="0" cy="1345198"/>
          </a:xfrm>
          <a:prstGeom prst="line">
            <a:avLst/>
          </a:prstGeom>
          <a:noFill/>
          <a:ln w="25400">
            <a:solidFill>
              <a:schemeClr val="tx1"/>
            </a:solidFill>
            <a:round/>
            <a:headEnd type="oval"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3" name="Rectangle 395"/>
          <p:cNvSpPr>
            <a:spLocks noChangeArrowheads="1"/>
          </p:cNvSpPr>
          <p:nvPr/>
        </p:nvSpPr>
        <p:spPr bwMode="auto">
          <a:xfrm>
            <a:off x="2163762" y="4031248"/>
            <a:ext cx="520700" cy="7747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4" name="Line 396"/>
          <p:cNvSpPr>
            <a:spLocks noChangeShapeType="1"/>
          </p:cNvSpPr>
          <p:nvPr/>
        </p:nvSpPr>
        <p:spPr bwMode="auto">
          <a:xfrm>
            <a:off x="1820862" y="4488448"/>
            <a:ext cx="3429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5" name="Rectangle 397"/>
          <p:cNvSpPr>
            <a:spLocks noChangeArrowheads="1"/>
          </p:cNvSpPr>
          <p:nvPr/>
        </p:nvSpPr>
        <p:spPr bwMode="auto">
          <a:xfrm>
            <a:off x="2163762" y="4424948"/>
            <a:ext cx="520700" cy="114300"/>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6" name="Line 398"/>
          <p:cNvSpPr>
            <a:spLocks noChangeShapeType="1"/>
          </p:cNvSpPr>
          <p:nvPr/>
        </p:nvSpPr>
        <p:spPr bwMode="auto">
          <a:xfrm>
            <a:off x="3027362" y="3143250"/>
            <a:ext cx="0" cy="1103898"/>
          </a:xfrm>
          <a:prstGeom prst="line">
            <a:avLst/>
          </a:prstGeom>
          <a:noFill/>
          <a:ln w="25400">
            <a:solidFill>
              <a:schemeClr val="tx1"/>
            </a:solidFill>
            <a:round/>
            <a:headEnd type="oval"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7" name="Rectangle 399"/>
          <p:cNvSpPr>
            <a:spLocks noChangeArrowheads="1"/>
          </p:cNvSpPr>
          <p:nvPr/>
        </p:nvSpPr>
        <p:spPr bwMode="auto">
          <a:xfrm>
            <a:off x="3370262" y="4031248"/>
            <a:ext cx="520700" cy="7747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8" name="Line 400"/>
          <p:cNvSpPr>
            <a:spLocks noChangeShapeType="1"/>
          </p:cNvSpPr>
          <p:nvPr/>
        </p:nvSpPr>
        <p:spPr bwMode="auto">
          <a:xfrm>
            <a:off x="3027362" y="4247148"/>
            <a:ext cx="3429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19" name="Rectangle 401"/>
          <p:cNvSpPr>
            <a:spLocks noChangeArrowheads="1"/>
          </p:cNvSpPr>
          <p:nvPr/>
        </p:nvSpPr>
        <p:spPr bwMode="auto">
          <a:xfrm>
            <a:off x="3370262" y="4196348"/>
            <a:ext cx="520700" cy="114300"/>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20" name="Line 402"/>
          <p:cNvSpPr>
            <a:spLocks noChangeShapeType="1"/>
          </p:cNvSpPr>
          <p:nvPr/>
        </p:nvSpPr>
        <p:spPr bwMode="auto">
          <a:xfrm>
            <a:off x="5541962" y="3143250"/>
            <a:ext cx="0" cy="1484898"/>
          </a:xfrm>
          <a:prstGeom prst="line">
            <a:avLst/>
          </a:prstGeom>
          <a:noFill/>
          <a:ln w="25400">
            <a:solidFill>
              <a:schemeClr val="tx1"/>
            </a:solidFill>
            <a:round/>
            <a:headEnd type="oval"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21" name="Rectangle 403"/>
          <p:cNvSpPr>
            <a:spLocks noChangeArrowheads="1"/>
          </p:cNvSpPr>
          <p:nvPr/>
        </p:nvSpPr>
        <p:spPr bwMode="auto">
          <a:xfrm>
            <a:off x="5884862" y="4031248"/>
            <a:ext cx="520700" cy="7747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22" name="Line 404"/>
          <p:cNvSpPr>
            <a:spLocks noChangeShapeType="1"/>
          </p:cNvSpPr>
          <p:nvPr/>
        </p:nvSpPr>
        <p:spPr bwMode="auto">
          <a:xfrm>
            <a:off x="5541962" y="4628148"/>
            <a:ext cx="3429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23" name="Rectangle 405"/>
          <p:cNvSpPr>
            <a:spLocks noChangeArrowheads="1"/>
          </p:cNvSpPr>
          <p:nvPr/>
        </p:nvSpPr>
        <p:spPr bwMode="auto">
          <a:xfrm>
            <a:off x="5884862" y="4539248"/>
            <a:ext cx="520700" cy="152400"/>
          </a:xfrm>
          <a:prstGeom prst="rect">
            <a:avLst/>
          </a:prstGeom>
          <a:solidFill>
            <a:srgbClr val="DEDFF5"/>
          </a:solidFill>
          <a:ln w="12700">
            <a:solidFill>
              <a:schemeClr val="tx1"/>
            </a:solidFill>
            <a:miter lim="800000"/>
            <a:headEnd/>
            <a:tailEnd/>
          </a:ln>
          <a:effectLst/>
        </p:spPr>
        <p:txBody>
          <a:bodyPr wrap="none" anchor="ctr"/>
          <a:lstStyle/>
          <a:p>
            <a:pPr algn="ctr"/>
            <a:r>
              <a:rPr lang="en-US" sz="1600" dirty="0">
                <a:latin typeface="+mn-lt"/>
              </a:rPr>
              <a:t>PPN</a:t>
            </a:r>
          </a:p>
        </p:txBody>
      </p:sp>
      <p:sp>
        <p:nvSpPr>
          <p:cNvPr id="124" name="Text Box 407"/>
          <p:cNvSpPr txBox="1">
            <a:spLocks noChangeArrowheads="1"/>
          </p:cNvSpPr>
          <p:nvPr/>
        </p:nvSpPr>
        <p:spPr bwMode="auto">
          <a:xfrm>
            <a:off x="7382915" y="5101809"/>
            <a:ext cx="28886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0</a:t>
            </a:r>
          </a:p>
        </p:txBody>
      </p:sp>
      <p:sp>
        <p:nvSpPr>
          <p:cNvPr id="125" name="Text Box 408"/>
          <p:cNvSpPr txBox="1">
            <a:spLocks noChangeArrowheads="1"/>
          </p:cNvSpPr>
          <p:nvPr/>
        </p:nvSpPr>
        <p:spPr bwMode="auto">
          <a:xfrm>
            <a:off x="6547077" y="5101809"/>
            <a:ext cx="46198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p-1</a:t>
            </a:r>
          </a:p>
        </p:txBody>
      </p:sp>
      <p:sp>
        <p:nvSpPr>
          <p:cNvPr id="126" name="Text Box 409"/>
          <p:cNvSpPr txBox="1">
            <a:spLocks noChangeArrowheads="1"/>
          </p:cNvSpPr>
          <p:nvPr/>
        </p:nvSpPr>
        <p:spPr bwMode="auto">
          <a:xfrm>
            <a:off x="2734004" y="5098634"/>
            <a:ext cx="51809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m-1</a:t>
            </a:r>
          </a:p>
        </p:txBody>
      </p:sp>
      <p:sp>
        <p:nvSpPr>
          <p:cNvPr id="127" name="Rectangle 410"/>
          <p:cNvSpPr>
            <a:spLocks noChangeArrowheads="1"/>
          </p:cNvSpPr>
          <p:nvPr/>
        </p:nvSpPr>
        <p:spPr bwMode="auto">
          <a:xfrm>
            <a:off x="6610350" y="5390148"/>
            <a:ext cx="919162" cy="304800"/>
          </a:xfrm>
          <a:prstGeom prst="rect">
            <a:avLst/>
          </a:prstGeom>
          <a:solidFill>
            <a:srgbClr val="DBF2DA"/>
          </a:solidFill>
          <a:ln w="12700">
            <a:solidFill>
              <a:schemeClr val="tx1"/>
            </a:solidFill>
            <a:miter lim="800000"/>
            <a:headEnd/>
            <a:tailEnd/>
          </a:ln>
          <a:effectLst/>
        </p:spPr>
        <p:txBody>
          <a:bodyPr wrap="none" anchor="ctr"/>
          <a:lstStyle/>
          <a:p>
            <a:pPr algn="ctr"/>
            <a:r>
              <a:rPr lang="en-US" sz="1600">
                <a:latin typeface="+mn-lt"/>
              </a:rPr>
              <a:t>PPO</a:t>
            </a:r>
          </a:p>
        </p:txBody>
      </p:sp>
      <p:sp>
        <p:nvSpPr>
          <p:cNvPr id="128" name="Rectangle 411"/>
          <p:cNvSpPr>
            <a:spLocks noChangeArrowheads="1"/>
          </p:cNvSpPr>
          <p:nvPr/>
        </p:nvSpPr>
        <p:spPr bwMode="auto">
          <a:xfrm>
            <a:off x="2879725" y="5390148"/>
            <a:ext cx="3724275" cy="304800"/>
          </a:xfrm>
          <a:prstGeom prst="rect">
            <a:avLst/>
          </a:prstGeom>
          <a:solidFill>
            <a:srgbClr val="DEDFF5"/>
          </a:solidFill>
          <a:ln w="12700">
            <a:solidFill>
              <a:schemeClr val="tx1"/>
            </a:solidFill>
            <a:miter lim="800000"/>
            <a:headEnd/>
            <a:tailEnd/>
          </a:ln>
          <a:effectLst/>
        </p:spPr>
        <p:txBody>
          <a:bodyPr wrap="none" anchor="ctr"/>
          <a:lstStyle/>
          <a:p>
            <a:pPr algn="ctr"/>
            <a:r>
              <a:rPr lang="en-US" sz="1600">
                <a:latin typeface="+mn-lt"/>
              </a:rPr>
              <a:t>PPN</a:t>
            </a:r>
          </a:p>
        </p:txBody>
      </p:sp>
      <p:sp>
        <p:nvSpPr>
          <p:cNvPr id="129" name="Line 414"/>
          <p:cNvSpPr>
            <a:spLocks noChangeShapeType="1"/>
          </p:cNvSpPr>
          <p:nvPr/>
        </p:nvSpPr>
        <p:spPr bwMode="auto">
          <a:xfrm>
            <a:off x="2570162" y="4488448"/>
            <a:ext cx="309563" cy="0"/>
          </a:xfrm>
          <a:prstGeom prst="line">
            <a:avLst/>
          </a:prstGeom>
          <a:noFill/>
          <a:ln w="25400">
            <a:solidFill>
              <a:schemeClr val="tx1"/>
            </a:solidFill>
            <a:round/>
            <a:headEnd type="oval"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0" name="Line 415"/>
          <p:cNvSpPr>
            <a:spLocks noChangeShapeType="1"/>
          </p:cNvSpPr>
          <p:nvPr/>
        </p:nvSpPr>
        <p:spPr bwMode="auto">
          <a:xfrm flipH="1" flipV="1">
            <a:off x="2874962" y="4034423"/>
            <a:ext cx="0" cy="4572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1" name="Line 416"/>
          <p:cNvSpPr>
            <a:spLocks noChangeShapeType="1"/>
          </p:cNvSpPr>
          <p:nvPr/>
        </p:nvSpPr>
        <p:spPr bwMode="auto">
          <a:xfrm>
            <a:off x="2879725" y="4031248"/>
            <a:ext cx="49053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2" name="Line 417"/>
          <p:cNvSpPr>
            <a:spLocks noChangeShapeType="1"/>
          </p:cNvSpPr>
          <p:nvPr/>
        </p:nvSpPr>
        <p:spPr bwMode="auto">
          <a:xfrm>
            <a:off x="3789362" y="4247148"/>
            <a:ext cx="309563" cy="0"/>
          </a:xfrm>
          <a:prstGeom prst="line">
            <a:avLst/>
          </a:prstGeom>
          <a:noFill/>
          <a:ln w="25400">
            <a:solidFill>
              <a:schemeClr val="tx1"/>
            </a:solidFill>
            <a:round/>
            <a:headEnd type="oval"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3" name="Line 418"/>
          <p:cNvSpPr>
            <a:spLocks noChangeShapeType="1"/>
          </p:cNvSpPr>
          <p:nvPr/>
        </p:nvSpPr>
        <p:spPr bwMode="auto">
          <a:xfrm flipV="1">
            <a:off x="4090987" y="4031248"/>
            <a:ext cx="4763" cy="215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4" name="Line 419"/>
          <p:cNvSpPr>
            <a:spLocks noChangeShapeType="1"/>
          </p:cNvSpPr>
          <p:nvPr/>
        </p:nvSpPr>
        <p:spPr bwMode="auto">
          <a:xfrm>
            <a:off x="4098925" y="4031248"/>
            <a:ext cx="490537"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5" name="Text Box 420"/>
          <p:cNvSpPr txBox="1">
            <a:spLocks noChangeArrowheads="1"/>
          </p:cNvSpPr>
          <p:nvPr/>
        </p:nvSpPr>
        <p:spPr bwMode="auto">
          <a:xfrm>
            <a:off x="3695700" y="2548523"/>
            <a:ext cx="1774845"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VIRTUAL ADDRESS</a:t>
            </a:r>
          </a:p>
        </p:txBody>
      </p:sp>
      <p:sp>
        <p:nvSpPr>
          <p:cNvPr id="136" name="Text Box 421"/>
          <p:cNvSpPr txBox="1">
            <a:spLocks noChangeArrowheads="1"/>
          </p:cNvSpPr>
          <p:nvPr/>
        </p:nvSpPr>
        <p:spPr bwMode="auto">
          <a:xfrm>
            <a:off x="4200525" y="5757446"/>
            <a:ext cx="1903085"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PHYSICAL ADDRESS</a:t>
            </a:r>
          </a:p>
        </p:txBody>
      </p:sp>
      <p:sp>
        <p:nvSpPr>
          <p:cNvPr id="137" name="Line 422"/>
          <p:cNvSpPr>
            <a:spLocks noChangeShapeType="1"/>
          </p:cNvSpPr>
          <p:nvPr/>
        </p:nvSpPr>
        <p:spPr bwMode="auto">
          <a:xfrm flipH="1">
            <a:off x="7062787" y="3419475"/>
            <a:ext cx="0" cy="197067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8" name="Line 423"/>
          <p:cNvSpPr>
            <a:spLocks noChangeShapeType="1"/>
          </p:cNvSpPr>
          <p:nvPr/>
        </p:nvSpPr>
        <p:spPr bwMode="auto">
          <a:xfrm>
            <a:off x="6557962" y="4609098"/>
            <a:ext cx="2206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39" name="Line 424"/>
          <p:cNvSpPr>
            <a:spLocks noChangeShapeType="1"/>
          </p:cNvSpPr>
          <p:nvPr/>
        </p:nvSpPr>
        <p:spPr bwMode="auto">
          <a:xfrm>
            <a:off x="6773862" y="4613861"/>
            <a:ext cx="0" cy="5349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40" name="Line 425"/>
          <p:cNvSpPr>
            <a:spLocks noChangeShapeType="1"/>
          </p:cNvSpPr>
          <p:nvPr/>
        </p:nvSpPr>
        <p:spPr bwMode="auto">
          <a:xfrm flipH="1">
            <a:off x="4779962" y="5145673"/>
            <a:ext cx="1993900" cy="31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41" name="Line 426"/>
          <p:cNvSpPr>
            <a:spLocks noChangeShapeType="1"/>
          </p:cNvSpPr>
          <p:nvPr/>
        </p:nvSpPr>
        <p:spPr bwMode="auto">
          <a:xfrm>
            <a:off x="4779962" y="5148848"/>
            <a:ext cx="0" cy="2413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42" name="Line 427"/>
          <p:cNvSpPr>
            <a:spLocks noChangeShapeType="1"/>
          </p:cNvSpPr>
          <p:nvPr/>
        </p:nvSpPr>
        <p:spPr bwMode="auto">
          <a:xfrm>
            <a:off x="5186362" y="4031248"/>
            <a:ext cx="7112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43" name="Text Box 428"/>
          <p:cNvSpPr txBox="1">
            <a:spLocks noChangeArrowheads="1"/>
          </p:cNvSpPr>
          <p:nvPr/>
        </p:nvSpPr>
        <p:spPr bwMode="auto">
          <a:xfrm>
            <a:off x="4514391" y="3801646"/>
            <a:ext cx="34817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a:t>
            </a:r>
          </a:p>
        </p:txBody>
      </p:sp>
      <p:sp>
        <p:nvSpPr>
          <p:cNvPr id="144" name="Text Box 429"/>
          <p:cNvSpPr txBox="1">
            <a:spLocks noChangeArrowheads="1"/>
          </p:cNvSpPr>
          <p:nvPr/>
        </p:nvSpPr>
        <p:spPr bwMode="auto">
          <a:xfrm>
            <a:off x="4882691" y="3801646"/>
            <a:ext cx="34817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a:latin typeface="+mn-lt"/>
              </a:rPr>
              <a:t>...</a:t>
            </a:r>
          </a:p>
        </p:txBody>
      </p:sp>
      <p:sp>
        <p:nvSpPr>
          <p:cNvPr id="145" name="Text Box 430"/>
          <p:cNvSpPr txBox="1">
            <a:spLocks noChangeArrowheads="1"/>
          </p:cNvSpPr>
          <p:nvPr/>
        </p:nvSpPr>
        <p:spPr bwMode="auto">
          <a:xfrm>
            <a:off x="1914800" y="3371562"/>
            <a:ext cx="1102098" cy="584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dirty="0">
                <a:latin typeface="+mn-lt"/>
              </a:rPr>
              <a:t>the Level 1</a:t>
            </a:r>
          </a:p>
          <a:p>
            <a:pPr algn="ctr"/>
            <a:r>
              <a:rPr lang="en-US" sz="1600" dirty="0">
                <a:latin typeface="+mn-lt"/>
              </a:rPr>
              <a:t>page table</a:t>
            </a:r>
          </a:p>
        </p:txBody>
      </p:sp>
      <p:sp>
        <p:nvSpPr>
          <p:cNvPr id="146" name="Text Box 431"/>
          <p:cNvSpPr txBox="1">
            <a:spLocks noChangeArrowheads="1"/>
          </p:cNvSpPr>
          <p:nvPr/>
        </p:nvSpPr>
        <p:spPr bwMode="auto">
          <a:xfrm>
            <a:off x="3148236" y="3362037"/>
            <a:ext cx="1073628" cy="584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dirty="0">
                <a:latin typeface="+mn-lt"/>
              </a:rPr>
              <a:t>a Level 2</a:t>
            </a:r>
          </a:p>
          <a:p>
            <a:pPr algn="ctr"/>
            <a:r>
              <a:rPr lang="en-US" sz="1600" dirty="0">
                <a:latin typeface="+mn-lt"/>
              </a:rPr>
              <a:t>page table</a:t>
            </a:r>
          </a:p>
        </p:txBody>
      </p:sp>
      <p:sp>
        <p:nvSpPr>
          <p:cNvPr id="147" name="Text Box 432"/>
          <p:cNvSpPr txBox="1">
            <a:spLocks noChangeArrowheads="1"/>
          </p:cNvSpPr>
          <p:nvPr/>
        </p:nvSpPr>
        <p:spPr bwMode="auto">
          <a:xfrm>
            <a:off x="5653311" y="3352512"/>
            <a:ext cx="1073628" cy="584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1600" dirty="0">
                <a:latin typeface="+mn-lt"/>
              </a:rPr>
              <a:t>a Level k</a:t>
            </a:r>
          </a:p>
          <a:p>
            <a:pPr algn="ctr"/>
            <a:r>
              <a:rPr lang="en-US" sz="1600" dirty="0">
                <a:latin typeface="+mn-lt"/>
              </a:rPr>
              <a:t>page table</a:t>
            </a:r>
          </a:p>
        </p:txBody>
      </p:sp>
      <p:sp>
        <p:nvSpPr>
          <p:cNvPr id="148" name="AutoShape 433"/>
          <p:cNvSpPr>
            <a:spLocks/>
          </p:cNvSpPr>
          <p:nvPr/>
        </p:nvSpPr>
        <p:spPr bwMode="auto">
          <a:xfrm rot="5400000">
            <a:off x="7014369" y="2905919"/>
            <a:ext cx="112712" cy="914400"/>
          </a:xfrm>
          <a:prstGeom prst="rightBrace">
            <a:avLst>
              <a:gd name="adj1" fmla="val 67606"/>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
        <p:nvSpPr>
          <p:cNvPr id="149" name="AutoShape 434"/>
          <p:cNvSpPr>
            <a:spLocks/>
          </p:cNvSpPr>
          <p:nvPr/>
        </p:nvSpPr>
        <p:spPr bwMode="auto">
          <a:xfrm>
            <a:off x="6446837" y="4539248"/>
            <a:ext cx="74613" cy="142875"/>
          </a:xfrm>
          <a:prstGeom prst="rightBrace">
            <a:avLst>
              <a:gd name="adj1" fmla="val 15957"/>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1600">
              <a:latin typeface="+mn-lt"/>
            </a:endParaRPr>
          </a:p>
        </p:txBody>
      </p:sp>
    </p:spTree>
    <p:extLst>
      <p:ext uri="{BB962C8B-B14F-4D97-AF65-F5344CB8AC3E}">
        <p14:creationId xmlns:p14="http://schemas.microsoft.com/office/powerpoint/2010/main" val="7020713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0D1E4-308B-B530-6245-D683DE4B5339}"/>
              </a:ext>
            </a:extLst>
          </p:cNvPr>
          <p:cNvSpPr>
            <a:spLocks noGrp="1"/>
          </p:cNvSpPr>
          <p:nvPr>
            <p:ph type="title"/>
          </p:nvPr>
        </p:nvSpPr>
        <p:spPr/>
        <p:txBody>
          <a:bodyPr/>
          <a:lstStyle/>
          <a:p>
            <a:r>
              <a:rPr lang="en-US" dirty="0"/>
              <a:t>Conceptual Questions</a:t>
            </a:r>
          </a:p>
        </p:txBody>
      </p:sp>
      <p:sp>
        <p:nvSpPr>
          <p:cNvPr id="3" name="Content Placeholder 2">
            <a:extLst>
              <a:ext uri="{FF2B5EF4-FFF2-40B4-BE49-F238E27FC236}">
                <a16:creationId xmlns:a16="http://schemas.microsoft.com/office/drawing/2014/main" id="{B53F6F54-BE45-8645-2C56-14CD78667468}"/>
              </a:ext>
            </a:extLst>
          </p:cNvPr>
          <p:cNvSpPr>
            <a:spLocks noGrp="1"/>
          </p:cNvSpPr>
          <p:nvPr>
            <p:ph idx="1"/>
          </p:nvPr>
        </p:nvSpPr>
        <p:spPr>
          <a:xfrm>
            <a:off x="396875" y="1362075"/>
            <a:ext cx="8366125" cy="4972050"/>
          </a:xfrm>
        </p:spPr>
        <p:txBody>
          <a:bodyPr/>
          <a:lstStyle/>
          <a:p>
            <a:pPr marL="0" indent="0">
              <a:buNone/>
            </a:pPr>
            <a:r>
              <a:rPr lang="en-US" dirty="0"/>
              <a:t>Why are one-level page tables impractical?</a:t>
            </a:r>
          </a:p>
          <a:p>
            <a:pPr marL="0" indent="0">
              <a:buNone/>
            </a:pPr>
            <a:r>
              <a:rPr lang="en-US" b="0" i="1" dirty="0">
                <a:solidFill>
                  <a:schemeClr val="accent6">
                    <a:lumMod val="75000"/>
                  </a:schemeClr>
                </a:solidFill>
              </a:rPr>
              <a:t>For typical system sizes, the table would require more physical memory (e.g., 512 GBs) than most computers have.</a:t>
            </a:r>
          </a:p>
          <a:p>
            <a:pPr marL="0" indent="0">
              <a:buNone/>
            </a:pPr>
            <a:endParaRPr lang="en-US" sz="2000" dirty="0"/>
          </a:p>
          <a:p>
            <a:pPr marL="0" indent="0">
              <a:buNone/>
            </a:pPr>
            <a:r>
              <a:rPr lang="en-US" dirty="0"/>
              <a:t>How does a multi-level page table fix this problem?</a:t>
            </a:r>
          </a:p>
          <a:p>
            <a:pPr marL="0" indent="0">
              <a:buNone/>
            </a:pPr>
            <a:r>
              <a:rPr lang="en-US" b="0" i="1" dirty="0">
                <a:solidFill>
                  <a:schemeClr val="accent6">
                    <a:lumMod val="75000"/>
                  </a:schemeClr>
                </a:solidFill>
              </a:rPr>
              <a:t>Only allocates the part of the page table tree that’s needed for the virtual addresses the program uses.</a:t>
            </a:r>
          </a:p>
          <a:p>
            <a:pPr marL="0" indent="0">
              <a:buNone/>
            </a:pPr>
            <a:endParaRPr lang="en-US" sz="2000" dirty="0"/>
          </a:p>
          <a:p>
            <a:pPr marL="0" indent="0">
              <a:buNone/>
            </a:pPr>
            <a:r>
              <a:rPr lang="en-US" dirty="0"/>
              <a:t>Why is memory access slower with a multi-level page table than with a one-level page table?</a:t>
            </a:r>
          </a:p>
          <a:p>
            <a:pPr marL="0" indent="0">
              <a:buNone/>
            </a:pPr>
            <a:r>
              <a:rPr lang="en-US" b="0" i="1" dirty="0">
                <a:solidFill>
                  <a:schemeClr val="accent6">
                    <a:lumMod val="75000"/>
                  </a:schemeClr>
                </a:solidFill>
              </a:rPr>
              <a:t>A k-level page table requires k memory loads in order to determine the physical address. There is no spatial locality to these loads (see next slide).</a:t>
            </a:r>
          </a:p>
        </p:txBody>
      </p:sp>
    </p:spTree>
    <p:extLst>
      <p:ext uri="{BB962C8B-B14F-4D97-AF65-F5344CB8AC3E}">
        <p14:creationId xmlns:p14="http://schemas.microsoft.com/office/powerpoint/2010/main" val="42816801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492"/>
        <p:cNvGrpSpPr/>
        <p:nvPr/>
      </p:nvGrpSpPr>
      <p:grpSpPr>
        <a:xfrm>
          <a:off x="0" y="0"/>
          <a:ext cx="0" cy="0"/>
          <a:chOff x="0" y="0"/>
          <a:chExt cx="0" cy="0"/>
        </a:xfrm>
      </p:grpSpPr>
      <p:sp>
        <p:nvSpPr>
          <p:cNvPr id="1493" name="Shape 1493"/>
          <p:cNvSpPr txBox="1">
            <a:spLocks noGrp="1"/>
          </p:cNvSpPr>
          <p:nvPr>
            <p:ph type="title"/>
          </p:nvPr>
        </p:nvSpPr>
        <p:spPr>
          <a:xfrm>
            <a:off x="404813" y="247650"/>
            <a:ext cx="8283575" cy="782638"/>
          </a:xfrm>
          <a:prstGeom prst="rect">
            <a:avLst/>
          </a:prstGeom>
          <a:noFill/>
          <a:ln>
            <a:noFill/>
          </a:ln>
        </p:spPr>
        <p:txBody>
          <a:bodyPr spcFirstLastPara="1" wrap="square" lIns="91425" tIns="45700" rIns="91425" bIns="45700" anchor="ctr" anchorCtr="0">
            <a:noAutofit/>
          </a:bodyPr>
          <a:lstStyle/>
          <a:p>
            <a:pPr marL="119063" marR="0" lvl="0" indent="-119063" algn="l" rtl="0">
              <a:spcBef>
                <a:spcPts val="0"/>
              </a:spcBef>
              <a:spcAft>
                <a:spcPts val="0"/>
              </a:spcAft>
              <a:buNone/>
            </a:pPr>
            <a:r>
              <a:rPr lang="en-GB" dirty="0">
                <a:solidFill>
                  <a:schemeClr val="dk1"/>
                </a:solidFill>
                <a:latin typeface="Calibri"/>
                <a:ea typeface="Calibri"/>
                <a:cs typeface="Calibri"/>
                <a:sym typeface="Calibri"/>
              </a:rPr>
              <a:t>The problem (with</a:t>
            </a:r>
            <a:r>
              <a:rPr lang="en-GB" sz="3600" b="1" i="0" u="none" strike="noStrike" cap="none" dirty="0">
                <a:solidFill>
                  <a:schemeClr val="dk1"/>
                </a:solidFill>
                <a:latin typeface="Calibri"/>
                <a:ea typeface="Calibri"/>
                <a:cs typeface="Calibri"/>
                <a:sym typeface="Calibri"/>
              </a:rPr>
              <a:t> k-level page </a:t>
            </a:r>
            <a:r>
              <a:rPr lang="en-GB" dirty="0">
                <a:solidFill>
                  <a:schemeClr val="dk1"/>
                </a:solidFill>
                <a:latin typeface="Calibri"/>
                <a:ea typeface="Calibri"/>
                <a:cs typeface="Calibri"/>
                <a:sym typeface="Calibri"/>
              </a:rPr>
              <a:t>t</a:t>
            </a:r>
            <a:r>
              <a:rPr lang="en-GB" sz="3600" b="1" i="0" u="none" strike="noStrike" cap="none" dirty="0">
                <a:solidFill>
                  <a:schemeClr val="dk1"/>
                </a:solidFill>
                <a:latin typeface="Calibri"/>
                <a:ea typeface="Calibri"/>
                <a:cs typeface="Calibri"/>
                <a:sym typeface="Calibri"/>
              </a:rPr>
              <a:t>ables)</a:t>
            </a:r>
            <a:endParaRPr dirty="0"/>
          </a:p>
        </p:txBody>
      </p:sp>
      <p:sp>
        <p:nvSpPr>
          <p:cNvPr id="1494" name="Shape 1494"/>
          <p:cNvSpPr/>
          <p:nvPr/>
        </p:nvSpPr>
        <p:spPr>
          <a:xfrm>
            <a:off x="177800" y="1833361"/>
            <a:ext cx="1524000" cy="719063"/>
          </a:xfrm>
          <a:prstGeom prst="rect">
            <a:avLst/>
          </a:prstGeom>
          <a:solidFill>
            <a:srgbClr val="F1C7C7"/>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dirty="0">
                <a:solidFill>
                  <a:srgbClr val="000000"/>
                </a:solidFill>
                <a:latin typeface="Calibri"/>
                <a:ea typeface="Calibri"/>
                <a:cs typeface="Calibri"/>
                <a:sym typeface="Calibri"/>
              </a:rPr>
              <a:t>Page table </a:t>
            </a:r>
            <a:br>
              <a:rPr lang="en-GB" sz="1600" b="1" dirty="0">
                <a:solidFill>
                  <a:srgbClr val="000000"/>
                </a:solidFill>
                <a:latin typeface="Calibri"/>
                <a:ea typeface="Calibri"/>
                <a:cs typeface="Calibri"/>
                <a:sym typeface="Calibri"/>
              </a:rPr>
            </a:br>
            <a:r>
              <a:rPr lang="en-GB" sz="1600" b="1" dirty="0">
                <a:solidFill>
                  <a:srgbClr val="000000"/>
                </a:solidFill>
                <a:latin typeface="Calibri"/>
                <a:ea typeface="Calibri"/>
                <a:cs typeface="Calibri"/>
                <a:sym typeface="Calibri"/>
              </a:rPr>
              <a:t>base register</a:t>
            </a:r>
            <a:endParaRPr dirty="0"/>
          </a:p>
        </p:txBody>
      </p:sp>
      <p:cxnSp>
        <p:nvCxnSpPr>
          <p:cNvPr id="1495" name="Shape 1495"/>
          <p:cNvCxnSpPr>
            <a:stCxn id="1494" idx="2"/>
          </p:cNvCxnSpPr>
          <p:nvPr/>
        </p:nvCxnSpPr>
        <p:spPr>
          <a:xfrm>
            <a:off x="939800" y="2552424"/>
            <a:ext cx="0" cy="1486200"/>
          </a:xfrm>
          <a:prstGeom prst="straightConnector1">
            <a:avLst/>
          </a:prstGeom>
          <a:noFill/>
          <a:ln w="25400" cap="flat" cmpd="sng">
            <a:solidFill>
              <a:schemeClr val="dk1"/>
            </a:solidFill>
            <a:prstDash val="solid"/>
            <a:round/>
            <a:headEnd type="none" w="sm" len="sm"/>
            <a:tailEnd type="none" w="sm" len="sm"/>
          </a:ln>
        </p:spPr>
      </p:cxnSp>
      <p:cxnSp>
        <p:nvCxnSpPr>
          <p:cNvPr id="1496" name="Shape 1496"/>
          <p:cNvCxnSpPr/>
          <p:nvPr/>
        </p:nvCxnSpPr>
        <p:spPr>
          <a:xfrm>
            <a:off x="939800" y="4038600"/>
            <a:ext cx="1193800" cy="9525"/>
          </a:xfrm>
          <a:prstGeom prst="straightConnector1">
            <a:avLst/>
          </a:prstGeom>
          <a:noFill/>
          <a:ln w="25400" cap="flat" cmpd="sng">
            <a:solidFill>
              <a:schemeClr val="dk1"/>
            </a:solidFill>
            <a:prstDash val="solid"/>
            <a:round/>
            <a:headEnd type="none" w="sm" len="sm"/>
            <a:tailEnd type="stealth" w="med" len="med"/>
          </a:ln>
        </p:spPr>
      </p:cxnSp>
      <p:sp>
        <p:nvSpPr>
          <p:cNvPr id="1497" name="Shape 1497"/>
          <p:cNvSpPr/>
          <p:nvPr/>
        </p:nvSpPr>
        <p:spPr>
          <a:xfrm>
            <a:off x="1647336" y="2981325"/>
            <a:ext cx="1239838"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1</a:t>
            </a:r>
            <a:endParaRPr/>
          </a:p>
        </p:txBody>
      </p:sp>
      <p:sp>
        <p:nvSpPr>
          <p:cNvPr id="1498" name="Shape 1498"/>
          <p:cNvSpPr txBox="1"/>
          <p:nvPr/>
        </p:nvSpPr>
        <p:spPr>
          <a:xfrm>
            <a:off x="7388225" y="2692986"/>
            <a:ext cx="278241"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0</a:t>
            </a:r>
            <a:endParaRPr/>
          </a:p>
        </p:txBody>
      </p:sp>
      <p:sp>
        <p:nvSpPr>
          <p:cNvPr id="1499" name="Shape 1499"/>
          <p:cNvSpPr txBox="1"/>
          <p:nvPr/>
        </p:nvSpPr>
        <p:spPr>
          <a:xfrm>
            <a:off x="6559550" y="2692986"/>
            <a:ext cx="43703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p-1</a:t>
            </a:r>
            <a:endParaRPr/>
          </a:p>
        </p:txBody>
      </p:sp>
      <p:sp>
        <p:nvSpPr>
          <p:cNvPr id="1500" name="Shape 1500"/>
          <p:cNvSpPr txBox="1"/>
          <p:nvPr/>
        </p:nvSpPr>
        <p:spPr>
          <a:xfrm>
            <a:off x="1524000" y="2654886"/>
            <a:ext cx="43703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n-1</a:t>
            </a:r>
            <a:endParaRPr/>
          </a:p>
        </p:txBody>
      </p:sp>
      <p:sp>
        <p:nvSpPr>
          <p:cNvPr id="1501" name="Shape 1501"/>
          <p:cNvSpPr/>
          <p:nvPr/>
        </p:nvSpPr>
        <p:spPr>
          <a:xfrm>
            <a:off x="6610350" y="2981325"/>
            <a:ext cx="919162" cy="304800"/>
          </a:xfrm>
          <a:prstGeom prst="rect">
            <a:avLst/>
          </a:prstGeom>
          <a:solidFill>
            <a:srgbClr val="DBF2DA"/>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VPO</a:t>
            </a:r>
            <a:endParaRPr/>
          </a:p>
        </p:txBody>
      </p:sp>
      <p:sp>
        <p:nvSpPr>
          <p:cNvPr id="1502" name="Shape 1502"/>
          <p:cNvSpPr/>
          <p:nvPr/>
        </p:nvSpPr>
        <p:spPr>
          <a:xfrm>
            <a:off x="2879725" y="2981325"/>
            <a:ext cx="1239837"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2</a:t>
            </a:r>
            <a:endParaRPr/>
          </a:p>
        </p:txBody>
      </p:sp>
      <p:sp>
        <p:nvSpPr>
          <p:cNvPr id="1503" name="Shape 1503"/>
          <p:cNvSpPr/>
          <p:nvPr/>
        </p:nvSpPr>
        <p:spPr>
          <a:xfrm>
            <a:off x="4124325" y="2981325"/>
            <a:ext cx="1239837"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04" name="Shape 1504"/>
          <p:cNvSpPr/>
          <p:nvPr/>
        </p:nvSpPr>
        <p:spPr>
          <a:xfrm>
            <a:off x="5364162" y="2981325"/>
            <a:ext cx="1239838"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k</a:t>
            </a:r>
            <a:endParaRPr/>
          </a:p>
        </p:txBody>
      </p:sp>
      <p:cxnSp>
        <p:nvCxnSpPr>
          <p:cNvPr id="1505" name="Shape 1505"/>
          <p:cNvCxnSpPr/>
          <p:nvPr/>
        </p:nvCxnSpPr>
        <p:spPr>
          <a:xfrm>
            <a:off x="1820862" y="3143250"/>
            <a:ext cx="0" cy="1345198"/>
          </a:xfrm>
          <a:prstGeom prst="straightConnector1">
            <a:avLst/>
          </a:prstGeom>
          <a:noFill/>
          <a:ln w="25400" cap="flat" cmpd="sng">
            <a:solidFill>
              <a:schemeClr val="dk1"/>
            </a:solidFill>
            <a:prstDash val="solid"/>
            <a:round/>
            <a:headEnd type="oval" w="sm" len="sm"/>
            <a:tailEnd type="none" w="med" len="med"/>
          </a:ln>
        </p:spPr>
      </p:cxnSp>
      <p:sp>
        <p:nvSpPr>
          <p:cNvPr id="1506" name="Shape 1506"/>
          <p:cNvSpPr/>
          <p:nvPr/>
        </p:nvSpPr>
        <p:spPr>
          <a:xfrm>
            <a:off x="21637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07" name="Shape 1507"/>
          <p:cNvCxnSpPr/>
          <p:nvPr/>
        </p:nvCxnSpPr>
        <p:spPr>
          <a:xfrm>
            <a:off x="1820862" y="44884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08" name="Shape 1508"/>
          <p:cNvSpPr/>
          <p:nvPr/>
        </p:nvSpPr>
        <p:spPr>
          <a:xfrm>
            <a:off x="2163762" y="4424948"/>
            <a:ext cx="520700" cy="114300"/>
          </a:xfrm>
          <a:prstGeom prst="rect">
            <a:avLst/>
          </a:prstGeom>
          <a:solidFill>
            <a:srgbClr val="C0C0C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09" name="Shape 1509"/>
          <p:cNvCxnSpPr/>
          <p:nvPr/>
        </p:nvCxnSpPr>
        <p:spPr>
          <a:xfrm>
            <a:off x="3027362" y="3143250"/>
            <a:ext cx="0" cy="1103898"/>
          </a:xfrm>
          <a:prstGeom prst="straightConnector1">
            <a:avLst/>
          </a:prstGeom>
          <a:noFill/>
          <a:ln w="25400" cap="flat" cmpd="sng">
            <a:solidFill>
              <a:schemeClr val="dk1"/>
            </a:solidFill>
            <a:prstDash val="solid"/>
            <a:round/>
            <a:headEnd type="oval" w="sm" len="sm"/>
            <a:tailEnd type="none" w="med" len="med"/>
          </a:ln>
        </p:spPr>
      </p:cxnSp>
      <p:sp>
        <p:nvSpPr>
          <p:cNvPr id="1510" name="Shape 1510"/>
          <p:cNvSpPr/>
          <p:nvPr/>
        </p:nvSpPr>
        <p:spPr>
          <a:xfrm>
            <a:off x="33702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1" name="Shape 1511"/>
          <p:cNvCxnSpPr/>
          <p:nvPr/>
        </p:nvCxnSpPr>
        <p:spPr>
          <a:xfrm>
            <a:off x="3027362" y="42471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12" name="Shape 1512"/>
          <p:cNvSpPr/>
          <p:nvPr/>
        </p:nvSpPr>
        <p:spPr>
          <a:xfrm>
            <a:off x="3370262" y="4196348"/>
            <a:ext cx="520700" cy="114300"/>
          </a:xfrm>
          <a:prstGeom prst="rect">
            <a:avLst/>
          </a:prstGeom>
          <a:solidFill>
            <a:srgbClr val="C0C0C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3" name="Shape 1513"/>
          <p:cNvCxnSpPr/>
          <p:nvPr/>
        </p:nvCxnSpPr>
        <p:spPr>
          <a:xfrm>
            <a:off x="5541962" y="3143250"/>
            <a:ext cx="0" cy="1484898"/>
          </a:xfrm>
          <a:prstGeom prst="straightConnector1">
            <a:avLst/>
          </a:prstGeom>
          <a:noFill/>
          <a:ln w="25400" cap="flat" cmpd="sng">
            <a:solidFill>
              <a:schemeClr val="dk1"/>
            </a:solidFill>
            <a:prstDash val="solid"/>
            <a:round/>
            <a:headEnd type="oval" w="sm" len="sm"/>
            <a:tailEnd type="none" w="med" len="med"/>
          </a:ln>
        </p:spPr>
      </p:cxnSp>
      <p:sp>
        <p:nvSpPr>
          <p:cNvPr id="1514" name="Shape 1514"/>
          <p:cNvSpPr/>
          <p:nvPr/>
        </p:nvSpPr>
        <p:spPr>
          <a:xfrm>
            <a:off x="58848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5" name="Shape 1515"/>
          <p:cNvCxnSpPr/>
          <p:nvPr/>
        </p:nvCxnSpPr>
        <p:spPr>
          <a:xfrm>
            <a:off x="5541962" y="46281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16" name="Shape 1516"/>
          <p:cNvSpPr/>
          <p:nvPr/>
        </p:nvSpPr>
        <p:spPr>
          <a:xfrm>
            <a:off x="5884862" y="4564684"/>
            <a:ext cx="574460" cy="126963"/>
          </a:xfrm>
          <a:prstGeom prst="rect">
            <a:avLst/>
          </a:prstGeom>
          <a:solidFill>
            <a:srgbClr val="DEDFF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dirty="0">
                <a:solidFill>
                  <a:schemeClr val="dk1"/>
                </a:solidFill>
                <a:latin typeface="Arial Narrow"/>
                <a:ea typeface="Arial Narrow"/>
                <a:cs typeface="Arial Narrow"/>
                <a:sym typeface="Arial Narrow"/>
              </a:rPr>
              <a:t>PPN</a:t>
            </a:r>
            <a:endParaRPr dirty="0"/>
          </a:p>
        </p:txBody>
      </p:sp>
      <p:sp>
        <p:nvSpPr>
          <p:cNvPr id="1520" name="Shape 1520"/>
          <p:cNvSpPr/>
          <p:nvPr/>
        </p:nvSpPr>
        <p:spPr>
          <a:xfrm>
            <a:off x="6605586" y="6058069"/>
            <a:ext cx="919162" cy="304800"/>
          </a:xfrm>
          <a:prstGeom prst="rect">
            <a:avLst/>
          </a:prstGeom>
          <a:solidFill>
            <a:srgbClr val="DBF2DA"/>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PPO</a:t>
            </a:r>
            <a:endParaRPr/>
          </a:p>
        </p:txBody>
      </p:sp>
      <p:sp>
        <p:nvSpPr>
          <p:cNvPr id="1521" name="Shape 1521"/>
          <p:cNvSpPr/>
          <p:nvPr/>
        </p:nvSpPr>
        <p:spPr>
          <a:xfrm>
            <a:off x="2874961" y="6058069"/>
            <a:ext cx="3724275" cy="304800"/>
          </a:xfrm>
          <a:prstGeom prst="rect">
            <a:avLst/>
          </a:prstGeom>
          <a:solidFill>
            <a:srgbClr val="DEDFF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PPN</a:t>
            </a:r>
            <a:endParaRPr/>
          </a:p>
        </p:txBody>
      </p:sp>
      <p:cxnSp>
        <p:nvCxnSpPr>
          <p:cNvPr id="1522" name="Shape 1522"/>
          <p:cNvCxnSpPr/>
          <p:nvPr/>
        </p:nvCxnSpPr>
        <p:spPr>
          <a:xfrm>
            <a:off x="2570162" y="4488448"/>
            <a:ext cx="309563" cy="0"/>
          </a:xfrm>
          <a:prstGeom prst="straightConnector1">
            <a:avLst/>
          </a:prstGeom>
          <a:noFill/>
          <a:ln w="25400" cap="flat" cmpd="sng">
            <a:solidFill>
              <a:schemeClr val="dk1"/>
            </a:solidFill>
            <a:prstDash val="solid"/>
            <a:round/>
            <a:headEnd type="oval" w="sm" len="sm"/>
            <a:tailEnd type="none" w="med" len="med"/>
          </a:ln>
        </p:spPr>
      </p:cxnSp>
      <p:cxnSp>
        <p:nvCxnSpPr>
          <p:cNvPr id="1523" name="Shape 1523"/>
          <p:cNvCxnSpPr/>
          <p:nvPr/>
        </p:nvCxnSpPr>
        <p:spPr>
          <a:xfrm rot="10800000">
            <a:off x="2874962" y="4034423"/>
            <a:ext cx="0" cy="457200"/>
          </a:xfrm>
          <a:prstGeom prst="straightConnector1">
            <a:avLst/>
          </a:prstGeom>
          <a:noFill/>
          <a:ln w="25400" cap="flat" cmpd="sng">
            <a:solidFill>
              <a:schemeClr val="dk1"/>
            </a:solidFill>
            <a:prstDash val="solid"/>
            <a:round/>
            <a:headEnd type="none" w="med" len="med"/>
            <a:tailEnd type="none" w="med" len="med"/>
          </a:ln>
        </p:spPr>
      </p:cxnSp>
      <p:cxnSp>
        <p:nvCxnSpPr>
          <p:cNvPr id="1524" name="Shape 1524"/>
          <p:cNvCxnSpPr/>
          <p:nvPr/>
        </p:nvCxnSpPr>
        <p:spPr>
          <a:xfrm>
            <a:off x="2879725" y="4031248"/>
            <a:ext cx="490537" cy="0"/>
          </a:xfrm>
          <a:prstGeom prst="straightConnector1">
            <a:avLst/>
          </a:prstGeom>
          <a:noFill/>
          <a:ln w="25400" cap="flat" cmpd="sng">
            <a:solidFill>
              <a:schemeClr val="dk1"/>
            </a:solidFill>
            <a:prstDash val="solid"/>
            <a:round/>
            <a:headEnd type="none" w="med" len="med"/>
            <a:tailEnd type="triangle" w="med" len="med"/>
          </a:ln>
        </p:spPr>
      </p:cxnSp>
      <p:cxnSp>
        <p:nvCxnSpPr>
          <p:cNvPr id="1525" name="Shape 1525"/>
          <p:cNvCxnSpPr/>
          <p:nvPr/>
        </p:nvCxnSpPr>
        <p:spPr>
          <a:xfrm>
            <a:off x="3789362" y="4247148"/>
            <a:ext cx="309563" cy="0"/>
          </a:xfrm>
          <a:prstGeom prst="straightConnector1">
            <a:avLst/>
          </a:prstGeom>
          <a:noFill/>
          <a:ln w="25400" cap="flat" cmpd="sng">
            <a:solidFill>
              <a:schemeClr val="dk1"/>
            </a:solidFill>
            <a:prstDash val="solid"/>
            <a:round/>
            <a:headEnd type="oval" w="sm" len="sm"/>
            <a:tailEnd type="none" w="med" len="med"/>
          </a:ln>
        </p:spPr>
      </p:cxnSp>
      <p:cxnSp>
        <p:nvCxnSpPr>
          <p:cNvPr id="1526" name="Shape 1526"/>
          <p:cNvCxnSpPr/>
          <p:nvPr/>
        </p:nvCxnSpPr>
        <p:spPr>
          <a:xfrm rot="10800000" flipH="1">
            <a:off x="4090987" y="4031248"/>
            <a:ext cx="4763" cy="215900"/>
          </a:xfrm>
          <a:prstGeom prst="straightConnector1">
            <a:avLst/>
          </a:prstGeom>
          <a:noFill/>
          <a:ln w="25400" cap="flat" cmpd="sng">
            <a:solidFill>
              <a:schemeClr val="dk1"/>
            </a:solidFill>
            <a:prstDash val="solid"/>
            <a:round/>
            <a:headEnd type="none" w="med" len="med"/>
            <a:tailEnd type="none" w="med" len="med"/>
          </a:ln>
        </p:spPr>
      </p:cxnSp>
      <p:cxnSp>
        <p:nvCxnSpPr>
          <p:cNvPr id="1527" name="Shape 1527"/>
          <p:cNvCxnSpPr/>
          <p:nvPr/>
        </p:nvCxnSpPr>
        <p:spPr>
          <a:xfrm>
            <a:off x="4098925" y="4031248"/>
            <a:ext cx="490537" cy="0"/>
          </a:xfrm>
          <a:prstGeom prst="straightConnector1">
            <a:avLst/>
          </a:prstGeom>
          <a:noFill/>
          <a:ln w="25400" cap="flat" cmpd="sng">
            <a:solidFill>
              <a:schemeClr val="dk1"/>
            </a:solidFill>
            <a:prstDash val="solid"/>
            <a:round/>
            <a:headEnd type="none" w="med" len="med"/>
            <a:tailEnd type="triangle" w="med" len="med"/>
          </a:ln>
        </p:spPr>
      </p:cxnSp>
      <p:sp>
        <p:nvSpPr>
          <p:cNvPr id="1528" name="Shape 1528"/>
          <p:cNvSpPr txBox="1"/>
          <p:nvPr/>
        </p:nvSpPr>
        <p:spPr>
          <a:xfrm>
            <a:off x="3695700" y="2548523"/>
            <a:ext cx="1774845"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VIRTUAL ADDRESS</a:t>
            </a:r>
            <a:endParaRPr/>
          </a:p>
        </p:txBody>
      </p:sp>
      <p:cxnSp>
        <p:nvCxnSpPr>
          <p:cNvPr id="1530" name="Shape 1530"/>
          <p:cNvCxnSpPr>
            <a:cxnSpLocks/>
            <a:endCxn id="1520" idx="0"/>
          </p:cNvCxnSpPr>
          <p:nvPr/>
        </p:nvCxnSpPr>
        <p:spPr>
          <a:xfrm>
            <a:off x="7062787" y="3419475"/>
            <a:ext cx="2380" cy="2638594"/>
          </a:xfrm>
          <a:prstGeom prst="straightConnector1">
            <a:avLst/>
          </a:prstGeom>
          <a:noFill/>
          <a:ln w="25400" cap="flat" cmpd="sng">
            <a:solidFill>
              <a:schemeClr val="dk1"/>
            </a:solidFill>
            <a:prstDash val="solid"/>
            <a:round/>
            <a:headEnd type="none" w="med" len="med"/>
            <a:tailEnd type="triangle" w="med" len="med"/>
          </a:ln>
        </p:spPr>
      </p:cxnSp>
      <p:cxnSp>
        <p:nvCxnSpPr>
          <p:cNvPr id="1531" name="Shape 1531"/>
          <p:cNvCxnSpPr/>
          <p:nvPr/>
        </p:nvCxnSpPr>
        <p:spPr>
          <a:xfrm>
            <a:off x="6557962" y="4609098"/>
            <a:ext cx="220663" cy="0"/>
          </a:xfrm>
          <a:prstGeom prst="straightConnector1">
            <a:avLst/>
          </a:prstGeom>
          <a:noFill/>
          <a:ln w="25400" cap="flat" cmpd="sng">
            <a:solidFill>
              <a:schemeClr val="dk1"/>
            </a:solidFill>
            <a:prstDash val="solid"/>
            <a:round/>
            <a:headEnd type="none" w="med" len="med"/>
            <a:tailEnd type="none" w="med" len="med"/>
          </a:ln>
        </p:spPr>
      </p:cxnSp>
      <p:cxnSp>
        <p:nvCxnSpPr>
          <p:cNvPr id="1532" name="Shape 1532"/>
          <p:cNvCxnSpPr>
            <a:cxnSpLocks/>
          </p:cNvCxnSpPr>
          <p:nvPr/>
        </p:nvCxnSpPr>
        <p:spPr>
          <a:xfrm>
            <a:off x="6773862" y="4613861"/>
            <a:ext cx="15875" cy="1302078"/>
          </a:xfrm>
          <a:prstGeom prst="straightConnector1">
            <a:avLst/>
          </a:prstGeom>
          <a:noFill/>
          <a:ln w="25400" cap="flat" cmpd="sng">
            <a:solidFill>
              <a:schemeClr val="dk1"/>
            </a:solidFill>
            <a:prstDash val="solid"/>
            <a:round/>
            <a:headEnd type="none" w="med" len="med"/>
            <a:tailEnd type="none" w="med" len="med"/>
          </a:ln>
        </p:spPr>
      </p:cxnSp>
      <p:cxnSp>
        <p:nvCxnSpPr>
          <p:cNvPr id="1533" name="Shape 1533"/>
          <p:cNvCxnSpPr>
            <a:cxnSpLocks/>
          </p:cNvCxnSpPr>
          <p:nvPr/>
        </p:nvCxnSpPr>
        <p:spPr>
          <a:xfrm flipH="1">
            <a:off x="4731114" y="5915939"/>
            <a:ext cx="2047511" cy="8780"/>
          </a:xfrm>
          <a:prstGeom prst="straightConnector1">
            <a:avLst/>
          </a:prstGeom>
          <a:noFill/>
          <a:ln w="25400" cap="flat" cmpd="sng">
            <a:solidFill>
              <a:schemeClr val="dk1"/>
            </a:solidFill>
            <a:prstDash val="solid"/>
            <a:round/>
            <a:headEnd type="none" w="med" len="med"/>
            <a:tailEnd type="none" w="med" len="med"/>
          </a:ln>
        </p:spPr>
      </p:cxnSp>
      <p:cxnSp>
        <p:nvCxnSpPr>
          <p:cNvPr id="1534" name="Shape 1534"/>
          <p:cNvCxnSpPr>
            <a:cxnSpLocks/>
            <a:endCxn id="1521" idx="0"/>
          </p:cNvCxnSpPr>
          <p:nvPr/>
        </p:nvCxnSpPr>
        <p:spPr>
          <a:xfrm>
            <a:off x="4737099" y="5943600"/>
            <a:ext cx="0" cy="114469"/>
          </a:xfrm>
          <a:prstGeom prst="straightConnector1">
            <a:avLst/>
          </a:prstGeom>
          <a:noFill/>
          <a:ln w="25400" cap="flat" cmpd="sng">
            <a:solidFill>
              <a:schemeClr val="dk1"/>
            </a:solidFill>
            <a:prstDash val="solid"/>
            <a:round/>
            <a:headEnd type="none" w="med" len="med"/>
            <a:tailEnd type="triangle" w="med" len="med"/>
          </a:ln>
        </p:spPr>
      </p:cxnSp>
      <p:cxnSp>
        <p:nvCxnSpPr>
          <p:cNvPr id="1535" name="Shape 1535"/>
          <p:cNvCxnSpPr/>
          <p:nvPr/>
        </p:nvCxnSpPr>
        <p:spPr>
          <a:xfrm>
            <a:off x="5186362" y="4031248"/>
            <a:ext cx="711200" cy="0"/>
          </a:xfrm>
          <a:prstGeom prst="straightConnector1">
            <a:avLst/>
          </a:prstGeom>
          <a:noFill/>
          <a:ln w="25400" cap="flat" cmpd="sng">
            <a:solidFill>
              <a:schemeClr val="dk1"/>
            </a:solidFill>
            <a:prstDash val="solid"/>
            <a:round/>
            <a:headEnd type="none" w="med" len="med"/>
            <a:tailEnd type="triangle" w="med" len="med"/>
          </a:ln>
        </p:spPr>
      </p:cxnSp>
      <p:sp>
        <p:nvSpPr>
          <p:cNvPr id="1536" name="Shape 1536"/>
          <p:cNvSpPr txBox="1"/>
          <p:nvPr/>
        </p:nvSpPr>
        <p:spPr>
          <a:xfrm>
            <a:off x="4525962" y="3801646"/>
            <a:ext cx="32502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37" name="Shape 1537"/>
          <p:cNvSpPr txBox="1"/>
          <p:nvPr/>
        </p:nvSpPr>
        <p:spPr>
          <a:xfrm>
            <a:off x="4894262" y="3801646"/>
            <a:ext cx="32502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38" name="Shape 1538"/>
          <p:cNvSpPr txBox="1"/>
          <p:nvPr/>
        </p:nvSpPr>
        <p:spPr>
          <a:xfrm>
            <a:off x="1940705" y="3371562"/>
            <a:ext cx="1050288" cy="58477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the Level 1</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39" name="Shape 1539"/>
          <p:cNvSpPr txBox="1"/>
          <p:nvPr/>
        </p:nvSpPr>
        <p:spPr>
          <a:xfrm>
            <a:off x="3176587" y="3362037"/>
            <a:ext cx="1016925" cy="584776"/>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 Level 2</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40" name="Shape 1540"/>
          <p:cNvSpPr txBox="1"/>
          <p:nvPr/>
        </p:nvSpPr>
        <p:spPr>
          <a:xfrm>
            <a:off x="5681662" y="3352512"/>
            <a:ext cx="1016925" cy="584776"/>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 Level k</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41" name="Shape 1541"/>
          <p:cNvSpPr/>
          <p:nvPr/>
        </p:nvSpPr>
        <p:spPr>
          <a:xfrm rot="5400000">
            <a:off x="7014369" y="2905919"/>
            <a:ext cx="112712" cy="914400"/>
          </a:xfrm>
          <a:prstGeom prst="rightBrace">
            <a:avLst>
              <a:gd name="adj1" fmla="val 67606"/>
              <a:gd name="adj2" fmla="val 50000"/>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sp>
        <p:nvSpPr>
          <p:cNvPr id="1542" name="Shape 1542"/>
          <p:cNvSpPr/>
          <p:nvPr/>
        </p:nvSpPr>
        <p:spPr>
          <a:xfrm>
            <a:off x="6446837" y="4539248"/>
            <a:ext cx="74613" cy="142875"/>
          </a:xfrm>
          <a:prstGeom prst="rightBrace">
            <a:avLst>
              <a:gd name="adj1" fmla="val 15957"/>
              <a:gd name="adj2" fmla="val 50000"/>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sp>
        <p:nvSpPr>
          <p:cNvPr id="2" name="Callout: Bent Line 1">
            <a:extLst>
              <a:ext uri="{FF2B5EF4-FFF2-40B4-BE49-F238E27FC236}">
                <a16:creationId xmlns:a16="http://schemas.microsoft.com/office/drawing/2014/main" id="{F78A0A81-18DE-4172-9CA1-38ECDFE2D884}"/>
              </a:ext>
            </a:extLst>
          </p:cNvPr>
          <p:cNvSpPr/>
          <p:nvPr/>
        </p:nvSpPr>
        <p:spPr bwMode="auto">
          <a:xfrm>
            <a:off x="919174" y="5000671"/>
            <a:ext cx="804858" cy="755650"/>
          </a:xfrm>
          <a:prstGeom prst="borderCallout2">
            <a:avLst>
              <a:gd name="adj1" fmla="val 18750"/>
              <a:gd name="adj2" fmla="val 108554"/>
              <a:gd name="adj3" fmla="val 18750"/>
              <a:gd name="adj4" fmla="val 122068"/>
              <a:gd name="adj5" fmla="val -59705"/>
              <a:gd name="adj6" fmla="val 157613"/>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55" name="Callout: Bent Line 54">
            <a:extLst>
              <a:ext uri="{FF2B5EF4-FFF2-40B4-BE49-F238E27FC236}">
                <a16:creationId xmlns:a16="http://schemas.microsoft.com/office/drawing/2014/main" id="{A3200229-D60D-4794-821A-DC856047FFAF}"/>
              </a:ext>
            </a:extLst>
          </p:cNvPr>
          <p:cNvSpPr/>
          <p:nvPr/>
        </p:nvSpPr>
        <p:spPr bwMode="auto">
          <a:xfrm>
            <a:off x="2008194" y="5000671"/>
            <a:ext cx="804858" cy="755650"/>
          </a:xfrm>
          <a:prstGeom prst="borderCallout2">
            <a:avLst>
              <a:gd name="adj1" fmla="val 18750"/>
              <a:gd name="adj2" fmla="val 108554"/>
              <a:gd name="adj3" fmla="val 18750"/>
              <a:gd name="adj4" fmla="val 122068"/>
              <a:gd name="adj5" fmla="val -88793"/>
              <a:gd name="adj6" fmla="val 161981"/>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58" name="Callout: Bent Line 57">
            <a:extLst>
              <a:ext uri="{FF2B5EF4-FFF2-40B4-BE49-F238E27FC236}">
                <a16:creationId xmlns:a16="http://schemas.microsoft.com/office/drawing/2014/main" id="{BF9D13D8-921F-4345-95CD-CF934BCA4E8B}"/>
              </a:ext>
            </a:extLst>
          </p:cNvPr>
          <p:cNvSpPr/>
          <p:nvPr/>
        </p:nvSpPr>
        <p:spPr bwMode="auto">
          <a:xfrm>
            <a:off x="3097214" y="5002083"/>
            <a:ext cx="804858" cy="755650"/>
          </a:xfrm>
          <a:prstGeom prst="borderCallout2">
            <a:avLst>
              <a:gd name="adj1" fmla="val 18750"/>
              <a:gd name="adj2" fmla="val 108554"/>
              <a:gd name="adj3" fmla="val 18750"/>
              <a:gd name="adj4" fmla="val 122068"/>
              <a:gd name="adj5" fmla="val -123700"/>
              <a:gd name="adj6" fmla="val 212232"/>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61" name="Callout: Bent Line 60">
            <a:extLst>
              <a:ext uri="{FF2B5EF4-FFF2-40B4-BE49-F238E27FC236}">
                <a16:creationId xmlns:a16="http://schemas.microsoft.com/office/drawing/2014/main" id="{B05CF86D-B96C-407D-BCDC-010C69860A20}"/>
              </a:ext>
            </a:extLst>
          </p:cNvPr>
          <p:cNvSpPr/>
          <p:nvPr/>
        </p:nvSpPr>
        <p:spPr bwMode="auto">
          <a:xfrm>
            <a:off x="4240579" y="5009477"/>
            <a:ext cx="804858" cy="755650"/>
          </a:xfrm>
          <a:prstGeom prst="borderCallout2">
            <a:avLst>
              <a:gd name="adj1" fmla="val 18750"/>
              <a:gd name="adj2" fmla="val 108554"/>
              <a:gd name="adj3" fmla="val 18750"/>
              <a:gd name="adj4" fmla="val 122068"/>
              <a:gd name="adj5" fmla="val -41089"/>
              <a:gd name="adj6" fmla="val 202400"/>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62" name="Callout: Bent Line 61">
            <a:extLst>
              <a:ext uri="{FF2B5EF4-FFF2-40B4-BE49-F238E27FC236}">
                <a16:creationId xmlns:a16="http://schemas.microsoft.com/office/drawing/2014/main" id="{64D17EED-E5FE-49D2-AF0C-5084DC61143B}"/>
              </a:ext>
            </a:extLst>
          </p:cNvPr>
          <p:cNvSpPr/>
          <p:nvPr/>
        </p:nvSpPr>
        <p:spPr bwMode="auto">
          <a:xfrm>
            <a:off x="7862882" y="5565775"/>
            <a:ext cx="804858" cy="755650"/>
          </a:xfrm>
          <a:prstGeom prst="borderCallout2">
            <a:avLst>
              <a:gd name="adj1" fmla="val 18750"/>
              <a:gd name="adj2" fmla="val -11610"/>
              <a:gd name="adj3" fmla="val 18750"/>
              <a:gd name="adj4" fmla="val -33053"/>
              <a:gd name="adj5" fmla="val 61303"/>
              <a:gd name="adj6" fmla="val -71794"/>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Tree>
    <p:extLst>
      <p:ext uri="{BB962C8B-B14F-4D97-AF65-F5344CB8AC3E}">
        <p14:creationId xmlns:p14="http://schemas.microsoft.com/office/powerpoint/2010/main" val="650943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5" grpId="0" animBg="1"/>
      <p:bldP spid="58" grpId="0" animBg="1"/>
      <p:bldP spid="6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389467" y="493712"/>
            <a:ext cx="8382000" cy="57308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Speeding Up Translation: The TLB</a:t>
            </a:r>
          </a:p>
        </p:txBody>
      </p:sp>
      <p:sp>
        <p:nvSpPr>
          <p:cNvPr id="30722" name="Rectangle 2"/>
          <p:cNvSpPr>
            <a:spLocks noGrp="1" noChangeArrowheads="1"/>
          </p:cNvSpPr>
          <p:nvPr>
            <p:ph type="body" idx="1"/>
          </p:nvPr>
        </p:nvSpPr>
        <p:spPr>
          <a:xfrm>
            <a:off x="381000" y="1481138"/>
            <a:ext cx="8548687" cy="5224462"/>
          </a:xfrm>
          <a:ln/>
        </p:spPr>
        <p:txBody>
          <a:bodyPr/>
          <a:lstStyle/>
          <a:p>
            <a:pPr>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Modern 64-bit systems have 4- or 5-level page tables</a:t>
            </a:r>
          </a:p>
          <a:p>
            <a:pPr lvl="1">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Even if the access at every level was an L1 cache hit this would be unacceptably slow</a:t>
            </a:r>
          </a:p>
          <a:p>
            <a:pPr>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a:t>
            </a:r>
            <a:r>
              <a:rPr lang="en-GB" i="1" dirty="0">
                <a:solidFill>
                  <a:srgbClr val="C00000"/>
                </a:solidFill>
                <a:effectLst/>
              </a:rPr>
              <a:t>Translation </a:t>
            </a:r>
            <a:r>
              <a:rPr lang="en-GB" i="1" dirty="0" err="1">
                <a:solidFill>
                  <a:srgbClr val="C00000"/>
                </a:solidFill>
                <a:effectLst/>
              </a:rPr>
              <a:t>Lookaside</a:t>
            </a:r>
            <a:r>
              <a:rPr lang="en-GB" i="1" dirty="0">
                <a:solidFill>
                  <a:srgbClr val="C00000"/>
                </a:solidFill>
                <a:effectLst/>
              </a:rPr>
              <a:t> Buffer</a:t>
            </a:r>
            <a:r>
              <a:rPr lang="en-GB" dirty="0">
                <a:effectLst/>
              </a:rPr>
              <a:t> (TLB)</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Small fully- or set-associative hardware cache in MMU</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Maps virtual page numbers to physical page numbers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Contains complete page table entries for a small number of pages</a:t>
            </a:r>
          </a:p>
          <a:p>
            <a:pPr lvl="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p:spTree>
    <p:extLst>
      <p:ext uri="{BB962C8B-B14F-4D97-AF65-F5344CB8AC3E}">
        <p14:creationId xmlns:p14="http://schemas.microsoft.com/office/powerpoint/2010/main" val="898202449"/>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57018" y="435678"/>
            <a:ext cx="8329782" cy="762000"/>
          </a:xfrm>
        </p:spPr>
        <p:txBody>
          <a:bodyPr/>
          <a:lstStyle/>
          <a:p>
            <a:r>
              <a:rPr lang="en-US" dirty="0"/>
              <a:t>Summary of Address Translation Symbols</a:t>
            </a:r>
          </a:p>
        </p:txBody>
      </p:sp>
      <p:sp>
        <p:nvSpPr>
          <p:cNvPr id="593923" name="Rectangle 3"/>
          <p:cNvSpPr>
            <a:spLocks noGrp="1" noChangeArrowheads="1"/>
          </p:cNvSpPr>
          <p:nvPr>
            <p:ph type="body" idx="1"/>
          </p:nvPr>
        </p:nvSpPr>
        <p:spPr>
          <a:xfrm>
            <a:off x="396875" y="1362074"/>
            <a:ext cx="7896225" cy="5267325"/>
          </a:xfrm>
        </p:spPr>
        <p:txBody>
          <a:bodyPr>
            <a:normAutofit/>
          </a:bodyPr>
          <a:lstStyle/>
          <a:p>
            <a:r>
              <a:rPr lang="en-US" dirty="0"/>
              <a:t>Basic Parameters</a:t>
            </a:r>
          </a:p>
          <a:p>
            <a:pPr lvl="1"/>
            <a:r>
              <a:rPr lang="en-US" b="1" dirty="0"/>
              <a:t>N = 2</a:t>
            </a:r>
            <a:r>
              <a:rPr lang="en-US" b="1" baseline="30000" dirty="0"/>
              <a:t>n </a:t>
            </a:r>
            <a:r>
              <a:rPr lang="en-US" dirty="0"/>
              <a:t>: Number of addresses in virtual address space</a:t>
            </a:r>
            <a:endParaRPr lang="en-US" baseline="30000" dirty="0"/>
          </a:p>
          <a:p>
            <a:pPr lvl="1"/>
            <a:r>
              <a:rPr lang="en-US" b="1" dirty="0"/>
              <a:t>M = 2</a:t>
            </a:r>
            <a:r>
              <a:rPr lang="en-US" b="1" baseline="30000" dirty="0"/>
              <a:t>m </a:t>
            </a:r>
            <a:r>
              <a:rPr lang="en-US" dirty="0"/>
              <a:t>: Number of addresses in physical address space</a:t>
            </a:r>
            <a:endParaRPr lang="en-US" baseline="30000" dirty="0"/>
          </a:p>
          <a:p>
            <a:pPr lvl="1"/>
            <a:r>
              <a:rPr lang="en-US" b="1" dirty="0"/>
              <a:t>P = 2</a:t>
            </a:r>
            <a:r>
              <a:rPr lang="en-US" b="1" baseline="30000" dirty="0"/>
              <a:t>p </a:t>
            </a:r>
            <a:r>
              <a:rPr lang="en-US" b="1" dirty="0"/>
              <a:t> </a:t>
            </a:r>
            <a:r>
              <a:rPr lang="en-US" dirty="0"/>
              <a:t>: Page size (bytes)</a:t>
            </a:r>
            <a:endParaRPr lang="en-US" baseline="30000" dirty="0"/>
          </a:p>
          <a:p>
            <a:r>
              <a:rPr lang="en-US" dirty="0"/>
              <a:t>Components of the virtual address (VA)</a:t>
            </a:r>
          </a:p>
          <a:p>
            <a:pPr lvl="1"/>
            <a:r>
              <a:rPr lang="en-US" b="1" i="1" dirty="0">
                <a:solidFill>
                  <a:srgbClr val="FF0000"/>
                </a:solidFill>
              </a:rPr>
              <a:t>TLBI</a:t>
            </a:r>
            <a:r>
              <a:rPr lang="en-US" i="1" dirty="0">
                <a:solidFill>
                  <a:srgbClr val="FF0000"/>
                </a:solidFill>
              </a:rPr>
              <a:t>: TLB index</a:t>
            </a:r>
          </a:p>
          <a:p>
            <a:pPr lvl="1"/>
            <a:r>
              <a:rPr lang="en-US" b="1" i="1" dirty="0">
                <a:solidFill>
                  <a:srgbClr val="FF0000"/>
                </a:solidFill>
              </a:rPr>
              <a:t>TLBT</a:t>
            </a:r>
            <a:r>
              <a:rPr lang="en-US" i="1" dirty="0">
                <a:solidFill>
                  <a:srgbClr val="FF0000"/>
                </a:solidFill>
              </a:rPr>
              <a:t>: TLB tag</a:t>
            </a:r>
          </a:p>
          <a:p>
            <a:pPr lvl="1"/>
            <a:r>
              <a:rPr lang="en-US" b="1" dirty="0"/>
              <a:t>VPO</a:t>
            </a:r>
            <a:r>
              <a:rPr lang="en-US" dirty="0"/>
              <a:t>: Virtual page offset </a:t>
            </a:r>
          </a:p>
          <a:p>
            <a:pPr lvl="1"/>
            <a:r>
              <a:rPr lang="en-US" b="1" dirty="0"/>
              <a:t>VPN</a:t>
            </a:r>
            <a:r>
              <a:rPr lang="en-US" dirty="0"/>
              <a:t>: Virtual page number </a:t>
            </a:r>
          </a:p>
          <a:p>
            <a:r>
              <a:rPr lang="en-US" dirty="0"/>
              <a:t>Components of the physical address (PA)</a:t>
            </a:r>
          </a:p>
          <a:p>
            <a:pPr lvl="1"/>
            <a:r>
              <a:rPr lang="en-US" b="1" dirty="0"/>
              <a:t>PPO</a:t>
            </a:r>
            <a:r>
              <a:rPr lang="en-US" dirty="0"/>
              <a:t>: Physical page offset (same as VPO)</a:t>
            </a:r>
          </a:p>
          <a:p>
            <a:pPr lvl="1"/>
            <a:r>
              <a:rPr lang="en-US" b="1" dirty="0"/>
              <a:t>PPN:</a:t>
            </a:r>
            <a:r>
              <a:rPr lang="en-US" dirty="0"/>
              <a:t> Physical page number</a:t>
            </a:r>
          </a:p>
          <a:p>
            <a:pPr marL="0" indent="0">
              <a:buNone/>
            </a:pPr>
            <a:endParaRPr lang="en-US" dirty="0"/>
          </a:p>
        </p:txBody>
      </p:sp>
    </p:spTree>
    <p:extLst>
      <p:ext uri="{BB962C8B-B14F-4D97-AF65-F5344CB8AC3E}">
        <p14:creationId xmlns:p14="http://schemas.microsoft.com/office/powerpoint/2010/main" val="75503388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the TLB</a:t>
            </a:r>
          </a:p>
        </p:txBody>
      </p:sp>
      <p:sp>
        <p:nvSpPr>
          <p:cNvPr id="3" name="Content Placeholder 2"/>
          <p:cNvSpPr>
            <a:spLocks noGrp="1"/>
          </p:cNvSpPr>
          <p:nvPr>
            <p:ph idx="1"/>
          </p:nvPr>
        </p:nvSpPr>
        <p:spPr>
          <a:xfrm>
            <a:off x="396875" y="1362075"/>
            <a:ext cx="7896225" cy="847725"/>
          </a:xfrm>
        </p:spPr>
        <p:txBody>
          <a:bodyPr/>
          <a:lstStyle/>
          <a:p>
            <a:r>
              <a:rPr lang="en-US" dirty="0"/>
              <a:t>MMU uses the VPN portion of the virtual address to access the TLB:</a:t>
            </a:r>
          </a:p>
        </p:txBody>
      </p:sp>
      <p:sp>
        <p:nvSpPr>
          <p:cNvPr id="4" name="Rectangle 379"/>
          <p:cNvSpPr>
            <a:spLocks noChangeArrowheads="1"/>
          </p:cNvSpPr>
          <p:nvPr/>
        </p:nvSpPr>
        <p:spPr bwMode="auto">
          <a:xfrm>
            <a:off x="4454526" y="2908300"/>
            <a:ext cx="1658937" cy="304800"/>
          </a:xfrm>
          <a:prstGeom prst="rect">
            <a:avLst/>
          </a:prstGeom>
          <a:solidFill>
            <a:srgbClr val="FFFFFF"/>
          </a:solidFill>
          <a:ln w="12700">
            <a:solidFill>
              <a:schemeClr val="tx1"/>
            </a:solidFill>
            <a:miter lim="800000"/>
            <a:headEnd/>
            <a:tailEnd/>
          </a:ln>
          <a:effectLst/>
        </p:spPr>
        <p:txBody>
          <a:bodyPr wrap="none" anchor="ctr"/>
          <a:lstStyle/>
          <a:p>
            <a:pPr algn="ctr"/>
            <a:r>
              <a:rPr lang="en-US" sz="1800" dirty="0">
                <a:latin typeface="+mj-lt"/>
              </a:rPr>
              <a:t>TLB tag (TLBT)</a:t>
            </a:r>
          </a:p>
        </p:txBody>
      </p:sp>
      <p:sp>
        <p:nvSpPr>
          <p:cNvPr id="5" name="Rectangle 380"/>
          <p:cNvSpPr>
            <a:spLocks noChangeArrowheads="1"/>
          </p:cNvSpPr>
          <p:nvPr/>
        </p:nvSpPr>
        <p:spPr bwMode="auto">
          <a:xfrm>
            <a:off x="6108701" y="2908300"/>
            <a:ext cx="1770062"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800">
                <a:latin typeface="+mj-lt"/>
              </a:rPr>
              <a:t>TLB index (TLBI)</a:t>
            </a:r>
          </a:p>
        </p:txBody>
      </p:sp>
      <p:sp>
        <p:nvSpPr>
          <p:cNvPr id="6" name="Text Box 381"/>
          <p:cNvSpPr txBox="1">
            <a:spLocks noChangeArrowheads="1"/>
          </p:cNvSpPr>
          <p:nvPr/>
        </p:nvSpPr>
        <p:spPr bwMode="auto">
          <a:xfrm>
            <a:off x="8670926" y="2607261"/>
            <a:ext cx="288862"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a:latin typeface="+mj-lt"/>
              </a:rPr>
              <a:t>0</a:t>
            </a:r>
          </a:p>
        </p:txBody>
      </p:sp>
      <p:sp>
        <p:nvSpPr>
          <p:cNvPr id="7" name="Text Box 382"/>
          <p:cNvSpPr txBox="1">
            <a:spLocks noChangeArrowheads="1"/>
          </p:cNvSpPr>
          <p:nvPr/>
        </p:nvSpPr>
        <p:spPr bwMode="auto">
          <a:xfrm>
            <a:off x="7842251" y="2607261"/>
            <a:ext cx="46198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a:latin typeface="+mj-lt"/>
              </a:rPr>
              <a:t>p-1</a:t>
            </a:r>
          </a:p>
        </p:txBody>
      </p:sp>
      <p:sp>
        <p:nvSpPr>
          <p:cNvPr id="8" name="Text Box 383"/>
          <p:cNvSpPr txBox="1">
            <a:spLocks noChangeArrowheads="1"/>
          </p:cNvSpPr>
          <p:nvPr/>
        </p:nvSpPr>
        <p:spPr bwMode="auto">
          <a:xfrm>
            <a:off x="7637463" y="2607261"/>
            <a:ext cx="295274"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a:latin typeface="+mj-lt"/>
              </a:rPr>
              <a:t>p</a:t>
            </a:r>
          </a:p>
        </p:txBody>
      </p:sp>
      <p:sp>
        <p:nvSpPr>
          <p:cNvPr id="9" name="Text Box 384"/>
          <p:cNvSpPr txBox="1">
            <a:spLocks noChangeArrowheads="1"/>
          </p:cNvSpPr>
          <p:nvPr/>
        </p:nvSpPr>
        <p:spPr bwMode="auto">
          <a:xfrm>
            <a:off x="4343400" y="2607261"/>
            <a:ext cx="46198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a:latin typeface="+mj-lt"/>
              </a:rPr>
              <a:t>n-1</a:t>
            </a:r>
          </a:p>
        </p:txBody>
      </p:sp>
      <p:sp>
        <p:nvSpPr>
          <p:cNvPr id="10" name="Rectangle 385"/>
          <p:cNvSpPr>
            <a:spLocks noChangeArrowheads="1"/>
          </p:cNvSpPr>
          <p:nvPr/>
        </p:nvSpPr>
        <p:spPr bwMode="auto">
          <a:xfrm>
            <a:off x="7880351" y="2908300"/>
            <a:ext cx="919162" cy="304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800">
                <a:latin typeface="+mj-lt"/>
              </a:rPr>
              <a:t>VPO</a:t>
            </a:r>
          </a:p>
        </p:txBody>
      </p:sp>
      <p:sp>
        <p:nvSpPr>
          <p:cNvPr id="11" name="AutoShape 386"/>
          <p:cNvSpPr>
            <a:spLocks/>
          </p:cNvSpPr>
          <p:nvPr/>
        </p:nvSpPr>
        <p:spPr bwMode="auto">
          <a:xfrm rot="5400000" flipV="1">
            <a:off x="6056313" y="869950"/>
            <a:ext cx="177800" cy="3403600"/>
          </a:xfrm>
          <a:prstGeom prst="leftBrace">
            <a:avLst>
              <a:gd name="adj1" fmla="val 159524"/>
              <a:gd name="adj2" fmla="val 49949"/>
            </a:avLst>
          </a:prstGeom>
          <a:noFill/>
          <a:ln w="127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800">
              <a:latin typeface="+mj-lt"/>
            </a:endParaRPr>
          </a:p>
        </p:txBody>
      </p:sp>
      <p:sp>
        <p:nvSpPr>
          <p:cNvPr id="12" name="Text Box 387"/>
          <p:cNvSpPr txBox="1">
            <a:spLocks noChangeArrowheads="1"/>
          </p:cNvSpPr>
          <p:nvPr/>
        </p:nvSpPr>
        <p:spPr bwMode="auto">
          <a:xfrm>
            <a:off x="5840413" y="2113518"/>
            <a:ext cx="59663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800" dirty="0">
                <a:latin typeface="+mj-lt"/>
              </a:rPr>
              <a:t>VPN</a:t>
            </a:r>
          </a:p>
        </p:txBody>
      </p:sp>
      <p:sp>
        <p:nvSpPr>
          <p:cNvPr id="13" name="Text Box 388"/>
          <p:cNvSpPr txBox="1">
            <a:spLocks noChangeArrowheads="1"/>
          </p:cNvSpPr>
          <p:nvPr/>
        </p:nvSpPr>
        <p:spPr bwMode="auto">
          <a:xfrm>
            <a:off x="6107113" y="2607261"/>
            <a:ext cx="635110"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a:latin typeface="+mj-lt"/>
              </a:rPr>
              <a:t>p+t-1</a:t>
            </a:r>
          </a:p>
        </p:txBody>
      </p:sp>
      <p:sp>
        <p:nvSpPr>
          <p:cNvPr id="14" name="Text Box 389"/>
          <p:cNvSpPr txBox="1">
            <a:spLocks noChangeArrowheads="1"/>
          </p:cNvSpPr>
          <p:nvPr/>
        </p:nvSpPr>
        <p:spPr bwMode="auto">
          <a:xfrm>
            <a:off x="5749926" y="2607261"/>
            <a:ext cx="468398"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r>
              <a:rPr lang="en-US" sz="1600" dirty="0" err="1">
                <a:latin typeface="+mj-lt"/>
              </a:rPr>
              <a:t>p+t</a:t>
            </a:r>
            <a:endParaRPr lang="en-US" sz="1600" dirty="0">
              <a:latin typeface="+mj-lt"/>
            </a:endParaRPr>
          </a:p>
        </p:txBody>
      </p:sp>
      <p:sp>
        <p:nvSpPr>
          <p:cNvPr id="16" name="Rectangle 15"/>
          <p:cNvSpPr/>
          <p:nvPr/>
        </p:nvSpPr>
        <p:spPr bwMode="auto">
          <a:xfrm>
            <a:off x="838200" y="3739782"/>
            <a:ext cx="52578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7" name="Rectangle 16"/>
          <p:cNvSpPr/>
          <p:nvPr/>
        </p:nvSpPr>
        <p:spPr bwMode="auto">
          <a:xfrm>
            <a:off x="987607" y="3815985"/>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8" name="Rectangle 17"/>
          <p:cNvSpPr/>
          <p:nvPr/>
        </p:nvSpPr>
        <p:spPr bwMode="auto">
          <a:xfrm>
            <a:off x="2280925" y="3914651"/>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PTE</a:t>
            </a:r>
          </a:p>
        </p:txBody>
      </p:sp>
      <p:sp>
        <p:nvSpPr>
          <p:cNvPr id="22" name="Rectangle 21"/>
          <p:cNvSpPr/>
          <p:nvPr/>
        </p:nvSpPr>
        <p:spPr bwMode="auto">
          <a:xfrm>
            <a:off x="1501788" y="3914651"/>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tag</a:t>
            </a:r>
          </a:p>
        </p:txBody>
      </p:sp>
      <p:sp>
        <p:nvSpPr>
          <p:cNvPr id="23" name="Rectangle 22"/>
          <p:cNvSpPr/>
          <p:nvPr/>
        </p:nvSpPr>
        <p:spPr bwMode="auto">
          <a:xfrm>
            <a:off x="1096928" y="3914651"/>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v</a:t>
            </a:r>
          </a:p>
        </p:txBody>
      </p:sp>
      <p:sp>
        <p:nvSpPr>
          <p:cNvPr id="108" name="TextBox 107"/>
          <p:cNvSpPr txBox="1"/>
          <p:nvPr/>
        </p:nvSpPr>
        <p:spPr>
          <a:xfrm rot="16200000">
            <a:off x="3050943" y="4994139"/>
            <a:ext cx="549600" cy="707886"/>
          </a:xfrm>
          <a:prstGeom prst="rect">
            <a:avLst/>
          </a:prstGeom>
          <a:noFill/>
        </p:spPr>
        <p:txBody>
          <a:bodyPr wrap="none" rtlCol="0">
            <a:spAutoFit/>
          </a:bodyPr>
          <a:lstStyle/>
          <a:p>
            <a:r>
              <a:rPr lang="en-US" sz="4000" dirty="0">
                <a:latin typeface="Calibri" pitchFamily="34" charset="0"/>
              </a:rPr>
              <a:t>…</a:t>
            </a:r>
          </a:p>
        </p:txBody>
      </p:sp>
      <p:sp>
        <p:nvSpPr>
          <p:cNvPr id="109" name="Rectangle 108"/>
          <p:cNvSpPr/>
          <p:nvPr/>
        </p:nvSpPr>
        <p:spPr bwMode="auto">
          <a:xfrm>
            <a:off x="3540307" y="3815985"/>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10" name="Rectangle 109"/>
          <p:cNvSpPr/>
          <p:nvPr/>
        </p:nvSpPr>
        <p:spPr bwMode="auto">
          <a:xfrm>
            <a:off x="4833625" y="3914651"/>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PTE</a:t>
            </a:r>
          </a:p>
        </p:txBody>
      </p:sp>
      <p:sp>
        <p:nvSpPr>
          <p:cNvPr id="111" name="Rectangle 110"/>
          <p:cNvSpPr/>
          <p:nvPr/>
        </p:nvSpPr>
        <p:spPr bwMode="auto">
          <a:xfrm>
            <a:off x="4054488" y="3914651"/>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tag</a:t>
            </a:r>
          </a:p>
        </p:txBody>
      </p:sp>
      <p:sp>
        <p:nvSpPr>
          <p:cNvPr id="112" name="Rectangle 111"/>
          <p:cNvSpPr/>
          <p:nvPr/>
        </p:nvSpPr>
        <p:spPr bwMode="auto">
          <a:xfrm>
            <a:off x="3649628" y="3914651"/>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v</a:t>
            </a:r>
          </a:p>
        </p:txBody>
      </p:sp>
      <p:sp>
        <p:nvSpPr>
          <p:cNvPr id="113" name="TextBox 112"/>
          <p:cNvSpPr txBox="1"/>
          <p:nvPr/>
        </p:nvSpPr>
        <p:spPr>
          <a:xfrm>
            <a:off x="203200" y="3847561"/>
            <a:ext cx="659180" cy="369332"/>
          </a:xfrm>
          <a:prstGeom prst="rect">
            <a:avLst/>
          </a:prstGeom>
          <a:noFill/>
        </p:spPr>
        <p:txBody>
          <a:bodyPr wrap="none" rtlCol="0">
            <a:spAutoFit/>
          </a:bodyPr>
          <a:lstStyle/>
          <a:p>
            <a:r>
              <a:rPr lang="en-US" sz="1800" dirty="0">
                <a:latin typeface="Calibri" pitchFamily="34" charset="0"/>
              </a:rPr>
              <a:t>Set 0</a:t>
            </a:r>
          </a:p>
        </p:txBody>
      </p:sp>
      <p:sp>
        <p:nvSpPr>
          <p:cNvPr id="114" name="Rectangle 113"/>
          <p:cNvSpPr/>
          <p:nvPr/>
        </p:nvSpPr>
        <p:spPr bwMode="auto">
          <a:xfrm>
            <a:off x="863600" y="4520968"/>
            <a:ext cx="52578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15" name="Rectangle 114"/>
          <p:cNvSpPr/>
          <p:nvPr/>
        </p:nvSpPr>
        <p:spPr bwMode="auto">
          <a:xfrm>
            <a:off x="1013007" y="4597171"/>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16" name="Rectangle 115"/>
          <p:cNvSpPr/>
          <p:nvPr/>
        </p:nvSpPr>
        <p:spPr bwMode="auto">
          <a:xfrm>
            <a:off x="2306325" y="4695837"/>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PTE</a:t>
            </a:r>
          </a:p>
        </p:txBody>
      </p:sp>
      <p:sp>
        <p:nvSpPr>
          <p:cNvPr id="117" name="Rectangle 116"/>
          <p:cNvSpPr/>
          <p:nvPr/>
        </p:nvSpPr>
        <p:spPr bwMode="auto">
          <a:xfrm>
            <a:off x="1527188" y="4695837"/>
            <a:ext cx="61978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tag</a:t>
            </a:r>
          </a:p>
        </p:txBody>
      </p:sp>
      <p:sp>
        <p:nvSpPr>
          <p:cNvPr id="118" name="Rectangle 117"/>
          <p:cNvSpPr/>
          <p:nvPr/>
        </p:nvSpPr>
        <p:spPr bwMode="auto">
          <a:xfrm>
            <a:off x="1122328" y="4695837"/>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v</a:t>
            </a:r>
          </a:p>
        </p:txBody>
      </p:sp>
      <p:sp>
        <p:nvSpPr>
          <p:cNvPr id="119" name="Rectangle 118"/>
          <p:cNvSpPr/>
          <p:nvPr/>
        </p:nvSpPr>
        <p:spPr bwMode="auto">
          <a:xfrm>
            <a:off x="3565707" y="4597171"/>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20" name="Rectangle 119"/>
          <p:cNvSpPr/>
          <p:nvPr/>
        </p:nvSpPr>
        <p:spPr bwMode="auto">
          <a:xfrm>
            <a:off x="4859025" y="4695837"/>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PTE</a:t>
            </a:r>
          </a:p>
        </p:txBody>
      </p:sp>
      <p:sp>
        <p:nvSpPr>
          <p:cNvPr id="121" name="Rectangle 120"/>
          <p:cNvSpPr/>
          <p:nvPr/>
        </p:nvSpPr>
        <p:spPr bwMode="auto">
          <a:xfrm>
            <a:off x="4079888" y="4695837"/>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tag</a:t>
            </a:r>
          </a:p>
        </p:txBody>
      </p:sp>
      <p:sp>
        <p:nvSpPr>
          <p:cNvPr id="122" name="Rectangle 121"/>
          <p:cNvSpPr/>
          <p:nvPr/>
        </p:nvSpPr>
        <p:spPr bwMode="auto">
          <a:xfrm>
            <a:off x="3675028" y="4695837"/>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mj-lt"/>
              </a:rPr>
              <a:t>v</a:t>
            </a:r>
          </a:p>
        </p:txBody>
      </p:sp>
      <p:sp>
        <p:nvSpPr>
          <p:cNvPr id="123" name="TextBox 122"/>
          <p:cNvSpPr txBox="1"/>
          <p:nvPr/>
        </p:nvSpPr>
        <p:spPr>
          <a:xfrm>
            <a:off x="228600" y="4628747"/>
            <a:ext cx="659180" cy="369332"/>
          </a:xfrm>
          <a:prstGeom prst="rect">
            <a:avLst/>
          </a:prstGeom>
          <a:noFill/>
        </p:spPr>
        <p:txBody>
          <a:bodyPr wrap="none" rtlCol="0">
            <a:spAutoFit/>
          </a:bodyPr>
          <a:lstStyle/>
          <a:p>
            <a:r>
              <a:rPr lang="en-US" sz="1800" dirty="0">
                <a:latin typeface="Calibri" pitchFamily="34" charset="0"/>
              </a:rPr>
              <a:t>Set 1</a:t>
            </a:r>
          </a:p>
        </p:txBody>
      </p:sp>
      <p:sp>
        <p:nvSpPr>
          <p:cNvPr id="124" name="Rectangle 123"/>
          <p:cNvSpPr/>
          <p:nvPr/>
        </p:nvSpPr>
        <p:spPr bwMode="auto">
          <a:xfrm>
            <a:off x="863600" y="5559357"/>
            <a:ext cx="5257800" cy="612843"/>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25" name="Rectangle 124"/>
          <p:cNvSpPr/>
          <p:nvPr/>
        </p:nvSpPr>
        <p:spPr bwMode="auto">
          <a:xfrm>
            <a:off x="1013007" y="5635560"/>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26" name="Rectangle 125"/>
          <p:cNvSpPr/>
          <p:nvPr/>
        </p:nvSpPr>
        <p:spPr bwMode="auto">
          <a:xfrm>
            <a:off x="2306325" y="5734226"/>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PTE</a:t>
            </a:r>
          </a:p>
        </p:txBody>
      </p:sp>
      <p:sp>
        <p:nvSpPr>
          <p:cNvPr id="127" name="Rectangle 126"/>
          <p:cNvSpPr/>
          <p:nvPr/>
        </p:nvSpPr>
        <p:spPr bwMode="auto">
          <a:xfrm>
            <a:off x="1527188" y="5734226"/>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tag</a:t>
            </a:r>
          </a:p>
        </p:txBody>
      </p:sp>
      <p:sp>
        <p:nvSpPr>
          <p:cNvPr id="128" name="Rectangle 127"/>
          <p:cNvSpPr/>
          <p:nvPr/>
        </p:nvSpPr>
        <p:spPr bwMode="auto">
          <a:xfrm>
            <a:off x="1122328" y="57342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v</a:t>
            </a:r>
          </a:p>
        </p:txBody>
      </p:sp>
      <p:sp>
        <p:nvSpPr>
          <p:cNvPr id="129" name="Rectangle 128"/>
          <p:cNvSpPr/>
          <p:nvPr/>
        </p:nvSpPr>
        <p:spPr bwMode="auto">
          <a:xfrm>
            <a:off x="3565707" y="5635560"/>
            <a:ext cx="2377893" cy="460443"/>
          </a:xfrm>
          <a:prstGeom prst="rect">
            <a:avLst/>
          </a:prstGeom>
          <a:solidFill>
            <a:schemeClr val="accent2">
              <a:lumMod val="40000"/>
              <a:lumOff val="60000"/>
            </a:schemeClr>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ndParaRPr>
          </a:p>
        </p:txBody>
      </p:sp>
      <p:sp>
        <p:nvSpPr>
          <p:cNvPr id="130" name="Rectangle 129"/>
          <p:cNvSpPr/>
          <p:nvPr/>
        </p:nvSpPr>
        <p:spPr bwMode="auto">
          <a:xfrm>
            <a:off x="4859025" y="5734226"/>
            <a:ext cx="932626" cy="266352"/>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PTE</a:t>
            </a:r>
          </a:p>
        </p:txBody>
      </p:sp>
      <p:sp>
        <p:nvSpPr>
          <p:cNvPr id="131" name="Rectangle 130"/>
          <p:cNvSpPr/>
          <p:nvPr/>
        </p:nvSpPr>
        <p:spPr bwMode="auto">
          <a:xfrm>
            <a:off x="4079888" y="5734226"/>
            <a:ext cx="619789" cy="263110"/>
          </a:xfrm>
          <a:prstGeom prst="rect">
            <a:avLst/>
          </a:prstGeom>
          <a:solidFill>
            <a:schemeClr val="accent3"/>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tag</a:t>
            </a:r>
          </a:p>
        </p:txBody>
      </p:sp>
      <p:sp>
        <p:nvSpPr>
          <p:cNvPr id="132" name="Rectangle 131"/>
          <p:cNvSpPr/>
          <p:nvPr/>
        </p:nvSpPr>
        <p:spPr bwMode="auto">
          <a:xfrm>
            <a:off x="3675028" y="5734226"/>
            <a:ext cx="235319" cy="26311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v</a:t>
            </a:r>
          </a:p>
        </p:txBody>
      </p:sp>
      <p:sp>
        <p:nvSpPr>
          <p:cNvPr id="133" name="TextBox 132"/>
          <p:cNvSpPr txBox="1"/>
          <p:nvPr/>
        </p:nvSpPr>
        <p:spPr>
          <a:xfrm>
            <a:off x="0" y="5667136"/>
            <a:ext cx="844139" cy="369332"/>
          </a:xfrm>
          <a:prstGeom prst="rect">
            <a:avLst/>
          </a:prstGeom>
          <a:noFill/>
        </p:spPr>
        <p:txBody>
          <a:bodyPr wrap="none" rtlCol="0">
            <a:spAutoFit/>
          </a:bodyPr>
          <a:lstStyle/>
          <a:p>
            <a:r>
              <a:rPr lang="en-US" sz="1800" dirty="0">
                <a:latin typeface="Calibri" pitchFamily="34" charset="0"/>
              </a:rPr>
              <a:t>Set T-1</a:t>
            </a:r>
          </a:p>
        </p:txBody>
      </p:sp>
      <p:sp>
        <p:nvSpPr>
          <p:cNvPr id="134" name="TextBox 133"/>
          <p:cNvSpPr txBox="1"/>
          <p:nvPr/>
        </p:nvSpPr>
        <p:spPr>
          <a:xfrm>
            <a:off x="7377610" y="1928852"/>
            <a:ext cx="1143001" cy="369332"/>
          </a:xfrm>
          <a:prstGeom prst="rect">
            <a:avLst/>
          </a:prstGeom>
          <a:noFill/>
        </p:spPr>
        <p:txBody>
          <a:bodyPr wrap="square" rtlCol="0">
            <a:spAutoFit/>
          </a:bodyPr>
          <a:lstStyle/>
          <a:p>
            <a:r>
              <a:rPr lang="en-US" sz="1800" dirty="0">
                <a:latin typeface="+mj-lt"/>
              </a:rPr>
              <a:t>T = 2</a:t>
            </a:r>
            <a:r>
              <a:rPr lang="en-US" sz="1800" baseline="30000" dirty="0">
                <a:latin typeface="+mj-lt"/>
              </a:rPr>
              <a:t>t</a:t>
            </a:r>
            <a:r>
              <a:rPr lang="en-US" sz="1800" dirty="0">
                <a:latin typeface="+mj-lt"/>
              </a:rPr>
              <a:t> sets</a:t>
            </a:r>
            <a:endParaRPr lang="en-US" sz="1800" baseline="30000" dirty="0">
              <a:latin typeface="+mj-lt"/>
            </a:endParaRPr>
          </a:p>
        </p:txBody>
      </p:sp>
      <p:grpSp>
        <p:nvGrpSpPr>
          <p:cNvPr id="150" name="Group 149"/>
          <p:cNvGrpSpPr/>
          <p:nvPr/>
        </p:nvGrpSpPr>
        <p:grpSpPr>
          <a:xfrm>
            <a:off x="6121401" y="3213100"/>
            <a:ext cx="2967558" cy="1663700"/>
            <a:chOff x="6121401" y="3213100"/>
            <a:chExt cx="2967558" cy="1663700"/>
          </a:xfrm>
        </p:grpSpPr>
        <p:cxnSp>
          <p:nvCxnSpPr>
            <p:cNvPr id="136" name="Straight Connector 135"/>
            <p:cNvCxnSpPr>
              <a:stCxn id="5" idx="2"/>
            </p:cNvCxnSpPr>
            <p:nvPr/>
          </p:nvCxnSpPr>
          <p:spPr bwMode="auto">
            <a:xfrm>
              <a:off x="6993732" y="3213100"/>
              <a:ext cx="0" cy="1663700"/>
            </a:xfrm>
            <a:prstGeom prst="line">
              <a:avLst/>
            </a:prstGeom>
            <a:noFill/>
            <a:ln w="25400" cap="flat" cmpd="sng" algn="ctr">
              <a:solidFill>
                <a:schemeClr val="tx1"/>
              </a:solidFill>
              <a:prstDash val="solid"/>
              <a:round/>
              <a:headEnd type="none" w="med" len="med"/>
              <a:tailEnd type="none" w="med" len="med"/>
            </a:ln>
            <a:effectLst/>
          </p:spPr>
        </p:cxnSp>
        <p:cxnSp>
          <p:nvCxnSpPr>
            <p:cNvPr id="140" name="Straight Arrow Connector 139"/>
            <p:cNvCxnSpPr/>
            <p:nvPr/>
          </p:nvCxnSpPr>
          <p:spPr bwMode="auto">
            <a:xfrm flipH="1">
              <a:off x="6121401" y="4876800"/>
              <a:ext cx="872331" cy="0"/>
            </a:xfrm>
            <a:prstGeom prst="straightConnector1">
              <a:avLst/>
            </a:prstGeom>
            <a:noFill/>
            <a:ln w="25400" cap="flat" cmpd="sng" algn="ctr">
              <a:solidFill>
                <a:schemeClr val="tx1"/>
              </a:solidFill>
              <a:prstDash val="solid"/>
              <a:round/>
              <a:headEnd type="none" w="med" len="med"/>
              <a:tailEnd type="arrow"/>
            </a:ln>
            <a:effectLst/>
          </p:spPr>
        </p:cxnSp>
        <p:sp>
          <p:nvSpPr>
            <p:cNvPr id="143" name="TextBox 142"/>
            <p:cNvSpPr txBox="1"/>
            <p:nvPr/>
          </p:nvSpPr>
          <p:spPr>
            <a:xfrm>
              <a:off x="7086600" y="4177761"/>
              <a:ext cx="2002359" cy="369332"/>
            </a:xfrm>
            <a:prstGeom prst="rect">
              <a:avLst/>
            </a:prstGeom>
            <a:noFill/>
          </p:spPr>
          <p:txBody>
            <a:bodyPr wrap="none" rtlCol="0">
              <a:spAutoFit/>
            </a:bodyPr>
            <a:lstStyle/>
            <a:p>
              <a:r>
                <a:rPr lang="en-US" sz="1800" dirty="0">
                  <a:latin typeface="+mj-lt"/>
                </a:rPr>
                <a:t>TLBI selects the set</a:t>
              </a:r>
            </a:p>
          </p:txBody>
        </p:sp>
      </p:grpSp>
      <p:grpSp>
        <p:nvGrpSpPr>
          <p:cNvPr id="151" name="Group 150"/>
          <p:cNvGrpSpPr/>
          <p:nvPr/>
        </p:nvGrpSpPr>
        <p:grpSpPr>
          <a:xfrm>
            <a:off x="1828800" y="2395319"/>
            <a:ext cx="2625726" cy="2300518"/>
            <a:chOff x="1828800" y="2395319"/>
            <a:chExt cx="2625726" cy="2300518"/>
          </a:xfrm>
        </p:grpSpPr>
        <p:cxnSp>
          <p:nvCxnSpPr>
            <p:cNvPr id="145" name="Straight Connector 144"/>
            <p:cNvCxnSpPr>
              <a:stCxn id="4" idx="1"/>
            </p:cNvCxnSpPr>
            <p:nvPr/>
          </p:nvCxnSpPr>
          <p:spPr bwMode="auto">
            <a:xfrm flipH="1" flipV="1">
              <a:off x="1828800" y="3048000"/>
              <a:ext cx="2625726" cy="12700"/>
            </a:xfrm>
            <a:prstGeom prst="line">
              <a:avLst/>
            </a:prstGeom>
            <a:noFill/>
            <a:ln w="25400" cap="flat" cmpd="sng" algn="ctr">
              <a:solidFill>
                <a:schemeClr val="tx1"/>
              </a:solidFill>
              <a:prstDash val="solid"/>
              <a:round/>
              <a:headEnd type="none" w="med" len="med"/>
              <a:tailEnd type="none" w="med" len="med"/>
            </a:ln>
            <a:effectLst/>
          </p:spPr>
        </p:cxnSp>
        <p:cxnSp>
          <p:nvCxnSpPr>
            <p:cNvPr id="147" name="Straight Arrow Connector 146"/>
            <p:cNvCxnSpPr>
              <a:endCxn id="117" idx="0"/>
            </p:cNvCxnSpPr>
            <p:nvPr/>
          </p:nvCxnSpPr>
          <p:spPr bwMode="auto">
            <a:xfrm>
              <a:off x="1828800" y="3048000"/>
              <a:ext cx="8283" cy="1647837"/>
            </a:xfrm>
            <a:prstGeom prst="straightConnector1">
              <a:avLst/>
            </a:prstGeom>
            <a:noFill/>
            <a:ln w="25400" cap="flat" cmpd="sng" algn="ctr">
              <a:solidFill>
                <a:schemeClr val="tx1"/>
              </a:solidFill>
              <a:prstDash val="solid"/>
              <a:round/>
              <a:headEnd type="none" w="med" len="med"/>
              <a:tailEnd type="arrow"/>
            </a:ln>
            <a:effectLst/>
          </p:spPr>
        </p:cxnSp>
        <p:sp>
          <p:nvSpPr>
            <p:cNvPr id="148" name="TextBox 147"/>
            <p:cNvSpPr txBox="1"/>
            <p:nvPr/>
          </p:nvSpPr>
          <p:spPr>
            <a:xfrm>
              <a:off x="2281787" y="2395319"/>
              <a:ext cx="2061613" cy="646331"/>
            </a:xfrm>
            <a:prstGeom prst="rect">
              <a:avLst/>
            </a:prstGeom>
            <a:noFill/>
          </p:spPr>
          <p:txBody>
            <a:bodyPr wrap="square" rtlCol="0">
              <a:spAutoFit/>
            </a:bodyPr>
            <a:lstStyle/>
            <a:p>
              <a:r>
                <a:rPr lang="en-US" sz="1800" dirty="0">
                  <a:latin typeface="Calibri" pitchFamily="34" charset="0"/>
                </a:rPr>
                <a:t>TLBT matches tag of line within set</a:t>
              </a:r>
            </a:p>
          </p:txBody>
        </p:sp>
      </p:grpSp>
    </p:spTree>
    <p:extLst>
      <p:ext uri="{BB962C8B-B14F-4D97-AF65-F5344CB8AC3E}">
        <p14:creationId xmlns:p14="http://schemas.microsoft.com/office/powerpoint/2010/main" val="41784694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1384985" y="1752600"/>
            <a:ext cx="3749615" cy="2695242"/>
          </a:xfrm>
          <a:prstGeom prst="rect">
            <a:avLst/>
          </a:prstGeom>
          <a:solidFill>
            <a:srgbClr val="EBEBEB"/>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9217" name="Rectangle 1"/>
          <p:cNvSpPr>
            <a:spLocks noGrp="1" noChangeArrowheads="1"/>
          </p:cNvSpPr>
          <p:nvPr>
            <p:ph type="title"/>
          </p:nvPr>
        </p:nvSpPr>
        <p:spPr>
          <a:xfrm>
            <a:off x="457200" y="436562"/>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TLB Hit</a:t>
            </a:r>
          </a:p>
        </p:txBody>
      </p:sp>
      <p:sp>
        <p:nvSpPr>
          <p:cNvPr id="9226" name="Rectangle 10"/>
          <p:cNvSpPr>
            <a:spLocks noChangeArrowheads="1"/>
          </p:cNvSpPr>
          <p:nvPr/>
        </p:nvSpPr>
        <p:spPr bwMode="auto">
          <a:xfrm>
            <a:off x="3963987" y="3007259"/>
            <a:ext cx="1066800" cy="1237384"/>
          </a:xfrm>
          <a:prstGeom prst="rect">
            <a:avLst/>
          </a:prstGeom>
          <a:solidFill>
            <a:srgbClr val="DBF2DA"/>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MMU</a:t>
            </a:r>
          </a:p>
        </p:txBody>
      </p:sp>
      <p:sp>
        <p:nvSpPr>
          <p:cNvPr id="9233" name="Rectangle 17"/>
          <p:cNvSpPr>
            <a:spLocks noChangeArrowheads="1"/>
          </p:cNvSpPr>
          <p:nvPr/>
        </p:nvSpPr>
        <p:spPr bwMode="auto">
          <a:xfrm>
            <a:off x="6553200" y="2722233"/>
            <a:ext cx="914400" cy="2284410"/>
          </a:xfrm>
          <a:prstGeom prst="rect">
            <a:avLst/>
          </a:prstGeom>
          <a:solidFill>
            <a:srgbClr val="EBEBEB"/>
          </a:solidFill>
          <a:ln w="19080">
            <a:solidFill>
              <a:schemeClr val="tx1"/>
            </a:solidFill>
            <a:miter lim="800000"/>
            <a:headEnd/>
            <a:tailEnd/>
          </a:ln>
          <a:effectLst/>
        </p:spPr>
        <p:txBody>
          <a:bodyPr wrap="none" anchor="ctr"/>
          <a:lstStyle/>
          <a:p>
            <a:r>
              <a:rPr lang="en-US" sz="1600" dirty="0">
                <a:latin typeface="Calibri" pitchFamily="34" charset="0"/>
              </a:rPr>
              <a:t>Cache/</a:t>
            </a:r>
          </a:p>
          <a:p>
            <a:r>
              <a:rPr lang="en-US" sz="1600" dirty="0">
                <a:latin typeface="Calibri" pitchFamily="34" charset="0"/>
              </a:rPr>
              <a:t>Memory</a:t>
            </a:r>
          </a:p>
        </p:txBody>
      </p:sp>
      <p:sp>
        <p:nvSpPr>
          <p:cNvPr id="37" name="Rectangle 10"/>
          <p:cNvSpPr>
            <a:spLocks noChangeArrowheads="1"/>
          </p:cNvSpPr>
          <p:nvPr/>
        </p:nvSpPr>
        <p:spPr bwMode="auto">
          <a:xfrm>
            <a:off x="1525587" y="3359738"/>
            <a:ext cx="1066800" cy="533400"/>
          </a:xfrm>
          <a:prstGeom prst="rect">
            <a:avLst/>
          </a:prstGeom>
          <a:solidFill>
            <a:srgbClr val="F6D2D2"/>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sp>
        <p:nvSpPr>
          <p:cNvPr id="45" name="TextBox 44"/>
          <p:cNvSpPr txBox="1"/>
          <p:nvPr/>
        </p:nvSpPr>
        <p:spPr>
          <a:xfrm>
            <a:off x="1390151" y="1752600"/>
            <a:ext cx="105830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CPU Chip</a:t>
            </a:r>
          </a:p>
        </p:txBody>
      </p:sp>
      <p:grpSp>
        <p:nvGrpSpPr>
          <p:cNvPr id="2" name="Group 1"/>
          <p:cNvGrpSpPr/>
          <p:nvPr/>
        </p:nvGrpSpPr>
        <p:grpSpPr>
          <a:xfrm>
            <a:off x="2592387" y="3119439"/>
            <a:ext cx="1370013" cy="541005"/>
            <a:chOff x="2592387" y="3119439"/>
            <a:chExt cx="1370013" cy="541005"/>
          </a:xfrm>
        </p:grpSpPr>
        <p:cxnSp>
          <p:nvCxnSpPr>
            <p:cNvPr id="38" name="Straight Arrow Connector 37"/>
            <p:cNvCxnSpPr>
              <a:stCxn id="37" idx="3"/>
            </p:cNvCxnSpPr>
            <p:nvPr/>
          </p:nvCxnSpPr>
          <p:spPr bwMode="auto">
            <a:xfrm flipV="1">
              <a:off x="2592387" y="3621869"/>
              <a:ext cx="1370013" cy="4569"/>
            </a:xfrm>
            <a:prstGeom prst="straightConnector1">
              <a:avLst/>
            </a:prstGeom>
            <a:noFill/>
            <a:ln w="25400" cap="flat" cmpd="sng" algn="ctr">
              <a:solidFill>
                <a:schemeClr val="tx1"/>
              </a:solidFill>
              <a:prstDash val="solid"/>
              <a:round/>
              <a:headEnd type="none" w="med" len="med"/>
              <a:tailEnd type="arrow"/>
            </a:ln>
            <a:effectLst/>
          </p:spPr>
        </p:cxnSp>
        <p:sp>
          <p:nvSpPr>
            <p:cNvPr id="41" name="Text Box 9"/>
            <p:cNvSpPr txBox="1">
              <a:spLocks noChangeArrowheads="1"/>
            </p:cNvSpPr>
            <p:nvPr/>
          </p:nvSpPr>
          <p:spPr bwMode="auto">
            <a:xfrm>
              <a:off x="3049587" y="3354782"/>
              <a:ext cx="387007"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VA</a:t>
              </a:r>
            </a:p>
          </p:txBody>
        </p:sp>
        <p:sp>
          <p:nvSpPr>
            <p:cNvPr id="51" name="Oval 4"/>
            <p:cNvSpPr>
              <a:spLocks noChangeArrowheads="1"/>
            </p:cNvSpPr>
            <p:nvPr/>
          </p:nvSpPr>
          <p:spPr bwMode="auto">
            <a:xfrm>
              <a:off x="3107266" y="3119439"/>
              <a:ext cx="274637"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1</a:t>
              </a:r>
            </a:p>
          </p:txBody>
        </p:sp>
      </p:grpSp>
      <p:grpSp>
        <p:nvGrpSpPr>
          <p:cNvPr id="5" name="Group 4"/>
          <p:cNvGrpSpPr/>
          <p:nvPr/>
        </p:nvGrpSpPr>
        <p:grpSpPr>
          <a:xfrm>
            <a:off x="5030787" y="3352800"/>
            <a:ext cx="1522413" cy="594390"/>
            <a:chOff x="5030787" y="3352800"/>
            <a:chExt cx="1522413" cy="594390"/>
          </a:xfrm>
        </p:grpSpPr>
        <p:sp>
          <p:nvSpPr>
            <p:cNvPr id="9225" name="Text Box 9"/>
            <p:cNvSpPr txBox="1">
              <a:spLocks noChangeArrowheads="1"/>
            </p:cNvSpPr>
            <p:nvPr/>
          </p:nvSpPr>
          <p:spPr bwMode="auto">
            <a:xfrm>
              <a:off x="5606298" y="3352800"/>
              <a:ext cx="37475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PA</a:t>
              </a:r>
            </a:p>
          </p:txBody>
        </p:sp>
        <p:cxnSp>
          <p:nvCxnSpPr>
            <p:cNvPr id="40" name="Straight Arrow Connector 39"/>
            <p:cNvCxnSpPr/>
            <p:nvPr/>
          </p:nvCxnSpPr>
          <p:spPr bwMode="auto">
            <a:xfrm flipV="1">
              <a:off x="5030787" y="3605659"/>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54" name="Oval 20"/>
            <p:cNvSpPr>
              <a:spLocks noChangeArrowheads="1"/>
            </p:cNvSpPr>
            <p:nvPr/>
          </p:nvSpPr>
          <p:spPr bwMode="auto">
            <a:xfrm>
              <a:off x="5656358" y="3672552"/>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4</a:t>
              </a:r>
            </a:p>
          </p:txBody>
        </p:sp>
      </p:grpSp>
      <p:grpSp>
        <p:nvGrpSpPr>
          <p:cNvPr id="6" name="Group 5"/>
          <p:cNvGrpSpPr/>
          <p:nvPr/>
        </p:nvGrpSpPr>
        <p:grpSpPr>
          <a:xfrm>
            <a:off x="2058988" y="3893139"/>
            <a:ext cx="4494213" cy="1444567"/>
            <a:chOff x="2058988" y="3893139"/>
            <a:chExt cx="4494213" cy="1444567"/>
          </a:xfrm>
        </p:grpSpPr>
        <p:sp>
          <p:nvSpPr>
            <p:cNvPr id="9248" name="Text Box 32"/>
            <p:cNvSpPr txBox="1">
              <a:spLocks noChangeArrowheads="1"/>
            </p:cNvSpPr>
            <p:nvPr/>
          </p:nvSpPr>
          <p:spPr bwMode="auto">
            <a:xfrm>
              <a:off x="3887787" y="4778043"/>
              <a:ext cx="531020"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Data</a:t>
              </a:r>
            </a:p>
          </p:txBody>
        </p:sp>
        <p:cxnSp>
          <p:nvCxnSpPr>
            <p:cNvPr id="50" name="Shape 49"/>
            <p:cNvCxnSpPr>
              <a:endCxn id="37" idx="2"/>
            </p:cNvCxnSpPr>
            <p:nvPr/>
          </p:nvCxnSpPr>
          <p:spPr bwMode="auto">
            <a:xfrm rot="10800000">
              <a:off x="2058988" y="3893139"/>
              <a:ext cx="4494213" cy="884905"/>
            </a:xfrm>
            <a:prstGeom prst="bentConnector2">
              <a:avLst/>
            </a:prstGeom>
            <a:noFill/>
            <a:ln w="25400" cap="flat" cmpd="sng" algn="ctr">
              <a:solidFill>
                <a:schemeClr val="tx1"/>
              </a:solidFill>
              <a:prstDash val="solid"/>
              <a:round/>
              <a:headEnd type="none" w="med" len="med"/>
              <a:tailEnd type="arrow"/>
            </a:ln>
            <a:effectLst/>
          </p:spPr>
        </p:cxnSp>
        <p:sp>
          <p:nvSpPr>
            <p:cNvPr id="56" name="Oval 21"/>
            <p:cNvSpPr>
              <a:spLocks noChangeArrowheads="1"/>
            </p:cNvSpPr>
            <p:nvPr/>
          </p:nvSpPr>
          <p:spPr bwMode="auto">
            <a:xfrm>
              <a:off x="4021666" y="5063069"/>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5</a:t>
              </a:r>
            </a:p>
          </p:txBody>
        </p:sp>
      </p:grpSp>
      <p:sp>
        <p:nvSpPr>
          <p:cNvPr id="25" name="Rectangle 2"/>
          <p:cNvSpPr txBox="1">
            <a:spLocks noChangeArrowheads="1"/>
          </p:cNvSpPr>
          <p:nvPr/>
        </p:nvSpPr>
        <p:spPr bwMode="auto">
          <a:xfrm>
            <a:off x="506411" y="5822950"/>
            <a:ext cx="7189789" cy="577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990000"/>
              </a:buClr>
              <a:buSzPct val="60000"/>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defRPr/>
            </a:pPr>
            <a:r>
              <a:rPr kumimoji="0" lang="en-GB" sz="2400" b="1" i="0" u="none" strike="noStrike" kern="0" cap="none" spc="0" normalizeH="0" baseline="0" noProof="0" dirty="0">
                <a:ln>
                  <a:noFill/>
                </a:ln>
                <a:solidFill>
                  <a:schemeClr val="tx1"/>
                </a:solidFill>
                <a:effectLst/>
                <a:uLnTx/>
                <a:uFillTx/>
                <a:latin typeface="Calibri" pitchFamily="34" charset="0"/>
                <a:ea typeface="+mn-ea"/>
                <a:cs typeface="+mn-cs"/>
              </a:rPr>
              <a:t>A TLB hit eliminates a cache/memory access</a:t>
            </a:r>
          </a:p>
        </p:txBody>
      </p:sp>
      <p:sp>
        <p:nvSpPr>
          <p:cNvPr id="26" name="Rectangle 10"/>
          <p:cNvSpPr>
            <a:spLocks noChangeArrowheads="1"/>
          </p:cNvSpPr>
          <p:nvPr/>
        </p:nvSpPr>
        <p:spPr bwMode="auto">
          <a:xfrm>
            <a:off x="3962400" y="1905000"/>
            <a:ext cx="1066800" cy="381000"/>
          </a:xfrm>
          <a:prstGeom prst="rect">
            <a:avLst/>
          </a:prstGeom>
          <a:solidFill>
            <a:schemeClr val="accent2">
              <a:lumMod val="20000"/>
              <a:lumOff val="80000"/>
            </a:schemeClr>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TLB</a:t>
            </a:r>
          </a:p>
        </p:txBody>
      </p:sp>
      <p:grpSp>
        <p:nvGrpSpPr>
          <p:cNvPr id="3" name="Group 2"/>
          <p:cNvGrpSpPr/>
          <p:nvPr/>
        </p:nvGrpSpPr>
        <p:grpSpPr>
          <a:xfrm>
            <a:off x="3928532" y="2286000"/>
            <a:ext cx="502358" cy="721259"/>
            <a:chOff x="3928532" y="2286000"/>
            <a:chExt cx="502358" cy="721259"/>
          </a:xfrm>
        </p:grpSpPr>
        <p:sp>
          <p:nvSpPr>
            <p:cNvPr id="52" name="Oval 18"/>
            <p:cNvSpPr>
              <a:spLocks noChangeArrowheads="1"/>
            </p:cNvSpPr>
            <p:nvPr/>
          </p:nvSpPr>
          <p:spPr bwMode="auto">
            <a:xfrm>
              <a:off x="4038600" y="2362200"/>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2</a:t>
              </a:r>
            </a:p>
          </p:txBody>
        </p:sp>
        <p:cxnSp>
          <p:nvCxnSpPr>
            <p:cNvPr id="28" name="Straight Arrow Connector 27"/>
            <p:cNvCxnSpPr/>
            <p:nvPr/>
          </p:nvCxnSpPr>
          <p:spPr bwMode="auto">
            <a:xfrm rot="16200000" flipV="1">
              <a:off x="4058177" y="2645836"/>
              <a:ext cx="721259" cy="1587"/>
            </a:xfrm>
            <a:prstGeom prst="straightConnector1">
              <a:avLst/>
            </a:prstGeom>
            <a:noFill/>
            <a:ln w="25400" cap="flat" cmpd="sng" algn="ctr">
              <a:solidFill>
                <a:schemeClr val="tx1"/>
              </a:solidFill>
              <a:prstDash val="solid"/>
              <a:round/>
              <a:headEnd type="none" w="med" len="med"/>
              <a:tailEnd type="arrow"/>
            </a:ln>
            <a:effectLst/>
          </p:spPr>
        </p:cxnSp>
        <p:sp>
          <p:nvSpPr>
            <p:cNvPr id="30" name="Text Box 9"/>
            <p:cNvSpPr txBox="1">
              <a:spLocks noChangeArrowheads="1"/>
            </p:cNvSpPr>
            <p:nvPr/>
          </p:nvSpPr>
          <p:spPr bwMode="auto">
            <a:xfrm>
              <a:off x="3928532" y="2667000"/>
              <a:ext cx="502358"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VPN</a:t>
              </a:r>
            </a:p>
          </p:txBody>
        </p:sp>
      </p:grpSp>
      <p:grpSp>
        <p:nvGrpSpPr>
          <p:cNvPr id="4" name="Group 3"/>
          <p:cNvGrpSpPr/>
          <p:nvPr/>
        </p:nvGrpSpPr>
        <p:grpSpPr>
          <a:xfrm>
            <a:off x="4646613" y="2286000"/>
            <a:ext cx="455342" cy="721259"/>
            <a:chOff x="4646613" y="2286000"/>
            <a:chExt cx="455342" cy="721259"/>
          </a:xfrm>
        </p:grpSpPr>
        <p:sp>
          <p:nvSpPr>
            <p:cNvPr id="47" name="Text Box 9"/>
            <p:cNvSpPr txBox="1">
              <a:spLocks noChangeArrowheads="1"/>
            </p:cNvSpPr>
            <p:nvPr/>
          </p:nvSpPr>
          <p:spPr bwMode="auto">
            <a:xfrm>
              <a:off x="4648200" y="2311401"/>
              <a:ext cx="453755"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t>
              </a:r>
            </a:p>
          </p:txBody>
        </p:sp>
        <p:cxnSp>
          <p:nvCxnSpPr>
            <p:cNvPr id="29" name="Straight Arrow Connector 28"/>
            <p:cNvCxnSpPr/>
            <p:nvPr/>
          </p:nvCxnSpPr>
          <p:spPr bwMode="auto">
            <a:xfrm rot="5400000">
              <a:off x="4286777" y="2645836"/>
              <a:ext cx="721259" cy="1587"/>
            </a:xfrm>
            <a:prstGeom prst="straightConnector1">
              <a:avLst/>
            </a:prstGeom>
            <a:noFill/>
            <a:ln w="25400" cap="flat" cmpd="sng" algn="ctr">
              <a:solidFill>
                <a:schemeClr val="tx1"/>
              </a:solidFill>
              <a:prstDash val="solid"/>
              <a:round/>
              <a:headEnd type="none" w="med" len="med"/>
              <a:tailEnd type="arrow"/>
            </a:ln>
            <a:effectLst/>
          </p:spPr>
        </p:cxnSp>
        <p:sp>
          <p:nvSpPr>
            <p:cNvPr id="53" name="Oval 19"/>
            <p:cNvSpPr>
              <a:spLocks noChangeArrowheads="1"/>
            </p:cNvSpPr>
            <p:nvPr/>
          </p:nvSpPr>
          <p:spPr bwMode="auto">
            <a:xfrm>
              <a:off x="4737628" y="2633132"/>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3</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1384985" y="1724358"/>
            <a:ext cx="3749615" cy="2695242"/>
          </a:xfrm>
          <a:prstGeom prst="rect">
            <a:avLst/>
          </a:prstGeom>
          <a:solidFill>
            <a:srgbClr val="EBEBEB"/>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9217" name="Rectangle 1"/>
          <p:cNvSpPr>
            <a:spLocks noGrp="1" noChangeArrowheads="1"/>
          </p:cNvSpPr>
          <p:nvPr>
            <p:ph type="title"/>
          </p:nvPr>
        </p:nvSpPr>
        <p:spPr>
          <a:xfrm>
            <a:off x="457200" y="436562"/>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TLB Miss</a:t>
            </a:r>
          </a:p>
        </p:txBody>
      </p:sp>
      <p:sp>
        <p:nvSpPr>
          <p:cNvPr id="9226" name="Rectangle 10"/>
          <p:cNvSpPr>
            <a:spLocks noChangeArrowheads="1"/>
          </p:cNvSpPr>
          <p:nvPr/>
        </p:nvSpPr>
        <p:spPr bwMode="auto">
          <a:xfrm>
            <a:off x="3963987" y="3007259"/>
            <a:ext cx="1066800" cy="1237384"/>
          </a:xfrm>
          <a:prstGeom prst="rect">
            <a:avLst/>
          </a:prstGeom>
          <a:solidFill>
            <a:srgbClr val="D5F1CF"/>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MMU</a:t>
            </a:r>
          </a:p>
        </p:txBody>
      </p:sp>
      <p:sp>
        <p:nvSpPr>
          <p:cNvPr id="9233" name="Rectangle 17"/>
          <p:cNvSpPr>
            <a:spLocks noChangeArrowheads="1"/>
          </p:cNvSpPr>
          <p:nvPr/>
        </p:nvSpPr>
        <p:spPr bwMode="auto">
          <a:xfrm>
            <a:off x="6553200" y="2722233"/>
            <a:ext cx="914400" cy="2284410"/>
          </a:xfrm>
          <a:prstGeom prst="rect">
            <a:avLst/>
          </a:prstGeom>
          <a:solidFill>
            <a:srgbClr val="EBEBEB"/>
          </a:solidFill>
          <a:ln w="19080">
            <a:solidFill>
              <a:schemeClr val="tx1"/>
            </a:solidFill>
            <a:miter lim="800000"/>
            <a:headEnd/>
            <a:tailEnd/>
          </a:ln>
          <a:effectLst/>
        </p:spPr>
        <p:txBody>
          <a:bodyPr wrap="none" anchor="ctr"/>
          <a:lstStyle/>
          <a:p>
            <a:r>
              <a:rPr lang="en-US" sz="1600" dirty="0">
                <a:latin typeface="Calibri" pitchFamily="34" charset="0"/>
              </a:rPr>
              <a:t>Cache/</a:t>
            </a:r>
          </a:p>
          <a:p>
            <a:r>
              <a:rPr lang="en-US" sz="1600" dirty="0">
                <a:latin typeface="Calibri" pitchFamily="34" charset="0"/>
              </a:rPr>
              <a:t>Memory</a:t>
            </a:r>
          </a:p>
        </p:txBody>
      </p:sp>
      <p:sp>
        <p:nvSpPr>
          <p:cNvPr id="9225" name="Text Box 9"/>
          <p:cNvSpPr txBox="1">
            <a:spLocks noChangeArrowheads="1"/>
          </p:cNvSpPr>
          <p:nvPr/>
        </p:nvSpPr>
        <p:spPr bwMode="auto">
          <a:xfrm>
            <a:off x="5576700" y="3810000"/>
            <a:ext cx="37475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PA</a:t>
            </a:r>
          </a:p>
        </p:txBody>
      </p:sp>
      <p:sp>
        <p:nvSpPr>
          <p:cNvPr id="9248" name="Text Box 32"/>
          <p:cNvSpPr txBox="1">
            <a:spLocks noChangeArrowheads="1"/>
          </p:cNvSpPr>
          <p:nvPr/>
        </p:nvSpPr>
        <p:spPr bwMode="auto">
          <a:xfrm>
            <a:off x="3887787" y="4778043"/>
            <a:ext cx="531020"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Data</a:t>
            </a:r>
          </a:p>
        </p:txBody>
      </p:sp>
      <p:cxnSp>
        <p:nvCxnSpPr>
          <p:cNvPr id="40" name="Straight Arrow Connector 39"/>
          <p:cNvCxnSpPr/>
          <p:nvPr/>
        </p:nvCxnSpPr>
        <p:spPr bwMode="auto">
          <a:xfrm flipV="1">
            <a:off x="5030787" y="4062859"/>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37" name="Rectangle 10"/>
          <p:cNvSpPr>
            <a:spLocks noChangeArrowheads="1"/>
          </p:cNvSpPr>
          <p:nvPr/>
        </p:nvSpPr>
        <p:spPr bwMode="auto">
          <a:xfrm>
            <a:off x="1525587" y="3359738"/>
            <a:ext cx="1066800" cy="533400"/>
          </a:xfrm>
          <a:prstGeom prst="rect">
            <a:avLst/>
          </a:prstGeom>
          <a:solidFill>
            <a:srgbClr val="F1C7C7"/>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cxnSp>
        <p:nvCxnSpPr>
          <p:cNvPr id="38" name="Straight Arrow Connector 37"/>
          <p:cNvCxnSpPr>
            <a:stCxn id="37" idx="3"/>
          </p:cNvCxnSpPr>
          <p:nvPr/>
        </p:nvCxnSpPr>
        <p:spPr bwMode="auto">
          <a:xfrm flipV="1">
            <a:off x="2592387" y="3621869"/>
            <a:ext cx="1370013" cy="4569"/>
          </a:xfrm>
          <a:prstGeom prst="straightConnector1">
            <a:avLst/>
          </a:prstGeom>
          <a:noFill/>
          <a:ln w="25400" cap="flat" cmpd="sng" algn="ctr">
            <a:solidFill>
              <a:schemeClr val="tx1"/>
            </a:solidFill>
            <a:prstDash val="solid"/>
            <a:round/>
            <a:headEnd type="none" w="med" len="med"/>
            <a:tailEnd type="arrow"/>
          </a:ln>
          <a:effectLst/>
        </p:spPr>
      </p:cxnSp>
      <p:sp>
        <p:nvSpPr>
          <p:cNvPr id="41" name="Text Box 9"/>
          <p:cNvSpPr txBox="1">
            <a:spLocks noChangeArrowheads="1"/>
          </p:cNvSpPr>
          <p:nvPr/>
        </p:nvSpPr>
        <p:spPr bwMode="auto">
          <a:xfrm>
            <a:off x="3049587" y="3354782"/>
            <a:ext cx="387007"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VA</a:t>
            </a:r>
          </a:p>
        </p:txBody>
      </p:sp>
      <p:sp>
        <p:nvSpPr>
          <p:cNvPr id="45" name="TextBox 44"/>
          <p:cNvSpPr txBox="1"/>
          <p:nvPr/>
        </p:nvSpPr>
        <p:spPr>
          <a:xfrm>
            <a:off x="1390151" y="1752600"/>
            <a:ext cx="105830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CPU Chip</a:t>
            </a:r>
          </a:p>
        </p:txBody>
      </p:sp>
      <p:sp>
        <p:nvSpPr>
          <p:cNvPr id="47" name="Text Box 9"/>
          <p:cNvSpPr txBox="1">
            <a:spLocks noChangeArrowheads="1"/>
          </p:cNvSpPr>
          <p:nvPr/>
        </p:nvSpPr>
        <p:spPr bwMode="auto">
          <a:xfrm>
            <a:off x="5537202" y="2361338"/>
            <a:ext cx="453755"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t>
            </a:r>
          </a:p>
        </p:txBody>
      </p:sp>
      <p:cxnSp>
        <p:nvCxnSpPr>
          <p:cNvPr id="50" name="Shape 49"/>
          <p:cNvCxnSpPr>
            <a:endCxn id="37" idx="2"/>
          </p:cNvCxnSpPr>
          <p:nvPr/>
        </p:nvCxnSpPr>
        <p:spPr bwMode="auto">
          <a:xfrm rot="10800000">
            <a:off x="2058988" y="3893139"/>
            <a:ext cx="4494213" cy="884905"/>
          </a:xfrm>
          <a:prstGeom prst="bentConnector2">
            <a:avLst/>
          </a:prstGeom>
          <a:noFill/>
          <a:ln w="25400" cap="flat" cmpd="sng" algn="ctr">
            <a:solidFill>
              <a:schemeClr val="tx1"/>
            </a:solidFill>
            <a:prstDash val="solid"/>
            <a:round/>
            <a:headEnd type="none" w="med" len="med"/>
            <a:tailEnd type="arrow"/>
          </a:ln>
          <a:effectLst/>
        </p:spPr>
      </p:cxnSp>
      <p:sp>
        <p:nvSpPr>
          <p:cNvPr id="51" name="Oval 4"/>
          <p:cNvSpPr>
            <a:spLocks noChangeArrowheads="1"/>
          </p:cNvSpPr>
          <p:nvPr/>
        </p:nvSpPr>
        <p:spPr bwMode="auto">
          <a:xfrm>
            <a:off x="3107266" y="3119439"/>
            <a:ext cx="274637"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1</a:t>
            </a:r>
          </a:p>
        </p:txBody>
      </p:sp>
      <p:sp>
        <p:nvSpPr>
          <p:cNvPr id="52" name="Oval 18"/>
          <p:cNvSpPr>
            <a:spLocks noChangeArrowheads="1"/>
          </p:cNvSpPr>
          <p:nvPr/>
        </p:nvSpPr>
        <p:spPr bwMode="auto">
          <a:xfrm>
            <a:off x="4038600" y="2362200"/>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chemeClr val="bg1"/>
                </a:solidFill>
                <a:latin typeface="Calibri" pitchFamily="34" charset="0"/>
              </a:rPr>
              <a:t>2</a:t>
            </a:r>
          </a:p>
        </p:txBody>
      </p:sp>
      <p:sp>
        <p:nvSpPr>
          <p:cNvPr id="54" name="Oval 20"/>
          <p:cNvSpPr>
            <a:spLocks noChangeArrowheads="1"/>
          </p:cNvSpPr>
          <p:nvPr/>
        </p:nvSpPr>
        <p:spPr bwMode="auto">
          <a:xfrm>
            <a:off x="5626760" y="4129752"/>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5</a:t>
            </a:r>
          </a:p>
        </p:txBody>
      </p:sp>
      <p:sp>
        <p:nvSpPr>
          <p:cNvPr id="56" name="Oval 21"/>
          <p:cNvSpPr>
            <a:spLocks noChangeArrowheads="1"/>
          </p:cNvSpPr>
          <p:nvPr/>
        </p:nvSpPr>
        <p:spPr bwMode="auto">
          <a:xfrm>
            <a:off x="4021666" y="5063069"/>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6</a:t>
            </a:r>
          </a:p>
        </p:txBody>
      </p:sp>
      <p:sp>
        <p:nvSpPr>
          <p:cNvPr id="26" name="Rectangle 10"/>
          <p:cNvSpPr>
            <a:spLocks noChangeArrowheads="1"/>
          </p:cNvSpPr>
          <p:nvPr/>
        </p:nvSpPr>
        <p:spPr bwMode="auto">
          <a:xfrm>
            <a:off x="3962400" y="1905000"/>
            <a:ext cx="1066800" cy="381000"/>
          </a:xfrm>
          <a:prstGeom prst="rect">
            <a:avLst/>
          </a:prstGeom>
          <a:solidFill>
            <a:schemeClr val="accent2">
              <a:lumMod val="20000"/>
              <a:lumOff val="80000"/>
            </a:schemeClr>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TLB</a:t>
            </a:r>
          </a:p>
        </p:txBody>
      </p:sp>
      <p:cxnSp>
        <p:nvCxnSpPr>
          <p:cNvPr id="28" name="Straight Arrow Connector 27"/>
          <p:cNvCxnSpPr/>
          <p:nvPr/>
        </p:nvCxnSpPr>
        <p:spPr bwMode="auto">
          <a:xfrm rot="16200000" flipV="1">
            <a:off x="4058177" y="2645836"/>
            <a:ext cx="721259" cy="1587"/>
          </a:xfrm>
          <a:prstGeom prst="straightConnector1">
            <a:avLst/>
          </a:prstGeom>
          <a:noFill/>
          <a:ln w="25400"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rot="5400000">
            <a:off x="4286777" y="2645836"/>
            <a:ext cx="721259" cy="1587"/>
          </a:xfrm>
          <a:prstGeom prst="straightConnector1">
            <a:avLst/>
          </a:prstGeom>
          <a:noFill/>
          <a:ln w="25400" cap="flat" cmpd="sng" algn="ctr">
            <a:solidFill>
              <a:schemeClr val="tx1"/>
            </a:solidFill>
            <a:prstDash val="solid"/>
            <a:round/>
            <a:headEnd type="arrow" w="med" len="med"/>
            <a:tailEnd type="arrow" w="med" len="med"/>
          </a:ln>
          <a:effectLst/>
        </p:spPr>
      </p:cxnSp>
      <p:sp>
        <p:nvSpPr>
          <p:cNvPr id="30" name="Text Box 9"/>
          <p:cNvSpPr txBox="1">
            <a:spLocks noChangeArrowheads="1"/>
          </p:cNvSpPr>
          <p:nvPr/>
        </p:nvSpPr>
        <p:spPr bwMode="auto">
          <a:xfrm>
            <a:off x="3928532" y="2667000"/>
            <a:ext cx="502358"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VPN</a:t>
            </a:r>
          </a:p>
        </p:txBody>
      </p:sp>
      <p:sp>
        <p:nvSpPr>
          <p:cNvPr id="53" name="Oval 19"/>
          <p:cNvSpPr>
            <a:spLocks noChangeArrowheads="1"/>
          </p:cNvSpPr>
          <p:nvPr/>
        </p:nvSpPr>
        <p:spPr bwMode="auto">
          <a:xfrm>
            <a:off x="5626760" y="2121431"/>
            <a:ext cx="274638" cy="274637"/>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4</a:t>
            </a:r>
            <a:endParaRPr lang="en-GB" sz="1400" b="1" dirty="0">
              <a:solidFill>
                <a:schemeClr val="bg1"/>
              </a:solidFill>
              <a:latin typeface="Calibri" pitchFamily="34" charset="0"/>
            </a:endParaRPr>
          </a:p>
        </p:txBody>
      </p:sp>
      <p:sp>
        <p:nvSpPr>
          <p:cNvPr id="27" name="Text Box 9"/>
          <p:cNvSpPr txBox="1">
            <a:spLocks noChangeArrowheads="1"/>
          </p:cNvSpPr>
          <p:nvPr/>
        </p:nvSpPr>
        <p:spPr bwMode="auto">
          <a:xfrm>
            <a:off x="5513388" y="3371716"/>
            <a:ext cx="560579"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PTEA</a:t>
            </a:r>
          </a:p>
        </p:txBody>
      </p:sp>
      <p:cxnSp>
        <p:nvCxnSpPr>
          <p:cNvPr id="31" name="Straight Arrow Connector 30"/>
          <p:cNvCxnSpPr/>
          <p:nvPr/>
        </p:nvCxnSpPr>
        <p:spPr bwMode="auto">
          <a:xfrm flipV="1">
            <a:off x="5030787" y="3624575"/>
            <a:ext cx="1522413" cy="1376"/>
          </a:xfrm>
          <a:prstGeom prst="straightConnector1">
            <a:avLst/>
          </a:prstGeom>
          <a:noFill/>
          <a:ln w="25400" cap="flat" cmpd="sng" algn="ctr">
            <a:solidFill>
              <a:schemeClr val="tx1"/>
            </a:solidFill>
            <a:prstDash val="solid"/>
            <a:round/>
            <a:headEnd type="none" w="med" len="med"/>
            <a:tailEnd type="arrow"/>
          </a:ln>
          <a:effectLst/>
        </p:spPr>
      </p:cxnSp>
      <p:sp>
        <p:nvSpPr>
          <p:cNvPr id="32" name="Oval 18"/>
          <p:cNvSpPr>
            <a:spLocks noChangeArrowheads="1"/>
          </p:cNvSpPr>
          <p:nvPr/>
        </p:nvSpPr>
        <p:spPr bwMode="auto">
          <a:xfrm>
            <a:off x="5626760" y="3124200"/>
            <a:ext cx="274638" cy="274638"/>
          </a:xfrm>
          <a:prstGeom prst="ellipse">
            <a:avLst/>
          </a:prstGeom>
          <a:solidFill>
            <a:schemeClr val="tx1">
              <a:lumMod val="50000"/>
              <a:lumOff val="50000"/>
            </a:schemeClr>
          </a:solidFill>
          <a:ln w="28440">
            <a:no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bg1"/>
                </a:solidFill>
                <a:latin typeface="Calibri" pitchFamily="34" charset="0"/>
              </a:rPr>
              <a:t>3</a:t>
            </a:r>
            <a:endParaRPr lang="en-GB" sz="1400" b="1" dirty="0">
              <a:solidFill>
                <a:schemeClr val="bg1"/>
              </a:solidFill>
              <a:latin typeface="Calibri" pitchFamily="34" charset="0"/>
            </a:endParaRPr>
          </a:p>
        </p:txBody>
      </p:sp>
      <p:cxnSp>
        <p:nvCxnSpPr>
          <p:cNvPr id="34" name="Elbow Connector 33"/>
          <p:cNvCxnSpPr/>
          <p:nvPr/>
        </p:nvCxnSpPr>
        <p:spPr bwMode="auto">
          <a:xfrm rot="10800000">
            <a:off x="4648200" y="2636839"/>
            <a:ext cx="1905000" cy="482601"/>
          </a:xfrm>
          <a:prstGeom prst="bentConnector3">
            <a:avLst>
              <a:gd name="adj1" fmla="val 21556"/>
            </a:avLst>
          </a:prstGeom>
          <a:noFill/>
          <a:ln w="25400" cap="flat" cmpd="sng" algn="ctr">
            <a:solidFill>
              <a:schemeClr val="tx1"/>
            </a:solidFill>
            <a:prstDash val="solid"/>
            <a:round/>
            <a:headEnd type="none" w="med" len="med"/>
            <a:tailEnd type="arrow"/>
          </a:ln>
          <a:effectLst/>
        </p:spPr>
      </p:cxnSp>
      <p:sp>
        <p:nvSpPr>
          <p:cNvPr id="39" name="Rectangle 2"/>
          <p:cNvSpPr txBox="1">
            <a:spLocks noChangeArrowheads="1"/>
          </p:cNvSpPr>
          <p:nvPr/>
        </p:nvSpPr>
        <p:spPr bwMode="auto">
          <a:xfrm>
            <a:off x="519113" y="5715000"/>
            <a:ext cx="8243887"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990000"/>
              </a:buClr>
              <a:buSzPct val="60000"/>
              <a:buFont typeface="Wingdings" pitchFamily="2" charset="2"/>
              <a:buNone/>
              <a:tabLst>
                <a:tab pos="846138" algn="l"/>
                <a:tab pos="1760538" algn="l"/>
                <a:tab pos="2674938" algn="l"/>
                <a:tab pos="3589338" algn="l"/>
                <a:tab pos="4503738" algn="l"/>
                <a:tab pos="5418138" algn="l"/>
                <a:tab pos="6332538" algn="l"/>
                <a:tab pos="7246938" algn="l"/>
                <a:tab pos="8161338" algn="l"/>
                <a:tab pos="9075738" algn="l"/>
                <a:tab pos="9990138" algn="l"/>
              </a:tabLst>
              <a:defRPr/>
            </a:pPr>
            <a:r>
              <a:rPr kumimoji="0" lang="en-GB" sz="2400" b="1" i="0" u="none" strike="noStrike" kern="0" cap="none" spc="0" normalizeH="0" baseline="0" noProof="0" dirty="0">
                <a:ln>
                  <a:noFill/>
                </a:ln>
                <a:solidFill>
                  <a:schemeClr val="tx1"/>
                </a:solidFill>
                <a:effectLst/>
                <a:uLnTx/>
                <a:uFillTx/>
                <a:latin typeface="Calibri" pitchFamily="34" charset="0"/>
                <a:ea typeface="+mn-ea"/>
                <a:cs typeface="+mn-cs"/>
              </a:rPr>
              <a:t>A TLB miss incurs an additional cache/memory access (the PTE)</a:t>
            </a:r>
            <a:br>
              <a:rPr kumimoji="0" lang="en-US" sz="2400" b="1" i="0" u="none" strike="noStrike" kern="0" cap="none" spc="0" normalizeH="0" baseline="0" noProof="0" dirty="0">
                <a:ln>
                  <a:noFill/>
                </a:ln>
                <a:solidFill>
                  <a:schemeClr val="tx1"/>
                </a:solidFill>
                <a:effectLst/>
                <a:uLnTx/>
                <a:uFillTx/>
                <a:latin typeface="Calibri" pitchFamily="34" charset="0"/>
                <a:ea typeface="+mn-ea"/>
                <a:cs typeface="+mn-cs"/>
              </a:rPr>
            </a:br>
            <a:r>
              <a:rPr kumimoji="0" lang="en-GB" sz="2000" b="0" i="0" u="none" strike="noStrike" kern="0" cap="none" spc="0" normalizeH="0" baseline="0" noProof="0" dirty="0">
                <a:ln>
                  <a:noFill/>
                </a:ln>
                <a:solidFill>
                  <a:schemeClr val="tx1"/>
                </a:solidFill>
                <a:effectLst/>
                <a:uLnTx/>
                <a:uFillTx/>
                <a:latin typeface="Calibri" pitchFamily="34" charset="0"/>
                <a:ea typeface="+mn-ea"/>
                <a:cs typeface="+mn-cs"/>
              </a:rPr>
              <a:t>Fortunately, TLB misses are rare. Why?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2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2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48" grpId="0"/>
      <p:bldP spid="47" grpId="0"/>
      <p:bldP spid="54" grpId="0" animBg="1"/>
      <p:bldP spid="56" grpId="0" animBg="1"/>
      <p:bldP spid="53" grpId="0" animBg="1"/>
      <p:bldP spid="27" grpId="0"/>
      <p:bldP spid="3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		</a:t>
            </a:r>
          </a:p>
        </p:txBody>
      </p:sp>
      <p:sp>
        <p:nvSpPr>
          <p:cNvPr id="3" name="Content Placeholder 2"/>
          <p:cNvSpPr>
            <a:spLocks noGrp="1"/>
          </p:cNvSpPr>
          <p:nvPr>
            <p:ph idx="1"/>
          </p:nvPr>
        </p:nvSpPr>
        <p:spPr/>
        <p:txBody>
          <a:bodyPr/>
          <a:lstStyle/>
          <a:p>
            <a:r>
              <a:rPr lang="en-US" dirty="0">
                <a:solidFill>
                  <a:srgbClr val="7F7F7F"/>
                </a:solidFill>
              </a:rPr>
              <a:t>Address spaces</a:t>
            </a:r>
          </a:p>
          <a:p>
            <a:r>
              <a:rPr lang="en-US" dirty="0">
                <a:solidFill>
                  <a:schemeClr val="bg1">
                    <a:lumMod val="50000"/>
                  </a:schemeClr>
                </a:solidFill>
              </a:rPr>
              <a:t>VM as a tool for caching</a:t>
            </a:r>
          </a:p>
          <a:p>
            <a:r>
              <a:rPr lang="en-US" dirty="0">
                <a:solidFill>
                  <a:srgbClr val="7F7F7F"/>
                </a:solidFill>
              </a:rPr>
              <a:t>VM as a tool for memory management</a:t>
            </a:r>
          </a:p>
          <a:p>
            <a:r>
              <a:rPr lang="en-US" dirty="0">
                <a:solidFill>
                  <a:srgbClr val="7F7F7F"/>
                </a:solidFill>
              </a:rPr>
              <a:t>VM as a tool for memory protection</a:t>
            </a:r>
          </a:p>
          <a:p>
            <a:r>
              <a:rPr lang="en-US" dirty="0">
                <a:solidFill>
                  <a:srgbClr val="7F7F7F"/>
                </a:solidFill>
              </a:rPr>
              <a:t>Address translation</a:t>
            </a:r>
          </a:p>
          <a:p>
            <a:r>
              <a:rPr lang="en-US" dirty="0"/>
              <a:t>Simple memory system example</a:t>
            </a:r>
          </a:p>
        </p:txBody>
      </p:sp>
      <p:sp>
        <p:nvSpPr>
          <p:cNvPr id="4" name="TextBox 3"/>
          <p:cNvSpPr txBox="1"/>
          <p:nvPr/>
        </p:nvSpPr>
        <p:spPr>
          <a:xfrm>
            <a:off x="802906" y="4569567"/>
            <a:ext cx="184666" cy="369332"/>
          </a:xfrm>
          <a:prstGeom prst="rect">
            <a:avLst/>
          </a:prstGeom>
          <a:noFill/>
        </p:spPr>
        <p:txBody>
          <a:bodyPr wrap="none" rtlCol="0">
            <a:spAutoFit/>
          </a:bodyPr>
          <a:lstStyle/>
          <a:p>
            <a:endParaRPr lang="en-US" sz="1800" dirty="0">
              <a:latin typeface="Calibri" pitchFamily="34" charset="0"/>
            </a:endParaRPr>
          </a:p>
        </p:txBody>
      </p:sp>
    </p:spTree>
    <p:extLst>
      <p:ext uri="{BB962C8B-B14F-4D97-AF65-F5344CB8AC3E}">
        <p14:creationId xmlns:p14="http://schemas.microsoft.com/office/powerpoint/2010/main" val="410564544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22FB-4C16-72A8-C25D-279242CF66A0}"/>
              </a:ext>
            </a:extLst>
          </p:cNvPr>
          <p:cNvSpPr>
            <a:spLocks noGrp="1"/>
          </p:cNvSpPr>
          <p:nvPr>
            <p:ph type="title"/>
          </p:nvPr>
        </p:nvSpPr>
        <p:spPr/>
        <p:txBody>
          <a:bodyPr/>
          <a:lstStyle/>
          <a:p>
            <a:r>
              <a:rPr lang="en-US" dirty="0"/>
              <a:t>Conceptual Question</a:t>
            </a:r>
          </a:p>
        </p:txBody>
      </p:sp>
      <p:sp>
        <p:nvSpPr>
          <p:cNvPr id="3" name="Content Placeholder 2">
            <a:extLst>
              <a:ext uri="{FF2B5EF4-FFF2-40B4-BE49-F238E27FC236}">
                <a16:creationId xmlns:a16="http://schemas.microsoft.com/office/drawing/2014/main" id="{37355D24-4784-B99D-1572-D9BB8DDB1524}"/>
              </a:ext>
            </a:extLst>
          </p:cNvPr>
          <p:cNvSpPr>
            <a:spLocks noGrp="1"/>
          </p:cNvSpPr>
          <p:nvPr>
            <p:ph idx="1"/>
          </p:nvPr>
        </p:nvSpPr>
        <p:spPr>
          <a:xfrm>
            <a:off x="396875" y="1362075"/>
            <a:ext cx="8289925" cy="4972050"/>
          </a:xfrm>
        </p:spPr>
        <p:txBody>
          <a:bodyPr/>
          <a:lstStyle/>
          <a:p>
            <a:pPr marL="0" indent="0">
              <a:buNone/>
            </a:pPr>
            <a:r>
              <a:rPr lang="en-US" dirty="0"/>
              <a:t>How does virtual memory interact with the CPU cache(s)?</a:t>
            </a:r>
          </a:p>
          <a:p>
            <a:pPr marL="0" indent="0">
              <a:buNone/>
            </a:pPr>
            <a:endParaRPr lang="en-US" dirty="0"/>
          </a:p>
          <a:p>
            <a:pPr marL="0" indent="0">
              <a:buNone/>
            </a:pPr>
            <a:r>
              <a:rPr lang="en-US" b="0" i="1" dirty="0">
                <a:solidFill>
                  <a:schemeClr val="accent6">
                    <a:lumMod val="75000"/>
                  </a:schemeClr>
                </a:solidFill>
              </a:rPr>
              <a:t>The cache’s function is to speed up access to whatever data is most frequently used.  The MMU sits “in between” the CPU and the cache; the cache works only with physical addresses.  This means data from multiple processes may coexist in the cache (or compete for cache space).</a:t>
            </a:r>
          </a:p>
        </p:txBody>
      </p:sp>
      <p:grpSp>
        <p:nvGrpSpPr>
          <p:cNvPr id="4" name="Group 3">
            <a:extLst>
              <a:ext uri="{FF2B5EF4-FFF2-40B4-BE49-F238E27FC236}">
                <a16:creationId xmlns:a16="http://schemas.microsoft.com/office/drawing/2014/main" id="{297D56B2-2DE3-E270-F286-2DCE984140F6}"/>
              </a:ext>
            </a:extLst>
          </p:cNvPr>
          <p:cNvGrpSpPr/>
          <p:nvPr/>
        </p:nvGrpSpPr>
        <p:grpSpPr>
          <a:xfrm>
            <a:off x="5226354" y="4751968"/>
            <a:ext cx="3614022" cy="1152781"/>
            <a:chOff x="5258426" y="5638800"/>
            <a:chExt cx="3614022" cy="1152781"/>
          </a:xfrm>
        </p:grpSpPr>
        <p:pic>
          <p:nvPicPr>
            <p:cNvPr id="5" name="Picture 6">
              <a:extLst>
                <a:ext uri="{FF2B5EF4-FFF2-40B4-BE49-F238E27FC236}">
                  <a16:creationId xmlns:a16="http://schemas.microsoft.com/office/drawing/2014/main" id="{7E235B86-6EAE-9356-FFAC-4E75B4BD14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8426" y="5638800"/>
              <a:ext cx="3614022" cy="866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7">
              <a:extLst>
                <a:ext uri="{FF2B5EF4-FFF2-40B4-BE49-F238E27FC236}">
                  <a16:creationId xmlns:a16="http://schemas.microsoft.com/office/drawing/2014/main" id="{AC65BE6D-1F8C-2DED-CF2A-42B8060287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6477000"/>
              <a:ext cx="3131177" cy="314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 name="Group 6">
            <a:extLst>
              <a:ext uri="{FF2B5EF4-FFF2-40B4-BE49-F238E27FC236}">
                <a16:creationId xmlns:a16="http://schemas.microsoft.com/office/drawing/2014/main" id="{F6570620-7098-9EF7-B272-49CDCDC12369}"/>
              </a:ext>
            </a:extLst>
          </p:cNvPr>
          <p:cNvGrpSpPr/>
          <p:nvPr/>
        </p:nvGrpSpPr>
        <p:grpSpPr>
          <a:xfrm>
            <a:off x="339395" y="4765379"/>
            <a:ext cx="4195631" cy="1143001"/>
            <a:chOff x="4676817" y="4419600"/>
            <a:chExt cx="4195631" cy="1143001"/>
          </a:xfrm>
        </p:grpSpPr>
        <p:pic>
          <p:nvPicPr>
            <p:cNvPr id="8" name="Picture 4">
              <a:extLst>
                <a:ext uri="{FF2B5EF4-FFF2-40B4-BE49-F238E27FC236}">
                  <a16:creationId xmlns:a16="http://schemas.microsoft.com/office/drawing/2014/main" id="{D78366C8-35ED-7D17-C90F-6C1AC907F22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6817" y="4419600"/>
              <a:ext cx="4195631" cy="903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a:extLst>
                <a:ext uri="{FF2B5EF4-FFF2-40B4-BE49-F238E27FC236}">
                  <a16:creationId xmlns:a16="http://schemas.microsoft.com/office/drawing/2014/main" id="{22E41F82-BFD6-CB19-1CC9-DEFF0AC32B1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1486" y="5262652"/>
              <a:ext cx="3423811" cy="299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TextBox 9">
            <a:extLst>
              <a:ext uri="{FF2B5EF4-FFF2-40B4-BE49-F238E27FC236}">
                <a16:creationId xmlns:a16="http://schemas.microsoft.com/office/drawing/2014/main" id="{A2255252-C098-FBDE-F0A1-E9BDBD92335D}"/>
              </a:ext>
            </a:extLst>
          </p:cNvPr>
          <p:cNvSpPr txBox="1"/>
          <p:nvPr/>
        </p:nvSpPr>
        <p:spPr>
          <a:xfrm>
            <a:off x="579842" y="6052990"/>
            <a:ext cx="3714735" cy="369332"/>
          </a:xfrm>
          <a:prstGeom prst="rect">
            <a:avLst/>
          </a:prstGeom>
          <a:noFill/>
        </p:spPr>
        <p:txBody>
          <a:bodyPr wrap="none" rtlCol="0">
            <a:spAutoFit/>
          </a:bodyPr>
          <a:lstStyle/>
          <a:p>
            <a:r>
              <a:rPr lang="en-US" sz="1800" dirty="0">
                <a:solidFill>
                  <a:srgbClr val="C00000"/>
                </a:solidFill>
                <a:latin typeface="Calibri" pitchFamily="34" charset="0"/>
              </a:rPr>
              <a:t>1. MMU uses VA to find PTE &amp; get PA</a:t>
            </a:r>
          </a:p>
        </p:txBody>
      </p:sp>
      <p:sp>
        <p:nvSpPr>
          <p:cNvPr id="11" name="TextBox 10">
            <a:extLst>
              <a:ext uri="{FF2B5EF4-FFF2-40B4-BE49-F238E27FC236}">
                <a16:creationId xmlns:a16="http://schemas.microsoft.com/office/drawing/2014/main" id="{A7B04F8B-7EC7-6DB4-9801-489E98B16282}"/>
              </a:ext>
            </a:extLst>
          </p:cNvPr>
          <p:cNvSpPr txBox="1"/>
          <p:nvPr/>
        </p:nvSpPr>
        <p:spPr>
          <a:xfrm>
            <a:off x="5239765" y="6050872"/>
            <a:ext cx="3727495" cy="369332"/>
          </a:xfrm>
          <a:prstGeom prst="rect">
            <a:avLst/>
          </a:prstGeom>
          <a:noFill/>
        </p:spPr>
        <p:txBody>
          <a:bodyPr wrap="none" rtlCol="0">
            <a:spAutoFit/>
          </a:bodyPr>
          <a:lstStyle/>
          <a:p>
            <a:r>
              <a:rPr lang="en-US" sz="1800" dirty="0">
                <a:solidFill>
                  <a:srgbClr val="C00000"/>
                </a:solidFill>
                <a:latin typeface="Calibri" pitchFamily="34" charset="0"/>
              </a:rPr>
              <a:t>2. PA is used to look in cache for data</a:t>
            </a:r>
          </a:p>
        </p:txBody>
      </p:sp>
    </p:spTree>
    <p:extLst>
      <p:ext uri="{BB962C8B-B14F-4D97-AF65-F5344CB8AC3E}">
        <p14:creationId xmlns:p14="http://schemas.microsoft.com/office/powerpoint/2010/main" val="3578966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a:off x="849998" y="2280692"/>
            <a:ext cx="3749615" cy="1149350"/>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9217" name="Rectangle 1"/>
          <p:cNvSpPr>
            <a:spLocks noGrp="1" noChangeArrowheads="1"/>
          </p:cNvSpPr>
          <p:nvPr>
            <p:ph type="title"/>
          </p:nvPr>
        </p:nvSpPr>
        <p:spPr>
          <a:xfrm>
            <a:off x="350837" y="381000"/>
            <a:ext cx="8716963" cy="7826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System Using Virtual Addressing</a:t>
            </a:r>
          </a:p>
        </p:txBody>
      </p:sp>
      <p:sp>
        <p:nvSpPr>
          <p:cNvPr id="9218" name="Rectangle 2"/>
          <p:cNvSpPr>
            <a:spLocks noGrp="1" noChangeArrowheads="1"/>
          </p:cNvSpPr>
          <p:nvPr>
            <p:ph type="body" idx="1"/>
          </p:nvPr>
        </p:nvSpPr>
        <p:spPr>
          <a:xfrm>
            <a:off x="455612" y="5443537"/>
            <a:ext cx="8307388" cy="1262063"/>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Used in all modern servers, laptops, and smart phones</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One of the great ideas in computer science</a:t>
            </a:r>
          </a:p>
        </p:txBody>
      </p:sp>
      <p:sp>
        <p:nvSpPr>
          <p:cNvPr id="9219" name="Rectangle 3"/>
          <p:cNvSpPr>
            <a:spLocks noChangeArrowheads="1"/>
          </p:cNvSpPr>
          <p:nvPr/>
        </p:nvSpPr>
        <p:spPr bwMode="auto">
          <a:xfrm>
            <a:off x="6324600" y="4386263"/>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20" name="Text Box 4"/>
          <p:cNvSpPr txBox="1">
            <a:spLocks noChangeArrowheads="1"/>
          </p:cNvSpPr>
          <p:nvPr/>
        </p:nvSpPr>
        <p:spPr bwMode="auto">
          <a:xfrm>
            <a:off x="6018213" y="18176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0:</a:t>
            </a:r>
          </a:p>
        </p:txBody>
      </p:sp>
      <p:sp>
        <p:nvSpPr>
          <p:cNvPr id="9221" name="Text Box 5"/>
          <p:cNvSpPr txBox="1">
            <a:spLocks noChangeArrowheads="1"/>
          </p:cNvSpPr>
          <p:nvPr/>
        </p:nvSpPr>
        <p:spPr bwMode="auto">
          <a:xfrm>
            <a:off x="6018213" y="20462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1:</a:t>
            </a:r>
          </a:p>
        </p:txBody>
      </p:sp>
      <p:sp>
        <p:nvSpPr>
          <p:cNvPr id="9222" name="Text Box 6"/>
          <p:cNvSpPr txBox="1">
            <a:spLocks noChangeArrowheads="1"/>
          </p:cNvSpPr>
          <p:nvPr/>
        </p:nvSpPr>
        <p:spPr bwMode="auto">
          <a:xfrm>
            <a:off x="5779402" y="4338638"/>
            <a:ext cx="584839"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M-1:</a:t>
            </a:r>
          </a:p>
        </p:txBody>
      </p:sp>
      <p:sp>
        <p:nvSpPr>
          <p:cNvPr id="9223" name="Text Box 7"/>
          <p:cNvSpPr txBox="1">
            <a:spLocks noChangeArrowheads="1"/>
          </p:cNvSpPr>
          <p:nvPr/>
        </p:nvSpPr>
        <p:spPr bwMode="auto">
          <a:xfrm>
            <a:off x="6056313" y="1524000"/>
            <a:ext cx="1388841"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Main memory</a:t>
            </a:r>
          </a:p>
        </p:txBody>
      </p:sp>
      <p:sp>
        <p:nvSpPr>
          <p:cNvPr id="9226" name="Rectangle 10"/>
          <p:cNvSpPr>
            <a:spLocks noChangeArrowheads="1"/>
          </p:cNvSpPr>
          <p:nvPr/>
        </p:nvSpPr>
        <p:spPr bwMode="auto">
          <a:xfrm>
            <a:off x="3429000" y="2619808"/>
            <a:ext cx="1066800" cy="533400"/>
          </a:xfrm>
          <a:prstGeom prst="rect">
            <a:avLst/>
          </a:prstGeom>
          <a:solidFill>
            <a:srgbClr val="D5F1CF"/>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MMU</a:t>
            </a:r>
          </a:p>
        </p:txBody>
      </p:sp>
      <p:sp>
        <p:nvSpPr>
          <p:cNvPr id="9231" name="Text Box 15"/>
          <p:cNvSpPr txBox="1">
            <a:spLocks noChangeArrowheads="1"/>
          </p:cNvSpPr>
          <p:nvPr/>
        </p:nvSpPr>
        <p:spPr bwMode="auto">
          <a:xfrm>
            <a:off x="6019800" y="22748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2:</a:t>
            </a:r>
          </a:p>
        </p:txBody>
      </p:sp>
      <p:sp>
        <p:nvSpPr>
          <p:cNvPr id="9232" name="Text Box 16"/>
          <p:cNvSpPr txBox="1">
            <a:spLocks noChangeArrowheads="1"/>
          </p:cNvSpPr>
          <p:nvPr/>
        </p:nvSpPr>
        <p:spPr bwMode="auto">
          <a:xfrm>
            <a:off x="6018213" y="25034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3:</a:t>
            </a:r>
          </a:p>
        </p:txBody>
      </p:sp>
      <p:sp>
        <p:nvSpPr>
          <p:cNvPr id="9233" name="Rectangle 17"/>
          <p:cNvSpPr>
            <a:spLocks noChangeArrowheads="1"/>
          </p:cNvSpPr>
          <p:nvPr/>
        </p:nvSpPr>
        <p:spPr bwMode="auto">
          <a:xfrm>
            <a:off x="6324600" y="18224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4" name="Rectangle 18"/>
          <p:cNvSpPr>
            <a:spLocks noChangeArrowheads="1"/>
          </p:cNvSpPr>
          <p:nvPr/>
        </p:nvSpPr>
        <p:spPr bwMode="auto">
          <a:xfrm>
            <a:off x="6324600" y="20510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5" name="Rectangle 19"/>
          <p:cNvSpPr>
            <a:spLocks noChangeArrowheads="1"/>
          </p:cNvSpPr>
          <p:nvPr/>
        </p:nvSpPr>
        <p:spPr bwMode="auto">
          <a:xfrm>
            <a:off x="6324600" y="22796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6" name="Rectangle 20"/>
          <p:cNvSpPr>
            <a:spLocks noChangeArrowheads="1"/>
          </p:cNvSpPr>
          <p:nvPr/>
        </p:nvSpPr>
        <p:spPr bwMode="auto">
          <a:xfrm>
            <a:off x="6324600" y="2508250"/>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37" name="Rectangle 21"/>
          <p:cNvSpPr>
            <a:spLocks noChangeArrowheads="1"/>
          </p:cNvSpPr>
          <p:nvPr/>
        </p:nvSpPr>
        <p:spPr bwMode="auto">
          <a:xfrm>
            <a:off x="6324600" y="27368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38" name="Rectangle 22"/>
          <p:cNvSpPr>
            <a:spLocks noChangeArrowheads="1"/>
          </p:cNvSpPr>
          <p:nvPr/>
        </p:nvSpPr>
        <p:spPr bwMode="auto">
          <a:xfrm>
            <a:off x="6324600" y="29654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39" name="Text Box 23"/>
          <p:cNvSpPr txBox="1">
            <a:spLocks noChangeArrowheads="1"/>
          </p:cNvSpPr>
          <p:nvPr/>
        </p:nvSpPr>
        <p:spPr bwMode="auto">
          <a:xfrm>
            <a:off x="6018213" y="27320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4:</a:t>
            </a:r>
          </a:p>
        </p:txBody>
      </p:sp>
      <p:sp>
        <p:nvSpPr>
          <p:cNvPr id="9240" name="Text Box 24"/>
          <p:cNvSpPr txBox="1">
            <a:spLocks noChangeArrowheads="1"/>
          </p:cNvSpPr>
          <p:nvPr/>
        </p:nvSpPr>
        <p:spPr bwMode="auto">
          <a:xfrm>
            <a:off x="6018213" y="29606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5:</a:t>
            </a:r>
          </a:p>
        </p:txBody>
      </p:sp>
      <p:sp>
        <p:nvSpPr>
          <p:cNvPr id="9241" name="Rectangle 25"/>
          <p:cNvSpPr>
            <a:spLocks noChangeArrowheads="1"/>
          </p:cNvSpPr>
          <p:nvPr/>
        </p:nvSpPr>
        <p:spPr bwMode="auto">
          <a:xfrm>
            <a:off x="6324600" y="31940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42" name="Rectangle 26"/>
          <p:cNvSpPr>
            <a:spLocks noChangeArrowheads="1"/>
          </p:cNvSpPr>
          <p:nvPr/>
        </p:nvSpPr>
        <p:spPr bwMode="auto">
          <a:xfrm>
            <a:off x="6324600" y="3422650"/>
            <a:ext cx="914400" cy="228600"/>
          </a:xfrm>
          <a:prstGeom prst="rect">
            <a:avLst/>
          </a:prstGeom>
          <a:solidFill>
            <a:srgbClr val="C0C0C0"/>
          </a:solidFill>
          <a:ln w="19080">
            <a:solidFill>
              <a:schemeClr val="tx1"/>
            </a:solidFill>
            <a:miter lim="800000"/>
            <a:headEnd/>
            <a:tailEnd/>
          </a:ln>
          <a:effectLst/>
        </p:spPr>
        <p:txBody>
          <a:bodyPr wrap="none" anchor="ctr"/>
          <a:lstStyle/>
          <a:p>
            <a:endParaRPr lang="en-US"/>
          </a:p>
        </p:txBody>
      </p:sp>
      <p:sp>
        <p:nvSpPr>
          <p:cNvPr id="9243" name="Text Box 27"/>
          <p:cNvSpPr txBox="1">
            <a:spLocks noChangeArrowheads="1"/>
          </p:cNvSpPr>
          <p:nvPr/>
        </p:nvSpPr>
        <p:spPr bwMode="auto">
          <a:xfrm>
            <a:off x="6018213" y="31892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6:</a:t>
            </a:r>
          </a:p>
        </p:txBody>
      </p:sp>
      <p:sp>
        <p:nvSpPr>
          <p:cNvPr id="9244" name="Text Box 28"/>
          <p:cNvSpPr txBox="1">
            <a:spLocks noChangeArrowheads="1"/>
          </p:cNvSpPr>
          <p:nvPr/>
        </p:nvSpPr>
        <p:spPr bwMode="auto">
          <a:xfrm>
            <a:off x="6019800" y="341788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7:</a:t>
            </a:r>
          </a:p>
        </p:txBody>
      </p:sp>
      <p:sp>
        <p:nvSpPr>
          <p:cNvPr id="9245" name="Rectangle 29"/>
          <p:cNvSpPr>
            <a:spLocks noChangeArrowheads="1"/>
          </p:cNvSpPr>
          <p:nvPr/>
        </p:nvSpPr>
        <p:spPr bwMode="auto">
          <a:xfrm>
            <a:off x="6324600" y="4162425"/>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25" name="Text Box 9"/>
          <p:cNvSpPr txBox="1">
            <a:spLocks noChangeArrowheads="1"/>
          </p:cNvSpPr>
          <p:nvPr/>
        </p:nvSpPr>
        <p:spPr bwMode="auto">
          <a:xfrm>
            <a:off x="4557652" y="2378791"/>
            <a:ext cx="1395808" cy="51680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Physical address</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(PA)</a:t>
            </a:r>
          </a:p>
        </p:txBody>
      </p:sp>
      <p:sp>
        <p:nvSpPr>
          <p:cNvPr id="9247" name="AutoShape 31"/>
          <p:cNvSpPr>
            <a:spLocks/>
          </p:cNvSpPr>
          <p:nvPr/>
        </p:nvSpPr>
        <p:spPr bwMode="auto">
          <a:xfrm>
            <a:off x="7315201" y="2736850"/>
            <a:ext cx="76200" cy="914400"/>
          </a:xfrm>
          <a:prstGeom prst="rightBrace">
            <a:avLst>
              <a:gd name="adj1" fmla="val 100000"/>
              <a:gd name="adj2" fmla="val 50000"/>
            </a:avLst>
          </a:prstGeom>
          <a:noFill/>
          <a:ln w="19050">
            <a:solidFill>
              <a:schemeClr val="tx1"/>
            </a:solidFill>
            <a:miter lim="800000"/>
            <a:headEnd/>
            <a:tailEnd/>
          </a:ln>
          <a:effectLst/>
        </p:spPr>
        <p:txBody>
          <a:bodyPr wrap="none" anchor="ctr"/>
          <a:lstStyle/>
          <a:p>
            <a:endParaRPr lang="en-US"/>
          </a:p>
        </p:txBody>
      </p:sp>
      <p:sp>
        <p:nvSpPr>
          <p:cNvPr id="9248" name="Text Box 32"/>
          <p:cNvSpPr txBox="1">
            <a:spLocks noChangeArrowheads="1"/>
          </p:cNvSpPr>
          <p:nvPr/>
        </p:nvSpPr>
        <p:spPr bwMode="auto">
          <a:xfrm>
            <a:off x="4000500" y="5000625"/>
            <a:ext cx="956970"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Data word</a:t>
            </a:r>
          </a:p>
        </p:txBody>
      </p:sp>
      <p:sp>
        <p:nvSpPr>
          <p:cNvPr id="9249" name="Rectangle 33"/>
          <p:cNvSpPr>
            <a:spLocks noChangeArrowheads="1"/>
          </p:cNvSpPr>
          <p:nvPr/>
        </p:nvSpPr>
        <p:spPr bwMode="auto">
          <a:xfrm>
            <a:off x="6324600" y="3651701"/>
            <a:ext cx="914400" cy="228600"/>
          </a:xfrm>
          <a:prstGeom prst="rect">
            <a:avLst/>
          </a:prstGeom>
          <a:solidFill>
            <a:schemeClr val="bg1">
              <a:lumMod val="95000"/>
            </a:schemeClr>
          </a:solidFill>
          <a:ln w="19080">
            <a:solidFill>
              <a:schemeClr val="tx1"/>
            </a:solidFill>
            <a:miter lim="800000"/>
            <a:headEnd/>
            <a:tailEnd/>
          </a:ln>
          <a:effectLst/>
        </p:spPr>
        <p:txBody>
          <a:bodyPr wrap="none" anchor="ctr"/>
          <a:lstStyle/>
          <a:p>
            <a:endParaRPr lang="en-US"/>
          </a:p>
        </p:txBody>
      </p:sp>
      <p:sp>
        <p:nvSpPr>
          <p:cNvPr id="9250" name="Text Box 34"/>
          <p:cNvSpPr txBox="1">
            <a:spLocks noChangeArrowheads="1"/>
          </p:cNvSpPr>
          <p:nvPr/>
        </p:nvSpPr>
        <p:spPr bwMode="auto">
          <a:xfrm>
            <a:off x="6018213" y="3652838"/>
            <a:ext cx="342785" cy="306087"/>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3300"/>
                </a:solidFill>
                <a:latin typeface="Calibri" pitchFamily="34" charset="0"/>
              </a:rPr>
              <a:t>8:</a:t>
            </a:r>
          </a:p>
        </p:txBody>
      </p:sp>
      <p:sp>
        <p:nvSpPr>
          <p:cNvPr id="9251" name="Rectangle 35"/>
          <p:cNvSpPr>
            <a:spLocks noChangeArrowheads="1"/>
          </p:cNvSpPr>
          <p:nvPr/>
        </p:nvSpPr>
        <p:spPr bwMode="auto">
          <a:xfrm>
            <a:off x="6400800" y="3886200"/>
            <a:ext cx="914400" cy="228600"/>
          </a:xfrm>
          <a:prstGeom prst="rect">
            <a:avLst/>
          </a:prstGeom>
          <a:noFill/>
          <a:ln w="9525">
            <a:noFill/>
            <a:round/>
            <a:headEnd/>
            <a:tailEnd/>
          </a:ln>
          <a:effectLst/>
        </p:spPr>
        <p:txBody>
          <a:bodyPr vert="eaVert" wrap="none" lIns="90360" tIns="44280" rIns="90360" bIns="44280" anchor="ctr"/>
          <a:lstStyle/>
          <a:p>
            <a:pPr algn="ctr" rtl="1">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itchFamily="34" charset="0"/>
              </a:rPr>
              <a:t>...</a:t>
            </a:r>
          </a:p>
        </p:txBody>
      </p:sp>
      <p:cxnSp>
        <p:nvCxnSpPr>
          <p:cNvPr id="40" name="Straight Arrow Connector 39"/>
          <p:cNvCxnSpPr>
            <a:stCxn id="9226" idx="3"/>
            <a:endCxn id="9239" idx="1"/>
          </p:cNvCxnSpPr>
          <p:nvPr/>
        </p:nvCxnSpPr>
        <p:spPr bwMode="auto">
          <a:xfrm flipV="1">
            <a:off x="4495800" y="2885132"/>
            <a:ext cx="1522413" cy="1376"/>
          </a:xfrm>
          <a:prstGeom prst="straightConnector1">
            <a:avLst/>
          </a:prstGeom>
          <a:noFill/>
          <a:ln w="25400" cap="flat" cmpd="sng" algn="ctr">
            <a:solidFill>
              <a:schemeClr val="tx1"/>
            </a:solidFill>
            <a:prstDash val="solid"/>
            <a:round/>
            <a:headEnd type="none" w="med" len="med"/>
            <a:tailEnd type="arrow"/>
          </a:ln>
          <a:effectLst/>
        </p:spPr>
      </p:cxnSp>
      <p:cxnSp>
        <p:nvCxnSpPr>
          <p:cNvPr id="55" name="Straight Connector 54"/>
          <p:cNvCxnSpPr/>
          <p:nvPr/>
        </p:nvCxnSpPr>
        <p:spPr bwMode="auto">
          <a:xfrm rot="10800000" flipH="1">
            <a:off x="7467601" y="3194050"/>
            <a:ext cx="533399" cy="1588"/>
          </a:xfrm>
          <a:prstGeom prst="line">
            <a:avLst/>
          </a:prstGeom>
          <a:noFill/>
          <a:ln w="25400" cap="flat" cmpd="sng" algn="ctr">
            <a:solidFill>
              <a:schemeClr val="tx1"/>
            </a:solidFill>
            <a:prstDash val="solid"/>
            <a:round/>
            <a:headEnd type="none" w="med" len="med"/>
            <a:tailEnd type="none" w="med" len="med"/>
          </a:ln>
          <a:effectLst/>
        </p:spPr>
      </p:cxnSp>
      <p:cxnSp>
        <p:nvCxnSpPr>
          <p:cNvPr id="59" name="Straight Connector 58"/>
          <p:cNvCxnSpPr/>
          <p:nvPr/>
        </p:nvCxnSpPr>
        <p:spPr bwMode="auto">
          <a:xfrm rot="5400000">
            <a:off x="7080250" y="4109244"/>
            <a:ext cx="1839912" cy="1588"/>
          </a:xfrm>
          <a:prstGeom prst="line">
            <a:avLst/>
          </a:prstGeom>
          <a:noFill/>
          <a:ln w="25400" cap="flat" cmpd="sng" algn="ctr">
            <a:solidFill>
              <a:schemeClr val="tx1"/>
            </a:solidFill>
            <a:prstDash val="solid"/>
            <a:round/>
            <a:headEnd type="none" w="med" len="med"/>
            <a:tailEnd type="none" w="med" len="med"/>
          </a:ln>
          <a:effectLst/>
        </p:spPr>
      </p:cxnSp>
      <p:cxnSp>
        <p:nvCxnSpPr>
          <p:cNvPr id="61" name="Shape 60"/>
          <p:cNvCxnSpPr>
            <a:endCxn id="37" idx="2"/>
          </p:cNvCxnSpPr>
          <p:nvPr/>
        </p:nvCxnSpPr>
        <p:spPr bwMode="auto">
          <a:xfrm rot="10800000">
            <a:off x="1524000" y="3153695"/>
            <a:ext cx="6475412" cy="1876304"/>
          </a:xfrm>
          <a:prstGeom prst="bentConnector2">
            <a:avLst/>
          </a:prstGeom>
          <a:noFill/>
          <a:ln w="25400" cap="flat" cmpd="sng" algn="ctr">
            <a:solidFill>
              <a:schemeClr val="tx1"/>
            </a:solidFill>
            <a:prstDash val="solid"/>
            <a:round/>
            <a:headEnd type="none" w="med" len="med"/>
            <a:tailEnd type="arrow"/>
          </a:ln>
          <a:effectLst/>
        </p:spPr>
      </p:cxnSp>
      <p:sp>
        <p:nvSpPr>
          <p:cNvPr id="37" name="Rectangle 10"/>
          <p:cNvSpPr>
            <a:spLocks noChangeArrowheads="1"/>
          </p:cNvSpPr>
          <p:nvPr/>
        </p:nvSpPr>
        <p:spPr bwMode="auto">
          <a:xfrm>
            <a:off x="990600" y="2620295"/>
            <a:ext cx="1066800" cy="533400"/>
          </a:xfrm>
          <a:prstGeom prst="rect">
            <a:avLst/>
          </a:prstGeom>
          <a:solidFill>
            <a:srgbClr val="F1C7C7"/>
          </a:solidFill>
          <a:ln w="126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CPU</a:t>
            </a:r>
          </a:p>
        </p:txBody>
      </p:sp>
      <p:cxnSp>
        <p:nvCxnSpPr>
          <p:cNvPr id="38" name="Straight Arrow Connector 37"/>
          <p:cNvCxnSpPr>
            <a:stCxn id="37" idx="3"/>
          </p:cNvCxnSpPr>
          <p:nvPr/>
        </p:nvCxnSpPr>
        <p:spPr bwMode="auto">
          <a:xfrm flipV="1">
            <a:off x="2057400" y="2882426"/>
            <a:ext cx="1370013" cy="4569"/>
          </a:xfrm>
          <a:prstGeom prst="straightConnector1">
            <a:avLst/>
          </a:prstGeom>
          <a:noFill/>
          <a:ln w="25400" cap="flat" cmpd="sng" algn="ctr">
            <a:solidFill>
              <a:schemeClr val="tx1"/>
            </a:solidFill>
            <a:prstDash val="solid"/>
            <a:round/>
            <a:headEnd type="none" w="med" len="med"/>
            <a:tailEnd type="arrow"/>
          </a:ln>
          <a:effectLst/>
        </p:spPr>
      </p:cxnSp>
      <p:sp>
        <p:nvSpPr>
          <p:cNvPr id="41" name="Text Box 9"/>
          <p:cNvSpPr txBox="1">
            <a:spLocks noChangeArrowheads="1"/>
          </p:cNvSpPr>
          <p:nvPr/>
        </p:nvSpPr>
        <p:spPr bwMode="auto">
          <a:xfrm>
            <a:off x="2057839" y="2378791"/>
            <a:ext cx="1305078" cy="51680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Virtual address</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(VA)</a:t>
            </a:r>
          </a:p>
        </p:txBody>
      </p:sp>
      <p:sp>
        <p:nvSpPr>
          <p:cNvPr id="45" name="TextBox 44"/>
          <p:cNvSpPr txBox="1"/>
          <p:nvPr/>
        </p:nvSpPr>
        <p:spPr>
          <a:xfrm>
            <a:off x="762000" y="1976700"/>
            <a:ext cx="1058303" cy="369332"/>
          </a:xfrm>
          <a:prstGeom prst="rect">
            <a:avLst/>
          </a:prstGeom>
          <a:noFill/>
        </p:spPr>
        <p:txBody>
          <a:bodyPr wrap="none" rtlCol="0">
            <a:spAutoFit/>
          </a:bodyPr>
          <a:lstStyle/>
          <a:p>
            <a:r>
              <a:rPr lang="en-US" sz="1800" i="1" dirty="0">
                <a:solidFill>
                  <a:schemeClr val="tx1">
                    <a:lumMod val="50000"/>
                    <a:lumOff val="50000"/>
                  </a:schemeClr>
                </a:solidFill>
                <a:latin typeface="Calibri" pitchFamily="34" charset="0"/>
              </a:rPr>
              <a:t>CPU Chip</a:t>
            </a:r>
          </a:p>
        </p:txBody>
      </p:sp>
      <p:sp>
        <p:nvSpPr>
          <p:cNvPr id="42" name="TextBox 41"/>
          <p:cNvSpPr txBox="1"/>
          <p:nvPr/>
        </p:nvSpPr>
        <p:spPr>
          <a:xfrm>
            <a:off x="5105400" y="2815141"/>
            <a:ext cx="307797" cy="338554"/>
          </a:xfrm>
          <a:prstGeom prst="rect">
            <a:avLst/>
          </a:prstGeom>
          <a:noFill/>
        </p:spPr>
        <p:txBody>
          <a:bodyPr wrap="none" rtlCol="0">
            <a:spAutoFit/>
          </a:bodyPr>
          <a:lstStyle/>
          <a:p>
            <a:r>
              <a:rPr lang="en-US" sz="1600" b="0" dirty="0">
                <a:latin typeface="Courier New"/>
                <a:cs typeface="Courier New"/>
              </a:rPr>
              <a:t>4</a:t>
            </a:r>
          </a:p>
        </p:txBody>
      </p:sp>
      <p:sp>
        <p:nvSpPr>
          <p:cNvPr id="43" name="TextBox 42"/>
          <p:cNvSpPr txBox="1"/>
          <p:nvPr/>
        </p:nvSpPr>
        <p:spPr>
          <a:xfrm>
            <a:off x="2362200" y="2882426"/>
            <a:ext cx="677189" cy="338554"/>
          </a:xfrm>
          <a:prstGeom prst="rect">
            <a:avLst/>
          </a:prstGeom>
          <a:noFill/>
        </p:spPr>
        <p:txBody>
          <a:bodyPr wrap="none" rtlCol="0">
            <a:spAutoFit/>
          </a:bodyPr>
          <a:lstStyle/>
          <a:p>
            <a:r>
              <a:rPr lang="en-US" sz="1600" b="0" dirty="0">
                <a:latin typeface="Courier New"/>
                <a:cs typeface="Courier New"/>
              </a:rPr>
              <a:t>4100</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381000" y="510647"/>
            <a:ext cx="7308850"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Simple Memory System Example</a:t>
            </a:r>
          </a:p>
        </p:txBody>
      </p:sp>
      <p:sp>
        <p:nvSpPr>
          <p:cNvPr id="33794" name="Rectangle 2"/>
          <p:cNvSpPr>
            <a:spLocks noGrp="1" noChangeArrowheads="1"/>
          </p:cNvSpPr>
          <p:nvPr>
            <p:ph type="body" idx="1"/>
          </p:nvPr>
        </p:nvSpPr>
        <p:spPr>
          <a:xfrm>
            <a:off x="379413" y="1220788"/>
            <a:ext cx="8307387" cy="1582737"/>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Addressing</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14-bit virtual addresses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12-bit physical address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Page size = 64 bytes</a:t>
            </a:r>
          </a:p>
        </p:txBody>
      </p:sp>
      <p:sp>
        <p:nvSpPr>
          <p:cNvPr id="33797" name="Rectangle 5"/>
          <p:cNvSpPr>
            <a:spLocks noChangeArrowheads="1"/>
          </p:cNvSpPr>
          <p:nvPr/>
        </p:nvSpPr>
        <p:spPr bwMode="auto">
          <a:xfrm>
            <a:off x="960438"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798" name="Rectangle 6"/>
          <p:cNvSpPr>
            <a:spLocks noChangeArrowheads="1"/>
          </p:cNvSpPr>
          <p:nvPr/>
        </p:nvSpPr>
        <p:spPr bwMode="auto">
          <a:xfrm>
            <a:off x="960438"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13</a:t>
            </a:r>
          </a:p>
        </p:txBody>
      </p:sp>
      <p:sp>
        <p:nvSpPr>
          <p:cNvPr id="33800" name="Rectangle 8"/>
          <p:cNvSpPr>
            <a:spLocks noChangeArrowheads="1"/>
          </p:cNvSpPr>
          <p:nvPr/>
        </p:nvSpPr>
        <p:spPr bwMode="auto">
          <a:xfrm>
            <a:off x="1447800"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01" name="Rectangle 9"/>
          <p:cNvSpPr>
            <a:spLocks noChangeArrowheads="1"/>
          </p:cNvSpPr>
          <p:nvPr/>
        </p:nvSpPr>
        <p:spPr bwMode="auto">
          <a:xfrm>
            <a:off x="1447800"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12</a:t>
            </a:r>
          </a:p>
        </p:txBody>
      </p:sp>
      <p:sp>
        <p:nvSpPr>
          <p:cNvPr id="33803" name="Rectangle 11"/>
          <p:cNvSpPr>
            <a:spLocks noChangeArrowheads="1"/>
          </p:cNvSpPr>
          <p:nvPr/>
        </p:nvSpPr>
        <p:spPr bwMode="auto">
          <a:xfrm>
            <a:off x="1935163"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04" name="Rectangle 12"/>
          <p:cNvSpPr>
            <a:spLocks noChangeArrowheads="1"/>
          </p:cNvSpPr>
          <p:nvPr/>
        </p:nvSpPr>
        <p:spPr bwMode="auto">
          <a:xfrm>
            <a:off x="1935163"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11</a:t>
            </a:r>
          </a:p>
        </p:txBody>
      </p:sp>
      <p:sp>
        <p:nvSpPr>
          <p:cNvPr id="33806" name="Rectangle 14"/>
          <p:cNvSpPr>
            <a:spLocks noChangeArrowheads="1"/>
          </p:cNvSpPr>
          <p:nvPr/>
        </p:nvSpPr>
        <p:spPr bwMode="auto">
          <a:xfrm>
            <a:off x="2422525"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07" name="Rectangle 15"/>
          <p:cNvSpPr>
            <a:spLocks noChangeArrowheads="1"/>
          </p:cNvSpPr>
          <p:nvPr/>
        </p:nvSpPr>
        <p:spPr bwMode="auto">
          <a:xfrm>
            <a:off x="2422525"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10</a:t>
            </a:r>
          </a:p>
        </p:txBody>
      </p:sp>
      <p:sp>
        <p:nvSpPr>
          <p:cNvPr id="33809" name="Rectangle 17"/>
          <p:cNvSpPr>
            <a:spLocks noChangeArrowheads="1"/>
          </p:cNvSpPr>
          <p:nvPr/>
        </p:nvSpPr>
        <p:spPr bwMode="auto">
          <a:xfrm>
            <a:off x="2909888"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10" name="Rectangle 18"/>
          <p:cNvSpPr>
            <a:spLocks noChangeArrowheads="1"/>
          </p:cNvSpPr>
          <p:nvPr/>
        </p:nvSpPr>
        <p:spPr bwMode="auto">
          <a:xfrm>
            <a:off x="2909888"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9</a:t>
            </a:r>
          </a:p>
        </p:txBody>
      </p:sp>
      <p:sp>
        <p:nvSpPr>
          <p:cNvPr id="33812" name="Rectangle 20"/>
          <p:cNvSpPr>
            <a:spLocks noChangeArrowheads="1"/>
          </p:cNvSpPr>
          <p:nvPr/>
        </p:nvSpPr>
        <p:spPr bwMode="auto">
          <a:xfrm>
            <a:off x="3397250"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13" name="Rectangle 21"/>
          <p:cNvSpPr>
            <a:spLocks noChangeArrowheads="1"/>
          </p:cNvSpPr>
          <p:nvPr/>
        </p:nvSpPr>
        <p:spPr bwMode="auto">
          <a:xfrm>
            <a:off x="3397250"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8</a:t>
            </a:r>
          </a:p>
        </p:txBody>
      </p:sp>
      <p:sp>
        <p:nvSpPr>
          <p:cNvPr id="33815" name="Rectangle 23"/>
          <p:cNvSpPr>
            <a:spLocks noChangeArrowheads="1"/>
          </p:cNvSpPr>
          <p:nvPr/>
        </p:nvSpPr>
        <p:spPr bwMode="auto">
          <a:xfrm>
            <a:off x="3884613"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16" name="Rectangle 24"/>
          <p:cNvSpPr>
            <a:spLocks noChangeArrowheads="1"/>
          </p:cNvSpPr>
          <p:nvPr/>
        </p:nvSpPr>
        <p:spPr bwMode="auto">
          <a:xfrm>
            <a:off x="3884613"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7</a:t>
            </a:r>
          </a:p>
        </p:txBody>
      </p:sp>
      <p:sp>
        <p:nvSpPr>
          <p:cNvPr id="33818" name="Rectangle 26"/>
          <p:cNvSpPr>
            <a:spLocks noChangeArrowheads="1"/>
          </p:cNvSpPr>
          <p:nvPr/>
        </p:nvSpPr>
        <p:spPr bwMode="auto">
          <a:xfrm>
            <a:off x="4371975" y="3395662"/>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3819" name="Rectangle 27"/>
          <p:cNvSpPr>
            <a:spLocks noChangeArrowheads="1"/>
          </p:cNvSpPr>
          <p:nvPr/>
        </p:nvSpPr>
        <p:spPr bwMode="auto">
          <a:xfrm>
            <a:off x="4371975"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6</a:t>
            </a:r>
          </a:p>
        </p:txBody>
      </p:sp>
      <p:sp>
        <p:nvSpPr>
          <p:cNvPr id="33821" name="Rectangle 29"/>
          <p:cNvSpPr>
            <a:spLocks noChangeArrowheads="1"/>
          </p:cNvSpPr>
          <p:nvPr/>
        </p:nvSpPr>
        <p:spPr bwMode="auto">
          <a:xfrm>
            <a:off x="4859338"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22" name="Rectangle 30"/>
          <p:cNvSpPr>
            <a:spLocks noChangeArrowheads="1"/>
          </p:cNvSpPr>
          <p:nvPr/>
        </p:nvSpPr>
        <p:spPr bwMode="auto">
          <a:xfrm>
            <a:off x="4859338"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5</a:t>
            </a:r>
          </a:p>
        </p:txBody>
      </p:sp>
      <p:sp>
        <p:nvSpPr>
          <p:cNvPr id="33824" name="Rectangle 32"/>
          <p:cNvSpPr>
            <a:spLocks noChangeArrowheads="1"/>
          </p:cNvSpPr>
          <p:nvPr/>
        </p:nvSpPr>
        <p:spPr bwMode="auto">
          <a:xfrm>
            <a:off x="5346700"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25" name="Rectangle 33"/>
          <p:cNvSpPr>
            <a:spLocks noChangeArrowheads="1"/>
          </p:cNvSpPr>
          <p:nvPr/>
        </p:nvSpPr>
        <p:spPr bwMode="auto">
          <a:xfrm>
            <a:off x="5346700"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4</a:t>
            </a:r>
          </a:p>
        </p:txBody>
      </p:sp>
      <p:sp>
        <p:nvSpPr>
          <p:cNvPr id="33827" name="Rectangle 35"/>
          <p:cNvSpPr>
            <a:spLocks noChangeArrowheads="1"/>
          </p:cNvSpPr>
          <p:nvPr/>
        </p:nvSpPr>
        <p:spPr bwMode="auto">
          <a:xfrm>
            <a:off x="5834063"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28" name="Rectangle 36"/>
          <p:cNvSpPr>
            <a:spLocks noChangeArrowheads="1"/>
          </p:cNvSpPr>
          <p:nvPr/>
        </p:nvSpPr>
        <p:spPr bwMode="auto">
          <a:xfrm>
            <a:off x="5834063"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3</a:t>
            </a:r>
          </a:p>
        </p:txBody>
      </p:sp>
      <p:sp>
        <p:nvSpPr>
          <p:cNvPr id="33830" name="Rectangle 38"/>
          <p:cNvSpPr>
            <a:spLocks noChangeArrowheads="1"/>
          </p:cNvSpPr>
          <p:nvPr/>
        </p:nvSpPr>
        <p:spPr bwMode="auto">
          <a:xfrm>
            <a:off x="6321425"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31" name="Rectangle 39"/>
          <p:cNvSpPr>
            <a:spLocks noChangeArrowheads="1"/>
          </p:cNvSpPr>
          <p:nvPr/>
        </p:nvSpPr>
        <p:spPr bwMode="auto">
          <a:xfrm>
            <a:off x="6321425"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2</a:t>
            </a:r>
          </a:p>
        </p:txBody>
      </p:sp>
      <p:sp>
        <p:nvSpPr>
          <p:cNvPr id="33833" name="Rectangle 41"/>
          <p:cNvSpPr>
            <a:spLocks noChangeArrowheads="1"/>
          </p:cNvSpPr>
          <p:nvPr/>
        </p:nvSpPr>
        <p:spPr bwMode="auto">
          <a:xfrm>
            <a:off x="6808788"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34" name="Rectangle 42"/>
          <p:cNvSpPr>
            <a:spLocks noChangeArrowheads="1"/>
          </p:cNvSpPr>
          <p:nvPr/>
        </p:nvSpPr>
        <p:spPr bwMode="auto">
          <a:xfrm>
            <a:off x="6808788"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a:t>
            </a:r>
          </a:p>
        </p:txBody>
      </p:sp>
      <p:sp>
        <p:nvSpPr>
          <p:cNvPr id="33836" name="Rectangle 44"/>
          <p:cNvSpPr>
            <a:spLocks noChangeArrowheads="1"/>
          </p:cNvSpPr>
          <p:nvPr/>
        </p:nvSpPr>
        <p:spPr bwMode="auto">
          <a:xfrm>
            <a:off x="7296150" y="3395662"/>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37" name="Rectangle 45"/>
          <p:cNvSpPr>
            <a:spLocks noChangeArrowheads="1"/>
          </p:cNvSpPr>
          <p:nvPr/>
        </p:nvSpPr>
        <p:spPr bwMode="auto">
          <a:xfrm>
            <a:off x="7296150" y="3090862"/>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sp>
        <p:nvSpPr>
          <p:cNvPr id="33840" name="Rectangle 48"/>
          <p:cNvSpPr>
            <a:spLocks noChangeArrowheads="1"/>
          </p:cNvSpPr>
          <p:nvPr/>
        </p:nvSpPr>
        <p:spPr bwMode="auto">
          <a:xfrm>
            <a:off x="1935163"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41" name="Rectangle 49"/>
          <p:cNvSpPr>
            <a:spLocks noChangeArrowheads="1"/>
          </p:cNvSpPr>
          <p:nvPr/>
        </p:nvSpPr>
        <p:spPr bwMode="auto">
          <a:xfrm>
            <a:off x="1935163"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11</a:t>
            </a:r>
          </a:p>
        </p:txBody>
      </p:sp>
      <p:sp>
        <p:nvSpPr>
          <p:cNvPr id="33843" name="Rectangle 51"/>
          <p:cNvSpPr>
            <a:spLocks noChangeArrowheads="1"/>
          </p:cNvSpPr>
          <p:nvPr/>
        </p:nvSpPr>
        <p:spPr bwMode="auto">
          <a:xfrm>
            <a:off x="2422525"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44" name="Rectangle 52"/>
          <p:cNvSpPr>
            <a:spLocks noChangeArrowheads="1"/>
          </p:cNvSpPr>
          <p:nvPr/>
        </p:nvSpPr>
        <p:spPr bwMode="auto">
          <a:xfrm>
            <a:off x="2422525"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10</a:t>
            </a:r>
          </a:p>
        </p:txBody>
      </p:sp>
      <p:sp>
        <p:nvSpPr>
          <p:cNvPr id="33846" name="Rectangle 54"/>
          <p:cNvSpPr>
            <a:spLocks noChangeArrowheads="1"/>
          </p:cNvSpPr>
          <p:nvPr/>
        </p:nvSpPr>
        <p:spPr bwMode="auto">
          <a:xfrm>
            <a:off x="2909888"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47" name="Rectangle 55"/>
          <p:cNvSpPr>
            <a:spLocks noChangeArrowheads="1"/>
          </p:cNvSpPr>
          <p:nvPr/>
        </p:nvSpPr>
        <p:spPr bwMode="auto">
          <a:xfrm>
            <a:off x="2909888"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9</a:t>
            </a:r>
          </a:p>
        </p:txBody>
      </p:sp>
      <p:sp>
        <p:nvSpPr>
          <p:cNvPr id="33849" name="Rectangle 57"/>
          <p:cNvSpPr>
            <a:spLocks noChangeArrowheads="1"/>
          </p:cNvSpPr>
          <p:nvPr/>
        </p:nvSpPr>
        <p:spPr bwMode="auto">
          <a:xfrm>
            <a:off x="3397250"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50" name="Rectangle 58"/>
          <p:cNvSpPr>
            <a:spLocks noChangeArrowheads="1"/>
          </p:cNvSpPr>
          <p:nvPr/>
        </p:nvSpPr>
        <p:spPr bwMode="auto">
          <a:xfrm>
            <a:off x="3397250"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8</a:t>
            </a:r>
          </a:p>
        </p:txBody>
      </p:sp>
      <p:sp>
        <p:nvSpPr>
          <p:cNvPr id="33852" name="Rectangle 60"/>
          <p:cNvSpPr>
            <a:spLocks noChangeArrowheads="1"/>
          </p:cNvSpPr>
          <p:nvPr/>
        </p:nvSpPr>
        <p:spPr bwMode="auto">
          <a:xfrm>
            <a:off x="3884613"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53" name="Rectangle 61"/>
          <p:cNvSpPr>
            <a:spLocks noChangeArrowheads="1"/>
          </p:cNvSpPr>
          <p:nvPr/>
        </p:nvSpPr>
        <p:spPr bwMode="auto">
          <a:xfrm>
            <a:off x="3884613"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7</a:t>
            </a:r>
          </a:p>
        </p:txBody>
      </p:sp>
      <p:sp>
        <p:nvSpPr>
          <p:cNvPr id="33855" name="Rectangle 63"/>
          <p:cNvSpPr>
            <a:spLocks noChangeArrowheads="1"/>
          </p:cNvSpPr>
          <p:nvPr/>
        </p:nvSpPr>
        <p:spPr bwMode="auto">
          <a:xfrm>
            <a:off x="4371975" y="5432425"/>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3856" name="Rectangle 64"/>
          <p:cNvSpPr>
            <a:spLocks noChangeArrowheads="1"/>
          </p:cNvSpPr>
          <p:nvPr/>
        </p:nvSpPr>
        <p:spPr bwMode="auto">
          <a:xfrm>
            <a:off x="4371975"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6</a:t>
            </a:r>
          </a:p>
        </p:txBody>
      </p:sp>
      <p:sp>
        <p:nvSpPr>
          <p:cNvPr id="33858" name="Rectangle 66"/>
          <p:cNvSpPr>
            <a:spLocks noChangeArrowheads="1"/>
          </p:cNvSpPr>
          <p:nvPr/>
        </p:nvSpPr>
        <p:spPr bwMode="auto">
          <a:xfrm>
            <a:off x="4859338"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59" name="Rectangle 67"/>
          <p:cNvSpPr>
            <a:spLocks noChangeArrowheads="1"/>
          </p:cNvSpPr>
          <p:nvPr/>
        </p:nvSpPr>
        <p:spPr bwMode="auto">
          <a:xfrm>
            <a:off x="4859338"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5</a:t>
            </a:r>
          </a:p>
        </p:txBody>
      </p:sp>
      <p:sp>
        <p:nvSpPr>
          <p:cNvPr id="33861" name="Rectangle 69"/>
          <p:cNvSpPr>
            <a:spLocks noChangeArrowheads="1"/>
          </p:cNvSpPr>
          <p:nvPr/>
        </p:nvSpPr>
        <p:spPr bwMode="auto">
          <a:xfrm>
            <a:off x="5346700"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62" name="Rectangle 70"/>
          <p:cNvSpPr>
            <a:spLocks noChangeArrowheads="1"/>
          </p:cNvSpPr>
          <p:nvPr/>
        </p:nvSpPr>
        <p:spPr bwMode="auto">
          <a:xfrm>
            <a:off x="5346700"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4</a:t>
            </a:r>
          </a:p>
        </p:txBody>
      </p:sp>
      <p:sp>
        <p:nvSpPr>
          <p:cNvPr id="33864" name="Rectangle 72"/>
          <p:cNvSpPr>
            <a:spLocks noChangeArrowheads="1"/>
          </p:cNvSpPr>
          <p:nvPr/>
        </p:nvSpPr>
        <p:spPr bwMode="auto">
          <a:xfrm>
            <a:off x="5834063"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65" name="Rectangle 73"/>
          <p:cNvSpPr>
            <a:spLocks noChangeArrowheads="1"/>
          </p:cNvSpPr>
          <p:nvPr/>
        </p:nvSpPr>
        <p:spPr bwMode="auto">
          <a:xfrm>
            <a:off x="5834063"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3</a:t>
            </a:r>
          </a:p>
        </p:txBody>
      </p:sp>
      <p:sp>
        <p:nvSpPr>
          <p:cNvPr id="33867" name="Rectangle 75"/>
          <p:cNvSpPr>
            <a:spLocks noChangeArrowheads="1"/>
          </p:cNvSpPr>
          <p:nvPr/>
        </p:nvSpPr>
        <p:spPr bwMode="auto">
          <a:xfrm>
            <a:off x="6321425"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68" name="Rectangle 76"/>
          <p:cNvSpPr>
            <a:spLocks noChangeArrowheads="1"/>
          </p:cNvSpPr>
          <p:nvPr/>
        </p:nvSpPr>
        <p:spPr bwMode="auto">
          <a:xfrm>
            <a:off x="6321425"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2</a:t>
            </a:r>
          </a:p>
        </p:txBody>
      </p:sp>
      <p:sp>
        <p:nvSpPr>
          <p:cNvPr id="33870" name="Rectangle 78"/>
          <p:cNvSpPr>
            <a:spLocks noChangeArrowheads="1"/>
          </p:cNvSpPr>
          <p:nvPr/>
        </p:nvSpPr>
        <p:spPr bwMode="auto">
          <a:xfrm>
            <a:off x="6808788"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71" name="Rectangle 79"/>
          <p:cNvSpPr>
            <a:spLocks noChangeArrowheads="1"/>
          </p:cNvSpPr>
          <p:nvPr/>
        </p:nvSpPr>
        <p:spPr bwMode="auto">
          <a:xfrm>
            <a:off x="6808788"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a:t>
            </a:r>
          </a:p>
        </p:txBody>
      </p:sp>
      <p:sp>
        <p:nvSpPr>
          <p:cNvPr id="33873" name="Rectangle 81"/>
          <p:cNvSpPr>
            <a:spLocks noChangeArrowheads="1"/>
          </p:cNvSpPr>
          <p:nvPr/>
        </p:nvSpPr>
        <p:spPr bwMode="auto">
          <a:xfrm>
            <a:off x="7296150" y="54324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3874" name="Rectangle 82"/>
          <p:cNvSpPr>
            <a:spLocks noChangeArrowheads="1"/>
          </p:cNvSpPr>
          <p:nvPr/>
        </p:nvSpPr>
        <p:spPr bwMode="auto">
          <a:xfrm>
            <a:off x="7296150" y="51276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grpSp>
        <p:nvGrpSpPr>
          <p:cNvPr id="2" name="Group 83"/>
          <p:cNvGrpSpPr>
            <a:grpSpLocks/>
          </p:cNvGrpSpPr>
          <p:nvPr/>
        </p:nvGrpSpPr>
        <p:grpSpPr bwMode="auto">
          <a:xfrm>
            <a:off x="4859337" y="3860800"/>
            <a:ext cx="2924174" cy="333375"/>
            <a:chOff x="3061" y="2261"/>
            <a:chExt cx="1842" cy="210"/>
          </a:xfrm>
        </p:grpSpPr>
        <p:sp>
          <p:nvSpPr>
            <p:cNvPr id="33876" name="Line 84"/>
            <p:cNvSpPr>
              <a:spLocks noChangeShapeType="1"/>
            </p:cNvSpPr>
            <p:nvPr/>
          </p:nvSpPr>
          <p:spPr bwMode="auto">
            <a:xfrm>
              <a:off x="3061" y="2352"/>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3877" name="Text Box 85"/>
            <p:cNvSpPr txBox="1">
              <a:spLocks noChangeArrowheads="1"/>
            </p:cNvSpPr>
            <p:nvPr/>
          </p:nvSpPr>
          <p:spPr bwMode="auto">
            <a:xfrm>
              <a:off x="3768" y="2261"/>
              <a:ext cx="37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VPO</a:t>
              </a:r>
            </a:p>
          </p:txBody>
        </p:sp>
      </p:grpSp>
      <p:grpSp>
        <p:nvGrpSpPr>
          <p:cNvPr id="3" name="Group 86"/>
          <p:cNvGrpSpPr>
            <a:grpSpLocks/>
          </p:cNvGrpSpPr>
          <p:nvPr/>
        </p:nvGrpSpPr>
        <p:grpSpPr bwMode="auto">
          <a:xfrm>
            <a:off x="4876801" y="5813425"/>
            <a:ext cx="2924176" cy="333375"/>
            <a:chOff x="3072" y="3312"/>
            <a:chExt cx="1842" cy="210"/>
          </a:xfrm>
        </p:grpSpPr>
        <p:sp>
          <p:nvSpPr>
            <p:cNvPr id="33879" name="Line 87"/>
            <p:cNvSpPr>
              <a:spLocks noChangeShapeType="1"/>
            </p:cNvSpPr>
            <p:nvPr/>
          </p:nvSpPr>
          <p:spPr bwMode="auto">
            <a:xfrm>
              <a:off x="3072" y="340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3880" name="Text Box 88"/>
            <p:cNvSpPr txBox="1">
              <a:spLocks noChangeArrowheads="1"/>
            </p:cNvSpPr>
            <p:nvPr/>
          </p:nvSpPr>
          <p:spPr bwMode="auto">
            <a:xfrm>
              <a:off x="3779" y="3312"/>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4" name="Group 89"/>
          <p:cNvGrpSpPr>
            <a:grpSpLocks/>
          </p:cNvGrpSpPr>
          <p:nvPr/>
        </p:nvGrpSpPr>
        <p:grpSpPr bwMode="auto">
          <a:xfrm>
            <a:off x="1981200" y="5813425"/>
            <a:ext cx="2924176" cy="333375"/>
            <a:chOff x="1248" y="3312"/>
            <a:chExt cx="1842" cy="210"/>
          </a:xfrm>
        </p:grpSpPr>
        <p:sp>
          <p:nvSpPr>
            <p:cNvPr id="33882" name="Line 90"/>
            <p:cNvSpPr>
              <a:spLocks noChangeShapeType="1"/>
            </p:cNvSpPr>
            <p:nvPr/>
          </p:nvSpPr>
          <p:spPr bwMode="auto">
            <a:xfrm>
              <a:off x="1248" y="340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3883" name="Text Box 91"/>
            <p:cNvSpPr txBox="1">
              <a:spLocks noChangeArrowheads="1"/>
            </p:cNvSpPr>
            <p:nvPr/>
          </p:nvSpPr>
          <p:spPr bwMode="auto">
            <a:xfrm>
              <a:off x="1955" y="3312"/>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5" name="Group 92"/>
          <p:cNvGrpSpPr>
            <a:grpSpLocks/>
          </p:cNvGrpSpPr>
          <p:nvPr/>
        </p:nvGrpSpPr>
        <p:grpSpPr bwMode="auto">
          <a:xfrm>
            <a:off x="960438" y="3852862"/>
            <a:ext cx="3916363" cy="333375"/>
            <a:chOff x="605" y="2256"/>
            <a:chExt cx="2467" cy="210"/>
          </a:xfrm>
        </p:grpSpPr>
        <p:sp>
          <p:nvSpPr>
            <p:cNvPr id="33885" name="Line 93"/>
            <p:cNvSpPr>
              <a:spLocks noChangeShapeType="1"/>
            </p:cNvSpPr>
            <p:nvPr/>
          </p:nvSpPr>
          <p:spPr bwMode="auto">
            <a:xfrm>
              <a:off x="605" y="2347"/>
              <a:ext cx="2467"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3886" name="Text Box 94"/>
            <p:cNvSpPr txBox="1">
              <a:spLocks noChangeArrowheads="1"/>
            </p:cNvSpPr>
            <p:nvPr/>
          </p:nvSpPr>
          <p:spPr bwMode="auto">
            <a:xfrm>
              <a:off x="1553" y="2256"/>
              <a:ext cx="374"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VPN</a:t>
              </a:r>
            </a:p>
          </p:txBody>
        </p:sp>
      </p:grpSp>
      <p:sp>
        <p:nvSpPr>
          <p:cNvPr id="33887" name="Text Box 95"/>
          <p:cNvSpPr txBox="1">
            <a:spLocks noChangeArrowheads="1"/>
          </p:cNvSpPr>
          <p:nvPr/>
        </p:nvSpPr>
        <p:spPr bwMode="auto">
          <a:xfrm>
            <a:off x="1657352" y="4289425"/>
            <a:ext cx="2174440" cy="333210"/>
          </a:xfrm>
          <a:prstGeom prst="rect">
            <a:avLst/>
          </a:prstGeom>
          <a:no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chemeClr val="tx1">
                    <a:lumMod val="50000"/>
                    <a:lumOff val="50000"/>
                  </a:schemeClr>
                </a:solidFill>
                <a:latin typeface="Calibri" pitchFamily="34" charset="0"/>
              </a:rPr>
              <a:t>Virtual Page Number</a:t>
            </a:r>
          </a:p>
        </p:txBody>
      </p:sp>
      <p:sp>
        <p:nvSpPr>
          <p:cNvPr id="33888" name="Text Box 96"/>
          <p:cNvSpPr txBox="1">
            <a:spLocks noChangeArrowheads="1"/>
          </p:cNvSpPr>
          <p:nvPr/>
        </p:nvSpPr>
        <p:spPr bwMode="auto">
          <a:xfrm>
            <a:off x="5291668" y="4278312"/>
            <a:ext cx="1976630" cy="333210"/>
          </a:xfrm>
          <a:prstGeom prst="rect">
            <a:avLst/>
          </a:prstGeom>
          <a:no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chemeClr val="tx1">
                    <a:lumMod val="50000"/>
                    <a:lumOff val="50000"/>
                  </a:schemeClr>
                </a:solidFill>
                <a:latin typeface="Calibri" pitchFamily="34" charset="0"/>
              </a:rPr>
              <a:t>Virtual Page Offset</a:t>
            </a:r>
          </a:p>
        </p:txBody>
      </p:sp>
      <p:sp>
        <p:nvSpPr>
          <p:cNvPr id="33889" name="Text Box 97"/>
          <p:cNvSpPr txBox="1">
            <a:spLocks noChangeArrowheads="1"/>
          </p:cNvSpPr>
          <p:nvPr/>
        </p:nvSpPr>
        <p:spPr bwMode="auto">
          <a:xfrm>
            <a:off x="2203983" y="6162675"/>
            <a:ext cx="2289280" cy="333210"/>
          </a:xfrm>
          <a:prstGeom prst="rect">
            <a:avLst/>
          </a:prstGeom>
          <a:no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chemeClr val="tx1">
                    <a:lumMod val="50000"/>
                    <a:lumOff val="50000"/>
                  </a:schemeClr>
                </a:solidFill>
                <a:latin typeface="Calibri" pitchFamily="34" charset="0"/>
              </a:rPr>
              <a:t>Physical Page Number</a:t>
            </a:r>
          </a:p>
        </p:txBody>
      </p:sp>
      <p:sp>
        <p:nvSpPr>
          <p:cNvPr id="33890" name="Text Box 98"/>
          <p:cNvSpPr txBox="1">
            <a:spLocks noChangeArrowheads="1"/>
          </p:cNvSpPr>
          <p:nvPr/>
        </p:nvSpPr>
        <p:spPr bwMode="auto">
          <a:xfrm>
            <a:off x="5232399" y="6194425"/>
            <a:ext cx="2091469" cy="333210"/>
          </a:xfrm>
          <a:prstGeom prst="rect">
            <a:avLst/>
          </a:prstGeom>
          <a:noFill/>
          <a:ln w="9525">
            <a:noFill/>
            <a:round/>
            <a:headEnd/>
            <a:tailEnd/>
          </a:ln>
          <a:effectLst/>
        </p:spPr>
        <p:txBody>
          <a:bodyPr wrap="none" lIns="90360" tIns="44280" rIns="90360" bIns="44280">
            <a:spAutoFit/>
          </a:bodyPr>
          <a:lstStyle/>
          <a:p>
            <a:pPr algn="ct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chemeClr val="tx1">
                    <a:lumMod val="50000"/>
                    <a:lumOff val="50000"/>
                  </a:schemeClr>
                </a:solidFill>
                <a:latin typeface="Calibri" pitchFamily="34" charset="0"/>
              </a:rPr>
              <a:t>Physical Page Offset</a:t>
            </a:r>
          </a:p>
        </p:txBody>
      </p:sp>
      <p:sp>
        <p:nvSpPr>
          <p:cNvPr id="6" name="TextBox 5">
            <a:extLst>
              <a:ext uri="{FF2B5EF4-FFF2-40B4-BE49-F238E27FC236}">
                <a16:creationId xmlns:a16="http://schemas.microsoft.com/office/drawing/2014/main" id="{ED16C617-D761-4A6B-9C1D-723944C7F44D}"/>
              </a:ext>
            </a:extLst>
          </p:cNvPr>
          <p:cNvSpPr txBox="1"/>
          <p:nvPr/>
        </p:nvSpPr>
        <p:spPr>
          <a:xfrm>
            <a:off x="5698328" y="1286031"/>
            <a:ext cx="1281121" cy="646331"/>
          </a:xfrm>
          <a:prstGeom prst="rect">
            <a:avLst/>
          </a:prstGeom>
          <a:noFill/>
        </p:spPr>
        <p:txBody>
          <a:bodyPr wrap="none" rtlCol="0">
            <a:spAutoFit/>
          </a:bodyPr>
          <a:lstStyle/>
          <a:p>
            <a:pPr algn="ctr"/>
            <a:r>
              <a:rPr lang="en-US" sz="1800" dirty="0">
                <a:solidFill>
                  <a:srgbClr val="C00000"/>
                </a:solidFill>
                <a:latin typeface="Calibri" pitchFamily="34" charset="0"/>
              </a:rPr>
              <a:t>Why is the</a:t>
            </a:r>
            <a:br>
              <a:rPr lang="en-US" sz="1800" dirty="0">
                <a:solidFill>
                  <a:srgbClr val="C00000"/>
                </a:solidFill>
                <a:latin typeface="Calibri" pitchFamily="34" charset="0"/>
              </a:rPr>
            </a:br>
            <a:r>
              <a:rPr lang="en-US" sz="1800" dirty="0">
                <a:solidFill>
                  <a:srgbClr val="C00000"/>
                </a:solidFill>
                <a:latin typeface="Calibri" pitchFamily="34" charset="0"/>
              </a:rPr>
              <a:t>VPO 6 bits?</a:t>
            </a:r>
          </a:p>
        </p:txBody>
      </p:sp>
      <p:sp>
        <p:nvSpPr>
          <p:cNvPr id="7" name="TextBox 6">
            <a:extLst>
              <a:ext uri="{FF2B5EF4-FFF2-40B4-BE49-F238E27FC236}">
                <a16:creationId xmlns:a16="http://schemas.microsoft.com/office/drawing/2014/main" id="{15B597AF-4D23-89DC-96CF-BD7AE3594CB3}"/>
              </a:ext>
            </a:extLst>
          </p:cNvPr>
          <p:cNvSpPr txBox="1"/>
          <p:nvPr/>
        </p:nvSpPr>
        <p:spPr>
          <a:xfrm>
            <a:off x="5698328" y="2142363"/>
            <a:ext cx="1277914" cy="646331"/>
          </a:xfrm>
          <a:prstGeom prst="rect">
            <a:avLst/>
          </a:prstGeom>
          <a:noFill/>
        </p:spPr>
        <p:txBody>
          <a:bodyPr wrap="none" rtlCol="0">
            <a:spAutoFit/>
          </a:bodyPr>
          <a:lstStyle/>
          <a:p>
            <a:r>
              <a:rPr lang="en-US" sz="1800" dirty="0">
                <a:solidFill>
                  <a:srgbClr val="C00000"/>
                </a:solidFill>
                <a:latin typeface="Calibri" pitchFamily="34" charset="0"/>
              </a:rPr>
              <a:t>Why is the</a:t>
            </a:r>
          </a:p>
          <a:p>
            <a:r>
              <a:rPr lang="en-US" sz="1800" dirty="0">
                <a:solidFill>
                  <a:srgbClr val="C00000"/>
                </a:solidFill>
                <a:latin typeface="Calibri" pitchFamily="34" charset="0"/>
              </a:rPr>
              <a:t>VPN 8 bits?</a:t>
            </a:r>
          </a:p>
        </p:txBody>
      </p:sp>
      <p:sp>
        <p:nvSpPr>
          <p:cNvPr id="8" name="TextBox 7">
            <a:extLst>
              <a:ext uri="{FF2B5EF4-FFF2-40B4-BE49-F238E27FC236}">
                <a16:creationId xmlns:a16="http://schemas.microsoft.com/office/drawing/2014/main" id="{72550928-84D2-6DDB-C385-D6E2ECD5E2AC}"/>
              </a:ext>
            </a:extLst>
          </p:cNvPr>
          <p:cNvSpPr txBox="1"/>
          <p:nvPr/>
        </p:nvSpPr>
        <p:spPr>
          <a:xfrm>
            <a:off x="7418503" y="1287103"/>
            <a:ext cx="1268297" cy="646331"/>
          </a:xfrm>
          <a:prstGeom prst="rect">
            <a:avLst/>
          </a:prstGeom>
          <a:noFill/>
        </p:spPr>
        <p:txBody>
          <a:bodyPr wrap="none" rtlCol="0">
            <a:spAutoFit/>
          </a:bodyPr>
          <a:lstStyle/>
          <a:p>
            <a:pPr algn="ctr"/>
            <a:r>
              <a:rPr lang="en-US" sz="1800" dirty="0">
                <a:solidFill>
                  <a:srgbClr val="C00000"/>
                </a:solidFill>
                <a:latin typeface="Calibri" pitchFamily="34" charset="0"/>
              </a:rPr>
              <a:t>Why is the</a:t>
            </a:r>
            <a:br>
              <a:rPr lang="en-US" sz="1800" dirty="0">
                <a:solidFill>
                  <a:srgbClr val="C00000"/>
                </a:solidFill>
                <a:latin typeface="Calibri" pitchFamily="34" charset="0"/>
              </a:rPr>
            </a:br>
            <a:r>
              <a:rPr lang="en-US" sz="1800" dirty="0">
                <a:solidFill>
                  <a:srgbClr val="C00000"/>
                </a:solidFill>
                <a:latin typeface="Calibri" pitchFamily="34" charset="0"/>
              </a:rPr>
              <a:t>PPO 6 bits?</a:t>
            </a:r>
          </a:p>
        </p:txBody>
      </p:sp>
      <p:sp>
        <p:nvSpPr>
          <p:cNvPr id="10" name="TextBox 9">
            <a:extLst>
              <a:ext uri="{FF2B5EF4-FFF2-40B4-BE49-F238E27FC236}">
                <a16:creationId xmlns:a16="http://schemas.microsoft.com/office/drawing/2014/main" id="{0C2713BB-51A4-C391-9169-D09B118847F7}"/>
              </a:ext>
            </a:extLst>
          </p:cNvPr>
          <p:cNvSpPr txBox="1"/>
          <p:nvPr/>
        </p:nvSpPr>
        <p:spPr>
          <a:xfrm>
            <a:off x="7421710" y="2140075"/>
            <a:ext cx="1265090" cy="646331"/>
          </a:xfrm>
          <a:prstGeom prst="rect">
            <a:avLst/>
          </a:prstGeom>
          <a:noFill/>
        </p:spPr>
        <p:txBody>
          <a:bodyPr wrap="none" rtlCol="0">
            <a:spAutoFit/>
          </a:bodyPr>
          <a:lstStyle/>
          <a:p>
            <a:pPr algn="ctr"/>
            <a:r>
              <a:rPr lang="en-US" sz="1800" dirty="0">
                <a:solidFill>
                  <a:srgbClr val="C00000"/>
                </a:solidFill>
                <a:latin typeface="Calibri" pitchFamily="34" charset="0"/>
              </a:rPr>
              <a:t>Why is the</a:t>
            </a:r>
            <a:br>
              <a:rPr lang="en-US" sz="1800" dirty="0">
                <a:solidFill>
                  <a:srgbClr val="C00000"/>
                </a:solidFill>
                <a:latin typeface="Calibri" pitchFamily="34" charset="0"/>
              </a:rPr>
            </a:br>
            <a:r>
              <a:rPr lang="en-US" sz="1800" dirty="0">
                <a:solidFill>
                  <a:srgbClr val="C00000"/>
                </a:solidFill>
                <a:latin typeface="Calibri" pitchFamily="34" charset="0"/>
              </a:rPr>
              <a:t>PPN 6 bits?</a:t>
            </a:r>
          </a:p>
        </p:txBody>
      </p:sp>
      <p:sp>
        <p:nvSpPr>
          <p:cNvPr id="11" name="Rectangle 10">
            <a:extLst>
              <a:ext uri="{FF2B5EF4-FFF2-40B4-BE49-F238E27FC236}">
                <a16:creationId xmlns:a16="http://schemas.microsoft.com/office/drawing/2014/main" id="{63138069-2E9C-4DD6-2046-607985D8C583}"/>
              </a:ext>
            </a:extLst>
          </p:cNvPr>
          <p:cNvSpPr/>
          <p:nvPr/>
        </p:nvSpPr>
        <p:spPr bwMode="auto">
          <a:xfrm>
            <a:off x="7991927" y="417012"/>
            <a:ext cx="914400" cy="344988"/>
          </a:xfrm>
          <a:prstGeom prst="rect">
            <a:avLst/>
          </a:prstGeom>
          <a:solidFill>
            <a:schemeClr val="bg1"/>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Tree>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9277" y="4763559"/>
            <a:ext cx="8154989" cy="1627189"/>
            <a:chOff x="2211252" y="149729"/>
            <a:chExt cx="8154989" cy="1627189"/>
          </a:xfrm>
        </p:grpSpPr>
        <p:sp>
          <p:nvSpPr>
            <p:cNvPr id="145" name="Rectangle 60"/>
            <p:cNvSpPr>
              <a:spLocks noChangeArrowheads="1"/>
            </p:cNvSpPr>
            <p:nvPr/>
          </p:nvSpPr>
          <p:spPr bwMode="auto">
            <a:xfrm>
              <a:off x="9739177"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46" name="Rectangle 61"/>
            <p:cNvSpPr>
              <a:spLocks noChangeArrowheads="1"/>
            </p:cNvSpPr>
            <p:nvPr/>
          </p:nvSpPr>
          <p:spPr bwMode="auto">
            <a:xfrm>
              <a:off x="9108940" y="1449892"/>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47" name="Rectangle 62"/>
            <p:cNvSpPr>
              <a:spLocks noChangeArrowheads="1"/>
            </p:cNvSpPr>
            <p:nvPr/>
          </p:nvSpPr>
          <p:spPr bwMode="auto">
            <a:xfrm>
              <a:off x="8483465"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148" name="Rectangle 63"/>
            <p:cNvSpPr>
              <a:spLocks noChangeArrowheads="1"/>
            </p:cNvSpPr>
            <p:nvPr/>
          </p:nvSpPr>
          <p:spPr bwMode="auto">
            <a:xfrm>
              <a:off x="7854815"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49" name="Rectangle 64"/>
            <p:cNvSpPr>
              <a:spLocks noChangeArrowheads="1"/>
            </p:cNvSpPr>
            <p:nvPr/>
          </p:nvSpPr>
          <p:spPr bwMode="auto">
            <a:xfrm>
              <a:off x="7229340"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150" name="Rectangle 65"/>
            <p:cNvSpPr>
              <a:spLocks noChangeArrowheads="1"/>
            </p:cNvSpPr>
            <p:nvPr/>
          </p:nvSpPr>
          <p:spPr bwMode="auto">
            <a:xfrm>
              <a:off x="6602277" y="1449892"/>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151" name="Rectangle 66"/>
            <p:cNvSpPr>
              <a:spLocks noChangeArrowheads="1"/>
            </p:cNvSpPr>
            <p:nvPr/>
          </p:nvSpPr>
          <p:spPr bwMode="auto">
            <a:xfrm>
              <a:off x="5973627"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52" name="Rectangle 67"/>
            <p:cNvSpPr>
              <a:spLocks noChangeArrowheads="1"/>
            </p:cNvSpPr>
            <p:nvPr/>
          </p:nvSpPr>
          <p:spPr bwMode="auto">
            <a:xfrm>
              <a:off x="5346565" y="1449892"/>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153" name="Rectangle 68"/>
            <p:cNvSpPr>
              <a:spLocks noChangeArrowheads="1"/>
            </p:cNvSpPr>
            <p:nvPr/>
          </p:nvSpPr>
          <p:spPr bwMode="auto">
            <a:xfrm>
              <a:off x="4721090"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154" name="Rectangle 69"/>
            <p:cNvSpPr>
              <a:spLocks noChangeArrowheads="1"/>
            </p:cNvSpPr>
            <p:nvPr/>
          </p:nvSpPr>
          <p:spPr bwMode="auto">
            <a:xfrm>
              <a:off x="4092440"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55" name="Rectangle 70"/>
            <p:cNvSpPr>
              <a:spLocks noChangeArrowheads="1"/>
            </p:cNvSpPr>
            <p:nvPr/>
          </p:nvSpPr>
          <p:spPr bwMode="auto">
            <a:xfrm>
              <a:off x="3466965"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56" name="Rectangle 71"/>
            <p:cNvSpPr>
              <a:spLocks noChangeArrowheads="1"/>
            </p:cNvSpPr>
            <p:nvPr/>
          </p:nvSpPr>
          <p:spPr bwMode="auto">
            <a:xfrm>
              <a:off x="2836727" y="1449892"/>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157" name="Rectangle 72"/>
            <p:cNvSpPr>
              <a:spLocks noChangeArrowheads="1"/>
            </p:cNvSpPr>
            <p:nvPr/>
          </p:nvSpPr>
          <p:spPr bwMode="auto">
            <a:xfrm>
              <a:off x="2211252" y="1449892"/>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158" name="Rectangle 73"/>
            <p:cNvSpPr>
              <a:spLocks noChangeArrowheads="1"/>
            </p:cNvSpPr>
            <p:nvPr/>
          </p:nvSpPr>
          <p:spPr bwMode="auto">
            <a:xfrm>
              <a:off x="9739177"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59" name="Rectangle 74"/>
            <p:cNvSpPr>
              <a:spLocks noChangeArrowheads="1"/>
            </p:cNvSpPr>
            <p:nvPr/>
          </p:nvSpPr>
          <p:spPr bwMode="auto">
            <a:xfrm>
              <a:off x="9108940" y="1124454"/>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60" name="Rectangle 75"/>
            <p:cNvSpPr>
              <a:spLocks noChangeArrowheads="1"/>
            </p:cNvSpPr>
            <p:nvPr/>
          </p:nvSpPr>
          <p:spPr bwMode="auto">
            <a:xfrm>
              <a:off x="8483465"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161" name="Rectangle 76"/>
            <p:cNvSpPr>
              <a:spLocks noChangeArrowheads="1"/>
            </p:cNvSpPr>
            <p:nvPr/>
          </p:nvSpPr>
          <p:spPr bwMode="auto">
            <a:xfrm>
              <a:off x="7854815"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62" name="Rectangle 77"/>
            <p:cNvSpPr>
              <a:spLocks noChangeArrowheads="1"/>
            </p:cNvSpPr>
            <p:nvPr/>
          </p:nvSpPr>
          <p:spPr bwMode="auto">
            <a:xfrm>
              <a:off x="7229340"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63" name="Rectangle 78"/>
            <p:cNvSpPr>
              <a:spLocks noChangeArrowheads="1"/>
            </p:cNvSpPr>
            <p:nvPr/>
          </p:nvSpPr>
          <p:spPr bwMode="auto">
            <a:xfrm>
              <a:off x="6602277" y="1124454"/>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06</a:t>
              </a:r>
            </a:p>
          </p:txBody>
        </p:sp>
        <p:sp>
          <p:nvSpPr>
            <p:cNvPr id="164" name="Rectangle 79"/>
            <p:cNvSpPr>
              <a:spLocks noChangeArrowheads="1"/>
            </p:cNvSpPr>
            <p:nvPr/>
          </p:nvSpPr>
          <p:spPr bwMode="auto">
            <a:xfrm>
              <a:off x="5973627"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65" name="Rectangle 80"/>
            <p:cNvSpPr>
              <a:spLocks noChangeArrowheads="1"/>
            </p:cNvSpPr>
            <p:nvPr/>
          </p:nvSpPr>
          <p:spPr bwMode="auto">
            <a:xfrm>
              <a:off x="5346565" y="1124454"/>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66" name="Rectangle 81"/>
            <p:cNvSpPr>
              <a:spLocks noChangeArrowheads="1"/>
            </p:cNvSpPr>
            <p:nvPr/>
          </p:nvSpPr>
          <p:spPr bwMode="auto">
            <a:xfrm>
              <a:off x="4721090"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167" name="Rectangle 82"/>
            <p:cNvSpPr>
              <a:spLocks noChangeArrowheads="1"/>
            </p:cNvSpPr>
            <p:nvPr/>
          </p:nvSpPr>
          <p:spPr bwMode="auto">
            <a:xfrm>
              <a:off x="4092440"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68" name="Rectangle 83"/>
            <p:cNvSpPr>
              <a:spLocks noChangeArrowheads="1"/>
            </p:cNvSpPr>
            <p:nvPr/>
          </p:nvSpPr>
          <p:spPr bwMode="auto">
            <a:xfrm>
              <a:off x="3466965"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69" name="Rectangle 84"/>
            <p:cNvSpPr>
              <a:spLocks noChangeArrowheads="1"/>
            </p:cNvSpPr>
            <p:nvPr/>
          </p:nvSpPr>
          <p:spPr bwMode="auto">
            <a:xfrm>
              <a:off x="2836727" y="1124454"/>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170" name="Rectangle 85"/>
            <p:cNvSpPr>
              <a:spLocks noChangeArrowheads="1"/>
            </p:cNvSpPr>
            <p:nvPr/>
          </p:nvSpPr>
          <p:spPr bwMode="auto">
            <a:xfrm>
              <a:off x="2211252" y="1124454"/>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171" name="Rectangle 86"/>
            <p:cNvSpPr>
              <a:spLocks noChangeArrowheads="1"/>
            </p:cNvSpPr>
            <p:nvPr/>
          </p:nvSpPr>
          <p:spPr bwMode="auto">
            <a:xfrm>
              <a:off x="9739177"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72" name="Rectangle 87"/>
            <p:cNvSpPr>
              <a:spLocks noChangeArrowheads="1"/>
            </p:cNvSpPr>
            <p:nvPr/>
          </p:nvSpPr>
          <p:spPr bwMode="auto">
            <a:xfrm>
              <a:off x="9108940" y="800604"/>
              <a:ext cx="630238"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3" name="Rectangle 88"/>
            <p:cNvSpPr>
              <a:spLocks noChangeArrowheads="1"/>
            </p:cNvSpPr>
            <p:nvPr/>
          </p:nvSpPr>
          <p:spPr bwMode="auto">
            <a:xfrm>
              <a:off x="8483465"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174" name="Rectangle 89"/>
            <p:cNvSpPr>
              <a:spLocks noChangeArrowheads="1"/>
            </p:cNvSpPr>
            <p:nvPr/>
          </p:nvSpPr>
          <p:spPr bwMode="auto">
            <a:xfrm>
              <a:off x="7854815"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75" name="Rectangle 90"/>
            <p:cNvSpPr>
              <a:spLocks noChangeArrowheads="1"/>
            </p:cNvSpPr>
            <p:nvPr/>
          </p:nvSpPr>
          <p:spPr bwMode="auto">
            <a:xfrm>
              <a:off x="7229340"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6" name="Rectangle 91"/>
            <p:cNvSpPr>
              <a:spLocks noChangeArrowheads="1"/>
            </p:cNvSpPr>
            <p:nvPr/>
          </p:nvSpPr>
          <p:spPr bwMode="auto">
            <a:xfrm>
              <a:off x="6602277" y="800604"/>
              <a:ext cx="627063"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177" name="Rectangle 92"/>
            <p:cNvSpPr>
              <a:spLocks noChangeArrowheads="1"/>
            </p:cNvSpPr>
            <p:nvPr/>
          </p:nvSpPr>
          <p:spPr bwMode="auto">
            <a:xfrm>
              <a:off x="5973627"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78" name="Rectangle 93"/>
            <p:cNvSpPr>
              <a:spLocks noChangeArrowheads="1"/>
            </p:cNvSpPr>
            <p:nvPr/>
          </p:nvSpPr>
          <p:spPr bwMode="auto">
            <a:xfrm>
              <a:off x="5346565" y="800604"/>
              <a:ext cx="627063"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9" name="Rectangle 94"/>
            <p:cNvSpPr>
              <a:spLocks noChangeArrowheads="1"/>
            </p:cNvSpPr>
            <p:nvPr/>
          </p:nvSpPr>
          <p:spPr bwMode="auto">
            <a:xfrm>
              <a:off x="4721090"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180" name="Rectangle 95"/>
            <p:cNvSpPr>
              <a:spLocks noChangeArrowheads="1"/>
            </p:cNvSpPr>
            <p:nvPr/>
          </p:nvSpPr>
          <p:spPr bwMode="auto">
            <a:xfrm>
              <a:off x="4092440"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81" name="Rectangle 96"/>
            <p:cNvSpPr>
              <a:spLocks noChangeArrowheads="1"/>
            </p:cNvSpPr>
            <p:nvPr/>
          </p:nvSpPr>
          <p:spPr bwMode="auto">
            <a:xfrm>
              <a:off x="3466965"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182" name="Rectangle 97"/>
            <p:cNvSpPr>
              <a:spLocks noChangeArrowheads="1"/>
            </p:cNvSpPr>
            <p:nvPr/>
          </p:nvSpPr>
          <p:spPr bwMode="auto">
            <a:xfrm>
              <a:off x="2836727" y="800604"/>
              <a:ext cx="630238"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183" name="Rectangle 98"/>
            <p:cNvSpPr>
              <a:spLocks noChangeArrowheads="1"/>
            </p:cNvSpPr>
            <p:nvPr/>
          </p:nvSpPr>
          <p:spPr bwMode="auto">
            <a:xfrm>
              <a:off x="2211252" y="800604"/>
              <a:ext cx="625475" cy="323850"/>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184" name="Rectangle 99"/>
            <p:cNvSpPr>
              <a:spLocks noChangeArrowheads="1"/>
            </p:cNvSpPr>
            <p:nvPr/>
          </p:nvSpPr>
          <p:spPr bwMode="auto">
            <a:xfrm>
              <a:off x="9739177"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85" name="Rectangle 100"/>
            <p:cNvSpPr>
              <a:spLocks noChangeArrowheads="1"/>
            </p:cNvSpPr>
            <p:nvPr/>
          </p:nvSpPr>
          <p:spPr bwMode="auto">
            <a:xfrm>
              <a:off x="9108940" y="475167"/>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186" name="Rectangle 101"/>
            <p:cNvSpPr>
              <a:spLocks noChangeArrowheads="1"/>
            </p:cNvSpPr>
            <p:nvPr/>
          </p:nvSpPr>
          <p:spPr bwMode="auto">
            <a:xfrm>
              <a:off x="8483465"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187" name="Rectangle 102"/>
            <p:cNvSpPr>
              <a:spLocks noChangeArrowheads="1"/>
            </p:cNvSpPr>
            <p:nvPr/>
          </p:nvSpPr>
          <p:spPr bwMode="auto">
            <a:xfrm>
              <a:off x="7854815"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88" name="Rectangle 103"/>
            <p:cNvSpPr>
              <a:spLocks noChangeArrowheads="1"/>
            </p:cNvSpPr>
            <p:nvPr/>
          </p:nvSpPr>
          <p:spPr bwMode="auto">
            <a:xfrm>
              <a:off x="7229340"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89" name="Rectangle 104"/>
            <p:cNvSpPr>
              <a:spLocks noChangeArrowheads="1"/>
            </p:cNvSpPr>
            <p:nvPr/>
          </p:nvSpPr>
          <p:spPr bwMode="auto">
            <a:xfrm>
              <a:off x="6602277" y="475167"/>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190" name="Rectangle 105"/>
            <p:cNvSpPr>
              <a:spLocks noChangeArrowheads="1"/>
            </p:cNvSpPr>
            <p:nvPr/>
          </p:nvSpPr>
          <p:spPr bwMode="auto">
            <a:xfrm>
              <a:off x="5973627"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91" name="Rectangle 106"/>
            <p:cNvSpPr>
              <a:spLocks noChangeArrowheads="1"/>
            </p:cNvSpPr>
            <p:nvPr/>
          </p:nvSpPr>
          <p:spPr bwMode="auto">
            <a:xfrm>
              <a:off x="5346565" y="475167"/>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192" name="Rectangle 107"/>
            <p:cNvSpPr>
              <a:spLocks noChangeArrowheads="1"/>
            </p:cNvSpPr>
            <p:nvPr/>
          </p:nvSpPr>
          <p:spPr bwMode="auto">
            <a:xfrm>
              <a:off x="4721090"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193" name="Rectangle 108"/>
            <p:cNvSpPr>
              <a:spLocks noChangeArrowheads="1"/>
            </p:cNvSpPr>
            <p:nvPr/>
          </p:nvSpPr>
          <p:spPr bwMode="auto">
            <a:xfrm>
              <a:off x="4092440"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94" name="Rectangle 109"/>
            <p:cNvSpPr>
              <a:spLocks noChangeArrowheads="1"/>
            </p:cNvSpPr>
            <p:nvPr/>
          </p:nvSpPr>
          <p:spPr bwMode="auto">
            <a:xfrm>
              <a:off x="3466965"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95" name="Rectangle 110"/>
            <p:cNvSpPr>
              <a:spLocks noChangeArrowheads="1"/>
            </p:cNvSpPr>
            <p:nvPr/>
          </p:nvSpPr>
          <p:spPr bwMode="auto">
            <a:xfrm>
              <a:off x="2836727" y="475167"/>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196" name="Rectangle 111"/>
            <p:cNvSpPr>
              <a:spLocks noChangeArrowheads="1"/>
            </p:cNvSpPr>
            <p:nvPr/>
          </p:nvSpPr>
          <p:spPr bwMode="auto">
            <a:xfrm>
              <a:off x="2211252" y="475167"/>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197" name="Rectangle 112"/>
            <p:cNvSpPr>
              <a:spLocks noChangeArrowheads="1"/>
            </p:cNvSpPr>
            <p:nvPr/>
          </p:nvSpPr>
          <p:spPr bwMode="auto">
            <a:xfrm>
              <a:off x="9739177"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198" name="Rectangle 113"/>
            <p:cNvSpPr>
              <a:spLocks noChangeArrowheads="1"/>
            </p:cNvSpPr>
            <p:nvPr/>
          </p:nvSpPr>
          <p:spPr bwMode="auto">
            <a:xfrm>
              <a:off x="9108940" y="14972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199" name="Rectangle 114"/>
            <p:cNvSpPr>
              <a:spLocks noChangeArrowheads="1"/>
            </p:cNvSpPr>
            <p:nvPr/>
          </p:nvSpPr>
          <p:spPr bwMode="auto">
            <a:xfrm>
              <a:off x="8483465"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00" name="Rectangle 115"/>
            <p:cNvSpPr>
              <a:spLocks noChangeArrowheads="1"/>
            </p:cNvSpPr>
            <p:nvPr/>
          </p:nvSpPr>
          <p:spPr bwMode="auto">
            <a:xfrm>
              <a:off x="7854815"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201" name="Rectangle 116"/>
            <p:cNvSpPr>
              <a:spLocks noChangeArrowheads="1"/>
            </p:cNvSpPr>
            <p:nvPr/>
          </p:nvSpPr>
          <p:spPr bwMode="auto">
            <a:xfrm>
              <a:off x="7229340"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202" name="Rectangle 117"/>
            <p:cNvSpPr>
              <a:spLocks noChangeArrowheads="1"/>
            </p:cNvSpPr>
            <p:nvPr/>
          </p:nvSpPr>
          <p:spPr bwMode="auto">
            <a:xfrm>
              <a:off x="6602277" y="14972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03" name="Rectangle 118"/>
            <p:cNvSpPr>
              <a:spLocks noChangeArrowheads="1"/>
            </p:cNvSpPr>
            <p:nvPr/>
          </p:nvSpPr>
          <p:spPr bwMode="auto">
            <a:xfrm>
              <a:off x="5973627"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204" name="Rectangle 119"/>
            <p:cNvSpPr>
              <a:spLocks noChangeArrowheads="1"/>
            </p:cNvSpPr>
            <p:nvPr/>
          </p:nvSpPr>
          <p:spPr bwMode="auto">
            <a:xfrm>
              <a:off x="5346565" y="14972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205" name="Rectangle 120"/>
            <p:cNvSpPr>
              <a:spLocks noChangeArrowheads="1"/>
            </p:cNvSpPr>
            <p:nvPr/>
          </p:nvSpPr>
          <p:spPr bwMode="auto">
            <a:xfrm>
              <a:off x="4721090"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06" name="Rectangle 121"/>
            <p:cNvSpPr>
              <a:spLocks noChangeArrowheads="1"/>
            </p:cNvSpPr>
            <p:nvPr/>
          </p:nvSpPr>
          <p:spPr bwMode="auto">
            <a:xfrm>
              <a:off x="4092440"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207" name="Rectangle 122"/>
            <p:cNvSpPr>
              <a:spLocks noChangeArrowheads="1"/>
            </p:cNvSpPr>
            <p:nvPr/>
          </p:nvSpPr>
          <p:spPr bwMode="auto">
            <a:xfrm>
              <a:off x="3466965"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208" name="Rectangle 123"/>
            <p:cNvSpPr>
              <a:spLocks noChangeArrowheads="1"/>
            </p:cNvSpPr>
            <p:nvPr/>
          </p:nvSpPr>
          <p:spPr bwMode="auto">
            <a:xfrm>
              <a:off x="2836727" y="14972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09" name="Rectangle 124"/>
            <p:cNvSpPr>
              <a:spLocks noChangeArrowheads="1"/>
            </p:cNvSpPr>
            <p:nvPr/>
          </p:nvSpPr>
          <p:spPr bwMode="auto">
            <a:xfrm>
              <a:off x="2211252"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Set</a:t>
              </a:r>
            </a:p>
          </p:txBody>
        </p:sp>
        <p:sp>
          <p:nvSpPr>
            <p:cNvPr id="210" name="Line 125"/>
            <p:cNvSpPr>
              <a:spLocks noChangeShapeType="1"/>
            </p:cNvSpPr>
            <p:nvPr/>
          </p:nvSpPr>
          <p:spPr bwMode="auto">
            <a:xfrm>
              <a:off x="2211252" y="475167"/>
              <a:ext cx="8153401"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211" name="Line 126"/>
            <p:cNvSpPr>
              <a:spLocks noChangeShapeType="1"/>
            </p:cNvSpPr>
            <p:nvPr/>
          </p:nvSpPr>
          <p:spPr bwMode="auto">
            <a:xfrm>
              <a:off x="2211252" y="800604"/>
              <a:ext cx="8153401" cy="1588"/>
            </a:xfrm>
            <a:prstGeom prst="line">
              <a:avLst/>
            </a:prstGeom>
            <a:noFill/>
            <a:ln w="12600">
              <a:solidFill>
                <a:srgbClr val="000066"/>
              </a:solidFill>
              <a:miter lim="800000"/>
              <a:headEnd/>
              <a:tailEnd/>
            </a:ln>
            <a:effectLst/>
          </p:spPr>
          <p:txBody>
            <a:bodyPr/>
            <a:lstStyle/>
            <a:p>
              <a:endParaRPr lang="en-US"/>
            </a:p>
          </p:txBody>
        </p:sp>
        <p:sp>
          <p:nvSpPr>
            <p:cNvPr id="212" name="Line 127"/>
            <p:cNvSpPr>
              <a:spLocks noChangeShapeType="1"/>
            </p:cNvSpPr>
            <p:nvPr/>
          </p:nvSpPr>
          <p:spPr bwMode="auto">
            <a:xfrm>
              <a:off x="2211252" y="1124454"/>
              <a:ext cx="8153401" cy="1588"/>
            </a:xfrm>
            <a:prstGeom prst="line">
              <a:avLst/>
            </a:prstGeom>
            <a:noFill/>
            <a:ln w="12600">
              <a:solidFill>
                <a:srgbClr val="000066"/>
              </a:solidFill>
              <a:miter lim="800000"/>
              <a:headEnd/>
              <a:tailEnd/>
            </a:ln>
            <a:effectLst/>
          </p:spPr>
          <p:txBody>
            <a:bodyPr/>
            <a:lstStyle/>
            <a:p>
              <a:endParaRPr lang="en-US"/>
            </a:p>
          </p:txBody>
        </p:sp>
        <p:sp>
          <p:nvSpPr>
            <p:cNvPr id="213" name="Line 128"/>
            <p:cNvSpPr>
              <a:spLocks noChangeShapeType="1"/>
            </p:cNvSpPr>
            <p:nvPr/>
          </p:nvSpPr>
          <p:spPr bwMode="auto">
            <a:xfrm>
              <a:off x="2211252" y="1449892"/>
              <a:ext cx="8153401" cy="1588"/>
            </a:xfrm>
            <a:prstGeom prst="line">
              <a:avLst/>
            </a:prstGeom>
            <a:noFill/>
            <a:ln w="12600">
              <a:solidFill>
                <a:srgbClr val="000066"/>
              </a:solidFill>
              <a:miter lim="800000"/>
              <a:headEnd/>
              <a:tailEnd/>
            </a:ln>
            <a:effectLst/>
          </p:spPr>
          <p:txBody>
            <a:bodyPr/>
            <a:lstStyle/>
            <a:p>
              <a:endParaRPr lang="en-US"/>
            </a:p>
          </p:txBody>
        </p:sp>
        <p:sp>
          <p:nvSpPr>
            <p:cNvPr id="214" name="Line 129"/>
            <p:cNvSpPr>
              <a:spLocks noChangeShapeType="1"/>
            </p:cNvSpPr>
            <p:nvPr/>
          </p:nvSpPr>
          <p:spPr bwMode="auto">
            <a:xfrm>
              <a:off x="3466965" y="149729"/>
              <a:ext cx="1588" cy="1625601"/>
            </a:xfrm>
            <a:prstGeom prst="line">
              <a:avLst/>
            </a:prstGeom>
            <a:noFill/>
            <a:ln w="12600">
              <a:solidFill>
                <a:srgbClr val="000066"/>
              </a:solidFill>
              <a:miter lim="800000"/>
              <a:headEnd/>
              <a:tailEnd/>
            </a:ln>
            <a:effectLst/>
          </p:spPr>
          <p:txBody>
            <a:bodyPr/>
            <a:lstStyle/>
            <a:p>
              <a:endParaRPr lang="en-US"/>
            </a:p>
          </p:txBody>
        </p:sp>
        <p:sp>
          <p:nvSpPr>
            <p:cNvPr id="215" name="Line 130"/>
            <p:cNvSpPr>
              <a:spLocks noChangeShapeType="1"/>
            </p:cNvSpPr>
            <p:nvPr/>
          </p:nvSpPr>
          <p:spPr bwMode="auto">
            <a:xfrm>
              <a:off x="4092440" y="149729"/>
              <a:ext cx="1588" cy="1625601"/>
            </a:xfrm>
            <a:prstGeom prst="line">
              <a:avLst/>
            </a:prstGeom>
            <a:noFill/>
            <a:ln w="12600">
              <a:solidFill>
                <a:srgbClr val="000066"/>
              </a:solidFill>
              <a:miter lim="800000"/>
              <a:headEnd/>
              <a:tailEnd/>
            </a:ln>
            <a:effectLst/>
          </p:spPr>
          <p:txBody>
            <a:bodyPr/>
            <a:lstStyle/>
            <a:p>
              <a:endParaRPr lang="en-US"/>
            </a:p>
          </p:txBody>
        </p:sp>
        <p:sp>
          <p:nvSpPr>
            <p:cNvPr id="216" name="Line 131"/>
            <p:cNvSpPr>
              <a:spLocks noChangeShapeType="1"/>
            </p:cNvSpPr>
            <p:nvPr/>
          </p:nvSpPr>
          <p:spPr bwMode="auto">
            <a:xfrm>
              <a:off x="5346565" y="149729"/>
              <a:ext cx="1588" cy="1625601"/>
            </a:xfrm>
            <a:prstGeom prst="line">
              <a:avLst/>
            </a:prstGeom>
            <a:noFill/>
            <a:ln w="12600">
              <a:solidFill>
                <a:srgbClr val="000066"/>
              </a:solidFill>
              <a:miter lim="800000"/>
              <a:headEnd/>
              <a:tailEnd/>
            </a:ln>
            <a:effectLst/>
          </p:spPr>
          <p:txBody>
            <a:bodyPr/>
            <a:lstStyle/>
            <a:p>
              <a:endParaRPr lang="en-US"/>
            </a:p>
          </p:txBody>
        </p:sp>
        <p:sp>
          <p:nvSpPr>
            <p:cNvPr id="217" name="Line 132"/>
            <p:cNvSpPr>
              <a:spLocks noChangeShapeType="1"/>
            </p:cNvSpPr>
            <p:nvPr/>
          </p:nvSpPr>
          <p:spPr bwMode="auto">
            <a:xfrm>
              <a:off x="5973627" y="149729"/>
              <a:ext cx="1588" cy="1625601"/>
            </a:xfrm>
            <a:prstGeom prst="line">
              <a:avLst/>
            </a:prstGeom>
            <a:noFill/>
            <a:ln w="12600">
              <a:solidFill>
                <a:srgbClr val="000066"/>
              </a:solidFill>
              <a:miter lim="800000"/>
              <a:headEnd/>
              <a:tailEnd/>
            </a:ln>
            <a:effectLst/>
          </p:spPr>
          <p:txBody>
            <a:bodyPr/>
            <a:lstStyle/>
            <a:p>
              <a:endParaRPr lang="en-US"/>
            </a:p>
          </p:txBody>
        </p:sp>
        <p:sp>
          <p:nvSpPr>
            <p:cNvPr id="218" name="Line 133"/>
            <p:cNvSpPr>
              <a:spLocks noChangeShapeType="1"/>
            </p:cNvSpPr>
            <p:nvPr/>
          </p:nvSpPr>
          <p:spPr bwMode="auto">
            <a:xfrm>
              <a:off x="7229340" y="149729"/>
              <a:ext cx="1588" cy="1625601"/>
            </a:xfrm>
            <a:prstGeom prst="line">
              <a:avLst/>
            </a:prstGeom>
            <a:noFill/>
            <a:ln w="12600">
              <a:solidFill>
                <a:srgbClr val="000066"/>
              </a:solidFill>
              <a:miter lim="800000"/>
              <a:headEnd/>
              <a:tailEnd/>
            </a:ln>
            <a:effectLst/>
          </p:spPr>
          <p:txBody>
            <a:bodyPr/>
            <a:lstStyle/>
            <a:p>
              <a:endParaRPr lang="en-US"/>
            </a:p>
          </p:txBody>
        </p:sp>
        <p:sp>
          <p:nvSpPr>
            <p:cNvPr id="219" name="Line 134"/>
            <p:cNvSpPr>
              <a:spLocks noChangeShapeType="1"/>
            </p:cNvSpPr>
            <p:nvPr/>
          </p:nvSpPr>
          <p:spPr bwMode="auto">
            <a:xfrm>
              <a:off x="7854815" y="149729"/>
              <a:ext cx="1588" cy="1625601"/>
            </a:xfrm>
            <a:prstGeom prst="line">
              <a:avLst/>
            </a:prstGeom>
            <a:noFill/>
            <a:ln w="12600">
              <a:solidFill>
                <a:srgbClr val="000066"/>
              </a:solidFill>
              <a:miter lim="800000"/>
              <a:headEnd/>
              <a:tailEnd/>
            </a:ln>
            <a:effectLst/>
          </p:spPr>
          <p:txBody>
            <a:bodyPr/>
            <a:lstStyle/>
            <a:p>
              <a:endParaRPr lang="en-US"/>
            </a:p>
          </p:txBody>
        </p:sp>
        <p:sp>
          <p:nvSpPr>
            <p:cNvPr id="220" name="Line 135"/>
            <p:cNvSpPr>
              <a:spLocks noChangeShapeType="1"/>
            </p:cNvSpPr>
            <p:nvPr/>
          </p:nvSpPr>
          <p:spPr bwMode="auto">
            <a:xfrm>
              <a:off x="9108940" y="149729"/>
              <a:ext cx="1588" cy="1625601"/>
            </a:xfrm>
            <a:prstGeom prst="line">
              <a:avLst/>
            </a:prstGeom>
            <a:noFill/>
            <a:ln w="12600">
              <a:solidFill>
                <a:srgbClr val="000066"/>
              </a:solidFill>
              <a:miter lim="800000"/>
              <a:headEnd/>
              <a:tailEnd/>
            </a:ln>
            <a:effectLst/>
          </p:spPr>
          <p:txBody>
            <a:bodyPr/>
            <a:lstStyle/>
            <a:p>
              <a:endParaRPr lang="en-US"/>
            </a:p>
          </p:txBody>
        </p:sp>
        <p:sp>
          <p:nvSpPr>
            <p:cNvPr id="221" name="Line 136"/>
            <p:cNvSpPr>
              <a:spLocks noChangeShapeType="1"/>
            </p:cNvSpPr>
            <p:nvPr/>
          </p:nvSpPr>
          <p:spPr bwMode="auto">
            <a:xfrm>
              <a:off x="9739177" y="149729"/>
              <a:ext cx="1588" cy="1625601"/>
            </a:xfrm>
            <a:prstGeom prst="line">
              <a:avLst/>
            </a:prstGeom>
            <a:noFill/>
            <a:ln w="12600">
              <a:solidFill>
                <a:srgbClr val="000066"/>
              </a:solidFill>
              <a:miter lim="800000"/>
              <a:headEnd/>
              <a:tailEnd/>
            </a:ln>
            <a:effectLst/>
          </p:spPr>
          <p:txBody>
            <a:bodyPr/>
            <a:lstStyle/>
            <a:p>
              <a:endParaRPr lang="en-US"/>
            </a:p>
          </p:txBody>
        </p:sp>
        <p:sp>
          <p:nvSpPr>
            <p:cNvPr id="222" name="Line 137"/>
            <p:cNvSpPr>
              <a:spLocks noChangeShapeType="1"/>
            </p:cNvSpPr>
            <p:nvPr/>
          </p:nvSpPr>
          <p:spPr bwMode="auto">
            <a:xfrm>
              <a:off x="2836727" y="149729"/>
              <a:ext cx="1588" cy="1625601"/>
            </a:xfrm>
            <a:prstGeom prst="line">
              <a:avLst/>
            </a:prstGeom>
            <a:noFill/>
            <a:ln w="28575">
              <a:solidFill>
                <a:srgbClr val="000066"/>
              </a:solidFill>
              <a:miter lim="800000"/>
              <a:headEnd/>
              <a:tailEnd/>
            </a:ln>
            <a:effectLst/>
          </p:spPr>
          <p:txBody>
            <a:bodyPr/>
            <a:lstStyle/>
            <a:p>
              <a:endParaRPr lang="en-US"/>
            </a:p>
          </p:txBody>
        </p:sp>
        <p:sp>
          <p:nvSpPr>
            <p:cNvPr id="223" name="Line 138"/>
            <p:cNvSpPr>
              <a:spLocks noChangeShapeType="1"/>
            </p:cNvSpPr>
            <p:nvPr/>
          </p:nvSpPr>
          <p:spPr bwMode="auto">
            <a:xfrm>
              <a:off x="4721090" y="149729"/>
              <a:ext cx="1588" cy="1625601"/>
            </a:xfrm>
            <a:prstGeom prst="line">
              <a:avLst/>
            </a:prstGeom>
            <a:noFill/>
            <a:ln w="28575">
              <a:solidFill>
                <a:srgbClr val="000066"/>
              </a:solidFill>
              <a:miter lim="800000"/>
              <a:headEnd/>
              <a:tailEnd/>
            </a:ln>
            <a:effectLst/>
          </p:spPr>
          <p:txBody>
            <a:bodyPr/>
            <a:lstStyle/>
            <a:p>
              <a:endParaRPr lang="en-US"/>
            </a:p>
          </p:txBody>
        </p:sp>
        <p:sp>
          <p:nvSpPr>
            <p:cNvPr id="224" name="Line 139"/>
            <p:cNvSpPr>
              <a:spLocks noChangeShapeType="1"/>
            </p:cNvSpPr>
            <p:nvPr/>
          </p:nvSpPr>
          <p:spPr bwMode="auto">
            <a:xfrm>
              <a:off x="2211252" y="149729"/>
              <a:ext cx="1588" cy="1625601"/>
            </a:xfrm>
            <a:prstGeom prst="line">
              <a:avLst/>
            </a:prstGeom>
            <a:noFill/>
            <a:ln w="28575">
              <a:solidFill>
                <a:srgbClr val="000066"/>
              </a:solidFill>
              <a:miter lim="800000"/>
              <a:headEnd/>
              <a:tailEnd/>
            </a:ln>
            <a:effectLst/>
          </p:spPr>
          <p:txBody>
            <a:bodyPr/>
            <a:lstStyle/>
            <a:p>
              <a:endParaRPr lang="en-US"/>
            </a:p>
          </p:txBody>
        </p:sp>
        <p:sp>
          <p:nvSpPr>
            <p:cNvPr id="225" name="Line 140"/>
            <p:cNvSpPr>
              <a:spLocks noChangeShapeType="1"/>
            </p:cNvSpPr>
            <p:nvPr/>
          </p:nvSpPr>
          <p:spPr bwMode="auto">
            <a:xfrm>
              <a:off x="6602277" y="149729"/>
              <a:ext cx="1588" cy="1625601"/>
            </a:xfrm>
            <a:prstGeom prst="line">
              <a:avLst/>
            </a:prstGeom>
            <a:noFill/>
            <a:ln w="28575">
              <a:solidFill>
                <a:srgbClr val="000066"/>
              </a:solidFill>
              <a:miter lim="800000"/>
              <a:headEnd/>
              <a:tailEnd/>
            </a:ln>
            <a:effectLst/>
          </p:spPr>
          <p:txBody>
            <a:bodyPr/>
            <a:lstStyle/>
            <a:p>
              <a:endParaRPr lang="en-US"/>
            </a:p>
          </p:txBody>
        </p:sp>
        <p:sp>
          <p:nvSpPr>
            <p:cNvPr id="226" name="Line 141"/>
            <p:cNvSpPr>
              <a:spLocks noChangeShapeType="1"/>
            </p:cNvSpPr>
            <p:nvPr/>
          </p:nvSpPr>
          <p:spPr bwMode="auto">
            <a:xfrm>
              <a:off x="8483465" y="149729"/>
              <a:ext cx="1588" cy="1625601"/>
            </a:xfrm>
            <a:prstGeom prst="line">
              <a:avLst/>
            </a:prstGeom>
            <a:noFill/>
            <a:ln w="28575">
              <a:solidFill>
                <a:srgbClr val="000066"/>
              </a:solidFill>
              <a:miter lim="800000"/>
              <a:headEnd/>
              <a:tailEnd/>
            </a:ln>
            <a:effectLst/>
          </p:spPr>
          <p:txBody>
            <a:bodyPr/>
            <a:lstStyle/>
            <a:p>
              <a:endParaRPr lang="en-US"/>
            </a:p>
          </p:txBody>
        </p:sp>
        <p:sp>
          <p:nvSpPr>
            <p:cNvPr id="227" name="Line 142"/>
            <p:cNvSpPr>
              <a:spLocks noChangeShapeType="1"/>
            </p:cNvSpPr>
            <p:nvPr/>
          </p:nvSpPr>
          <p:spPr bwMode="auto">
            <a:xfrm>
              <a:off x="2211252" y="149729"/>
              <a:ext cx="8153401"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228" name="Line 143"/>
            <p:cNvSpPr>
              <a:spLocks noChangeShapeType="1"/>
            </p:cNvSpPr>
            <p:nvPr/>
          </p:nvSpPr>
          <p:spPr bwMode="auto">
            <a:xfrm>
              <a:off x="10364653" y="149729"/>
              <a:ext cx="1588" cy="1625601"/>
            </a:xfrm>
            <a:prstGeom prst="line">
              <a:avLst/>
            </a:prstGeom>
            <a:noFill/>
            <a:ln w="28575">
              <a:solidFill>
                <a:srgbClr val="000066"/>
              </a:solidFill>
              <a:miter lim="800000"/>
              <a:headEnd/>
              <a:tailEnd/>
            </a:ln>
            <a:effectLst/>
          </p:spPr>
          <p:txBody>
            <a:bodyPr/>
            <a:lstStyle/>
            <a:p>
              <a:endParaRPr lang="en-US"/>
            </a:p>
          </p:txBody>
        </p:sp>
        <p:sp>
          <p:nvSpPr>
            <p:cNvPr id="229" name="Line 144"/>
            <p:cNvSpPr>
              <a:spLocks noChangeShapeType="1"/>
            </p:cNvSpPr>
            <p:nvPr/>
          </p:nvSpPr>
          <p:spPr bwMode="auto">
            <a:xfrm>
              <a:off x="2211252" y="1775330"/>
              <a:ext cx="8153401" cy="1588"/>
            </a:xfrm>
            <a:prstGeom prst="line">
              <a:avLst/>
            </a:prstGeom>
            <a:noFill/>
            <a:ln w="28575">
              <a:solidFill>
                <a:srgbClr val="000066"/>
              </a:solidFill>
              <a:miter lim="800000"/>
              <a:headEnd/>
              <a:tailEnd/>
            </a:ln>
            <a:effectLst/>
          </p:spPr>
          <p:txBody>
            <a:bodyPr/>
            <a:lstStyle/>
            <a:p>
              <a:endParaRPr lang="en-US"/>
            </a:p>
          </p:txBody>
        </p:sp>
      </p:grpSp>
      <p:sp>
        <p:nvSpPr>
          <p:cNvPr id="35841" name="Rectangle 1"/>
          <p:cNvSpPr>
            <a:spLocks noGrp="1" noChangeArrowheads="1"/>
          </p:cNvSpPr>
          <p:nvPr>
            <p:ph type="title"/>
          </p:nvPr>
        </p:nvSpPr>
        <p:spPr>
          <a:xfrm>
            <a:off x="457200" y="457200"/>
            <a:ext cx="6694487"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Memory System TLB</a:t>
            </a:r>
          </a:p>
        </p:txBody>
      </p:sp>
      <p:sp>
        <p:nvSpPr>
          <p:cNvPr id="35842" name="Rectangle 2"/>
          <p:cNvSpPr>
            <a:spLocks noGrp="1" noChangeArrowheads="1"/>
          </p:cNvSpPr>
          <p:nvPr>
            <p:ph type="body" idx="1"/>
          </p:nvPr>
        </p:nvSpPr>
        <p:spPr>
          <a:xfrm>
            <a:off x="455613" y="1179512"/>
            <a:ext cx="8307387" cy="877888"/>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16 entries</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4-way associative</a:t>
            </a:r>
          </a:p>
          <a:p>
            <a:pPr lvl="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2">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p:sp>
        <p:nvSpPr>
          <p:cNvPr id="35846" name="Rectangle 6"/>
          <p:cNvSpPr>
            <a:spLocks noChangeArrowheads="1"/>
          </p:cNvSpPr>
          <p:nvPr/>
        </p:nvSpPr>
        <p:spPr bwMode="auto">
          <a:xfrm>
            <a:off x="1125538"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47" name="Rectangle 7"/>
          <p:cNvSpPr>
            <a:spLocks noChangeArrowheads="1"/>
          </p:cNvSpPr>
          <p:nvPr/>
        </p:nvSpPr>
        <p:spPr bwMode="auto">
          <a:xfrm>
            <a:off x="1125538"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13</a:t>
            </a:r>
          </a:p>
        </p:txBody>
      </p:sp>
      <p:sp>
        <p:nvSpPr>
          <p:cNvPr id="35849" name="Rectangle 9"/>
          <p:cNvSpPr>
            <a:spLocks noChangeArrowheads="1"/>
          </p:cNvSpPr>
          <p:nvPr/>
        </p:nvSpPr>
        <p:spPr bwMode="auto">
          <a:xfrm>
            <a:off x="1612900"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50" name="Rectangle 10"/>
          <p:cNvSpPr>
            <a:spLocks noChangeArrowheads="1"/>
          </p:cNvSpPr>
          <p:nvPr/>
        </p:nvSpPr>
        <p:spPr bwMode="auto">
          <a:xfrm>
            <a:off x="1612900"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12</a:t>
            </a:r>
          </a:p>
        </p:txBody>
      </p:sp>
      <p:sp>
        <p:nvSpPr>
          <p:cNvPr id="35852" name="Rectangle 12"/>
          <p:cNvSpPr>
            <a:spLocks noChangeArrowheads="1"/>
          </p:cNvSpPr>
          <p:nvPr/>
        </p:nvSpPr>
        <p:spPr bwMode="auto">
          <a:xfrm>
            <a:off x="2100263"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53" name="Rectangle 13"/>
          <p:cNvSpPr>
            <a:spLocks noChangeArrowheads="1"/>
          </p:cNvSpPr>
          <p:nvPr/>
        </p:nvSpPr>
        <p:spPr bwMode="auto">
          <a:xfrm>
            <a:off x="2100263"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11</a:t>
            </a:r>
          </a:p>
        </p:txBody>
      </p:sp>
      <p:sp>
        <p:nvSpPr>
          <p:cNvPr id="35855" name="Rectangle 15"/>
          <p:cNvSpPr>
            <a:spLocks noChangeArrowheads="1"/>
          </p:cNvSpPr>
          <p:nvPr/>
        </p:nvSpPr>
        <p:spPr bwMode="auto">
          <a:xfrm>
            <a:off x="2587625"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56" name="Rectangle 16"/>
          <p:cNvSpPr>
            <a:spLocks noChangeArrowheads="1"/>
          </p:cNvSpPr>
          <p:nvPr/>
        </p:nvSpPr>
        <p:spPr bwMode="auto">
          <a:xfrm>
            <a:off x="2587625"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10</a:t>
            </a:r>
          </a:p>
        </p:txBody>
      </p:sp>
      <p:sp>
        <p:nvSpPr>
          <p:cNvPr id="35858" name="Rectangle 18"/>
          <p:cNvSpPr>
            <a:spLocks noChangeArrowheads="1"/>
          </p:cNvSpPr>
          <p:nvPr/>
        </p:nvSpPr>
        <p:spPr bwMode="auto">
          <a:xfrm>
            <a:off x="3074988"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59" name="Rectangle 19"/>
          <p:cNvSpPr>
            <a:spLocks noChangeArrowheads="1"/>
          </p:cNvSpPr>
          <p:nvPr/>
        </p:nvSpPr>
        <p:spPr bwMode="auto">
          <a:xfrm>
            <a:off x="3074988"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9</a:t>
            </a:r>
          </a:p>
        </p:txBody>
      </p:sp>
      <p:sp>
        <p:nvSpPr>
          <p:cNvPr id="35861" name="Rectangle 21"/>
          <p:cNvSpPr>
            <a:spLocks noChangeArrowheads="1"/>
          </p:cNvSpPr>
          <p:nvPr/>
        </p:nvSpPr>
        <p:spPr bwMode="auto">
          <a:xfrm>
            <a:off x="3562350" y="2714625"/>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5862" name="Rectangle 22"/>
          <p:cNvSpPr>
            <a:spLocks noChangeArrowheads="1"/>
          </p:cNvSpPr>
          <p:nvPr/>
        </p:nvSpPr>
        <p:spPr bwMode="auto">
          <a:xfrm>
            <a:off x="3562350"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8</a:t>
            </a:r>
          </a:p>
        </p:txBody>
      </p:sp>
      <p:sp>
        <p:nvSpPr>
          <p:cNvPr id="35864" name="Rectangle 24"/>
          <p:cNvSpPr>
            <a:spLocks noChangeArrowheads="1"/>
          </p:cNvSpPr>
          <p:nvPr/>
        </p:nvSpPr>
        <p:spPr bwMode="auto">
          <a:xfrm>
            <a:off x="4049713" y="2714625"/>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5865" name="Rectangle 25"/>
          <p:cNvSpPr>
            <a:spLocks noChangeArrowheads="1"/>
          </p:cNvSpPr>
          <p:nvPr/>
        </p:nvSpPr>
        <p:spPr bwMode="auto">
          <a:xfrm>
            <a:off x="4049713"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7</a:t>
            </a:r>
          </a:p>
        </p:txBody>
      </p:sp>
      <p:sp>
        <p:nvSpPr>
          <p:cNvPr id="35867" name="Rectangle 27"/>
          <p:cNvSpPr>
            <a:spLocks noChangeArrowheads="1"/>
          </p:cNvSpPr>
          <p:nvPr/>
        </p:nvSpPr>
        <p:spPr bwMode="auto">
          <a:xfrm>
            <a:off x="4537075" y="2714625"/>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5868" name="Rectangle 28"/>
          <p:cNvSpPr>
            <a:spLocks noChangeArrowheads="1"/>
          </p:cNvSpPr>
          <p:nvPr/>
        </p:nvSpPr>
        <p:spPr bwMode="auto">
          <a:xfrm>
            <a:off x="4537075"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6</a:t>
            </a:r>
          </a:p>
        </p:txBody>
      </p:sp>
      <p:sp>
        <p:nvSpPr>
          <p:cNvPr id="35870" name="Rectangle 30"/>
          <p:cNvSpPr>
            <a:spLocks noChangeArrowheads="1"/>
          </p:cNvSpPr>
          <p:nvPr/>
        </p:nvSpPr>
        <p:spPr bwMode="auto">
          <a:xfrm>
            <a:off x="5024438"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71" name="Rectangle 31"/>
          <p:cNvSpPr>
            <a:spLocks noChangeArrowheads="1"/>
          </p:cNvSpPr>
          <p:nvPr/>
        </p:nvSpPr>
        <p:spPr bwMode="auto">
          <a:xfrm>
            <a:off x="5024438"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5</a:t>
            </a:r>
          </a:p>
        </p:txBody>
      </p:sp>
      <p:sp>
        <p:nvSpPr>
          <p:cNvPr id="35873" name="Rectangle 33"/>
          <p:cNvSpPr>
            <a:spLocks noChangeArrowheads="1"/>
          </p:cNvSpPr>
          <p:nvPr/>
        </p:nvSpPr>
        <p:spPr bwMode="auto">
          <a:xfrm>
            <a:off x="5511800"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74" name="Rectangle 34"/>
          <p:cNvSpPr>
            <a:spLocks noChangeArrowheads="1"/>
          </p:cNvSpPr>
          <p:nvPr/>
        </p:nvSpPr>
        <p:spPr bwMode="auto">
          <a:xfrm>
            <a:off x="5511800"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4</a:t>
            </a:r>
          </a:p>
        </p:txBody>
      </p:sp>
      <p:sp>
        <p:nvSpPr>
          <p:cNvPr id="35876" name="Rectangle 36"/>
          <p:cNvSpPr>
            <a:spLocks noChangeArrowheads="1"/>
          </p:cNvSpPr>
          <p:nvPr/>
        </p:nvSpPr>
        <p:spPr bwMode="auto">
          <a:xfrm>
            <a:off x="5999163"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77" name="Rectangle 37"/>
          <p:cNvSpPr>
            <a:spLocks noChangeArrowheads="1"/>
          </p:cNvSpPr>
          <p:nvPr/>
        </p:nvSpPr>
        <p:spPr bwMode="auto">
          <a:xfrm>
            <a:off x="5999163"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3</a:t>
            </a:r>
          </a:p>
        </p:txBody>
      </p:sp>
      <p:sp>
        <p:nvSpPr>
          <p:cNvPr id="35879" name="Rectangle 39"/>
          <p:cNvSpPr>
            <a:spLocks noChangeArrowheads="1"/>
          </p:cNvSpPr>
          <p:nvPr/>
        </p:nvSpPr>
        <p:spPr bwMode="auto">
          <a:xfrm>
            <a:off x="6486525"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80" name="Rectangle 40"/>
          <p:cNvSpPr>
            <a:spLocks noChangeArrowheads="1"/>
          </p:cNvSpPr>
          <p:nvPr/>
        </p:nvSpPr>
        <p:spPr bwMode="auto">
          <a:xfrm>
            <a:off x="6486525"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2</a:t>
            </a:r>
          </a:p>
        </p:txBody>
      </p:sp>
      <p:sp>
        <p:nvSpPr>
          <p:cNvPr id="35882" name="Rectangle 42"/>
          <p:cNvSpPr>
            <a:spLocks noChangeArrowheads="1"/>
          </p:cNvSpPr>
          <p:nvPr/>
        </p:nvSpPr>
        <p:spPr bwMode="auto">
          <a:xfrm>
            <a:off x="6973888"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83" name="Rectangle 43"/>
          <p:cNvSpPr>
            <a:spLocks noChangeArrowheads="1"/>
          </p:cNvSpPr>
          <p:nvPr/>
        </p:nvSpPr>
        <p:spPr bwMode="auto">
          <a:xfrm>
            <a:off x="6973888"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a:t>
            </a:r>
          </a:p>
        </p:txBody>
      </p:sp>
      <p:sp>
        <p:nvSpPr>
          <p:cNvPr id="35885" name="Rectangle 45"/>
          <p:cNvSpPr>
            <a:spLocks noChangeArrowheads="1"/>
          </p:cNvSpPr>
          <p:nvPr/>
        </p:nvSpPr>
        <p:spPr bwMode="auto">
          <a:xfrm>
            <a:off x="7461250" y="2714625"/>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5886" name="Rectangle 46"/>
          <p:cNvSpPr>
            <a:spLocks noChangeArrowheads="1"/>
          </p:cNvSpPr>
          <p:nvPr/>
        </p:nvSpPr>
        <p:spPr bwMode="auto">
          <a:xfrm>
            <a:off x="7461250" y="2409825"/>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grpSp>
        <p:nvGrpSpPr>
          <p:cNvPr id="2" name="Group 47"/>
          <p:cNvGrpSpPr>
            <a:grpSpLocks/>
          </p:cNvGrpSpPr>
          <p:nvPr/>
        </p:nvGrpSpPr>
        <p:grpSpPr bwMode="auto">
          <a:xfrm>
            <a:off x="5024437" y="3171296"/>
            <a:ext cx="2924175" cy="333375"/>
            <a:chOff x="3061" y="2140"/>
            <a:chExt cx="1842" cy="210"/>
          </a:xfrm>
        </p:grpSpPr>
        <p:sp>
          <p:nvSpPr>
            <p:cNvPr id="35888" name="Line 48"/>
            <p:cNvSpPr>
              <a:spLocks noChangeShapeType="1"/>
            </p:cNvSpPr>
            <p:nvPr/>
          </p:nvSpPr>
          <p:spPr bwMode="auto">
            <a:xfrm>
              <a:off x="3061" y="2231"/>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5889" name="Text Box 49"/>
            <p:cNvSpPr txBox="1">
              <a:spLocks noChangeArrowheads="1"/>
            </p:cNvSpPr>
            <p:nvPr/>
          </p:nvSpPr>
          <p:spPr bwMode="auto">
            <a:xfrm>
              <a:off x="3768" y="2140"/>
              <a:ext cx="37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VPO</a:t>
              </a:r>
            </a:p>
          </p:txBody>
        </p:sp>
      </p:grpSp>
      <p:grpSp>
        <p:nvGrpSpPr>
          <p:cNvPr id="3" name="Group 50"/>
          <p:cNvGrpSpPr>
            <a:grpSpLocks/>
          </p:cNvGrpSpPr>
          <p:nvPr/>
        </p:nvGrpSpPr>
        <p:grpSpPr bwMode="auto">
          <a:xfrm>
            <a:off x="1117071" y="3171825"/>
            <a:ext cx="3916362" cy="333375"/>
            <a:chOff x="605" y="2135"/>
            <a:chExt cx="2467" cy="210"/>
          </a:xfrm>
        </p:grpSpPr>
        <p:sp>
          <p:nvSpPr>
            <p:cNvPr id="35891" name="Line 51"/>
            <p:cNvSpPr>
              <a:spLocks noChangeShapeType="1"/>
            </p:cNvSpPr>
            <p:nvPr/>
          </p:nvSpPr>
          <p:spPr bwMode="auto">
            <a:xfrm>
              <a:off x="605" y="2226"/>
              <a:ext cx="2467"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5892" name="Text Box 52"/>
            <p:cNvSpPr txBox="1">
              <a:spLocks noChangeArrowheads="1"/>
            </p:cNvSpPr>
            <p:nvPr/>
          </p:nvSpPr>
          <p:spPr bwMode="auto">
            <a:xfrm>
              <a:off x="1553" y="2135"/>
              <a:ext cx="374"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VPN</a:t>
              </a:r>
            </a:p>
          </p:txBody>
        </p:sp>
      </p:grpSp>
      <p:grpSp>
        <p:nvGrpSpPr>
          <p:cNvPr id="4" name="Group 53"/>
          <p:cNvGrpSpPr>
            <a:grpSpLocks/>
          </p:cNvGrpSpPr>
          <p:nvPr/>
        </p:nvGrpSpPr>
        <p:grpSpPr bwMode="auto">
          <a:xfrm>
            <a:off x="4046538" y="2148416"/>
            <a:ext cx="992187" cy="306388"/>
            <a:chOff x="2445" y="1501"/>
            <a:chExt cx="625" cy="193"/>
          </a:xfrm>
        </p:grpSpPr>
        <p:sp>
          <p:nvSpPr>
            <p:cNvPr id="35894" name="Line 54"/>
            <p:cNvSpPr>
              <a:spLocks noChangeShapeType="1"/>
            </p:cNvSpPr>
            <p:nvPr/>
          </p:nvSpPr>
          <p:spPr bwMode="auto">
            <a:xfrm>
              <a:off x="2445" y="1579"/>
              <a:ext cx="625"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5895" name="Text Box 55"/>
            <p:cNvSpPr txBox="1">
              <a:spLocks noChangeArrowheads="1"/>
            </p:cNvSpPr>
            <p:nvPr/>
          </p:nvSpPr>
          <p:spPr bwMode="auto">
            <a:xfrm>
              <a:off x="2586" y="1501"/>
              <a:ext cx="340"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TLBI</a:t>
              </a:r>
            </a:p>
          </p:txBody>
        </p:sp>
      </p:grpSp>
      <p:grpSp>
        <p:nvGrpSpPr>
          <p:cNvPr id="5" name="Group 56"/>
          <p:cNvGrpSpPr>
            <a:grpSpLocks/>
          </p:cNvGrpSpPr>
          <p:nvPr/>
        </p:nvGrpSpPr>
        <p:grpSpPr bwMode="auto">
          <a:xfrm>
            <a:off x="1125538" y="2144712"/>
            <a:ext cx="2925762" cy="306388"/>
            <a:chOff x="605" y="1488"/>
            <a:chExt cx="1843" cy="193"/>
          </a:xfrm>
        </p:grpSpPr>
        <p:sp>
          <p:nvSpPr>
            <p:cNvPr id="35897" name="Line 57"/>
            <p:cNvSpPr>
              <a:spLocks noChangeShapeType="1"/>
            </p:cNvSpPr>
            <p:nvPr/>
          </p:nvSpPr>
          <p:spPr bwMode="auto">
            <a:xfrm>
              <a:off x="605" y="1566"/>
              <a:ext cx="1843"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5898" name="Text Box 58"/>
            <p:cNvSpPr txBox="1">
              <a:spLocks noChangeArrowheads="1"/>
            </p:cNvSpPr>
            <p:nvPr/>
          </p:nvSpPr>
          <p:spPr bwMode="auto">
            <a:xfrm>
              <a:off x="1387" y="1488"/>
              <a:ext cx="367"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TLBT</a:t>
              </a:r>
            </a:p>
          </p:txBody>
        </p:sp>
      </p:grpSp>
      <p:grpSp>
        <p:nvGrpSpPr>
          <p:cNvPr id="6" name="Group 5"/>
          <p:cNvGrpSpPr/>
          <p:nvPr/>
        </p:nvGrpSpPr>
        <p:grpSpPr>
          <a:xfrm>
            <a:off x="1129453" y="2714625"/>
            <a:ext cx="3898900" cy="304800"/>
            <a:chOff x="1277938" y="2932113"/>
            <a:chExt cx="3898900" cy="304800"/>
          </a:xfrm>
        </p:grpSpPr>
        <p:sp>
          <p:nvSpPr>
            <p:cNvPr id="129" name="Rectangle 6"/>
            <p:cNvSpPr>
              <a:spLocks noChangeArrowheads="1"/>
            </p:cNvSpPr>
            <p:nvPr/>
          </p:nvSpPr>
          <p:spPr bwMode="auto">
            <a:xfrm>
              <a:off x="1277938"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0</a:t>
              </a:r>
            </a:p>
          </p:txBody>
        </p:sp>
        <p:sp>
          <p:nvSpPr>
            <p:cNvPr id="130" name="Rectangle 9"/>
            <p:cNvSpPr>
              <a:spLocks noChangeArrowheads="1"/>
            </p:cNvSpPr>
            <p:nvPr/>
          </p:nvSpPr>
          <p:spPr bwMode="auto">
            <a:xfrm>
              <a:off x="1765300"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0</a:t>
              </a:r>
            </a:p>
          </p:txBody>
        </p:sp>
        <p:sp>
          <p:nvSpPr>
            <p:cNvPr id="131" name="Rectangle 12"/>
            <p:cNvSpPr>
              <a:spLocks noChangeArrowheads="1"/>
            </p:cNvSpPr>
            <p:nvPr/>
          </p:nvSpPr>
          <p:spPr bwMode="auto">
            <a:xfrm>
              <a:off x="2252663"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0</a:t>
              </a:r>
            </a:p>
          </p:txBody>
        </p:sp>
        <p:sp>
          <p:nvSpPr>
            <p:cNvPr id="132" name="Rectangle 15"/>
            <p:cNvSpPr>
              <a:spLocks noChangeArrowheads="1"/>
            </p:cNvSpPr>
            <p:nvPr/>
          </p:nvSpPr>
          <p:spPr bwMode="auto">
            <a:xfrm>
              <a:off x="2740025"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0</a:t>
              </a:r>
            </a:p>
          </p:txBody>
        </p:sp>
        <p:sp>
          <p:nvSpPr>
            <p:cNvPr id="133" name="Rectangle 18"/>
            <p:cNvSpPr>
              <a:spLocks noChangeArrowheads="1"/>
            </p:cNvSpPr>
            <p:nvPr/>
          </p:nvSpPr>
          <p:spPr bwMode="auto">
            <a:xfrm>
              <a:off x="3227388"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1</a:t>
              </a:r>
            </a:p>
          </p:txBody>
        </p:sp>
        <p:sp>
          <p:nvSpPr>
            <p:cNvPr id="134" name="Rectangle 21"/>
            <p:cNvSpPr>
              <a:spLocks noChangeArrowheads="1"/>
            </p:cNvSpPr>
            <p:nvPr/>
          </p:nvSpPr>
          <p:spPr bwMode="auto">
            <a:xfrm>
              <a:off x="3714750"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2000" dirty="0">
                  <a:solidFill>
                    <a:srgbClr val="0070C0"/>
                  </a:solidFill>
                  <a:latin typeface="Calibri"/>
                </a:rPr>
                <a:t>1</a:t>
              </a:r>
            </a:p>
          </p:txBody>
        </p:sp>
        <p:sp>
          <p:nvSpPr>
            <p:cNvPr id="135" name="Rectangle 24"/>
            <p:cNvSpPr>
              <a:spLocks noChangeArrowheads="1"/>
            </p:cNvSpPr>
            <p:nvPr/>
          </p:nvSpPr>
          <p:spPr bwMode="auto">
            <a:xfrm>
              <a:off x="4202113" y="2932113"/>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pPr lvl="0" algn="ctr"/>
              <a:r>
                <a:rPr lang="en-US" sz="2000" dirty="0">
                  <a:solidFill>
                    <a:srgbClr val="00B050"/>
                  </a:solidFill>
                  <a:latin typeface="Calibri"/>
                </a:rPr>
                <a:t>0</a:t>
              </a:r>
            </a:p>
          </p:txBody>
        </p:sp>
        <p:sp>
          <p:nvSpPr>
            <p:cNvPr id="136" name="Rectangle 27"/>
            <p:cNvSpPr>
              <a:spLocks noChangeArrowheads="1"/>
            </p:cNvSpPr>
            <p:nvPr/>
          </p:nvSpPr>
          <p:spPr bwMode="auto">
            <a:xfrm>
              <a:off x="4689475" y="2932113"/>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pPr algn="ctr"/>
              <a:r>
                <a:rPr lang="en-US" sz="2000" dirty="0">
                  <a:solidFill>
                    <a:srgbClr val="00B050"/>
                  </a:solidFill>
                  <a:latin typeface="+mj-lt"/>
                </a:rPr>
                <a:t>1</a:t>
              </a:r>
            </a:p>
          </p:txBody>
        </p:sp>
      </p:grpSp>
      <p:grpSp>
        <p:nvGrpSpPr>
          <p:cNvPr id="13" name="Group 12"/>
          <p:cNvGrpSpPr/>
          <p:nvPr/>
        </p:nvGrpSpPr>
        <p:grpSpPr>
          <a:xfrm>
            <a:off x="470865" y="4761971"/>
            <a:ext cx="8154989" cy="1627189"/>
            <a:chOff x="512550" y="4728659"/>
            <a:chExt cx="8154989" cy="1627189"/>
          </a:xfrm>
        </p:grpSpPr>
        <p:sp>
          <p:nvSpPr>
            <p:cNvPr id="35900" name="Rectangle 60"/>
            <p:cNvSpPr>
              <a:spLocks noChangeArrowheads="1"/>
            </p:cNvSpPr>
            <p:nvPr/>
          </p:nvSpPr>
          <p:spPr bwMode="auto">
            <a:xfrm>
              <a:off x="8040475" y="6028822"/>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01" name="Rectangle 61"/>
            <p:cNvSpPr>
              <a:spLocks noChangeArrowheads="1"/>
            </p:cNvSpPr>
            <p:nvPr/>
          </p:nvSpPr>
          <p:spPr bwMode="auto">
            <a:xfrm>
              <a:off x="7410238" y="6028822"/>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02" name="Rectangle 62"/>
            <p:cNvSpPr>
              <a:spLocks noChangeArrowheads="1"/>
            </p:cNvSpPr>
            <p:nvPr/>
          </p:nvSpPr>
          <p:spPr bwMode="auto">
            <a:xfrm>
              <a:off x="6784763" y="6028822"/>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35903" name="Rectangle 63"/>
            <p:cNvSpPr>
              <a:spLocks noChangeArrowheads="1"/>
            </p:cNvSpPr>
            <p:nvPr/>
          </p:nvSpPr>
          <p:spPr bwMode="auto">
            <a:xfrm>
              <a:off x="6156113" y="6028822"/>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5904" name="Rectangle 64"/>
            <p:cNvSpPr>
              <a:spLocks noChangeArrowheads="1"/>
            </p:cNvSpPr>
            <p:nvPr/>
          </p:nvSpPr>
          <p:spPr bwMode="auto">
            <a:xfrm>
              <a:off x="5530638" y="6028822"/>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35905" name="Rectangle 65"/>
            <p:cNvSpPr>
              <a:spLocks noChangeArrowheads="1"/>
            </p:cNvSpPr>
            <p:nvPr/>
          </p:nvSpPr>
          <p:spPr bwMode="auto">
            <a:xfrm>
              <a:off x="4903575" y="6028822"/>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35906" name="Rectangle 66"/>
            <p:cNvSpPr>
              <a:spLocks noChangeArrowheads="1"/>
            </p:cNvSpPr>
            <p:nvPr/>
          </p:nvSpPr>
          <p:spPr bwMode="auto">
            <a:xfrm>
              <a:off x="4274925" y="6028822"/>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5907" name="Rectangle 67"/>
            <p:cNvSpPr>
              <a:spLocks noChangeArrowheads="1"/>
            </p:cNvSpPr>
            <p:nvPr/>
          </p:nvSpPr>
          <p:spPr bwMode="auto">
            <a:xfrm>
              <a:off x="3647863" y="6028822"/>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35908" name="Rectangle 68"/>
            <p:cNvSpPr>
              <a:spLocks noChangeArrowheads="1"/>
            </p:cNvSpPr>
            <p:nvPr/>
          </p:nvSpPr>
          <p:spPr bwMode="auto">
            <a:xfrm>
              <a:off x="3022388" y="6028822"/>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35909" name="Rectangle 69"/>
            <p:cNvSpPr>
              <a:spLocks noChangeArrowheads="1"/>
            </p:cNvSpPr>
            <p:nvPr/>
          </p:nvSpPr>
          <p:spPr bwMode="auto">
            <a:xfrm>
              <a:off x="2393738" y="6028822"/>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10" name="Rectangle 70"/>
            <p:cNvSpPr>
              <a:spLocks noChangeArrowheads="1"/>
            </p:cNvSpPr>
            <p:nvPr/>
          </p:nvSpPr>
          <p:spPr bwMode="auto">
            <a:xfrm>
              <a:off x="1768263" y="6028822"/>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11" name="Rectangle 71"/>
            <p:cNvSpPr>
              <a:spLocks noChangeArrowheads="1"/>
            </p:cNvSpPr>
            <p:nvPr/>
          </p:nvSpPr>
          <p:spPr bwMode="auto">
            <a:xfrm>
              <a:off x="1138025" y="6028822"/>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35912" name="Rectangle 72"/>
            <p:cNvSpPr>
              <a:spLocks noChangeArrowheads="1"/>
            </p:cNvSpPr>
            <p:nvPr/>
          </p:nvSpPr>
          <p:spPr bwMode="auto">
            <a:xfrm>
              <a:off x="512550" y="6028822"/>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35913" name="Rectangle 73"/>
            <p:cNvSpPr>
              <a:spLocks noChangeArrowheads="1"/>
            </p:cNvSpPr>
            <p:nvPr/>
          </p:nvSpPr>
          <p:spPr bwMode="auto">
            <a:xfrm>
              <a:off x="8040475" y="5703384"/>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14" name="Rectangle 74"/>
            <p:cNvSpPr>
              <a:spLocks noChangeArrowheads="1"/>
            </p:cNvSpPr>
            <p:nvPr/>
          </p:nvSpPr>
          <p:spPr bwMode="auto">
            <a:xfrm>
              <a:off x="7410238" y="5703384"/>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15" name="Rectangle 75"/>
            <p:cNvSpPr>
              <a:spLocks noChangeArrowheads="1"/>
            </p:cNvSpPr>
            <p:nvPr/>
          </p:nvSpPr>
          <p:spPr bwMode="auto">
            <a:xfrm>
              <a:off x="6784763" y="5703384"/>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35916" name="Rectangle 76"/>
            <p:cNvSpPr>
              <a:spLocks noChangeArrowheads="1"/>
            </p:cNvSpPr>
            <p:nvPr/>
          </p:nvSpPr>
          <p:spPr bwMode="auto">
            <a:xfrm>
              <a:off x="6156113" y="5703384"/>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17" name="Rectangle 77"/>
            <p:cNvSpPr>
              <a:spLocks noChangeArrowheads="1"/>
            </p:cNvSpPr>
            <p:nvPr/>
          </p:nvSpPr>
          <p:spPr bwMode="auto">
            <a:xfrm>
              <a:off x="5530638" y="5703384"/>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18" name="Rectangle 78"/>
            <p:cNvSpPr>
              <a:spLocks noChangeArrowheads="1"/>
            </p:cNvSpPr>
            <p:nvPr/>
          </p:nvSpPr>
          <p:spPr bwMode="auto">
            <a:xfrm>
              <a:off x="4903575" y="5703384"/>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06</a:t>
              </a:r>
            </a:p>
          </p:txBody>
        </p:sp>
        <p:sp>
          <p:nvSpPr>
            <p:cNvPr id="35919" name="Rectangle 79"/>
            <p:cNvSpPr>
              <a:spLocks noChangeArrowheads="1"/>
            </p:cNvSpPr>
            <p:nvPr/>
          </p:nvSpPr>
          <p:spPr bwMode="auto">
            <a:xfrm>
              <a:off x="4274925" y="5703384"/>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20" name="Rectangle 80"/>
            <p:cNvSpPr>
              <a:spLocks noChangeArrowheads="1"/>
            </p:cNvSpPr>
            <p:nvPr/>
          </p:nvSpPr>
          <p:spPr bwMode="auto">
            <a:xfrm>
              <a:off x="3647863" y="5703384"/>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21" name="Rectangle 81"/>
            <p:cNvSpPr>
              <a:spLocks noChangeArrowheads="1"/>
            </p:cNvSpPr>
            <p:nvPr/>
          </p:nvSpPr>
          <p:spPr bwMode="auto">
            <a:xfrm>
              <a:off x="3022388" y="5703384"/>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35922" name="Rectangle 82"/>
            <p:cNvSpPr>
              <a:spLocks noChangeArrowheads="1"/>
            </p:cNvSpPr>
            <p:nvPr/>
          </p:nvSpPr>
          <p:spPr bwMode="auto">
            <a:xfrm>
              <a:off x="2393738" y="5703384"/>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23" name="Rectangle 83"/>
            <p:cNvSpPr>
              <a:spLocks noChangeArrowheads="1"/>
            </p:cNvSpPr>
            <p:nvPr/>
          </p:nvSpPr>
          <p:spPr bwMode="auto">
            <a:xfrm>
              <a:off x="1768263" y="5703384"/>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24" name="Rectangle 84"/>
            <p:cNvSpPr>
              <a:spLocks noChangeArrowheads="1"/>
            </p:cNvSpPr>
            <p:nvPr/>
          </p:nvSpPr>
          <p:spPr bwMode="auto">
            <a:xfrm>
              <a:off x="1138025" y="5703384"/>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35925" name="Rectangle 85"/>
            <p:cNvSpPr>
              <a:spLocks noChangeArrowheads="1"/>
            </p:cNvSpPr>
            <p:nvPr/>
          </p:nvSpPr>
          <p:spPr bwMode="auto">
            <a:xfrm>
              <a:off x="512550" y="5703384"/>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35926" name="Rectangle 86"/>
            <p:cNvSpPr>
              <a:spLocks noChangeArrowheads="1"/>
            </p:cNvSpPr>
            <p:nvPr/>
          </p:nvSpPr>
          <p:spPr bwMode="auto">
            <a:xfrm>
              <a:off x="8040475" y="5379534"/>
              <a:ext cx="625475"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27" name="Rectangle 87"/>
            <p:cNvSpPr>
              <a:spLocks noChangeArrowheads="1"/>
            </p:cNvSpPr>
            <p:nvPr/>
          </p:nvSpPr>
          <p:spPr bwMode="auto">
            <a:xfrm>
              <a:off x="7410238" y="5379534"/>
              <a:ext cx="630238"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28" name="Rectangle 88"/>
            <p:cNvSpPr>
              <a:spLocks noChangeArrowheads="1"/>
            </p:cNvSpPr>
            <p:nvPr/>
          </p:nvSpPr>
          <p:spPr bwMode="auto">
            <a:xfrm>
              <a:off x="6784763" y="5379534"/>
              <a:ext cx="625475"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35929" name="Rectangle 89"/>
            <p:cNvSpPr>
              <a:spLocks noChangeArrowheads="1"/>
            </p:cNvSpPr>
            <p:nvPr/>
          </p:nvSpPr>
          <p:spPr bwMode="auto">
            <a:xfrm>
              <a:off x="6156113" y="5379534"/>
              <a:ext cx="628650"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30" name="Rectangle 90"/>
            <p:cNvSpPr>
              <a:spLocks noChangeArrowheads="1"/>
            </p:cNvSpPr>
            <p:nvPr/>
          </p:nvSpPr>
          <p:spPr bwMode="auto">
            <a:xfrm>
              <a:off x="5530638" y="5379534"/>
              <a:ext cx="625475"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31" name="Rectangle 91"/>
            <p:cNvSpPr>
              <a:spLocks noChangeArrowheads="1"/>
            </p:cNvSpPr>
            <p:nvPr/>
          </p:nvSpPr>
          <p:spPr bwMode="auto">
            <a:xfrm>
              <a:off x="4903575" y="5379534"/>
              <a:ext cx="627063"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35932" name="Rectangle 92"/>
            <p:cNvSpPr>
              <a:spLocks noChangeArrowheads="1"/>
            </p:cNvSpPr>
            <p:nvPr/>
          </p:nvSpPr>
          <p:spPr bwMode="auto">
            <a:xfrm>
              <a:off x="4274925" y="5379534"/>
              <a:ext cx="628650"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33" name="Rectangle 93"/>
            <p:cNvSpPr>
              <a:spLocks noChangeArrowheads="1"/>
            </p:cNvSpPr>
            <p:nvPr/>
          </p:nvSpPr>
          <p:spPr bwMode="auto">
            <a:xfrm>
              <a:off x="3647863" y="5379534"/>
              <a:ext cx="627063"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34" name="Rectangle 94"/>
            <p:cNvSpPr>
              <a:spLocks noChangeArrowheads="1"/>
            </p:cNvSpPr>
            <p:nvPr/>
          </p:nvSpPr>
          <p:spPr bwMode="auto">
            <a:xfrm>
              <a:off x="3022388" y="5379534"/>
              <a:ext cx="625475" cy="323850"/>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35935" name="Rectangle 95"/>
            <p:cNvSpPr>
              <a:spLocks noChangeArrowheads="1"/>
            </p:cNvSpPr>
            <p:nvPr/>
          </p:nvSpPr>
          <p:spPr bwMode="auto">
            <a:xfrm>
              <a:off x="2393738" y="5379534"/>
              <a:ext cx="628650" cy="323850"/>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5936" name="Rectangle 96"/>
            <p:cNvSpPr>
              <a:spLocks noChangeArrowheads="1"/>
            </p:cNvSpPr>
            <p:nvPr/>
          </p:nvSpPr>
          <p:spPr bwMode="auto">
            <a:xfrm>
              <a:off x="1768263" y="5379534"/>
              <a:ext cx="625475" cy="323850"/>
            </a:xfrm>
            <a:prstGeom prst="rect">
              <a:avLst/>
            </a:prstGeom>
            <a:solidFill>
              <a:srgbClr val="FFC000"/>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35937" name="Rectangle 97"/>
            <p:cNvSpPr>
              <a:spLocks noChangeArrowheads="1"/>
            </p:cNvSpPr>
            <p:nvPr/>
          </p:nvSpPr>
          <p:spPr bwMode="auto">
            <a:xfrm>
              <a:off x="1138025" y="5379534"/>
              <a:ext cx="630238" cy="323850"/>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70C0"/>
                  </a:solidFill>
                  <a:latin typeface="Calibri" pitchFamily="34" charset="0"/>
                </a:rPr>
                <a:t>03</a:t>
              </a:r>
            </a:p>
          </p:txBody>
        </p:sp>
        <p:sp>
          <p:nvSpPr>
            <p:cNvPr id="35938" name="Rectangle 98"/>
            <p:cNvSpPr>
              <a:spLocks noChangeArrowheads="1"/>
            </p:cNvSpPr>
            <p:nvPr/>
          </p:nvSpPr>
          <p:spPr bwMode="auto">
            <a:xfrm>
              <a:off x="512550" y="5379534"/>
              <a:ext cx="625475" cy="323850"/>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B050"/>
                  </a:solidFill>
                  <a:latin typeface="Calibri" pitchFamily="34" charset="0"/>
                </a:rPr>
                <a:t>1</a:t>
              </a:r>
            </a:p>
          </p:txBody>
        </p:sp>
        <p:sp>
          <p:nvSpPr>
            <p:cNvPr id="35939" name="Rectangle 99"/>
            <p:cNvSpPr>
              <a:spLocks noChangeArrowheads="1"/>
            </p:cNvSpPr>
            <p:nvPr/>
          </p:nvSpPr>
          <p:spPr bwMode="auto">
            <a:xfrm>
              <a:off x="8040475" y="5054097"/>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5940" name="Rectangle 100"/>
            <p:cNvSpPr>
              <a:spLocks noChangeArrowheads="1"/>
            </p:cNvSpPr>
            <p:nvPr/>
          </p:nvSpPr>
          <p:spPr bwMode="auto">
            <a:xfrm>
              <a:off x="7410238" y="5054097"/>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35941" name="Rectangle 101"/>
            <p:cNvSpPr>
              <a:spLocks noChangeArrowheads="1"/>
            </p:cNvSpPr>
            <p:nvPr/>
          </p:nvSpPr>
          <p:spPr bwMode="auto">
            <a:xfrm>
              <a:off x="6784763" y="5054097"/>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35942" name="Rectangle 102"/>
            <p:cNvSpPr>
              <a:spLocks noChangeArrowheads="1"/>
            </p:cNvSpPr>
            <p:nvPr/>
          </p:nvSpPr>
          <p:spPr bwMode="auto">
            <a:xfrm>
              <a:off x="6156113" y="5054097"/>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43" name="Rectangle 103"/>
            <p:cNvSpPr>
              <a:spLocks noChangeArrowheads="1"/>
            </p:cNvSpPr>
            <p:nvPr/>
          </p:nvSpPr>
          <p:spPr bwMode="auto">
            <a:xfrm>
              <a:off x="5530638" y="5054097"/>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44" name="Rectangle 104"/>
            <p:cNvSpPr>
              <a:spLocks noChangeArrowheads="1"/>
            </p:cNvSpPr>
            <p:nvPr/>
          </p:nvSpPr>
          <p:spPr bwMode="auto">
            <a:xfrm>
              <a:off x="4903575" y="5054097"/>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35945" name="Rectangle 105"/>
            <p:cNvSpPr>
              <a:spLocks noChangeArrowheads="1"/>
            </p:cNvSpPr>
            <p:nvPr/>
          </p:nvSpPr>
          <p:spPr bwMode="auto">
            <a:xfrm>
              <a:off x="4274925" y="5054097"/>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5946" name="Rectangle 106"/>
            <p:cNvSpPr>
              <a:spLocks noChangeArrowheads="1"/>
            </p:cNvSpPr>
            <p:nvPr/>
          </p:nvSpPr>
          <p:spPr bwMode="auto">
            <a:xfrm>
              <a:off x="3647863" y="5054097"/>
              <a:ext cx="627063"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35947" name="Rectangle 107"/>
            <p:cNvSpPr>
              <a:spLocks noChangeArrowheads="1"/>
            </p:cNvSpPr>
            <p:nvPr/>
          </p:nvSpPr>
          <p:spPr bwMode="auto">
            <a:xfrm>
              <a:off x="3022388" y="5054097"/>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35948" name="Rectangle 108"/>
            <p:cNvSpPr>
              <a:spLocks noChangeArrowheads="1"/>
            </p:cNvSpPr>
            <p:nvPr/>
          </p:nvSpPr>
          <p:spPr bwMode="auto">
            <a:xfrm>
              <a:off x="2393738" y="5054097"/>
              <a:ext cx="628650"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5949" name="Rectangle 109"/>
            <p:cNvSpPr>
              <a:spLocks noChangeArrowheads="1"/>
            </p:cNvSpPr>
            <p:nvPr/>
          </p:nvSpPr>
          <p:spPr bwMode="auto">
            <a:xfrm>
              <a:off x="1768263" y="5054097"/>
              <a:ext cx="625475"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5950" name="Rectangle 110"/>
            <p:cNvSpPr>
              <a:spLocks noChangeArrowheads="1"/>
            </p:cNvSpPr>
            <p:nvPr/>
          </p:nvSpPr>
          <p:spPr bwMode="auto">
            <a:xfrm>
              <a:off x="1138025" y="5054097"/>
              <a:ext cx="630238" cy="32543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35951" name="Rectangle 111"/>
            <p:cNvSpPr>
              <a:spLocks noChangeArrowheads="1"/>
            </p:cNvSpPr>
            <p:nvPr/>
          </p:nvSpPr>
          <p:spPr bwMode="auto">
            <a:xfrm>
              <a:off x="512550" y="5054097"/>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35952" name="Rectangle 112"/>
            <p:cNvSpPr>
              <a:spLocks noChangeArrowheads="1"/>
            </p:cNvSpPr>
            <p:nvPr/>
          </p:nvSpPr>
          <p:spPr bwMode="auto">
            <a:xfrm>
              <a:off x="8040475"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5953" name="Rectangle 113"/>
            <p:cNvSpPr>
              <a:spLocks noChangeArrowheads="1"/>
            </p:cNvSpPr>
            <p:nvPr/>
          </p:nvSpPr>
          <p:spPr bwMode="auto">
            <a:xfrm>
              <a:off x="7410238" y="472865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35954" name="Rectangle 114"/>
            <p:cNvSpPr>
              <a:spLocks noChangeArrowheads="1"/>
            </p:cNvSpPr>
            <p:nvPr/>
          </p:nvSpPr>
          <p:spPr bwMode="auto">
            <a:xfrm>
              <a:off x="6784763"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5955" name="Rectangle 115"/>
            <p:cNvSpPr>
              <a:spLocks noChangeArrowheads="1"/>
            </p:cNvSpPr>
            <p:nvPr/>
          </p:nvSpPr>
          <p:spPr bwMode="auto">
            <a:xfrm>
              <a:off x="6156113" y="472865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5956" name="Rectangle 116"/>
            <p:cNvSpPr>
              <a:spLocks noChangeArrowheads="1"/>
            </p:cNvSpPr>
            <p:nvPr/>
          </p:nvSpPr>
          <p:spPr bwMode="auto">
            <a:xfrm>
              <a:off x="5530638"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35957" name="Rectangle 117"/>
            <p:cNvSpPr>
              <a:spLocks noChangeArrowheads="1"/>
            </p:cNvSpPr>
            <p:nvPr/>
          </p:nvSpPr>
          <p:spPr bwMode="auto">
            <a:xfrm>
              <a:off x="4903575" y="472865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5958" name="Rectangle 118"/>
            <p:cNvSpPr>
              <a:spLocks noChangeArrowheads="1"/>
            </p:cNvSpPr>
            <p:nvPr/>
          </p:nvSpPr>
          <p:spPr bwMode="auto">
            <a:xfrm>
              <a:off x="4274925" y="472865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5959" name="Rectangle 119"/>
            <p:cNvSpPr>
              <a:spLocks noChangeArrowheads="1"/>
            </p:cNvSpPr>
            <p:nvPr/>
          </p:nvSpPr>
          <p:spPr bwMode="auto">
            <a:xfrm>
              <a:off x="3647863" y="472865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35960" name="Rectangle 120"/>
            <p:cNvSpPr>
              <a:spLocks noChangeArrowheads="1"/>
            </p:cNvSpPr>
            <p:nvPr/>
          </p:nvSpPr>
          <p:spPr bwMode="auto">
            <a:xfrm>
              <a:off x="3022388"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5961" name="Rectangle 121"/>
            <p:cNvSpPr>
              <a:spLocks noChangeArrowheads="1"/>
            </p:cNvSpPr>
            <p:nvPr/>
          </p:nvSpPr>
          <p:spPr bwMode="auto">
            <a:xfrm>
              <a:off x="2393738" y="472865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5962" name="Rectangle 122"/>
            <p:cNvSpPr>
              <a:spLocks noChangeArrowheads="1"/>
            </p:cNvSpPr>
            <p:nvPr/>
          </p:nvSpPr>
          <p:spPr bwMode="auto">
            <a:xfrm>
              <a:off x="1768263"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35963" name="Rectangle 123"/>
            <p:cNvSpPr>
              <a:spLocks noChangeArrowheads="1"/>
            </p:cNvSpPr>
            <p:nvPr/>
          </p:nvSpPr>
          <p:spPr bwMode="auto">
            <a:xfrm>
              <a:off x="1138025" y="472865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5964" name="Rectangle 124"/>
            <p:cNvSpPr>
              <a:spLocks noChangeArrowheads="1"/>
            </p:cNvSpPr>
            <p:nvPr/>
          </p:nvSpPr>
          <p:spPr bwMode="auto">
            <a:xfrm>
              <a:off x="512550" y="472865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Set</a:t>
              </a:r>
            </a:p>
          </p:txBody>
        </p:sp>
        <p:sp>
          <p:nvSpPr>
            <p:cNvPr id="35965" name="Line 125"/>
            <p:cNvSpPr>
              <a:spLocks noChangeShapeType="1"/>
            </p:cNvSpPr>
            <p:nvPr/>
          </p:nvSpPr>
          <p:spPr bwMode="auto">
            <a:xfrm>
              <a:off x="512550" y="5054097"/>
              <a:ext cx="8153401"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35966" name="Line 126"/>
            <p:cNvSpPr>
              <a:spLocks noChangeShapeType="1"/>
            </p:cNvSpPr>
            <p:nvPr/>
          </p:nvSpPr>
          <p:spPr bwMode="auto">
            <a:xfrm>
              <a:off x="512550" y="5379534"/>
              <a:ext cx="8153401" cy="1588"/>
            </a:xfrm>
            <a:prstGeom prst="line">
              <a:avLst/>
            </a:prstGeom>
            <a:noFill/>
            <a:ln w="12600">
              <a:solidFill>
                <a:srgbClr val="000066"/>
              </a:solidFill>
              <a:miter lim="800000"/>
              <a:headEnd/>
              <a:tailEnd/>
            </a:ln>
            <a:effectLst/>
          </p:spPr>
          <p:txBody>
            <a:bodyPr/>
            <a:lstStyle/>
            <a:p>
              <a:endParaRPr lang="en-US" dirty="0"/>
            </a:p>
          </p:txBody>
        </p:sp>
        <p:sp>
          <p:nvSpPr>
            <p:cNvPr id="35967" name="Line 127"/>
            <p:cNvSpPr>
              <a:spLocks noChangeShapeType="1"/>
            </p:cNvSpPr>
            <p:nvPr/>
          </p:nvSpPr>
          <p:spPr bwMode="auto">
            <a:xfrm>
              <a:off x="512550" y="5703384"/>
              <a:ext cx="8153401" cy="1588"/>
            </a:xfrm>
            <a:prstGeom prst="line">
              <a:avLst/>
            </a:prstGeom>
            <a:noFill/>
            <a:ln w="12600">
              <a:solidFill>
                <a:srgbClr val="000066"/>
              </a:solidFill>
              <a:miter lim="800000"/>
              <a:headEnd/>
              <a:tailEnd/>
            </a:ln>
            <a:effectLst/>
          </p:spPr>
          <p:txBody>
            <a:bodyPr/>
            <a:lstStyle/>
            <a:p>
              <a:endParaRPr lang="en-US"/>
            </a:p>
          </p:txBody>
        </p:sp>
        <p:sp>
          <p:nvSpPr>
            <p:cNvPr id="35968" name="Line 128"/>
            <p:cNvSpPr>
              <a:spLocks noChangeShapeType="1"/>
            </p:cNvSpPr>
            <p:nvPr/>
          </p:nvSpPr>
          <p:spPr bwMode="auto">
            <a:xfrm>
              <a:off x="512550" y="6028822"/>
              <a:ext cx="8153401" cy="1588"/>
            </a:xfrm>
            <a:prstGeom prst="line">
              <a:avLst/>
            </a:prstGeom>
            <a:noFill/>
            <a:ln w="12600">
              <a:solidFill>
                <a:srgbClr val="000066"/>
              </a:solidFill>
              <a:miter lim="800000"/>
              <a:headEnd/>
              <a:tailEnd/>
            </a:ln>
            <a:effectLst/>
          </p:spPr>
          <p:txBody>
            <a:bodyPr/>
            <a:lstStyle/>
            <a:p>
              <a:endParaRPr lang="en-US"/>
            </a:p>
          </p:txBody>
        </p:sp>
        <p:sp>
          <p:nvSpPr>
            <p:cNvPr id="35969" name="Line 129"/>
            <p:cNvSpPr>
              <a:spLocks noChangeShapeType="1"/>
            </p:cNvSpPr>
            <p:nvPr/>
          </p:nvSpPr>
          <p:spPr bwMode="auto">
            <a:xfrm>
              <a:off x="1768263"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0" name="Line 130"/>
            <p:cNvSpPr>
              <a:spLocks noChangeShapeType="1"/>
            </p:cNvSpPr>
            <p:nvPr/>
          </p:nvSpPr>
          <p:spPr bwMode="auto">
            <a:xfrm>
              <a:off x="2393738"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1" name="Line 131"/>
            <p:cNvSpPr>
              <a:spLocks noChangeShapeType="1"/>
            </p:cNvSpPr>
            <p:nvPr/>
          </p:nvSpPr>
          <p:spPr bwMode="auto">
            <a:xfrm>
              <a:off x="3647863"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2" name="Line 132"/>
            <p:cNvSpPr>
              <a:spLocks noChangeShapeType="1"/>
            </p:cNvSpPr>
            <p:nvPr/>
          </p:nvSpPr>
          <p:spPr bwMode="auto">
            <a:xfrm>
              <a:off x="4274925"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3" name="Line 133"/>
            <p:cNvSpPr>
              <a:spLocks noChangeShapeType="1"/>
            </p:cNvSpPr>
            <p:nvPr/>
          </p:nvSpPr>
          <p:spPr bwMode="auto">
            <a:xfrm>
              <a:off x="5530638"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4" name="Line 134"/>
            <p:cNvSpPr>
              <a:spLocks noChangeShapeType="1"/>
            </p:cNvSpPr>
            <p:nvPr/>
          </p:nvSpPr>
          <p:spPr bwMode="auto">
            <a:xfrm>
              <a:off x="6156113"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5" name="Line 135"/>
            <p:cNvSpPr>
              <a:spLocks noChangeShapeType="1"/>
            </p:cNvSpPr>
            <p:nvPr/>
          </p:nvSpPr>
          <p:spPr bwMode="auto">
            <a:xfrm>
              <a:off x="7410238"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6" name="Line 136"/>
            <p:cNvSpPr>
              <a:spLocks noChangeShapeType="1"/>
            </p:cNvSpPr>
            <p:nvPr/>
          </p:nvSpPr>
          <p:spPr bwMode="auto">
            <a:xfrm>
              <a:off x="8040475" y="4728659"/>
              <a:ext cx="1588" cy="1625601"/>
            </a:xfrm>
            <a:prstGeom prst="line">
              <a:avLst/>
            </a:prstGeom>
            <a:noFill/>
            <a:ln w="12600">
              <a:solidFill>
                <a:srgbClr val="000066"/>
              </a:solidFill>
              <a:miter lim="800000"/>
              <a:headEnd/>
              <a:tailEnd/>
            </a:ln>
            <a:effectLst/>
          </p:spPr>
          <p:txBody>
            <a:bodyPr/>
            <a:lstStyle/>
            <a:p>
              <a:endParaRPr lang="en-US"/>
            </a:p>
          </p:txBody>
        </p:sp>
        <p:sp>
          <p:nvSpPr>
            <p:cNvPr id="35977" name="Line 137"/>
            <p:cNvSpPr>
              <a:spLocks noChangeShapeType="1"/>
            </p:cNvSpPr>
            <p:nvPr/>
          </p:nvSpPr>
          <p:spPr bwMode="auto">
            <a:xfrm>
              <a:off x="1138025" y="4728659"/>
              <a:ext cx="1588" cy="1625601"/>
            </a:xfrm>
            <a:prstGeom prst="line">
              <a:avLst/>
            </a:prstGeom>
            <a:noFill/>
            <a:ln w="28575">
              <a:solidFill>
                <a:srgbClr val="000066"/>
              </a:solidFill>
              <a:miter lim="800000"/>
              <a:headEnd/>
              <a:tailEnd/>
            </a:ln>
            <a:effectLst/>
          </p:spPr>
          <p:txBody>
            <a:bodyPr/>
            <a:lstStyle/>
            <a:p>
              <a:endParaRPr lang="en-US"/>
            </a:p>
          </p:txBody>
        </p:sp>
        <p:sp>
          <p:nvSpPr>
            <p:cNvPr id="35978" name="Line 138"/>
            <p:cNvSpPr>
              <a:spLocks noChangeShapeType="1"/>
            </p:cNvSpPr>
            <p:nvPr/>
          </p:nvSpPr>
          <p:spPr bwMode="auto">
            <a:xfrm>
              <a:off x="3022388" y="4728659"/>
              <a:ext cx="1588" cy="1625601"/>
            </a:xfrm>
            <a:prstGeom prst="line">
              <a:avLst/>
            </a:prstGeom>
            <a:noFill/>
            <a:ln w="28575">
              <a:solidFill>
                <a:srgbClr val="000066"/>
              </a:solidFill>
              <a:miter lim="800000"/>
              <a:headEnd/>
              <a:tailEnd/>
            </a:ln>
            <a:effectLst/>
          </p:spPr>
          <p:txBody>
            <a:bodyPr/>
            <a:lstStyle/>
            <a:p>
              <a:endParaRPr lang="en-US"/>
            </a:p>
          </p:txBody>
        </p:sp>
        <p:sp>
          <p:nvSpPr>
            <p:cNvPr id="35979" name="Line 139"/>
            <p:cNvSpPr>
              <a:spLocks noChangeShapeType="1"/>
            </p:cNvSpPr>
            <p:nvPr/>
          </p:nvSpPr>
          <p:spPr bwMode="auto">
            <a:xfrm>
              <a:off x="512550" y="4728659"/>
              <a:ext cx="1588" cy="1625601"/>
            </a:xfrm>
            <a:prstGeom prst="line">
              <a:avLst/>
            </a:prstGeom>
            <a:noFill/>
            <a:ln w="28575">
              <a:solidFill>
                <a:srgbClr val="000066"/>
              </a:solidFill>
              <a:miter lim="800000"/>
              <a:headEnd/>
              <a:tailEnd/>
            </a:ln>
            <a:effectLst/>
          </p:spPr>
          <p:txBody>
            <a:bodyPr/>
            <a:lstStyle/>
            <a:p>
              <a:endParaRPr lang="en-US"/>
            </a:p>
          </p:txBody>
        </p:sp>
        <p:sp>
          <p:nvSpPr>
            <p:cNvPr id="35980" name="Line 140"/>
            <p:cNvSpPr>
              <a:spLocks noChangeShapeType="1"/>
            </p:cNvSpPr>
            <p:nvPr/>
          </p:nvSpPr>
          <p:spPr bwMode="auto">
            <a:xfrm>
              <a:off x="4903575" y="4728659"/>
              <a:ext cx="1588" cy="1625601"/>
            </a:xfrm>
            <a:prstGeom prst="line">
              <a:avLst/>
            </a:prstGeom>
            <a:noFill/>
            <a:ln w="28575">
              <a:solidFill>
                <a:srgbClr val="000066"/>
              </a:solidFill>
              <a:miter lim="800000"/>
              <a:headEnd/>
              <a:tailEnd/>
            </a:ln>
            <a:effectLst/>
          </p:spPr>
          <p:txBody>
            <a:bodyPr/>
            <a:lstStyle/>
            <a:p>
              <a:endParaRPr lang="en-US"/>
            </a:p>
          </p:txBody>
        </p:sp>
        <p:sp>
          <p:nvSpPr>
            <p:cNvPr id="35981" name="Line 141"/>
            <p:cNvSpPr>
              <a:spLocks noChangeShapeType="1"/>
            </p:cNvSpPr>
            <p:nvPr/>
          </p:nvSpPr>
          <p:spPr bwMode="auto">
            <a:xfrm>
              <a:off x="6784763" y="4728659"/>
              <a:ext cx="1588" cy="1625601"/>
            </a:xfrm>
            <a:prstGeom prst="line">
              <a:avLst/>
            </a:prstGeom>
            <a:noFill/>
            <a:ln w="28575">
              <a:solidFill>
                <a:srgbClr val="000066"/>
              </a:solidFill>
              <a:miter lim="800000"/>
              <a:headEnd/>
              <a:tailEnd/>
            </a:ln>
            <a:effectLst/>
          </p:spPr>
          <p:txBody>
            <a:bodyPr/>
            <a:lstStyle/>
            <a:p>
              <a:endParaRPr lang="en-US"/>
            </a:p>
          </p:txBody>
        </p:sp>
        <p:sp>
          <p:nvSpPr>
            <p:cNvPr id="35982" name="Line 142"/>
            <p:cNvSpPr>
              <a:spLocks noChangeShapeType="1"/>
            </p:cNvSpPr>
            <p:nvPr/>
          </p:nvSpPr>
          <p:spPr bwMode="auto">
            <a:xfrm>
              <a:off x="512550" y="4728659"/>
              <a:ext cx="8153401" cy="1588"/>
            </a:xfrm>
            <a:prstGeom prst="line">
              <a:avLst/>
            </a:prstGeom>
            <a:noFill/>
            <a:ln w="28575">
              <a:solidFill>
                <a:srgbClr val="000066"/>
              </a:solidFill>
              <a:miter lim="800000"/>
              <a:headEnd/>
              <a:tailEnd/>
            </a:ln>
            <a:effectLst/>
          </p:spPr>
          <p:txBody>
            <a:bodyPr/>
            <a:lstStyle/>
            <a:p>
              <a:endParaRPr lang="en-US" i="1" dirty="0">
                <a:solidFill>
                  <a:srgbClr val="990000"/>
                </a:solidFill>
              </a:endParaRPr>
            </a:p>
          </p:txBody>
        </p:sp>
        <p:sp>
          <p:nvSpPr>
            <p:cNvPr id="35983" name="Line 143"/>
            <p:cNvSpPr>
              <a:spLocks noChangeShapeType="1"/>
            </p:cNvSpPr>
            <p:nvPr/>
          </p:nvSpPr>
          <p:spPr bwMode="auto">
            <a:xfrm>
              <a:off x="8665951" y="4728659"/>
              <a:ext cx="1588" cy="1625601"/>
            </a:xfrm>
            <a:prstGeom prst="line">
              <a:avLst/>
            </a:prstGeom>
            <a:noFill/>
            <a:ln w="28575">
              <a:solidFill>
                <a:srgbClr val="000066"/>
              </a:solidFill>
              <a:miter lim="800000"/>
              <a:headEnd/>
              <a:tailEnd/>
            </a:ln>
            <a:effectLst/>
          </p:spPr>
          <p:txBody>
            <a:bodyPr/>
            <a:lstStyle/>
            <a:p>
              <a:endParaRPr lang="en-US"/>
            </a:p>
          </p:txBody>
        </p:sp>
        <p:sp>
          <p:nvSpPr>
            <p:cNvPr id="35984" name="Line 144"/>
            <p:cNvSpPr>
              <a:spLocks noChangeShapeType="1"/>
            </p:cNvSpPr>
            <p:nvPr/>
          </p:nvSpPr>
          <p:spPr bwMode="auto">
            <a:xfrm>
              <a:off x="512550" y="6354260"/>
              <a:ext cx="8153401" cy="1588"/>
            </a:xfrm>
            <a:prstGeom prst="line">
              <a:avLst/>
            </a:prstGeom>
            <a:noFill/>
            <a:ln w="28575">
              <a:solidFill>
                <a:srgbClr val="000066"/>
              </a:solidFill>
              <a:miter lim="800000"/>
              <a:headEnd/>
              <a:tailEnd/>
            </a:ln>
            <a:effectLst/>
          </p:spPr>
          <p:txBody>
            <a:bodyPr/>
            <a:lstStyle/>
            <a:p>
              <a:endParaRPr lang="en-US"/>
            </a:p>
          </p:txBody>
        </p:sp>
      </p:grpSp>
      <p:sp>
        <p:nvSpPr>
          <p:cNvPr id="8" name="TextBox 7"/>
          <p:cNvSpPr txBox="1"/>
          <p:nvPr/>
        </p:nvSpPr>
        <p:spPr>
          <a:xfrm>
            <a:off x="455083" y="4347659"/>
            <a:ext cx="3433697" cy="369332"/>
          </a:xfrm>
          <a:prstGeom prst="rect">
            <a:avLst/>
          </a:prstGeom>
          <a:noFill/>
        </p:spPr>
        <p:txBody>
          <a:bodyPr wrap="none" rtlCol="0">
            <a:spAutoFit/>
          </a:bodyPr>
          <a:lstStyle/>
          <a:p>
            <a:r>
              <a:rPr lang="en-US" sz="1800" dirty="0">
                <a:solidFill>
                  <a:schemeClr val="bg2">
                    <a:lumMod val="75000"/>
                  </a:schemeClr>
                </a:solidFill>
                <a:latin typeface="Calibri" pitchFamily="34" charset="0"/>
              </a:rPr>
              <a:t>Translation Lookaside Buffer (TLB)</a:t>
            </a:r>
          </a:p>
        </p:txBody>
      </p:sp>
      <p:sp>
        <p:nvSpPr>
          <p:cNvPr id="11" name="TextBox 10"/>
          <p:cNvSpPr txBox="1"/>
          <p:nvPr/>
        </p:nvSpPr>
        <p:spPr>
          <a:xfrm>
            <a:off x="2031946" y="3706826"/>
            <a:ext cx="2233304" cy="369332"/>
          </a:xfrm>
          <a:prstGeom prst="rect">
            <a:avLst/>
          </a:prstGeom>
          <a:noFill/>
        </p:spPr>
        <p:txBody>
          <a:bodyPr wrap="none" rtlCol="0">
            <a:spAutoFit/>
          </a:bodyPr>
          <a:lstStyle/>
          <a:p>
            <a:r>
              <a:rPr lang="en-US" sz="1800" dirty="0">
                <a:solidFill>
                  <a:srgbClr val="C00000"/>
                </a:solidFill>
                <a:latin typeface="Calibri" pitchFamily="34" charset="0"/>
              </a:rPr>
              <a:t>VPN </a:t>
            </a:r>
            <a:r>
              <a:rPr lang="en-US" sz="1800" dirty="0">
                <a:solidFill>
                  <a:schemeClr val="bg2">
                    <a:lumMod val="75000"/>
                  </a:schemeClr>
                </a:solidFill>
                <a:latin typeface="Calibri" pitchFamily="34" charset="0"/>
              </a:rPr>
              <a:t>= 0b</a:t>
            </a:r>
            <a:r>
              <a:rPr lang="en-US" sz="1800" dirty="0">
                <a:solidFill>
                  <a:srgbClr val="0070C0"/>
                </a:solidFill>
                <a:latin typeface="Calibri" pitchFamily="34" charset="0"/>
              </a:rPr>
              <a:t>11</a:t>
            </a:r>
            <a:r>
              <a:rPr lang="en-US" sz="1800" dirty="0">
                <a:solidFill>
                  <a:srgbClr val="00B050"/>
                </a:solidFill>
                <a:latin typeface="Calibri" pitchFamily="34" charset="0"/>
              </a:rPr>
              <a:t>01</a:t>
            </a:r>
            <a:r>
              <a:rPr lang="en-US" sz="1800" dirty="0">
                <a:solidFill>
                  <a:schemeClr val="bg2">
                    <a:lumMod val="75000"/>
                  </a:schemeClr>
                </a:solidFill>
                <a:latin typeface="Calibri" pitchFamily="34" charset="0"/>
              </a:rPr>
              <a:t> </a:t>
            </a:r>
            <a:r>
              <a:rPr lang="en-US" sz="1800" dirty="0">
                <a:solidFill>
                  <a:srgbClr val="C00000"/>
                </a:solidFill>
                <a:latin typeface="Calibri" pitchFamily="34" charset="0"/>
              </a:rPr>
              <a:t>= 0x0D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431799" y="241300"/>
            <a:ext cx="8110538" cy="1054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Memory System Page Table</a:t>
            </a:r>
          </a:p>
        </p:txBody>
      </p:sp>
      <p:sp>
        <p:nvSpPr>
          <p:cNvPr id="34818" name="Rectangle 2"/>
          <p:cNvSpPr>
            <a:spLocks noGrp="1" noChangeArrowheads="1"/>
          </p:cNvSpPr>
          <p:nvPr>
            <p:ph type="body" idx="1"/>
          </p:nvPr>
        </p:nvSpPr>
        <p:spPr>
          <a:xfrm>
            <a:off x="421745" y="1298575"/>
            <a:ext cx="8307387" cy="454025"/>
          </a:xfrm>
          <a:ln/>
        </p:spPr>
        <p:txBody>
          <a:bodyPr/>
          <a:lstStyle/>
          <a:p>
            <a:pPr>
              <a:buNone/>
              <a:tabLst>
                <a:tab pos="669925" algn="l"/>
                <a:tab pos="1584325" algn="l"/>
                <a:tab pos="2498725" algn="l"/>
                <a:tab pos="3413125" algn="l"/>
                <a:tab pos="4327525" algn="l"/>
                <a:tab pos="5241925" algn="l"/>
                <a:tab pos="6156325" algn="l"/>
                <a:tab pos="7070725" algn="l"/>
                <a:tab pos="7985125" algn="l"/>
                <a:tab pos="8899525" algn="l"/>
                <a:tab pos="9813925" algn="l"/>
              </a:tabLst>
            </a:pPr>
            <a:r>
              <a:rPr lang="en-GB" sz="2000" b="0" dirty="0"/>
              <a:t>Only showing the first 16 entries (out of 256)</a:t>
            </a:r>
          </a:p>
        </p:txBody>
      </p:sp>
      <p:sp>
        <p:nvSpPr>
          <p:cNvPr id="34820" name="Rectangle 4"/>
          <p:cNvSpPr>
            <a:spLocks noChangeArrowheads="1"/>
          </p:cNvSpPr>
          <p:nvPr/>
        </p:nvSpPr>
        <p:spPr bwMode="auto">
          <a:xfrm>
            <a:off x="6110288" y="43700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21" name="Rectangle 5"/>
          <p:cNvSpPr>
            <a:spLocks noChangeArrowheads="1"/>
          </p:cNvSpPr>
          <p:nvPr/>
        </p:nvSpPr>
        <p:spPr bwMode="auto">
          <a:xfrm>
            <a:off x="5418138" y="43700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0D</a:t>
            </a:r>
          </a:p>
        </p:txBody>
      </p:sp>
      <p:sp>
        <p:nvSpPr>
          <p:cNvPr id="34822" name="Rectangle 6"/>
          <p:cNvSpPr>
            <a:spLocks noChangeArrowheads="1"/>
          </p:cNvSpPr>
          <p:nvPr/>
        </p:nvSpPr>
        <p:spPr bwMode="auto">
          <a:xfrm>
            <a:off x="4724400" y="437007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0F</a:t>
            </a:r>
          </a:p>
        </p:txBody>
      </p:sp>
      <p:sp>
        <p:nvSpPr>
          <p:cNvPr id="34826" name="Rectangle 10"/>
          <p:cNvSpPr>
            <a:spLocks noChangeArrowheads="1"/>
          </p:cNvSpPr>
          <p:nvPr/>
        </p:nvSpPr>
        <p:spPr bwMode="auto">
          <a:xfrm>
            <a:off x="6110288" y="4063683"/>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27" name="Rectangle 11"/>
          <p:cNvSpPr>
            <a:spLocks noChangeArrowheads="1"/>
          </p:cNvSpPr>
          <p:nvPr/>
        </p:nvSpPr>
        <p:spPr bwMode="auto">
          <a:xfrm>
            <a:off x="5418138" y="4063683"/>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11</a:t>
            </a:r>
          </a:p>
        </p:txBody>
      </p:sp>
      <p:sp>
        <p:nvSpPr>
          <p:cNvPr id="34828" name="Rectangle 12"/>
          <p:cNvSpPr>
            <a:spLocks noChangeArrowheads="1"/>
          </p:cNvSpPr>
          <p:nvPr/>
        </p:nvSpPr>
        <p:spPr bwMode="auto">
          <a:xfrm>
            <a:off x="4724400" y="4063683"/>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0E</a:t>
            </a:r>
          </a:p>
        </p:txBody>
      </p:sp>
      <p:sp>
        <p:nvSpPr>
          <p:cNvPr id="34832" name="Rectangle 16"/>
          <p:cNvSpPr>
            <a:spLocks noChangeArrowheads="1"/>
          </p:cNvSpPr>
          <p:nvPr/>
        </p:nvSpPr>
        <p:spPr bwMode="auto">
          <a:xfrm>
            <a:off x="6110288" y="3757296"/>
            <a:ext cx="692150"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33" name="Rectangle 17"/>
          <p:cNvSpPr>
            <a:spLocks noChangeArrowheads="1"/>
          </p:cNvSpPr>
          <p:nvPr/>
        </p:nvSpPr>
        <p:spPr bwMode="auto">
          <a:xfrm>
            <a:off x="5418138" y="3757296"/>
            <a:ext cx="692150"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2D</a:t>
            </a:r>
          </a:p>
        </p:txBody>
      </p:sp>
      <p:sp>
        <p:nvSpPr>
          <p:cNvPr id="34834" name="Rectangle 18"/>
          <p:cNvSpPr>
            <a:spLocks noChangeArrowheads="1"/>
          </p:cNvSpPr>
          <p:nvPr/>
        </p:nvSpPr>
        <p:spPr bwMode="auto">
          <a:xfrm>
            <a:off x="4724400" y="375729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0D</a:t>
            </a:r>
          </a:p>
        </p:txBody>
      </p:sp>
      <p:sp>
        <p:nvSpPr>
          <p:cNvPr id="34838" name="Rectangle 22"/>
          <p:cNvSpPr>
            <a:spLocks noChangeArrowheads="1"/>
          </p:cNvSpPr>
          <p:nvPr/>
        </p:nvSpPr>
        <p:spPr bwMode="auto">
          <a:xfrm>
            <a:off x="6110288" y="344932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34839" name="Rectangle 23"/>
          <p:cNvSpPr>
            <a:spLocks noChangeArrowheads="1"/>
          </p:cNvSpPr>
          <p:nvPr/>
        </p:nvSpPr>
        <p:spPr bwMode="auto">
          <a:xfrm>
            <a:off x="5418138" y="344932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34840" name="Rectangle 24"/>
          <p:cNvSpPr>
            <a:spLocks noChangeArrowheads="1"/>
          </p:cNvSpPr>
          <p:nvPr/>
        </p:nvSpPr>
        <p:spPr bwMode="auto">
          <a:xfrm>
            <a:off x="4724400" y="344932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0C</a:t>
            </a:r>
          </a:p>
        </p:txBody>
      </p:sp>
      <p:sp>
        <p:nvSpPr>
          <p:cNvPr id="34844" name="Rectangle 28"/>
          <p:cNvSpPr>
            <a:spLocks noChangeArrowheads="1"/>
          </p:cNvSpPr>
          <p:nvPr/>
        </p:nvSpPr>
        <p:spPr bwMode="auto">
          <a:xfrm>
            <a:off x="6110288" y="314134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34845" name="Rectangle 29"/>
          <p:cNvSpPr>
            <a:spLocks noChangeArrowheads="1"/>
          </p:cNvSpPr>
          <p:nvPr/>
        </p:nvSpPr>
        <p:spPr bwMode="auto">
          <a:xfrm>
            <a:off x="5418138" y="314134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34846" name="Rectangle 30"/>
          <p:cNvSpPr>
            <a:spLocks noChangeArrowheads="1"/>
          </p:cNvSpPr>
          <p:nvPr/>
        </p:nvSpPr>
        <p:spPr bwMode="auto">
          <a:xfrm>
            <a:off x="4724400" y="314134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0B</a:t>
            </a:r>
          </a:p>
        </p:txBody>
      </p:sp>
      <p:sp>
        <p:nvSpPr>
          <p:cNvPr id="34850" name="Rectangle 34"/>
          <p:cNvSpPr>
            <a:spLocks noChangeArrowheads="1"/>
          </p:cNvSpPr>
          <p:nvPr/>
        </p:nvSpPr>
        <p:spPr bwMode="auto">
          <a:xfrm>
            <a:off x="6110288" y="2834958"/>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51" name="Rectangle 35"/>
          <p:cNvSpPr>
            <a:spLocks noChangeArrowheads="1"/>
          </p:cNvSpPr>
          <p:nvPr/>
        </p:nvSpPr>
        <p:spPr bwMode="auto">
          <a:xfrm>
            <a:off x="5418138" y="2834958"/>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09</a:t>
            </a:r>
          </a:p>
        </p:txBody>
      </p:sp>
      <p:sp>
        <p:nvSpPr>
          <p:cNvPr id="34852" name="Rectangle 36"/>
          <p:cNvSpPr>
            <a:spLocks noChangeArrowheads="1"/>
          </p:cNvSpPr>
          <p:nvPr/>
        </p:nvSpPr>
        <p:spPr bwMode="auto">
          <a:xfrm>
            <a:off x="4724400" y="2834958"/>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0A</a:t>
            </a:r>
          </a:p>
        </p:txBody>
      </p:sp>
      <p:sp>
        <p:nvSpPr>
          <p:cNvPr id="34856" name="Rectangle 40"/>
          <p:cNvSpPr>
            <a:spLocks noChangeArrowheads="1"/>
          </p:cNvSpPr>
          <p:nvPr/>
        </p:nvSpPr>
        <p:spPr bwMode="auto">
          <a:xfrm>
            <a:off x="6110288" y="25285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57" name="Rectangle 41"/>
          <p:cNvSpPr>
            <a:spLocks noChangeArrowheads="1"/>
          </p:cNvSpPr>
          <p:nvPr/>
        </p:nvSpPr>
        <p:spPr bwMode="auto">
          <a:xfrm>
            <a:off x="5418138" y="25285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17</a:t>
            </a:r>
          </a:p>
        </p:txBody>
      </p:sp>
      <p:sp>
        <p:nvSpPr>
          <p:cNvPr id="34858" name="Rectangle 42"/>
          <p:cNvSpPr>
            <a:spLocks noChangeArrowheads="1"/>
          </p:cNvSpPr>
          <p:nvPr/>
        </p:nvSpPr>
        <p:spPr bwMode="auto">
          <a:xfrm>
            <a:off x="4724400" y="252857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09</a:t>
            </a:r>
          </a:p>
        </p:txBody>
      </p:sp>
      <p:sp>
        <p:nvSpPr>
          <p:cNvPr id="34862" name="Rectangle 46"/>
          <p:cNvSpPr>
            <a:spLocks noChangeArrowheads="1"/>
          </p:cNvSpPr>
          <p:nvPr/>
        </p:nvSpPr>
        <p:spPr bwMode="auto">
          <a:xfrm>
            <a:off x="6110288" y="22205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34863" name="Rectangle 47"/>
          <p:cNvSpPr>
            <a:spLocks noChangeArrowheads="1"/>
          </p:cNvSpPr>
          <p:nvPr/>
        </p:nvSpPr>
        <p:spPr bwMode="auto">
          <a:xfrm>
            <a:off x="5418138" y="22205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13</a:t>
            </a:r>
          </a:p>
        </p:txBody>
      </p:sp>
      <p:sp>
        <p:nvSpPr>
          <p:cNvPr id="34864" name="Rectangle 48"/>
          <p:cNvSpPr>
            <a:spLocks noChangeArrowheads="1"/>
          </p:cNvSpPr>
          <p:nvPr/>
        </p:nvSpPr>
        <p:spPr bwMode="auto">
          <a:xfrm>
            <a:off x="4724400" y="222059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08</a:t>
            </a:r>
          </a:p>
        </p:txBody>
      </p:sp>
      <p:sp>
        <p:nvSpPr>
          <p:cNvPr id="34868" name="Rectangle 52"/>
          <p:cNvSpPr>
            <a:spLocks noChangeArrowheads="1"/>
          </p:cNvSpPr>
          <p:nvPr/>
        </p:nvSpPr>
        <p:spPr bwMode="auto">
          <a:xfrm>
            <a:off x="6110288" y="1914208"/>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Valid</a:t>
            </a:r>
          </a:p>
        </p:txBody>
      </p:sp>
      <p:sp>
        <p:nvSpPr>
          <p:cNvPr id="34869" name="Rectangle 53"/>
          <p:cNvSpPr>
            <a:spLocks noChangeArrowheads="1"/>
          </p:cNvSpPr>
          <p:nvPr/>
        </p:nvSpPr>
        <p:spPr bwMode="auto">
          <a:xfrm>
            <a:off x="5418138" y="1914208"/>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PPN</a:t>
            </a:r>
          </a:p>
        </p:txBody>
      </p:sp>
      <p:sp>
        <p:nvSpPr>
          <p:cNvPr id="34870" name="Rectangle 54"/>
          <p:cNvSpPr>
            <a:spLocks noChangeArrowheads="1"/>
          </p:cNvSpPr>
          <p:nvPr/>
        </p:nvSpPr>
        <p:spPr bwMode="auto">
          <a:xfrm>
            <a:off x="4724400" y="1914208"/>
            <a:ext cx="693738"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VPN</a:t>
            </a:r>
          </a:p>
        </p:txBody>
      </p:sp>
      <p:sp>
        <p:nvSpPr>
          <p:cNvPr id="34874" name="Line 58"/>
          <p:cNvSpPr>
            <a:spLocks noChangeShapeType="1"/>
          </p:cNvSpPr>
          <p:nvPr/>
        </p:nvSpPr>
        <p:spPr bwMode="auto">
          <a:xfrm>
            <a:off x="4724400" y="2220596"/>
            <a:ext cx="2103120" cy="1588"/>
          </a:xfrm>
          <a:prstGeom prst="line">
            <a:avLst/>
          </a:prstGeom>
          <a:noFill/>
          <a:ln w="12600">
            <a:solidFill>
              <a:srgbClr val="000066"/>
            </a:solidFill>
            <a:miter lim="800000"/>
            <a:headEnd/>
            <a:tailEnd/>
          </a:ln>
          <a:effectLst/>
        </p:spPr>
        <p:txBody>
          <a:bodyPr/>
          <a:lstStyle/>
          <a:p>
            <a:endParaRPr lang="en-US"/>
          </a:p>
        </p:txBody>
      </p:sp>
      <p:sp>
        <p:nvSpPr>
          <p:cNvPr id="34875" name="Line 59"/>
          <p:cNvSpPr>
            <a:spLocks noChangeShapeType="1"/>
          </p:cNvSpPr>
          <p:nvPr/>
        </p:nvSpPr>
        <p:spPr bwMode="auto">
          <a:xfrm>
            <a:off x="4724400" y="2528571"/>
            <a:ext cx="2103120" cy="1588"/>
          </a:xfrm>
          <a:prstGeom prst="line">
            <a:avLst/>
          </a:prstGeom>
          <a:noFill/>
          <a:ln w="12600">
            <a:solidFill>
              <a:srgbClr val="000066"/>
            </a:solidFill>
            <a:miter lim="800000"/>
            <a:headEnd/>
            <a:tailEnd/>
          </a:ln>
          <a:effectLst/>
        </p:spPr>
        <p:txBody>
          <a:bodyPr/>
          <a:lstStyle/>
          <a:p>
            <a:endParaRPr lang="en-US"/>
          </a:p>
        </p:txBody>
      </p:sp>
      <p:sp>
        <p:nvSpPr>
          <p:cNvPr id="34876" name="Line 60"/>
          <p:cNvSpPr>
            <a:spLocks noChangeShapeType="1"/>
          </p:cNvSpPr>
          <p:nvPr/>
        </p:nvSpPr>
        <p:spPr bwMode="auto">
          <a:xfrm>
            <a:off x="4724400" y="2838131"/>
            <a:ext cx="2103120" cy="1588"/>
          </a:xfrm>
          <a:prstGeom prst="line">
            <a:avLst/>
          </a:prstGeom>
          <a:noFill/>
          <a:ln w="12600">
            <a:solidFill>
              <a:srgbClr val="000066"/>
            </a:solidFill>
            <a:miter lim="800000"/>
            <a:headEnd/>
            <a:tailEnd/>
          </a:ln>
          <a:effectLst/>
        </p:spPr>
        <p:txBody>
          <a:bodyPr/>
          <a:lstStyle/>
          <a:p>
            <a:endParaRPr lang="en-US"/>
          </a:p>
        </p:txBody>
      </p:sp>
      <p:sp>
        <p:nvSpPr>
          <p:cNvPr id="34877" name="Line 61"/>
          <p:cNvSpPr>
            <a:spLocks noChangeShapeType="1"/>
          </p:cNvSpPr>
          <p:nvPr/>
        </p:nvSpPr>
        <p:spPr bwMode="auto">
          <a:xfrm>
            <a:off x="4724400" y="3141346"/>
            <a:ext cx="2103120" cy="1588"/>
          </a:xfrm>
          <a:prstGeom prst="line">
            <a:avLst/>
          </a:prstGeom>
          <a:noFill/>
          <a:ln w="12600">
            <a:solidFill>
              <a:srgbClr val="000066"/>
            </a:solidFill>
            <a:miter lim="800000"/>
            <a:headEnd/>
            <a:tailEnd/>
          </a:ln>
          <a:effectLst/>
        </p:spPr>
        <p:txBody>
          <a:bodyPr/>
          <a:lstStyle/>
          <a:p>
            <a:endParaRPr lang="en-US"/>
          </a:p>
        </p:txBody>
      </p:sp>
      <p:sp>
        <p:nvSpPr>
          <p:cNvPr id="34878" name="Line 62"/>
          <p:cNvSpPr>
            <a:spLocks noChangeShapeType="1"/>
          </p:cNvSpPr>
          <p:nvPr/>
        </p:nvSpPr>
        <p:spPr bwMode="auto">
          <a:xfrm>
            <a:off x="4724400" y="3449321"/>
            <a:ext cx="2103120" cy="1588"/>
          </a:xfrm>
          <a:prstGeom prst="line">
            <a:avLst/>
          </a:prstGeom>
          <a:noFill/>
          <a:ln w="12600">
            <a:solidFill>
              <a:srgbClr val="000066"/>
            </a:solidFill>
            <a:miter lim="800000"/>
            <a:headEnd/>
            <a:tailEnd/>
          </a:ln>
          <a:effectLst/>
        </p:spPr>
        <p:txBody>
          <a:bodyPr/>
          <a:lstStyle/>
          <a:p>
            <a:endParaRPr lang="en-US"/>
          </a:p>
        </p:txBody>
      </p:sp>
      <p:sp>
        <p:nvSpPr>
          <p:cNvPr id="34879" name="Line 63"/>
          <p:cNvSpPr>
            <a:spLocks noChangeShapeType="1"/>
          </p:cNvSpPr>
          <p:nvPr/>
        </p:nvSpPr>
        <p:spPr bwMode="auto">
          <a:xfrm>
            <a:off x="4724400" y="3745655"/>
            <a:ext cx="2103120" cy="1588"/>
          </a:xfrm>
          <a:prstGeom prst="line">
            <a:avLst/>
          </a:prstGeom>
          <a:noFill/>
          <a:ln w="12600">
            <a:solidFill>
              <a:srgbClr val="000066"/>
            </a:solidFill>
            <a:miter lim="800000"/>
            <a:headEnd/>
            <a:tailEnd/>
          </a:ln>
          <a:effectLst/>
        </p:spPr>
        <p:txBody>
          <a:bodyPr/>
          <a:lstStyle/>
          <a:p>
            <a:endParaRPr lang="en-US"/>
          </a:p>
        </p:txBody>
      </p:sp>
      <p:sp>
        <p:nvSpPr>
          <p:cNvPr id="34880" name="Line 64"/>
          <p:cNvSpPr>
            <a:spLocks noChangeShapeType="1"/>
          </p:cNvSpPr>
          <p:nvPr/>
        </p:nvSpPr>
        <p:spPr bwMode="auto">
          <a:xfrm>
            <a:off x="4724400" y="4063683"/>
            <a:ext cx="2103120" cy="1588"/>
          </a:xfrm>
          <a:prstGeom prst="line">
            <a:avLst/>
          </a:prstGeom>
          <a:noFill/>
          <a:ln w="12600">
            <a:solidFill>
              <a:srgbClr val="000066"/>
            </a:solidFill>
            <a:miter lim="800000"/>
            <a:headEnd/>
            <a:tailEnd/>
          </a:ln>
          <a:effectLst/>
        </p:spPr>
        <p:txBody>
          <a:bodyPr/>
          <a:lstStyle/>
          <a:p>
            <a:endParaRPr lang="en-US"/>
          </a:p>
        </p:txBody>
      </p:sp>
      <p:sp>
        <p:nvSpPr>
          <p:cNvPr id="34881" name="Line 65"/>
          <p:cNvSpPr>
            <a:spLocks noChangeShapeType="1"/>
          </p:cNvSpPr>
          <p:nvPr/>
        </p:nvSpPr>
        <p:spPr bwMode="auto">
          <a:xfrm>
            <a:off x="4724400" y="4370071"/>
            <a:ext cx="2103120" cy="1588"/>
          </a:xfrm>
          <a:prstGeom prst="line">
            <a:avLst/>
          </a:prstGeom>
          <a:noFill/>
          <a:ln w="12600">
            <a:solidFill>
              <a:srgbClr val="000066"/>
            </a:solidFill>
            <a:miter lim="800000"/>
            <a:headEnd/>
            <a:tailEnd/>
          </a:ln>
          <a:effectLst/>
        </p:spPr>
        <p:txBody>
          <a:bodyPr/>
          <a:lstStyle/>
          <a:p>
            <a:endParaRPr lang="en-US"/>
          </a:p>
        </p:txBody>
      </p:sp>
      <p:sp>
        <p:nvSpPr>
          <p:cNvPr id="34884" name="Line 68"/>
          <p:cNvSpPr>
            <a:spLocks noChangeShapeType="1"/>
          </p:cNvSpPr>
          <p:nvPr/>
        </p:nvSpPr>
        <p:spPr bwMode="auto">
          <a:xfrm>
            <a:off x="5418138" y="1914208"/>
            <a:ext cx="1588" cy="2763838"/>
          </a:xfrm>
          <a:prstGeom prst="line">
            <a:avLst/>
          </a:prstGeom>
          <a:noFill/>
          <a:ln w="12600">
            <a:solidFill>
              <a:srgbClr val="000066"/>
            </a:solidFill>
            <a:miter lim="800000"/>
            <a:headEnd/>
            <a:tailEnd/>
          </a:ln>
          <a:effectLst/>
        </p:spPr>
        <p:txBody>
          <a:bodyPr/>
          <a:lstStyle/>
          <a:p>
            <a:endParaRPr lang="en-US"/>
          </a:p>
        </p:txBody>
      </p:sp>
      <p:sp>
        <p:nvSpPr>
          <p:cNvPr id="34885" name="Line 69"/>
          <p:cNvSpPr>
            <a:spLocks noChangeShapeType="1"/>
          </p:cNvSpPr>
          <p:nvPr/>
        </p:nvSpPr>
        <p:spPr bwMode="auto">
          <a:xfrm>
            <a:off x="6110288" y="1914208"/>
            <a:ext cx="1588" cy="2763838"/>
          </a:xfrm>
          <a:prstGeom prst="line">
            <a:avLst/>
          </a:prstGeom>
          <a:noFill/>
          <a:ln w="12600">
            <a:solidFill>
              <a:srgbClr val="000066"/>
            </a:solidFill>
            <a:miter lim="800000"/>
            <a:headEnd/>
            <a:tailEnd/>
          </a:ln>
          <a:effectLst/>
        </p:spPr>
        <p:txBody>
          <a:bodyPr/>
          <a:lstStyle/>
          <a:p>
            <a:endParaRPr lang="en-US"/>
          </a:p>
        </p:txBody>
      </p:sp>
      <p:sp>
        <p:nvSpPr>
          <p:cNvPr id="34888" name="Line 72"/>
          <p:cNvSpPr>
            <a:spLocks noChangeShapeType="1"/>
          </p:cNvSpPr>
          <p:nvPr/>
        </p:nvSpPr>
        <p:spPr bwMode="auto">
          <a:xfrm>
            <a:off x="4724400" y="1914208"/>
            <a:ext cx="2103120" cy="1588"/>
          </a:xfrm>
          <a:prstGeom prst="line">
            <a:avLst/>
          </a:prstGeom>
          <a:noFill/>
          <a:ln w="12700">
            <a:solidFill>
              <a:srgbClr val="000066"/>
            </a:solidFill>
            <a:miter lim="800000"/>
            <a:headEnd/>
            <a:tailEnd/>
          </a:ln>
          <a:effectLst/>
        </p:spPr>
        <p:txBody>
          <a:bodyPr/>
          <a:lstStyle/>
          <a:p>
            <a:endParaRPr lang="en-US"/>
          </a:p>
        </p:txBody>
      </p:sp>
      <p:sp>
        <p:nvSpPr>
          <p:cNvPr id="34889" name="Line 73"/>
          <p:cNvSpPr>
            <a:spLocks noChangeShapeType="1"/>
          </p:cNvSpPr>
          <p:nvPr/>
        </p:nvSpPr>
        <p:spPr bwMode="auto">
          <a:xfrm>
            <a:off x="6810905" y="1914208"/>
            <a:ext cx="1588" cy="2763838"/>
          </a:xfrm>
          <a:prstGeom prst="line">
            <a:avLst/>
          </a:prstGeom>
          <a:noFill/>
          <a:ln w="12700">
            <a:solidFill>
              <a:srgbClr val="000066"/>
            </a:solidFill>
            <a:miter lim="800000"/>
            <a:headEnd/>
            <a:tailEnd/>
          </a:ln>
          <a:effectLst/>
        </p:spPr>
        <p:txBody>
          <a:bodyPr/>
          <a:lstStyle/>
          <a:p>
            <a:endParaRPr lang="en-US"/>
          </a:p>
        </p:txBody>
      </p:sp>
      <p:sp>
        <p:nvSpPr>
          <p:cNvPr id="34890" name="Line 74"/>
          <p:cNvSpPr>
            <a:spLocks noChangeShapeType="1"/>
          </p:cNvSpPr>
          <p:nvPr/>
        </p:nvSpPr>
        <p:spPr bwMode="auto">
          <a:xfrm>
            <a:off x="4724400" y="4678046"/>
            <a:ext cx="2103120" cy="1588"/>
          </a:xfrm>
          <a:prstGeom prst="line">
            <a:avLst/>
          </a:prstGeom>
          <a:noFill/>
          <a:ln w="12700">
            <a:solidFill>
              <a:srgbClr val="000066"/>
            </a:solidFill>
            <a:miter lim="800000"/>
            <a:headEnd/>
            <a:tailEnd/>
          </a:ln>
          <a:effectLst/>
        </p:spPr>
        <p:txBody>
          <a:bodyPr/>
          <a:lstStyle/>
          <a:p>
            <a:endParaRPr lang="en-US"/>
          </a:p>
        </p:txBody>
      </p:sp>
      <p:sp>
        <p:nvSpPr>
          <p:cNvPr id="147" name="Line 73"/>
          <p:cNvSpPr>
            <a:spLocks noChangeShapeType="1"/>
          </p:cNvSpPr>
          <p:nvPr/>
        </p:nvSpPr>
        <p:spPr bwMode="auto">
          <a:xfrm>
            <a:off x="4724400" y="1921615"/>
            <a:ext cx="1588" cy="2763838"/>
          </a:xfrm>
          <a:prstGeom prst="line">
            <a:avLst/>
          </a:prstGeom>
          <a:noFill/>
          <a:ln w="12700">
            <a:solidFill>
              <a:srgbClr val="000066"/>
            </a:solidFill>
            <a:miter lim="800000"/>
            <a:headEnd/>
            <a:tailEnd/>
          </a:ln>
          <a:effectLst/>
        </p:spPr>
        <p:txBody>
          <a:bodyPr/>
          <a:lstStyle/>
          <a:p>
            <a:endParaRPr lang="en-US"/>
          </a:p>
        </p:txBody>
      </p:sp>
      <p:sp>
        <p:nvSpPr>
          <p:cNvPr id="148" name="Rectangle 7"/>
          <p:cNvSpPr>
            <a:spLocks noChangeArrowheads="1"/>
          </p:cNvSpPr>
          <p:nvPr/>
        </p:nvSpPr>
        <p:spPr bwMode="auto">
          <a:xfrm>
            <a:off x="3290888" y="43700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49" name="Rectangle 8"/>
          <p:cNvSpPr>
            <a:spLocks noChangeArrowheads="1"/>
          </p:cNvSpPr>
          <p:nvPr/>
        </p:nvSpPr>
        <p:spPr bwMode="auto">
          <a:xfrm>
            <a:off x="2598738" y="43700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50" name="Rectangle 9"/>
          <p:cNvSpPr>
            <a:spLocks noChangeArrowheads="1"/>
          </p:cNvSpPr>
          <p:nvPr/>
        </p:nvSpPr>
        <p:spPr bwMode="auto">
          <a:xfrm>
            <a:off x="1905000" y="437007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07</a:t>
            </a:r>
          </a:p>
        </p:txBody>
      </p:sp>
      <p:sp>
        <p:nvSpPr>
          <p:cNvPr id="151" name="Rectangle 13"/>
          <p:cNvSpPr>
            <a:spLocks noChangeArrowheads="1"/>
          </p:cNvSpPr>
          <p:nvPr/>
        </p:nvSpPr>
        <p:spPr bwMode="auto">
          <a:xfrm>
            <a:off x="3290888" y="4063683"/>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52" name="Rectangle 14"/>
          <p:cNvSpPr>
            <a:spLocks noChangeArrowheads="1"/>
          </p:cNvSpPr>
          <p:nvPr/>
        </p:nvSpPr>
        <p:spPr bwMode="auto">
          <a:xfrm>
            <a:off x="2598738" y="4063683"/>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53" name="Rectangle 15"/>
          <p:cNvSpPr>
            <a:spLocks noChangeArrowheads="1"/>
          </p:cNvSpPr>
          <p:nvPr/>
        </p:nvSpPr>
        <p:spPr bwMode="auto">
          <a:xfrm>
            <a:off x="1905000" y="4063683"/>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06</a:t>
            </a:r>
          </a:p>
        </p:txBody>
      </p:sp>
      <p:sp>
        <p:nvSpPr>
          <p:cNvPr id="154" name="Rectangle 19"/>
          <p:cNvSpPr>
            <a:spLocks noChangeArrowheads="1"/>
          </p:cNvSpPr>
          <p:nvPr/>
        </p:nvSpPr>
        <p:spPr bwMode="auto">
          <a:xfrm>
            <a:off x="3290888" y="37572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55" name="Rectangle 20"/>
          <p:cNvSpPr>
            <a:spLocks noChangeArrowheads="1"/>
          </p:cNvSpPr>
          <p:nvPr/>
        </p:nvSpPr>
        <p:spPr bwMode="auto">
          <a:xfrm>
            <a:off x="2598738" y="37572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16</a:t>
            </a:r>
          </a:p>
        </p:txBody>
      </p:sp>
      <p:sp>
        <p:nvSpPr>
          <p:cNvPr id="156" name="Rectangle 21"/>
          <p:cNvSpPr>
            <a:spLocks noChangeArrowheads="1"/>
          </p:cNvSpPr>
          <p:nvPr/>
        </p:nvSpPr>
        <p:spPr bwMode="auto">
          <a:xfrm>
            <a:off x="1905000" y="375729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05</a:t>
            </a:r>
          </a:p>
        </p:txBody>
      </p:sp>
      <p:sp>
        <p:nvSpPr>
          <p:cNvPr id="157" name="Rectangle 25"/>
          <p:cNvSpPr>
            <a:spLocks noChangeArrowheads="1"/>
          </p:cNvSpPr>
          <p:nvPr/>
        </p:nvSpPr>
        <p:spPr bwMode="auto">
          <a:xfrm>
            <a:off x="3290888" y="344932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58" name="Rectangle 26"/>
          <p:cNvSpPr>
            <a:spLocks noChangeArrowheads="1"/>
          </p:cNvSpPr>
          <p:nvPr/>
        </p:nvSpPr>
        <p:spPr bwMode="auto">
          <a:xfrm>
            <a:off x="2598738" y="344932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59" name="Rectangle 27"/>
          <p:cNvSpPr>
            <a:spLocks noChangeArrowheads="1"/>
          </p:cNvSpPr>
          <p:nvPr/>
        </p:nvSpPr>
        <p:spPr bwMode="auto">
          <a:xfrm>
            <a:off x="1905000" y="344932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04</a:t>
            </a:r>
          </a:p>
        </p:txBody>
      </p:sp>
      <p:sp>
        <p:nvSpPr>
          <p:cNvPr id="160" name="Rectangle 31"/>
          <p:cNvSpPr>
            <a:spLocks noChangeArrowheads="1"/>
          </p:cNvSpPr>
          <p:nvPr/>
        </p:nvSpPr>
        <p:spPr bwMode="auto">
          <a:xfrm>
            <a:off x="3290888" y="314134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61" name="Rectangle 32"/>
          <p:cNvSpPr>
            <a:spLocks noChangeArrowheads="1"/>
          </p:cNvSpPr>
          <p:nvPr/>
        </p:nvSpPr>
        <p:spPr bwMode="auto">
          <a:xfrm>
            <a:off x="2598738" y="314134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02</a:t>
            </a:r>
          </a:p>
        </p:txBody>
      </p:sp>
      <p:sp>
        <p:nvSpPr>
          <p:cNvPr id="162" name="Rectangle 33"/>
          <p:cNvSpPr>
            <a:spLocks noChangeArrowheads="1"/>
          </p:cNvSpPr>
          <p:nvPr/>
        </p:nvSpPr>
        <p:spPr bwMode="auto">
          <a:xfrm>
            <a:off x="1905000" y="314134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03</a:t>
            </a:r>
          </a:p>
        </p:txBody>
      </p:sp>
      <p:sp>
        <p:nvSpPr>
          <p:cNvPr id="163" name="Rectangle 37"/>
          <p:cNvSpPr>
            <a:spLocks noChangeArrowheads="1"/>
          </p:cNvSpPr>
          <p:nvPr/>
        </p:nvSpPr>
        <p:spPr bwMode="auto">
          <a:xfrm>
            <a:off x="3290888" y="2834958"/>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64" name="Rectangle 38"/>
          <p:cNvSpPr>
            <a:spLocks noChangeArrowheads="1"/>
          </p:cNvSpPr>
          <p:nvPr/>
        </p:nvSpPr>
        <p:spPr bwMode="auto">
          <a:xfrm>
            <a:off x="2598738" y="2834958"/>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33</a:t>
            </a:r>
          </a:p>
        </p:txBody>
      </p:sp>
      <p:sp>
        <p:nvSpPr>
          <p:cNvPr id="165" name="Rectangle 39"/>
          <p:cNvSpPr>
            <a:spLocks noChangeArrowheads="1"/>
          </p:cNvSpPr>
          <p:nvPr/>
        </p:nvSpPr>
        <p:spPr bwMode="auto">
          <a:xfrm>
            <a:off x="1905000" y="2834958"/>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02</a:t>
            </a:r>
          </a:p>
        </p:txBody>
      </p:sp>
      <p:sp>
        <p:nvSpPr>
          <p:cNvPr id="166" name="Rectangle 43"/>
          <p:cNvSpPr>
            <a:spLocks noChangeArrowheads="1"/>
          </p:cNvSpPr>
          <p:nvPr/>
        </p:nvSpPr>
        <p:spPr bwMode="auto">
          <a:xfrm>
            <a:off x="3290888" y="25285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67" name="Rectangle 44"/>
          <p:cNvSpPr>
            <a:spLocks noChangeArrowheads="1"/>
          </p:cNvSpPr>
          <p:nvPr/>
        </p:nvSpPr>
        <p:spPr bwMode="auto">
          <a:xfrm>
            <a:off x="2598738" y="2528571"/>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68" name="Rectangle 45"/>
          <p:cNvSpPr>
            <a:spLocks noChangeArrowheads="1"/>
          </p:cNvSpPr>
          <p:nvPr/>
        </p:nvSpPr>
        <p:spPr bwMode="auto">
          <a:xfrm>
            <a:off x="1905000" y="252857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01</a:t>
            </a:r>
          </a:p>
        </p:txBody>
      </p:sp>
      <p:sp>
        <p:nvSpPr>
          <p:cNvPr id="169" name="Rectangle 49"/>
          <p:cNvSpPr>
            <a:spLocks noChangeArrowheads="1"/>
          </p:cNvSpPr>
          <p:nvPr/>
        </p:nvSpPr>
        <p:spPr bwMode="auto">
          <a:xfrm>
            <a:off x="3290888" y="22205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70" name="Rectangle 50"/>
          <p:cNvSpPr>
            <a:spLocks noChangeArrowheads="1"/>
          </p:cNvSpPr>
          <p:nvPr/>
        </p:nvSpPr>
        <p:spPr bwMode="auto">
          <a:xfrm>
            <a:off x="2598738" y="2220596"/>
            <a:ext cx="692150" cy="307975"/>
          </a:xfrm>
          <a:prstGeom prst="rect">
            <a:avLst/>
          </a:prstGeom>
          <a:no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28</a:t>
            </a:r>
          </a:p>
        </p:txBody>
      </p:sp>
      <p:sp>
        <p:nvSpPr>
          <p:cNvPr id="171" name="Rectangle 51"/>
          <p:cNvSpPr>
            <a:spLocks noChangeArrowheads="1"/>
          </p:cNvSpPr>
          <p:nvPr/>
        </p:nvSpPr>
        <p:spPr bwMode="auto">
          <a:xfrm>
            <a:off x="1905000" y="222059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00</a:t>
            </a:r>
          </a:p>
        </p:txBody>
      </p:sp>
      <p:sp>
        <p:nvSpPr>
          <p:cNvPr id="172" name="Rectangle 55"/>
          <p:cNvSpPr>
            <a:spLocks noChangeArrowheads="1"/>
          </p:cNvSpPr>
          <p:nvPr/>
        </p:nvSpPr>
        <p:spPr bwMode="auto">
          <a:xfrm>
            <a:off x="3290888" y="1914208"/>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Valid</a:t>
            </a:r>
          </a:p>
        </p:txBody>
      </p:sp>
      <p:sp>
        <p:nvSpPr>
          <p:cNvPr id="173" name="Rectangle 56"/>
          <p:cNvSpPr>
            <a:spLocks noChangeArrowheads="1"/>
          </p:cNvSpPr>
          <p:nvPr/>
        </p:nvSpPr>
        <p:spPr bwMode="auto">
          <a:xfrm>
            <a:off x="2598738" y="1914208"/>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PPN</a:t>
            </a:r>
          </a:p>
        </p:txBody>
      </p:sp>
      <p:sp>
        <p:nvSpPr>
          <p:cNvPr id="174" name="Rectangle 57"/>
          <p:cNvSpPr>
            <a:spLocks noChangeArrowheads="1"/>
          </p:cNvSpPr>
          <p:nvPr/>
        </p:nvSpPr>
        <p:spPr bwMode="auto">
          <a:xfrm>
            <a:off x="1905000" y="1914208"/>
            <a:ext cx="693738"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VPN</a:t>
            </a:r>
          </a:p>
        </p:txBody>
      </p:sp>
      <p:sp>
        <p:nvSpPr>
          <p:cNvPr id="175" name="Line 58"/>
          <p:cNvSpPr>
            <a:spLocks noChangeShapeType="1"/>
          </p:cNvSpPr>
          <p:nvPr/>
        </p:nvSpPr>
        <p:spPr bwMode="auto">
          <a:xfrm>
            <a:off x="1905000" y="2220596"/>
            <a:ext cx="2075688" cy="1588"/>
          </a:xfrm>
          <a:prstGeom prst="line">
            <a:avLst/>
          </a:prstGeom>
          <a:noFill/>
          <a:ln w="12600">
            <a:solidFill>
              <a:srgbClr val="000066"/>
            </a:solidFill>
            <a:miter lim="800000"/>
            <a:headEnd/>
            <a:tailEnd/>
          </a:ln>
          <a:effectLst/>
        </p:spPr>
        <p:txBody>
          <a:bodyPr/>
          <a:lstStyle/>
          <a:p>
            <a:endParaRPr lang="en-US"/>
          </a:p>
        </p:txBody>
      </p:sp>
      <p:sp>
        <p:nvSpPr>
          <p:cNvPr id="176" name="Line 59"/>
          <p:cNvSpPr>
            <a:spLocks noChangeShapeType="1"/>
          </p:cNvSpPr>
          <p:nvPr/>
        </p:nvSpPr>
        <p:spPr bwMode="auto">
          <a:xfrm>
            <a:off x="1915286" y="2528571"/>
            <a:ext cx="2075688" cy="1588"/>
          </a:xfrm>
          <a:prstGeom prst="line">
            <a:avLst/>
          </a:prstGeom>
          <a:noFill/>
          <a:ln w="12600">
            <a:solidFill>
              <a:srgbClr val="000066"/>
            </a:solidFill>
            <a:miter lim="800000"/>
            <a:headEnd/>
            <a:tailEnd/>
          </a:ln>
          <a:effectLst/>
        </p:spPr>
        <p:txBody>
          <a:bodyPr/>
          <a:lstStyle/>
          <a:p>
            <a:endParaRPr lang="en-US"/>
          </a:p>
        </p:txBody>
      </p:sp>
      <p:sp>
        <p:nvSpPr>
          <p:cNvPr id="177" name="Line 60"/>
          <p:cNvSpPr>
            <a:spLocks noChangeShapeType="1"/>
          </p:cNvSpPr>
          <p:nvPr/>
        </p:nvSpPr>
        <p:spPr bwMode="auto">
          <a:xfrm>
            <a:off x="1905000" y="2838131"/>
            <a:ext cx="2075688" cy="1588"/>
          </a:xfrm>
          <a:prstGeom prst="line">
            <a:avLst/>
          </a:prstGeom>
          <a:noFill/>
          <a:ln w="12600">
            <a:solidFill>
              <a:srgbClr val="000066"/>
            </a:solidFill>
            <a:miter lim="800000"/>
            <a:headEnd/>
            <a:tailEnd/>
          </a:ln>
          <a:effectLst/>
        </p:spPr>
        <p:txBody>
          <a:bodyPr/>
          <a:lstStyle/>
          <a:p>
            <a:endParaRPr lang="en-US"/>
          </a:p>
        </p:txBody>
      </p:sp>
      <p:sp>
        <p:nvSpPr>
          <p:cNvPr id="178" name="Line 61"/>
          <p:cNvSpPr>
            <a:spLocks noChangeShapeType="1"/>
          </p:cNvSpPr>
          <p:nvPr/>
        </p:nvSpPr>
        <p:spPr bwMode="auto">
          <a:xfrm>
            <a:off x="1905000" y="3141346"/>
            <a:ext cx="2075688" cy="1588"/>
          </a:xfrm>
          <a:prstGeom prst="line">
            <a:avLst/>
          </a:prstGeom>
          <a:noFill/>
          <a:ln w="12600">
            <a:solidFill>
              <a:srgbClr val="000066"/>
            </a:solidFill>
            <a:miter lim="800000"/>
            <a:headEnd/>
            <a:tailEnd/>
          </a:ln>
          <a:effectLst/>
        </p:spPr>
        <p:txBody>
          <a:bodyPr/>
          <a:lstStyle/>
          <a:p>
            <a:endParaRPr lang="en-US"/>
          </a:p>
        </p:txBody>
      </p:sp>
      <p:sp>
        <p:nvSpPr>
          <p:cNvPr id="179" name="Line 62"/>
          <p:cNvSpPr>
            <a:spLocks noChangeShapeType="1"/>
          </p:cNvSpPr>
          <p:nvPr/>
        </p:nvSpPr>
        <p:spPr bwMode="auto">
          <a:xfrm>
            <a:off x="1905000" y="3449321"/>
            <a:ext cx="2075688" cy="1588"/>
          </a:xfrm>
          <a:prstGeom prst="line">
            <a:avLst/>
          </a:prstGeom>
          <a:noFill/>
          <a:ln w="12600">
            <a:solidFill>
              <a:srgbClr val="000066"/>
            </a:solidFill>
            <a:miter lim="800000"/>
            <a:headEnd/>
            <a:tailEnd/>
          </a:ln>
          <a:effectLst/>
        </p:spPr>
        <p:txBody>
          <a:bodyPr/>
          <a:lstStyle/>
          <a:p>
            <a:endParaRPr lang="en-US"/>
          </a:p>
        </p:txBody>
      </p:sp>
      <p:sp>
        <p:nvSpPr>
          <p:cNvPr id="180" name="Line 63"/>
          <p:cNvSpPr>
            <a:spLocks noChangeShapeType="1"/>
          </p:cNvSpPr>
          <p:nvPr/>
        </p:nvSpPr>
        <p:spPr bwMode="auto">
          <a:xfrm>
            <a:off x="1905000" y="3760998"/>
            <a:ext cx="2075688" cy="1588"/>
          </a:xfrm>
          <a:prstGeom prst="line">
            <a:avLst/>
          </a:prstGeom>
          <a:noFill/>
          <a:ln w="12600">
            <a:solidFill>
              <a:srgbClr val="000066"/>
            </a:solidFill>
            <a:miter lim="800000"/>
            <a:headEnd/>
            <a:tailEnd/>
          </a:ln>
          <a:effectLst/>
        </p:spPr>
        <p:txBody>
          <a:bodyPr/>
          <a:lstStyle/>
          <a:p>
            <a:endParaRPr lang="en-US"/>
          </a:p>
        </p:txBody>
      </p:sp>
      <p:sp>
        <p:nvSpPr>
          <p:cNvPr id="181" name="Line 64"/>
          <p:cNvSpPr>
            <a:spLocks noChangeShapeType="1"/>
          </p:cNvSpPr>
          <p:nvPr/>
        </p:nvSpPr>
        <p:spPr bwMode="auto">
          <a:xfrm>
            <a:off x="1905000" y="4063683"/>
            <a:ext cx="2075688" cy="1588"/>
          </a:xfrm>
          <a:prstGeom prst="line">
            <a:avLst/>
          </a:prstGeom>
          <a:noFill/>
          <a:ln w="12600">
            <a:solidFill>
              <a:srgbClr val="000066"/>
            </a:solidFill>
            <a:miter lim="800000"/>
            <a:headEnd/>
            <a:tailEnd/>
          </a:ln>
          <a:effectLst/>
        </p:spPr>
        <p:txBody>
          <a:bodyPr/>
          <a:lstStyle/>
          <a:p>
            <a:endParaRPr lang="en-US"/>
          </a:p>
        </p:txBody>
      </p:sp>
      <p:sp>
        <p:nvSpPr>
          <p:cNvPr id="182" name="Line 65"/>
          <p:cNvSpPr>
            <a:spLocks noChangeShapeType="1"/>
          </p:cNvSpPr>
          <p:nvPr/>
        </p:nvSpPr>
        <p:spPr bwMode="auto">
          <a:xfrm>
            <a:off x="1905000" y="4370071"/>
            <a:ext cx="2075688" cy="1588"/>
          </a:xfrm>
          <a:prstGeom prst="line">
            <a:avLst/>
          </a:prstGeom>
          <a:noFill/>
          <a:ln w="12600">
            <a:solidFill>
              <a:srgbClr val="000066"/>
            </a:solidFill>
            <a:miter lim="800000"/>
            <a:headEnd/>
            <a:tailEnd/>
          </a:ln>
          <a:effectLst/>
        </p:spPr>
        <p:txBody>
          <a:bodyPr/>
          <a:lstStyle/>
          <a:p>
            <a:endParaRPr lang="en-US"/>
          </a:p>
        </p:txBody>
      </p:sp>
      <p:sp>
        <p:nvSpPr>
          <p:cNvPr id="183" name="Line 66"/>
          <p:cNvSpPr>
            <a:spLocks noChangeShapeType="1"/>
          </p:cNvSpPr>
          <p:nvPr/>
        </p:nvSpPr>
        <p:spPr bwMode="auto">
          <a:xfrm>
            <a:off x="2589212" y="1914208"/>
            <a:ext cx="1588" cy="2763838"/>
          </a:xfrm>
          <a:prstGeom prst="line">
            <a:avLst/>
          </a:prstGeom>
          <a:noFill/>
          <a:ln w="12600">
            <a:solidFill>
              <a:srgbClr val="000066"/>
            </a:solidFill>
            <a:miter lim="800000"/>
            <a:headEnd/>
            <a:tailEnd/>
          </a:ln>
          <a:effectLst/>
        </p:spPr>
        <p:txBody>
          <a:bodyPr/>
          <a:lstStyle/>
          <a:p>
            <a:endParaRPr lang="en-US"/>
          </a:p>
        </p:txBody>
      </p:sp>
      <p:sp>
        <p:nvSpPr>
          <p:cNvPr id="184" name="Line 67"/>
          <p:cNvSpPr>
            <a:spLocks noChangeShapeType="1"/>
          </p:cNvSpPr>
          <p:nvPr/>
        </p:nvSpPr>
        <p:spPr bwMode="auto">
          <a:xfrm>
            <a:off x="3290888" y="1914208"/>
            <a:ext cx="1588" cy="2763838"/>
          </a:xfrm>
          <a:prstGeom prst="line">
            <a:avLst/>
          </a:prstGeom>
          <a:noFill/>
          <a:ln w="12600">
            <a:solidFill>
              <a:srgbClr val="000066"/>
            </a:solidFill>
            <a:miter lim="800000"/>
            <a:headEnd/>
            <a:tailEnd/>
          </a:ln>
          <a:effectLst/>
        </p:spPr>
        <p:txBody>
          <a:bodyPr/>
          <a:lstStyle/>
          <a:p>
            <a:endParaRPr lang="en-US"/>
          </a:p>
        </p:txBody>
      </p:sp>
      <p:sp>
        <p:nvSpPr>
          <p:cNvPr id="185" name="Line 70"/>
          <p:cNvSpPr>
            <a:spLocks noChangeShapeType="1"/>
          </p:cNvSpPr>
          <p:nvPr/>
        </p:nvSpPr>
        <p:spPr bwMode="auto">
          <a:xfrm>
            <a:off x="1905000" y="1914208"/>
            <a:ext cx="1588" cy="2763838"/>
          </a:xfrm>
          <a:prstGeom prst="line">
            <a:avLst/>
          </a:prstGeom>
          <a:noFill/>
          <a:ln w="12700">
            <a:solidFill>
              <a:srgbClr val="000066"/>
            </a:solidFill>
            <a:miter lim="800000"/>
            <a:headEnd/>
            <a:tailEnd/>
          </a:ln>
          <a:effectLst/>
        </p:spPr>
        <p:txBody>
          <a:bodyPr/>
          <a:lstStyle/>
          <a:p>
            <a:endParaRPr lang="en-US"/>
          </a:p>
        </p:txBody>
      </p:sp>
      <p:sp>
        <p:nvSpPr>
          <p:cNvPr id="186" name="Line 72"/>
          <p:cNvSpPr>
            <a:spLocks noChangeShapeType="1"/>
          </p:cNvSpPr>
          <p:nvPr/>
        </p:nvSpPr>
        <p:spPr bwMode="auto">
          <a:xfrm>
            <a:off x="1905000" y="1914208"/>
            <a:ext cx="2075688" cy="1588"/>
          </a:xfrm>
          <a:prstGeom prst="line">
            <a:avLst/>
          </a:prstGeom>
          <a:noFill/>
          <a:ln w="12700">
            <a:solidFill>
              <a:srgbClr val="000066"/>
            </a:solidFill>
            <a:miter lim="800000"/>
            <a:headEnd/>
            <a:tailEnd/>
          </a:ln>
          <a:effectLst/>
        </p:spPr>
        <p:txBody>
          <a:bodyPr/>
          <a:lstStyle/>
          <a:p>
            <a:endParaRPr lang="en-US"/>
          </a:p>
        </p:txBody>
      </p:sp>
      <p:sp>
        <p:nvSpPr>
          <p:cNvPr id="187" name="Line 74"/>
          <p:cNvSpPr>
            <a:spLocks noChangeShapeType="1"/>
          </p:cNvSpPr>
          <p:nvPr/>
        </p:nvSpPr>
        <p:spPr bwMode="auto">
          <a:xfrm>
            <a:off x="1905000" y="4678046"/>
            <a:ext cx="2075688" cy="1588"/>
          </a:xfrm>
          <a:prstGeom prst="line">
            <a:avLst/>
          </a:prstGeom>
          <a:noFill/>
          <a:ln w="12700">
            <a:solidFill>
              <a:srgbClr val="000066"/>
            </a:solidFill>
            <a:miter lim="800000"/>
            <a:headEnd/>
            <a:tailEnd/>
          </a:ln>
          <a:effectLst/>
        </p:spPr>
        <p:txBody>
          <a:bodyPr/>
          <a:lstStyle/>
          <a:p>
            <a:endParaRPr lang="en-US"/>
          </a:p>
        </p:txBody>
      </p:sp>
      <p:sp>
        <p:nvSpPr>
          <p:cNvPr id="188" name="Line 70"/>
          <p:cNvSpPr>
            <a:spLocks noChangeShapeType="1"/>
          </p:cNvSpPr>
          <p:nvPr/>
        </p:nvSpPr>
        <p:spPr bwMode="auto">
          <a:xfrm>
            <a:off x="3989386" y="1905000"/>
            <a:ext cx="1588" cy="2788920"/>
          </a:xfrm>
          <a:prstGeom prst="line">
            <a:avLst/>
          </a:prstGeom>
          <a:noFill/>
          <a:ln w="12700">
            <a:solidFill>
              <a:srgbClr val="000066"/>
            </a:solidFill>
            <a:miter lim="800000"/>
            <a:headEnd/>
            <a:tailEnd/>
          </a:ln>
          <a:effectLst/>
        </p:spPr>
        <p:txBody>
          <a:bodyPr/>
          <a:lstStyle/>
          <a:p>
            <a:endParaRPr lang="en-US"/>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029200"/>
            <a:ext cx="4195631" cy="903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6" name="TextBox 135"/>
          <p:cNvSpPr txBox="1"/>
          <p:nvPr/>
        </p:nvSpPr>
        <p:spPr>
          <a:xfrm>
            <a:off x="7246576" y="3741429"/>
            <a:ext cx="1492716" cy="369332"/>
          </a:xfrm>
          <a:prstGeom prst="rect">
            <a:avLst/>
          </a:prstGeom>
          <a:noFill/>
        </p:spPr>
        <p:txBody>
          <a:bodyPr wrap="none" rtlCol="0">
            <a:spAutoFit/>
          </a:bodyPr>
          <a:lstStyle/>
          <a:p>
            <a:r>
              <a:rPr lang="en-US" sz="1800" dirty="0">
                <a:solidFill>
                  <a:srgbClr val="C00000"/>
                </a:solidFill>
                <a:latin typeface="Calibri" pitchFamily="34" charset="0"/>
              </a:rPr>
              <a:t>0x0D </a:t>
            </a:r>
            <a:r>
              <a:rPr lang="en-US" sz="1800" dirty="0">
                <a:solidFill>
                  <a:srgbClr val="C00000"/>
                </a:solidFill>
                <a:latin typeface="Times New Roman"/>
                <a:cs typeface="Times New Roman"/>
              </a:rPr>
              <a:t>→</a:t>
            </a:r>
            <a:r>
              <a:rPr lang="en-US" sz="1800" dirty="0">
                <a:solidFill>
                  <a:srgbClr val="C00000"/>
                </a:solidFill>
                <a:latin typeface="Calibri" pitchFamily="34" charset="0"/>
              </a:rPr>
              <a:t> 0x2D</a:t>
            </a:r>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33602" y="5203674"/>
            <a:ext cx="3588416" cy="68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bwMode="auto">
          <a:xfrm>
            <a:off x="4648200" y="5389652"/>
            <a:ext cx="608012" cy="188170"/>
          </a:xfrm>
          <a:prstGeom prst="rightArrow">
            <a:avLst>
              <a:gd name="adj1" fmla="val 50000"/>
              <a:gd name="adj2" fmla="val 105958"/>
            </a:avLst>
          </a:prstGeom>
          <a:solidFill>
            <a:srgbClr val="C00000"/>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79413" y="1068387"/>
            <a:ext cx="8307387" cy="1446213"/>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16 lines, 4-byte cache line size</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Physically addressed</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Direct mapped</a:t>
            </a:r>
          </a:p>
        </p:txBody>
      </p:sp>
      <p:grpSp>
        <p:nvGrpSpPr>
          <p:cNvPr id="35" name="Group 34"/>
          <p:cNvGrpSpPr/>
          <p:nvPr/>
        </p:nvGrpSpPr>
        <p:grpSpPr>
          <a:xfrm>
            <a:off x="1707567" y="1613566"/>
            <a:ext cx="6343233" cy="1509048"/>
            <a:chOff x="1711325" y="1629578"/>
            <a:chExt cx="6343233" cy="1509048"/>
          </a:xfrm>
        </p:grpSpPr>
        <p:sp>
          <p:nvSpPr>
            <p:cNvPr id="34" name="Rectangle 33"/>
            <p:cNvSpPr/>
            <p:nvPr/>
          </p:nvSpPr>
          <p:spPr bwMode="auto">
            <a:xfrm>
              <a:off x="7441170" y="1906799"/>
              <a:ext cx="542925" cy="369332"/>
            </a:xfrm>
            <a:prstGeom prst="rect">
              <a:avLst/>
            </a:prstGeom>
            <a:solidFill>
              <a:srgbClr val="FFC000"/>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8" name="TextBox 7"/>
            <p:cNvSpPr txBox="1"/>
            <p:nvPr/>
          </p:nvSpPr>
          <p:spPr>
            <a:xfrm>
              <a:off x="4191000" y="1629578"/>
              <a:ext cx="3863558" cy="646331"/>
            </a:xfrm>
            <a:prstGeom prst="rect">
              <a:avLst/>
            </a:prstGeom>
            <a:noFill/>
          </p:spPr>
          <p:txBody>
            <a:bodyPr wrap="none" rtlCol="0">
              <a:spAutoFit/>
            </a:bodyPr>
            <a:lstStyle/>
            <a:p>
              <a:r>
                <a:rPr lang="en-US" sz="1800" dirty="0">
                  <a:latin typeface="Calibri" pitchFamily="34" charset="0"/>
                </a:rPr>
                <a:t>V[0b</a:t>
              </a:r>
              <a:r>
                <a:rPr lang="en-US" sz="1800" dirty="0">
                  <a:solidFill>
                    <a:srgbClr val="7030A0"/>
                  </a:solidFill>
                  <a:latin typeface="Calibri" pitchFamily="34" charset="0"/>
                </a:rPr>
                <a:t>00001101</a:t>
              </a:r>
              <a:r>
                <a:rPr lang="en-US" sz="1800" dirty="0">
                  <a:solidFill>
                    <a:srgbClr val="FFC000"/>
                  </a:solidFill>
                  <a:latin typeface="Calibri" pitchFamily="34" charset="0"/>
                </a:rPr>
                <a:t>101001</a:t>
              </a:r>
              <a:r>
                <a:rPr lang="en-US" sz="1800" dirty="0">
                  <a:latin typeface="Calibri" pitchFamily="34" charset="0"/>
                </a:rPr>
                <a:t>] = V[0x369]</a:t>
              </a:r>
            </a:p>
            <a:p>
              <a:r>
                <a:rPr lang="en-US" sz="1800" dirty="0">
                  <a:latin typeface="Calibri" pitchFamily="34" charset="0"/>
                </a:rPr>
                <a:t>P[0b</a:t>
              </a:r>
              <a:r>
                <a:rPr lang="en-US" sz="1800" dirty="0">
                  <a:solidFill>
                    <a:srgbClr val="0070C0"/>
                  </a:solidFill>
                  <a:latin typeface="Calibri" pitchFamily="34" charset="0"/>
                </a:rPr>
                <a:t>101101</a:t>
              </a:r>
              <a:r>
                <a:rPr lang="en-US" sz="1800" dirty="0">
                  <a:solidFill>
                    <a:srgbClr val="00B050"/>
                  </a:solidFill>
                  <a:latin typeface="Calibri" pitchFamily="34" charset="0"/>
                </a:rPr>
                <a:t>1010</a:t>
              </a:r>
              <a:r>
                <a:rPr lang="en-US" sz="1800" dirty="0">
                  <a:solidFill>
                    <a:srgbClr val="C00000"/>
                  </a:solidFill>
                  <a:latin typeface="Calibri" pitchFamily="34" charset="0"/>
                </a:rPr>
                <a:t>01</a:t>
              </a:r>
              <a:r>
                <a:rPr lang="en-US" sz="1800" dirty="0">
                  <a:latin typeface="Calibri" pitchFamily="34" charset="0"/>
                </a:rPr>
                <a:t>] = P[0xB69] = 0x15</a:t>
              </a:r>
            </a:p>
          </p:txBody>
        </p:sp>
        <p:cxnSp>
          <p:nvCxnSpPr>
            <p:cNvPr id="10" name="Straight Connector 9"/>
            <p:cNvCxnSpPr/>
            <p:nvPr/>
          </p:nvCxnSpPr>
          <p:spPr bwMode="auto">
            <a:xfrm flipV="1">
              <a:off x="1711325" y="2209800"/>
              <a:ext cx="3013075" cy="915988"/>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3" name="Straight Connector 292"/>
            <p:cNvCxnSpPr>
              <a:cxnSpLocks/>
            </p:cNvCxnSpPr>
            <p:nvPr/>
          </p:nvCxnSpPr>
          <p:spPr bwMode="auto">
            <a:xfrm flipV="1">
              <a:off x="4627032" y="2216680"/>
              <a:ext cx="760941" cy="890983"/>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5" name="Straight Connector 294"/>
            <p:cNvCxnSpPr/>
            <p:nvPr/>
          </p:nvCxnSpPr>
          <p:spPr bwMode="auto">
            <a:xfrm flipH="1" flipV="1">
              <a:off x="6097591" y="2209801"/>
              <a:ext cx="1479548" cy="915987"/>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4" name="Straight Connector 293"/>
            <p:cNvCxnSpPr>
              <a:cxnSpLocks/>
            </p:cNvCxnSpPr>
            <p:nvPr/>
          </p:nvCxnSpPr>
          <p:spPr bwMode="auto">
            <a:xfrm flipH="1" flipV="1">
              <a:off x="5880689" y="2205900"/>
              <a:ext cx="683211" cy="932726"/>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grpSp>
      <p:sp>
        <p:nvSpPr>
          <p:cNvPr id="36865" name="Rectangle 1"/>
          <p:cNvSpPr>
            <a:spLocks noGrp="1" noChangeArrowheads="1"/>
          </p:cNvSpPr>
          <p:nvPr>
            <p:ph type="title"/>
          </p:nvPr>
        </p:nvSpPr>
        <p:spPr>
          <a:xfrm>
            <a:off x="385284" y="417512"/>
            <a:ext cx="7285038" cy="57308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Memory System Cache</a:t>
            </a:r>
          </a:p>
        </p:txBody>
      </p:sp>
      <p:sp>
        <p:nvSpPr>
          <p:cNvPr id="36870" name="Rectangle 6"/>
          <p:cNvSpPr>
            <a:spLocks noChangeArrowheads="1"/>
          </p:cNvSpPr>
          <p:nvPr/>
        </p:nvSpPr>
        <p:spPr bwMode="auto">
          <a:xfrm>
            <a:off x="1711325"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1</a:t>
            </a:r>
          </a:p>
        </p:txBody>
      </p:sp>
      <p:sp>
        <p:nvSpPr>
          <p:cNvPr id="36871" name="Rectangle 7"/>
          <p:cNvSpPr>
            <a:spLocks noChangeArrowheads="1"/>
          </p:cNvSpPr>
          <p:nvPr/>
        </p:nvSpPr>
        <p:spPr bwMode="auto">
          <a:xfrm>
            <a:off x="1711325"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11</a:t>
            </a:r>
          </a:p>
        </p:txBody>
      </p:sp>
      <p:sp>
        <p:nvSpPr>
          <p:cNvPr id="36873" name="Rectangle 9"/>
          <p:cNvSpPr>
            <a:spLocks noChangeArrowheads="1"/>
          </p:cNvSpPr>
          <p:nvPr/>
        </p:nvSpPr>
        <p:spPr bwMode="auto">
          <a:xfrm>
            <a:off x="2198688"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0</a:t>
            </a:r>
          </a:p>
        </p:txBody>
      </p:sp>
      <p:sp>
        <p:nvSpPr>
          <p:cNvPr id="36874" name="Rectangle 10"/>
          <p:cNvSpPr>
            <a:spLocks noChangeArrowheads="1"/>
          </p:cNvSpPr>
          <p:nvPr/>
        </p:nvSpPr>
        <p:spPr bwMode="auto">
          <a:xfrm>
            <a:off x="2198688"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10</a:t>
            </a:r>
          </a:p>
        </p:txBody>
      </p:sp>
      <p:sp>
        <p:nvSpPr>
          <p:cNvPr id="36876" name="Rectangle 12"/>
          <p:cNvSpPr>
            <a:spLocks noChangeArrowheads="1"/>
          </p:cNvSpPr>
          <p:nvPr/>
        </p:nvSpPr>
        <p:spPr bwMode="auto">
          <a:xfrm>
            <a:off x="2686051"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1</a:t>
            </a:r>
          </a:p>
        </p:txBody>
      </p:sp>
      <p:sp>
        <p:nvSpPr>
          <p:cNvPr id="36877" name="Rectangle 13"/>
          <p:cNvSpPr>
            <a:spLocks noChangeArrowheads="1"/>
          </p:cNvSpPr>
          <p:nvPr/>
        </p:nvSpPr>
        <p:spPr bwMode="auto">
          <a:xfrm>
            <a:off x="2686051"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9</a:t>
            </a:r>
          </a:p>
        </p:txBody>
      </p:sp>
      <p:sp>
        <p:nvSpPr>
          <p:cNvPr id="36879" name="Rectangle 15"/>
          <p:cNvSpPr>
            <a:spLocks noChangeArrowheads="1"/>
          </p:cNvSpPr>
          <p:nvPr/>
        </p:nvSpPr>
        <p:spPr bwMode="auto">
          <a:xfrm>
            <a:off x="3173414"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1</a:t>
            </a:r>
          </a:p>
        </p:txBody>
      </p:sp>
      <p:sp>
        <p:nvSpPr>
          <p:cNvPr id="36880" name="Rectangle 16"/>
          <p:cNvSpPr>
            <a:spLocks noChangeArrowheads="1"/>
          </p:cNvSpPr>
          <p:nvPr/>
        </p:nvSpPr>
        <p:spPr bwMode="auto">
          <a:xfrm>
            <a:off x="3173414"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8</a:t>
            </a:r>
          </a:p>
        </p:txBody>
      </p:sp>
      <p:sp>
        <p:nvSpPr>
          <p:cNvPr id="36882" name="Rectangle 18"/>
          <p:cNvSpPr>
            <a:spLocks noChangeArrowheads="1"/>
          </p:cNvSpPr>
          <p:nvPr/>
        </p:nvSpPr>
        <p:spPr bwMode="auto">
          <a:xfrm>
            <a:off x="3660777"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0</a:t>
            </a:r>
          </a:p>
        </p:txBody>
      </p:sp>
      <p:sp>
        <p:nvSpPr>
          <p:cNvPr id="36883" name="Rectangle 19"/>
          <p:cNvSpPr>
            <a:spLocks noChangeArrowheads="1"/>
          </p:cNvSpPr>
          <p:nvPr/>
        </p:nvSpPr>
        <p:spPr bwMode="auto">
          <a:xfrm>
            <a:off x="3660777"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7</a:t>
            </a:r>
          </a:p>
        </p:txBody>
      </p:sp>
      <p:sp>
        <p:nvSpPr>
          <p:cNvPr id="36885" name="Rectangle 21"/>
          <p:cNvSpPr>
            <a:spLocks noChangeArrowheads="1"/>
          </p:cNvSpPr>
          <p:nvPr/>
        </p:nvSpPr>
        <p:spPr bwMode="auto">
          <a:xfrm>
            <a:off x="4148140" y="3125787"/>
            <a:ext cx="487363" cy="304800"/>
          </a:xfrm>
          <a:prstGeom prst="rect">
            <a:avLst/>
          </a:prstGeom>
          <a:solidFill>
            <a:srgbClr val="D5F1CF"/>
          </a:solidFill>
          <a:ln w="9360">
            <a:solidFill>
              <a:srgbClr val="000066"/>
            </a:solidFill>
            <a:miter lim="800000"/>
            <a:headEnd/>
            <a:tailEnd/>
          </a:ln>
          <a:effectLst/>
        </p:spPr>
        <p:txBody>
          <a:bodyPr wrap="none" anchor="ctr"/>
          <a:lstStyle/>
          <a:p>
            <a:pPr algn="ctr"/>
            <a:r>
              <a:rPr lang="en-US" dirty="0">
                <a:solidFill>
                  <a:srgbClr val="0070C0"/>
                </a:solidFill>
                <a:latin typeface="+mj-lt"/>
              </a:rPr>
              <a:t>1</a:t>
            </a:r>
          </a:p>
        </p:txBody>
      </p:sp>
      <p:sp>
        <p:nvSpPr>
          <p:cNvPr id="36886" name="Rectangle 22"/>
          <p:cNvSpPr>
            <a:spLocks noChangeArrowheads="1"/>
          </p:cNvSpPr>
          <p:nvPr/>
        </p:nvSpPr>
        <p:spPr bwMode="auto">
          <a:xfrm>
            <a:off x="4148140"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6</a:t>
            </a:r>
          </a:p>
        </p:txBody>
      </p:sp>
      <p:sp>
        <p:nvSpPr>
          <p:cNvPr id="36888" name="Rectangle 24"/>
          <p:cNvSpPr>
            <a:spLocks noChangeArrowheads="1"/>
          </p:cNvSpPr>
          <p:nvPr/>
        </p:nvSpPr>
        <p:spPr bwMode="auto">
          <a:xfrm>
            <a:off x="4635503" y="31257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6889" name="Rectangle 25"/>
          <p:cNvSpPr>
            <a:spLocks noChangeArrowheads="1"/>
          </p:cNvSpPr>
          <p:nvPr/>
        </p:nvSpPr>
        <p:spPr bwMode="auto">
          <a:xfrm>
            <a:off x="4635503"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5</a:t>
            </a:r>
          </a:p>
        </p:txBody>
      </p:sp>
      <p:sp>
        <p:nvSpPr>
          <p:cNvPr id="36891" name="Rectangle 27"/>
          <p:cNvSpPr>
            <a:spLocks noChangeArrowheads="1"/>
          </p:cNvSpPr>
          <p:nvPr/>
        </p:nvSpPr>
        <p:spPr bwMode="auto">
          <a:xfrm>
            <a:off x="5122866" y="31257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6892" name="Rectangle 28"/>
          <p:cNvSpPr>
            <a:spLocks noChangeArrowheads="1"/>
          </p:cNvSpPr>
          <p:nvPr/>
        </p:nvSpPr>
        <p:spPr bwMode="auto">
          <a:xfrm>
            <a:off x="5122866"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4</a:t>
            </a:r>
          </a:p>
        </p:txBody>
      </p:sp>
      <p:sp>
        <p:nvSpPr>
          <p:cNvPr id="36894" name="Rectangle 30"/>
          <p:cNvSpPr>
            <a:spLocks noChangeArrowheads="1"/>
          </p:cNvSpPr>
          <p:nvPr/>
        </p:nvSpPr>
        <p:spPr bwMode="auto">
          <a:xfrm>
            <a:off x="5610229" y="31257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6895" name="Rectangle 31"/>
          <p:cNvSpPr>
            <a:spLocks noChangeArrowheads="1"/>
          </p:cNvSpPr>
          <p:nvPr/>
        </p:nvSpPr>
        <p:spPr bwMode="auto">
          <a:xfrm>
            <a:off x="5610229"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3</a:t>
            </a:r>
          </a:p>
        </p:txBody>
      </p:sp>
      <p:sp>
        <p:nvSpPr>
          <p:cNvPr id="36897" name="Rectangle 33"/>
          <p:cNvSpPr>
            <a:spLocks noChangeArrowheads="1"/>
          </p:cNvSpPr>
          <p:nvPr/>
        </p:nvSpPr>
        <p:spPr bwMode="auto">
          <a:xfrm>
            <a:off x="6097591" y="31257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6898" name="Rectangle 34"/>
          <p:cNvSpPr>
            <a:spLocks noChangeArrowheads="1"/>
          </p:cNvSpPr>
          <p:nvPr/>
        </p:nvSpPr>
        <p:spPr bwMode="auto">
          <a:xfrm>
            <a:off x="6097591"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2</a:t>
            </a:r>
          </a:p>
        </p:txBody>
      </p:sp>
      <p:sp>
        <p:nvSpPr>
          <p:cNvPr id="36900" name="Rectangle 36"/>
          <p:cNvSpPr>
            <a:spLocks noChangeArrowheads="1"/>
          </p:cNvSpPr>
          <p:nvPr/>
        </p:nvSpPr>
        <p:spPr bwMode="auto">
          <a:xfrm>
            <a:off x="6584953" y="31257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endParaRPr lang="en-US"/>
          </a:p>
        </p:txBody>
      </p:sp>
      <p:sp>
        <p:nvSpPr>
          <p:cNvPr id="36901" name="Rectangle 37"/>
          <p:cNvSpPr>
            <a:spLocks noChangeArrowheads="1"/>
          </p:cNvSpPr>
          <p:nvPr/>
        </p:nvSpPr>
        <p:spPr bwMode="auto">
          <a:xfrm>
            <a:off x="6584953"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1</a:t>
            </a:r>
          </a:p>
        </p:txBody>
      </p:sp>
      <p:sp>
        <p:nvSpPr>
          <p:cNvPr id="36903" name="Rectangle 39"/>
          <p:cNvSpPr>
            <a:spLocks noChangeArrowheads="1"/>
          </p:cNvSpPr>
          <p:nvPr/>
        </p:nvSpPr>
        <p:spPr bwMode="auto">
          <a:xfrm>
            <a:off x="7072312" y="31257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endParaRPr lang="en-US"/>
          </a:p>
        </p:txBody>
      </p:sp>
      <p:sp>
        <p:nvSpPr>
          <p:cNvPr id="36904" name="Rectangle 40"/>
          <p:cNvSpPr>
            <a:spLocks noChangeArrowheads="1"/>
          </p:cNvSpPr>
          <p:nvPr/>
        </p:nvSpPr>
        <p:spPr bwMode="auto">
          <a:xfrm>
            <a:off x="7072312" y="2820987"/>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latin typeface="Calibri" pitchFamily="34" charset="0"/>
              </a:rPr>
              <a:t>0</a:t>
            </a:r>
          </a:p>
        </p:txBody>
      </p:sp>
      <p:grpSp>
        <p:nvGrpSpPr>
          <p:cNvPr id="2" name="Group 41"/>
          <p:cNvGrpSpPr>
            <a:grpSpLocks/>
          </p:cNvGrpSpPr>
          <p:nvPr/>
        </p:nvGrpSpPr>
        <p:grpSpPr bwMode="auto">
          <a:xfrm>
            <a:off x="4652964" y="3478212"/>
            <a:ext cx="2924175" cy="333375"/>
            <a:chOff x="2931" y="2156"/>
            <a:chExt cx="1842" cy="210"/>
          </a:xfrm>
        </p:grpSpPr>
        <p:sp>
          <p:nvSpPr>
            <p:cNvPr id="36906" name="Line 42"/>
            <p:cNvSpPr>
              <a:spLocks noChangeShapeType="1"/>
            </p:cNvSpPr>
            <p:nvPr/>
          </p:nvSpPr>
          <p:spPr bwMode="auto">
            <a:xfrm>
              <a:off x="2931" y="2247"/>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6907" name="Text Box 43"/>
            <p:cNvSpPr txBox="1">
              <a:spLocks noChangeArrowheads="1"/>
            </p:cNvSpPr>
            <p:nvPr/>
          </p:nvSpPr>
          <p:spPr bwMode="auto">
            <a:xfrm>
              <a:off x="3638" y="2156"/>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3" name="Group 44"/>
          <p:cNvGrpSpPr>
            <a:grpSpLocks/>
          </p:cNvGrpSpPr>
          <p:nvPr/>
        </p:nvGrpSpPr>
        <p:grpSpPr bwMode="auto">
          <a:xfrm>
            <a:off x="1757364" y="3478212"/>
            <a:ext cx="2924175" cy="333375"/>
            <a:chOff x="1107" y="2156"/>
            <a:chExt cx="1842" cy="210"/>
          </a:xfrm>
        </p:grpSpPr>
        <p:sp>
          <p:nvSpPr>
            <p:cNvPr id="36909" name="Line 45"/>
            <p:cNvSpPr>
              <a:spLocks noChangeShapeType="1"/>
            </p:cNvSpPr>
            <p:nvPr/>
          </p:nvSpPr>
          <p:spPr bwMode="auto">
            <a:xfrm>
              <a:off x="1107" y="2247"/>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6910" name="Text Box 46"/>
            <p:cNvSpPr txBox="1">
              <a:spLocks noChangeArrowheads="1"/>
            </p:cNvSpPr>
            <p:nvPr/>
          </p:nvSpPr>
          <p:spPr bwMode="auto">
            <a:xfrm>
              <a:off x="1814" y="2156"/>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4" name="Group 47"/>
          <p:cNvGrpSpPr>
            <a:grpSpLocks/>
          </p:cNvGrpSpPr>
          <p:nvPr/>
        </p:nvGrpSpPr>
        <p:grpSpPr bwMode="auto">
          <a:xfrm>
            <a:off x="6556382" y="2523067"/>
            <a:ext cx="992189" cy="306388"/>
            <a:chOff x="4130" y="1501"/>
            <a:chExt cx="625" cy="193"/>
          </a:xfrm>
        </p:grpSpPr>
        <p:sp>
          <p:nvSpPr>
            <p:cNvPr id="36912" name="Line 48"/>
            <p:cNvSpPr>
              <a:spLocks noChangeShapeType="1"/>
            </p:cNvSpPr>
            <p:nvPr/>
          </p:nvSpPr>
          <p:spPr bwMode="auto">
            <a:xfrm>
              <a:off x="4130" y="1579"/>
              <a:ext cx="625"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6913" name="Text Box 49"/>
            <p:cNvSpPr txBox="1">
              <a:spLocks noChangeArrowheads="1"/>
            </p:cNvSpPr>
            <p:nvPr/>
          </p:nvSpPr>
          <p:spPr bwMode="auto">
            <a:xfrm>
              <a:off x="4316" y="1501"/>
              <a:ext cx="271"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a:t>
              </a:r>
            </a:p>
          </p:txBody>
        </p:sp>
      </p:grpSp>
      <p:grpSp>
        <p:nvGrpSpPr>
          <p:cNvPr id="5" name="Group 50"/>
          <p:cNvGrpSpPr>
            <a:grpSpLocks/>
          </p:cNvGrpSpPr>
          <p:nvPr/>
        </p:nvGrpSpPr>
        <p:grpSpPr bwMode="auto">
          <a:xfrm>
            <a:off x="4627033" y="2519363"/>
            <a:ext cx="1927225" cy="306388"/>
            <a:chOff x="2920" y="1488"/>
            <a:chExt cx="1214" cy="193"/>
          </a:xfrm>
        </p:grpSpPr>
        <p:sp>
          <p:nvSpPr>
            <p:cNvPr id="36915" name="Line 51"/>
            <p:cNvSpPr>
              <a:spLocks noChangeShapeType="1"/>
            </p:cNvSpPr>
            <p:nvPr/>
          </p:nvSpPr>
          <p:spPr bwMode="auto">
            <a:xfrm>
              <a:off x="2920" y="1566"/>
              <a:ext cx="1214"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6916" name="Text Box 52"/>
            <p:cNvSpPr txBox="1">
              <a:spLocks noChangeArrowheads="1"/>
            </p:cNvSpPr>
            <p:nvPr/>
          </p:nvSpPr>
          <p:spPr bwMode="auto">
            <a:xfrm>
              <a:off x="3460" y="1488"/>
              <a:ext cx="21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CI</a:t>
              </a:r>
            </a:p>
          </p:txBody>
        </p:sp>
      </p:grpSp>
      <p:grpSp>
        <p:nvGrpSpPr>
          <p:cNvPr id="6" name="Group 53"/>
          <p:cNvGrpSpPr>
            <a:grpSpLocks/>
          </p:cNvGrpSpPr>
          <p:nvPr/>
        </p:nvGrpSpPr>
        <p:grpSpPr bwMode="auto">
          <a:xfrm>
            <a:off x="1711325" y="2514600"/>
            <a:ext cx="2894013" cy="306388"/>
            <a:chOff x="1078" y="1501"/>
            <a:chExt cx="1823" cy="193"/>
          </a:xfrm>
        </p:grpSpPr>
        <p:sp>
          <p:nvSpPr>
            <p:cNvPr id="36918" name="Line 54"/>
            <p:cNvSpPr>
              <a:spLocks noChangeShapeType="1"/>
            </p:cNvSpPr>
            <p:nvPr/>
          </p:nvSpPr>
          <p:spPr bwMode="auto">
            <a:xfrm>
              <a:off x="1078" y="1579"/>
              <a:ext cx="1823"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6919" name="Text Box 55"/>
            <p:cNvSpPr txBox="1">
              <a:spLocks noChangeArrowheads="1"/>
            </p:cNvSpPr>
            <p:nvPr/>
          </p:nvSpPr>
          <p:spPr bwMode="auto">
            <a:xfrm>
              <a:off x="1928" y="1501"/>
              <a:ext cx="24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CT</a:t>
              </a:r>
            </a:p>
          </p:txBody>
        </p:sp>
      </p:grpSp>
      <p:sp>
        <p:nvSpPr>
          <p:cNvPr id="36928" name="Rectangle 64"/>
          <p:cNvSpPr>
            <a:spLocks noChangeArrowheads="1"/>
          </p:cNvSpPr>
          <p:nvPr/>
        </p:nvSpPr>
        <p:spPr bwMode="auto">
          <a:xfrm>
            <a:off x="3875088"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36929" name="Rectangle 65"/>
          <p:cNvSpPr>
            <a:spLocks noChangeArrowheads="1"/>
          </p:cNvSpPr>
          <p:nvPr/>
        </p:nvSpPr>
        <p:spPr bwMode="auto">
          <a:xfrm>
            <a:off x="3255963" y="635000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DF</a:t>
            </a:r>
          </a:p>
        </p:txBody>
      </p:sp>
      <p:sp>
        <p:nvSpPr>
          <p:cNvPr id="36930" name="Rectangle 66"/>
          <p:cNvSpPr>
            <a:spLocks noChangeArrowheads="1"/>
          </p:cNvSpPr>
          <p:nvPr/>
        </p:nvSpPr>
        <p:spPr bwMode="auto">
          <a:xfrm>
            <a:off x="2635250"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C2</a:t>
            </a:r>
          </a:p>
        </p:txBody>
      </p:sp>
      <p:sp>
        <p:nvSpPr>
          <p:cNvPr id="36931" name="Rectangle 67"/>
          <p:cNvSpPr>
            <a:spLocks noChangeArrowheads="1"/>
          </p:cNvSpPr>
          <p:nvPr/>
        </p:nvSpPr>
        <p:spPr bwMode="auto">
          <a:xfrm>
            <a:off x="2012950" y="6350000"/>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36932" name="Rectangle 68"/>
          <p:cNvSpPr>
            <a:spLocks noChangeArrowheads="1"/>
          </p:cNvSpPr>
          <p:nvPr/>
        </p:nvSpPr>
        <p:spPr bwMode="auto">
          <a:xfrm>
            <a:off x="1392238"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6933" name="Rectangle 69"/>
          <p:cNvSpPr>
            <a:spLocks noChangeArrowheads="1"/>
          </p:cNvSpPr>
          <p:nvPr/>
        </p:nvSpPr>
        <p:spPr bwMode="auto">
          <a:xfrm>
            <a:off x="773113" y="635000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36934" name="Rectangle 70"/>
          <p:cNvSpPr>
            <a:spLocks noChangeArrowheads="1"/>
          </p:cNvSpPr>
          <p:nvPr/>
        </p:nvSpPr>
        <p:spPr bwMode="auto">
          <a:xfrm>
            <a:off x="1524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7</a:t>
            </a:r>
          </a:p>
        </p:txBody>
      </p:sp>
      <p:sp>
        <p:nvSpPr>
          <p:cNvPr id="36942" name="Rectangle 78"/>
          <p:cNvSpPr>
            <a:spLocks noChangeArrowheads="1"/>
          </p:cNvSpPr>
          <p:nvPr/>
        </p:nvSpPr>
        <p:spPr bwMode="auto">
          <a:xfrm>
            <a:off x="3875088"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43" name="Rectangle 79"/>
          <p:cNvSpPr>
            <a:spLocks noChangeArrowheads="1"/>
          </p:cNvSpPr>
          <p:nvPr/>
        </p:nvSpPr>
        <p:spPr bwMode="auto">
          <a:xfrm>
            <a:off x="3255963" y="606901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44" name="Rectangle 80"/>
          <p:cNvSpPr>
            <a:spLocks noChangeArrowheads="1"/>
          </p:cNvSpPr>
          <p:nvPr/>
        </p:nvSpPr>
        <p:spPr bwMode="auto">
          <a:xfrm>
            <a:off x="2635250"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45" name="Rectangle 81"/>
          <p:cNvSpPr>
            <a:spLocks noChangeArrowheads="1"/>
          </p:cNvSpPr>
          <p:nvPr/>
        </p:nvSpPr>
        <p:spPr bwMode="auto">
          <a:xfrm>
            <a:off x="2012950" y="6069013"/>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46" name="Rectangle 82"/>
          <p:cNvSpPr>
            <a:spLocks noChangeArrowheads="1"/>
          </p:cNvSpPr>
          <p:nvPr/>
        </p:nvSpPr>
        <p:spPr bwMode="auto">
          <a:xfrm>
            <a:off x="1392238"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6947" name="Rectangle 83"/>
          <p:cNvSpPr>
            <a:spLocks noChangeArrowheads="1"/>
          </p:cNvSpPr>
          <p:nvPr/>
        </p:nvSpPr>
        <p:spPr bwMode="auto">
          <a:xfrm>
            <a:off x="773113" y="606901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31</a:t>
            </a:r>
          </a:p>
        </p:txBody>
      </p:sp>
      <p:sp>
        <p:nvSpPr>
          <p:cNvPr id="36948" name="Rectangle 84"/>
          <p:cNvSpPr>
            <a:spLocks noChangeArrowheads="1"/>
          </p:cNvSpPr>
          <p:nvPr/>
        </p:nvSpPr>
        <p:spPr bwMode="auto">
          <a:xfrm>
            <a:off x="1524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6</a:t>
            </a:r>
          </a:p>
        </p:txBody>
      </p:sp>
      <p:sp>
        <p:nvSpPr>
          <p:cNvPr id="36956" name="Rectangle 92"/>
          <p:cNvSpPr>
            <a:spLocks noChangeArrowheads="1"/>
          </p:cNvSpPr>
          <p:nvPr/>
        </p:nvSpPr>
        <p:spPr bwMode="auto">
          <a:xfrm>
            <a:off x="3875088"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1D</a:t>
            </a:r>
          </a:p>
        </p:txBody>
      </p:sp>
      <p:sp>
        <p:nvSpPr>
          <p:cNvPr id="36957" name="Rectangle 93"/>
          <p:cNvSpPr>
            <a:spLocks noChangeArrowheads="1"/>
          </p:cNvSpPr>
          <p:nvPr/>
        </p:nvSpPr>
        <p:spPr bwMode="auto">
          <a:xfrm>
            <a:off x="3255963" y="578802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F0</a:t>
            </a:r>
          </a:p>
        </p:txBody>
      </p:sp>
      <p:sp>
        <p:nvSpPr>
          <p:cNvPr id="36958" name="Rectangle 94"/>
          <p:cNvSpPr>
            <a:spLocks noChangeArrowheads="1"/>
          </p:cNvSpPr>
          <p:nvPr/>
        </p:nvSpPr>
        <p:spPr bwMode="auto">
          <a:xfrm>
            <a:off x="2635250"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72</a:t>
            </a:r>
          </a:p>
        </p:txBody>
      </p:sp>
      <p:sp>
        <p:nvSpPr>
          <p:cNvPr id="36959" name="Rectangle 95"/>
          <p:cNvSpPr>
            <a:spLocks noChangeArrowheads="1"/>
          </p:cNvSpPr>
          <p:nvPr/>
        </p:nvSpPr>
        <p:spPr bwMode="auto">
          <a:xfrm>
            <a:off x="2012950" y="5788025"/>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36960" name="Rectangle 96"/>
          <p:cNvSpPr>
            <a:spLocks noChangeArrowheads="1"/>
          </p:cNvSpPr>
          <p:nvPr/>
        </p:nvSpPr>
        <p:spPr bwMode="auto">
          <a:xfrm>
            <a:off x="1392238"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6961" name="Rectangle 97"/>
          <p:cNvSpPr>
            <a:spLocks noChangeArrowheads="1"/>
          </p:cNvSpPr>
          <p:nvPr/>
        </p:nvSpPr>
        <p:spPr bwMode="auto">
          <a:xfrm>
            <a:off x="773113" y="578802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36962" name="Rectangle 98"/>
          <p:cNvSpPr>
            <a:spLocks noChangeArrowheads="1"/>
          </p:cNvSpPr>
          <p:nvPr/>
        </p:nvSpPr>
        <p:spPr bwMode="auto">
          <a:xfrm>
            <a:off x="1524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5</a:t>
            </a:r>
          </a:p>
        </p:txBody>
      </p:sp>
      <p:sp>
        <p:nvSpPr>
          <p:cNvPr id="36970" name="Rectangle 106"/>
          <p:cNvSpPr>
            <a:spLocks noChangeArrowheads="1"/>
          </p:cNvSpPr>
          <p:nvPr/>
        </p:nvSpPr>
        <p:spPr bwMode="auto">
          <a:xfrm>
            <a:off x="3875088"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36971" name="Rectangle 107"/>
          <p:cNvSpPr>
            <a:spLocks noChangeArrowheads="1"/>
          </p:cNvSpPr>
          <p:nvPr/>
        </p:nvSpPr>
        <p:spPr bwMode="auto">
          <a:xfrm>
            <a:off x="3255963" y="5481638"/>
            <a:ext cx="619125"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8F</a:t>
            </a:r>
          </a:p>
        </p:txBody>
      </p:sp>
      <p:sp>
        <p:nvSpPr>
          <p:cNvPr id="36972" name="Rectangle 108"/>
          <p:cNvSpPr>
            <a:spLocks noChangeArrowheads="1"/>
          </p:cNvSpPr>
          <p:nvPr/>
        </p:nvSpPr>
        <p:spPr bwMode="auto">
          <a:xfrm>
            <a:off x="2635250"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6D</a:t>
            </a:r>
          </a:p>
        </p:txBody>
      </p:sp>
      <p:sp>
        <p:nvSpPr>
          <p:cNvPr id="36973" name="Rectangle 109"/>
          <p:cNvSpPr>
            <a:spLocks noChangeArrowheads="1"/>
          </p:cNvSpPr>
          <p:nvPr/>
        </p:nvSpPr>
        <p:spPr bwMode="auto">
          <a:xfrm>
            <a:off x="2012950" y="5481638"/>
            <a:ext cx="622300"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43</a:t>
            </a:r>
          </a:p>
        </p:txBody>
      </p:sp>
      <p:sp>
        <p:nvSpPr>
          <p:cNvPr id="36974" name="Rectangle 110"/>
          <p:cNvSpPr>
            <a:spLocks noChangeArrowheads="1"/>
          </p:cNvSpPr>
          <p:nvPr/>
        </p:nvSpPr>
        <p:spPr bwMode="auto">
          <a:xfrm>
            <a:off x="1392238"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6975" name="Rectangle 111"/>
          <p:cNvSpPr>
            <a:spLocks noChangeArrowheads="1"/>
          </p:cNvSpPr>
          <p:nvPr/>
        </p:nvSpPr>
        <p:spPr bwMode="auto">
          <a:xfrm>
            <a:off x="773113" y="5481638"/>
            <a:ext cx="619125"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32</a:t>
            </a:r>
          </a:p>
        </p:txBody>
      </p:sp>
      <p:sp>
        <p:nvSpPr>
          <p:cNvPr id="36976" name="Rectangle 112"/>
          <p:cNvSpPr>
            <a:spLocks noChangeArrowheads="1"/>
          </p:cNvSpPr>
          <p:nvPr/>
        </p:nvSpPr>
        <p:spPr bwMode="auto">
          <a:xfrm>
            <a:off x="1524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4</a:t>
            </a:r>
          </a:p>
        </p:txBody>
      </p:sp>
      <p:sp>
        <p:nvSpPr>
          <p:cNvPr id="36984" name="Rectangle 120"/>
          <p:cNvSpPr>
            <a:spLocks noChangeArrowheads="1"/>
          </p:cNvSpPr>
          <p:nvPr/>
        </p:nvSpPr>
        <p:spPr bwMode="auto">
          <a:xfrm>
            <a:off x="3875088"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85" name="Rectangle 121"/>
          <p:cNvSpPr>
            <a:spLocks noChangeArrowheads="1"/>
          </p:cNvSpPr>
          <p:nvPr/>
        </p:nvSpPr>
        <p:spPr bwMode="auto">
          <a:xfrm>
            <a:off x="3255963" y="520065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86" name="Rectangle 122"/>
          <p:cNvSpPr>
            <a:spLocks noChangeArrowheads="1"/>
          </p:cNvSpPr>
          <p:nvPr/>
        </p:nvSpPr>
        <p:spPr bwMode="auto">
          <a:xfrm>
            <a:off x="2635250"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87" name="Rectangle 123"/>
          <p:cNvSpPr>
            <a:spLocks noChangeArrowheads="1"/>
          </p:cNvSpPr>
          <p:nvPr/>
        </p:nvSpPr>
        <p:spPr bwMode="auto">
          <a:xfrm>
            <a:off x="2012950" y="5200650"/>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6988" name="Rectangle 124"/>
          <p:cNvSpPr>
            <a:spLocks noChangeArrowheads="1"/>
          </p:cNvSpPr>
          <p:nvPr/>
        </p:nvSpPr>
        <p:spPr bwMode="auto">
          <a:xfrm>
            <a:off x="1392238"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6989" name="Rectangle 125"/>
          <p:cNvSpPr>
            <a:spLocks noChangeArrowheads="1"/>
          </p:cNvSpPr>
          <p:nvPr/>
        </p:nvSpPr>
        <p:spPr bwMode="auto">
          <a:xfrm>
            <a:off x="773113" y="520065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36990" name="Rectangle 126"/>
          <p:cNvSpPr>
            <a:spLocks noChangeArrowheads="1"/>
          </p:cNvSpPr>
          <p:nvPr/>
        </p:nvSpPr>
        <p:spPr bwMode="auto">
          <a:xfrm>
            <a:off x="1524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36998" name="Rectangle 134"/>
          <p:cNvSpPr>
            <a:spLocks noChangeArrowheads="1"/>
          </p:cNvSpPr>
          <p:nvPr/>
        </p:nvSpPr>
        <p:spPr bwMode="auto">
          <a:xfrm>
            <a:off x="3875088" y="491966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36999" name="Rectangle 135"/>
          <p:cNvSpPr>
            <a:spLocks noChangeArrowheads="1"/>
          </p:cNvSpPr>
          <p:nvPr/>
        </p:nvSpPr>
        <p:spPr bwMode="auto">
          <a:xfrm>
            <a:off x="3255963" y="491966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37000" name="Rectangle 136"/>
          <p:cNvSpPr>
            <a:spLocks noChangeArrowheads="1"/>
          </p:cNvSpPr>
          <p:nvPr/>
        </p:nvSpPr>
        <p:spPr bwMode="auto">
          <a:xfrm>
            <a:off x="2635250" y="491966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37001" name="Rectangle 137"/>
          <p:cNvSpPr>
            <a:spLocks noChangeArrowheads="1"/>
          </p:cNvSpPr>
          <p:nvPr/>
        </p:nvSpPr>
        <p:spPr bwMode="auto">
          <a:xfrm>
            <a:off x="2012950" y="4919663"/>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37002" name="Rectangle 138"/>
          <p:cNvSpPr>
            <a:spLocks noChangeArrowheads="1"/>
          </p:cNvSpPr>
          <p:nvPr/>
        </p:nvSpPr>
        <p:spPr bwMode="auto">
          <a:xfrm>
            <a:off x="1392238" y="491966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7003" name="Rectangle 139"/>
          <p:cNvSpPr>
            <a:spLocks noChangeArrowheads="1"/>
          </p:cNvSpPr>
          <p:nvPr/>
        </p:nvSpPr>
        <p:spPr bwMode="auto">
          <a:xfrm>
            <a:off x="773113" y="491966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37004" name="Rectangle 140"/>
          <p:cNvSpPr>
            <a:spLocks noChangeArrowheads="1"/>
          </p:cNvSpPr>
          <p:nvPr/>
        </p:nvSpPr>
        <p:spPr bwMode="auto">
          <a:xfrm>
            <a:off x="1524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37012" name="Rectangle 148"/>
          <p:cNvSpPr>
            <a:spLocks noChangeArrowheads="1"/>
          </p:cNvSpPr>
          <p:nvPr/>
        </p:nvSpPr>
        <p:spPr bwMode="auto">
          <a:xfrm>
            <a:off x="3875088"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7013" name="Rectangle 149"/>
          <p:cNvSpPr>
            <a:spLocks noChangeArrowheads="1"/>
          </p:cNvSpPr>
          <p:nvPr/>
        </p:nvSpPr>
        <p:spPr bwMode="auto">
          <a:xfrm>
            <a:off x="3255963" y="463867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7014" name="Rectangle 150"/>
          <p:cNvSpPr>
            <a:spLocks noChangeArrowheads="1"/>
          </p:cNvSpPr>
          <p:nvPr/>
        </p:nvSpPr>
        <p:spPr bwMode="auto">
          <a:xfrm>
            <a:off x="2635250"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7015" name="Rectangle 151"/>
          <p:cNvSpPr>
            <a:spLocks noChangeArrowheads="1"/>
          </p:cNvSpPr>
          <p:nvPr/>
        </p:nvSpPr>
        <p:spPr bwMode="auto">
          <a:xfrm>
            <a:off x="2012950" y="4638675"/>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37016" name="Rectangle 152"/>
          <p:cNvSpPr>
            <a:spLocks noChangeArrowheads="1"/>
          </p:cNvSpPr>
          <p:nvPr/>
        </p:nvSpPr>
        <p:spPr bwMode="auto">
          <a:xfrm>
            <a:off x="1392238"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37017" name="Rectangle 153"/>
          <p:cNvSpPr>
            <a:spLocks noChangeArrowheads="1"/>
          </p:cNvSpPr>
          <p:nvPr/>
        </p:nvSpPr>
        <p:spPr bwMode="auto">
          <a:xfrm>
            <a:off x="773113" y="463867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37018" name="Rectangle 154"/>
          <p:cNvSpPr>
            <a:spLocks noChangeArrowheads="1"/>
          </p:cNvSpPr>
          <p:nvPr/>
        </p:nvSpPr>
        <p:spPr bwMode="auto">
          <a:xfrm>
            <a:off x="1524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37026" name="Rectangle 162"/>
          <p:cNvSpPr>
            <a:spLocks noChangeArrowheads="1"/>
          </p:cNvSpPr>
          <p:nvPr/>
        </p:nvSpPr>
        <p:spPr bwMode="auto">
          <a:xfrm>
            <a:off x="3875088"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37027" name="Rectangle 163"/>
          <p:cNvSpPr>
            <a:spLocks noChangeArrowheads="1"/>
          </p:cNvSpPr>
          <p:nvPr/>
        </p:nvSpPr>
        <p:spPr bwMode="auto">
          <a:xfrm>
            <a:off x="3255963" y="4357688"/>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23</a:t>
            </a:r>
          </a:p>
        </p:txBody>
      </p:sp>
      <p:sp>
        <p:nvSpPr>
          <p:cNvPr id="37028" name="Rectangle 164"/>
          <p:cNvSpPr>
            <a:spLocks noChangeArrowheads="1"/>
          </p:cNvSpPr>
          <p:nvPr/>
        </p:nvSpPr>
        <p:spPr bwMode="auto">
          <a:xfrm>
            <a:off x="2635250"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37029" name="Rectangle 165"/>
          <p:cNvSpPr>
            <a:spLocks noChangeArrowheads="1"/>
          </p:cNvSpPr>
          <p:nvPr/>
        </p:nvSpPr>
        <p:spPr bwMode="auto">
          <a:xfrm>
            <a:off x="2012950" y="4357688"/>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99</a:t>
            </a:r>
          </a:p>
        </p:txBody>
      </p:sp>
      <p:sp>
        <p:nvSpPr>
          <p:cNvPr id="37030" name="Rectangle 166"/>
          <p:cNvSpPr>
            <a:spLocks noChangeArrowheads="1"/>
          </p:cNvSpPr>
          <p:nvPr/>
        </p:nvSpPr>
        <p:spPr bwMode="auto">
          <a:xfrm>
            <a:off x="1392238"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37031" name="Rectangle 167"/>
          <p:cNvSpPr>
            <a:spLocks noChangeArrowheads="1"/>
          </p:cNvSpPr>
          <p:nvPr/>
        </p:nvSpPr>
        <p:spPr bwMode="auto">
          <a:xfrm>
            <a:off x="773113" y="4357688"/>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19</a:t>
            </a:r>
          </a:p>
        </p:txBody>
      </p:sp>
      <p:sp>
        <p:nvSpPr>
          <p:cNvPr id="37032" name="Rectangle 168"/>
          <p:cNvSpPr>
            <a:spLocks noChangeArrowheads="1"/>
          </p:cNvSpPr>
          <p:nvPr/>
        </p:nvSpPr>
        <p:spPr bwMode="auto">
          <a:xfrm>
            <a:off x="1524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37040" name="Rectangle 176"/>
          <p:cNvSpPr>
            <a:spLocks noChangeArrowheads="1"/>
          </p:cNvSpPr>
          <p:nvPr/>
        </p:nvSpPr>
        <p:spPr bwMode="auto">
          <a:xfrm>
            <a:off x="3875088"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37041" name="Rectangle 177"/>
          <p:cNvSpPr>
            <a:spLocks noChangeArrowheads="1"/>
          </p:cNvSpPr>
          <p:nvPr/>
        </p:nvSpPr>
        <p:spPr bwMode="auto">
          <a:xfrm>
            <a:off x="3255963" y="4076700"/>
            <a:ext cx="619125"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37042" name="Rectangle 178"/>
          <p:cNvSpPr>
            <a:spLocks noChangeArrowheads="1"/>
          </p:cNvSpPr>
          <p:nvPr/>
        </p:nvSpPr>
        <p:spPr bwMode="auto">
          <a:xfrm>
            <a:off x="2635250"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37043" name="Rectangle 179"/>
          <p:cNvSpPr>
            <a:spLocks noChangeArrowheads="1"/>
          </p:cNvSpPr>
          <p:nvPr/>
        </p:nvSpPr>
        <p:spPr bwMode="auto">
          <a:xfrm>
            <a:off x="2012950" y="4076700"/>
            <a:ext cx="622300"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37044" name="Rectangle 180"/>
          <p:cNvSpPr>
            <a:spLocks noChangeArrowheads="1"/>
          </p:cNvSpPr>
          <p:nvPr/>
        </p:nvSpPr>
        <p:spPr bwMode="auto">
          <a:xfrm>
            <a:off x="1392238"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7045" name="Rectangle 181"/>
          <p:cNvSpPr>
            <a:spLocks noChangeArrowheads="1"/>
          </p:cNvSpPr>
          <p:nvPr/>
        </p:nvSpPr>
        <p:spPr bwMode="auto">
          <a:xfrm>
            <a:off x="773113" y="4076700"/>
            <a:ext cx="619125"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7046" name="Rectangle 182"/>
          <p:cNvSpPr>
            <a:spLocks noChangeArrowheads="1"/>
          </p:cNvSpPr>
          <p:nvPr/>
        </p:nvSpPr>
        <p:spPr bwMode="auto">
          <a:xfrm>
            <a:off x="1524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37047" name="Line 183"/>
          <p:cNvSpPr>
            <a:spLocks noChangeShapeType="1"/>
          </p:cNvSpPr>
          <p:nvPr/>
        </p:nvSpPr>
        <p:spPr bwMode="auto">
          <a:xfrm>
            <a:off x="152400" y="4357688"/>
            <a:ext cx="4325112" cy="1588"/>
          </a:xfrm>
          <a:prstGeom prst="line">
            <a:avLst/>
          </a:prstGeom>
          <a:noFill/>
          <a:ln w="12600">
            <a:solidFill>
              <a:srgbClr val="000066"/>
            </a:solidFill>
            <a:miter lim="800000"/>
            <a:headEnd/>
            <a:tailEnd/>
          </a:ln>
          <a:effectLst/>
        </p:spPr>
        <p:txBody>
          <a:bodyPr/>
          <a:lstStyle/>
          <a:p>
            <a:endParaRPr lang="en-US" i="1">
              <a:solidFill>
                <a:srgbClr val="990000"/>
              </a:solidFill>
            </a:endParaRPr>
          </a:p>
        </p:txBody>
      </p:sp>
      <p:sp>
        <p:nvSpPr>
          <p:cNvPr id="37048" name="Line 184"/>
          <p:cNvSpPr>
            <a:spLocks noChangeShapeType="1"/>
          </p:cNvSpPr>
          <p:nvPr/>
        </p:nvSpPr>
        <p:spPr bwMode="auto">
          <a:xfrm>
            <a:off x="152400" y="4638675"/>
            <a:ext cx="4325112" cy="1588"/>
          </a:xfrm>
          <a:prstGeom prst="line">
            <a:avLst/>
          </a:prstGeom>
          <a:noFill/>
          <a:ln w="12600">
            <a:solidFill>
              <a:srgbClr val="000066"/>
            </a:solidFill>
            <a:miter lim="800000"/>
            <a:headEnd/>
            <a:tailEnd/>
          </a:ln>
          <a:effectLst/>
        </p:spPr>
        <p:txBody>
          <a:bodyPr/>
          <a:lstStyle/>
          <a:p>
            <a:endParaRPr lang="en-US"/>
          </a:p>
        </p:txBody>
      </p:sp>
      <p:sp>
        <p:nvSpPr>
          <p:cNvPr id="37049" name="Line 185"/>
          <p:cNvSpPr>
            <a:spLocks noChangeShapeType="1"/>
          </p:cNvSpPr>
          <p:nvPr/>
        </p:nvSpPr>
        <p:spPr bwMode="auto">
          <a:xfrm>
            <a:off x="152400" y="4919663"/>
            <a:ext cx="4325112" cy="1588"/>
          </a:xfrm>
          <a:prstGeom prst="line">
            <a:avLst/>
          </a:prstGeom>
          <a:noFill/>
          <a:ln w="12600">
            <a:solidFill>
              <a:srgbClr val="000066"/>
            </a:solidFill>
            <a:miter lim="800000"/>
            <a:headEnd/>
            <a:tailEnd/>
          </a:ln>
          <a:effectLst/>
        </p:spPr>
        <p:txBody>
          <a:bodyPr/>
          <a:lstStyle/>
          <a:p>
            <a:endParaRPr lang="en-US"/>
          </a:p>
        </p:txBody>
      </p:sp>
      <p:sp>
        <p:nvSpPr>
          <p:cNvPr id="37050" name="Line 186"/>
          <p:cNvSpPr>
            <a:spLocks noChangeShapeType="1"/>
          </p:cNvSpPr>
          <p:nvPr/>
        </p:nvSpPr>
        <p:spPr bwMode="auto">
          <a:xfrm>
            <a:off x="152400" y="5200650"/>
            <a:ext cx="4325112" cy="1588"/>
          </a:xfrm>
          <a:prstGeom prst="line">
            <a:avLst/>
          </a:prstGeom>
          <a:noFill/>
          <a:ln w="12600">
            <a:solidFill>
              <a:srgbClr val="000066"/>
            </a:solidFill>
            <a:miter lim="800000"/>
            <a:headEnd/>
            <a:tailEnd/>
          </a:ln>
          <a:effectLst/>
        </p:spPr>
        <p:txBody>
          <a:bodyPr/>
          <a:lstStyle/>
          <a:p>
            <a:endParaRPr lang="en-US"/>
          </a:p>
        </p:txBody>
      </p:sp>
      <p:sp>
        <p:nvSpPr>
          <p:cNvPr id="37051" name="Line 187"/>
          <p:cNvSpPr>
            <a:spLocks noChangeShapeType="1"/>
          </p:cNvSpPr>
          <p:nvPr/>
        </p:nvSpPr>
        <p:spPr bwMode="auto">
          <a:xfrm>
            <a:off x="152400" y="5484812"/>
            <a:ext cx="4325112" cy="1588"/>
          </a:xfrm>
          <a:prstGeom prst="line">
            <a:avLst/>
          </a:prstGeom>
          <a:noFill/>
          <a:ln w="12600">
            <a:solidFill>
              <a:srgbClr val="000066"/>
            </a:solidFill>
            <a:miter lim="800000"/>
            <a:headEnd/>
            <a:tailEnd/>
          </a:ln>
          <a:effectLst/>
        </p:spPr>
        <p:txBody>
          <a:bodyPr/>
          <a:lstStyle/>
          <a:p>
            <a:endParaRPr lang="en-US"/>
          </a:p>
        </p:txBody>
      </p:sp>
      <p:sp>
        <p:nvSpPr>
          <p:cNvPr id="37052" name="Line 188"/>
          <p:cNvSpPr>
            <a:spLocks noChangeShapeType="1"/>
          </p:cNvSpPr>
          <p:nvPr/>
        </p:nvSpPr>
        <p:spPr bwMode="auto">
          <a:xfrm>
            <a:off x="152400" y="5788025"/>
            <a:ext cx="4325112" cy="1588"/>
          </a:xfrm>
          <a:prstGeom prst="line">
            <a:avLst/>
          </a:prstGeom>
          <a:noFill/>
          <a:ln w="12600">
            <a:solidFill>
              <a:srgbClr val="000066"/>
            </a:solidFill>
            <a:miter lim="800000"/>
            <a:headEnd/>
            <a:tailEnd/>
          </a:ln>
          <a:effectLst/>
        </p:spPr>
        <p:txBody>
          <a:bodyPr/>
          <a:lstStyle/>
          <a:p>
            <a:endParaRPr lang="en-US"/>
          </a:p>
        </p:txBody>
      </p:sp>
      <p:sp>
        <p:nvSpPr>
          <p:cNvPr id="37053" name="Line 189"/>
          <p:cNvSpPr>
            <a:spLocks noChangeShapeType="1"/>
          </p:cNvSpPr>
          <p:nvPr/>
        </p:nvSpPr>
        <p:spPr bwMode="auto">
          <a:xfrm>
            <a:off x="152400" y="6069013"/>
            <a:ext cx="4325112" cy="1588"/>
          </a:xfrm>
          <a:prstGeom prst="line">
            <a:avLst/>
          </a:prstGeom>
          <a:noFill/>
          <a:ln w="12600">
            <a:solidFill>
              <a:srgbClr val="000066"/>
            </a:solidFill>
            <a:miter lim="800000"/>
            <a:headEnd/>
            <a:tailEnd/>
          </a:ln>
          <a:effectLst/>
        </p:spPr>
        <p:txBody>
          <a:bodyPr/>
          <a:lstStyle/>
          <a:p>
            <a:endParaRPr lang="en-US"/>
          </a:p>
        </p:txBody>
      </p:sp>
      <p:sp>
        <p:nvSpPr>
          <p:cNvPr id="37054" name="Line 190"/>
          <p:cNvSpPr>
            <a:spLocks noChangeShapeType="1"/>
          </p:cNvSpPr>
          <p:nvPr/>
        </p:nvSpPr>
        <p:spPr bwMode="auto">
          <a:xfrm>
            <a:off x="152400" y="6350000"/>
            <a:ext cx="4325112" cy="1588"/>
          </a:xfrm>
          <a:prstGeom prst="line">
            <a:avLst/>
          </a:prstGeom>
          <a:noFill/>
          <a:ln w="12600">
            <a:solidFill>
              <a:srgbClr val="000066"/>
            </a:solidFill>
            <a:miter lim="800000"/>
            <a:headEnd/>
            <a:tailEnd/>
          </a:ln>
          <a:effectLst/>
        </p:spPr>
        <p:txBody>
          <a:bodyPr/>
          <a:lstStyle/>
          <a:p>
            <a:endParaRPr lang="en-US"/>
          </a:p>
        </p:txBody>
      </p:sp>
      <p:sp>
        <p:nvSpPr>
          <p:cNvPr id="37055" name="Line 191"/>
          <p:cNvSpPr>
            <a:spLocks noChangeShapeType="1"/>
          </p:cNvSpPr>
          <p:nvPr/>
        </p:nvSpPr>
        <p:spPr bwMode="auto">
          <a:xfrm>
            <a:off x="773113" y="4076700"/>
            <a:ext cx="1588" cy="2554288"/>
          </a:xfrm>
          <a:prstGeom prst="line">
            <a:avLst/>
          </a:prstGeom>
          <a:noFill/>
          <a:ln w="12600">
            <a:solidFill>
              <a:srgbClr val="000066"/>
            </a:solidFill>
            <a:miter lim="800000"/>
            <a:headEnd/>
            <a:tailEnd/>
          </a:ln>
          <a:effectLst/>
        </p:spPr>
        <p:txBody>
          <a:bodyPr/>
          <a:lstStyle/>
          <a:p>
            <a:endParaRPr lang="en-US"/>
          </a:p>
        </p:txBody>
      </p:sp>
      <p:sp>
        <p:nvSpPr>
          <p:cNvPr id="37056" name="Line 192"/>
          <p:cNvSpPr>
            <a:spLocks noChangeShapeType="1"/>
          </p:cNvSpPr>
          <p:nvPr/>
        </p:nvSpPr>
        <p:spPr bwMode="auto">
          <a:xfrm>
            <a:off x="1392238" y="4076700"/>
            <a:ext cx="1588" cy="2554288"/>
          </a:xfrm>
          <a:prstGeom prst="line">
            <a:avLst/>
          </a:prstGeom>
          <a:noFill/>
          <a:ln w="12600">
            <a:solidFill>
              <a:srgbClr val="000066"/>
            </a:solidFill>
            <a:miter lim="800000"/>
            <a:headEnd/>
            <a:tailEnd/>
          </a:ln>
          <a:effectLst/>
        </p:spPr>
        <p:txBody>
          <a:bodyPr/>
          <a:lstStyle/>
          <a:p>
            <a:endParaRPr lang="en-US"/>
          </a:p>
        </p:txBody>
      </p:sp>
      <p:sp>
        <p:nvSpPr>
          <p:cNvPr id="37057" name="Line 193"/>
          <p:cNvSpPr>
            <a:spLocks noChangeShapeType="1"/>
          </p:cNvSpPr>
          <p:nvPr/>
        </p:nvSpPr>
        <p:spPr bwMode="auto">
          <a:xfrm>
            <a:off x="2012950" y="4076700"/>
            <a:ext cx="1588" cy="2554288"/>
          </a:xfrm>
          <a:prstGeom prst="line">
            <a:avLst/>
          </a:prstGeom>
          <a:noFill/>
          <a:ln w="12600">
            <a:solidFill>
              <a:srgbClr val="000066"/>
            </a:solidFill>
            <a:miter lim="800000"/>
            <a:headEnd/>
            <a:tailEnd/>
          </a:ln>
          <a:effectLst/>
        </p:spPr>
        <p:txBody>
          <a:bodyPr/>
          <a:lstStyle/>
          <a:p>
            <a:endParaRPr lang="en-US"/>
          </a:p>
        </p:txBody>
      </p:sp>
      <p:sp>
        <p:nvSpPr>
          <p:cNvPr id="37058" name="Line 194"/>
          <p:cNvSpPr>
            <a:spLocks noChangeShapeType="1"/>
          </p:cNvSpPr>
          <p:nvPr/>
        </p:nvSpPr>
        <p:spPr bwMode="auto">
          <a:xfrm>
            <a:off x="2635250" y="4076700"/>
            <a:ext cx="1588" cy="2554288"/>
          </a:xfrm>
          <a:prstGeom prst="line">
            <a:avLst/>
          </a:prstGeom>
          <a:noFill/>
          <a:ln w="12600">
            <a:solidFill>
              <a:srgbClr val="000066"/>
            </a:solidFill>
            <a:miter lim="800000"/>
            <a:headEnd/>
            <a:tailEnd/>
          </a:ln>
          <a:effectLst/>
        </p:spPr>
        <p:txBody>
          <a:bodyPr/>
          <a:lstStyle/>
          <a:p>
            <a:endParaRPr lang="en-US"/>
          </a:p>
        </p:txBody>
      </p:sp>
      <p:sp>
        <p:nvSpPr>
          <p:cNvPr id="37059" name="Line 195"/>
          <p:cNvSpPr>
            <a:spLocks noChangeShapeType="1"/>
          </p:cNvSpPr>
          <p:nvPr/>
        </p:nvSpPr>
        <p:spPr bwMode="auto">
          <a:xfrm>
            <a:off x="3255963" y="4076700"/>
            <a:ext cx="1588" cy="2554288"/>
          </a:xfrm>
          <a:prstGeom prst="line">
            <a:avLst/>
          </a:prstGeom>
          <a:noFill/>
          <a:ln w="12600">
            <a:solidFill>
              <a:srgbClr val="000066"/>
            </a:solidFill>
            <a:miter lim="800000"/>
            <a:headEnd/>
            <a:tailEnd/>
          </a:ln>
          <a:effectLst/>
        </p:spPr>
        <p:txBody>
          <a:bodyPr/>
          <a:lstStyle/>
          <a:p>
            <a:endParaRPr lang="en-US"/>
          </a:p>
        </p:txBody>
      </p:sp>
      <p:sp>
        <p:nvSpPr>
          <p:cNvPr id="37060" name="Line 196"/>
          <p:cNvSpPr>
            <a:spLocks noChangeShapeType="1"/>
          </p:cNvSpPr>
          <p:nvPr/>
        </p:nvSpPr>
        <p:spPr bwMode="auto">
          <a:xfrm>
            <a:off x="3875088" y="4076700"/>
            <a:ext cx="1588" cy="2554288"/>
          </a:xfrm>
          <a:prstGeom prst="line">
            <a:avLst/>
          </a:prstGeom>
          <a:noFill/>
          <a:ln w="12600">
            <a:solidFill>
              <a:srgbClr val="000066"/>
            </a:solidFill>
            <a:miter lim="800000"/>
            <a:headEnd/>
            <a:tailEnd/>
          </a:ln>
          <a:effectLst/>
        </p:spPr>
        <p:txBody>
          <a:bodyPr/>
          <a:lstStyle/>
          <a:p>
            <a:endParaRPr lang="en-US"/>
          </a:p>
        </p:txBody>
      </p:sp>
      <p:sp>
        <p:nvSpPr>
          <p:cNvPr id="37067" name="Line 203"/>
          <p:cNvSpPr>
            <a:spLocks noChangeShapeType="1"/>
          </p:cNvSpPr>
          <p:nvPr/>
        </p:nvSpPr>
        <p:spPr bwMode="auto">
          <a:xfrm>
            <a:off x="152400" y="4076700"/>
            <a:ext cx="1588" cy="2554288"/>
          </a:xfrm>
          <a:prstGeom prst="line">
            <a:avLst/>
          </a:prstGeom>
          <a:noFill/>
          <a:ln w="28575">
            <a:solidFill>
              <a:srgbClr val="000066"/>
            </a:solidFill>
            <a:miter lim="800000"/>
            <a:headEnd/>
            <a:tailEnd/>
          </a:ln>
          <a:effectLst/>
        </p:spPr>
        <p:txBody>
          <a:bodyPr/>
          <a:lstStyle/>
          <a:p>
            <a:endParaRPr lang="en-US"/>
          </a:p>
        </p:txBody>
      </p:sp>
      <p:sp>
        <p:nvSpPr>
          <p:cNvPr id="37069" name="Line 205"/>
          <p:cNvSpPr>
            <a:spLocks noChangeShapeType="1"/>
          </p:cNvSpPr>
          <p:nvPr/>
        </p:nvSpPr>
        <p:spPr bwMode="auto">
          <a:xfrm>
            <a:off x="152400" y="4076700"/>
            <a:ext cx="4325112"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37071" name="Line 207"/>
          <p:cNvSpPr>
            <a:spLocks noChangeShapeType="1"/>
          </p:cNvSpPr>
          <p:nvPr/>
        </p:nvSpPr>
        <p:spPr bwMode="auto">
          <a:xfrm>
            <a:off x="152400" y="6630988"/>
            <a:ext cx="4325112" cy="1588"/>
          </a:xfrm>
          <a:prstGeom prst="line">
            <a:avLst/>
          </a:prstGeom>
          <a:noFill/>
          <a:ln w="28575">
            <a:solidFill>
              <a:srgbClr val="000066"/>
            </a:solidFill>
            <a:miter lim="800000"/>
            <a:headEnd/>
            <a:tailEnd/>
          </a:ln>
          <a:effectLst/>
        </p:spPr>
        <p:txBody>
          <a:bodyPr/>
          <a:lstStyle/>
          <a:p>
            <a:endParaRPr lang="en-US"/>
          </a:p>
        </p:txBody>
      </p:sp>
      <p:sp>
        <p:nvSpPr>
          <p:cNvPr id="209" name="Line 203"/>
          <p:cNvSpPr>
            <a:spLocks noChangeShapeType="1"/>
          </p:cNvSpPr>
          <p:nvPr/>
        </p:nvSpPr>
        <p:spPr bwMode="auto">
          <a:xfrm>
            <a:off x="4487333" y="4083579"/>
            <a:ext cx="1588" cy="2554288"/>
          </a:xfrm>
          <a:prstGeom prst="line">
            <a:avLst/>
          </a:prstGeom>
          <a:noFill/>
          <a:ln w="28575">
            <a:solidFill>
              <a:srgbClr val="000066"/>
            </a:solidFill>
            <a:miter lim="800000"/>
            <a:headEnd/>
            <a:tailEnd/>
          </a:ln>
          <a:effectLst/>
        </p:spPr>
        <p:txBody>
          <a:bodyPr/>
          <a:lstStyle/>
          <a:p>
            <a:endParaRPr lang="en-US"/>
          </a:p>
        </p:txBody>
      </p:sp>
      <p:sp>
        <p:nvSpPr>
          <p:cNvPr id="210" name="Rectangle 57"/>
          <p:cNvSpPr>
            <a:spLocks noChangeArrowheads="1"/>
          </p:cNvSpPr>
          <p:nvPr/>
        </p:nvSpPr>
        <p:spPr bwMode="auto">
          <a:xfrm>
            <a:off x="8370888"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11" name="Rectangle 58"/>
          <p:cNvSpPr>
            <a:spLocks noChangeArrowheads="1"/>
          </p:cNvSpPr>
          <p:nvPr/>
        </p:nvSpPr>
        <p:spPr bwMode="auto">
          <a:xfrm>
            <a:off x="7751763" y="635000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12" name="Rectangle 59"/>
          <p:cNvSpPr>
            <a:spLocks noChangeArrowheads="1"/>
          </p:cNvSpPr>
          <p:nvPr/>
        </p:nvSpPr>
        <p:spPr bwMode="auto">
          <a:xfrm>
            <a:off x="7131050"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13" name="Rectangle 60"/>
          <p:cNvSpPr>
            <a:spLocks noChangeArrowheads="1"/>
          </p:cNvSpPr>
          <p:nvPr/>
        </p:nvSpPr>
        <p:spPr bwMode="auto">
          <a:xfrm>
            <a:off x="6508750" y="6350000"/>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14" name="Rectangle 61"/>
          <p:cNvSpPr>
            <a:spLocks noChangeArrowheads="1"/>
          </p:cNvSpPr>
          <p:nvPr/>
        </p:nvSpPr>
        <p:spPr bwMode="auto">
          <a:xfrm>
            <a:off x="5888038" y="635000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15" name="Rectangle 62"/>
          <p:cNvSpPr>
            <a:spLocks noChangeArrowheads="1"/>
          </p:cNvSpPr>
          <p:nvPr/>
        </p:nvSpPr>
        <p:spPr bwMode="auto">
          <a:xfrm>
            <a:off x="5268913" y="635000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14</a:t>
            </a:r>
          </a:p>
        </p:txBody>
      </p:sp>
      <p:sp>
        <p:nvSpPr>
          <p:cNvPr id="216" name="Rectangle 63"/>
          <p:cNvSpPr>
            <a:spLocks noChangeArrowheads="1"/>
          </p:cNvSpPr>
          <p:nvPr/>
        </p:nvSpPr>
        <p:spPr bwMode="auto">
          <a:xfrm>
            <a:off x="46482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F</a:t>
            </a:r>
          </a:p>
        </p:txBody>
      </p:sp>
      <p:sp>
        <p:nvSpPr>
          <p:cNvPr id="217" name="Rectangle 71"/>
          <p:cNvSpPr>
            <a:spLocks noChangeArrowheads="1"/>
          </p:cNvSpPr>
          <p:nvPr/>
        </p:nvSpPr>
        <p:spPr bwMode="auto">
          <a:xfrm>
            <a:off x="8370888"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D3</a:t>
            </a:r>
          </a:p>
        </p:txBody>
      </p:sp>
      <p:sp>
        <p:nvSpPr>
          <p:cNvPr id="218" name="Rectangle 72"/>
          <p:cNvSpPr>
            <a:spLocks noChangeArrowheads="1"/>
          </p:cNvSpPr>
          <p:nvPr/>
        </p:nvSpPr>
        <p:spPr bwMode="auto">
          <a:xfrm>
            <a:off x="7751763" y="606901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219" name="Rectangle 73"/>
          <p:cNvSpPr>
            <a:spLocks noChangeArrowheads="1"/>
          </p:cNvSpPr>
          <p:nvPr/>
        </p:nvSpPr>
        <p:spPr bwMode="auto">
          <a:xfrm>
            <a:off x="7131050"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77</a:t>
            </a:r>
          </a:p>
        </p:txBody>
      </p:sp>
      <p:sp>
        <p:nvSpPr>
          <p:cNvPr id="220" name="Rectangle 74"/>
          <p:cNvSpPr>
            <a:spLocks noChangeArrowheads="1"/>
          </p:cNvSpPr>
          <p:nvPr/>
        </p:nvSpPr>
        <p:spPr bwMode="auto">
          <a:xfrm>
            <a:off x="6508750" y="6069013"/>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83</a:t>
            </a:r>
          </a:p>
        </p:txBody>
      </p:sp>
      <p:sp>
        <p:nvSpPr>
          <p:cNvPr id="221" name="Rectangle 75"/>
          <p:cNvSpPr>
            <a:spLocks noChangeArrowheads="1"/>
          </p:cNvSpPr>
          <p:nvPr/>
        </p:nvSpPr>
        <p:spPr bwMode="auto">
          <a:xfrm>
            <a:off x="5888038" y="6069013"/>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22" name="Rectangle 76"/>
          <p:cNvSpPr>
            <a:spLocks noChangeArrowheads="1"/>
          </p:cNvSpPr>
          <p:nvPr/>
        </p:nvSpPr>
        <p:spPr bwMode="auto">
          <a:xfrm>
            <a:off x="5268913" y="6069013"/>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13</a:t>
            </a:r>
          </a:p>
        </p:txBody>
      </p:sp>
      <p:sp>
        <p:nvSpPr>
          <p:cNvPr id="223" name="Rectangle 77"/>
          <p:cNvSpPr>
            <a:spLocks noChangeArrowheads="1"/>
          </p:cNvSpPr>
          <p:nvPr/>
        </p:nvSpPr>
        <p:spPr bwMode="auto">
          <a:xfrm>
            <a:off x="46482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E</a:t>
            </a:r>
          </a:p>
        </p:txBody>
      </p:sp>
      <p:sp>
        <p:nvSpPr>
          <p:cNvPr id="224" name="Rectangle 85"/>
          <p:cNvSpPr>
            <a:spLocks noChangeArrowheads="1"/>
          </p:cNvSpPr>
          <p:nvPr/>
        </p:nvSpPr>
        <p:spPr bwMode="auto">
          <a:xfrm>
            <a:off x="8370888"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225" name="Rectangle 86"/>
          <p:cNvSpPr>
            <a:spLocks noChangeArrowheads="1"/>
          </p:cNvSpPr>
          <p:nvPr/>
        </p:nvSpPr>
        <p:spPr bwMode="auto">
          <a:xfrm>
            <a:off x="7751763" y="578802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226" name="Rectangle 87"/>
          <p:cNvSpPr>
            <a:spLocks noChangeArrowheads="1"/>
          </p:cNvSpPr>
          <p:nvPr/>
        </p:nvSpPr>
        <p:spPr bwMode="auto">
          <a:xfrm>
            <a:off x="7131050"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96</a:t>
            </a:r>
          </a:p>
        </p:txBody>
      </p:sp>
      <p:sp>
        <p:nvSpPr>
          <p:cNvPr id="227" name="Rectangle 88"/>
          <p:cNvSpPr>
            <a:spLocks noChangeArrowheads="1"/>
          </p:cNvSpPr>
          <p:nvPr/>
        </p:nvSpPr>
        <p:spPr bwMode="auto">
          <a:xfrm>
            <a:off x="6508750" y="5788025"/>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228" name="Rectangle 89"/>
          <p:cNvSpPr>
            <a:spLocks noChangeArrowheads="1"/>
          </p:cNvSpPr>
          <p:nvPr/>
        </p:nvSpPr>
        <p:spPr bwMode="auto">
          <a:xfrm>
            <a:off x="5888038" y="578802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29" name="Rectangle 90"/>
          <p:cNvSpPr>
            <a:spLocks noChangeArrowheads="1"/>
          </p:cNvSpPr>
          <p:nvPr/>
        </p:nvSpPr>
        <p:spPr bwMode="auto">
          <a:xfrm>
            <a:off x="5268913" y="578802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230" name="Rectangle 91"/>
          <p:cNvSpPr>
            <a:spLocks noChangeArrowheads="1"/>
          </p:cNvSpPr>
          <p:nvPr/>
        </p:nvSpPr>
        <p:spPr bwMode="auto">
          <a:xfrm>
            <a:off x="46482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D</a:t>
            </a:r>
          </a:p>
        </p:txBody>
      </p:sp>
      <p:sp>
        <p:nvSpPr>
          <p:cNvPr id="231" name="Rectangle 99"/>
          <p:cNvSpPr>
            <a:spLocks noChangeArrowheads="1"/>
          </p:cNvSpPr>
          <p:nvPr/>
        </p:nvSpPr>
        <p:spPr bwMode="auto">
          <a:xfrm>
            <a:off x="8370888"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32" name="Rectangle 100"/>
          <p:cNvSpPr>
            <a:spLocks noChangeArrowheads="1"/>
          </p:cNvSpPr>
          <p:nvPr/>
        </p:nvSpPr>
        <p:spPr bwMode="auto">
          <a:xfrm>
            <a:off x="7751763" y="5481638"/>
            <a:ext cx="619125"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33" name="Rectangle 101"/>
          <p:cNvSpPr>
            <a:spLocks noChangeArrowheads="1"/>
          </p:cNvSpPr>
          <p:nvPr/>
        </p:nvSpPr>
        <p:spPr bwMode="auto">
          <a:xfrm>
            <a:off x="7131050"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34" name="Rectangle 102"/>
          <p:cNvSpPr>
            <a:spLocks noChangeArrowheads="1"/>
          </p:cNvSpPr>
          <p:nvPr/>
        </p:nvSpPr>
        <p:spPr bwMode="auto">
          <a:xfrm>
            <a:off x="6508750" y="5481638"/>
            <a:ext cx="622300"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35" name="Rectangle 103"/>
          <p:cNvSpPr>
            <a:spLocks noChangeArrowheads="1"/>
          </p:cNvSpPr>
          <p:nvPr/>
        </p:nvSpPr>
        <p:spPr bwMode="auto">
          <a:xfrm>
            <a:off x="5888038" y="5481638"/>
            <a:ext cx="620713"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36" name="Rectangle 104"/>
          <p:cNvSpPr>
            <a:spLocks noChangeArrowheads="1"/>
          </p:cNvSpPr>
          <p:nvPr/>
        </p:nvSpPr>
        <p:spPr bwMode="auto">
          <a:xfrm>
            <a:off x="5268913" y="5481638"/>
            <a:ext cx="619125" cy="3063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12</a:t>
            </a:r>
          </a:p>
        </p:txBody>
      </p:sp>
      <p:sp>
        <p:nvSpPr>
          <p:cNvPr id="237" name="Rectangle 105"/>
          <p:cNvSpPr>
            <a:spLocks noChangeArrowheads="1"/>
          </p:cNvSpPr>
          <p:nvPr/>
        </p:nvSpPr>
        <p:spPr bwMode="auto">
          <a:xfrm>
            <a:off x="46482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C</a:t>
            </a:r>
          </a:p>
        </p:txBody>
      </p:sp>
      <p:sp>
        <p:nvSpPr>
          <p:cNvPr id="238" name="Rectangle 113"/>
          <p:cNvSpPr>
            <a:spLocks noChangeArrowheads="1"/>
          </p:cNvSpPr>
          <p:nvPr/>
        </p:nvSpPr>
        <p:spPr bwMode="auto">
          <a:xfrm>
            <a:off x="8370888"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39" name="Rectangle 114"/>
          <p:cNvSpPr>
            <a:spLocks noChangeArrowheads="1"/>
          </p:cNvSpPr>
          <p:nvPr/>
        </p:nvSpPr>
        <p:spPr bwMode="auto">
          <a:xfrm>
            <a:off x="7751763" y="520065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0" name="Rectangle 115"/>
          <p:cNvSpPr>
            <a:spLocks noChangeArrowheads="1"/>
          </p:cNvSpPr>
          <p:nvPr/>
        </p:nvSpPr>
        <p:spPr bwMode="auto">
          <a:xfrm>
            <a:off x="7131050"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1" name="Rectangle 116"/>
          <p:cNvSpPr>
            <a:spLocks noChangeArrowheads="1"/>
          </p:cNvSpPr>
          <p:nvPr/>
        </p:nvSpPr>
        <p:spPr bwMode="auto">
          <a:xfrm>
            <a:off x="6508750" y="5200650"/>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2" name="Rectangle 117"/>
          <p:cNvSpPr>
            <a:spLocks noChangeArrowheads="1"/>
          </p:cNvSpPr>
          <p:nvPr/>
        </p:nvSpPr>
        <p:spPr bwMode="auto">
          <a:xfrm>
            <a:off x="5888038" y="5200650"/>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43" name="Rectangle 118"/>
          <p:cNvSpPr>
            <a:spLocks noChangeArrowheads="1"/>
          </p:cNvSpPr>
          <p:nvPr/>
        </p:nvSpPr>
        <p:spPr bwMode="auto">
          <a:xfrm>
            <a:off x="5268913" y="5200650"/>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0B</a:t>
            </a:r>
          </a:p>
        </p:txBody>
      </p:sp>
      <p:sp>
        <p:nvSpPr>
          <p:cNvPr id="244" name="Rectangle 119"/>
          <p:cNvSpPr>
            <a:spLocks noChangeArrowheads="1"/>
          </p:cNvSpPr>
          <p:nvPr/>
        </p:nvSpPr>
        <p:spPr bwMode="auto">
          <a:xfrm>
            <a:off x="46482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B</a:t>
            </a:r>
          </a:p>
        </p:txBody>
      </p:sp>
      <p:sp>
        <p:nvSpPr>
          <p:cNvPr id="245" name="Rectangle 127"/>
          <p:cNvSpPr>
            <a:spLocks noChangeArrowheads="1"/>
          </p:cNvSpPr>
          <p:nvPr/>
        </p:nvSpPr>
        <p:spPr bwMode="auto">
          <a:xfrm>
            <a:off x="8370888" y="4919663"/>
            <a:ext cx="620713"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3B</a:t>
            </a:r>
          </a:p>
        </p:txBody>
      </p:sp>
      <p:sp>
        <p:nvSpPr>
          <p:cNvPr id="246" name="Rectangle 128"/>
          <p:cNvSpPr>
            <a:spLocks noChangeArrowheads="1"/>
          </p:cNvSpPr>
          <p:nvPr/>
        </p:nvSpPr>
        <p:spPr bwMode="auto">
          <a:xfrm>
            <a:off x="7751763" y="4919663"/>
            <a:ext cx="619125"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a:t>
            </a:r>
          </a:p>
        </p:txBody>
      </p:sp>
      <p:sp>
        <p:nvSpPr>
          <p:cNvPr id="247" name="Rectangle 129"/>
          <p:cNvSpPr>
            <a:spLocks noChangeArrowheads="1"/>
          </p:cNvSpPr>
          <p:nvPr/>
        </p:nvSpPr>
        <p:spPr bwMode="auto">
          <a:xfrm>
            <a:off x="7131050" y="4919663"/>
            <a:ext cx="620713" cy="280988"/>
          </a:xfrm>
          <a:prstGeom prst="rect">
            <a:avLst/>
          </a:prstGeom>
          <a:solidFill>
            <a:srgbClr val="FFC000"/>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248" name="Rectangle 130"/>
          <p:cNvSpPr>
            <a:spLocks noChangeArrowheads="1"/>
          </p:cNvSpPr>
          <p:nvPr/>
        </p:nvSpPr>
        <p:spPr bwMode="auto">
          <a:xfrm>
            <a:off x="6508750" y="4919663"/>
            <a:ext cx="622300"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93</a:t>
            </a:r>
          </a:p>
        </p:txBody>
      </p:sp>
      <p:sp>
        <p:nvSpPr>
          <p:cNvPr id="249" name="Rectangle 131"/>
          <p:cNvSpPr>
            <a:spLocks noChangeArrowheads="1"/>
          </p:cNvSpPr>
          <p:nvPr/>
        </p:nvSpPr>
        <p:spPr bwMode="auto">
          <a:xfrm>
            <a:off x="5888038" y="4919663"/>
            <a:ext cx="620713"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50" name="Rectangle 132"/>
          <p:cNvSpPr>
            <a:spLocks noChangeArrowheads="1"/>
          </p:cNvSpPr>
          <p:nvPr/>
        </p:nvSpPr>
        <p:spPr bwMode="auto">
          <a:xfrm>
            <a:off x="5268913" y="4919663"/>
            <a:ext cx="619125"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70C0"/>
                </a:solidFill>
                <a:latin typeface="Calibri" pitchFamily="34" charset="0"/>
              </a:rPr>
              <a:t>2D</a:t>
            </a:r>
          </a:p>
        </p:txBody>
      </p:sp>
      <p:sp>
        <p:nvSpPr>
          <p:cNvPr id="251" name="Rectangle 133"/>
          <p:cNvSpPr>
            <a:spLocks noChangeArrowheads="1"/>
          </p:cNvSpPr>
          <p:nvPr/>
        </p:nvSpPr>
        <p:spPr bwMode="auto">
          <a:xfrm>
            <a:off x="4648200" y="4919663"/>
            <a:ext cx="620713"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B050"/>
                </a:solidFill>
                <a:latin typeface="Calibri" pitchFamily="34" charset="0"/>
              </a:rPr>
              <a:t>A</a:t>
            </a:r>
          </a:p>
        </p:txBody>
      </p:sp>
      <p:sp>
        <p:nvSpPr>
          <p:cNvPr id="252" name="Rectangle 141"/>
          <p:cNvSpPr>
            <a:spLocks noChangeArrowheads="1"/>
          </p:cNvSpPr>
          <p:nvPr/>
        </p:nvSpPr>
        <p:spPr bwMode="auto">
          <a:xfrm>
            <a:off x="8370888"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53" name="Rectangle 142"/>
          <p:cNvSpPr>
            <a:spLocks noChangeArrowheads="1"/>
          </p:cNvSpPr>
          <p:nvPr/>
        </p:nvSpPr>
        <p:spPr bwMode="auto">
          <a:xfrm>
            <a:off x="7751763" y="463867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54" name="Rectangle 143"/>
          <p:cNvSpPr>
            <a:spLocks noChangeArrowheads="1"/>
          </p:cNvSpPr>
          <p:nvPr/>
        </p:nvSpPr>
        <p:spPr bwMode="auto">
          <a:xfrm>
            <a:off x="7131050"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55" name="Rectangle 144"/>
          <p:cNvSpPr>
            <a:spLocks noChangeArrowheads="1"/>
          </p:cNvSpPr>
          <p:nvPr/>
        </p:nvSpPr>
        <p:spPr bwMode="auto">
          <a:xfrm>
            <a:off x="6508750" y="4638675"/>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56" name="Rectangle 145"/>
          <p:cNvSpPr>
            <a:spLocks noChangeArrowheads="1"/>
          </p:cNvSpPr>
          <p:nvPr/>
        </p:nvSpPr>
        <p:spPr bwMode="auto">
          <a:xfrm>
            <a:off x="5888038" y="4638675"/>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57" name="Rectangle 146"/>
          <p:cNvSpPr>
            <a:spLocks noChangeArrowheads="1"/>
          </p:cNvSpPr>
          <p:nvPr/>
        </p:nvSpPr>
        <p:spPr bwMode="auto">
          <a:xfrm>
            <a:off x="5268913" y="4638675"/>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258" name="Rectangle 147"/>
          <p:cNvSpPr>
            <a:spLocks noChangeArrowheads="1"/>
          </p:cNvSpPr>
          <p:nvPr/>
        </p:nvSpPr>
        <p:spPr bwMode="auto">
          <a:xfrm>
            <a:off x="46482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9</a:t>
            </a:r>
          </a:p>
        </p:txBody>
      </p:sp>
      <p:sp>
        <p:nvSpPr>
          <p:cNvPr id="259" name="Rectangle 155"/>
          <p:cNvSpPr>
            <a:spLocks noChangeArrowheads="1"/>
          </p:cNvSpPr>
          <p:nvPr/>
        </p:nvSpPr>
        <p:spPr bwMode="auto">
          <a:xfrm>
            <a:off x="8370888"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89</a:t>
            </a:r>
          </a:p>
        </p:txBody>
      </p:sp>
      <p:sp>
        <p:nvSpPr>
          <p:cNvPr id="260" name="Rectangle 156"/>
          <p:cNvSpPr>
            <a:spLocks noChangeArrowheads="1"/>
          </p:cNvSpPr>
          <p:nvPr/>
        </p:nvSpPr>
        <p:spPr bwMode="auto">
          <a:xfrm>
            <a:off x="7751763" y="4357688"/>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51</a:t>
            </a:r>
          </a:p>
        </p:txBody>
      </p:sp>
      <p:sp>
        <p:nvSpPr>
          <p:cNvPr id="261" name="Rectangle 157"/>
          <p:cNvSpPr>
            <a:spLocks noChangeArrowheads="1"/>
          </p:cNvSpPr>
          <p:nvPr/>
        </p:nvSpPr>
        <p:spPr bwMode="auto">
          <a:xfrm>
            <a:off x="7131050"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262" name="Rectangle 158"/>
          <p:cNvSpPr>
            <a:spLocks noChangeArrowheads="1"/>
          </p:cNvSpPr>
          <p:nvPr/>
        </p:nvSpPr>
        <p:spPr bwMode="auto">
          <a:xfrm>
            <a:off x="6508750" y="4357688"/>
            <a:ext cx="622300"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3A</a:t>
            </a:r>
          </a:p>
        </p:txBody>
      </p:sp>
      <p:sp>
        <p:nvSpPr>
          <p:cNvPr id="263" name="Rectangle 159"/>
          <p:cNvSpPr>
            <a:spLocks noChangeArrowheads="1"/>
          </p:cNvSpPr>
          <p:nvPr/>
        </p:nvSpPr>
        <p:spPr bwMode="auto">
          <a:xfrm>
            <a:off x="5888038" y="4357688"/>
            <a:ext cx="620713"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64" name="Rectangle 160"/>
          <p:cNvSpPr>
            <a:spLocks noChangeArrowheads="1"/>
          </p:cNvSpPr>
          <p:nvPr/>
        </p:nvSpPr>
        <p:spPr bwMode="auto">
          <a:xfrm>
            <a:off x="5268913" y="4357688"/>
            <a:ext cx="619125" cy="280988"/>
          </a:xfrm>
          <a:prstGeom prst="rect">
            <a:avLst/>
          </a:prstGeom>
          <a:no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24</a:t>
            </a:r>
          </a:p>
        </p:txBody>
      </p:sp>
      <p:sp>
        <p:nvSpPr>
          <p:cNvPr id="265" name="Rectangle 161"/>
          <p:cNvSpPr>
            <a:spLocks noChangeArrowheads="1"/>
          </p:cNvSpPr>
          <p:nvPr/>
        </p:nvSpPr>
        <p:spPr bwMode="auto">
          <a:xfrm>
            <a:off x="46482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8</a:t>
            </a:r>
          </a:p>
        </p:txBody>
      </p:sp>
      <p:sp>
        <p:nvSpPr>
          <p:cNvPr id="266" name="Rectangle 169"/>
          <p:cNvSpPr>
            <a:spLocks noChangeArrowheads="1"/>
          </p:cNvSpPr>
          <p:nvPr/>
        </p:nvSpPr>
        <p:spPr bwMode="auto">
          <a:xfrm>
            <a:off x="8370888"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267" name="Rectangle 170"/>
          <p:cNvSpPr>
            <a:spLocks noChangeArrowheads="1"/>
          </p:cNvSpPr>
          <p:nvPr/>
        </p:nvSpPr>
        <p:spPr bwMode="auto">
          <a:xfrm>
            <a:off x="7751763" y="4076700"/>
            <a:ext cx="619125"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268" name="Rectangle 171"/>
          <p:cNvSpPr>
            <a:spLocks noChangeArrowheads="1"/>
          </p:cNvSpPr>
          <p:nvPr/>
        </p:nvSpPr>
        <p:spPr bwMode="auto">
          <a:xfrm>
            <a:off x="7131050"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00B0F0"/>
                </a:solidFill>
                <a:latin typeface="Calibri" pitchFamily="34" charset="0"/>
              </a:rPr>
              <a:t>B1</a:t>
            </a:r>
          </a:p>
        </p:txBody>
      </p:sp>
      <p:sp>
        <p:nvSpPr>
          <p:cNvPr id="269" name="Rectangle 172"/>
          <p:cNvSpPr>
            <a:spLocks noChangeArrowheads="1"/>
          </p:cNvSpPr>
          <p:nvPr/>
        </p:nvSpPr>
        <p:spPr bwMode="auto">
          <a:xfrm>
            <a:off x="6508750" y="4076700"/>
            <a:ext cx="622300"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270" name="Rectangle 173"/>
          <p:cNvSpPr>
            <a:spLocks noChangeArrowheads="1"/>
          </p:cNvSpPr>
          <p:nvPr/>
        </p:nvSpPr>
        <p:spPr bwMode="auto">
          <a:xfrm>
            <a:off x="5888038"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271" name="Rectangle 174"/>
          <p:cNvSpPr>
            <a:spLocks noChangeArrowheads="1"/>
          </p:cNvSpPr>
          <p:nvPr/>
        </p:nvSpPr>
        <p:spPr bwMode="auto">
          <a:xfrm>
            <a:off x="5268913" y="4076700"/>
            <a:ext cx="619125"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72" name="Rectangle 175"/>
          <p:cNvSpPr>
            <a:spLocks noChangeArrowheads="1"/>
          </p:cNvSpPr>
          <p:nvPr/>
        </p:nvSpPr>
        <p:spPr bwMode="auto">
          <a:xfrm>
            <a:off x="4648200" y="4076700"/>
            <a:ext cx="620713" cy="2809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273" name="Line 183"/>
          <p:cNvSpPr>
            <a:spLocks noChangeShapeType="1"/>
          </p:cNvSpPr>
          <p:nvPr/>
        </p:nvSpPr>
        <p:spPr bwMode="auto">
          <a:xfrm>
            <a:off x="4666488" y="4357688"/>
            <a:ext cx="4325112" cy="1588"/>
          </a:xfrm>
          <a:prstGeom prst="line">
            <a:avLst/>
          </a:prstGeom>
          <a:noFill/>
          <a:ln w="12600">
            <a:solidFill>
              <a:srgbClr val="000066"/>
            </a:solidFill>
            <a:miter lim="800000"/>
            <a:headEnd/>
            <a:tailEnd/>
          </a:ln>
          <a:effectLst/>
        </p:spPr>
        <p:txBody>
          <a:bodyPr/>
          <a:lstStyle/>
          <a:p>
            <a:endParaRPr lang="en-US" i="1">
              <a:solidFill>
                <a:srgbClr val="990000"/>
              </a:solidFill>
            </a:endParaRPr>
          </a:p>
        </p:txBody>
      </p:sp>
      <p:sp>
        <p:nvSpPr>
          <p:cNvPr id="274" name="Line 184"/>
          <p:cNvSpPr>
            <a:spLocks noChangeShapeType="1"/>
          </p:cNvSpPr>
          <p:nvPr/>
        </p:nvSpPr>
        <p:spPr bwMode="auto">
          <a:xfrm>
            <a:off x="4666488" y="4638675"/>
            <a:ext cx="4325112" cy="1588"/>
          </a:xfrm>
          <a:prstGeom prst="line">
            <a:avLst/>
          </a:prstGeom>
          <a:noFill/>
          <a:ln w="12600">
            <a:solidFill>
              <a:srgbClr val="000066"/>
            </a:solidFill>
            <a:miter lim="800000"/>
            <a:headEnd/>
            <a:tailEnd/>
          </a:ln>
          <a:effectLst/>
        </p:spPr>
        <p:txBody>
          <a:bodyPr/>
          <a:lstStyle/>
          <a:p>
            <a:endParaRPr lang="en-US"/>
          </a:p>
        </p:txBody>
      </p:sp>
      <p:sp>
        <p:nvSpPr>
          <p:cNvPr id="275" name="Line 185"/>
          <p:cNvSpPr>
            <a:spLocks noChangeShapeType="1"/>
          </p:cNvSpPr>
          <p:nvPr/>
        </p:nvSpPr>
        <p:spPr bwMode="auto">
          <a:xfrm>
            <a:off x="4666488" y="4919663"/>
            <a:ext cx="4325112" cy="1588"/>
          </a:xfrm>
          <a:prstGeom prst="line">
            <a:avLst/>
          </a:prstGeom>
          <a:noFill/>
          <a:ln w="12600">
            <a:solidFill>
              <a:srgbClr val="000066"/>
            </a:solidFill>
            <a:miter lim="800000"/>
            <a:headEnd/>
            <a:tailEnd/>
          </a:ln>
          <a:effectLst/>
        </p:spPr>
        <p:txBody>
          <a:bodyPr/>
          <a:lstStyle/>
          <a:p>
            <a:endParaRPr lang="en-US"/>
          </a:p>
        </p:txBody>
      </p:sp>
      <p:sp>
        <p:nvSpPr>
          <p:cNvPr id="276" name="Line 186"/>
          <p:cNvSpPr>
            <a:spLocks noChangeShapeType="1"/>
          </p:cNvSpPr>
          <p:nvPr/>
        </p:nvSpPr>
        <p:spPr bwMode="auto">
          <a:xfrm>
            <a:off x="4666488" y="5200650"/>
            <a:ext cx="4325112" cy="1588"/>
          </a:xfrm>
          <a:prstGeom prst="line">
            <a:avLst/>
          </a:prstGeom>
          <a:noFill/>
          <a:ln w="12600">
            <a:solidFill>
              <a:srgbClr val="000066"/>
            </a:solidFill>
            <a:miter lim="800000"/>
            <a:headEnd/>
            <a:tailEnd/>
          </a:ln>
          <a:effectLst/>
        </p:spPr>
        <p:txBody>
          <a:bodyPr/>
          <a:lstStyle/>
          <a:p>
            <a:endParaRPr lang="en-US"/>
          </a:p>
        </p:txBody>
      </p:sp>
      <p:sp>
        <p:nvSpPr>
          <p:cNvPr id="277" name="Line 187"/>
          <p:cNvSpPr>
            <a:spLocks noChangeShapeType="1"/>
          </p:cNvSpPr>
          <p:nvPr/>
        </p:nvSpPr>
        <p:spPr bwMode="auto">
          <a:xfrm>
            <a:off x="4666488" y="5484812"/>
            <a:ext cx="4325112" cy="1588"/>
          </a:xfrm>
          <a:prstGeom prst="line">
            <a:avLst/>
          </a:prstGeom>
          <a:noFill/>
          <a:ln w="12600">
            <a:solidFill>
              <a:srgbClr val="000066"/>
            </a:solidFill>
            <a:miter lim="800000"/>
            <a:headEnd/>
            <a:tailEnd/>
          </a:ln>
          <a:effectLst/>
        </p:spPr>
        <p:txBody>
          <a:bodyPr/>
          <a:lstStyle/>
          <a:p>
            <a:endParaRPr lang="en-US"/>
          </a:p>
        </p:txBody>
      </p:sp>
      <p:sp>
        <p:nvSpPr>
          <p:cNvPr id="278" name="Line 188"/>
          <p:cNvSpPr>
            <a:spLocks noChangeShapeType="1"/>
          </p:cNvSpPr>
          <p:nvPr/>
        </p:nvSpPr>
        <p:spPr bwMode="auto">
          <a:xfrm>
            <a:off x="4666488" y="5788025"/>
            <a:ext cx="4325112" cy="1588"/>
          </a:xfrm>
          <a:prstGeom prst="line">
            <a:avLst/>
          </a:prstGeom>
          <a:noFill/>
          <a:ln w="12600">
            <a:solidFill>
              <a:srgbClr val="000066"/>
            </a:solidFill>
            <a:miter lim="800000"/>
            <a:headEnd/>
            <a:tailEnd/>
          </a:ln>
          <a:effectLst/>
        </p:spPr>
        <p:txBody>
          <a:bodyPr/>
          <a:lstStyle/>
          <a:p>
            <a:endParaRPr lang="en-US"/>
          </a:p>
        </p:txBody>
      </p:sp>
      <p:sp>
        <p:nvSpPr>
          <p:cNvPr id="279" name="Line 189"/>
          <p:cNvSpPr>
            <a:spLocks noChangeShapeType="1"/>
          </p:cNvSpPr>
          <p:nvPr/>
        </p:nvSpPr>
        <p:spPr bwMode="auto">
          <a:xfrm>
            <a:off x="4666488" y="6069013"/>
            <a:ext cx="4325112" cy="1588"/>
          </a:xfrm>
          <a:prstGeom prst="line">
            <a:avLst/>
          </a:prstGeom>
          <a:noFill/>
          <a:ln w="12600">
            <a:solidFill>
              <a:srgbClr val="000066"/>
            </a:solidFill>
            <a:miter lim="800000"/>
            <a:headEnd/>
            <a:tailEnd/>
          </a:ln>
          <a:effectLst/>
        </p:spPr>
        <p:txBody>
          <a:bodyPr/>
          <a:lstStyle/>
          <a:p>
            <a:endParaRPr lang="en-US"/>
          </a:p>
        </p:txBody>
      </p:sp>
      <p:sp>
        <p:nvSpPr>
          <p:cNvPr id="280" name="Line 190"/>
          <p:cNvSpPr>
            <a:spLocks noChangeShapeType="1"/>
          </p:cNvSpPr>
          <p:nvPr/>
        </p:nvSpPr>
        <p:spPr bwMode="auto">
          <a:xfrm>
            <a:off x="4666488" y="6350000"/>
            <a:ext cx="4325112" cy="1588"/>
          </a:xfrm>
          <a:prstGeom prst="line">
            <a:avLst/>
          </a:prstGeom>
          <a:noFill/>
          <a:ln w="12600">
            <a:solidFill>
              <a:srgbClr val="000066"/>
            </a:solidFill>
            <a:miter lim="800000"/>
            <a:headEnd/>
            <a:tailEnd/>
          </a:ln>
          <a:effectLst/>
        </p:spPr>
        <p:txBody>
          <a:bodyPr/>
          <a:lstStyle/>
          <a:p>
            <a:endParaRPr lang="en-US"/>
          </a:p>
        </p:txBody>
      </p:sp>
      <p:sp>
        <p:nvSpPr>
          <p:cNvPr id="281" name="Line 197"/>
          <p:cNvSpPr>
            <a:spLocks noChangeShapeType="1"/>
          </p:cNvSpPr>
          <p:nvPr/>
        </p:nvSpPr>
        <p:spPr bwMode="auto">
          <a:xfrm>
            <a:off x="5268913" y="4076700"/>
            <a:ext cx="1588" cy="2554288"/>
          </a:xfrm>
          <a:prstGeom prst="line">
            <a:avLst/>
          </a:prstGeom>
          <a:noFill/>
          <a:ln w="12600">
            <a:solidFill>
              <a:srgbClr val="000066"/>
            </a:solidFill>
            <a:miter lim="800000"/>
            <a:headEnd/>
            <a:tailEnd/>
          </a:ln>
          <a:effectLst/>
        </p:spPr>
        <p:txBody>
          <a:bodyPr/>
          <a:lstStyle/>
          <a:p>
            <a:endParaRPr lang="en-US"/>
          </a:p>
        </p:txBody>
      </p:sp>
      <p:sp>
        <p:nvSpPr>
          <p:cNvPr id="282" name="Line 198"/>
          <p:cNvSpPr>
            <a:spLocks noChangeShapeType="1"/>
          </p:cNvSpPr>
          <p:nvPr/>
        </p:nvSpPr>
        <p:spPr bwMode="auto">
          <a:xfrm>
            <a:off x="5888038" y="4076700"/>
            <a:ext cx="1588" cy="2554288"/>
          </a:xfrm>
          <a:prstGeom prst="line">
            <a:avLst/>
          </a:prstGeom>
          <a:noFill/>
          <a:ln w="12600">
            <a:solidFill>
              <a:srgbClr val="000066"/>
            </a:solidFill>
            <a:miter lim="800000"/>
            <a:headEnd/>
            <a:tailEnd/>
          </a:ln>
          <a:effectLst/>
        </p:spPr>
        <p:txBody>
          <a:bodyPr/>
          <a:lstStyle/>
          <a:p>
            <a:endParaRPr lang="en-US"/>
          </a:p>
        </p:txBody>
      </p:sp>
      <p:sp>
        <p:nvSpPr>
          <p:cNvPr id="283" name="Line 199"/>
          <p:cNvSpPr>
            <a:spLocks noChangeShapeType="1"/>
          </p:cNvSpPr>
          <p:nvPr/>
        </p:nvSpPr>
        <p:spPr bwMode="auto">
          <a:xfrm>
            <a:off x="6508750" y="4076700"/>
            <a:ext cx="1588" cy="2554288"/>
          </a:xfrm>
          <a:prstGeom prst="line">
            <a:avLst/>
          </a:prstGeom>
          <a:noFill/>
          <a:ln w="12600">
            <a:solidFill>
              <a:srgbClr val="000066"/>
            </a:solidFill>
            <a:miter lim="800000"/>
            <a:headEnd/>
            <a:tailEnd/>
          </a:ln>
          <a:effectLst/>
        </p:spPr>
        <p:txBody>
          <a:bodyPr/>
          <a:lstStyle/>
          <a:p>
            <a:endParaRPr lang="en-US"/>
          </a:p>
        </p:txBody>
      </p:sp>
      <p:sp>
        <p:nvSpPr>
          <p:cNvPr id="284" name="Line 200"/>
          <p:cNvSpPr>
            <a:spLocks noChangeShapeType="1"/>
          </p:cNvSpPr>
          <p:nvPr/>
        </p:nvSpPr>
        <p:spPr bwMode="auto">
          <a:xfrm>
            <a:off x="7131050" y="4076700"/>
            <a:ext cx="1588" cy="2554288"/>
          </a:xfrm>
          <a:prstGeom prst="line">
            <a:avLst/>
          </a:prstGeom>
          <a:noFill/>
          <a:ln w="12600">
            <a:solidFill>
              <a:srgbClr val="000066"/>
            </a:solidFill>
            <a:miter lim="800000"/>
            <a:headEnd/>
            <a:tailEnd/>
          </a:ln>
          <a:effectLst/>
        </p:spPr>
        <p:txBody>
          <a:bodyPr/>
          <a:lstStyle/>
          <a:p>
            <a:endParaRPr lang="en-US"/>
          </a:p>
        </p:txBody>
      </p:sp>
      <p:sp>
        <p:nvSpPr>
          <p:cNvPr id="285" name="Line 201"/>
          <p:cNvSpPr>
            <a:spLocks noChangeShapeType="1"/>
          </p:cNvSpPr>
          <p:nvPr/>
        </p:nvSpPr>
        <p:spPr bwMode="auto">
          <a:xfrm>
            <a:off x="7751763" y="4076700"/>
            <a:ext cx="1588" cy="2554288"/>
          </a:xfrm>
          <a:prstGeom prst="line">
            <a:avLst/>
          </a:prstGeom>
          <a:noFill/>
          <a:ln w="12600">
            <a:solidFill>
              <a:srgbClr val="000066"/>
            </a:solidFill>
            <a:miter lim="800000"/>
            <a:headEnd/>
            <a:tailEnd/>
          </a:ln>
          <a:effectLst/>
        </p:spPr>
        <p:txBody>
          <a:bodyPr/>
          <a:lstStyle/>
          <a:p>
            <a:endParaRPr lang="en-US"/>
          </a:p>
        </p:txBody>
      </p:sp>
      <p:sp>
        <p:nvSpPr>
          <p:cNvPr id="286" name="Line 202"/>
          <p:cNvSpPr>
            <a:spLocks noChangeShapeType="1"/>
          </p:cNvSpPr>
          <p:nvPr/>
        </p:nvSpPr>
        <p:spPr bwMode="auto">
          <a:xfrm>
            <a:off x="8370888" y="4076700"/>
            <a:ext cx="1588" cy="2554288"/>
          </a:xfrm>
          <a:prstGeom prst="line">
            <a:avLst/>
          </a:prstGeom>
          <a:noFill/>
          <a:ln w="12600">
            <a:solidFill>
              <a:srgbClr val="000066"/>
            </a:solidFill>
            <a:miter lim="800000"/>
            <a:headEnd/>
            <a:tailEnd/>
          </a:ln>
          <a:effectLst/>
        </p:spPr>
        <p:txBody>
          <a:bodyPr/>
          <a:lstStyle/>
          <a:p>
            <a:endParaRPr lang="en-US"/>
          </a:p>
        </p:txBody>
      </p:sp>
      <p:sp>
        <p:nvSpPr>
          <p:cNvPr id="287" name="Line 205"/>
          <p:cNvSpPr>
            <a:spLocks noChangeShapeType="1"/>
          </p:cNvSpPr>
          <p:nvPr/>
        </p:nvSpPr>
        <p:spPr bwMode="auto">
          <a:xfrm>
            <a:off x="4666488" y="4076700"/>
            <a:ext cx="4325112"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288" name="Line 206"/>
          <p:cNvSpPr>
            <a:spLocks noChangeShapeType="1"/>
          </p:cNvSpPr>
          <p:nvPr/>
        </p:nvSpPr>
        <p:spPr bwMode="auto">
          <a:xfrm>
            <a:off x="8991601" y="4076700"/>
            <a:ext cx="1588" cy="2554288"/>
          </a:xfrm>
          <a:prstGeom prst="line">
            <a:avLst/>
          </a:prstGeom>
          <a:noFill/>
          <a:ln w="28575">
            <a:solidFill>
              <a:srgbClr val="000066"/>
            </a:solidFill>
            <a:miter lim="800000"/>
            <a:headEnd/>
            <a:tailEnd/>
          </a:ln>
          <a:effectLst/>
        </p:spPr>
        <p:txBody>
          <a:bodyPr/>
          <a:lstStyle/>
          <a:p>
            <a:endParaRPr lang="en-US"/>
          </a:p>
        </p:txBody>
      </p:sp>
      <p:sp>
        <p:nvSpPr>
          <p:cNvPr id="289" name="Line 207"/>
          <p:cNvSpPr>
            <a:spLocks noChangeShapeType="1"/>
          </p:cNvSpPr>
          <p:nvPr/>
        </p:nvSpPr>
        <p:spPr bwMode="auto">
          <a:xfrm>
            <a:off x="4666488" y="6630988"/>
            <a:ext cx="4325112" cy="1588"/>
          </a:xfrm>
          <a:prstGeom prst="line">
            <a:avLst/>
          </a:prstGeom>
          <a:noFill/>
          <a:ln w="28575">
            <a:solidFill>
              <a:srgbClr val="000066"/>
            </a:solidFill>
            <a:miter lim="800000"/>
            <a:headEnd/>
            <a:tailEnd/>
          </a:ln>
          <a:effectLst/>
        </p:spPr>
        <p:txBody>
          <a:bodyPr/>
          <a:lstStyle/>
          <a:p>
            <a:endParaRPr lang="en-US"/>
          </a:p>
        </p:txBody>
      </p:sp>
      <p:sp>
        <p:nvSpPr>
          <p:cNvPr id="290" name="Line 206"/>
          <p:cNvSpPr>
            <a:spLocks noChangeShapeType="1"/>
          </p:cNvSpPr>
          <p:nvPr/>
        </p:nvSpPr>
        <p:spPr bwMode="auto">
          <a:xfrm>
            <a:off x="4648200" y="4083579"/>
            <a:ext cx="1588" cy="2554288"/>
          </a:xfrm>
          <a:prstGeom prst="line">
            <a:avLst/>
          </a:prstGeom>
          <a:noFill/>
          <a:ln w="28575">
            <a:solidFill>
              <a:srgbClr val="000066"/>
            </a:solidFill>
            <a:miter lim="800000"/>
            <a:headEnd/>
            <a:tailEnd/>
          </a:ln>
          <a:effectLst/>
        </p:spPr>
        <p:txBody>
          <a:bodyPr/>
          <a:lstStyle/>
          <a:p>
            <a:endParaRPr lang="en-US"/>
          </a:p>
        </p:txBody>
      </p:sp>
      <p:grpSp>
        <p:nvGrpSpPr>
          <p:cNvPr id="7" name="Group 6"/>
          <p:cNvGrpSpPr/>
          <p:nvPr/>
        </p:nvGrpSpPr>
        <p:grpSpPr>
          <a:xfrm>
            <a:off x="4635503" y="3125787"/>
            <a:ext cx="2924172" cy="304800"/>
            <a:chOff x="4787903" y="3278187"/>
            <a:chExt cx="2924172" cy="304800"/>
          </a:xfrm>
        </p:grpSpPr>
        <p:sp>
          <p:nvSpPr>
            <p:cNvPr id="205" name="Rectangle 24"/>
            <p:cNvSpPr>
              <a:spLocks noChangeArrowheads="1"/>
            </p:cNvSpPr>
            <p:nvPr/>
          </p:nvSpPr>
          <p:spPr bwMode="auto">
            <a:xfrm>
              <a:off x="4787903"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dirty="0">
                  <a:solidFill>
                    <a:srgbClr val="00B050"/>
                  </a:solidFill>
                  <a:latin typeface="Courier New" panose="02070309020205020404" pitchFamily="49" charset="0"/>
                  <a:cs typeface="Courier New" panose="02070309020205020404" pitchFamily="49" charset="0"/>
                </a:rPr>
                <a:t>1</a:t>
              </a:r>
            </a:p>
          </p:txBody>
        </p:sp>
        <p:sp>
          <p:nvSpPr>
            <p:cNvPr id="206" name="Rectangle 27"/>
            <p:cNvSpPr>
              <a:spLocks noChangeArrowheads="1"/>
            </p:cNvSpPr>
            <p:nvPr/>
          </p:nvSpPr>
          <p:spPr bwMode="auto">
            <a:xfrm>
              <a:off x="5275266"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dirty="0">
                  <a:solidFill>
                    <a:srgbClr val="00B050"/>
                  </a:solidFill>
                  <a:latin typeface="Courier New" panose="02070309020205020404" pitchFamily="49" charset="0"/>
                  <a:cs typeface="Courier New" panose="02070309020205020404" pitchFamily="49" charset="0"/>
                </a:rPr>
                <a:t>0</a:t>
              </a:r>
            </a:p>
          </p:txBody>
        </p:sp>
        <p:sp>
          <p:nvSpPr>
            <p:cNvPr id="207" name="Rectangle 30"/>
            <p:cNvSpPr>
              <a:spLocks noChangeArrowheads="1"/>
            </p:cNvSpPr>
            <p:nvPr/>
          </p:nvSpPr>
          <p:spPr bwMode="auto">
            <a:xfrm>
              <a:off x="5762629"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dirty="0">
                  <a:solidFill>
                    <a:srgbClr val="00B050"/>
                  </a:solidFill>
                  <a:latin typeface="Courier New" panose="02070309020205020404" pitchFamily="49" charset="0"/>
                  <a:cs typeface="Courier New" panose="02070309020205020404" pitchFamily="49" charset="0"/>
                </a:rPr>
                <a:t>1</a:t>
              </a:r>
            </a:p>
          </p:txBody>
        </p:sp>
        <p:sp>
          <p:nvSpPr>
            <p:cNvPr id="208" name="Rectangle 33"/>
            <p:cNvSpPr>
              <a:spLocks noChangeArrowheads="1"/>
            </p:cNvSpPr>
            <p:nvPr/>
          </p:nvSpPr>
          <p:spPr bwMode="auto">
            <a:xfrm>
              <a:off x="6249991"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dirty="0">
                  <a:solidFill>
                    <a:srgbClr val="00B050"/>
                  </a:solidFill>
                  <a:latin typeface="Courier New" panose="02070309020205020404" pitchFamily="49" charset="0"/>
                  <a:cs typeface="Courier New" panose="02070309020205020404" pitchFamily="49" charset="0"/>
                </a:rPr>
                <a:t>0</a:t>
              </a:r>
            </a:p>
          </p:txBody>
        </p:sp>
        <p:sp>
          <p:nvSpPr>
            <p:cNvPr id="291" name="Rectangle 36"/>
            <p:cNvSpPr>
              <a:spLocks noChangeArrowheads="1"/>
            </p:cNvSpPr>
            <p:nvPr/>
          </p:nvSpPr>
          <p:spPr bwMode="auto">
            <a:xfrm>
              <a:off x="6737353" y="32781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pPr algn="ctr"/>
              <a:r>
                <a:rPr lang="en-US" dirty="0">
                  <a:solidFill>
                    <a:srgbClr val="FF0000"/>
                  </a:solidFill>
                  <a:latin typeface="Courier New" panose="02070309020205020404" pitchFamily="49" charset="0"/>
                  <a:cs typeface="Courier New" panose="02070309020205020404" pitchFamily="49" charset="0"/>
                </a:rPr>
                <a:t>0</a:t>
              </a:r>
            </a:p>
          </p:txBody>
        </p:sp>
        <p:sp>
          <p:nvSpPr>
            <p:cNvPr id="292" name="Rectangle 39"/>
            <p:cNvSpPr>
              <a:spLocks noChangeArrowheads="1"/>
            </p:cNvSpPr>
            <p:nvPr/>
          </p:nvSpPr>
          <p:spPr bwMode="auto">
            <a:xfrm>
              <a:off x="7224712" y="32781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pPr algn="ctr"/>
              <a:r>
                <a:rPr lang="en-US" dirty="0">
                  <a:solidFill>
                    <a:srgbClr val="FF0000"/>
                  </a:solidFill>
                  <a:latin typeface="Courier New" panose="02070309020205020404" pitchFamily="49" charset="0"/>
                  <a:cs typeface="Courier New" panose="02070309020205020404" pitchFamily="49" charset="0"/>
                </a:rPr>
                <a:t>1</a:t>
              </a:r>
            </a:p>
          </p:txBody>
        </p:sp>
      </p:grpSp>
      <p:grpSp>
        <p:nvGrpSpPr>
          <p:cNvPr id="461" name="Group 460"/>
          <p:cNvGrpSpPr/>
          <p:nvPr/>
        </p:nvGrpSpPr>
        <p:grpSpPr>
          <a:xfrm>
            <a:off x="167078" y="4060560"/>
            <a:ext cx="8840789" cy="2561167"/>
            <a:chOff x="152400" y="4076700"/>
            <a:chExt cx="8840789" cy="2561167"/>
          </a:xfrm>
          <a:solidFill>
            <a:schemeClr val="bg1"/>
          </a:solidFill>
        </p:grpSpPr>
        <p:sp>
          <p:nvSpPr>
            <p:cNvPr id="462" name="Rectangle 64"/>
            <p:cNvSpPr>
              <a:spLocks noChangeArrowheads="1"/>
            </p:cNvSpPr>
            <p:nvPr/>
          </p:nvSpPr>
          <p:spPr bwMode="auto">
            <a:xfrm>
              <a:off x="38750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463" name="Rectangle 65"/>
            <p:cNvSpPr>
              <a:spLocks noChangeArrowheads="1"/>
            </p:cNvSpPr>
            <p:nvPr/>
          </p:nvSpPr>
          <p:spPr bwMode="auto">
            <a:xfrm>
              <a:off x="32559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DF</a:t>
              </a:r>
            </a:p>
          </p:txBody>
        </p:sp>
        <p:sp>
          <p:nvSpPr>
            <p:cNvPr id="464" name="Rectangle 66"/>
            <p:cNvSpPr>
              <a:spLocks noChangeArrowheads="1"/>
            </p:cNvSpPr>
            <p:nvPr/>
          </p:nvSpPr>
          <p:spPr bwMode="auto">
            <a:xfrm>
              <a:off x="26352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C2</a:t>
              </a:r>
            </a:p>
          </p:txBody>
        </p:sp>
        <p:sp>
          <p:nvSpPr>
            <p:cNvPr id="465" name="Rectangle 67"/>
            <p:cNvSpPr>
              <a:spLocks noChangeArrowheads="1"/>
            </p:cNvSpPr>
            <p:nvPr/>
          </p:nvSpPr>
          <p:spPr bwMode="auto">
            <a:xfrm>
              <a:off x="20129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466" name="Rectangle 68"/>
            <p:cNvSpPr>
              <a:spLocks noChangeArrowheads="1"/>
            </p:cNvSpPr>
            <p:nvPr/>
          </p:nvSpPr>
          <p:spPr bwMode="auto">
            <a:xfrm>
              <a:off x="13922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67" name="Rectangle 69"/>
            <p:cNvSpPr>
              <a:spLocks noChangeArrowheads="1"/>
            </p:cNvSpPr>
            <p:nvPr/>
          </p:nvSpPr>
          <p:spPr bwMode="auto">
            <a:xfrm>
              <a:off x="7731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468" name="Rectangle 70"/>
            <p:cNvSpPr>
              <a:spLocks noChangeArrowheads="1"/>
            </p:cNvSpPr>
            <p:nvPr/>
          </p:nvSpPr>
          <p:spPr bwMode="auto">
            <a:xfrm>
              <a:off x="1524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7</a:t>
              </a:r>
            </a:p>
          </p:txBody>
        </p:sp>
        <p:sp>
          <p:nvSpPr>
            <p:cNvPr id="469" name="Rectangle 78"/>
            <p:cNvSpPr>
              <a:spLocks noChangeArrowheads="1"/>
            </p:cNvSpPr>
            <p:nvPr/>
          </p:nvSpPr>
          <p:spPr bwMode="auto">
            <a:xfrm>
              <a:off x="38750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0" name="Rectangle 79"/>
            <p:cNvSpPr>
              <a:spLocks noChangeArrowheads="1"/>
            </p:cNvSpPr>
            <p:nvPr/>
          </p:nvSpPr>
          <p:spPr bwMode="auto">
            <a:xfrm>
              <a:off x="32559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1" name="Rectangle 80"/>
            <p:cNvSpPr>
              <a:spLocks noChangeArrowheads="1"/>
            </p:cNvSpPr>
            <p:nvPr/>
          </p:nvSpPr>
          <p:spPr bwMode="auto">
            <a:xfrm>
              <a:off x="26352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2" name="Rectangle 81"/>
            <p:cNvSpPr>
              <a:spLocks noChangeArrowheads="1"/>
            </p:cNvSpPr>
            <p:nvPr/>
          </p:nvSpPr>
          <p:spPr bwMode="auto">
            <a:xfrm>
              <a:off x="20129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3" name="Rectangle 82"/>
            <p:cNvSpPr>
              <a:spLocks noChangeArrowheads="1"/>
            </p:cNvSpPr>
            <p:nvPr/>
          </p:nvSpPr>
          <p:spPr bwMode="auto">
            <a:xfrm>
              <a:off x="13922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474" name="Rectangle 83"/>
            <p:cNvSpPr>
              <a:spLocks noChangeArrowheads="1"/>
            </p:cNvSpPr>
            <p:nvPr/>
          </p:nvSpPr>
          <p:spPr bwMode="auto">
            <a:xfrm>
              <a:off x="7731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31</a:t>
              </a:r>
            </a:p>
          </p:txBody>
        </p:sp>
        <p:sp>
          <p:nvSpPr>
            <p:cNvPr id="475" name="Rectangle 84"/>
            <p:cNvSpPr>
              <a:spLocks noChangeArrowheads="1"/>
            </p:cNvSpPr>
            <p:nvPr/>
          </p:nvSpPr>
          <p:spPr bwMode="auto">
            <a:xfrm>
              <a:off x="1524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6</a:t>
              </a:r>
            </a:p>
          </p:txBody>
        </p:sp>
        <p:sp>
          <p:nvSpPr>
            <p:cNvPr id="476" name="Rectangle 92"/>
            <p:cNvSpPr>
              <a:spLocks noChangeArrowheads="1"/>
            </p:cNvSpPr>
            <p:nvPr/>
          </p:nvSpPr>
          <p:spPr bwMode="auto">
            <a:xfrm>
              <a:off x="38750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1D</a:t>
              </a:r>
            </a:p>
          </p:txBody>
        </p:sp>
        <p:sp>
          <p:nvSpPr>
            <p:cNvPr id="477" name="Rectangle 93"/>
            <p:cNvSpPr>
              <a:spLocks noChangeArrowheads="1"/>
            </p:cNvSpPr>
            <p:nvPr/>
          </p:nvSpPr>
          <p:spPr bwMode="auto">
            <a:xfrm>
              <a:off x="32559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F0</a:t>
              </a:r>
            </a:p>
          </p:txBody>
        </p:sp>
        <p:sp>
          <p:nvSpPr>
            <p:cNvPr id="478" name="Rectangle 94"/>
            <p:cNvSpPr>
              <a:spLocks noChangeArrowheads="1"/>
            </p:cNvSpPr>
            <p:nvPr/>
          </p:nvSpPr>
          <p:spPr bwMode="auto">
            <a:xfrm>
              <a:off x="26352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72</a:t>
              </a:r>
            </a:p>
          </p:txBody>
        </p:sp>
        <p:sp>
          <p:nvSpPr>
            <p:cNvPr id="479" name="Rectangle 95"/>
            <p:cNvSpPr>
              <a:spLocks noChangeArrowheads="1"/>
            </p:cNvSpPr>
            <p:nvPr/>
          </p:nvSpPr>
          <p:spPr bwMode="auto">
            <a:xfrm>
              <a:off x="2012950" y="578802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480" name="Rectangle 96"/>
            <p:cNvSpPr>
              <a:spLocks noChangeArrowheads="1"/>
            </p:cNvSpPr>
            <p:nvPr/>
          </p:nvSpPr>
          <p:spPr bwMode="auto">
            <a:xfrm>
              <a:off x="13922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81" name="Rectangle 97"/>
            <p:cNvSpPr>
              <a:spLocks noChangeArrowheads="1"/>
            </p:cNvSpPr>
            <p:nvPr/>
          </p:nvSpPr>
          <p:spPr bwMode="auto">
            <a:xfrm>
              <a:off x="77311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482" name="Rectangle 98"/>
            <p:cNvSpPr>
              <a:spLocks noChangeArrowheads="1"/>
            </p:cNvSpPr>
            <p:nvPr/>
          </p:nvSpPr>
          <p:spPr bwMode="auto">
            <a:xfrm>
              <a:off x="1524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5</a:t>
              </a:r>
            </a:p>
          </p:txBody>
        </p:sp>
        <p:sp>
          <p:nvSpPr>
            <p:cNvPr id="483" name="Rectangle 106"/>
            <p:cNvSpPr>
              <a:spLocks noChangeArrowheads="1"/>
            </p:cNvSpPr>
            <p:nvPr/>
          </p:nvSpPr>
          <p:spPr bwMode="auto">
            <a:xfrm>
              <a:off x="38750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484" name="Rectangle 107"/>
            <p:cNvSpPr>
              <a:spLocks noChangeArrowheads="1"/>
            </p:cNvSpPr>
            <p:nvPr/>
          </p:nvSpPr>
          <p:spPr bwMode="auto">
            <a:xfrm>
              <a:off x="32559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8F</a:t>
              </a:r>
            </a:p>
          </p:txBody>
        </p:sp>
        <p:sp>
          <p:nvSpPr>
            <p:cNvPr id="485" name="Rectangle 108"/>
            <p:cNvSpPr>
              <a:spLocks noChangeArrowheads="1"/>
            </p:cNvSpPr>
            <p:nvPr/>
          </p:nvSpPr>
          <p:spPr bwMode="auto">
            <a:xfrm>
              <a:off x="26352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6D</a:t>
              </a:r>
            </a:p>
          </p:txBody>
        </p:sp>
        <p:sp>
          <p:nvSpPr>
            <p:cNvPr id="486" name="Rectangle 109"/>
            <p:cNvSpPr>
              <a:spLocks noChangeArrowheads="1"/>
            </p:cNvSpPr>
            <p:nvPr/>
          </p:nvSpPr>
          <p:spPr bwMode="auto">
            <a:xfrm>
              <a:off x="20129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43</a:t>
              </a:r>
            </a:p>
          </p:txBody>
        </p:sp>
        <p:sp>
          <p:nvSpPr>
            <p:cNvPr id="487" name="Rectangle 110"/>
            <p:cNvSpPr>
              <a:spLocks noChangeArrowheads="1"/>
            </p:cNvSpPr>
            <p:nvPr/>
          </p:nvSpPr>
          <p:spPr bwMode="auto">
            <a:xfrm>
              <a:off x="13922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88" name="Rectangle 111"/>
            <p:cNvSpPr>
              <a:spLocks noChangeArrowheads="1"/>
            </p:cNvSpPr>
            <p:nvPr/>
          </p:nvSpPr>
          <p:spPr bwMode="auto">
            <a:xfrm>
              <a:off x="7731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32</a:t>
              </a:r>
            </a:p>
          </p:txBody>
        </p:sp>
        <p:sp>
          <p:nvSpPr>
            <p:cNvPr id="489" name="Rectangle 112"/>
            <p:cNvSpPr>
              <a:spLocks noChangeArrowheads="1"/>
            </p:cNvSpPr>
            <p:nvPr/>
          </p:nvSpPr>
          <p:spPr bwMode="auto">
            <a:xfrm>
              <a:off x="1524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4</a:t>
              </a:r>
            </a:p>
          </p:txBody>
        </p:sp>
        <p:sp>
          <p:nvSpPr>
            <p:cNvPr id="490" name="Rectangle 120"/>
            <p:cNvSpPr>
              <a:spLocks noChangeArrowheads="1"/>
            </p:cNvSpPr>
            <p:nvPr/>
          </p:nvSpPr>
          <p:spPr bwMode="auto">
            <a:xfrm>
              <a:off x="38750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91" name="Rectangle 121"/>
            <p:cNvSpPr>
              <a:spLocks noChangeArrowheads="1"/>
            </p:cNvSpPr>
            <p:nvPr/>
          </p:nvSpPr>
          <p:spPr bwMode="auto">
            <a:xfrm>
              <a:off x="32559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92" name="Rectangle 122"/>
            <p:cNvSpPr>
              <a:spLocks noChangeArrowheads="1"/>
            </p:cNvSpPr>
            <p:nvPr/>
          </p:nvSpPr>
          <p:spPr bwMode="auto">
            <a:xfrm>
              <a:off x="26352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93" name="Rectangle 123"/>
            <p:cNvSpPr>
              <a:spLocks noChangeArrowheads="1"/>
            </p:cNvSpPr>
            <p:nvPr/>
          </p:nvSpPr>
          <p:spPr bwMode="auto">
            <a:xfrm>
              <a:off x="20129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94" name="Rectangle 124"/>
            <p:cNvSpPr>
              <a:spLocks noChangeArrowheads="1"/>
            </p:cNvSpPr>
            <p:nvPr/>
          </p:nvSpPr>
          <p:spPr bwMode="auto">
            <a:xfrm>
              <a:off x="13922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495" name="Rectangle 125"/>
            <p:cNvSpPr>
              <a:spLocks noChangeArrowheads="1"/>
            </p:cNvSpPr>
            <p:nvPr/>
          </p:nvSpPr>
          <p:spPr bwMode="auto">
            <a:xfrm>
              <a:off x="7731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496" name="Rectangle 126"/>
            <p:cNvSpPr>
              <a:spLocks noChangeArrowheads="1"/>
            </p:cNvSpPr>
            <p:nvPr/>
          </p:nvSpPr>
          <p:spPr bwMode="auto">
            <a:xfrm>
              <a:off x="1524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497" name="Rectangle 134"/>
            <p:cNvSpPr>
              <a:spLocks noChangeArrowheads="1"/>
            </p:cNvSpPr>
            <p:nvPr/>
          </p:nvSpPr>
          <p:spPr bwMode="auto">
            <a:xfrm>
              <a:off x="38750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498" name="Rectangle 135"/>
            <p:cNvSpPr>
              <a:spLocks noChangeArrowheads="1"/>
            </p:cNvSpPr>
            <p:nvPr/>
          </p:nvSpPr>
          <p:spPr bwMode="auto">
            <a:xfrm>
              <a:off x="32559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499" name="Rectangle 136"/>
            <p:cNvSpPr>
              <a:spLocks noChangeArrowheads="1"/>
            </p:cNvSpPr>
            <p:nvPr/>
          </p:nvSpPr>
          <p:spPr bwMode="auto">
            <a:xfrm>
              <a:off x="2635250"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500" name="Rectangle 137"/>
            <p:cNvSpPr>
              <a:spLocks noChangeArrowheads="1"/>
            </p:cNvSpPr>
            <p:nvPr/>
          </p:nvSpPr>
          <p:spPr bwMode="auto">
            <a:xfrm>
              <a:off x="20129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501" name="Rectangle 138"/>
            <p:cNvSpPr>
              <a:spLocks noChangeArrowheads="1"/>
            </p:cNvSpPr>
            <p:nvPr/>
          </p:nvSpPr>
          <p:spPr bwMode="auto">
            <a:xfrm>
              <a:off x="13922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02" name="Rectangle 139"/>
            <p:cNvSpPr>
              <a:spLocks noChangeArrowheads="1"/>
            </p:cNvSpPr>
            <p:nvPr/>
          </p:nvSpPr>
          <p:spPr bwMode="auto">
            <a:xfrm>
              <a:off x="7731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503" name="Rectangle 140"/>
            <p:cNvSpPr>
              <a:spLocks noChangeArrowheads="1"/>
            </p:cNvSpPr>
            <p:nvPr/>
          </p:nvSpPr>
          <p:spPr bwMode="auto">
            <a:xfrm>
              <a:off x="1524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504" name="Rectangle 148"/>
            <p:cNvSpPr>
              <a:spLocks noChangeArrowheads="1"/>
            </p:cNvSpPr>
            <p:nvPr/>
          </p:nvSpPr>
          <p:spPr bwMode="auto">
            <a:xfrm>
              <a:off x="38750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5" name="Rectangle 149"/>
            <p:cNvSpPr>
              <a:spLocks noChangeArrowheads="1"/>
            </p:cNvSpPr>
            <p:nvPr/>
          </p:nvSpPr>
          <p:spPr bwMode="auto">
            <a:xfrm>
              <a:off x="32559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6" name="Rectangle 150"/>
            <p:cNvSpPr>
              <a:spLocks noChangeArrowheads="1"/>
            </p:cNvSpPr>
            <p:nvPr/>
          </p:nvSpPr>
          <p:spPr bwMode="auto">
            <a:xfrm>
              <a:off x="26352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7" name="Rectangle 151"/>
            <p:cNvSpPr>
              <a:spLocks noChangeArrowheads="1"/>
            </p:cNvSpPr>
            <p:nvPr/>
          </p:nvSpPr>
          <p:spPr bwMode="auto">
            <a:xfrm>
              <a:off x="20129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8" name="Rectangle 152"/>
            <p:cNvSpPr>
              <a:spLocks noChangeArrowheads="1"/>
            </p:cNvSpPr>
            <p:nvPr/>
          </p:nvSpPr>
          <p:spPr bwMode="auto">
            <a:xfrm>
              <a:off x="13922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09" name="Rectangle 153"/>
            <p:cNvSpPr>
              <a:spLocks noChangeArrowheads="1"/>
            </p:cNvSpPr>
            <p:nvPr/>
          </p:nvSpPr>
          <p:spPr bwMode="auto">
            <a:xfrm>
              <a:off x="7731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510" name="Rectangle 154"/>
            <p:cNvSpPr>
              <a:spLocks noChangeArrowheads="1"/>
            </p:cNvSpPr>
            <p:nvPr/>
          </p:nvSpPr>
          <p:spPr bwMode="auto">
            <a:xfrm>
              <a:off x="1524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511" name="Rectangle 162"/>
            <p:cNvSpPr>
              <a:spLocks noChangeArrowheads="1"/>
            </p:cNvSpPr>
            <p:nvPr/>
          </p:nvSpPr>
          <p:spPr bwMode="auto">
            <a:xfrm>
              <a:off x="38750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512" name="Rectangle 163"/>
            <p:cNvSpPr>
              <a:spLocks noChangeArrowheads="1"/>
            </p:cNvSpPr>
            <p:nvPr/>
          </p:nvSpPr>
          <p:spPr bwMode="auto">
            <a:xfrm>
              <a:off x="32559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23</a:t>
              </a:r>
            </a:p>
          </p:txBody>
        </p:sp>
        <p:sp>
          <p:nvSpPr>
            <p:cNvPr id="513" name="Rectangle 164"/>
            <p:cNvSpPr>
              <a:spLocks noChangeArrowheads="1"/>
            </p:cNvSpPr>
            <p:nvPr/>
          </p:nvSpPr>
          <p:spPr bwMode="auto">
            <a:xfrm>
              <a:off x="26352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514" name="Rectangle 165"/>
            <p:cNvSpPr>
              <a:spLocks noChangeArrowheads="1"/>
            </p:cNvSpPr>
            <p:nvPr/>
          </p:nvSpPr>
          <p:spPr bwMode="auto">
            <a:xfrm>
              <a:off x="20129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99</a:t>
              </a:r>
            </a:p>
          </p:txBody>
        </p:sp>
        <p:sp>
          <p:nvSpPr>
            <p:cNvPr id="515" name="Rectangle 166"/>
            <p:cNvSpPr>
              <a:spLocks noChangeArrowheads="1"/>
            </p:cNvSpPr>
            <p:nvPr/>
          </p:nvSpPr>
          <p:spPr bwMode="auto">
            <a:xfrm>
              <a:off x="13922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16" name="Rectangle 167"/>
            <p:cNvSpPr>
              <a:spLocks noChangeArrowheads="1"/>
            </p:cNvSpPr>
            <p:nvPr/>
          </p:nvSpPr>
          <p:spPr bwMode="auto">
            <a:xfrm>
              <a:off x="77311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19</a:t>
              </a:r>
            </a:p>
          </p:txBody>
        </p:sp>
        <p:sp>
          <p:nvSpPr>
            <p:cNvPr id="517" name="Rectangle 168"/>
            <p:cNvSpPr>
              <a:spLocks noChangeArrowheads="1"/>
            </p:cNvSpPr>
            <p:nvPr/>
          </p:nvSpPr>
          <p:spPr bwMode="auto">
            <a:xfrm>
              <a:off x="1524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518" name="Rectangle 176"/>
            <p:cNvSpPr>
              <a:spLocks noChangeArrowheads="1"/>
            </p:cNvSpPr>
            <p:nvPr/>
          </p:nvSpPr>
          <p:spPr bwMode="auto">
            <a:xfrm>
              <a:off x="38750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519" name="Rectangle 177"/>
            <p:cNvSpPr>
              <a:spLocks noChangeArrowheads="1"/>
            </p:cNvSpPr>
            <p:nvPr/>
          </p:nvSpPr>
          <p:spPr bwMode="auto">
            <a:xfrm>
              <a:off x="32559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520" name="Rectangle 178"/>
            <p:cNvSpPr>
              <a:spLocks noChangeArrowheads="1"/>
            </p:cNvSpPr>
            <p:nvPr/>
          </p:nvSpPr>
          <p:spPr bwMode="auto">
            <a:xfrm>
              <a:off x="26352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521" name="Rectangle 179"/>
            <p:cNvSpPr>
              <a:spLocks noChangeArrowheads="1"/>
            </p:cNvSpPr>
            <p:nvPr/>
          </p:nvSpPr>
          <p:spPr bwMode="auto">
            <a:xfrm>
              <a:off x="2012950" y="4076700"/>
              <a:ext cx="622300"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522" name="Rectangle 180"/>
            <p:cNvSpPr>
              <a:spLocks noChangeArrowheads="1"/>
            </p:cNvSpPr>
            <p:nvPr/>
          </p:nvSpPr>
          <p:spPr bwMode="auto">
            <a:xfrm>
              <a:off x="13922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523" name="Rectangle 181"/>
            <p:cNvSpPr>
              <a:spLocks noChangeArrowheads="1"/>
            </p:cNvSpPr>
            <p:nvPr/>
          </p:nvSpPr>
          <p:spPr bwMode="auto">
            <a:xfrm>
              <a:off x="7731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524" name="Rectangle 182"/>
            <p:cNvSpPr>
              <a:spLocks noChangeArrowheads="1"/>
            </p:cNvSpPr>
            <p:nvPr/>
          </p:nvSpPr>
          <p:spPr bwMode="auto">
            <a:xfrm>
              <a:off x="1524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525" name="Line 183"/>
            <p:cNvSpPr>
              <a:spLocks noChangeShapeType="1"/>
            </p:cNvSpPr>
            <p:nvPr/>
          </p:nvSpPr>
          <p:spPr bwMode="auto">
            <a:xfrm>
              <a:off x="152400"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526" name="Line 184"/>
            <p:cNvSpPr>
              <a:spLocks noChangeShapeType="1"/>
            </p:cNvSpPr>
            <p:nvPr/>
          </p:nvSpPr>
          <p:spPr bwMode="auto">
            <a:xfrm>
              <a:off x="152400" y="4638675"/>
              <a:ext cx="4325112" cy="1588"/>
            </a:xfrm>
            <a:prstGeom prst="line">
              <a:avLst/>
            </a:prstGeom>
            <a:grpFill/>
            <a:ln w="12600">
              <a:solidFill>
                <a:srgbClr val="000066"/>
              </a:solidFill>
              <a:miter lim="800000"/>
              <a:headEnd/>
              <a:tailEnd/>
            </a:ln>
            <a:effectLst/>
          </p:spPr>
          <p:txBody>
            <a:bodyPr/>
            <a:lstStyle/>
            <a:p>
              <a:endParaRPr lang="en-US"/>
            </a:p>
          </p:txBody>
        </p:sp>
        <p:sp>
          <p:nvSpPr>
            <p:cNvPr id="527" name="Line 185"/>
            <p:cNvSpPr>
              <a:spLocks noChangeShapeType="1"/>
            </p:cNvSpPr>
            <p:nvPr/>
          </p:nvSpPr>
          <p:spPr bwMode="auto">
            <a:xfrm>
              <a:off x="152400" y="4919663"/>
              <a:ext cx="4325112" cy="1588"/>
            </a:xfrm>
            <a:prstGeom prst="line">
              <a:avLst/>
            </a:prstGeom>
            <a:grpFill/>
            <a:ln w="12600">
              <a:solidFill>
                <a:srgbClr val="000066"/>
              </a:solidFill>
              <a:miter lim="800000"/>
              <a:headEnd/>
              <a:tailEnd/>
            </a:ln>
            <a:effectLst/>
          </p:spPr>
          <p:txBody>
            <a:bodyPr/>
            <a:lstStyle/>
            <a:p>
              <a:endParaRPr lang="en-US"/>
            </a:p>
          </p:txBody>
        </p:sp>
        <p:sp>
          <p:nvSpPr>
            <p:cNvPr id="528" name="Line 186"/>
            <p:cNvSpPr>
              <a:spLocks noChangeShapeType="1"/>
            </p:cNvSpPr>
            <p:nvPr/>
          </p:nvSpPr>
          <p:spPr bwMode="auto">
            <a:xfrm>
              <a:off x="152400" y="5200650"/>
              <a:ext cx="4325112" cy="1588"/>
            </a:xfrm>
            <a:prstGeom prst="line">
              <a:avLst/>
            </a:prstGeom>
            <a:grpFill/>
            <a:ln w="12600">
              <a:solidFill>
                <a:srgbClr val="000066"/>
              </a:solidFill>
              <a:miter lim="800000"/>
              <a:headEnd/>
              <a:tailEnd/>
            </a:ln>
            <a:effectLst/>
          </p:spPr>
          <p:txBody>
            <a:bodyPr/>
            <a:lstStyle/>
            <a:p>
              <a:endParaRPr lang="en-US"/>
            </a:p>
          </p:txBody>
        </p:sp>
        <p:sp>
          <p:nvSpPr>
            <p:cNvPr id="529" name="Line 187"/>
            <p:cNvSpPr>
              <a:spLocks noChangeShapeType="1"/>
            </p:cNvSpPr>
            <p:nvPr/>
          </p:nvSpPr>
          <p:spPr bwMode="auto">
            <a:xfrm>
              <a:off x="152400" y="5484812"/>
              <a:ext cx="4325112" cy="1588"/>
            </a:xfrm>
            <a:prstGeom prst="line">
              <a:avLst/>
            </a:prstGeom>
            <a:grpFill/>
            <a:ln w="12600">
              <a:solidFill>
                <a:srgbClr val="000066"/>
              </a:solidFill>
              <a:miter lim="800000"/>
              <a:headEnd/>
              <a:tailEnd/>
            </a:ln>
            <a:effectLst/>
          </p:spPr>
          <p:txBody>
            <a:bodyPr/>
            <a:lstStyle/>
            <a:p>
              <a:endParaRPr lang="en-US"/>
            </a:p>
          </p:txBody>
        </p:sp>
        <p:sp>
          <p:nvSpPr>
            <p:cNvPr id="530" name="Line 188"/>
            <p:cNvSpPr>
              <a:spLocks noChangeShapeType="1"/>
            </p:cNvSpPr>
            <p:nvPr/>
          </p:nvSpPr>
          <p:spPr bwMode="auto">
            <a:xfrm>
              <a:off x="152400" y="5788025"/>
              <a:ext cx="4325112" cy="1588"/>
            </a:xfrm>
            <a:prstGeom prst="line">
              <a:avLst/>
            </a:prstGeom>
            <a:grpFill/>
            <a:ln w="12600">
              <a:solidFill>
                <a:srgbClr val="000066"/>
              </a:solidFill>
              <a:miter lim="800000"/>
              <a:headEnd/>
              <a:tailEnd/>
            </a:ln>
            <a:effectLst/>
          </p:spPr>
          <p:txBody>
            <a:bodyPr/>
            <a:lstStyle/>
            <a:p>
              <a:endParaRPr lang="en-US"/>
            </a:p>
          </p:txBody>
        </p:sp>
        <p:sp>
          <p:nvSpPr>
            <p:cNvPr id="531" name="Line 189"/>
            <p:cNvSpPr>
              <a:spLocks noChangeShapeType="1"/>
            </p:cNvSpPr>
            <p:nvPr/>
          </p:nvSpPr>
          <p:spPr bwMode="auto">
            <a:xfrm>
              <a:off x="152400" y="6069013"/>
              <a:ext cx="4325112" cy="1588"/>
            </a:xfrm>
            <a:prstGeom prst="line">
              <a:avLst/>
            </a:prstGeom>
            <a:grpFill/>
            <a:ln w="12600">
              <a:solidFill>
                <a:srgbClr val="000066"/>
              </a:solidFill>
              <a:miter lim="800000"/>
              <a:headEnd/>
              <a:tailEnd/>
            </a:ln>
            <a:effectLst/>
          </p:spPr>
          <p:txBody>
            <a:bodyPr/>
            <a:lstStyle/>
            <a:p>
              <a:endParaRPr lang="en-US"/>
            </a:p>
          </p:txBody>
        </p:sp>
        <p:sp>
          <p:nvSpPr>
            <p:cNvPr id="532" name="Line 190"/>
            <p:cNvSpPr>
              <a:spLocks noChangeShapeType="1"/>
            </p:cNvSpPr>
            <p:nvPr/>
          </p:nvSpPr>
          <p:spPr bwMode="auto">
            <a:xfrm>
              <a:off x="152400" y="6350000"/>
              <a:ext cx="4325112" cy="1588"/>
            </a:xfrm>
            <a:prstGeom prst="line">
              <a:avLst/>
            </a:prstGeom>
            <a:grpFill/>
            <a:ln w="12600">
              <a:solidFill>
                <a:srgbClr val="000066"/>
              </a:solidFill>
              <a:miter lim="800000"/>
              <a:headEnd/>
              <a:tailEnd/>
            </a:ln>
            <a:effectLst/>
          </p:spPr>
          <p:txBody>
            <a:bodyPr/>
            <a:lstStyle/>
            <a:p>
              <a:endParaRPr lang="en-US"/>
            </a:p>
          </p:txBody>
        </p:sp>
        <p:sp>
          <p:nvSpPr>
            <p:cNvPr id="533" name="Line 191"/>
            <p:cNvSpPr>
              <a:spLocks noChangeShapeType="1"/>
            </p:cNvSpPr>
            <p:nvPr/>
          </p:nvSpPr>
          <p:spPr bwMode="auto">
            <a:xfrm>
              <a:off x="773113" y="4076700"/>
              <a:ext cx="1588" cy="2554288"/>
            </a:xfrm>
            <a:prstGeom prst="line">
              <a:avLst/>
            </a:prstGeom>
            <a:grpFill/>
            <a:ln w="12600">
              <a:solidFill>
                <a:srgbClr val="000066"/>
              </a:solidFill>
              <a:miter lim="800000"/>
              <a:headEnd/>
              <a:tailEnd/>
            </a:ln>
            <a:effectLst/>
          </p:spPr>
          <p:txBody>
            <a:bodyPr/>
            <a:lstStyle/>
            <a:p>
              <a:endParaRPr lang="en-US"/>
            </a:p>
          </p:txBody>
        </p:sp>
        <p:sp>
          <p:nvSpPr>
            <p:cNvPr id="534" name="Line 192"/>
            <p:cNvSpPr>
              <a:spLocks noChangeShapeType="1"/>
            </p:cNvSpPr>
            <p:nvPr/>
          </p:nvSpPr>
          <p:spPr bwMode="auto">
            <a:xfrm>
              <a:off x="1392238" y="4076700"/>
              <a:ext cx="1588" cy="2554288"/>
            </a:xfrm>
            <a:prstGeom prst="line">
              <a:avLst/>
            </a:prstGeom>
            <a:grpFill/>
            <a:ln w="12600">
              <a:solidFill>
                <a:srgbClr val="000066"/>
              </a:solidFill>
              <a:miter lim="800000"/>
              <a:headEnd/>
              <a:tailEnd/>
            </a:ln>
            <a:effectLst/>
          </p:spPr>
          <p:txBody>
            <a:bodyPr/>
            <a:lstStyle/>
            <a:p>
              <a:endParaRPr lang="en-US"/>
            </a:p>
          </p:txBody>
        </p:sp>
        <p:sp>
          <p:nvSpPr>
            <p:cNvPr id="535" name="Line 193"/>
            <p:cNvSpPr>
              <a:spLocks noChangeShapeType="1"/>
            </p:cNvSpPr>
            <p:nvPr/>
          </p:nvSpPr>
          <p:spPr bwMode="auto">
            <a:xfrm>
              <a:off x="2012950" y="4076700"/>
              <a:ext cx="1588" cy="2554288"/>
            </a:xfrm>
            <a:prstGeom prst="line">
              <a:avLst/>
            </a:prstGeom>
            <a:grpFill/>
            <a:ln w="12600">
              <a:solidFill>
                <a:srgbClr val="000066"/>
              </a:solidFill>
              <a:miter lim="800000"/>
              <a:headEnd/>
              <a:tailEnd/>
            </a:ln>
            <a:effectLst/>
          </p:spPr>
          <p:txBody>
            <a:bodyPr/>
            <a:lstStyle/>
            <a:p>
              <a:endParaRPr lang="en-US"/>
            </a:p>
          </p:txBody>
        </p:sp>
        <p:sp>
          <p:nvSpPr>
            <p:cNvPr id="536" name="Line 194"/>
            <p:cNvSpPr>
              <a:spLocks noChangeShapeType="1"/>
            </p:cNvSpPr>
            <p:nvPr/>
          </p:nvSpPr>
          <p:spPr bwMode="auto">
            <a:xfrm>
              <a:off x="2635250" y="4076700"/>
              <a:ext cx="1588" cy="2554288"/>
            </a:xfrm>
            <a:prstGeom prst="line">
              <a:avLst/>
            </a:prstGeom>
            <a:grpFill/>
            <a:ln w="12600">
              <a:solidFill>
                <a:srgbClr val="000066"/>
              </a:solidFill>
              <a:miter lim="800000"/>
              <a:headEnd/>
              <a:tailEnd/>
            </a:ln>
            <a:effectLst/>
          </p:spPr>
          <p:txBody>
            <a:bodyPr/>
            <a:lstStyle/>
            <a:p>
              <a:endParaRPr lang="en-US"/>
            </a:p>
          </p:txBody>
        </p:sp>
        <p:sp>
          <p:nvSpPr>
            <p:cNvPr id="537" name="Line 195"/>
            <p:cNvSpPr>
              <a:spLocks noChangeShapeType="1"/>
            </p:cNvSpPr>
            <p:nvPr/>
          </p:nvSpPr>
          <p:spPr bwMode="auto">
            <a:xfrm>
              <a:off x="3255963" y="4076700"/>
              <a:ext cx="1588" cy="2554288"/>
            </a:xfrm>
            <a:prstGeom prst="line">
              <a:avLst/>
            </a:prstGeom>
            <a:grpFill/>
            <a:ln w="12600">
              <a:solidFill>
                <a:srgbClr val="000066"/>
              </a:solidFill>
              <a:miter lim="800000"/>
              <a:headEnd/>
              <a:tailEnd/>
            </a:ln>
            <a:effectLst/>
          </p:spPr>
          <p:txBody>
            <a:bodyPr/>
            <a:lstStyle/>
            <a:p>
              <a:endParaRPr lang="en-US"/>
            </a:p>
          </p:txBody>
        </p:sp>
        <p:sp>
          <p:nvSpPr>
            <p:cNvPr id="538" name="Line 196"/>
            <p:cNvSpPr>
              <a:spLocks noChangeShapeType="1"/>
            </p:cNvSpPr>
            <p:nvPr/>
          </p:nvSpPr>
          <p:spPr bwMode="auto">
            <a:xfrm>
              <a:off x="3875088" y="4076700"/>
              <a:ext cx="1588" cy="2554288"/>
            </a:xfrm>
            <a:prstGeom prst="line">
              <a:avLst/>
            </a:prstGeom>
            <a:grpFill/>
            <a:ln w="12600">
              <a:solidFill>
                <a:srgbClr val="000066"/>
              </a:solidFill>
              <a:miter lim="800000"/>
              <a:headEnd/>
              <a:tailEnd/>
            </a:ln>
            <a:effectLst/>
          </p:spPr>
          <p:txBody>
            <a:bodyPr/>
            <a:lstStyle/>
            <a:p>
              <a:endParaRPr lang="en-US"/>
            </a:p>
          </p:txBody>
        </p:sp>
        <p:sp>
          <p:nvSpPr>
            <p:cNvPr id="539" name="Line 203"/>
            <p:cNvSpPr>
              <a:spLocks noChangeShapeType="1"/>
            </p:cNvSpPr>
            <p:nvPr/>
          </p:nvSpPr>
          <p:spPr bwMode="auto">
            <a:xfrm>
              <a:off x="152400" y="4076700"/>
              <a:ext cx="1588" cy="2554288"/>
            </a:xfrm>
            <a:prstGeom prst="line">
              <a:avLst/>
            </a:prstGeom>
            <a:grpFill/>
            <a:ln w="28575">
              <a:solidFill>
                <a:srgbClr val="000066"/>
              </a:solidFill>
              <a:miter lim="800000"/>
              <a:headEnd/>
              <a:tailEnd/>
            </a:ln>
            <a:effectLst/>
          </p:spPr>
          <p:txBody>
            <a:bodyPr/>
            <a:lstStyle/>
            <a:p>
              <a:endParaRPr lang="en-US"/>
            </a:p>
          </p:txBody>
        </p:sp>
        <p:sp>
          <p:nvSpPr>
            <p:cNvPr id="540" name="Line 205"/>
            <p:cNvSpPr>
              <a:spLocks noChangeShapeType="1"/>
            </p:cNvSpPr>
            <p:nvPr/>
          </p:nvSpPr>
          <p:spPr bwMode="auto">
            <a:xfrm>
              <a:off x="152400"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541" name="Line 207"/>
            <p:cNvSpPr>
              <a:spLocks noChangeShapeType="1"/>
            </p:cNvSpPr>
            <p:nvPr/>
          </p:nvSpPr>
          <p:spPr bwMode="auto">
            <a:xfrm>
              <a:off x="152400" y="6630988"/>
              <a:ext cx="4325112" cy="1588"/>
            </a:xfrm>
            <a:prstGeom prst="line">
              <a:avLst/>
            </a:prstGeom>
            <a:grpFill/>
            <a:ln w="28575">
              <a:solidFill>
                <a:srgbClr val="000066"/>
              </a:solidFill>
              <a:miter lim="800000"/>
              <a:headEnd/>
              <a:tailEnd/>
            </a:ln>
            <a:effectLst/>
          </p:spPr>
          <p:txBody>
            <a:bodyPr/>
            <a:lstStyle/>
            <a:p>
              <a:endParaRPr lang="en-US"/>
            </a:p>
          </p:txBody>
        </p:sp>
        <p:sp>
          <p:nvSpPr>
            <p:cNvPr id="542" name="Line 203"/>
            <p:cNvSpPr>
              <a:spLocks noChangeShapeType="1"/>
            </p:cNvSpPr>
            <p:nvPr/>
          </p:nvSpPr>
          <p:spPr bwMode="auto">
            <a:xfrm>
              <a:off x="4487333" y="4083579"/>
              <a:ext cx="1588" cy="2554288"/>
            </a:xfrm>
            <a:prstGeom prst="line">
              <a:avLst/>
            </a:prstGeom>
            <a:grpFill/>
            <a:ln w="28575">
              <a:solidFill>
                <a:srgbClr val="000066"/>
              </a:solidFill>
              <a:miter lim="800000"/>
              <a:headEnd/>
              <a:tailEnd/>
            </a:ln>
            <a:effectLst/>
          </p:spPr>
          <p:txBody>
            <a:bodyPr/>
            <a:lstStyle/>
            <a:p>
              <a:endParaRPr lang="en-US"/>
            </a:p>
          </p:txBody>
        </p:sp>
        <p:sp>
          <p:nvSpPr>
            <p:cNvPr id="543" name="Rectangle 57"/>
            <p:cNvSpPr>
              <a:spLocks noChangeArrowheads="1"/>
            </p:cNvSpPr>
            <p:nvPr/>
          </p:nvSpPr>
          <p:spPr bwMode="auto">
            <a:xfrm>
              <a:off x="83708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44" name="Rectangle 58"/>
            <p:cNvSpPr>
              <a:spLocks noChangeArrowheads="1"/>
            </p:cNvSpPr>
            <p:nvPr/>
          </p:nvSpPr>
          <p:spPr bwMode="auto">
            <a:xfrm>
              <a:off x="77517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45" name="Rectangle 59"/>
            <p:cNvSpPr>
              <a:spLocks noChangeArrowheads="1"/>
            </p:cNvSpPr>
            <p:nvPr/>
          </p:nvSpPr>
          <p:spPr bwMode="auto">
            <a:xfrm>
              <a:off x="71310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46" name="Rectangle 60"/>
            <p:cNvSpPr>
              <a:spLocks noChangeArrowheads="1"/>
            </p:cNvSpPr>
            <p:nvPr/>
          </p:nvSpPr>
          <p:spPr bwMode="auto">
            <a:xfrm>
              <a:off x="65087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47" name="Rectangle 61"/>
            <p:cNvSpPr>
              <a:spLocks noChangeArrowheads="1"/>
            </p:cNvSpPr>
            <p:nvPr/>
          </p:nvSpPr>
          <p:spPr bwMode="auto">
            <a:xfrm>
              <a:off x="58880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48" name="Rectangle 62"/>
            <p:cNvSpPr>
              <a:spLocks noChangeArrowheads="1"/>
            </p:cNvSpPr>
            <p:nvPr/>
          </p:nvSpPr>
          <p:spPr bwMode="auto">
            <a:xfrm>
              <a:off x="52689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14</a:t>
              </a:r>
            </a:p>
          </p:txBody>
        </p:sp>
        <p:sp>
          <p:nvSpPr>
            <p:cNvPr id="549" name="Rectangle 63"/>
            <p:cNvSpPr>
              <a:spLocks noChangeArrowheads="1"/>
            </p:cNvSpPr>
            <p:nvPr/>
          </p:nvSpPr>
          <p:spPr bwMode="auto">
            <a:xfrm>
              <a:off x="46482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F</a:t>
              </a:r>
            </a:p>
          </p:txBody>
        </p:sp>
        <p:sp>
          <p:nvSpPr>
            <p:cNvPr id="550" name="Rectangle 71"/>
            <p:cNvSpPr>
              <a:spLocks noChangeArrowheads="1"/>
            </p:cNvSpPr>
            <p:nvPr/>
          </p:nvSpPr>
          <p:spPr bwMode="auto">
            <a:xfrm>
              <a:off x="83708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D3</a:t>
              </a:r>
            </a:p>
          </p:txBody>
        </p:sp>
        <p:sp>
          <p:nvSpPr>
            <p:cNvPr id="551" name="Rectangle 72"/>
            <p:cNvSpPr>
              <a:spLocks noChangeArrowheads="1"/>
            </p:cNvSpPr>
            <p:nvPr/>
          </p:nvSpPr>
          <p:spPr bwMode="auto">
            <a:xfrm>
              <a:off x="77517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552" name="Rectangle 73"/>
            <p:cNvSpPr>
              <a:spLocks noChangeArrowheads="1"/>
            </p:cNvSpPr>
            <p:nvPr/>
          </p:nvSpPr>
          <p:spPr bwMode="auto">
            <a:xfrm>
              <a:off x="71310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77</a:t>
              </a:r>
            </a:p>
          </p:txBody>
        </p:sp>
        <p:sp>
          <p:nvSpPr>
            <p:cNvPr id="553" name="Rectangle 74"/>
            <p:cNvSpPr>
              <a:spLocks noChangeArrowheads="1"/>
            </p:cNvSpPr>
            <p:nvPr/>
          </p:nvSpPr>
          <p:spPr bwMode="auto">
            <a:xfrm>
              <a:off x="65087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83</a:t>
              </a:r>
            </a:p>
          </p:txBody>
        </p:sp>
        <p:sp>
          <p:nvSpPr>
            <p:cNvPr id="554" name="Rectangle 75"/>
            <p:cNvSpPr>
              <a:spLocks noChangeArrowheads="1"/>
            </p:cNvSpPr>
            <p:nvPr/>
          </p:nvSpPr>
          <p:spPr bwMode="auto">
            <a:xfrm>
              <a:off x="58880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55" name="Rectangle 76"/>
            <p:cNvSpPr>
              <a:spLocks noChangeArrowheads="1"/>
            </p:cNvSpPr>
            <p:nvPr/>
          </p:nvSpPr>
          <p:spPr bwMode="auto">
            <a:xfrm>
              <a:off x="52689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13</a:t>
              </a:r>
            </a:p>
          </p:txBody>
        </p:sp>
        <p:sp>
          <p:nvSpPr>
            <p:cNvPr id="556" name="Rectangle 77"/>
            <p:cNvSpPr>
              <a:spLocks noChangeArrowheads="1"/>
            </p:cNvSpPr>
            <p:nvPr/>
          </p:nvSpPr>
          <p:spPr bwMode="auto">
            <a:xfrm>
              <a:off x="46482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E</a:t>
              </a:r>
            </a:p>
          </p:txBody>
        </p:sp>
        <p:sp>
          <p:nvSpPr>
            <p:cNvPr id="557" name="Rectangle 85"/>
            <p:cNvSpPr>
              <a:spLocks noChangeArrowheads="1"/>
            </p:cNvSpPr>
            <p:nvPr/>
          </p:nvSpPr>
          <p:spPr bwMode="auto">
            <a:xfrm>
              <a:off x="83708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558" name="Rectangle 86"/>
            <p:cNvSpPr>
              <a:spLocks noChangeArrowheads="1"/>
            </p:cNvSpPr>
            <p:nvPr/>
          </p:nvSpPr>
          <p:spPr bwMode="auto">
            <a:xfrm>
              <a:off x="77517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559" name="Rectangle 87"/>
            <p:cNvSpPr>
              <a:spLocks noChangeArrowheads="1"/>
            </p:cNvSpPr>
            <p:nvPr/>
          </p:nvSpPr>
          <p:spPr bwMode="auto">
            <a:xfrm>
              <a:off x="71310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96</a:t>
              </a:r>
            </a:p>
          </p:txBody>
        </p:sp>
        <p:sp>
          <p:nvSpPr>
            <p:cNvPr id="560" name="Rectangle 88"/>
            <p:cNvSpPr>
              <a:spLocks noChangeArrowheads="1"/>
            </p:cNvSpPr>
            <p:nvPr/>
          </p:nvSpPr>
          <p:spPr bwMode="auto">
            <a:xfrm>
              <a:off x="6508750" y="578802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561" name="Rectangle 89"/>
            <p:cNvSpPr>
              <a:spLocks noChangeArrowheads="1"/>
            </p:cNvSpPr>
            <p:nvPr/>
          </p:nvSpPr>
          <p:spPr bwMode="auto">
            <a:xfrm>
              <a:off x="58880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62" name="Rectangle 90"/>
            <p:cNvSpPr>
              <a:spLocks noChangeArrowheads="1"/>
            </p:cNvSpPr>
            <p:nvPr/>
          </p:nvSpPr>
          <p:spPr bwMode="auto">
            <a:xfrm>
              <a:off x="526891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563" name="Rectangle 91"/>
            <p:cNvSpPr>
              <a:spLocks noChangeArrowheads="1"/>
            </p:cNvSpPr>
            <p:nvPr/>
          </p:nvSpPr>
          <p:spPr bwMode="auto">
            <a:xfrm>
              <a:off x="46482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D</a:t>
              </a:r>
            </a:p>
          </p:txBody>
        </p:sp>
        <p:sp>
          <p:nvSpPr>
            <p:cNvPr id="564" name="Rectangle 99"/>
            <p:cNvSpPr>
              <a:spLocks noChangeArrowheads="1"/>
            </p:cNvSpPr>
            <p:nvPr/>
          </p:nvSpPr>
          <p:spPr bwMode="auto">
            <a:xfrm>
              <a:off x="83708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65" name="Rectangle 100"/>
            <p:cNvSpPr>
              <a:spLocks noChangeArrowheads="1"/>
            </p:cNvSpPr>
            <p:nvPr/>
          </p:nvSpPr>
          <p:spPr bwMode="auto">
            <a:xfrm>
              <a:off x="77517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66" name="Rectangle 101"/>
            <p:cNvSpPr>
              <a:spLocks noChangeArrowheads="1"/>
            </p:cNvSpPr>
            <p:nvPr/>
          </p:nvSpPr>
          <p:spPr bwMode="auto">
            <a:xfrm>
              <a:off x="71310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67" name="Rectangle 102"/>
            <p:cNvSpPr>
              <a:spLocks noChangeArrowheads="1"/>
            </p:cNvSpPr>
            <p:nvPr/>
          </p:nvSpPr>
          <p:spPr bwMode="auto">
            <a:xfrm>
              <a:off x="65087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68" name="Rectangle 103"/>
            <p:cNvSpPr>
              <a:spLocks noChangeArrowheads="1"/>
            </p:cNvSpPr>
            <p:nvPr/>
          </p:nvSpPr>
          <p:spPr bwMode="auto">
            <a:xfrm>
              <a:off x="58880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69" name="Rectangle 104"/>
            <p:cNvSpPr>
              <a:spLocks noChangeArrowheads="1"/>
            </p:cNvSpPr>
            <p:nvPr/>
          </p:nvSpPr>
          <p:spPr bwMode="auto">
            <a:xfrm>
              <a:off x="52689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12</a:t>
              </a:r>
            </a:p>
          </p:txBody>
        </p:sp>
        <p:sp>
          <p:nvSpPr>
            <p:cNvPr id="570" name="Rectangle 105"/>
            <p:cNvSpPr>
              <a:spLocks noChangeArrowheads="1"/>
            </p:cNvSpPr>
            <p:nvPr/>
          </p:nvSpPr>
          <p:spPr bwMode="auto">
            <a:xfrm>
              <a:off x="46482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C</a:t>
              </a:r>
            </a:p>
          </p:txBody>
        </p:sp>
        <p:sp>
          <p:nvSpPr>
            <p:cNvPr id="571" name="Rectangle 113"/>
            <p:cNvSpPr>
              <a:spLocks noChangeArrowheads="1"/>
            </p:cNvSpPr>
            <p:nvPr/>
          </p:nvSpPr>
          <p:spPr bwMode="auto">
            <a:xfrm>
              <a:off x="83708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72" name="Rectangle 114"/>
            <p:cNvSpPr>
              <a:spLocks noChangeArrowheads="1"/>
            </p:cNvSpPr>
            <p:nvPr/>
          </p:nvSpPr>
          <p:spPr bwMode="auto">
            <a:xfrm>
              <a:off x="77517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73" name="Rectangle 115"/>
            <p:cNvSpPr>
              <a:spLocks noChangeArrowheads="1"/>
            </p:cNvSpPr>
            <p:nvPr/>
          </p:nvSpPr>
          <p:spPr bwMode="auto">
            <a:xfrm>
              <a:off x="71310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74" name="Rectangle 116"/>
            <p:cNvSpPr>
              <a:spLocks noChangeArrowheads="1"/>
            </p:cNvSpPr>
            <p:nvPr/>
          </p:nvSpPr>
          <p:spPr bwMode="auto">
            <a:xfrm>
              <a:off x="65087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75" name="Rectangle 117"/>
            <p:cNvSpPr>
              <a:spLocks noChangeArrowheads="1"/>
            </p:cNvSpPr>
            <p:nvPr/>
          </p:nvSpPr>
          <p:spPr bwMode="auto">
            <a:xfrm>
              <a:off x="58880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76" name="Rectangle 118"/>
            <p:cNvSpPr>
              <a:spLocks noChangeArrowheads="1"/>
            </p:cNvSpPr>
            <p:nvPr/>
          </p:nvSpPr>
          <p:spPr bwMode="auto">
            <a:xfrm>
              <a:off x="52689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0B</a:t>
              </a:r>
            </a:p>
          </p:txBody>
        </p:sp>
        <p:sp>
          <p:nvSpPr>
            <p:cNvPr id="577" name="Rectangle 119"/>
            <p:cNvSpPr>
              <a:spLocks noChangeArrowheads="1"/>
            </p:cNvSpPr>
            <p:nvPr/>
          </p:nvSpPr>
          <p:spPr bwMode="auto">
            <a:xfrm>
              <a:off x="46482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B</a:t>
              </a:r>
            </a:p>
          </p:txBody>
        </p:sp>
        <p:sp>
          <p:nvSpPr>
            <p:cNvPr id="578" name="Rectangle 127"/>
            <p:cNvSpPr>
              <a:spLocks noChangeArrowheads="1"/>
            </p:cNvSpPr>
            <p:nvPr/>
          </p:nvSpPr>
          <p:spPr bwMode="auto">
            <a:xfrm>
              <a:off x="83708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3B</a:t>
              </a:r>
            </a:p>
          </p:txBody>
        </p:sp>
        <p:sp>
          <p:nvSpPr>
            <p:cNvPr id="579" name="Rectangle 128"/>
            <p:cNvSpPr>
              <a:spLocks noChangeArrowheads="1"/>
            </p:cNvSpPr>
            <p:nvPr/>
          </p:nvSpPr>
          <p:spPr bwMode="auto">
            <a:xfrm>
              <a:off x="77517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a:t>
              </a:r>
            </a:p>
          </p:txBody>
        </p:sp>
        <p:sp>
          <p:nvSpPr>
            <p:cNvPr id="580" name="Rectangle 129"/>
            <p:cNvSpPr>
              <a:spLocks noChangeArrowheads="1"/>
            </p:cNvSpPr>
            <p:nvPr/>
          </p:nvSpPr>
          <p:spPr bwMode="auto">
            <a:xfrm>
              <a:off x="7131050" y="4919663"/>
              <a:ext cx="620713" cy="28098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581" name="Rectangle 130"/>
            <p:cNvSpPr>
              <a:spLocks noChangeArrowheads="1"/>
            </p:cNvSpPr>
            <p:nvPr/>
          </p:nvSpPr>
          <p:spPr bwMode="auto">
            <a:xfrm>
              <a:off x="65087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93</a:t>
              </a:r>
            </a:p>
          </p:txBody>
        </p:sp>
        <p:sp>
          <p:nvSpPr>
            <p:cNvPr id="582" name="Rectangle 131"/>
            <p:cNvSpPr>
              <a:spLocks noChangeArrowheads="1"/>
            </p:cNvSpPr>
            <p:nvPr/>
          </p:nvSpPr>
          <p:spPr bwMode="auto">
            <a:xfrm>
              <a:off x="58880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83" name="Rectangle 132"/>
            <p:cNvSpPr>
              <a:spLocks noChangeArrowheads="1"/>
            </p:cNvSpPr>
            <p:nvPr/>
          </p:nvSpPr>
          <p:spPr bwMode="auto">
            <a:xfrm>
              <a:off x="52689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584" name="Rectangle 133"/>
            <p:cNvSpPr>
              <a:spLocks noChangeArrowheads="1"/>
            </p:cNvSpPr>
            <p:nvPr/>
          </p:nvSpPr>
          <p:spPr bwMode="auto">
            <a:xfrm>
              <a:off x="46482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A</a:t>
              </a:r>
            </a:p>
          </p:txBody>
        </p:sp>
        <p:sp>
          <p:nvSpPr>
            <p:cNvPr id="585" name="Rectangle 141"/>
            <p:cNvSpPr>
              <a:spLocks noChangeArrowheads="1"/>
            </p:cNvSpPr>
            <p:nvPr/>
          </p:nvSpPr>
          <p:spPr bwMode="auto">
            <a:xfrm>
              <a:off x="83708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86" name="Rectangle 142"/>
            <p:cNvSpPr>
              <a:spLocks noChangeArrowheads="1"/>
            </p:cNvSpPr>
            <p:nvPr/>
          </p:nvSpPr>
          <p:spPr bwMode="auto">
            <a:xfrm>
              <a:off x="77517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87" name="Rectangle 143"/>
            <p:cNvSpPr>
              <a:spLocks noChangeArrowheads="1"/>
            </p:cNvSpPr>
            <p:nvPr/>
          </p:nvSpPr>
          <p:spPr bwMode="auto">
            <a:xfrm>
              <a:off x="71310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88" name="Rectangle 144"/>
            <p:cNvSpPr>
              <a:spLocks noChangeArrowheads="1"/>
            </p:cNvSpPr>
            <p:nvPr/>
          </p:nvSpPr>
          <p:spPr bwMode="auto">
            <a:xfrm>
              <a:off x="65087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89" name="Rectangle 145"/>
            <p:cNvSpPr>
              <a:spLocks noChangeArrowheads="1"/>
            </p:cNvSpPr>
            <p:nvPr/>
          </p:nvSpPr>
          <p:spPr bwMode="auto">
            <a:xfrm>
              <a:off x="58880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90" name="Rectangle 146"/>
            <p:cNvSpPr>
              <a:spLocks noChangeArrowheads="1"/>
            </p:cNvSpPr>
            <p:nvPr/>
          </p:nvSpPr>
          <p:spPr bwMode="auto">
            <a:xfrm>
              <a:off x="52689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591" name="Rectangle 147"/>
            <p:cNvSpPr>
              <a:spLocks noChangeArrowheads="1"/>
            </p:cNvSpPr>
            <p:nvPr/>
          </p:nvSpPr>
          <p:spPr bwMode="auto">
            <a:xfrm>
              <a:off x="46482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9</a:t>
              </a:r>
            </a:p>
          </p:txBody>
        </p:sp>
        <p:sp>
          <p:nvSpPr>
            <p:cNvPr id="592" name="Rectangle 155"/>
            <p:cNvSpPr>
              <a:spLocks noChangeArrowheads="1"/>
            </p:cNvSpPr>
            <p:nvPr/>
          </p:nvSpPr>
          <p:spPr bwMode="auto">
            <a:xfrm>
              <a:off x="83708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89</a:t>
              </a:r>
            </a:p>
          </p:txBody>
        </p:sp>
        <p:sp>
          <p:nvSpPr>
            <p:cNvPr id="593" name="Rectangle 156"/>
            <p:cNvSpPr>
              <a:spLocks noChangeArrowheads="1"/>
            </p:cNvSpPr>
            <p:nvPr/>
          </p:nvSpPr>
          <p:spPr bwMode="auto">
            <a:xfrm>
              <a:off x="77517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51</a:t>
              </a:r>
            </a:p>
          </p:txBody>
        </p:sp>
        <p:sp>
          <p:nvSpPr>
            <p:cNvPr id="594" name="Rectangle 157"/>
            <p:cNvSpPr>
              <a:spLocks noChangeArrowheads="1"/>
            </p:cNvSpPr>
            <p:nvPr/>
          </p:nvSpPr>
          <p:spPr bwMode="auto">
            <a:xfrm>
              <a:off x="71310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595" name="Rectangle 158"/>
            <p:cNvSpPr>
              <a:spLocks noChangeArrowheads="1"/>
            </p:cNvSpPr>
            <p:nvPr/>
          </p:nvSpPr>
          <p:spPr bwMode="auto">
            <a:xfrm>
              <a:off x="65087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3A</a:t>
              </a:r>
            </a:p>
          </p:txBody>
        </p:sp>
        <p:sp>
          <p:nvSpPr>
            <p:cNvPr id="596" name="Rectangle 159"/>
            <p:cNvSpPr>
              <a:spLocks noChangeArrowheads="1"/>
            </p:cNvSpPr>
            <p:nvPr/>
          </p:nvSpPr>
          <p:spPr bwMode="auto">
            <a:xfrm>
              <a:off x="58880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97" name="Rectangle 160"/>
            <p:cNvSpPr>
              <a:spLocks noChangeArrowheads="1"/>
            </p:cNvSpPr>
            <p:nvPr/>
          </p:nvSpPr>
          <p:spPr bwMode="auto">
            <a:xfrm>
              <a:off x="526891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24</a:t>
              </a:r>
            </a:p>
          </p:txBody>
        </p:sp>
        <p:sp>
          <p:nvSpPr>
            <p:cNvPr id="598" name="Rectangle 161"/>
            <p:cNvSpPr>
              <a:spLocks noChangeArrowheads="1"/>
            </p:cNvSpPr>
            <p:nvPr/>
          </p:nvSpPr>
          <p:spPr bwMode="auto">
            <a:xfrm>
              <a:off x="46482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8</a:t>
              </a:r>
            </a:p>
          </p:txBody>
        </p:sp>
        <p:sp>
          <p:nvSpPr>
            <p:cNvPr id="599" name="Rectangle 169"/>
            <p:cNvSpPr>
              <a:spLocks noChangeArrowheads="1"/>
            </p:cNvSpPr>
            <p:nvPr/>
          </p:nvSpPr>
          <p:spPr bwMode="auto">
            <a:xfrm>
              <a:off x="83708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600" name="Rectangle 170"/>
            <p:cNvSpPr>
              <a:spLocks noChangeArrowheads="1"/>
            </p:cNvSpPr>
            <p:nvPr/>
          </p:nvSpPr>
          <p:spPr bwMode="auto">
            <a:xfrm>
              <a:off x="77517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601" name="Rectangle 171"/>
            <p:cNvSpPr>
              <a:spLocks noChangeArrowheads="1"/>
            </p:cNvSpPr>
            <p:nvPr/>
          </p:nvSpPr>
          <p:spPr bwMode="auto">
            <a:xfrm>
              <a:off x="71310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602" name="Rectangle 172"/>
            <p:cNvSpPr>
              <a:spLocks noChangeArrowheads="1"/>
            </p:cNvSpPr>
            <p:nvPr/>
          </p:nvSpPr>
          <p:spPr bwMode="auto">
            <a:xfrm>
              <a:off x="6508750" y="4076700"/>
              <a:ext cx="622300"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603" name="Rectangle 173"/>
            <p:cNvSpPr>
              <a:spLocks noChangeArrowheads="1"/>
            </p:cNvSpPr>
            <p:nvPr/>
          </p:nvSpPr>
          <p:spPr bwMode="auto">
            <a:xfrm>
              <a:off x="58880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604" name="Rectangle 174"/>
            <p:cNvSpPr>
              <a:spLocks noChangeArrowheads="1"/>
            </p:cNvSpPr>
            <p:nvPr/>
          </p:nvSpPr>
          <p:spPr bwMode="auto">
            <a:xfrm>
              <a:off x="52689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605" name="Rectangle 175"/>
            <p:cNvSpPr>
              <a:spLocks noChangeArrowheads="1"/>
            </p:cNvSpPr>
            <p:nvPr/>
          </p:nvSpPr>
          <p:spPr bwMode="auto">
            <a:xfrm>
              <a:off x="46482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606" name="Line 183"/>
            <p:cNvSpPr>
              <a:spLocks noChangeShapeType="1"/>
            </p:cNvSpPr>
            <p:nvPr/>
          </p:nvSpPr>
          <p:spPr bwMode="auto">
            <a:xfrm>
              <a:off x="4666488"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607" name="Line 184"/>
            <p:cNvSpPr>
              <a:spLocks noChangeShapeType="1"/>
            </p:cNvSpPr>
            <p:nvPr/>
          </p:nvSpPr>
          <p:spPr bwMode="auto">
            <a:xfrm>
              <a:off x="4666488" y="4638675"/>
              <a:ext cx="4325112" cy="1588"/>
            </a:xfrm>
            <a:prstGeom prst="line">
              <a:avLst/>
            </a:prstGeom>
            <a:grpFill/>
            <a:ln w="12600">
              <a:solidFill>
                <a:srgbClr val="000066"/>
              </a:solidFill>
              <a:miter lim="800000"/>
              <a:headEnd/>
              <a:tailEnd/>
            </a:ln>
            <a:effectLst/>
          </p:spPr>
          <p:txBody>
            <a:bodyPr/>
            <a:lstStyle/>
            <a:p>
              <a:endParaRPr lang="en-US"/>
            </a:p>
          </p:txBody>
        </p:sp>
        <p:sp>
          <p:nvSpPr>
            <p:cNvPr id="608" name="Line 185"/>
            <p:cNvSpPr>
              <a:spLocks noChangeShapeType="1"/>
            </p:cNvSpPr>
            <p:nvPr/>
          </p:nvSpPr>
          <p:spPr bwMode="auto">
            <a:xfrm>
              <a:off x="4666488" y="4919663"/>
              <a:ext cx="4325112" cy="1588"/>
            </a:xfrm>
            <a:prstGeom prst="line">
              <a:avLst/>
            </a:prstGeom>
            <a:grpFill/>
            <a:ln w="12600">
              <a:solidFill>
                <a:srgbClr val="000066"/>
              </a:solidFill>
              <a:miter lim="800000"/>
              <a:headEnd/>
              <a:tailEnd/>
            </a:ln>
            <a:effectLst/>
          </p:spPr>
          <p:txBody>
            <a:bodyPr/>
            <a:lstStyle/>
            <a:p>
              <a:endParaRPr lang="en-US"/>
            </a:p>
          </p:txBody>
        </p:sp>
        <p:sp>
          <p:nvSpPr>
            <p:cNvPr id="609" name="Line 186"/>
            <p:cNvSpPr>
              <a:spLocks noChangeShapeType="1"/>
            </p:cNvSpPr>
            <p:nvPr/>
          </p:nvSpPr>
          <p:spPr bwMode="auto">
            <a:xfrm>
              <a:off x="4666488" y="5200650"/>
              <a:ext cx="4325112" cy="1588"/>
            </a:xfrm>
            <a:prstGeom prst="line">
              <a:avLst/>
            </a:prstGeom>
            <a:grpFill/>
            <a:ln w="12600">
              <a:solidFill>
                <a:srgbClr val="000066"/>
              </a:solidFill>
              <a:miter lim="800000"/>
              <a:headEnd/>
              <a:tailEnd/>
            </a:ln>
            <a:effectLst/>
          </p:spPr>
          <p:txBody>
            <a:bodyPr/>
            <a:lstStyle/>
            <a:p>
              <a:endParaRPr lang="en-US"/>
            </a:p>
          </p:txBody>
        </p:sp>
        <p:sp>
          <p:nvSpPr>
            <p:cNvPr id="610" name="Line 187"/>
            <p:cNvSpPr>
              <a:spLocks noChangeShapeType="1"/>
            </p:cNvSpPr>
            <p:nvPr/>
          </p:nvSpPr>
          <p:spPr bwMode="auto">
            <a:xfrm>
              <a:off x="4666488" y="5484812"/>
              <a:ext cx="4325112" cy="1588"/>
            </a:xfrm>
            <a:prstGeom prst="line">
              <a:avLst/>
            </a:prstGeom>
            <a:grpFill/>
            <a:ln w="12600">
              <a:solidFill>
                <a:srgbClr val="000066"/>
              </a:solidFill>
              <a:miter lim="800000"/>
              <a:headEnd/>
              <a:tailEnd/>
            </a:ln>
            <a:effectLst/>
          </p:spPr>
          <p:txBody>
            <a:bodyPr/>
            <a:lstStyle/>
            <a:p>
              <a:endParaRPr lang="en-US"/>
            </a:p>
          </p:txBody>
        </p:sp>
        <p:sp>
          <p:nvSpPr>
            <p:cNvPr id="611" name="Line 188"/>
            <p:cNvSpPr>
              <a:spLocks noChangeShapeType="1"/>
            </p:cNvSpPr>
            <p:nvPr/>
          </p:nvSpPr>
          <p:spPr bwMode="auto">
            <a:xfrm>
              <a:off x="4666488" y="5788025"/>
              <a:ext cx="4325112" cy="1588"/>
            </a:xfrm>
            <a:prstGeom prst="line">
              <a:avLst/>
            </a:prstGeom>
            <a:grpFill/>
            <a:ln w="12600">
              <a:solidFill>
                <a:srgbClr val="000066"/>
              </a:solidFill>
              <a:miter lim="800000"/>
              <a:headEnd/>
              <a:tailEnd/>
            </a:ln>
            <a:effectLst/>
          </p:spPr>
          <p:txBody>
            <a:bodyPr/>
            <a:lstStyle/>
            <a:p>
              <a:endParaRPr lang="en-US"/>
            </a:p>
          </p:txBody>
        </p:sp>
        <p:sp>
          <p:nvSpPr>
            <p:cNvPr id="612" name="Line 189"/>
            <p:cNvSpPr>
              <a:spLocks noChangeShapeType="1"/>
            </p:cNvSpPr>
            <p:nvPr/>
          </p:nvSpPr>
          <p:spPr bwMode="auto">
            <a:xfrm>
              <a:off x="4666488" y="6069013"/>
              <a:ext cx="4325112" cy="1588"/>
            </a:xfrm>
            <a:prstGeom prst="line">
              <a:avLst/>
            </a:prstGeom>
            <a:grpFill/>
            <a:ln w="12600">
              <a:solidFill>
                <a:srgbClr val="000066"/>
              </a:solidFill>
              <a:miter lim="800000"/>
              <a:headEnd/>
              <a:tailEnd/>
            </a:ln>
            <a:effectLst/>
          </p:spPr>
          <p:txBody>
            <a:bodyPr/>
            <a:lstStyle/>
            <a:p>
              <a:endParaRPr lang="en-US"/>
            </a:p>
          </p:txBody>
        </p:sp>
        <p:sp>
          <p:nvSpPr>
            <p:cNvPr id="613" name="Line 190"/>
            <p:cNvSpPr>
              <a:spLocks noChangeShapeType="1"/>
            </p:cNvSpPr>
            <p:nvPr/>
          </p:nvSpPr>
          <p:spPr bwMode="auto">
            <a:xfrm>
              <a:off x="4666488" y="6350000"/>
              <a:ext cx="4325112" cy="1588"/>
            </a:xfrm>
            <a:prstGeom prst="line">
              <a:avLst/>
            </a:prstGeom>
            <a:grpFill/>
            <a:ln w="12600">
              <a:solidFill>
                <a:srgbClr val="000066"/>
              </a:solidFill>
              <a:miter lim="800000"/>
              <a:headEnd/>
              <a:tailEnd/>
            </a:ln>
            <a:effectLst/>
          </p:spPr>
          <p:txBody>
            <a:bodyPr/>
            <a:lstStyle/>
            <a:p>
              <a:endParaRPr lang="en-US"/>
            </a:p>
          </p:txBody>
        </p:sp>
        <p:sp>
          <p:nvSpPr>
            <p:cNvPr id="614" name="Line 197"/>
            <p:cNvSpPr>
              <a:spLocks noChangeShapeType="1"/>
            </p:cNvSpPr>
            <p:nvPr/>
          </p:nvSpPr>
          <p:spPr bwMode="auto">
            <a:xfrm>
              <a:off x="5268913" y="4076700"/>
              <a:ext cx="1588" cy="2554288"/>
            </a:xfrm>
            <a:prstGeom prst="line">
              <a:avLst/>
            </a:prstGeom>
            <a:grpFill/>
            <a:ln w="12600">
              <a:solidFill>
                <a:srgbClr val="000066"/>
              </a:solidFill>
              <a:miter lim="800000"/>
              <a:headEnd/>
              <a:tailEnd/>
            </a:ln>
            <a:effectLst/>
          </p:spPr>
          <p:txBody>
            <a:bodyPr/>
            <a:lstStyle/>
            <a:p>
              <a:endParaRPr lang="en-US"/>
            </a:p>
          </p:txBody>
        </p:sp>
        <p:sp>
          <p:nvSpPr>
            <p:cNvPr id="615" name="Line 198"/>
            <p:cNvSpPr>
              <a:spLocks noChangeShapeType="1"/>
            </p:cNvSpPr>
            <p:nvPr/>
          </p:nvSpPr>
          <p:spPr bwMode="auto">
            <a:xfrm>
              <a:off x="5888038" y="4076700"/>
              <a:ext cx="1588" cy="2554288"/>
            </a:xfrm>
            <a:prstGeom prst="line">
              <a:avLst/>
            </a:prstGeom>
            <a:grpFill/>
            <a:ln w="12600">
              <a:solidFill>
                <a:srgbClr val="000066"/>
              </a:solidFill>
              <a:miter lim="800000"/>
              <a:headEnd/>
              <a:tailEnd/>
            </a:ln>
            <a:effectLst/>
          </p:spPr>
          <p:txBody>
            <a:bodyPr/>
            <a:lstStyle/>
            <a:p>
              <a:endParaRPr lang="en-US"/>
            </a:p>
          </p:txBody>
        </p:sp>
        <p:sp>
          <p:nvSpPr>
            <p:cNvPr id="616" name="Line 199"/>
            <p:cNvSpPr>
              <a:spLocks noChangeShapeType="1"/>
            </p:cNvSpPr>
            <p:nvPr/>
          </p:nvSpPr>
          <p:spPr bwMode="auto">
            <a:xfrm>
              <a:off x="6508750" y="4076700"/>
              <a:ext cx="1588" cy="2554288"/>
            </a:xfrm>
            <a:prstGeom prst="line">
              <a:avLst/>
            </a:prstGeom>
            <a:grpFill/>
            <a:ln w="12600">
              <a:solidFill>
                <a:srgbClr val="000066"/>
              </a:solidFill>
              <a:miter lim="800000"/>
              <a:headEnd/>
              <a:tailEnd/>
            </a:ln>
            <a:effectLst/>
          </p:spPr>
          <p:txBody>
            <a:bodyPr/>
            <a:lstStyle/>
            <a:p>
              <a:endParaRPr lang="en-US"/>
            </a:p>
          </p:txBody>
        </p:sp>
        <p:sp>
          <p:nvSpPr>
            <p:cNvPr id="617" name="Line 200"/>
            <p:cNvSpPr>
              <a:spLocks noChangeShapeType="1"/>
            </p:cNvSpPr>
            <p:nvPr/>
          </p:nvSpPr>
          <p:spPr bwMode="auto">
            <a:xfrm>
              <a:off x="7131050" y="4076700"/>
              <a:ext cx="1588" cy="2554288"/>
            </a:xfrm>
            <a:prstGeom prst="line">
              <a:avLst/>
            </a:prstGeom>
            <a:grpFill/>
            <a:ln w="12600">
              <a:solidFill>
                <a:srgbClr val="000066"/>
              </a:solidFill>
              <a:miter lim="800000"/>
              <a:headEnd/>
              <a:tailEnd/>
            </a:ln>
            <a:effectLst/>
          </p:spPr>
          <p:txBody>
            <a:bodyPr/>
            <a:lstStyle/>
            <a:p>
              <a:endParaRPr lang="en-US"/>
            </a:p>
          </p:txBody>
        </p:sp>
        <p:sp>
          <p:nvSpPr>
            <p:cNvPr id="618" name="Line 201"/>
            <p:cNvSpPr>
              <a:spLocks noChangeShapeType="1"/>
            </p:cNvSpPr>
            <p:nvPr/>
          </p:nvSpPr>
          <p:spPr bwMode="auto">
            <a:xfrm>
              <a:off x="7751763" y="4076700"/>
              <a:ext cx="1588" cy="2554288"/>
            </a:xfrm>
            <a:prstGeom prst="line">
              <a:avLst/>
            </a:prstGeom>
            <a:grpFill/>
            <a:ln w="12600">
              <a:solidFill>
                <a:srgbClr val="000066"/>
              </a:solidFill>
              <a:miter lim="800000"/>
              <a:headEnd/>
              <a:tailEnd/>
            </a:ln>
            <a:effectLst/>
          </p:spPr>
          <p:txBody>
            <a:bodyPr/>
            <a:lstStyle/>
            <a:p>
              <a:endParaRPr lang="en-US"/>
            </a:p>
          </p:txBody>
        </p:sp>
        <p:sp>
          <p:nvSpPr>
            <p:cNvPr id="619" name="Line 202"/>
            <p:cNvSpPr>
              <a:spLocks noChangeShapeType="1"/>
            </p:cNvSpPr>
            <p:nvPr/>
          </p:nvSpPr>
          <p:spPr bwMode="auto">
            <a:xfrm>
              <a:off x="8370888" y="4076700"/>
              <a:ext cx="1588" cy="2554288"/>
            </a:xfrm>
            <a:prstGeom prst="line">
              <a:avLst/>
            </a:prstGeom>
            <a:grpFill/>
            <a:ln w="12600">
              <a:solidFill>
                <a:srgbClr val="000066"/>
              </a:solidFill>
              <a:miter lim="800000"/>
              <a:headEnd/>
              <a:tailEnd/>
            </a:ln>
            <a:effectLst/>
          </p:spPr>
          <p:txBody>
            <a:bodyPr/>
            <a:lstStyle/>
            <a:p>
              <a:endParaRPr lang="en-US"/>
            </a:p>
          </p:txBody>
        </p:sp>
        <p:sp>
          <p:nvSpPr>
            <p:cNvPr id="620" name="Line 205"/>
            <p:cNvSpPr>
              <a:spLocks noChangeShapeType="1"/>
            </p:cNvSpPr>
            <p:nvPr/>
          </p:nvSpPr>
          <p:spPr bwMode="auto">
            <a:xfrm>
              <a:off x="4666488"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621" name="Line 206"/>
            <p:cNvSpPr>
              <a:spLocks noChangeShapeType="1"/>
            </p:cNvSpPr>
            <p:nvPr/>
          </p:nvSpPr>
          <p:spPr bwMode="auto">
            <a:xfrm>
              <a:off x="8991601" y="4076700"/>
              <a:ext cx="1588" cy="2554288"/>
            </a:xfrm>
            <a:prstGeom prst="line">
              <a:avLst/>
            </a:prstGeom>
            <a:grpFill/>
            <a:ln w="28575">
              <a:solidFill>
                <a:srgbClr val="000066"/>
              </a:solidFill>
              <a:miter lim="800000"/>
              <a:headEnd/>
              <a:tailEnd/>
            </a:ln>
            <a:effectLst/>
          </p:spPr>
          <p:txBody>
            <a:bodyPr/>
            <a:lstStyle/>
            <a:p>
              <a:endParaRPr lang="en-US"/>
            </a:p>
          </p:txBody>
        </p:sp>
        <p:sp>
          <p:nvSpPr>
            <p:cNvPr id="622" name="Line 207"/>
            <p:cNvSpPr>
              <a:spLocks noChangeShapeType="1"/>
            </p:cNvSpPr>
            <p:nvPr/>
          </p:nvSpPr>
          <p:spPr bwMode="auto">
            <a:xfrm>
              <a:off x="4666488" y="6630988"/>
              <a:ext cx="4325112" cy="1588"/>
            </a:xfrm>
            <a:prstGeom prst="line">
              <a:avLst/>
            </a:prstGeom>
            <a:grpFill/>
            <a:ln w="28575">
              <a:solidFill>
                <a:srgbClr val="000066"/>
              </a:solidFill>
              <a:miter lim="800000"/>
              <a:headEnd/>
              <a:tailEnd/>
            </a:ln>
            <a:effectLst/>
          </p:spPr>
          <p:txBody>
            <a:bodyPr/>
            <a:lstStyle/>
            <a:p>
              <a:endParaRPr lang="en-US"/>
            </a:p>
          </p:txBody>
        </p:sp>
        <p:sp>
          <p:nvSpPr>
            <p:cNvPr id="623" name="Line 206"/>
            <p:cNvSpPr>
              <a:spLocks noChangeShapeType="1"/>
            </p:cNvSpPr>
            <p:nvPr/>
          </p:nvSpPr>
          <p:spPr bwMode="auto">
            <a:xfrm>
              <a:off x="4648200" y="4083579"/>
              <a:ext cx="1588" cy="2554288"/>
            </a:xfrm>
            <a:prstGeom prst="line">
              <a:avLst/>
            </a:prstGeom>
            <a:grpFill/>
            <a:ln w="28575">
              <a:solidFill>
                <a:srgbClr val="000066"/>
              </a:solidFill>
              <a:miter lim="800000"/>
              <a:headEnd/>
              <a:tailEnd/>
            </a:ln>
            <a:effectLst/>
          </p:spPr>
          <p:txBody>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 name="TextBox 834"/>
          <p:cNvSpPr txBox="1"/>
          <p:nvPr/>
        </p:nvSpPr>
        <p:spPr>
          <a:xfrm>
            <a:off x="115658" y="3556992"/>
            <a:ext cx="526106" cy="369332"/>
          </a:xfrm>
          <a:prstGeom prst="rect">
            <a:avLst/>
          </a:prstGeom>
          <a:solidFill>
            <a:schemeClr val="bg1"/>
          </a:solidFill>
        </p:spPr>
        <p:txBody>
          <a:bodyPr wrap="none" rtlCol="0">
            <a:spAutoFit/>
          </a:bodyPr>
          <a:lstStyle/>
          <a:p>
            <a:r>
              <a:rPr lang="en-US" sz="1800" dirty="0">
                <a:solidFill>
                  <a:schemeClr val="bg2">
                    <a:lumMod val="75000"/>
                  </a:schemeClr>
                </a:solidFill>
                <a:latin typeface="Calibri" pitchFamily="34" charset="0"/>
              </a:rPr>
              <a:t>TLB</a:t>
            </a:r>
          </a:p>
        </p:txBody>
      </p:sp>
      <p:sp>
        <p:nvSpPr>
          <p:cNvPr id="131" name="Rectangle 6"/>
          <p:cNvSpPr>
            <a:spLocks noChangeArrowheads="1"/>
          </p:cNvSpPr>
          <p:nvPr/>
        </p:nvSpPr>
        <p:spPr bwMode="auto">
          <a:xfrm>
            <a:off x="1089025"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32" name="Rectangle 7"/>
          <p:cNvSpPr>
            <a:spLocks noChangeArrowheads="1"/>
          </p:cNvSpPr>
          <p:nvPr/>
        </p:nvSpPr>
        <p:spPr bwMode="auto">
          <a:xfrm>
            <a:off x="1089025"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13</a:t>
            </a:r>
          </a:p>
        </p:txBody>
      </p:sp>
      <p:sp>
        <p:nvSpPr>
          <p:cNvPr id="133" name="Rectangle 9"/>
          <p:cNvSpPr>
            <a:spLocks noChangeArrowheads="1"/>
          </p:cNvSpPr>
          <p:nvPr/>
        </p:nvSpPr>
        <p:spPr bwMode="auto">
          <a:xfrm>
            <a:off x="1576387"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34" name="Rectangle 10"/>
          <p:cNvSpPr>
            <a:spLocks noChangeArrowheads="1"/>
          </p:cNvSpPr>
          <p:nvPr/>
        </p:nvSpPr>
        <p:spPr bwMode="auto">
          <a:xfrm>
            <a:off x="1576387"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12</a:t>
            </a:r>
          </a:p>
        </p:txBody>
      </p:sp>
      <p:sp>
        <p:nvSpPr>
          <p:cNvPr id="135" name="Rectangle 12"/>
          <p:cNvSpPr>
            <a:spLocks noChangeArrowheads="1"/>
          </p:cNvSpPr>
          <p:nvPr/>
        </p:nvSpPr>
        <p:spPr bwMode="auto">
          <a:xfrm>
            <a:off x="2063750"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36" name="Rectangle 13"/>
          <p:cNvSpPr>
            <a:spLocks noChangeArrowheads="1"/>
          </p:cNvSpPr>
          <p:nvPr/>
        </p:nvSpPr>
        <p:spPr bwMode="auto">
          <a:xfrm>
            <a:off x="2063750"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137" name="Rectangle 15"/>
          <p:cNvSpPr>
            <a:spLocks noChangeArrowheads="1"/>
          </p:cNvSpPr>
          <p:nvPr/>
        </p:nvSpPr>
        <p:spPr bwMode="auto">
          <a:xfrm>
            <a:off x="2551112"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38" name="Rectangle 16"/>
          <p:cNvSpPr>
            <a:spLocks noChangeArrowheads="1"/>
          </p:cNvSpPr>
          <p:nvPr/>
        </p:nvSpPr>
        <p:spPr bwMode="auto">
          <a:xfrm>
            <a:off x="2551112"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139" name="Rectangle 18"/>
          <p:cNvSpPr>
            <a:spLocks noChangeArrowheads="1"/>
          </p:cNvSpPr>
          <p:nvPr/>
        </p:nvSpPr>
        <p:spPr bwMode="auto">
          <a:xfrm>
            <a:off x="3038475"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40" name="Rectangle 19"/>
          <p:cNvSpPr>
            <a:spLocks noChangeArrowheads="1"/>
          </p:cNvSpPr>
          <p:nvPr/>
        </p:nvSpPr>
        <p:spPr bwMode="auto">
          <a:xfrm>
            <a:off x="3038475"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141" name="Rectangle 21"/>
          <p:cNvSpPr>
            <a:spLocks noChangeArrowheads="1"/>
          </p:cNvSpPr>
          <p:nvPr/>
        </p:nvSpPr>
        <p:spPr bwMode="auto">
          <a:xfrm>
            <a:off x="3525837" y="2171700"/>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142" name="Rectangle 22"/>
          <p:cNvSpPr>
            <a:spLocks noChangeArrowheads="1"/>
          </p:cNvSpPr>
          <p:nvPr/>
        </p:nvSpPr>
        <p:spPr bwMode="auto">
          <a:xfrm>
            <a:off x="3525837"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143" name="Rectangle 24"/>
          <p:cNvSpPr>
            <a:spLocks noChangeArrowheads="1"/>
          </p:cNvSpPr>
          <p:nvPr/>
        </p:nvSpPr>
        <p:spPr bwMode="auto">
          <a:xfrm>
            <a:off x="4013200" y="2171700"/>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144" name="Rectangle 25"/>
          <p:cNvSpPr>
            <a:spLocks noChangeArrowheads="1"/>
          </p:cNvSpPr>
          <p:nvPr/>
        </p:nvSpPr>
        <p:spPr bwMode="auto">
          <a:xfrm>
            <a:off x="4013200"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145" name="Rectangle 27"/>
          <p:cNvSpPr>
            <a:spLocks noChangeArrowheads="1"/>
          </p:cNvSpPr>
          <p:nvPr/>
        </p:nvSpPr>
        <p:spPr bwMode="auto">
          <a:xfrm>
            <a:off x="4500562" y="2171700"/>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146" name="Rectangle 28"/>
          <p:cNvSpPr>
            <a:spLocks noChangeArrowheads="1"/>
          </p:cNvSpPr>
          <p:nvPr/>
        </p:nvSpPr>
        <p:spPr bwMode="auto">
          <a:xfrm>
            <a:off x="4500562"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147" name="Rectangle 30"/>
          <p:cNvSpPr>
            <a:spLocks noChangeArrowheads="1"/>
          </p:cNvSpPr>
          <p:nvPr/>
        </p:nvSpPr>
        <p:spPr bwMode="auto">
          <a:xfrm>
            <a:off x="4987925"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48" name="Rectangle 31"/>
          <p:cNvSpPr>
            <a:spLocks noChangeArrowheads="1"/>
          </p:cNvSpPr>
          <p:nvPr/>
        </p:nvSpPr>
        <p:spPr bwMode="auto">
          <a:xfrm>
            <a:off x="4987925"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149" name="Rectangle 33"/>
          <p:cNvSpPr>
            <a:spLocks noChangeArrowheads="1"/>
          </p:cNvSpPr>
          <p:nvPr/>
        </p:nvSpPr>
        <p:spPr bwMode="auto">
          <a:xfrm>
            <a:off x="5475287"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50" name="Rectangle 34"/>
          <p:cNvSpPr>
            <a:spLocks noChangeArrowheads="1"/>
          </p:cNvSpPr>
          <p:nvPr/>
        </p:nvSpPr>
        <p:spPr bwMode="auto">
          <a:xfrm>
            <a:off x="5475287"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151" name="Rectangle 36"/>
          <p:cNvSpPr>
            <a:spLocks noChangeArrowheads="1"/>
          </p:cNvSpPr>
          <p:nvPr/>
        </p:nvSpPr>
        <p:spPr bwMode="auto">
          <a:xfrm>
            <a:off x="5962650"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52" name="Rectangle 37"/>
          <p:cNvSpPr>
            <a:spLocks noChangeArrowheads="1"/>
          </p:cNvSpPr>
          <p:nvPr/>
        </p:nvSpPr>
        <p:spPr bwMode="auto">
          <a:xfrm>
            <a:off x="5962650"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153" name="Rectangle 39"/>
          <p:cNvSpPr>
            <a:spLocks noChangeArrowheads="1"/>
          </p:cNvSpPr>
          <p:nvPr/>
        </p:nvSpPr>
        <p:spPr bwMode="auto">
          <a:xfrm>
            <a:off x="6450012"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54" name="Rectangle 40"/>
          <p:cNvSpPr>
            <a:spLocks noChangeArrowheads="1"/>
          </p:cNvSpPr>
          <p:nvPr/>
        </p:nvSpPr>
        <p:spPr bwMode="auto">
          <a:xfrm>
            <a:off x="6450012"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155" name="Rectangle 42"/>
          <p:cNvSpPr>
            <a:spLocks noChangeArrowheads="1"/>
          </p:cNvSpPr>
          <p:nvPr/>
        </p:nvSpPr>
        <p:spPr bwMode="auto">
          <a:xfrm>
            <a:off x="6937375"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56" name="Rectangle 43"/>
          <p:cNvSpPr>
            <a:spLocks noChangeArrowheads="1"/>
          </p:cNvSpPr>
          <p:nvPr/>
        </p:nvSpPr>
        <p:spPr bwMode="auto">
          <a:xfrm>
            <a:off x="6937375"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157" name="Rectangle 45"/>
          <p:cNvSpPr>
            <a:spLocks noChangeArrowheads="1"/>
          </p:cNvSpPr>
          <p:nvPr/>
        </p:nvSpPr>
        <p:spPr bwMode="auto">
          <a:xfrm>
            <a:off x="7424737" y="217170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58" name="Rectangle 46"/>
          <p:cNvSpPr>
            <a:spLocks noChangeArrowheads="1"/>
          </p:cNvSpPr>
          <p:nvPr/>
        </p:nvSpPr>
        <p:spPr bwMode="auto">
          <a:xfrm>
            <a:off x="7424737" y="186690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159" name="Group 47"/>
          <p:cNvGrpSpPr>
            <a:grpSpLocks/>
          </p:cNvGrpSpPr>
          <p:nvPr/>
        </p:nvGrpSpPr>
        <p:grpSpPr bwMode="auto">
          <a:xfrm>
            <a:off x="4987924" y="2636838"/>
            <a:ext cx="2924175" cy="333375"/>
            <a:chOff x="3085" y="1661"/>
            <a:chExt cx="1842" cy="210"/>
          </a:xfrm>
        </p:grpSpPr>
        <p:sp>
          <p:nvSpPr>
            <p:cNvPr id="160" name="Line 48"/>
            <p:cNvSpPr>
              <a:spLocks noChangeShapeType="1"/>
            </p:cNvSpPr>
            <p:nvPr/>
          </p:nvSpPr>
          <p:spPr bwMode="auto">
            <a:xfrm>
              <a:off x="3085" y="1752"/>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61" name="Text Box 49"/>
            <p:cNvSpPr txBox="1">
              <a:spLocks noChangeArrowheads="1"/>
            </p:cNvSpPr>
            <p:nvPr/>
          </p:nvSpPr>
          <p:spPr bwMode="auto">
            <a:xfrm>
              <a:off x="3792" y="1661"/>
              <a:ext cx="37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VPO</a:t>
              </a:r>
            </a:p>
          </p:txBody>
        </p:sp>
      </p:grpSp>
      <p:grpSp>
        <p:nvGrpSpPr>
          <p:cNvPr id="162" name="Group 50"/>
          <p:cNvGrpSpPr>
            <a:grpSpLocks/>
          </p:cNvGrpSpPr>
          <p:nvPr/>
        </p:nvGrpSpPr>
        <p:grpSpPr bwMode="auto">
          <a:xfrm>
            <a:off x="1089025" y="2628900"/>
            <a:ext cx="3916362" cy="333375"/>
            <a:chOff x="629" y="1656"/>
            <a:chExt cx="2467" cy="210"/>
          </a:xfrm>
        </p:grpSpPr>
        <p:sp>
          <p:nvSpPr>
            <p:cNvPr id="163" name="Line 51"/>
            <p:cNvSpPr>
              <a:spLocks noChangeShapeType="1"/>
            </p:cNvSpPr>
            <p:nvPr/>
          </p:nvSpPr>
          <p:spPr bwMode="auto">
            <a:xfrm>
              <a:off x="629" y="1747"/>
              <a:ext cx="2467"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64" name="Text Box 52"/>
            <p:cNvSpPr txBox="1">
              <a:spLocks noChangeArrowheads="1"/>
            </p:cNvSpPr>
            <p:nvPr/>
          </p:nvSpPr>
          <p:spPr bwMode="auto">
            <a:xfrm>
              <a:off x="1577" y="1656"/>
              <a:ext cx="374"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VPN</a:t>
              </a:r>
            </a:p>
          </p:txBody>
        </p:sp>
      </p:grpSp>
      <p:sp>
        <p:nvSpPr>
          <p:cNvPr id="165" name="Line 54"/>
          <p:cNvSpPr>
            <a:spLocks noChangeShapeType="1"/>
          </p:cNvSpPr>
          <p:nvPr/>
        </p:nvSpPr>
        <p:spPr bwMode="auto">
          <a:xfrm>
            <a:off x="4010025" y="1727729"/>
            <a:ext cx="992187" cy="1588"/>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66" name="Text Box 55"/>
          <p:cNvSpPr txBox="1">
            <a:spLocks noChangeArrowheads="1"/>
          </p:cNvSpPr>
          <p:nvPr/>
        </p:nvSpPr>
        <p:spPr bwMode="auto">
          <a:xfrm>
            <a:off x="4233862" y="1603904"/>
            <a:ext cx="539750" cy="306388"/>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3300"/>
                </a:solidFill>
                <a:latin typeface="Calibri" pitchFamily="34" charset="0"/>
              </a:rPr>
              <a:t>TLBI</a:t>
            </a:r>
          </a:p>
        </p:txBody>
      </p:sp>
      <p:sp>
        <p:nvSpPr>
          <p:cNvPr id="167" name="Line 57"/>
          <p:cNvSpPr>
            <a:spLocks noChangeShapeType="1"/>
          </p:cNvSpPr>
          <p:nvPr/>
        </p:nvSpPr>
        <p:spPr bwMode="auto">
          <a:xfrm>
            <a:off x="1089025" y="1724025"/>
            <a:ext cx="2927350" cy="1588"/>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68" name="Text Box 58"/>
          <p:cNvSpPr txBox="1">
            <a:spLocks noChangeArrowheads="1"/>
          </p:cNvSpPr>
          <p:nvPr/>
        </p:nvSpPr>
        <p:spPr bwMode="auto">
          <a:xfrm>
            <a:off x="2332038" y="1600200"/>
            <a:ext cx="582613" cy="306388"/>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3300"/>
                </a:solidFill>
                <a:latin typeface="Calibri" pitchFamily="34" charset="0"/>
              </a:rPr>
              <a:t>TLBT</a:t>
            </a:r>
          </a:p>
        </p:txBody>
      </p:sp>
      <p:sp>
        <p:nvSpPr>
          <p:cNvPr id="208" name="Text Box 113"/>
          <p:cNvSpPr txBox="1">
            <a:spLocks noChangeArrowheads="1"/>
          </p:cNvSpPr>
          <p:nvPr/>
        </p:nvSpPr>
        <p:spPr bwMode="auto">
          <a:xfrm>
            <a:off x="7558087"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09" name="Text Box 114"/>
          <p:cNvSpPr txBox="1">
            <a:spLocks noChangeArrowheads="1"/>
          </p:cNvSpPr>
          <p:nvPr/>
        </p:nvSpPr>
        <p:spPr bwMode="auto">
          <a:xfrm>
            <a:off x="7070725" y="2160588"/>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10" name="Text Box 115"/>
          <p:cNvSpPr txBox="1">
            <a:spLocks noChangeArrowheads="1"/>
          </p:cNvSpPr>
          <p:nvPr/>
        </p:nvSpPr>
        <p:spPr bwMode="auto">
          <a:xfrm>
            <a:off x="6584950" y="2160588"/>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1" name="Text Box 116"/>
          <p:cNvSpPr txBox="1">
            <a:spLocks noChangeArrowheads="1"/>
          </p:cNvSpPr>
          <p:nvPr/>
        </p:nvSpPr>
        <p:spPr bwMode="auto">
          <a:xfrm>
            <a:off x="6097587" y="2160588"/>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12" name="Text Box 117"/>
          <p:cNvSpPr txBox="1">
            <a:spLocks noChangeArrowheads="1"/>
          </p:cNvSpPr>
          <p:nvPr/>
        </p:nvSpPr>
        <p:spPr bwMode="auto">
          <a:xfrm>
            <a:off x="5611812" y="2160588"/>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3" name="Text Box 118"/>
          <p:cNvSpPr txBox="1">
            <a:spLocks noChangeArrowheads="1"/>
          </p:cNvSpPr>
          <p:nvPr/>
        </p:nvSpPr>
        <p:spPr bwMode="auto">
          <a:xfrm>
            <a:off x="5124450" y="2160588"/>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14" name="Text Box 119"/>
          <p:cNvSpPr txBox="1">
            <a:spLocks noChangeArrowheads="1"/>
          </p:cNvSpPr>
          <p:nvPr/>
        </p:nvSpPr>
        <p:spPr bwMode="auto">
          <a:xfrm>
            <a:off x="4638675"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5" name="Text Box 120"/>
          <p:cNvSpPr txBox="1">
            <a:spLocks noChangeArrowheads="1"/>
          </p:cNvSpPr>
          <p:nvPr/>
        </p:nvSpPr>
        <p:spPr bwMode="auto">
          <a:xfrm>
            <a:off x="4151312"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6" name="Text Box 121"/>
          <p:cNvSpPr txBox="1">
            <a:spLocks noChangeArrowheads="1"/>
          </p:cNvSpPr>
          <p:nvPr/>
        </p:nvSpPr>
        <p:spPr bwMode="auto">
          <a:xfrm>
            <a:off x="3665537"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7" name="Text Box 122"/>
          <p:cNvSpPr txBox="1">
            <a:spLocks noChangeArrowheads="1"/>
          </p:cNvSpPr>
          <p:nvPr/>
        </p:nvSpPr>
        <p:spPr bwMode="auto">
          <a:xfrm>
            <a:off x="3178175"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18" name="Text Box 123"/>
          <p:cNvSpPr txBox="1">
            <a:spLocks noChangeArrowheads="1"/>
          </p:cNvSpPr>
          <p:nvPr/>
        </p:nvSpPr>
        <p:spPr bwMode="auto">
          <a:xfrm>
            <a:off x="2692400"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19" name="Text Box 124"/>
          <p:cNvSpPr txBox="1">
            <a:spLocks noChangeArrowheads="1"/>
          </p:cNvSpPr>
          <p:nvPr/>
        </p:nvSpPr>
        <p:spPr bwMode="auto">
          <a:xfrm>
            <a:off x="2205037"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20" name="Text Box 125"/>
          <p:cNvSpPr txBox="1">
            <a:spLocks noChangeArrowheads="1"/>
          </p:cNvSpPr>
          <p:nvPr/>
        </p:nvSpPr>
        <p:spPr bwMode="auto">
          <a:xfrm>
            <a:off x="1719262"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21" name="Text Box 126"/>
          <p:cNvSpPr txBox="1">
            <a:spLocks noChangeArrowheads="1"/>
          </p:cNvSpPr>
          <p:nvPr/>
        </p:nvSpPr>
        <p:spPr bwMode="auto">
          <a:xfrm>
            <a:off x="1233487" y="2162176"/>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22" name="Text Box 128"/>
          <p:cNvSpPr txBox="1">
            <a:spLocks noChangeArrowheads="1"/>
          </p:cNvSpPr>
          <p:nvPr/>
        </p:nvSpPr>
        <p:spPr bwMode="auto">
          <a:xfrm>
            <a:off x="1253068" y="3048026"/>
            <a:ext cx="490538"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0x0F</a:t>
            </a:r>
          </a:p>
        </p:txBody>
      </p:sp>
      <p:sp>
        <p:nvSpPr>
          <p:cNvPr id="223" name="Text Box 129"/>
          <p:cNvSpPr txBox="1">
            <a:spLocks noChangeArrowheads="1"/>
          </p:cNvSpPr>
          <p:nvPr/>
        </p:nvSpPr>
        <p:spPr bwMode="auto">
          <a:xfrm>
            <a:off x="2599876" y="3048026"/>
            <a:ext cx="394599" cy="3161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0x3</a:t>
            </a:r>
          </a:p>
        </p:txBody>
      </p:sp>
      <p:sp>
        <p:nvSpPr>
          <p:cNvPr id="224" name="Text Box 130"/>
          <p:cNvSpPr txBox="1">
            <a:spLocks noChangeArrowheads="1"/>
          </p:cNvSpPr>
          <p:nvPr/>
        </p:nvSpPr>
        <p:spPr bwMode="auto">
          <a:xfrm>
            <a:off x="3564469" y="3048026"/>
            <a:ext cx="500063"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0x03</a:t>
            </a:r>
          </a:p>
        </p:txBody>
      </p:sp>
      <p:sp>
        <p:nvSpPr>
          <p:cNvPr id="225" name="Text Box 131"/>
          <p:cNvSpPr txBox="1">
            <a:spLocks noChangeArrowheads="1"/>
          </p:cNvSpPr>
          <p:nvPr/>
        </p:nvSpPr>
        <p:spPr bwMode="auto">
          <a:xfrm>
            <a:off x="5252800" y="3048000"/>
            <a:ext cx="199735"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Y</a:t>
            </a:r>
          </a:p>
        </p:txBody>
      </p:sp>
      <p:sp>
        <p:nvSpPr>
          <p:cNvPr id="226" name="Text Box 133"/>
          <p:cNvSpPr txBox="1">
            <a:spLocks noChangeArrowheads="1"/>
          </p:cNvSpPr>
          <p:nvPr/>
        </p:nvSpPr>
        <p:spPr bwMode="auto">
          <a:xfrm>
            <a:off x="6891868" y="3048026"/>
            <a:ext cx="227012"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C00000"/>
                </a:solidFill>
                <a:latin typeface="Calibri" pitchFamily="34" charset="0"/>
              </a:rPr>
              <a:t>N</a:t>
            </a:r>
            <a:endParaRPr lang="en-GB" sz="1600" b="1" dirty="0">
              <a:solidFill>
                <a:srgbClr val="C00000"/>
              </a:solidFill>
              <a:latin typeface="Calibri" pitchFamily="34" charset="0"/>
            </a:endParaRPr>
          </a:p>
        </p:txBody>
      </p:sp>
      <p:sp>
        <p:nvSpPr>
          <p:cNvPr id="227" name="Text Box 134"/>
          <p:cNvSpPr txBox="1">
            <a:spLocks noChangeArrowheads="1"/>
          </p:cNvSpPr>
          <p:nvPr/>
        </p:nvSpPr>
        <p:spPr bwMode="auto">
          <a:xfrm>
            <a:off x="7856538" y="3048026"/>
            <a:ext cx="525462"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0x0D</a:t>
            </a:r>
          </a:p>
        </p:txBody>
      </p:sp>
      <p:sp>
        <p:nvSpPr>
          <p:cNvPr id="37889" name="Rectangle 1"/>
          <p:cNvSpPr>
            <a:spLocks noGrp="1" noChangeArrowheads="1"/>
          </p:cNvSpPr>
          <p:nvPr>
            <p:ph type="title"/>
          </p:nvPr>
        </p:nvSpPr>
        <p:spPr>
          <a:xfrm>
            <a:off x="381000" y="493713"/>
            <a:ext cx="7345363"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Address Translation Example</a:t>
            </a:r>
          </a:p>
        </p:txBody>
      </p:sp>
      <p:sp>
        <p:nvSpPr>
          <p:cNvPr id="130" name="Rectangle 2"/>
          <p:cNvSpPr txBox="1">
            <a:spLocks noChangeArrowheads="1"/>
          </p:cNvSpPr>
          <p:nvPr/>
        </p:nvSpPr>
        <p:spPr bwMode="auto">
          <a:xfrm>
            <a:off x="440736" y="1215452"/>
            <a:ext cx="7975189" cy="38730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222250" indent="-222250">
              <a:lnSpc>
                <a:spcPct val="73000"/>
              </a:lnSpc>
              <a:buSzPct val="100000"/>
              <a:buFont typeface="Wingdings 2" pitchFamily="18"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kern="0" dirty="0"/>
              <a:t>Virtual Address: </a:t>
            </a:r>
            <a:r>
              <a:rPr lang="en-GB" kern="0" dirty="0">
                <a:latin typeface="Courier New" pitchFamily="49" charset="0"/>
              </a:rPr>
              <a:t>0x03D4</a:t>
            </a:r>
          </a:p>
          <a:p>
            <a:pPr marL="222250" indent="-222250">
              <a:lnSpc>
                <a:spcPct val="73000"/>
              </a:lnSpc>
              <a:buSzPct val="100000"/>
              <a:buFont typeface="Wingdings 2" pitchFamily="18"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latin typeface="Courier New" pitchFamily="49" charset="0"/>
            </a:endParaRPr>
          </a:p>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latin typeface="Courier New" pitchFamily="49" charset="0"/>
            </a:endParaRPr>
          </a:p>
          <a:p>
            <a:pPr marL="558800" lvl="1" indent="-220663">
              <a:lnSpc>
                <a:spcPct val="85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latin typeface="Courier New" pitchFamily="49" charset="0"/>
            </a:endParaRP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b="0" kern="0" dirty="0"/>
              <a:t>VPN ___	TLBI ___	TLBT ____	          TLB Hit? __	Page Fault? __        PPN: ____</a:t>
            </a:r>
            <a:endParaRPr lang="en-GB" b="0"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kern="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kern="0" dirty="0"/>
              <a:t>Physical Address</a:t>
            </a:r>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100"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b="0" kern="0" dirty="0"/>
              <a:t>	CO ___	CI___	CT ____	     Hit? __              Byte: ____</a:t>
            </a: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p:txBody>
      </p:sp>
      <p:sp>
        <p:nvSpPr>
          <p:cNvPr id="169" name="Rectangle 62"/>
          <p:cNvSpPr>
            <a:spLocks noChangeArrowheads="1"/>
          </p:cNvSpPr>
          <p:nvPr/>
        </p:nvSpPr>
        <p:spPr bwMode="auto">
          <a:xfrm>
            <a:off x="2071687"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0" name="Rectangle 63"/>
          <p:cNvSpPr>
            <a:spLocks noChangeArrowheads="1"/>
          </p:cNvSpPr>
          <p:nvPr/>
        </p:nvSpPr>
        <p:spPr bwMode="auto">
          <a:xfrm>
            <a:off x="2071687"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171" name="Rectangle 65"/>
          <p:cNvSpPr>
            <a:spLocks noChangeArrowheads="1"/>
          </p:cNvSpPr>
          <p:nvPr/>
        </p:nvSpPr>
        <p:spPr bwMode="auto">
          <a:xfrm>
            <a:off x="2559050"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2" name="Rectangle 66"/>
          <p:cNvSpPr>
            <a:spLocks noChangeArrowheads="1"/>
          </p:cNvSpPr>
          <p:nvPr/>
        </p:nvSpPr>
        <p:spPr bwMode="auto">
          <a:xfrm>
            <a:off x="2559050"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173" name="Rectangle 68"/>
          <p:cNvSpPr>
            <a:spLocks noChangeArrowheads="1"/>
          </p:cNvSpPr>
          <p:nvPr/>
        </p:nvSpPr>
        <p:spPr bwMode="auto">
          <a:xfrm>
            <a:off x="3046412"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4" name="Rectangle 69"/>
          <p:cNvSpPr>
            <a:spLocks noChangeArrowheads="1"/>
          </p:cNvSpPr>
          <p:nvPr/>
        </p:nvSpPr>
        <p:spPr bwMode="auto">
          <a:xfrm>
            <a:off x="3046412"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175" name="Rectangle 71"/>
          <p:cNvSpPr>
            <a:spLocks noChangeArrowheads="1"/>
          </p:cNvSpPr>
          <p:nvPr/>
        </p:nvSpPr>
        <p:spPr bwMode="auto">
          <a:xfrm>
            <a:off x="3533775"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6" name="Rectangle 72"/>
          <p:cNvSpPr>
            <a:spLocks noChangeArrowheads="1"/>
          </p:cNvSpPr>
          <p:nvPr/>
        </p:nvSpPr>
        <p:spPr bwMode="auto">
          <a:xfrm>
            <a:off x="3533775"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177" name="Rectangle 74"/>
          <p:cNvSpPr>
            <a:spLocks noChangeArrowheads="1"/>
          </p:cNvSpPr>
          <p:nvPr/>
        </p:nvSpPr>
        <p:spPr bwMode="auto">
          <a:xfrm>
            <a:off x="4021137"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8" name="Rectangle 75"/>
          <p:cNvSpPr>
            <a:spLocks noChangeArrowheads="1"/>
          </p:cNvSpPr>
          <p:nvPr/>
        </p:nvSpPr>
        <p:spPr bwMode="auto">
          <a:xfrm>
            <a:off x="4021137"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179" name="Rectangle 77"/>
          <p:cNvSpPr>
            <a:spLocks noChangeArrowheads="1"/>
          </p:cNvSpPr>
          <p:nvPr/>
        </p:nvSpPr>
        <p:spPr bwMode="auto">
          <a:xfrm>
            <a:off x="4508500" y="5982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80" name="Rectangle 78"/>
          <p:cNvSpPr>
            <a:spLocks noChangeArrowheads="1"/>
          </p:cNvSpPr>
          <p:nvPr/>
        </p:nvSpPr>
        <p:spPr bwMode="auto">
          <a:xfrm>
            <a:off x="4508500"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181" name="Rectangle 80"/>
          <p:cNvSpPr>
            <a:spLocks noChangeArrowheads="1"/>
          </p:cNvSpPr>
          <p:nvPr/>
        </p:nvSpPr>
        <p:spPr bwMode="auto">
          <a:xfrm>
            <a:off x="4995862"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2" name="Rectangle 81"/>
          <p:cNvSpPr>
            <a:spLocks noChangeArrowheads="1"/>
          </p:cNvSpPr>
          <p:nvPr/>
        </p:nvSpPr>
        <p:spPr bwMode="auto">
          <a:xfrm>
            <a:off x="4995862"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183" name="Rectangle 83"/>
          <p:cNvSpPr>
            <a:spLocks noChangeArrowheads="1"/>
          </p:cNvSpPr>
          <p:nvPr/>
        </p:nvSpPr>
        <p:spPr bwMode="auto">
          <a:xfrm>
            <a:off x="5483225"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4" name="Rectangle 84"/>
          <p:cNvSpPr>
            <a:spLocks noChangeArrowheads="1"/>
          </p:cNvSpPr>
          <p:nvPr/>
        </p:nvSpPr>
        <p:spPr bwMode="auto">
          <a:xfrm>
            <a:off x="5483225"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185" name="Rectangle 86"/>
          <p:cNvSpPr>
            <a:spLocks noChangeArrowheads="1"/>
          </p:cNvSpPr>
          <p:nvPr/>
        </p:nvSpPr>
        <p:spPr bwMode="auto">
          <a:xfrm>
            <a:off x="5970587"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6" name="Rectangle 87"/>
          <p:cNvSpPr>
            <a:spLocks noChangeArrowheads="1"/>
          </p:cNvSpPr>
          <p:nvPr/>
        </p:nvSpPr>
        <p:spPr bwMode="auto">
          <a:xfrm>
            <a:off x="5970587"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187" name="Rectangle 89"/>
          <p:cNvSpPr>
            <a:spLocks noChangeArrowheads="1"/>
          </p:cNvSpPr>
          <p:nvPr/>
        </p:nvSpPr>
        <p:spPr bwMode="auto">
          <a:xfrm>
            <a:off x="6457950"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8" name="Rectangle 90"/>
          <p:cNvSpPr>
            <a:spLocks noChangeArrowheads="1"/>
          </p:cNvSpPr>
          <p:nvPr/>
        </p:nvSpPr>
        <p:spPr bwMode="auto">
          <a:xfrm>
            <a:off x="6457950"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189" name="Rectangle 92"/>
          <p:cNvSpPr>
            <a:spLocks noChangeArrowheads="1"/>
          </p:cNvSpPr>
          <p:nvPr/>
        </p:nvSpPr>
        <p:spPr bwMode="auto">
          <a:xfrm>
            <a:off x="6945312"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90" name="Rectangle 93"/>
          <p:cNvSpPr>
            <a:spLocks noChangeArrowheads="1"/>
          </p:cNvSpPr>
          <p:nvPr/>
        </p:nvSpPr>
        <p:spPr bwMode="auto">
          <a:xfrm>
            <a:off x="6945312"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191" name="Rectangle 95"/>
          <p:cNvSpPr>
            <a:spLocks noChangeArrowheads="1"/>
          </p:cNvSpPr>
          <p:nvPr/>
        </p:nvSpPr>
        <p:spPr bwMode="auto">
          <a:xfrm>
            <a:off x="7432675" y="5982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92" name="Rectangle 96"/>
          <p:cNvSpPr>
            <a:spLocks noChangeArrowheads="1"/>
          </p:cNvSpPr>
          <p:nvPr/>
        </p:nvSpPr>
        <p:spPr bwMode="auto">
          <a:xfrm>
            <a:off x="7432675" y="5677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193" name="Group 97"/>
          <p:cNvGrpSpPr>
            <a:grpSpLocks/>
          </p:cNvGrpSpPr>
          <p:nvPr/>
        </p:nvGrpSpPr>
        <p:grpSpPr bwMode="auto">
          <a:xfrm>
            <a:off x="5004858" y="6372225"/>
            <a:ext cx="2924175" cy="333375"/>
            <a:chOff x="3101" y="3292"/>
            <a:chExt cx="1842" cy="210"/>
          </a:xfrm>
        </p:grpSpPr>
        <p:sp>
          <p:nvSpPr>
            <p:cNvPr id="194" name="Line 98"/>
            <p:cNvSpPr>
              <a:spLocks noChangeShapeType="1"/>
            </p:cNvSpPr>
            <p:nvPr/>
          </p:nvSpPr>
          <p:spPr bwMode="auto">
            <a:xfrm>
              <a:off x="3101"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95" name="Text Box 99"/>
            <p:cNvSpPr txBox="1">
              <a:spLocks noChangeArrowheads="1"/>
            </p:cNvSpPr>
            <p:nvPr/>
          </p:nvSpPr>
          <p:spPr bwMode="auto">
            <a:xfrm>
              <a:off x="3808" y="3292"/>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196" name="Group 100"/>
          <p:cNvGrpSpPr>
            <a:grpSpLocks/>
          </p:cNvGrpSpPr>
          <p:nvPr/>
        </p:nvGrpSpPr>
        <p:grpSpPr bwMode="auto">
          <a:xfrm>
            <a:off x="2092324" y="6363758"/>
            <a:ext cx="2924175" cy="333375"/>
            <a:chOff x="1277" y="3292"/>
            <a:chExt cx="1842" cy="210"/>
          </a:xfrm>
        </p:grpSpPr>
        <p:sp>
          <p:nvSpPr>
            <p:cNvPr id="197" name="Line 101"/>
            <p:cNvSpPr>
              <a:spLocks noChangeShapeType="1"/>
            </p:cNvSpPr>
            <p:nvPr/>
          </p:nvSpPr>
          <p:spPr bwMode="auto">
            <a:xfrm>
              <a:off x="1277"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98" name="Text Box 102"/>
            <p:cNvSpPr txBox="1">
              <a:spLocks noChangeArrowheads="1"/>
            </p:cNvSpPr>
            <p:nvPr/>
          </p:nvSpPr>
          <p:spPr bwMode="auto">
            <a:xfrm>
              <a:off x="1984" y="3292"/>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228" name="Group 135"/>
          <p:cNvGrpSpPr>
            <a:grpSpLocks/>
          </p:cNvGrpSpPr>
          <p:nvPr/>
        </p:nvGrpSpPr>
        <p:grpSpPr bwMode="auto">
          <a:xfrm>
            <a:off x="2215620" y="5980641"/>
            <a:ext cx="5576888" cy="339725"/>
            <a:chOff x="1344" y="3030"/>
            <a:chExt cx="3513" cy="214"/>
          </a:xfrm>
        </p:grpSpPr>
        <p:sp>
          <p:nvSpPr>
            <p:cNvPr id="229" name="Text Box 136"/>
            <p:cNvSpPr txBox="1">
              <a:spLocks noChangeArrowheads="1"/>
            </p:cNvSpPr>
            <p:nvPr/>
          </p:nvSpPr>
          <p:spPr bwMode="auto">
            <a:xfrm>
              <a:off x="4725" y="3031"/>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0" name="Text Box 137"/>
            <p:cNvSpPr txBox="1">
              <a:spLocks noChangeArrowheads="1"/>
            </p:cNvSpPr>
            <p:nvPr/>
          </p:nvSpPr>
          <p:spPr bwMode="auto">
            <a:xfrm>
              <a:off x="441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1" name="Text Box 138"/>
            <p:cNvSpPr txBox="1">
              <a:spLocks noChangeArrowheads="1"/>
            </p:cNvSpPr>
            <p:nvPr/>
          </p:nvSpPr>
          <p:spPr bwMode="auto">
            <a:xfrm>
              <a:off x="3802"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2" name="Text Box 139"/>
            <p:cNvSpPr txBox="1">
              <a:spLocks noChangeArrowheads="1"/>
            </p:cNvSpPr>
            <p:nvPr/>
          </p:nvSpPr>
          <p:spPr bwMode="auto">
            <a:xfrm>
              <a:off x="288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3" name="Text Box 140"/>
            <p:cNvSpPr txBox="1">
              <a:spLocks noChangeArrowheads="1"/>
            </p:cNvSpPr>
            <p:nvPr/>
          </p:nvSpPr>
          <p:spPr bwMode="auto">
            <a:xfrm>
              <a:off x="2573"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4" name="Text Box 141"/>
            <p:cNvSpPr txBox="1">
              <a:spLocks noChangeArrowheads="1"/>
            </p:cNvSpPr>
            <p:nvPr/>
          </p:nvSpPr>
          <p:spPr bwMode="auto">
            <a:xfrm>
              <a:off x="226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5" name="Text Box 142"/>
            <p:cNvSpPr txBox="1">
              <a:spLocks noChangeArrowheads="1"/>
            </p:cNvSpPr>
            <p:nvPr/>
          </p:nvSpPr>
          <p:spPr bwMode="auto">
            <a:xfrm>
              <a:off x="1651"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6" name="Text Box 143"/>
            <p:cNvSpPr txBox="1">
              <a:spLocks noChangeArrowheads="1"/>
            </p:cNvSpPr>
            <p:nvPr/>
          </p:nvSpPr>
          <p:spPr bwMode="auto">
            <a:xfrm>
              <a:off x="411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7" name="Text Box 144"/>
            <p:cNvSpPr txBox="1">
              <a:spLocks noChangeArrowheads="1"/>
            </p:cNvSpPr>
            <p:nvPr/>
          </p:nvSpPr>
          <p:spPr bwMode="auto">
            <a:xfrm>
              <a:off x="349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8" name="Text Box 145"/>
            <p:cNvSpPr txBox="1">
              <a:spLocks noChangeArrowheads="1"/>
            </p:cNvSpPr>
            <p:nvPr/>
          </p:nvSpPr>
          <p:spPr bwMode="auto">
            <a:xfrm>
              <a:off x="3188"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9" name="Text Box 146"/>
            <p:cNvSpPr txBox="1">
              <a:spLocks noChangeArrowheads="1"/>
            </p:cNvSpPr>
            <p:nvPr/>
          </p:nvSpPr>
          <p:spPr bwMode="auto">
            <a:xfrm>
              <a:off x="195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40" name="Text Box 147"/>
            <p:cNvSpPr txBox="1">
              <a:spLocks noChangeArrowheads="1"/>
            </p:cNvSpPr>
            <p:nvPr/>
          </p:nvSpPr>
          <p:spPr bwMode="auto">
            <a:xfrm>
              <a:off x="1344"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grpSp>
      <p:grpSp>
        <p:nvGrpSpPr>
          <p:cNvPr id="922" name="Group 921">
            <a:extLst>
              <a:ext uri="{FF2B5EF4-FFF2-40B4-BE49-F238E27FC236}">
                <a16:creationId xmlns:a16="http://schemas.microsoft.com/office/drawing/2014/main" id="{D3BCD5E7-ACAE-4E61-BA73-B9087CB61528}"/>
              </a:ext>
            </a:extLst>
          </p:cNvPr>
          <p:cNvGrpSpPr/>
          <p:nvPr/>
        </p:nvGrpSpPr>
        <p:grpSpPr>
          <a:xfrm>
            <a:off x="665955" y="3554411"/>
            <a:ext cx="8154989" cy="1627189"/>
            <a:chOff x="2211252" y="149729"/>
            <a:chExt cx="8154989" cy="1627189"/>
          </a:xfrm>
        </p:grpSpPr>
        <p:sp>
          <p:nvSpPr>
            <p:cNvPr id="923" name="Rectangle 60">
              <a:extLst>
                <a:ext uri="{FF2B5EF4-FFF2-40B4-BE49-F238E27FC236}">
                  <a16:creationId xmlns:a16="http://schemas.microsoft.com/office/drawing/2014/main" id="{EA472761-D774-4750-9BC1-34086E02C49A}"/>
                </a:ext>
              </a:extLst>
            </p:cNvPr>
            <p:cNvSpPr>
              <a:spLocks noChangeArrowheads="1"/>
            </p:cNvSpPr>
            <p:nvPr/>
          </p:nvSpPr>
          <p:spPr bwMode="auto">
            <a:xfrm>
              <a:off x="9739177"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24" name="Rectangle 61">
              <a:extLst>
                <a:ext uri="{FF2B5EF4-FFF2-40B4-BE49-F238E27FC236}">
                  <a16:creationId xmlns:a16="http://schemas.microsoft.com/office/drawing/2014/main" id="{E111E79D-3EDA-4DAD-B9E0-F0B87529286C}"/>
                </a:ext>
              </a:extLst>
            </p:cNvPr>
            <p:cNvSpPr>
              <a:spLocks noChangeArrowheads="1"/>
            </p:cNvSpPr>
            <p:nvPr/>
          </p:nvSpPr>
          <p:spPr bwMode="auto">
            <a:xfrm>
              <a:off x="9108940" y="1449892"/>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25" name="Rectangle 62">
              <a:extLst>
                <a:ext uri="{FF2B5EF4-FFF2-40B4-BE49-F238E27FC236}">
                  <a16:creationId xmlns:a16="http://schemas.microsoft.com/office/drawing/2014/main" id="{25E30877-543A-4F17-BED2-686010DF87B9}"/>
                </a:ext>
              </a:extLst>
            </p:cNvPr>
            <p:cNvSpPr>
              <a:spLocks noChangeArrowheads="1"/>
            </p:cNvSpPr>
            <p:nvPr/>
          </p:nvSpPr>
          <p:spPr bwMode="auto">
            <a:xfrm>
              <a:off x="8483465"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926" name="Rectangle 63">
              <a:extLst>
                <a:ext uri="{FF2B5EF4-FFF2-40B4-BE49-F238E27FC236}">
                  <a16:creationId xmlns:a16="http://schemas.microsoft.com/office/drawing/2014/main" id="{60B3979C-A484-45AD-9227-7DC3AC7DE1B8}"/>
                </a:ext>
              </a:extLst>
            </p:cNvPr>
            <p:cNvSpPr>
              <a:spLocks noChangeArrowheads="1"/>
            </p:cNvSpPr>
            <p:nvPr/>
          </p:nvSpPr>
          <p:spPr bwMode="auto">
            <a:xfrm>
              <a:off x="7854815"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927" name="Rectangle 64">
              <a:extLst>
                <a:ext uri="{FF2B5EF4-FFF2-40B4-BE49-F238E27FC236}">
                  <a16:creationId xmlns:a16="http://schemas.microsoft.com/office/drawing/2014/main" id="{8AA1DD1E-E0E5-47DA-BB32-4848FB971DA8}"/>
                </a:ext>
              </a:extLst>
            </p:cNvPr>
            <p:cNvSpPr>
              <a:spLocks noChangeArrowheads="1"/>
            </p:cNvSpPr>
            <p:nvPr/>
          </p:nvSpPr>
          <p:spPr bwMode="auto">
            <a:xfrm>
              <a:off x="7229340"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928" name="Rectangle 65">
              <a:extLst>
                <a:ext uri="{FF2B5EF4-FFF2-40B4-BE49-F238E27FC236}">
                  <a16:creationId xmlns:a16="http://schemas.microsoft.com/office/drawing/2014/main" id="{F9185848-003C-4E69-9F06-5F0B1F551ED2}"/>
                </a:ext>
              </a:extLst>
            </p:cNvPr>
            <p:cNvSpPr>
              <a:spLocks noChangeArrowheads="1"/>
            </p:cNvSpPr>
            <p:nvPr/>
          </p:nvSpPr>
          <p:spPr bwMode="auto">
            <a:xfrm>
              <a:off x="6602277" y="1449892"/>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929" name="Rectangle 66">
              <a:extLst>
                <a:ext uri="{FF2B5EF4-FFF2-40B4-BE49-F238E27FC236}">
                  <a16:creationId xmlns:a16="http://schemas.microsoft.com/office/drawing/2014/main" id="{E82E37D2-5018-40C4-8ED5-21646BBCA918}"/>
                </a:ext>
              </a:extLst>
            </p:cNvPr>
            <p:cNvSpPr>
              <a:spLocks noChangeArrowheads="1"/>
            </p:cNvSpPr>
            <p:nvPr/>
          </p:nvSpPr>
          <p:spPr bwMode="auto">
            <a:xfrm>
              <a:off x="5973627"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930" name="Rectangle 67">
              <a:extLst>
                <a:ext uri="{FF2B5EF4-FFF2-40B4-BE49-F238E27FC236}">
                  <a16:creationId xmlns:a16="http://schemas.microsoft.com/office/drawing/2014/main" id="{17F6F41C-D146-49CA-993A-5A84AB481801}"/>
                </a:ext>
              </a:extLst>
            </p:cNvPr>
            <p:cNvSpPr>
              <a:spLocks noChangeArrowheads="1"/>
            </p:cNvSpPr>
            <p:nvPr/>
          </p:nvSpPr>
          <p:spPr bwMode="auto">
            <a:xfrm>
              <a:off x="5346565" y="1449892"/>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931" name="Rectangle 68">
              <a:extLst>
                <a:ext uri="{FF2B5EF4-FFF2-40B4-BE49-F238E27FC236}">
                  <a16:creationId xmlns:a16="http://schemas.microsoft.com/office/drawing/2014/main" id="{5D542677-362A-4523-814B-7A619276AD30}"/>
                </a:ext>
              </a:extLst>
            </p:cNvPr>
            <p:cNvSpPr>
              <a:spLocks noChangeArrowheads="1"/>
            </p:cNvSpPr>
            <p:nvPr/>
          </p:nvSpPr>
          <p:spPr bwMode="auto">
            <a:xfrm>
              <a:off x="4721090"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932" name="Rectangle 69">
              <a:extLst>
                <a:ext uri="{FF2B5EF4-FFF2-40B4-BE49-F238E27FC236}">
                  <a16:creationId xmlns:a16="http://schemas.microsoft.com/office/drawing/2014/main" id="{0C907FF0-D5F5-4D9B-B737-CA0502EBED8B}"/>
                </a:ext>
              </a:extLst>
            </p:cNvPr>
            <p:cNvSpPr>
              <a:spLocks noChangeArrowheads="1"/>
            </p:cNvSpPr>
            <p:nvPr/>
          </p:nvSpPr>
          <p:spPr bwMode="auto">
            <a:xfrm>
              <a:off x="4092440" y="1449892"/>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33" name="Rectangle 70">
              <a:extLst>
                <a:ext uri="{FF2B5EF4-FFF2-40B4-BE49-F238E27FC236}">
                  <a16:creationId xmlns:a16="http://schemas.microsoft.com/office/drawing/2014/main" id="{BB1517C0-09E6-47A4-BE1B-3EB66FBB06ED}"/>
                </a:ext>
              </a:extLst>
            </p:cNvPr>
            <p:cNvSpPr>
              <a:spLocks noChangeArrowheads="1"/>
            </p:cNvSpPr>
            <p:nvPr/>
          </p:nvSpPr>
          <p:spPr bwMode="auto">
            <a:xfrm>
              <a:off x="3466965" y="1449892"/>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34" name="Rectangle 71">
              <a:extLst>
                <a:ext uri="{FF2B5EF4-FFF2-40B4-BE49-F238E27FC236}">
                  <a16:creationId xmlns:a16="http://schemas.microsoft.com/office/drawing/2014/main" id="{9D6D2442-8638-416F-AFE0-B0806B187D38}"/>
                </a:ext>
              </a:extLst>
            </p:cNvPr>
            <p:cNvSpPr>
              <a:spLocks noChangeArrowheads="1"/>
            </p:cNvSpPr>
            <p:nvPr/>
          </p:nvSpPr>
          <p:spPr bwMode="auto">
            <a:xfrm>
              <a:off x="2836727" y="1449892"/>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935" name="Rectangle 72">
              <a:extLst>
                <a:ext uri="{FF2B5EF4-FFF2-40B4-BE49-F238E27FC236}">
                  <a16:creationId xmlns:a16="http://schemas.microsoft.com/office/drawing/2014/main" id="{5E6B643D-3006-4DDC-A33E-24BF031CC4E0}"/>
                </a:ext>
              </a:extLst>
            </p:cNvPr>
            <p:cNvSpPr>
              <a:spLocks noChangeArrowheads="1"/>
            </p:cNvSpPr>
            <p:nvPr/>
          </p:nvSpPr>
          <p:spPr bwMode="auto">
            <a:xfrm>
              <a:off x="2211252" y="1449892"/>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936" name="Rectangle 73">
              <a:extLst>
                <a:ext uri="{FF2B5EF4-FFF2-40B4-BE49-F238E27FC236}">
                  <a16:creationId xmlns:a16="http://schemas.microsoft.com/office/drawing/2014/main" id="{1891F660-6CB6-4AC5-895E-805B5193BAB7}"/>
                </a:ext>
              </a:extLst>
            </p:cNvPr>
            <p:cNvSpPr>
              <a:spLocks noChangeArrowheads="1"/>
            </p:cNvSpPr>
            <p:nvPr/>
          </p:nvSpPr>
          <p:spPr bwMode="auto">
            <a:xfrm>
              <a:off x="9739177"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37" name="Rectangle 74">
              <a:extLst>
                <a:ext uri="{FF2B5EF4-FFF2-40B4-BE49-F238E27FC236}">
                  <a16:creationId xmlns:a16="http://schemas.microsoft.com/office/drawing/2014/main" id="{E8EB8287-7A9E-4B2D-B471-85A23FD1B180}"/>
                </a:ext>
              </a:extLst>
            </p:cNvPr>
            <p:cNvSpPr>
              <a:spLocks noChangeArrowheads="1"/>
            </p:cNvSpPr>
            <p:nvPr/>
          </p:nvSpPr>
          <p:spPr bwMode="auto">
            <a:xfrm>
              <a:off x="9108940" y="1124454"/>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38" name="Rectangle 75">
              <a:extLst>
                <a:ext uri="{FF2B5EF4-FFF2-40B4-BE49-F238E27FC236}">
                  <a16:creationId xmlns:a16="http://schemas.microsoft.com/office/drawing/2014/main" id="{F9386608-2103-42F1-9C34-EA89BCC0D542}"/>
                </a:ext>
              </a:extLst>
            </p:cNvPr>
            <p:cNvSpPr>
              <a:spLocks noChangeArrowheads="1"/>
            </p:cNvSpPr>
            <p:nvPr/>
          </p:nvSpPr>
          <p:spPr bwMode="auto">
            <a:xfrm>
              <a:off x="8483465"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939" name="Rectangle 76">
              <a:extLst>
                <a:ext uri="{FF2B5EF4-FFF2-40B4-BE49-F238E27FC236}">
                  <a16:creationId xmlns:a16="http://schemas.microsoft.com/office/drawing/2014/main" id="{F096714F-E44A-413A-AF59-808356E60D86}"/>
                </a:ext>
              </a:extLst>
            </p:cNvPr>
            <p:cNvSpPr>
              <a:spLocks noChangeArrowheads="1"/>
            </p:cNvSpPr>
            <p:nvPr/>
          </p:nvSpPr>
          <p:spPr bwMode="auto">
            <a:xfrm>
              <a:off x="7854815"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40" name="Rectangle 77">
              <a:extLst>
                <a:ext uri="{FF2B5EF4-FFF2-40B4-BE49-F238E27FC236}">
                  <a16:creationId xmlns:a16="http://schemas.microsoft.com/office/drawing/2014/main" id="{694345DC-DCD4-4AF1-9B4B-9477591BAF22}"/>
                </a:ext>
              </a:extLst>
            </p:cNvPr>
            <p:cNvSpPr>
              <a:spLocks noChangeArrowheads="1"/>
            </p:cNvSpPr>
            <p:nvPr/>
          </p:nvSpPr>
          <p:spPr bwMode="auto">
            <a:xfrm>
              <a:off x="7229340"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41" name="Rectangle 78">
              <a:extLst>
                <a:ext uri="{FF2B5EF4-FFF2-40B4-BE49-F238E27FC236}">
                  <a16:creationId xmlns:a16="http://schemas.microsoft.com/office/drawing/2014/main" id="{AA351ADC-50D3-4B8E-BC74-C672B84A8E39}"/>
                </a:ext>
              </a:extLst>
            </p:cNvPr>
            <p:cNvSpPr>
              <a:spLocks noChangeArrowheads="1"/>
            </p:cNvSpPr>
            <p:nvPr/>
          </p:nvSpPr>
          <p:spPr bwMode="auto">
            <a:xfrm>
              <a:off x="6602277" y="1124454"/>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06</a:t>
              </a:r>
            </a:p>
          </p:txBody>
        </p:sp>
        <p:sp>
          <p:nvSpPr>
            <p:cNvPr id="942" name="Rectangle 79">
              <a:extLst>
                <a:ext uri="{FF2B5EF4-FFF2-40B4-BE49-F238E27FC236}">
                  <a16:creationId xmlns:a16="http://schemas.microsoft.com/office/drawing/2014/main" id="{DDF4F623-2B47-4F86-9B01-02FE812587FF}"/>
                </a:ext>
              </a:extLst>
            </p:cNvPr>
            <p:cNvSpPr>
              <a:spLocks noChangeArrowheads="1"/>
            </p:cNvSpPr>
            <p:nvPr/>
          </p:nvSpPr>
          <p:spPr bwMode="auto">
            <a:xfrm>
              <a:off x="5973627"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43" name="Rectangle 80">
              <a:extLst>
                <a:ext uri="{FF2B5EF4-FFF2-40B4-BE49-F238E27FC236}">
                  <a16:creationId xmlns:a16="http://schemas.microsoft.com/office/drawing/2014/main" id="{A15838AB-6712-4C85-847B-69632F1913B1}"/>
                </a:ext>
              </a:extLst>
            </p:cNvPr>
            <p:cNvSpPr>
              <a:spLocks noChangeArrowheads="1"/>
            </p:cNvSpPr>
            <p:nvPr/>
          </p:nvSpPr>
          <p:spPr bwMode="auto">
            <a:xfrm>
              <a:off x="5346565" y="1124454"/>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44" name="Rectangle 81">
              <a:extLst>
                <a:ext uri="{FF2B5EF4-FFF2-40B4-BE49-F238E27FC236}">
                  <a16:creationId xmlns:a16="http://schemas.microsoft.com/office/drawing/2014/main" id="{C7DD6C21-70D9-41E8-9FB8-0DFA189C06BD}"/>
                </a:ext>
              </a:extLst>
            </p:cNvPr>
            <p:cNvSpPr>
              <a:spLocks noChangeArrowheads="1"/>
            </p:cNvSpPr>
            <p:nvPr/>
          </p:nvSpPr>
          <p:spPr bwMode="auto">
            <a:xfrm>
              <a:off x="4721090"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945" name="Rectangle 82">
              <a:extLst>
                <a:ext uri="{FF2B5EF4-FFF2-40B4-BE49-F238E27FC236}">
                  <a16:creationId xmlns:a16="http://schemas.microsoft.com/office/drawing/2014/main" id="{00AFC960-950C-4AD5-B8AD-EC14A76647E1}"/>
                </a:ext>
              </a:extLst>
            </p:cNvPr>
            <p:cNvSpPr>
              <a:spLocks noChangeArrowheads="1"/>
            </p:cNvSpPr>
            <p:nvPr/>
          </p:nvSpPr>
          <p:spPr bwMode="auto">
            <a:xfrm>
              <a:off x="4092440" y="1124454"/>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46" name="Rectangle 83">
              <a:extLst>
                <a:ext uri="{FF2B5EF4-FFF2-40B4-BE49-F238E27FC236}">
                  <a16:creationId xmlns:a16="http://schemas.microsoft.com/office/drawing/2014/main" id="{FE58E3CC-82B3-4BCC-A751-42BB79A60CBE}"/>
                </a:ext>
              </a:extLst>
            </p:cNvPr>
            <p:cNvSpPr>
              <a:spLocks noChangeArrowheads="1"/>
            </p:cNvSpPr>
            <p:nvPr/>
          </p:nvSpPr>
          <p:spPr bwMode="auto">
            <a:xfrm>
              <a:off x="3466965" y="1124454"/>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47" name="Rectangle 84">
              <a:extLst>
                <a:ext uri="{FF2B5EF4-FFF2-40B4-BE49-F238E27FC236}">
                  <a16:creationId xmlns:a16="http://schemas.microsoft.com/office/drawing/2014/main" id="{C0B85331-FBF8-4145-95A4-3531EC966890}"/>
                </a:ext>
              </a:extLst>
            </p:cNvPr>
            <p:cNvSpPr>
              <a:spLocks noChangeArrowheads="1"/>
            </p:cNvSpPr>
            <p:nvPr/>
          </p:nvSpPr>
          <p:spPr bwMode="auto">
            <a:xfrm>
              <a:off x="2836727" y="1124454"/>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948" name="Rectangle 85">
              <a:extLst>
                <a:ext uri="{FF2B5EF4-FFF2-40B4-BE49-F238E27FC236}">
                  <a16:creationId xmlns:a16="http://schemas.microsoft.com/office/drawing/2014/main" id="{E127B4EE-1A12-4D66-BC50-1F9BD4AB8914}"/>
                </a:ext>
              </a:extLst>
            </p:cNvPr>
            <p:cNvSpPr>
              <a:spLocks noChangeArrowheads="1"/>
            </p:cNvSpPr>
            <p:nvPr/>
          </p:nvSpPr>
          <p:spPr bwMode="auto">
            <a:xfrm>
              <a:off x="2211252" y="1124454"/>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949" name="Rectangle 86">
              <a:extLst>
                <a:ext uri="{FF2B5EF4-FFF2-40B4-BE49-F238E27FC236}">
                  <a16:creationId xmlns:a16="http://schemas.microsoft.com/office/drawing/2014/main" id="{165FD49E-93A1-4247-94A1-AE8AD2CC21F9}"/>
                </a:ext>
              </a:extLst>
            </p:cNvPr>
            <p:cNvSpPr>
              <a:spLocks noChangeArrowheads="1"/>
            </p:cNvSpPr>
            <p:nvPr/>
          </p:nvSpPr>
          <p:spPr bwMode="auto">
            <a:xfrm>
              <a:off x="9739177"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50" name="Rectangle 87">
              <a:extLst>
                <a:ext uri="{FF2B5EF4-FFF2-40B4-BE49-F238E27FC236}">
                  <a16:creationId xmlns:a16="http://schemas.microsoft.com/office/drawing/2014/main" id="{806F3264-A1EC-47BB-8530-4BA0B068BF65}"/>
                </a:ext>
              </a:extLst>
            </p:cNvPr>
            <p:cNvSpPr>
              <a:spLocks noChangeArrowheads="1"/>
            </p:cNvSpPr>
            <p:nvPr/>
          </p:nvSpPr>
          <p:spPr bwMode="auto">
            <a:xfrm>
              <a:off x="9108940" y="800604"/>
              <a:ext cx="630238"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51" name="Rectangle 88">
              <a:extLst>
                <a:ext uri="{FF2B5EF4-FFF2-40B4-BE49-F238E27FC236}">
                  <a16:creationId xmlns:a16="http://schemas.microsoft.com/office/drawing/2014/main" id="{5B7C31A4-B7C9-43BE-A63F-FCC8B4E84FA2}"/>
                </a:ext>
              </a:extLst>
            </p:cNvPr>
            <p:cNvSpPr>
              <a:spLocks noChangeArrowheads="1"/>
            </p:cNvSpPr>
            <p:nvPr/>
          </p:nvSpPr>
          <p:spPr bwMode="auto">
            <a:xfrm>
              <a:off x="8483465"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a:t>
              </a:r>
            </a:p>
          </p:txBody>
        </p:sp>
        <p:sp>
          <p:nvSpPr>
            <p:cNvPr id="952" name="Rectangle 89">
              <a:extLst>
                <a:ext uri="{FF2B5EF4-FFF2-40B4-BE49-F238E27FC236}">
                  <a16:creationId xmlns:a16="http://schemas.microsoft.com/office/drawing/2014/main" id="{C92C8F71-2C5F-49CB-B68C-ABF3FF9F1BE1}"/>
                </a:ext>
              </a:extLst>
            </p:cNvPr>
            <p:cNvSpPr>
              <a:spLocks noChangeArrowheads="1"/>
            </p:cNvSpPr>
            <p:nvPr/>
          </p:nvSpPr>
          <p:spPr bwMode="auto">
            <a:xfrm>
              <a:off x="7854815"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53" name="Rectangle 90">
              <a:extLst>
                <a:ext uri="{FF2B5EF4-FFF2-40B4-BE49-F238E27FC236}">
                  <a16:creationId xmlns:a16="http://schemas.microsoft.com/office/drawing/2014/main" id="{EB65648B-9077-4D72-B342-B355E0DAA299}"/>
                </a:ext>
              </a:extLst>
            </p:cNvPr>
            <p:cNvSpPr>
              <a:spLocks noChangeArrowheads="1"/>
            </p:cNvSpPr>
            <p:nvPr/>
          </p:nvSpPr>
          <p:spPr bwMode="auto">
            <a:xfrm>
              <a:off x="7229340"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54" name="Rectangle 91">
              <a:extLst>
                <a:ext uri="{FF2B5EF4-FFF2-40B4-BE49-F238E27FC236}">
                  <a16:creationId xmlns:a16="http://schemas.microsoft.com/office/drawing/2014/main" id="{2356BEAF-7F96-4FCA-A587-00620C4EF3EF}"/>
                </a:ext>
              </a:extLst>
            </p:cNvPr>
            <p:cNvSpPr>
              <a:spLocks noChangeArrowheads="1"/>
            </p:cNvSpPr>
            <p:nvPr/>
          </p:nvSpPr>
          <p:spPr bwMode="auto">
            <a:xfrm>
              <a:off x="6602277" y="800604"/>
              <a:ext cx="627063"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955" name="Rectangle 92">
              <a:extLst>
                <a:ext uri="{FF2B5EF4-FFF2-40B4-BE49-F238E27FC236}">
                  <a16:creationId xmlns:a16="http://schemas.microsoft.com/office/drawing/2014/main" id="{A73D2EC8-DBC4-4647-841E-932CA66BBD74}"/>
                </a:ext>
              </a:extLst>
            </p:cNvPr>
            <p:cNvSpPr>
              <a:spLocks noChangeArrowheads="1"/>
            </p:cNvSpPr>
            <p:nvPr/>
          </p:nvSpPr>
          <p:spPr bwMode="auto">
            <a:xfrm>
              <a:off x="5973627"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56" name="Rectangle 93">
              <a:extLst>
                <a:ext uri="{FF2B5EF4-FFF2-40B4-BE49-F238E27FC236}">
                  <a16:creationId xmlns:a16="http://schemas.microsoft.com/office/drawing/2014/main" id="{5EFAC079-721C-4F9F-8318-A01FD9E2A706}"/>
                </a:ext>
              </a:extLst>
            </p:cNvPr>
            <p:cNvSpPr>
              <a:spLocks noChangeArrowheads="1"/>
            </p:cNvSpPr>
            <p:nvPr/>
          </p:nvSpPr>
          <p:spPr bwMode="auto">
            <a:xfrm>
              <a:off x="5346565" y="800604"/>
              <a:ext cx="627063"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57" name="Rectangle 94">
              <a:extLst>
                <a:ext uri="{FF2B5EF4-FFF2-40B4-BE49-F238E27FC236}">
                  <a16:creationId xmlns:a16="http://schemas.microsoft.com/office/drawing/2014/main" id="{6E2ABF1D-DBEA-4F98-9669-A521576E5FB2}"/>
                </a:ext>
              </a:extLst>
            </p:cNvPr>
            <p:cNvSpPr>
              <a:spLocks noChangeArrowheads="1"/>
            </p:cNvSpPr>
            <p:nvPr/>
          </p:nvSpPr>
          <p:spPr bwMode="auto">
            <a:xfrm>
              <a:off x="4721090"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958" name="Rectangle 95">
              <a:extLst>
                <a:ext uri="{FF2B5EF4-FFF2-40B4-BE49-F238E27FC236}">
                  <a16:creationId xmlns:a16="http://schemas.microsoft.com/office/drawing/2014/main" id="{83954C28-3399-4DD7-A4B6-B18ECB3219C6}"/>
                </a:ext>
              </a:extLst>
            </p:cNvPr>
            <p:cNvSpPr>
              <a:spLocks noChangeArrowheads="1"/>
            </p:cNvSpPr>
            <p:nvPr/>
          </p:nvSpPr>
          <p:spPr bwMode="auto">
            <a:xfrm>
              <a:off x="4092440" y="800604"/>
              <a:ext cx="628650"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959" name="Rectangle 96">
              <a:extLst>
                <a:ext uri="{FF2B5EF4-FFF2-40B4-BE49-F238E27FC236}">
                  <a16:creationId xmlns:a16="http://schemas.microsoft.com/office/drawing/2014/main" id="{1AC7EA54-4566-4CE3-8F1E-9D725FCDF277}"/>
                </a:ext>
              </a:extLst>
            </p:cNvPr>
            <p:cNvSpPr>
              <a:spLocks noChangeArrowheads="1"/>
            </p:cNvSpPr>
            <p:nvPr/>
          </p:nvSpPr>
          <p:spPr bwMode="auto">
            <a:xfrm>
              <a:off x="3466965" y="800604"/>
              <a:ext cx="625475"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960" name="Rectangle 97">
              <a:extLst>
                <a:ext uri="{FF2B5EF4-FFF2-40B4-BE49-F238E27FC236}">
                  <a16:creationId xmlns:a16="http://schemas.microsoft.com/office/drawing/2014/main" id="{FBEC74EE-8566-494C-9AF6-27F2912CC3B5}"/>
                </a:ext>
              </a:extLst>
            </p:cNvPr>
            <p:cNvSpPr>
              <a:spLocks noChangeArrowheads="1"/>
            </p:cNvSpPr>
            <p:nvPr/>
          </p:nvSpPr>
          <p:spPr bwMode="auto">
            <a:xfrm>
              <a:off x="2836727" y="800604"/>
              <a:ext cx="630238" cy="323850"/>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961" name="Rectangle 98">
              <a:extLst>
                <a:ext uri="{FF2B5EF4-FFF2-40B4-BE49-F238E27FC236}">
                  <a16:creationId xmlns:a16="http://schemas.microsoft.com/office/drawing/2014/main" id="{4C962E8F-AF7D-401C-B207-451A5381EFDB}"/>
                </a:ext>
              </a:extLst>
            </p:cNvPr>
            <p:cNvSpPr>
              <a:spLocks noChangeArrowheads="1"/>
            </p:cNvSpPr>
            <p:nvPr/>
          </p:nvSpPr>
          <p:spPr bwMode="auto">
            <a:xfrm>
              <a:off x="2211252" y="800604"/>
              <a:ext cx="625475" cy="323850"/>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962" name="Rectangle 99">
              <a:extLst>
                <a:ext uri="{FF2B5EF4-FFF2-40B4-BE49-F238E27FC236}">
                  <a16:creationId xmlns:a16="http://schemas.microsoft.com/office/drawing/2014/main" id="{99B89769-8F21-41B9-9800-481168B8FF56}"/>
                </a:ext>
              </a:extLst>
            </p:cNvPr>
            <p:cNvSpPr>
              <a:spLocks noChangeArrowheads="1"/>
            </p:cNvSpPr>
            <p:nvPr/>
          </p:nvSpPr>
          <p:spPr bwMode="auto">
            <a:xfrm>
              <a:off x="9739177"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963" name="Rectangle 100">
              <a:extLst>
                <a:ext uri="{FF2B5EF4-FFF2-40B4-BE49-F238E27FC236}">
                  <a16:creationId xmlns:a16="http://schemas.microsoft.com/office/drawing/2014/main" id="{C9C2FAA2-AB72-4F60-B67D-830636805DDF}"/>
                </a:ext>
              </a:extLst>
            </p:cNvPr>
            <p:cNvSpPr>
              <a:spLocks noChangeArrowheads="1"/>
            </p:cNvSpPr>
            <p:nvPr/>
          </p:nvSpPr>
          <p:spPr bwMode="auto">
            <a:xfrm>
              <a:off x="9108940" y="475167"/>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964" name="Rectangle 101">
              <a:extLst>
                <a:ext uri="{FF2B5EF4-FFF2-40B4-BE49-F238E27FC236}">
                  <a16:creationId xmlns:a16="http://schemas.microsoft.com/office/drawing/2014/main" id="{62ACE133-FF9F-4BBD-9805-FB70E29D203C}"/>
                </a:ext>
              </a:extLst>
            </p:cNvPr>
            <p:cNvSpPr>
              <a:spLocks noChangeArrowheads="1"/>
            </p:cNvSpPr>
            <p:nvPr/>
          </p:nvSpPr>
          <p:spPr bwMode="auto">
            <a:xfrm>
              <a:off x="8483465"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07</a:t>
              </a:r>
            </a:p>
          </p:txBody>
        </p:sp>
        <p:sp>
          <p:nvSpPr>
            <p:cNvPr id="965" name="Rectangle 102">
              <a:extLst>
                <a:ext uri="{FF2B5EF4-FFF2-40B4-BE49-F238E27FC236}">
                  <a16:creationId xmlns:a16="http://schemas.microsoft.com/office/drawing/2014/main" id="{A0171FA1-5E78-4C42-B40E-CEA501A6B7D1}"/>
                </a:ext>
              </a:extLst>
            </p:cNvPr>
            <p:cNvSpPr>
              <a:spLocks noChangeArrowheads="1"/>
            </p:cNvSpPr>
            <p:nvPr/>
          </p:nvSpPr>
          <p:spPr bwMode="auto">
            <a:xfrm>
              <a:off x="7854815"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66" name="Rectangle 103">
              <a:extLst>
                <a:ext uri="{FF2B5EF4-FFF2-40B4-BE49-F238E27FC236}">
                  <a16:creationId xmlns:a16="http://schemas.microsoft.com/office/drawing/2014/main" id="{B8615402-ED20-404B-B1B8-9695149A4173}"/>
                </a:ext>
              </a:extLst>
            </p:cNvPr>
            <p:cNvSpPr>
              <a:spLocks noChangeArrowheads="1"/>
            </p:cNvSpPr>
            <p:nvPr/>
          </p:nvSpPr>
          <p:spPr bwMode="auto">
            <a:xfrm>
              <a:off x="7229340"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67" name="Rectangle 104">
              <a:extLst>
                <a:ext uri="{FF2B5EF4-FFF2-40B4-BE49-F238E27FC236}">
                  <a16:creationId xmlns:a16="http://schemas.microsoft.com/office/drawing/2014/main" id="{9C6D88E1-082C-4677-B5C9-CF8EE2D68B79}"/>
                </a:ext>
              </a:extLst>
            </p:cNvPr>
            <p:cNvSpPr>
              <a:spLocks noChangeArrowheads="1"/>
            </p:cNvSpPr>
            <p:nvPr/>
          </p:nvSpPr>
          <p:spPr bwMode="auto">
            <a:xfrm>
              <a:off x="6602277" y="475167"/>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968" name="Rectangle 105">
              <a:extLst>
                <a:ext uri="{FF2B5EF4-FFF2-40B4-BE49-F238E27FC236}">
                  <a16:creationId xmlns:a16="http://schemas.microsoft.com/office/drawing/2014/main" id="{90F2C68C-49BD-4650-91FC-8CCA9287A38E}"/>
                </a:ext>
              </a:extLst>
            </p:cNvPr>
            <p:cNvSpPr>
              <a:spLocks noChangeArrowheads="1"/>
            </p:cNvSpPr>
            <p:nvPr/>
          </p:nvSpPr>
          <p:spPr bwMode="auto">
            <a:xfrm>
              <a:off x="5973627"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969" name="Rectangle 106">
              <a:extLst>
                <a:ext uri="{FF2B5EF4-FFF2-40B4-BE49-F238E27FC236}">
                  <a16:creationId xmlns:a16="http://schemas.microsoft.com/office/drawing/2014/main" id="{5A6BCA06-5B13-4A24-9AF1-417DC64FCBB0}"/>
                </a:ext>
              </a:extLst>
            </p:cNvPr>
            <p:cNvSpPr>
              <a:spLocks noChangeArrowheads="1"/>
            </p:cNvSpPr>
            <p:nvPr/>
          </p:nvSpPr>
          <p:spPr bwMode="auto">
            <a:xfrm>
              <a:off x="5346565" y="475167"/>
              <a:ext cx="627063"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970" name="Rectangle 107">
              <a:extLst>
                <a:ext uri="{FF2B5EF4-FFF2-40B4-BE49-F238E27FC236}">
                  <a16:creationId xmlns:a16="http://schemas.microsoft.com/office/drawing/2014/main" id="{44B4E26B-BB89-4026-9234-D8E0DD08CEFA}"/>
                </a:ext>
              </a:extLst>
            </p:cNvPr>
            <p:cNvSpPr>
              <a:spLocks noChangeArrowheads="1"/>
            </p:cNvSpPr>
            <p:nvPr/>
          </p:nvSpPr>
          <p:spPr bwMode="auto">
            <a:xfrm>
              <a:off x="4721090"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971" name="Rectangle 108">
              <a:extLst>
                <a:ext uri="{FF2B5EF4-FFF2-40B4-BE49-F238E27FC236}">
                  <a16:creationId xmlns:a16="http://schemas.microsoft.com/office/drawing/2014/main" id="{F603F491-64FE-456E-B30B-D388E2A4756C}"/>
                </a:ext>
              </a:extLst>
            </p:cNvPr>
            <p:cNvSpPr>
              <a:spLocks noChangeArrowheads="1"/>
            </p:cNvSpPr>
            <p:nvPr/>
          </p:nvSpPr>
          <p:spPr bwMode="auto">
            <a:xfrm>
              <a:off x="4092440" y="475167"/>
              <a:ext cx="628650"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972" name="Rectangle 109">
              <a:extLst>
                <a:ext uri="{FF2B5EF4-FFF2-40B4-BE49-F238E27FC236}">
                  <a16:creationId xmlns:a16="http://schemas.microsoft.com/office/drawing/2014/main" id="{577923F5-293E-4F40-A459-76ACB60255FD}"/>
                </a:ext>
              </a:extLst>
            </p:cNvPr>
            <p:cNvSpPr>
              <a:spLocks noChangeArrowheads="1"/>
            </p:cNvSpPr>
            <p:nvPr/>
          </p:nvSpPr>
          <p:spPr bwMode="auto">
            <a:xfrm>
              <a:off x="3466965" y="475167"/>
              <a:ext cx="625475"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973" name="Rectangle 110">
              <a:extLst>
                <a:ext uri="{FF2B5EF4-FFF2-40B4-BE49-F238E27FC236}">
                  <a16:creationId xmlns:a16="http://schemas.microsoft.com/office/drawing/2014/main" id="{89B3E27B-25AB-42E3-B777-0EB213D2D819}"/>
                </a:ext>
              </a:extLst>
            </p:cNvPr>
            <p:cNvSpPr>
              <a:spLocks noChangeArrowheads="1"/>
            </p:cNvSpPr>
            <p:nvPr/>
          </p:nvSpPr>
          <p:spPr bwMode="auto">
            <a:xfrm>
              <a:off x="2836727" y="475167"/>
              <a:ext cx="630238" cy="325438"/>
            </a:xfrm>
            <a:prstGeom prst="rect">
              <a:avLst/>
            </a:prstGeom>
            <a:solidFill>
              <a:schemeClr val="bg1"/>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974" name="Rectangle 111">
              <a:extLst>
                <a:ext uri="{FF2B5EF4-FFF2-40B4-BE49-F238E27FC236}">
                  <a16:creationId xmlns:a16="http://schemas.microsoft.com/office/drawing/2014/main" id="{6C789237-5045-46AF-A062-FCA7A8FEF708}"/>
                </a:ext>
              </a:extLst>
            </p:cNvPr>
            <p:cNvSpPr>
              <a:spLocks noChangeArrowheads="1"/>
            </p:cNvSpPr>
            <p:nvPr/>
          </p:nvSpPr>
          <p:spPr bwMode="auto">
            <a:xfrm>
              <a:off x="2211252" y="475167"/>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975" name="Rectangle 112">
              <a:extLst>
                <a:ext uri="{FF2B5EF4-FFF2-40B4-BE49-F238E27FC236}">
                  <a16:creationId xmlns:a16="http://schemas.microsoft.com/office/drawing/2014/main" id="{E8932B49-2A20-4990-916E-C100CD9EEBC8}"/>
                </a:ext>
              </a:extLst>
            </p:cNvPr>
            <p:cNvSpPr>
              <a:spLocks noChangeArrowheads="1"/>
            </p:cNvSpPr>
            <p:nvPr/>
          </p:nvSpPr>
          <p:spPr bwMode="auto">
            <a:xfrm>
              <a:off x="9739177"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976" name="Rectangle 113">
              <a:extLst>
                <a:ext uri="{FF2B5EF4-FFF2-40B4-BE49-F238E27FC236}">
                  <a16:creationId xmlns:a16="http://schemas.microsoft.com/office/drawing/2014/main" id="{A277AF55-AADA-4A20-B139-FF5CA2096A8B}"/>
                </a:ext>
              </a:extLst>
            </p:cNvPr>
            <p:cNvSpPr>
              <a:spLocks noChangeArrowheads="1"/>
            </p:cNvSpPr>
            <p:nvPr/>
          </p:nvSpPr>
          <p:spPr bwMode="auto">
            <a:xfrm>
              <a:off x="9108940" y="14972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977" name="Rectangle 114">
              <a:extLst>
                <a:ext uri="{FF2B5EF4-FFF2-40B4-BE49-F238E27FC236}">
                  <a16:creationId xmlns:a16="http://schemas.microsoft.com/office/drawing/2014/main" id="{3C352152-E5EB-4528-85E2-43D5679AA5D1}"/>
                </a:ext>
              </a:extLst>
            </p:cNvPr>
            <p:cNvSpPr>
              <a:spLocks noChangeArrowheads="1"/>
            </p:cNvSpPr>
            <p:nvPr/>
          </p:nvSpPr>
          <p:spPr bwMode="auto">
            <a:xfrm>
              <a:off x="8483465"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978" name="Rectangle 115">
              <a:extLst>
                <a:ext uri="{FF2B5EF4-FFF2-40B4-BE49-F238E27FC236}">
                  <a16:creationId xmlns:a16="http://schemas.microsoft.com/office/drawing/2014/main" id="{48401A5F-66B8-46FF-994B-97AAEE9F935D}"/>
                </a:ext>
              </a:extLst>
            </p:cNvPr>
            <p:cNvSpPr>
              <a:spLocks noChangeArrowheads="1"/>
            </p:cNvSpPr>
            <p:nvPr/>
          </p:nvSpPr>
          <p:spPr bwMode="auto">
            <a:xfrm>
              <a:off x="7854815"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979" name="Rectangle 116">
              <a:extLst>
                <a:ext uri="{FF2B5EF4-FFF2-40B4-BE49-F238E27FC236}">
                  <a16:creationId xmlns:a16="http://schemas.microsoft.com/office/drawing/2014/main" id="{B5B933EA-4915-4BF5-96E0-8EC0A8029B68}"/>
                </a:ext>
              </a:extLst>
            </p:cNvPr>
            <p:cNvSpPr>
              <a:spLocks noChangeArrowheads="1"/>
            </p:cNvSpPr>
            <p:nvPr/>
          </p:nvSpPr>
          <p:spPr bwMode="auto">
            <a:xfrm>
              <a:off x="7229340"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980" name="Rectangle 117">
              <a:extLst>
                <a:ext uri="{FF2B5EF4-FFF2-40B4-BE49-F238E27FC236}">
                  <a16:creationId xmlns:a16="http://schemas.microsoft.com/office/drawing/2014/main" id="{56FD87E4-E0D1-4AB4-B1BE-35247EF9929B}"/>
                </a:ext>
              </a:extLst>
            </p:cNvPr>
            <p:cNvSpPr>
              <a:spLocks noChangeArrowheads="1"/>
            </p:cNvSpPr>
            <p:nvPr/>
          </p:nvSpPr>
          <p:spPr bwMode="auto">
            <a:xfrm>
              <a:off x="6602277" y="14972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981" name="Rectangle 118">
              <a:extLst>
                <a:ext uri="{FF2B5EF4-FFF2-40B4-BE49-F238E27FC236}">
                  <a16:creationId xmlns:a16="http://schemas.microsoft.com/office/drawing/2014/main" id="{682936DF-668A-4EE6-8D97-6EB544E8362E}"/>
                </a:ext>
              </a:extLst>
            </p:cNvPr>
            <p:cNvSpPr>
              <a:spLocks noChangeArrowheads="1"/>
            </p:cNvSpPr>
            <p:nvPr/>
          </p:nvSpPr>
          <p:spPr bwMode="auto">
            <a:xfrm>
              <a:off x="5973627"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982" name="Rectangle 119">
              <a:extLst>
                <a:ext uri="{FF2B5EF4-FFF2-40B4-BE49-F238E27FC236}">
                  <a16:creationId xmlns:a16="http://schemas.microsoft.com/office/drawing/2014/main" id="{E9A03EE3-3BC9-4CBF-9B18-695EB85FF06D}"/>
                </a:ext>
              </a:extLst>
            </p:cNvPr>
            <p:cNvSpPr>
              <a:spLocks noChangeArrowheads="1"/>
            </p:cNvSpPr>
            <p:nvPr/>
          </p:nvSpPr>
          <p:spPr bwMode="auto">
            <a:xfrm>
              <a:off x="5346565" y="149729"/>
              <a:ext cx="627063"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983" name="Rectangle 120">
              <a:extLst>
                <a:ext uri="{FF2B5EF4-FFF2-40B4-BE49-F238E27FC236}">
                  <a16:creationId xmlns:a16="http://schemas.microsoft.com/office/drawing/2014/main" id="{6F622CB9-8011-4C50-B12D-FEB84B5E7060}"/>
                </a:ext>
              </a:extLst>
            </p:cNvPr>
            <p:cNvSpPr>
              <a:spLocks noChangeArrowheads="1"/>
            </p:cNvSpPr>
            <p:nvPr/>
          </p:nvSpPr>
          <p:spPr bwMode="auto">
            <a:xfrm>
              <a:off x="4721090"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984" name="Rectangle 121">
              <a:extLst>
                <a:ext uri="{FF2B5EF4-FFF2-40B4-BE49-F238E27FC236}">
                  <a16:creationId xmlns:a16="http://schemas.microsoft.com/office/drawing/2014/main" id="{D2897C3D-F806-407E-A51F-468555003F67}"/>
                </a:ext>
              </a:extLst>
            </p:cNvPr>
            <p:cNvSpPr>
              <a:spLocks noChangeArrowheads="1"/>
            </p:cNvSpPr>
            <p:nvPr/>
          </p:nvSpPr>
          <p:spPr bwMode="auto">
            <a:xfrm>
              <a:off x="4092440" y="149729"/>
              <a:ext cx="628650"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985" name="Rectangle 122">
              <a:extLst>
                <a:ext uri="{FF2B5EF4-FFF2-40B4-BE49-F238E27FC236}">
                  <a16:creationId xmlns:a16="http://schemas.microsoft.com/office/drawing/2014/main" id="{93087E36-17FA-427C-92A8-FA148CC0AB31}"/>
                </a:ext>
              </a:extLst>
            </p:cNvPr>
            <p:cNvSpPr>
              <a:spLocks noChangeArrowheads="1"/>
            </p:cNvSpPr>
            <p:nvPr/>
          </p:nvSpPr>
          <p:spPr bwMode="auto">
            <a:xfrm>
              <a:off x="3466965"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PPN</a:t>
              </a:r>
            </a:p>
          </p:txBody>
        </p:sp>
        <p:sp>
          <p:nvSpPr>
            <p:cNvPr id="986" name="Rectangle 123">
              <a:extLst>
                <a:ext uri="{FF2B5EF4-FFF2-40B4-BE49-F238E27FC236}">
                  <a16:creationId xmlns:a16="http://schemas.microsoft.com/office/drawing/2014/main" id="{56006511-9ACF-4182-BE11-3938034B6D27}"/>
                </a:ext>
              </a:extLst>
            </p:cNvPr>
            <p:cNvSpPr>
              <a:spLocks noChangeArrowheads="1"/>
            </p:cNvSpPr>
            <p:nvPr/>
          </p:nvSpPr>
          <p:spPr bwMode="auto">
            <a:xfrm>
              <a:off x="2836727" y="149729"/>
              <a:ext cx="630238"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987" name="Rectangle 124">
              <a:extLst>
                <a:ext uri="{FF2B5EF4-FFF2-40B4-BE49-F238E27FC236}">
                  <a16:creationId xmlns:a16="http://schemas.microsoft.com/office/drawing/2014/main" id="{10057E5E-0BF4-4DD1-9C4A-459CD0812A5D}"/>
                </a:ext>
              </a:extLst>
            </p:cNvPr>
            <p:cNvSpPr>
              <a:spLocks noChangeArrowheads="1"/>
            </p:cNvSpPr>
            <p:nvPr/>
          </p:nvSpPr>
          <p:spPr bwMode="auto">
            <a:xfrm>
              <a:off x="2211252" y="149729"/>
              <a:ext cx="625475" cy="32543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Set</a:t>
              </a:r>
            </a:p>
          </p:txBody>
        </p:sp>
        <p:sp>
          <p:nvSpPr>
            <p:cNvPr id="988" name="Line 125">
              <a:extLst>
                <a:ext uri="{FF2B5EF4-FFF2-40B4-BE49-F238E27FC236}">
                  <a16:creationId xmlns:a16="http://schemas.microsoft.com/office/drawing/2014/main" id="{BAD4EAC4-D816-49E9-8FBE-E986A1EA1EA6}"/>
                </a:ext>
              </a:extLst>
            </p:cNvPr>
            <p:cNvSpPr>
              <a:spLocks noChangeShapeType="1"/>
            </p:cNvSpPr>
            <p:nvPr/>
          </p:nvSpPr>
          <p:spPr bwMode="auto">
            <a:xfrm>
              <a:off x="2211252" y="475167"/>
              <a:ext cx="8153401"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989" name="Line 126">
              <a:extLst>
                <a:ext uri="{FF2B5EF4-FFF2-40B4-BE49-F238E27FC236}">
                  <a16:creationId xmlns:a16="http://schemas.microsoft.com/office/drawing/2014/main" id="{0BC5BFB8-3042-4B20-A942-D37F93AEF7E0}"/>
                </a:ext>
              </a:extLst>
            </p:cNvPr>
            <p:cNvSpPr>
              <a:spLocks noChangeShapeType="1"/>
            </p:cNvSpPr>
            <p:nvPr/>
          </p:nvSpPr>
          <p:spPr bwMode="auto">
            <a:xfrm>
              <a:off x="2211252" y="800604"/>
              <a:ext cx="8153401" cy="1588"/>
            </a:xfrm>
            <a:prstGeom prst="line">
              <a:avLst/>
            </a:prstGeom>
            <a:noFill/>
            <a:ln w="12600">
              <a:solidFill>
                <a:srgbClr val="000066"/>
              </a:solidFill>
              <a:miter lim="800000"/>
              <a:headEnd/>
              <a:tailEnd/>
            </a:ln>
            <a:effectLst/>
          </p:spPr>
          <p:txBody>
            <a:bodyPr/>
            <a:lstStyle/>
            <a:p>
              <a:endParaRPr lang="en-US"/>
            </a:p>
          </p:txBody>
        </p:sp>
        <p:sp>
          <p:nvSpPr>
            <p:cNvPr id="990" name="Line 127">
              <a:extLst>
                <a:ext uri="{FF2B5EF4-FFF2-40B4-BE49-F238E27FC236}">
                  <a16:creationId xmlns:a16="http://schemas.microsoft.com/office/drawing/2014/main" id="{BAB2A8F0-2E7D-4B1C-97E5-4DF03F641B9C}"/>
                </a:ext>
              </a:extLst>
            </p:cNvPr>
            <p:cNvSpPr>
              <a:spLocks noChangeShapeType="1"/>
            </p:cNvSpPr>
            <p:nvPr/>
          </p:nvSpPr>
          <p:spPr bwMode="auto">
            <a:xfrm>
              <a:off x="2211252" y="1124454"/>
              <a:ext cx="8153401" cy="1588"/>
            </a:xfrm>
            <a:prstGeom prst="line">
              <a:avLst/>
            </a:prstGeom>
            <a:noFill/>
            <a:ln w="12600">
              <a:solidFill>
                <a:srgbClr val="000066"/>
              </a:solidFill>
              <a:miter lim="800000"/>
              <a:headEnd/>
              <a:tailEnd/>
            </a:ln>
            <a:effectLst/>
          </p:spPr>
          <p:txBody>
            <a:bodyPr/>
            <a:lstStyle/>
            <a:p>
              <a:endParaRPr lang="en-US"/>
            </a:p>
          </p:txBody>
        </p:sp>
        <p:sp>
          <p:nvSpPr>
            <p:cNvPr id="991" name="Line 128">
              <a:extLst>
                <a:ext uri="{FF2B5EF4-FFF2-40B4-BE49-F238E27FC236}">
                  <a16:creationId xmlns:a16="http://schemas.microsoft.com/office/drawing/2014/main" id="{1737B2F7-93C9-4FCF-B3FA-8FBC8586513C}"/>
                </a:ext>
              </a:extLst>
            </p:cNvPr>
            <p:cNvSpPr>
              <a:spLocks noChangeShapeType="1"/>
            </p:cNvSpPr>
            <p:nvPr/>
          </p:nvSpPr>
          <p:spPr bwMode="auto">
            <a:xfrm>
              <a:off x="2211252" y="1449892"/>
              <a:ext cx="8153401" cy="1588"/>
            </a:xfrm>
            <a:prstGeom prst="line">
              <a:avLst/>
            </a:prstGeom>
            <a:noFill/>
            <a:ln w="12600">
              <a:solidFill>
                <a:srgbClr val="000066"/>
              </a:solidFill>
              <a:miter lim="800000"/>
              <a:headEnd/>
              <a:tailEnd/>
            </a:ln>
            <a:effectLst/>
          </p:spPr>
          <p:txBody>
            <a:bodyPr/>
            <a:lstStyle/>
            <a:p>
              <a:endParaRPr lang="en-US" dirty="0"/>
            </a:p>
          </p:txBody>
        </p:sp>
        <p:sp>
          <p:nvSpPr>
            <p:cNvPr id="992" name="Line 129">
              <a:extLst>
                <a:ext uri="{FF2B5EF4-FFF2-40B4-BE49-F238E27FC236}">
                  <a16:creationId xmlns:a16="http://schemas.microsoft.com/office/drawing/2014/main" id="{DC7B1058-C4C4-4663-AD35-70BD3AD453E9}"/>
                </a:ext>
              </a:extLst>
            </p:cNvPr>
            <p:cNvSpPr>
              <a:spLocks noChangeShapeType="1"/>
            </p:cNvSpPr>
            <p:nvPr/>
          </p:nvSpPr>
          <p:spPr bwMode="auto">
            <a:xfrm>
              <a:off x="3466965" y="149729"/>
              <a:ext cx="1588" cy="1625601"/>
            </a:xfrm>
            <a:prstGeom prst="line">
              <a:avLst/>
            </a:prstGeom>
            <a:noFill/>
            <a:ln w="12600">
              <a:solidFill>
                <a:srgbClr val="000066"/>
              </a:solidFill>
              <a:miter lim="800000"/>
              <a:headEnd/>
              <a:tailEnd/>
            </a:ln>
            <a:effectLst/>
          </p:spPr>
          <p:txBody>
            <a:bodyPr/>
            <a:lstStyle/>
            <a:p>
              <a:endParaRPr lang="en-US"/>
            </a:p>
          </p:txBody>
        </p:sp>
        <p:sp>
          <p:nvSpPr>
            <p:cNvPr id="993" name="Line 130">
              <a:extLst>
                <a:ext uri="{FF2B5EF4-FFF2-40B4-BE49-F238E27FC236}">
                  <a16:creationId xmlns:a16="http://schemas.microsoft.com/office/drawing/2014/main" id="{AC139BBA-000E-47E1-8C76-446FE25D698E}"/>
                </a:ext>
              </a:extLst>
            </p:cNvPr>
            <p:cNvSpPr>
              <a:spLocks noChangeShapeType="1"/>
            </p:cNvSpPr>
            <p:nvPr/>
          </p:nvSpPr>
          <p:spPr bwMode="auto">
            <a:xfrm>
              <a:off x="4092440" y="149729"/>
              <a:ext cx="1588" cy="1625601"/>
            </a:xfrm>
            <a:prstGeom prst="line">
              <a:avLst/>
            </a:prstGeom>
            <a:noFill/>
            <a:ln w="12600">
              <a:solidFill>
                <a:srgbClr val="000066"/>
              </a:solidFill>
              <a:miter lim="800000"/>
              <a:headEnd/>
              <a:tailEnd/>
            </a:ln>
            <a:effectLst/>
          </p:spPr>
          <p:txBody>
            <a:bodyPr/>
            <a:lstStyle/>
            <a:p>
              <a:endParaRPr lang="en-US"/>
            </a:p>
          </p:txBody>
        </p:sp>
        <p:sp>
          <p:nvSpPr>
            <p:cNvPr id="994" name="Line 131">
              <a:extLst>
                <a:ext uri="{FF2B5EF4-FFF2-40B4-BE49-F238E27FC236}">
                  <a16:creationId xmlns:a16="http://schemas.microsoft.com/office/drawing/2014/main" id="{6E3A896F-1322-4209-8AFA-A02A1180D540}"/>
                </a:ext>
              </a:extLst>
            </p:cNvPr>
            <p:cNvSpPr>
              <a:spLocks noChangeShapeType="1"/>
            </p:cNvSpPr>
            <p:nvPr/>
          </p:nvSpPr>
          <p:spPr bwMode="auto">
            <a:xfrm>
              <a:off x="5346565" y="149729"/>
              <a:ext cx="1588" cy="1625601"/>
            </a:xfrm>
            <a:prstGeom prst="line">
              <a:avLst/>
            </a:prstGeom>
            <a:noFill/>
            <a:ln w="12600">
              <a:solidFill>
                <a:srgbClr val="000066"/>
              </a:solidFill>
              <a:miter lim="800000"/>
              <a:headEnd/>
              <a:tailEnd/>
            </a:ln>
            <a:effectLst/>
          </p:spPr>
          <p:txBody>
            <a:bodyPr/>
            <a:lstStyle/>
            <a:p>
              <a:endParaRPr lang="en-US"/>
            </a:p>
          </p:txBody>
        </p:sp>
        <p:sp>
          <p:nvSpPr>
            <p:cNvPr id="995" name="Line 132">
              <a:extLst>
                <a:ext uri="{FF2B5EF4-FFF2-40B4-BE49-F238E27FC236}">
                  <a16:creationId xmlns:a16="http://schemas.microsoft.com/office/drawing/2014/main" id="{4FA10368-85AD-4C7E-B9B6-7F9D5F715F5B}"/>
                </a:ext>
              </a:extLst>
            </p:cNvPr>
            <p:cNvSpPr>
              <a:spLocks noChangeShapeType="1"/>
            </p:cNvSpPr>
            <p:nvPr/>
          </p:nvSpPr>
          <p:spPr bwMode="auto">
            <a:xfrm>
              <a:off x="5973627" y="149729"/>
              <a:ext cx="1588" cy="1625601"/>
            </a:xfrm>
            <a:prstGeom prst="line">
              <a:avLst/>
            </a:prstGeom>
            <a:noFill/>
            <a:ln w="12600">
              <a:solidFill>
                <a:srgbClr val="000066"/>
              </a:solidFill>
              <a:miter lim="800000"/>
              <a:headEnd/>
              <a:tailEnd/>
            </a:ln>
            <a:effectLst/>
          </p:spPr>
          <p:txBody>
            <a:bodyPr/>
            <a:lstStyle/>
            <a:p>
              <a:endParaRPr lang="en-US"/>
            </a:p>
          </p:txBody>
        </p:sp>
        <p:sp>
          <p:nvSpPr>
            <p:cNvPr id="996" name="Line 133">
              <a:extLst>
                <a:ext uri="{FF2B5EF4-FFF2-40B4-BE49-F238E27FC236}">
                  <a16:creationId xmlns:a16="http://schemas.microsoft.com/office/drawing/2014/main" id="{2EDC1C87-D616-44D7-8D49-FFD8167A6CA1}"/>
                </a:ext>
              </a:extLst>
            </p:cNvPr>
            <p:cNvSpPr>
              <a:spLocks noChangeShapeType="1"/>
            </p:cNvSpPr>
            <p:nvPr/>
          </p:nvSpPr>
          <p:spPr bwMode="auto">
            <a:xfrm>
              <a:off x="7229340" y="149729"/>
              <a:ext cx="1588" cy="1625601"/>
            </a:xfrm>
            <a:prstGeom prst="line">
              <a:avLst/>
            </a:prstGeom>
            <a:noFill/>
            <a:ln w="12600">
              <a:solidFill>
                <a:srgbClr val="000066"/>
              </a:solidFill>
              <a:miter lim="800000"/>
              <a:headEnd/>
              <a:tailEnd/>
            </a:ln>
            <a:effectLst/>
          </p:spPr>
          <p:txBody>
            <a:bodyPr/>
            <a:lstStyle/>
            <a:p>
              <a:endParaRPr lang="en-US"/>
            </a:p>
          </p:txBody>
        </p:sp>
        <p:sp>
          <p:nvSpPr>
            <p:cNvPr id="997" name="Line 134">
              <a:extLst>
                <a:ext uri="{FF2B5EF4-FFF2-40B4-BE49-F238E27FC236}">
                  <a16:creationId xmlns:a16="http://schemas.microsoft.com/office/drawing/2014/main" id="{841F29B7-39A3-4187-A2A4-D3CC09E45A52}"/>
                </a:ext>
              </a:extLst>
            </p:cNvPr>
            <p:cNvSpPr>
              <a:spLocks noChangeShapeType="1"/>
            </p:cNvSpPr>
            <p:nvPr/>
          </p:nvSpPr>
          <p:spPr bwMode="auto">
            <a:xfrm>
              <a:off x="7854815" y="149729"/>
              <a:ext cx="1588" cy="1625601"/>
            </a:xfrm>
            <a:prstGeom prst="line">
              <a:avLst/>
            </a:prstGeom>
            <a:noFill/>
            <a:ln w="12600">
              <a:solidFill>
                <a:srgbClr val="000066"/>
              </a:solidFill>
              <a:miter lim="800000"/>
              <a:headEnd/>
              <a:tailEnd/>
            </a:ln>
            <a:effectLst/>
          </p:spPr>
          <p:txBody>
            <a:bodyPr/>
            <a:lstStyle/>
            <a:p>
              <a:endParaRPr lang="en-US"/>
            </a:p>
          </p:txBody>
        </p:sp>
        <p:sp>
          <p:nvSpPr>
            <p:cNvPr id="998" name="Line 135">
              <a:extLst>
                <a:ext uri="{FF2B5EF4-FFF2-40B4-BE49-F238E27FC236}">
                  <a16:creationId xmlns:a16="http://schemas.microsoft.com/office/drawing/2014/main" id="{82DCBB30-6CFC-429F-BBAF-895C63662D76}"/>
                </a:ext>
              </a:extLst>
            </p:cNvPr>
            <p:cNvSpPr>
              <a:spLocks noChangeShapeType="1"/>
            </p:cNvSpPr>
            <p:nvPr/>
          </p:nvSpPr>
          <p:spPr bwMode="auto">
            <a:xfrm>
              <a:off x="9108940" y="149729"/>
              <a:ext cx="1588" cy="1625601"/>
            </a:xfrm>
            <a:prstGeom prst="line">
              <a:avLst/>
            </a:prstGeom>
            <a:noFill/>
            <a:ln w="12600">
              <a:solidFill>
                <a:srgbClr val="000066"/>
              </a:solidFill>
              <a:miter lim="800000"/>
              <a:headEnd/>
              <a:tailEnd/>
            </a:ln>
            <a:effectLst/>
          </p:spPr>
          <p:txBody>
            <a:bodyPr/>
            <a:lstStyle/>
            <a:p>
              <a:endParaRPr lang="en-US"/>
            </a:p>
          </p:txBody>
        </p:sp>
        <p:sp>
          <p:nvSpPr>
            <p:cNvPr id="999" name="Line 136">
              <a:extLst>
                <a:ext uri="{FF2B5EF4-FFF2-40B4-BE49-F238E27FC236}">
                  <a16:creationId xmlns:a16="http://schemas.microsoft.com/office/drawing/2014/main" id="{CAA03C9B-CE38-41D7-90CD-8F6182A3F367}"/>
                </a:ext>
              </a:extLst>
            </p:cNvPr>
            <p:cNvSpPr>
              <a:spLocks noChangeShapeType="1"/>
            </p:cNvSpPr>
            <p:nvPr/>
          </p:nvSpPr>
          <p:spPr bwMode="auto">
            <a:xfrm>
              <a:off x="9739177" y="149729"/>
              <a:ext cx="1588" cy="1625601"/>
            </a:xfrm>
            <a:prstGeom prst="line">
              <a:avLst/>
            </a:prstGeom>
            <a:noFill/>
            <a:ln w="12600">
              <a:solidFill>
                <a:srgbClr val="000066"/>
              </a:solidFill>
              <a:miter lim="800000"/>
              <a:headEnd/>
              <a:tailEnd/>
            </a:ln>
            <a:effectLst/>
          </p:spPr>
          <p:txBody>
            <a:bodyPr/>
            <a:lstStyle/>
            <a:p>
              <a:endParaRPr lang="en-US"/>
            </a:p>
          </p:txBody>
        </p:sp>
        <p:sp>
          <p:nvSpPr>
            <p:cNvPr id="1000" name="Line 137">
              <a:extLst>
                <a:ext uri="{FF2B5EF4-FFF2-40B4-BE49-F238E27FC236}">
                  <a16:creationId xmlns:a16="http://schemas.microsoft.com/office/drawing/2014/main" id="{ADD7F858-B162-4C88-86BA-C599F6CD143D}"/>
                </a:ext>
              </a:extLst>
            </p:cNvPr>
            <p:cNvSpPr>
              <a:spLocks noChangeShapeType="1"/>
            </p:cNvSpPr>
            <p:nvPr/>
          </p:nvSpPr>
          <p:spPr bwMode="auto">
            <a:xfrm>
              <a:off x="2836727" y="149729"/>
              <a:ext cx="1588" cy="1625601"/>
            </a:xfrm>
            <a:prstGeom prst="line">
              <a:avLst/>
            </a:prstGeom>
            <a:noFill/>
            <a:ln w="28575">
              <a:solidFill>
                <a:srgbClr val="000066"/>
              </a:solidFill>
              <a:miter lim="800000"/>
              <a:headEnd/>
              <a:tailEnd/>
            </a:ln>
            <a:effectLst/>
          </p:spPr>
          <p:txBody>
            <a:bodyPr/>
            <a:lstStyle/>
            <a:p>
              <a:endParaRPr lang="en-US"/>
            </a:p>
          </p:txBody>
        </p:sp>
        <p:sp>
          <p:nvSpPr>
            <p:cNvPr id="1001" name="Line 138">
              <a:extLst>
                <a:ext uri="{FF2B5EF4-FFF2-40B4-BE49-F238E27FC236}">
                  <a16:creationId xmlns:a16="http://schemas.microsoft.com/office/drawing/2014/main" id="{944EBD09-0DBE-4E4A-ADB3-E1B74A3D0A96}"/>
                </a:ext>
              </a:extLst>
            </p:cNvPr>
            <p:cNvSpPr>
              <a:spLocks noChangeShapeType="1"/>
            </p:cNvSpPr>
            <p:nvPr/>
          </p:nvSpPr>
          <p:spPr bwMode="auto">
            <a:xfrm>
              <a:off x="4721090" y="149729"/>
              <a:ext cx="1588" cy="1625601"/>
            </a:xfrm>
            <a:prstGeom prst="line">
              <a:avLst/>
            </a:prstGeom>
            <a:noFill/>
            <a:ln w="28575">
              <a:solidFill>
                <a:srgbClr val="000066"/>
              </a:solidFill>
              <a:miter lim="800000"/>
              <a:headEnd/>
              <a:tailEnd/>
            </a:ln>
            <a:effectLst/>
          </p:spPr>
          <p:txBody>
            <a:bodyPr/>
            <a:lstStyle/>
            <a:p>
              <a:endParaRPr lang="en-US"/>
            </a:p>
          </p:txBody>
        </p:sp>
        <p:sp>
          <p:nvSpPr>
            <p:cNvPr id="1002" name="Line 139">
              <a:extLst>
                <a:ext uri="{FF2B5EF4-FFF2-40B4-BE49-F238E27FC236}">
                  <a16:creationId xmlns:a16="http://schemas.microsoft.com/office/drawing/2014/main" id="{488BD9E9-3E2C-47C8-838C-6FF923F85BED}"/>
                </a:ext>
              </a:extLst>
            </p:cNvPr>
            <p:cNvSpPr>
              <a:spLocks noChangeShapeType="1"/>
            </p:cNvSpPr>
            <p:nvPr/>
          </p:nvSpPr>
          <p:spPr bwMode="auto">
            <a:xfrm>
              <a:off x="2211252" y="149729"/>
              <a:ext cx="1588" cy="1625601"/>
            </a:xfrm>
            <a:prstGeom prst="line">
              <a:avLst/>
            </a:prstGeom>
            <a:noFill/>
            <a:ln w="28575">
              <a:solidFill>
                <a:srgbClr val="000066"/>
              </a:solidFill>
              <a:miter lim="800000"/>
              <a:headEnd/>
              <a:tailEnd/>
            </a:ln>
            <a:effectLst/>
          </p:spPr>
          <p:txBody>
            <a:bodyPr/>
            <a:lstStyle/>
            <a:p>
              <a:endParaRPr lang="en-US"/>
            </a:p>
          </p:txBody>
        </p:sp>
        <p:sp>
          <p:nvSpPr>
            <p:cNvPr id="1003" name="Line 140">
              <a:extLst>
                <a:ext uri="{FF2B5EF4-FFF2-40B4-BE49-F238E27FC236}">
                  <a16:creationId xmlns:a16="http://schemas.microsoft.com/office/drawing/2014/main" id="{12FD65CD-0EC7-4C8E-B498-5A8185B91178}"/>
                </a:ext>
              </a:extLst>
            </p:cNvPr>
            <p:cNvSpPr>
              <a:spLocks noChangeShapeType="1"/>
            </p:cNvSpPr>
            <p:nvPr/>
          </p:nvSpPr>
          <p:spPr bwMode="auto">
            <a:xfrm>
              <a:off x="6602277" y="149729"/>
              <a:ext cx="1588" cy="1625601"/>
            </a:xfrm>
            <a:prstGeom prst="line">
              <a:avLst/>
            </a:prstGeom>
            <a:noFill/>
            <a:ln w="28575">
              <a:solidFill>
                <a:srgbClr val="000066"/>
              </a:solidFill>
              <a:miter lim="800000"/>
              <a:headEnd/>
              <a:tailEnd/>
            </a:ln>
            <a:effectLst/>
          </p:spPr>
          <p:txBody>
            <a:bodyPr/>
            <a:lstStyle/>
            <a:p>
              <a:endParaRPr lang="en-US"/>
            </a:p>
          </p:txBody>
        </p:sp>
        <p:sp>
          <p:nvSpPr>
            <p:cNvPr id="1004" name="Line 141">
              <a:extLst>
                <a:ext uri="{FF2B5EF4-FFF2-40B4-BE49-F238E27FC236}">
                  <a16:creationId xmlns:a16="http://schemas.microsoft.com/office/drawing/2014/main" id="{B4D93299-3991-463F-B174-201A0452DCE5}"/>
                </a:ext>
              </a:extLst>
            </p:cNvPr>
            <p:cNvSpPr>
              <a:spLocks noChangeShapeType="1"/>
            </p:cNvSpPr>
            <p:nvPr/>
          </p:nvSpPr>
          <p:spPr bwMode="auto">
            <a:xfrm>
              <a:off x="8483465" y="149729"/>
              <a:ext cx="1588" cy="1625601"/>
            </a:xfrm>
            <a:prstGeom prst="line">
              <a:avLst/>
            </a:prstGeom>
            <a:noFill/>
            <a:ln w="28575">
              <a:solidFill>
                <a:srgbClr val="000066"/>
              </a:solidFill>
              <a:miter lim="800000"/>
              <a:headEnd/>
              <a:tailEnd/>
            </a:ln>
            <a:effectLst/>
          </p:spPr>
          <p:txBody>
            <a:bodyPr/>
            <a:lstStyle/>
            <a:p>
              <a:endParaRPr lang="en-US"/>
            </a:p>
          </p:txBody>
        </p:sp>
        <p:sp>
          <p:nvSpPr>
            <p:cNvPr id="1005" name="Line 142">
              <a:extLst>
                <a:ext uri="{FF2B5EF4-FFF2-40B4-BE49-F238E27FC236}">
                  <a16:creationId xmlns:a16="http://schemas.microsoft.com/office/drawing/2014/main" id="{18554A2A-3698-470B-8A6C-864BED216407}"/>
                </a:ext>
              </a:extLst>
            </p:cNvPr>
            <p:cNvSpPr>
              <a:spLocks noChangeShapeType="1"/>
            </p:cNvSpPr>
            <p:nvPr/>
          </p:nvSpPr>
          <p:spPr bwMode="auto">
            <a:xfrm>
              <a:off x="2211252" y="149729"/>
              <a:ext cx="8153401" cy="1588"/>
            </a:xfrm>
            <a:prstGeom prst="line">
              <a:avLst/>
            </a:prstGeom>
            <a:noFill/>
            <a:ln w="28575">
              <a:solidFill>
                <a:srgbClr val="000066"/>
              </a:solidFill>
              <a:miter lim="800000"/>
              <a:headEnd/>
              <a:tailEnd/>
            </a:ln>
            <a:effectLst/>
          </p:spPr>
          <p:txBody>
            <a:bodyPr/>
            <a:lstStyle/>
            <a:p>
              <a:endParaRPr lang="en-US" i="1">
                <a:solidFill>
                  <a:srgbClr val="990000"/>
                </a:solidFill>
              </a:endParaRPr>
            </a:p>
          </p:txBody>
        </p:sp>
        <p:sp>
          <p:nvSpPr>
            <p:cNvPr id="1006" name="Line 143">
              <a:extLst>
                <a:ext uri="{FF2B5EF4-FFF2-40B4-BE49-F238E27FC236}">
                  <a16:creationId xmlns:a16="http://schemas.microsoft.com/office/drawing/2014/main" id="{4C2146EF-958A-4010-B15C-BD4BF6BBF558}"/>
                </a:ext>
              </a:extLst>
            </p:cNvPr>
            <p:cNvSpPr>
              <a:spLocks noChangeShapeType="1"/>
            </p:cNvSpPr>
            <p:nvPr/>
          </p:nvSpPr>
          <p:spPr bwMode="auto">
            <a:xfrm>
              <a:off x="10364653" y="149729"/>
              <a:ext cx="1588" cy="1625601"/>
            </a:xfrm>
            <a:prstGeom prst="line">
              <a:avLst/>
            </a:prstGeom>
            <a:noFill/>
            <a:ln w="28575">
              <a:solidFill>
                <a:srgbClr val="000066"/>
              </a:solidFill>
              <a:miter lim="800000"/>
              <a:headEnd/>
              <a:tailEnd/>
            </a:ln>
            <a:effectLst/>
          </p:spPr>
          <p:txBody>
            <a:bodyPr/>
            <a:lstStyle/>
            <a:p>
              <a:endParaRPr lang="en-US"/>
            </a:p>
          </p:txBody>
        </p:sp>
        <p:sp>
          <p:nvSpPr>
            <p:cNvPr id="1007" name="Line 144">
              <a:extLst>
                <a:ext uri="{FF2B5EF4-FFF2-40B4-BE49-F238E27FC236}">
                  <a16:creationId xmlns:a16="http://schemas.microsoft.com/office/drawing/2014/main" id="{6DB9BE06-5999-438D-B844-218954AA4EB1}"/>
                </a:ext>
              </a:extLst>
            </p:cNvPr>
            <p:cNvSpPr>
              <a:spLocks noChangeShapeType="1"/>
            </p:cNvSpPr>
            <p:nvPr/>
          </p:nvSpPr>
          <p:spPr bwMode="auto">
            <a:xfrm>
              <a:off x="2211252" y="1775330"/>
              <a:ext cx="8153401" cy="1588"/>
            </a:xfrm>
            <a:prstGeom prst="line">
              <a:avLst/>
            </a:prstGeom>
            <a:noFill/>
            <a:ln w="28575">
              <a:solidFill>
                <a:srgbClr val="000066"/>
              </a:solidFill>
              <a:miter lim="800000"/>
              <a:headEnd/>
              <a:tailEnd/>
            </a:ln>
            <a:effectLst/>
          </p:spPr>
          <p:txBody>
            <a:bodyPr/>
            <a:lstStyle/>
            <a:p>
              <a:endParaRPr lang="en-US"/>
            </a:p>
          </p:txBody>
        </p:sp>
      </p:grpSp>
      <p:grpSp>
        <p:nvGrpSpPr>
          <p:cNvPr id="5" name="Group 4">
            <a:extLst>
              <a:ext uri="{FF2B5EF4-FFF2-40B4-BE49-F238E27FC236}">
                <a16:creationId xmlns:a16="http://schemas.microsoft.com/office/drawing/2014/main" id="{86D8F56A-94A1-D026-B8AC-A06984451565}"/>
              </a:ext>
            </a:extLst>
          </p:cNvPr>
          <p:cNvGrpSpPr/>
          <p:nvPr/>
        </p:nvGrpSpPr>
        <p:grpSpPr>
          <a:xfrm>
            <a:off x="3192088" y="4867864"/>
            <a:ext cx="1849810" cy="307975"/>
            <a:chOff x="3192088" y="4867864"/>
            <a:chExt cx="1849810" cy="307975"/>
          </a:xfrm>
        </p:grpSpPr>
        <p:sp>
          <p:nvSpPr>
            <p:cNvPr id="2" name="Rectangle 17">
              <a:extLst>
                <a:ext uri="{FF2B5EF4-FFF2-40B4-BE49-F238E27FC236}">
                  <a16:creationId xmlns:a16="http://schemas.microsoft.com/office/drawing/2014/main" id="{FC395F01-C981-11BB-86F0-ABEE694FF7B3}"/>
                </a:ext>
              </a:extLst>
            </p:cNvPr>
            <p:cNvSpPr>
              <a:spLocks noChangeArrowheads="1"/>
            </p:cNvSpPr>
            <p:nvPr/>
          </p:nvSpPr>
          <p:spPr bwMode="auto">
            <a:xfrm>
              <a:off x="3827688" y="4867864"/>
              <a:ext cx="590323"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3" name="Rectangle 17">
              <a:extLst>
                <a:ext uri="{FF2B5EF4-FFF2-40B4-BE49-F238E27FC236}">
                  <a16:creationId xmlns:a16="http://schemas.microsoft.com/office/drawing/2014/main" id="{00D418CF-C0FB-F5BE-761C-092835884C3D}"/>
                </a:ext>
              </a:extLst>
            </p:cNvPr>
            <p:cNvSpPr>
              <a:spLocks noChangeArrowheads="1"/>
            </p:cNvSpPr>
            <p:nvPr/>
          </p:nvSpPr>
          <p:spPr bwMode="auto">
            <a:xfrm>
              <a:off x="3192088" y="4867864"/>
              <a:ext cx="603624"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4" name="Rectangle 17">
              <a:extLst>
                <a:ext uri="{FF2B5EF4-FFF2-40B4-BE49-F238E27FC236}">
                  <a16:creationId xmlns:a16="http://schemas.microsoft.com/office/drawing/2014/main" id="{37F092D0-3C83-9A93-3370-5D0EFB2B5BD0}"/>
                </a:ext>
              </a:extLst>
            </p:cNvPr>
            <p:cNvSpPr>
              <a:spLocks noChangeArrowheads="1"/>
            </p:cNvSpPr>
            <p:nvPr/>
          </p:nvSpPr>
          <p:spPr bwMode="auto">
            <a:xfrm>
              <a:off x="4451575" y="4867864"/>
              <a:ext cx="590323"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grpSp>
    </p:spTree>
    <p:extLst>
      <p:ext uri="{BB962C8B-B14F-4D97-AF65-F5344CB8AC3E}">
        <p14:creationId xmlns:p14="http://schemas.microsoft.com/office/powerpoint/2010/main" val="33474444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7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7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8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8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8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8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8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8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8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8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9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9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92"/>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93"/>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9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5" grpId="0" animBg="1"/>
      <p:bldP spid="165" grpId="0" animBg="1"/>
      <p:bldP spid="166" grpId="0" animBg="1"/>
      <p:bldP spid="167" grpId="0" animBg="1"/>
      <p:bldP spid="168" grpId="0" animBg="1"/>
      <p:bldP spid="222" grpId="0"/>
      <p:bldP spid="223" grpId="0"/>
      <p:bldP spid="224" grpId="0"/>
      <p:bldP spid="225" grpId="0"/>
      <p:bldP spid="226" grpId="0"/>
      <p:bldP spid="227" grpId="0"/>
      <p:bldP spid="169" grpId="0" animBg="1"/>
      <p:bldP spid="170" grpId="0"/>
      <p:bldP spid="171" grpId="0" animBg="1"/>
      <p:bldP spid="172" grpId="0"/>
      <p:bldP spid="173" grpId="0" animBg="1"/>
      <p:bldP spid="174" grpId="0"/>
      <p:bldP spid="175" grpId="0" animBg="1"/>
      <p:bldP spid="176" grpId="0"/>
      <p:bldP spid="177" grpId="0" animBg="1"/>
      <p:bldP spid="178" grpId="0"/>
      <p:bldP spid="179" grpId="0" animBg="1"/>
      <p:bldP spid="180" grpId="0"/>
      <p:bldP spid="181" grpId="0" animBg="1"/>
      <p:bldP spid="182" grpId="0"/>
      <p:bldP spid="183" grpId="0" animBg="1"/>
      <p:bldP spid="184" grpId="0"/>
      <p:bldP spid="185" grpId="0" animBg="1"/>
      <p:bldP spid="186" grpId="0"/>
      <p:bldP spid="187" grpId="0" animBg="1"/>
      <p:bldP spid="188" grpId="0"/>
      <p:bldP spid="189" grpId="0" animBg="1"/>
      <p:bldP spid="190" grpId="0"/>
      <p:bldP spid="191" grpId="0" animBg="1"/>
      <p:bldP spid="19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TextBox 370">
            <a:extLst>
              <a:ext uri="{FF2B5EF4-FFF2-40B4-BE49-F238E27FC236}">
                <a16:creationId xmlns:a16="http://schemas.microsoft.com/office/drawing/2014/main" id="{CADAD009-1769-487B-8296-8CD554ECD5A2}"/>
              </a:ext>
            </a:extLst>
          </p:cNvPr>
          <p:cNvSpPr txBox="1"/>
          <p:nvPr/>
        </p:nvSpPr>
        <p:spPr>
          <a:xfrm>
            <a:off x="581983" y="3593068"/>
            <a:ext cx="755335" cy="369332"/>
          </a:xfrm>
          <a:prstGeom prst="rect">
            <a:avLst/>
          </a:prstGeom>
          <a:solidFill>
            <a:schemeClr val="bg1"/>
          </a:solidFill>
        </p:spPr>
        <p:txBody>
          <a:bodyPr wrap="none" rtlCol="0">
            <a:spAutoFit/>
          </a:bodyPr>
          <a:lstStyle/>
          <a:p>
            <a:r>
              <a:rPr lang="en-US" sz="1800" dirty="0">
                <a:solidFill>
                  <a:schemeClr val="bg2">
                    <a:lumMod val="75000"/>
                  </a:schemeClr>
                </a:solidFill>
                <a:latin typeface="Calibri" pitchFamily="34" charset="0"/>
              </a:rPr>
              <a:t>Cache</a:t>
            </a:r>
          </a:p>
        </p:txBody>
      </p:sp>
      <p:sp>
        <p:nvSpPr>
          <p:cNvPr id="37889" name="Rectangle 1"/>
          <p:cNvSpPr>
            <a:spLocks noGrp="1" noChangeArrowheads="1"/>
          </p:cNvSpPr>
          <p:nvPr>
            <p:ph type="title"/>
          </p:nvPr>
        </p:nvSpPr>
        <p:spPr>
          <a:xfrm>
            <a:off x="381000" y="493713"/>
            <a:ext cx="7345363"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Address Translation Example</a:t>
            </a:r>
          </a:p>
        </p:txBody>
      </p:sp>
      <p:sp>
        <p:nvSpPr>
          <p:cNvPr id="130" name="Rectangle 2"/>
          <p:cNvSpPr txBox="1">
            <a:spLocks noChangeArrowheads="1"/>
          </p:cNvSpPr>
          <p:nvPr/>
        </p:nvSpPr>
        <p:spPr bwMode="auto">
          <a:xfrm>
            <a:off x="294481" y="1194928"/>
            <a:ext cx="8307387" cy="23158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kern="0" dirty="0"/>
              <a:t>Physical Address</a:t>
            </a:r>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b="0" kern="0" dirty="0"/>
              <a:t>	CO ___	CI___	CT ____	     Hit? __              Byte: ____</a:t>
            </a: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b="0" kern="0" dirty="0"/>
          </a:p>
        </p:txBody>
      </p:sp>
      <p:sp>
        <p:nvSpPr>
          <p:cNvPr id="169" name="Rectangle 62"/>
          <p:cNvSpPr>
            <a:spLocks noChangeArrowheads="1"/>
          </p:cNvSpPr>
          <p:nvPr/>
        </p:nvSpPr>
        <p:spPr bwMode="auto">
          <a:xfrm>
            <a:off x="2143654"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0" name="Rectangle 63"/>
          <p:cNvSpPr>
            <a:spLocks noChangeArrowheads="1"/>
          </p:cNvSpPr>
          <p:nvPr/>
        </p:nvSpPr>
        <p:spPr bwMode="auto">
          <a:xfrm>
            <a:off x="2143654"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171" name="Rectangle 65"/>
          <p:cNvSpPr>
            <a:spLocks noChangeArrowheads="1"/>
          </p:cNvSpPr>
          <p:nvPr/>
        </p:nvSpPr>
        <p:spPr bwMode="auto">
          <a:xfrm>
            <a:off x="2631017"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2" name="Rectangle 66"/>
          <p:cNvSpPr>
            <a:spLocks noChangeArrowheads="1"/>
          </p:cNvSpPr>
          <p:nvPr/>
        </p:nvSpPr>
        <p:spPr bwMode="auto">
          <a:xfrm>
            <a:off x="2631017"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173" name="Rectangle 68"/>
          <p:cNvSpPr>
            <a:spLocks noChangeArrowheads="1"/>
          </p:cNvSpPr>
          <p:nvPr/>
        </p:nvSpPr>
        <p:spPr bwMode="auto">
          <a:xfrm>
            <a:off x="3118379"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4" name="Rectangle 69"/>
          <p:cNvSpPr>
            <a:spLocks noChangeArrowheads="1"/>
          </p:cNvSpPr>
          <p:nvPr/>
        </p:nvSpPr>
        <p:spPr bwMode="auto">
          <a:xfrm>
            <a:off x="3118379"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175" name="Rectangle 71"/>
          <p:cNvSpPr>
            <a:spLocks noChangeArrowheads="1"/>
          </p:cNvSpPr>
          <p:nvPr/>
        </p:nvSpPr>
        <p:spPr bwMode="auto">
          <a:xfrm>
            <a:off x="3605742"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6" name="Rectangle 72"/>
          <p:cNvSpPr>
            <a:spLocks noChangeArrowheads="1"/>
          </p:cNvSpPr>
          <p:nvPr/>
        </p:nvSpPr>
        <p:spPr bwMode="auto">
          <a:xfrm>
            <a:off x="3605742"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177" name="Rectangle 74"/>
          <p:cNvSpPr>
            <a:spLocks noChangeArrowheads="1"/>
          </p:cNvSpPr>
          <p:nvPr/>
        </p:nvSpPr>
        <p:spPr bwMode="auto">
          <a:xfrm>
            <a:off x="4093104"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78" name="Rectangle 75"/>
          <p:cNvSpPr>
            <a:spLocks noChangeArrowheads="1"/>
          </p:cNvSpPr>
          <p:nvPr/>
        </p:nvSpPr>
        <p:spPr bwMode="auto">
          <a:xfrm>
            <a:off x="4093104"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179" name="Rectangle 77"/>
          <p:cNvSpPr>
            <a:spLocks noChangeArrowheads="1"/>
          </p:cNvSpPr>
          <p:nvPr/>
        </p:nvSpPr>
        <p:spPr bwMode="auto">
          <a:xfrm>
            <a:off x="4580467" y="2338916"/>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180" name="Rectangle 78"/>
          <p:cNvSpPr>
            <a:spLocks noChangeArrowheads="1"/>
          </p:cNvSpPr>
          <p:nvPr/>
        </p:nvSpPr>
        <p:spPr bwMode="auto">
          <a:xfrm>
            <a:off x="4580467"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181" name="Rectangle 80"/>
          <p:cNvSpPr>
            <a:spLocks noChangeArrowheads="1"/>
          </p:cNvSpPr>
          <p:nvPr/>
        </p:nvSpPr>
        <p:spPr bwMode="auto">
          <a:xfrm>
            <a:off x="5067829"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2" name="Rectangle 81"/>
          <p:cNvSpPr>
            <a:spLocks noChangeArrowheads="1"/>
          </p:cNvSpPr>
          <p:nvPr/>
        </p:nvSpPr>
        <p:spPr bwMode="auto">
          <a:xfrm>
            <a:off x="5067829"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183" name="Rectangle 83"/>
          <p:cNvSpPr>
            <a:spLocks noChangeArrowheads="1"/>
          </p:cNvSpPr>
          <p:nvPr/>
        </p:nvSpPr>
        <p:spPr bwMode="auto">
          <a:xfrm>
            <a:off x="5555192"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4" name="Rectangle 84"/>
          <p:cNvSpPr>
            <a:spLocks noChangeArrowheads="1"/>
          </p:cNvSpPr>
          <p:nvPr/>
        </p:nvSpPr>
        <p:spPr bwMode="auto">
          <a:xfrm>
            <a:off x="5555192"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185" name="Rectangle 86"/>
          <p:cNvSpPr>
            <a:spLocks noChangeArrowheads="1"/>
          </p:cNvSpPr>
          <p:nvPr/>
        </p:nvSpPr>
        <p:spPr bwMode="auto">
          <a:xfrm>
            <a:off x="6042554"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6" name="Rectangle 87"/>
          <p:cNvSpPr>
            <a:spLocks noChangeArrowheads="1"/>
          </p:cNvSpPr>
          <p:nvPr/>
        </p:nvSpPr>
        <p:spPr bwMode="auto">
          <a:xfrm>
            <a:off x="6042554"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187" name="Rectangle 89"/>
          <p:cNvSpPr>
            <a:spLocks noChangeArrowheads="1"/>
          </p:cNvSpPr>
          <p:nvPr/>
        </p:nvSpPr>
        <p:spPr bwMode="auto">
          <a:xfrm>
            <a:off x="6529917"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88" name="Rectangle 90"/>
          <p:cNvSpPr>
            <a:spLocks noChangeArrowheads="1"/>
          </p:cNvSpPr>
          <p:nvPr/>
        </p:nvSpPr>
        <p:spPr bwMode="auto">
          <a:xfrm>
            <a:off x="6529917"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189" name="Rectangle 92"/>
          <p:cNvSpPr>
            <a:spLocks noChangeArrowheads="1"/>
          </p:cNvSpPr>
          <p:nvPr/>
        </p:nvSpPr>
        <p:spPr bwMode="auto">
          <a:xfrm>
            <a:off x="7017279"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90" name="Rectangle 93"/>
          <p:cNvSpPr>
            <a:spLocks noChangeArrowheads="1"/>
          </p:cNvSpPr>
          <p:nvPr/>
        </p:nvSpPr>
        <p:spPr bwMode="auto">
          <a:xfrm>
            <a:off x="7017279"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191" name="Rectangle 95"/>
          <p:cNvSpPr>
            <a:spLocks noChangeArrowheads="1"/>
          </p:cNvSpPr>
          <p:nvPr/>
        </p:nvSpPr>
        <p:spPr bwMode="auto">
          <a:xfrm>
            <a:off x="7504642" y="2338916"/>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192" name="Rectangle 96"/>
          <p:cNvSpPr>
            <a:spLocks noChangeArrowheads="1"/>
          </p:cNvSpPr>
          <p:nvPr/>
        </p:nvSpPr>
        <p:spPr bwMode="auto">
          <a:xfrm>
            <a:off x="7504642" y="2034116"/>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193" name="Group 97"/>
          <p:cNvGrpSpPr>
            <a:grpSpLocks/>
          </p:cNvGrpSpPr>
          <p:nvPr/>
        </p:nvGrpSpPr>
        <p:grpSpPr bwMode="auto">
          <a:xfrm>
            <a:off x="5076825" y="2728383"/>
            <a:ext cx="2924175" cy="333375"/>
            <a:chOff x="3101" y="3292"/>
            <a:chExt cx="1842" cy="210"/>
          </a:xfrm>
        </p:grpSpPr>
        <p:sp>
          <p:nvSpPr>
            <p:cNvPr id="194" name="Line 98"/>
            <p:cNvSpPr>
              <a:spLocks noChangeShapeType="1"/>
            </p:cNvSpPr>
            <p:nvPr/>
          </p:nvSpPr>
          <p:spPr bwMode="auto">
            <a:xfrm>
              <a:off x="3101"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95" name="Text Box 99"/>
            <p:cNvSpPr txBox="1">
              <a:spLocks noChangeArrowheads="1"/>
            </p:cNvSpPr>
            <p:nvPr/>
          </p:nvSpPr>
          <p:spPr bwMode="auto">
            <a:xfrm>
              <a:off x="3808" y="3292"/>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196" name="Group 100"/>
          <p:cNvGrpSpPr>
            <a:grpSpLocks/>
          </p:cNvGrpSpPr>
          <p:nvPr/>
        </p:nvGrpSpPr>
        <p:grpSpPr bwMode="auto">
          <a:xfrm>
            <a:off x="2164291" y="2719916"/>
            <a:ext cx="2924175" cy="333375"/>
            <a:chOff x="1277" y="3292"/>
            <a:chExt cx="1842" cy="210"/>
          </a:xfrm>
        </p:grpSpPr>
        <p:sp>
          <p:nvSpPr>
            <p:cNvPr id="197" name="Line 101"/>
            <p:cNvSpPr>
              <a:spLocks noChangeShapeType="1"/>
            </p:cNvSpPr>
            <p:nvPr/>
          </p:nvSpPr>
          <p:spPr bwMode="auto">
            <a:xfrm>
              <a:off x="1277"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198" name="Text Box 102"/>
            <p:cNvSpPr txBox="1">
              <a:spLocks noChangeArrowheads="1"/>
            </p:cNvSpPr>
            <p:nvPr/>
          </p:nvSpPr>
          <p:spPr bwMode="auto">
            <a:xfrm>
              <a:off x="1984" y="3292"/>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199" name="Group 103"/>
          <p:cNvGrpSpPr>
            <a:grpSpLocks/>
          </p:cNvGrpSpPr>
          <p:nvPr/>
        </p:nvGrpSpPr>
        <p:grpSpPr bwMode="auto">
          <a:xfrm>
            <a:off x="6997171" y="1680104"/>
            <a:ext cx="992188" cy="306388"/>
            <a:chOff x="4300" y="2637"/>
            <a:chExt cx="625" cy="193"/>
          </a:xfrm>
        </p:grpSpPr>
        <p:sp>
          <p:nvSpPr>
            <p:cNvPr id="200" name="Line 104"/>
            <p:cNvSpPr>
              <a:spLocks noChangeShapeType="1"/>
            </p:cNvSpPr>
            <p:nvPr/>
          </p:nvSpPr>
          <p:spPr bwMode="auto">
            <a:xfrm>
              <a:off x="4300" y="2715"/>
              <a:ext cx="625"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201" name="Text Box 105"/>
            <p:cNvSpPr txBox="1">
              <a:spLocks noChangeArrowheads="1"/>
            </p:cNvSpPr>
            <p:nvPr/>
          </p:nvSpPr>
          <p:spPr bwMode="auto">
            <a:xfrm>
              <a:off x="4486" y="2637"/>
              <a:ext cx="271"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a:t>
              </a:r>
            </a:p>
          </p:txBody>
        </p:sp>
      </p:grpSp>
      <p:grpSp>
        <p:nvGrpSpPr>
          <p:cNvPr id="202" name="Group 106"/>
          <p:cNvGrpSpPr>
            <a:grpSpLocks/>
          </p:cNvGrpSpPr>
          <p:nvPr/>
        </p:nvGrpSpPr>
        <p:grpSpPr bwMode="auto">
          <a:xfrm>
            <a:off x="5059362" y="1676400"/>
            <a:ext cx="1927225" cy="306388"/>
            <a:chOff x="3090" y="2624"/>
            <a:chExt cx="1214" cy="193"/>
          </a:xfrm>
        </p:grpSpPr>
        <p:sp>
          <p:nvSpPr>
            <p:cNvPr id="203" name="Line 107"/>
            <p:cNvSpPr>
              <a:spLocks noChangeShapeType="1"/>
            </p:cNvSpPr>
            <p:nvPr/>
          </p:nvSpPr>
          <p:spPr bwMode="auto">
            <a:xfrm>
              <a:off x="3090" y="2702"/>
              <a:ext cx="1214"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204" name="Text Box 108"/>
            <p:cNvSpPr txBox="1">
              <a:spLocks noChangeArrowheads="1"/>
            </p:cNvSpPr>
            <p:nvPr/>
          </p:nvSpPr>
          <p:spPr bwMode="auto">
            <a:xfrm>
              <a:off x="3629" y="2624"/>
              <a:ext cx="21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CI</a:t>
              </a:r>
            </a:p>
          </p:txBody>
        </p:sp>
      </p:grpSp>
      <p:grpSp>
        <p:nvGrpSpPr>
          <p:cNvPr id="205" name="Group 109"/>
          <p:cNvGrpSpPr>
            <a:grpSpLocks/>
          </p:cNvGrpSpPr>
          <p:nvPr/>
        </p:nvGrpSpPr>
        <p:grpSpPr bwMode="auto">
          <a:xfrm>
            <a:off x="2143654" y="1680104"/>
            <a:ext cx="2894013" cy="306388"/>
            <a:chOff x="1248" y="2637"/>
            <a:chExt cx="1823" cy="193"/>
          </a:xfrm>
        </p:grpSpPr>
        <p:sp>
          <p:nvSpPr>
            <p:cNvPr id="206" name="Line 110"/>
            <p:cNvSpPr>
              <a:spLocks noChangeShapeType="1"/>
            </p:cNvSpPr>
            <p:nvPr/>
          </p:nvSpPr>
          <p:spPr bwMode="auto">
            <a:xfrm>
              <a:off x="1248" y="2715"/>
              <a:ext cx="1823"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207" name="Text Box 111"/>
            <p:cNvSpPr txBox="1">
              <a:spLocks noChangeArrowheads="1"/>
            </p:cNvSpPr>
            <p:nvPr/>
          </p:nvSpPr>
          <p:spPr bwMode="auto">
            <a:xfrm>
              <a:off x="2098" y="2637"/>
              <a:ext cx="24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CT</a:t>
              </a:r>
            </a:p>
          </p:txBody>
        </p:sp>
      </p:grpSp>
      <p:grpSp>
        <p:nvGrpSpPr>
          <p:cNvPr id="228" name="Group 135"/>
          <p:cNvGrpSpPr>
            <a:grpSpLocks/>
          </p:cNvGrpSpPr>
          <p:nvPr/>
        </p:nvGrpSpPr>
        <p:grpSpPr bwMode="auto">
          <a:xfrm>
            <a:off x="2287587" y="2336799"/>
            <a:ext cx="5576888" cy="339725"/>
            <a:chOff x="1344" y="3030"/>
            <a:chExt cx="3513" cy="214"/>
          </a:xfrm>
        </p:grpSpPr>
        <p:sp>
          <p:nvSpPr>
            <p:cNvPr id="229" name="Text Box 136"/>
            <p:cNvSpPr txBox="1">
              <a:spLocks noChangeArrowheads="1"/>
            </p:cNvSpPr>
            <p:nvPr/>
          </p:nvSpPr>
          <p:spPr bwMode="auto">
            <a:xfrm>
              <a:off x="4725" y="3031"/>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0" name="Text Box 137"/>
            <p:cNvSpPr txBox="1">
              <a:spLocks noChangeArrowheads="1"/>
            </p:cNvSpPr>
            <p:nvPr/>
          </p:nvSpPr>
          <p:spPr bwMode="auto">
            <a:xfrm>
              <a:off x="441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1" name="Text Box 138"/>
            <p:cNvSpPr txBox="1">
              <a:spLocks noChangeArrowheads="1"/>
            </p:cNvSpPr>
            <p:nvPr/>
          </p:nvSpPr>
          <p:spPr bwMode="auto">
            <a:xfrm>
              <a:off x="3802"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2" name="Text Box 139"/>
            <p:cNvSpPr txBox="1">
              <a:spLocks noChangeArrowheads="1"/>
            </p:cNvSpPr>
            <p:nvPr/>
          </p:nvSpPr>
          <p:spPr bwMode="auto">
            <a:xfrm>
              <a:off x="288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3" name="Text Box 140"/>
            <p:cNvSpPr txBox="1">
              <a:spLocks noChangeArrowheads="1"/>
            </p:cNvSpPr>
            <p:nvPr/>
          </p:nvSpPr>
          <p:spPr bwMode="auto">
            <a:xfrm>
              <a:off x="2573"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4" name="Text Box 141"/>
            <p:cNvSpPr txBox="1">
              <a:spLocks noChangeArrowheads="1"/>
            </p:cNvSpPr>
            <p:nvPr/>
          </p:nvSpPr>
          <p:spPr bwMode="auto">
            <a:xfrm>
              <a:off x="226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5" name="Text Box 142"/>
            <p:cNvSpPr txBox="1">
              <a:spLocks noChangeArrowheads="1"/>
            </p:cNvSpPr>
            <p:nvPr/>
          </p:nvSpPr>
          <p:spPr bwMode="auto">
            <a:xfrm>
              <a:off x="1651"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6" name="Text Box 143"/>
            <p:cNvSpPr txBox="1">
              <a:spLocks noChangeArrowheads="1"/>
            </p:cNvSpPr>
            <p:nvPr/>
          </p:nvSpPr>
          <p:spPr bwMode="auto">
            <a:xfrm>
              <a:off x="411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7" name="Text Box 144"/>
            <p:cNvSpPr txBox="1">
              <a:spLocks noChangeArrowheads="1"/>
            </p:cNvSpPr>
            <p:nvPr/>
          </p:nvSpPr>
          <p:spPr bwMode="auto">
            <a:xfrm>
              <a:off x="349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38" name="Text Box 145"/>
            <p:cNvSpPr txBox="1">
              <a:spLocks noChangeArrowheads="1"/>
            </p:cNvSpPr>
            <p:nvPr/>
          </p:nvSpPr>
          <p:spPr bwMode="auto">
            <a:xfrm>
              <a:off x="3188"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239" name="Text Box 146"/>
            <p:cNvSpPr txBox="1">
              <a:spLocks noChangeArrowheads="1"/>
            </p:cNvSpPr>
            <p:nvPr/>
          </p:nvSpPr>
          <p:spPr bwMode="auto">
            <a:xfrm>
              <a:off x="195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240" name="Text Box 147"/>
            <p:cNvSpPr txBox="1">
              <a:spLocks noChangeArrowheads="1"/>
            </p:cNvSpPr>
            <p:nvPr/>
          </p:nvSpPr>
          <p:spPr bwMode="auto">
            <a:xfrm>
              <a:off x="1344"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grpSp>
      <p:sp>
        <p:nvSpPr>
          <p:cNvPr id="241" name="Text Box 149"/>
          <p:cNvSpPr txBox="1">
            <a:spLocks noChangeArrowheads="1"/>
          </p:cNvSpPr>
          <p:nvPr/>
        </p:nvSpPr>
        <p:spPr bwMode="auto">
          <a:xfrm>
            <a:off x="1295400" y="3124200"/>
            <a:ext cx="196850"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a:t>
            </a:r>
          </a:p>
        </p:txBody>
      </p:sp>
      <p:sp>
        <p:nvSpPr>
          <p:cNvPr id="242" name="Text Box 150"/>
          <p:cNvSpPr txBox="1">
            <a:spLocks noChangeArrowheads="1"/>
          </p:cNvSpPr>
          <p:nvPr/>
        </p:nvSpPr>
        <p:spPr bwMode="auto">
          <a:xfrm>
            <a:off x="2192339" y="3124200"/>
            <a:ext cx="395288"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0x5</a:t>
            </a:r>
          </a:p>
        </p:txBody>
      </p:sp>
      <p:sp>
        <p:nvSpPr>
          <p:cNvPr id="243" name="Text Box 151"/>
          <p:cNvSpPr txBox="1">
            <a:spLocks noChangeArrowheads="1"/>
          </p:cNvSpPr>
          <p:nvPr/>
        </p:nvSpPr>
        <p:spPr bwMode="auto">
          <a:xfrm>
            <a:off x="3179766" y="3124200"/>
            <a:ext cx="525463"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0x0D</a:t>
            </a:r>
          </a:p>
        </p:txBody>
      </p:sp>
      <p:sp>
        <p:nvSpPr>
          <p:cNvPr id="244" name="Text Box 153"/>
          <p:cNvSpPr txBox="1">
            <a:spLocks noChangeArrowheads="1"/>
          </p:cNvSpPr>
          <p:nvPr/>
        </p:nvSpPr>
        <p:spPr bwMode="auto">
          <a:xfrm>
            <a:off x="4501094" y="3124200"/>
            <a:ext cx="200025"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Y</a:t>
            </a:r>
          </a:p>
        </p:txBody>
      </p:sp>
      <p:sp>
        <p:nvSpPr>
          <p:cNvPr id="245" name="Text Box 154"/>
          <p:cNvSpPr txBox="1">
            <a:spLocks noChangeArrowheads="1"/>
          </p:cNvSpPr>
          <p:nvPr/>
        </p:nvSpPr>
        <p:spPr bwMode="auto">
          <a:xfrm>
            <a:off x="5771093" y="3124200"/>
            <a:ext cx="500063"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0x36</a:t>
            </a:r>
          </a:p>
        </p:txBody>
      </p:sp>
      <p:grpSp>
        <p:nvGrpSpPr>
          <p:cNvPr id="424" name="Group 423"/>
          <p:cNvGrpSpPr/>
          <p:nvPr/>
        </p:nvGrpSpPr>
        <p:grpSpPr>
          <a:xfrm>
            <a:off x="232039" y="3941763"/>
            <a:ext cx="8840789" cy="2561167"/>
            <a:chOff x="152400" y="4076700"/>
            <a:chExt cx="8840789" cy="2561167"/>
          </a:xfrm>
          <a:solidFill>
            <a:schemeClr val="bg1"/>
          </a:solidFill>
        </p:grpSpPr>
        <p:sp>
          <p:nvSpPr>
            <p:cNvPr id="425" name="Rectangle 64"/>
            <p:cNvSpPr>
              <a:spLocks noChangeArrowheads="1"/>
            </p:cNvSpPr>
            <p:nvPr/>
          </p:nvSpPr>
          <p:spPr bwMode="auto">
            <a:xfrm>
              <a:off x="38750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426" name="Rectangle 65"/>
            <p:cNvSpPr>
              <a:spLocks noChangeArrowheads="1"/>
            </p:cNvSpPr>
            <p:nvPr/>
          </p:nvSpPr>
          <p:spPr bwMode="auto">
            <a:xfrm>
              <a:off x="32559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DF</a:t>
              </a:r>
            </a:p>
          </p:txBody>
        </p:sp>
        <p:sp>
          <p:nvSpPr>
            <p:cNvPr id="427" name="Rectangle 66"/>
            <p:cNvSpPr>
              <a:spLocks noChangeArrowheads="1"/>
            </p:cNvSpPr>
            <p:nvPr/>
          </p:nvSpPr>
          <p:spPr bwMode="auto">
            <a:xfrm>
              <a:off x="26352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C2</a:t>
              </a:r>
            </a:p>
          </p:txBody>
        </p:sp>
        <p:sp>
          <p:nvSpPr>
            <p:cNvPr id="428" name="Rectangle 67"/>
            <p:cNvSpPr>
              <a:spLocks noChangeArrowheads="1"/>
            </p:cNvSpPr>
            <p:nvPr/>
          </p:nvSpPr>
          <p:spPr bwMode="auto">
            <a:xfrm>
              <a:off x="20129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429" name="Rectangle 68"/>
            <p:cNvSpPr>
              <a:spLocks noChangeArrowheads="1"/>
            </p:cNvSpPr>
            <p:nvPr/>
          </p:nvSpPr>
          <p:spPr bwMode="auto">
            <a:xfrm>
              <a:off x="13922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30" name="Rectangle 69"/>
            <p:cNvSpPr>
              <a:spLocks noChangeArrowheads="1"/>
            </p:cNvSpPr>
            <p:nvPr/>
          </p:nvSpPr>
          <p:spPr bwMode="auto">
            <a:xfrm>
              <a:off x="7731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431" name="Rectangle 70"/>
            <p:cNvSpPr>
              <a:spLocks noChangeArrowheads="1"/>
            </p:cNvSpPr>
            <p:nvPr/>
          </p:nvSpPr>
          <p:spPr bwMode="auto">
            <a:xfrm>
              <a:off x="1524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7</a:t>
              </a:r>
            </a:p>
          </p:txBody>
        </p:sp>
        <p:sp>
          <p:nvSpPr>
            <p:cNvPr id="432" name="Rectangle 78"/>
            <p:cNvSpPr>
              <a:spLocks noChangeArrowheads="1"/>
            </p:cNvSpPr>
            <p:nvPr/>
          </p:nvSpPr>
          <p:spPr bwMode="auto">
            <a:xfrm>
              <a:off x="38750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33" name="Rectangle 79"/>
            <p:cNvSpPr>
              <a:spLocks noChangeArrowheads="1"/>
            </p:cNvSpPr>
            <p:nvPr/>
          </p:nvSpPr>
          <p:spPr bwMode="auto">
            <a:xfrm>
              <a:off x="32559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34" name="Rectangle 80"/>
            <p:cNvSpPr>
              <a:spLocks noChangeArrowheads="1"/>
            </p:cNvSpPr>
            <p:nvPr/>
          </p:nvSpPr>
          <p:spPr bwMode="auto">
            <a:xfrm>
              <a:off x="26352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35" name="Rectangle 81"/>
            <p:cNvSpPr>
              <a:spLocks noChangeArrowheads="1"/>
            </p:cNvSpPr>
            <p:nvPr/>
          </p:nvSpPr>
          <p:spPr bwMode="auto">
            <a:xfrm>
              <a:off x="20129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36" name="Rectangle 82"/>
            <p:cNvSpPr>
              <a:spLocks noChangeArrowheads="1"/>
            </p:cNvSpPr>
            <p:nvPr/>
          </p:nvSpPr>
          <p:spPr bwMode="auto">
            <a:xfrm>
              <a:off x="13922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437" name="Rectangle 83"/>
            <p:cNvSpPr>
              <a:spLocks noChangeArrowheads="1"/>
            </p:cNvSpPr>
            <p:nvPr/>
          </p:nvSpPr>
          <p:spPr bwMode="auto">
            <a:xfrm>
              <a:off x="7731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31</a:t>
              </a:r>
            </a:p>
          </p:txBody>
        </p:sp>
        <p:sp>
          <p:nvSpPr>
            <p:cNvPr id="438" name="Rectangle 84"/>
            <p:cNvSpPr>
              <a:spLocks noChangeArrowheads="1"/>
            </p:cNvSpPr>
            <p:nvPr/>
          </p:nvSpPr>
          <p:spPr bwMode="auto">
            <a:xfrm>
              <a:off x="1524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6</a:t>
              </a:r>
            </a:p>
          </p:txBody>
        </p:sp>
        <p:sp>
          <p:nvSpPr>
            <p:cNvPr id="439" name="Rectangle 92"/>
            <p:cNvSpPr>
              <a:spLocks noChangeArrowheads="1"/>
            </p:cNvSpPr>
            <p:nvPr/>
          </p:nvSpPr>
          <p:spPr bwMode="auto">
            <a:xfrm>
              <a:off x="38750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1D</a:t>
              </a:r>
            </a:p>
          </p:txBody>
        </p:sp>
        <p:sp>
          <p:nvSpPr>
            <p:cNvPr id="440" name="Rectangle 93"/>
            <p:cNvSpPr>
              <a:spLocks noChangeArrowheads="1"/>
            </p:cNvSpPr>
            <p:nvPr/>
          </p:nvSpPr>
          <p:spPr bwMode="auto">
            <a:xfrm>
              <a:off x="32559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F0</a:t>
              </a:r>
            </a:p>
          </p:txBody>
        </p:sp>
        <p:sp>
          <p:nvSpPr>
            <p:cNvPr id="441" name="Rectangle 94"/>
            <p:cNvSpPr>
              <a:spLocks noChangeArrowheads="1"/>
            </p:cNvSpPr>
            <p:nvPr/>
          </p:nvSpPr>
          <p:spPr bwMode="auto">
            <a:xfrm>
              <a:off x="26352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72</a:t>
              </a:r>
            </a:p>
          </p:txBody>
        </p:sp>
        <p:sp>
          <p:nvSpPr>
            <p:cNvPr id="442" name="Rectangle 95"/>
            <p:cNvSpPr>
              <a:spLocks noChangeArrowheads="1"/>
            </p:cNvSpPr>
            <p:nvPr/>
          </p:nvSpPr>
          <p:spPr bwMode="auto">
            <a:xfrm>
              <a:off x="2012950" y="5788025"/>
              <a:ext cx="622300" cy="280988"/>
            </a:xfrm>
            <a:prstGeom prst="rect">
              <a:avLst/>
            </a:prstGeom>
            <a:solidFill>
              <a:srgbClr val="FFC000"/>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443" name="Rectangle 96"/>
            <p:cNvSpPr>
              <a:spLocks noChangeArrowheads="1"/>
            </p:cNvSpPr>
            <p:nvPr/>
          </p:nvSpPr>
          <p:spPr bwMode="auto">
            <a:xfrm>
              <a:off x="13922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44" name="Rectangle 97"/>
            <p:cNvSpPr>
              <a:spLocks noChangeArrowheads="1"/>
            </p:cNvSpPr>
            <p:nvPr/>
          </p:nvSpPr>
          <p:spPr bwMode="auto">
            <a:xfrm>
              <a:off x="773113" y="5788025"/>
              <a:ext cx="619125"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445" name="Rectangle 98"/>
            <p:cNvSpPr>
              <a:spLocks noChangeArrowheads="1"/>
            </p:cNvSpPr>
            <p:nvPr/>
          </p:nvSpPr>
          <p:spPr bwMode="auto">
            <a:xfrm>
              <a:off x="152400" y="5788025"/>
              <a:ext cx="620713"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5</a:t>
              </a:r>
            </a:p>
          </p:txBody>
        </p:sp>
        <p:sp>
          <p:nvSpPr>
            <p:cNvPr id="446" name="Rectangle 106"/>
            <p:cNvSpPr>
              <a:spLocks noChangeArrowheads="1"/>
            </p:cNvSpPr>
            <p:nvPr/>
          </p:nvSpPr>
          <p:spPr bwMode="auto">
            <a:xfrm>
              <a:off x="38750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447" name="Rectangle 107"/>
            <p:cNvSpPr>
              <a:spLocks noChangeArrowheads="1"/>
            </p:cNvSpPr>
            <p:nvPr/>
          </p:nvSpPr>
          <p:spPr bwMode="auto">
            <a:xfrm>
              <a:off x="32559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8F</a:t>
              </a:r>
            </a:p>
          </p:txBody>
        </p:sp>
        <p:sp>
          <p:nvSpPr>
            <p:cNvPr id="448" name="Rectangle 108"/>
            <p:cNvSpPr>
              <a:spLocks noChangeArrowheads="1"/>
            </p:cNvSpPr>
            <p:nvPr/>
          </p:nvSpPr>
          <p:spPr bwMode="auto">
            <a:xfrm>
              <a:off x="26352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6D</a:t>
              </a:r>
            </a:p>
          </p:txBody>
        </p:sp>
        <p:sp>
          <p:nvSpPr>
            <p:cNvPr id="449" name="Rectangle 109"/>
            <p:cNvSpPr>
              <a:spLocks noChangeArrowheads="1"/>
            </p:cNvSpPr>
            <p:nvPr/>
          </p:nvSpPr>
          <p:spPr bwMode="auto">
            <a:xfrm>
              <a:off x="20129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43</a:t>
              </a:r>
            </a:p>
          </p:txBody>
        </p:sp>
        <p:sp>
          <p:nvSpPr>
            <p:cNvPr id="450" name="Rectangle 110"/>
            <p:cNvSpPr>
              <a:spLocks noChangeArrowheads="1"/>
            </p:cNvSpPr>
            <p:nvPr/>
          </p:nvSpPr>
          <p:spPr bwMode="auto">
            <a:xfrm>
              <a:off x="13922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51" name="Rectangle 111"/>
            <p:cNvSpPr>
              <a:spLocks noChangeArrowheads="1"/>
            </p:cNvSpPr>
            <p:nvPr/>
          </p:nvSpPr>
          <p:spPr bwMode="auto">
            <a:xfrm>
              <a:off x="7731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32</a:t>
              </a:r>
            </a:p>
          </p:txBody>
        </p:sp>
        <p:sp>
          <p:nvSpPr>
            <p:cNvPr id="452" name="Rectangle 112"/>
            <p:cNvSpPr>
              <a:spLocks noChangeArrowheads="1"/>
            </p:cNvSpPr>
            <p:nvPr/>
          </p:nvSpPr>
          <p:spPr bwMode="auto">
            <a:xfrm>
              <a:off x="1524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4</a:t>
              </a:r>
            </a:p>
          </p:txBody>
        </p:sp>
        <p:sp>
          <p:nvSpPr>
            <p:cNvPr id="453" name="Rectangle 120"/>
            <p:cNvSpPr>
              <a:spLocks noChangeArrowheads="1"/>
            </p:cNvSpPr>
            <p:nvPr/>
          </p:nvSpPr>
          <p:spPr bwMode="auto">
            <a:xfrm>
              <a:off x="38750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54" name="Rectangle 121"/>
            <p:cNvSpPr>
              <a:spLocks noChangeArrowheads="1"/>
            </p:cNvSpPr>
            <p:nvPr/>
          </p:nvSpPr>
          <p:spPr bwMode="auto">
            <a:xfrm>
              <a:off x="32559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55" name="Rectangle 122"/>
            <p:cNvSpPr>
              <a:spLocks noChangeArrowheads="1"/>
            </p:cNvSpPr>
            <p:nvPr/>
          </p:nvSpPr>
          <p:spPr bwMode="auto">
            <a:xfrm>
              <a:off x="26352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56" name="Rectangle 123"/>
            <p:cNvSpPr>
              <a:spLocks noChangeArrowheads="1"/>
            </p:cNvSpPr>
            <p:nvPr/>
          </p:nvSpPr>
          <p:spPr bwMode="auto">
            <a:xfrm>
              <a:off x="20129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57" name="Rectangle 124"/>
            <p:cNvSpPr>
              <a:spLocks noChangeArrowheads="1"/>
            </p:cNvSpPr>
            <p:nvPr/>
          </p:nvSpPr>
          <p:spPr bwMode="auto">
            <a:xfrm>
              <a:off x="13922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458" name="Rectangle 125"/>
            <p:cNvSpPr>
              <a:spLocks noChangeArrowheads="1"/>
            </p:cNvSpPr>
            <p:nvPr/>
          </p:nvSpPr>
          <p:spPr bwMode="auto">
            <a:xfrm>
              <a:off x="7731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459" name="Rectangle 126"/>
            <p:cNvSpPr>
              <a:spLocks noChangeArrowheads="1"/>
            </p:cNvSpPr>
            <p:nvPr/>
          </p:nvSpPr>
          <p:spPr bwMode="auto">
            <a:xfrm>
              <a:off x="1524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460" name="Rectangle 134"/>
            <p:cNvSpPr>
              <a:spLocks noChangeArrowheads="1"/>
            </p:cNvSpPr>
            <p:nvPr/>
          </p:nvSpPr>
          <p:spPr bwMode="auto">
            <a:xfrm>
              <a:off x="38750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461" name="Rectangle 135"/>
            <p:cNvSpPr>
              <a:spLocks noChangeArrowheads="1"/>
            </p:cNvSpPr>
            <p:nvPr/>
          </p:nvSpPr>
          <p:spPr bwMode="auto">
            <a:xfrm>
              <a:off x="32559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462" name="Rectangle 136"/>
            <p:cNvSpPr>
              <a:spLocks noChangeArrowheads="1"/>
            </p:cNvSpPr>
            <p:nvPr/>
          </p:nvSpPr>
          <p:spPr bwMode="auto">
            <a:xfrm>
              <a:off x="2635250"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463" name="Rectangle 137"/>
            <p:cNvSpPr>
              <a:spLocks noChangeArrowheads="1"/>
            </p:cNvSpPr>
            <p:nvPr/>
          </p:nvSpPr>
          <p:spPr bwMode="auto">
            <a:xfrm>
              <a:off x="20129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464" name="Rectangle 138"/>
            <p:cNvSpPr>
              <a:spLocks noChangeArrowheads="1"/>
            </p:cNvSpPr>
            <p:nvPr/>
          </p:nvSpPr>
          <p:spPr bwMode="auto">
            <a:xfrm>
              <a:off x="13922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65" name="Rectangle 139"/>
            <p:cNvSpPr>
              <a:spLocks noChangeArrowheads="1"/>
            </p:cNvSpPr>
            <p:nvPr/>
          </p:nvSpPr>
          <p:spPr bwMode="auto">
            <a:xfrm>
              <a:off x="7731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466" name="Rectangle 140"/>
            <p:cNvSpPr>
              <a:spLocks noChangeArrowheads="1"/>
            </p:cNvSpPr>
            <p:nvPr/>
          </p:nvSpPr>
          <p:spPr bwMode="auto">
            <a:xfrm>
              <a:off x="1524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467" name="Rectangle 148"/>
            <p:cNvSpPr>
              <a:spLocks noChangeArrowheads="1"/>
            </p:cNvSpPr>
            <p:nvPr/>
          </p:nvSpPr>
          <p:spPr bwMode="auto">
            <a:xfrm>
              <a:off x="38750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68" name="Rectangle 149"/>
            <p:cNvSpPr>
              <a:spLocks noChangeArrowheads="1"/>
            </p:cNvSpPr>
            <p:nvPr/>
          </p:nvSpPr>
          <p:spPr bwMode="auto">
            <a:xfrm>
              <a:off x="32559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69" name="Rectangle 150"/>
            <p:cNvSpPr>
              <a:spLocks noChangeArrowheads="1"/>
            </p:cNvSpPr>
            <p:nvPr/>
          </p:nvSpPr>
          <p:spPr bwMode="auto">
            <a:xfrm>
              <a:off x="26352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0" name="Rectangle 151"/>
            <p:cNvSpPr>
              <a:spLocks noChangeArrowheads="1"/>
            </p:cNvSpPr>
            <p:nvPr/>
          </p:nvSpPr>
          <p:spPr bwMode="auto">
            <a:xfrm>
              <a:off x="20129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471" name="Rectangle 152"/>
            <p:cNvSpPr>
              <a:spLocks noChangeArrowheads="1"/>
            </p:cNvSpPr>
            <p:nvPr/>
          </p:nvSpPr>
          <p:spPr bwMode="auto">
            <a:xfrm>
              <a:off x="13922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472" name="Rectangle 153"/>
            <p:cNvSpPr>
              <a:spLocks noChangeArrowheads="1"/>
            </p:cNvSpPr>
            <p:nvPr/>
          </p:nvSpPr>
          <p:spPr bwMode="auto">
            <a:xfrm>
              <a:off x="7731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473" name="Rectangle 154"/>
            <p:cNvSpPr>
              <a:spLocks noChangeArrowheads="1"/>
            </p:cNvSpPr>
            <p:nvPr/>
          </p:nvSpPr>
          <p:spPr bwMode="auto">
            <a:xfrm>
              <a:off x="1524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474" name="Rectangle 162"/>
            <p:cNvSpPr>
              <a:spLocks noChangeArrowheads="1"/>
            </p:cNvSpPr>
            <p:nvPr/>
          </p:nvSpPr>
          <p:spPr bwMode="auto">
            <a:xfrm>
              <a:off x="38750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475" name="Rectangle 163"/>
            <p:cNvSpPr>
              <a:spLocks noChangeArrowheads="1"/>
            </p:cNvSpPr>
            <p:nvPr/>
          </p:nvSpPr>
          <p:spPr bwMode="auto">
            <a:xfrm>
              <a:off x="32559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23</a:t>
              </a:r>
            </a:p>
          </p:txBody>
        </p:sp>
        <p:sp>
          <p:nvSpPr>
            <p:cNvPr id="476" name="Rectangle 164"/>
            <p:cNvSpPr>
              <a:spLocks noChangeArrowheads="1"/>
            </p:cNvSpPr>
            <p:nvPr/>
          </p:nvSpPr>
          <p:spPr bwMode="auto">
            <a:xfrm>
              <a:off x="26352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477" name="Rectangle 165"/>
            <p:cNvSpPr>
              <a:spLocks noChangeArrowheads="1"/>
            </p:cNvSpPr>
            <p:nvPr/>
          </p:nvSpPr>
          <p:spPr bwMode="auto">
            <a:xfrm>
              <a:off x="20129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99</a:t>
              </a:r>
            </a:p>
          </p:txBody>
        </p:sp>
        <p:sp>
          <p:nvSpPr>
            <p:cNvPr id="478" name="Rectangle 166"/>
            <p:cNvSpPr>
              <a:spLocks noChangeArrowheads="1"/>
            </p:cNvSpPr>
            <p:nvPr/>
          </p:nvSpPr>
          <p:spPr bwMode="auto">
            <a:xfrm>
              <a:off x="13922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479" name="Rectangle 167"/>
            <p:cNvSpPr>
              <a:spLocks noChangeArrowheads="1"/>
            </p:cNvSpPr>
            <p:nvPr/>
          </p:nvSpPr>
          <p:spPr bwMode="auto">
            <a:xfrm>
              <a:off x="77311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19</a:t>
              </a:r>
            </a:p>
          </p:txBody>
        </p:sp>
        <p:sp>
          <p:nvSpPr>
            <p:cNvPr id="480" name="Rectangle 168"/>
            <p:cNvSpPr>
              <a:spLocks noChangeArrowheads="1"/>
            </p:cNvSpPr>
            <p:nvPr/>
          </p:nvSpPr>
          <p:spPr bwMode="auto">
            <a:xfrm>
              <a:off x="1524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481" name="Rectangle 176"/>
            <p:cNvSpPr>
              <a:spLocks noChangeArrowheads="1"/>
            </p:cNvSpPr>
            <p:nvPr/>
          </p:nvSpPr>
          <p:spPr bwMode="auto">
            <a:xfrm>
              <a:off x="38750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482" name="Rectangle 177"/>
            <p:cNvSpPr>
              <a:spLocks noChangeArrowheads="1"/>
            </p:cNvSpPr>
            <p:nvPr/>
          </p:nvSpPr>
          <p:spPr bwMode="auto">
            <a:xfrm>
              <a:off x="32559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483" name="Rectangle 178"/>
            <p:cNvSpPr>
              <a:spLocks noChangeArrowheads="1"/>
            </p:cNvSpPr>
            <p:nvPr/>
          </p:nvSpPr>
          <p:spPr bwMode="auto">
            <a:xfrm>
              <a:off x="26352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484" name="Rectangle 179"/>
            <p:cNvSpPr>
              <a:spLocks noChangeArrowheads="1"/>
            </p:cNvSpPr>
            <p:nvPr/>
          </p:nvSpPr>
          <p:spPr bwMode="auto">
            <a:xfrm>
              <a:off x="2012950" y="4076700"/>
              <a:ext cx="622300" cy="280988"/>
            </a:xfrm>
            <a:prstGeom prst="rect">
              <a:avLst/>
            </a:prstGeom>
            <a:solidFill>
              <a:srgbClr val="F6D2D2"/>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485" name="Rectangle 180"/>
            <p:cNvSpPr>
              <a:spLocks noChangeArrowheads="1"/>
            </p:cNvSpPr>
            <p:nvPr/>
          </p:nvSpPr>
          <p:spPr bwMode="auto">
            <a:xfrm>
              <a:off x="13922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486" name="Rectangle 181"/>
            <p:cNvSpPr>
              <a:spLocks noChangeArrowheads="1"/>
            </p:cNvSpPr>
            <p:nvPr/>
          </p:nvSpPr>
          <p:spPr bwMode="auto">
            <a:xfrm>
              <a:off x="7731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487" name="Rectangle 182"/>
            <p:cNvSpPr>
              <a:spLocks noChangeArrowheads="1"/>
            </p:cNvSpPr>
            <p:nvPr/>
          </p:nvSpPr>
          <p:spPr bwMode="auto">
            <a:xfrm>
              <a:off x="1524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488" name="Line 183"/>
            <p:cNvSpPr>
              <a:spLocks noChangeShapeType="1"/>
            </p:cNvSpPr>
            <p:nvPr/>
          </p:nvSpPr>
          <p:spPr bwMode="auto">
            <a:xfrm>
              <a:off x="152400"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489" name="Line 184"/>
            <p:cNvSpPr>
              <a:spLocks noChangeShapeType="1"/>
            </p:cNvSpPr>
            <p:nvPr/>
          </p:nvSpPr>
          <p:spPr bwMode="auto">
            <a:xfrm>
              <a:off x="152400" y="4638675"/>
              <a:ext cx="4325112" cy="1588"/>
            </a:xfrm>
            <a:prstGeom prst="line">
              <a:avLst/>
            </a:prstGeom>
            <a:grpFill/>
            <a:ln w="12600">
              <a:solidFill>
                <a:srgbClr val="000066"/>
              </a:solidFill>
              <a:miter lim="800000"/>
              <a:headEnd/>
              <a:tailEnd/>
            </a:ln>
            <a:effectLst/>
          </p:spPr>
          <p:txBody>
            <a:bodyPr/>
            <a:lstStyle/>
            <a:p>
              <a:endParaRPr lang="en-US"/>
            </a:p>
          </p:txBody>
        </p:sp>
        <p:sp>
          <p:nvSpPr>
            <p:cNvPr id="490" name="Line 185"/>
            <p:cNvSpPr>
              <a:spLocks noChangeShapeType="1"/>
            </p:cNvSpPr>
            <p:nvPr/>
          </p:nvSpPr>
          <p:spPr bwMode="auto">
            <a:xfrm>
              <a:off x="152400" y="4919663"/>
              <a:ext cx="4325112" cy="1588"/>
            </a:xfrm>
            <a:prstGeom prst="line">
              <a:avLst/>
            </a:prstGeom>
            <a:grpFill/>
            <a:ln w="12600">
              <a:solidFill>
                <a:srgbClr val="000066"/>
              </a:solidFill>
              <a:miter lim="800000"/>
              <a:headEnd/>
              <a:tailEnd/>
            </a:ln>
            <a:effectLst/>
          </p:spPr>
          <p:txBody>
            <a:bodyPr/>
            <a:lstStyle/>
            <a:p>
              <a:endParaRPr lang="en-US"/>
            </a:p>
          </p:txBody>
        </p:sp>
        <p:sp>
          <p:nvSpPr>
            <p:cNvPr id="491" name="Line 186"/>
            <p:cNvSpPr>
              <a:spLocks noChangeShapeType="1"/>
            </p:cNvSpPr>
            <p:nvPr/>
          </p:nvSpPr>
          <p:spPr bwMode="auto">
            <a:xfrm>
              <a:off x="152400" y="5200650"/>
              <a:ext cx="4325112" cy="1588"/>
            </a:xfrm>
            <a:prstGeom prst="line">
              <a:avLst/>
            </a:prstGeom>
            <a:grpFill/>
            <a:ln w="12600">
              <a:solidFill>
                <a:srgbClr val="000066"/>
              </a:solidFill>
              <a:miter lim="800000"/>
              <a:headEnd/>
              <a:tailEnd/>
            </a:ln>
            <a:effectLst/>
          </p:spPr>
          <p:txBody>
            <a:bodyPr/>
            <a:lstStyle/>
            <a:p>
              <a:endParaRPr lang="en-US"/>
            </a:p>
          </p:txBody>
        </p:sp>
        <p:sp>
          <p:nvSpPr>
            <p:cNvPr id="492" name="Line 187"/>
            <p:cNvSpPr>
              <a:spLocks noChangeShapeType="1"/>
            </p:cNvSpPr>
            <p:nvPr/>
          </p:nvSpPr>
          <p:spPr bwMode="auto">
            <a:xfrm>
              <a:off x="152400" y="5484812"/>
              <a:ext cx="4325112" cy="1588"/>
            </a:xfrm>
            <a:prstGeom prst="line">
              <a:avLst/>
            </a:prstGeom>
            <a:grpFill/>
            <a:ln w="12600">
              <a:solidFill>
                <a:srgbClr val="000066"/>
              </a:solidFill>
              <a:miter lim="800000"/>
              <a:headEnd/>
              <a:tailEnd/>
            </a:ln>
            <a:effectLst/>
          </p:spPr>
          <p:txBody>
            <a:bodyPr/>
            <a:lstStyle/>
            <a:p>
              <a:endParaRPr lang="en-US"/>
            </a:p>
          </p:txBody>
        </p:sp>
        <p:sp>
          <p:nvSpPr>
            <p:cNvPr id="493" name="Line 188"/>
            <p:cNvSpPr>
              <a:spLocks noChangeShapeType="1"/>
            </p:cNvSpPr>
            <p:nvPr/>
          </p:nvSpPr>
          <p:spPr bwMode="auto">
            <a:xfrm>
              <a:off x="152400" y="5788025"/>
              <a:ext cx="4325112" cy="1588"/>
            </a:xfrm>
            <a:prstGeom prst="line">
              <a:avLst/>
            </a:prstGeom>
            <a:grpFill/>
            <a:ln w="12600">
              <a:solidFill>
                <a:srgbClr val="000066"/>
              </a:solidFill>
              <a:miter lim="800000"/>
              <a:headEnd/>
              <a:tailEnd/>
            </a:ln>
            <a:effectLst/>
          </p:spPr>
          <p:txBody>
            <a:bodyPr/>
            <a:lstStyle/>
            <a:p>
              <a:endParaRPr lang="en-US"/>
            </a:p>
          </p:txBody>
        </p:sp>
        <p:sp>
          <p:nvSpPr>
            <p:cNvPr id="494" name="Line 189"/>
            <p:cNvSpPr>
              <a:spLocks noChangeShapeType="1"/>
            </p:cNvSpPr>
            <p:nvPr/>
          </p:nvSpPr>
          <p:spPr bwMode="auto">
            <a:xfrm>
              <a:off x="152400" y="6069013"/>
              <a:ext cx="4325112" cy="1588"/>
            </a:xfrm>
            <a:prstGeom prst="line">
              <a:avLst/>
            </a:prstGeom>
            <a:grpFill/>
            <a:ln w="12600">
              <a:solidFill>
                <a:srgbClr val="000066"/>
              </a:solidFill>
              <a:miter lim="800000"/>
              <a:headEnd/>
              <a:tailEnd/>
            </a:ln>
            <a:effectLst/>
          </p:spPr>
          <p:txBody>
            <a:bodyPr/>
            <a:lstStyle/>
            <a:p>
              <a:endParaRPr lang="en-US"/>
            </a:p>
          </p:txBody>
        </p:sp>
        <p:sp>
          <p:nvSpPr>
            <p:cNvPr id="495" name="Line 190"/>
            <p:cNvSpPr>
              <a:spLocks noChangeShapeType="1"/>
            </p:cNvSpPr>
            <p:nvPr/>
          </p:nvSpPr>
          <p:spPr bwMode="auto">
            <a:xfrm>
              <a:off x="152400" y="6350000"/>
              <a:ext cx="4325112" cy="1588"/>
            </a:xfrm>
            <a:prstGeom prst="line">
              <a:avLst/>
            </a:prstGeom>
            <a:grpFill/>
            <a:ln w="12600">
              <a:solidFill>
                <a:srgbClr val="000066"/>
              </a:solidFill>
              <a:miter lim="800000"/>
              <a:headEnd/>
              <a:tailEnd/>
            </a:ln>
            <a:effectLst/>
          </p:spPr>
          <p:txBody>
            <a:bodyPr/>
            <a:lstStyle/>
            <a:p>
              <a:endParaRPr lang="en-US"/>
            </a:p>
          </p:txBody>
        </p:sp>
        <p:sp>
          <p:nvSpPr>
            <p:cNvPr id="496" name="Line 191"/>
            <p:cNvSpPr>
              <a:spLocks noChangeShapeType="1"/>
            </p:cNvSpPr>
            <p:nvPr/>
          </p:nvSpPr>
          <p:spPr bwMode="auto">
            <a:xfrm>
              <a:off x="773113" y="4076700"/>
              <a:ext cx="1588" cy="2554288"/>
            </a:xfrm>
            <a:prstGeom prst="line">
              <a:avLst/>
            </a:prstGeom>
            <a:grpFill/>
            <a:ln w="12600">
              <a:solidFill>
                <a:srgbClr val="000066"/>
              </a:solidFill>
              <a:miter lim="800000"/>
              <a:headEnd/>
              <a:tailEnd/>
            </a:ln>
            <a:effectLst/>
          </p:spPr>
          <p:txBody>
            <a:bodyPr/>
            <a:lstStyle/>
            <a:p>
              <a:endParaRPr lang="en-US"/>
            </a:p>
          </p:txBody>
        </p:sp>
        <p:sp>
          <p:nvSpPr>
            <p:cNvPr id="497" name="Line 192"/>
            <p:cNvSpPr>
              <a:spLocks noChangeShapeType="1"/>
            </p:cNvSpPr>
            <p:nvPr/>
          </p:nvSpPr>
          <p:spPr bwMode="auto">
            <a:xfrm>
              <a:off x="1392238" y="4076700"/>
              <a:ext cx="1588" cy="2554288"/>
            </a:xfrm>
            <a:prstGeom prst="line">
              <a:avLst/>
            </a:prstGeom>
            <a:grpFill/>
            <a:ln w="12600">
              <a:solidFill>
                <a:srgbClr val="000066"/>
              </a:solidFill>
              <a:miter lim="800000"/>
              <a:headEnd/>
              <a:tailEnd/>
            </a:ln>
            <a:effectLst/>
          </p:spPr>
          <p:txBody>
            <a:bodyPr/>
            <a:lstStyle/>
            <a:p>
              <a:endParaRPr lang="en-US"/>
            </a:p>
          </p:txBody>
        </p:sp>
        <p:sp>
          <p:nvSpPr>
            <p:cNvPr id="498" name="Line 193"/>
            <p:cNvSpPr>
              <a:spLocks noChangeShapeType="1"/>
            </p:cNvSpPr>
            <p:nvPr/>
          </p:nvSpPr>
          <p:spPr bwMode="auto">
            <a:xfrm>
              <a:off x="2012950" y="4076700"/>
              <a:ext cx="1588" cy="2554288"/>
            </a:xfrm>
            <a:prstGeom prst="line">
              <a:avLst/>
            </a:prstGeom>
            <a:grpFill/>
            <a:ln w="12600">
              <a:solidFill>
                <a:srgbClr val="000066"/>
              </a:solidFill>
              <a:miter lim="800000"/>
              <a:headEnd/>
              <a:tailEnd/>
            </a:ln>
            <a:effectLst/>
          </p:spPr>
          <p:txBody>
            <a:bodyPr/>
            <a:lstStyle/>
            <a:p>
              <a:endParaRPr lang="en-US"/>
            </a:p>
          </p:txBody>
        </p:sp>
        <p:sp>
          <p:nvSpPr>
            <p:cNvPr id="499" name="Line 194"/>
            <p:cNvSpPr>
              <a:spLocks noChangeShapeType="1"/>
            </p:cNvSpPr>
            <p:nvPr/>
          </p:nvSpPr>
          <p:spPr bwMode="auto">
            <a:xfrm>
              <a:off x="2635250" y="4076700"/>
              <a:ext cx="1588" cy="2554288"/>
            </a:xfrm>
            <a:prstGeom prst="line">
              <a:avLst/>
            </a:prstGeom>
            <a:grpFill/>
            <a:ln w="12600">
              <a:solidFill>
                <a:srgbClr val="000066"/>
              </a:solidFill>
              <a:miter lim="800000"/>
              <a:headEnd/>
              <a:tailEnd/>
            </a:ln>
            <a:effectLst/>
          </p:spPr>
          <p:txBody>
            <a:bodyPr/>
            <a:lstStyle/>
            <a:p>
              <a:endParaRPr lang="en-US"/>
            </a:p>
          </p:txBody>
        </p:sp>
        <p:sp>
          <p:nvSpPr>
            <p:cNvPr id="500" name="Line 195"/>
            <p:cNvSpPr>
              <a:spLocks noChangeShapeType="1"/>
            </p:cNvSpPr>
            <p:nvPr/>
          </p:nvSpPr>
          <p:spPr bwMode="auto">
            <a:xfrm>
              <a:off x="3255963" y="4076700"/>
              <a:ext cx="1588" cy="2554288"/>
            </a:xfrm>
            <a:prstGeom prst="line">
              <a:avLst/>
            </a:prstGeom>
            <a:grpFill/>
            <a:ln w="12600">
              <a:solidFill>
                <a:srgbClr val="000066"/>
              </a:solidFill>
              <a:miter lim="800000"/>
              <a:headEnd/>
              <a:tailEnd/>
            </a:ln>
            <a:effectLst/>
          </p:spPr>
          <p:txBody>
            <a:bodyPr/>
            <a:lstStyle/>
            <a:p>
              <a:endParaRPr lang="en-US"/>
            </a:p>
          </p:txBody>
        </p:sp>
        <p:sp>
          <p:nvSpPr>
            <p:cNvPr id="501" name="Line 196"/>
            <p:cNvSpPr>
              <a:spLocks noChangeShapeType="1"/>
            </p:cNvSpPr>
            <p:nvPr/>
          </p:nvSpPr>
          <p:spPr bwMode="auto">
            <a:xfrm>
              <a:off x="3875088" y="4076700"/>
              <a:ext cx="1588" cy="2554288"/>
            </a:xfrm>
            <a:prstGeom prst="line">
              <a:avLst/>
            </a:prstGeom>
            <a:grpFill/>
            <a:ln w="12600">
              <a:solidFill>
                <a:srgbClr val="000066"/>
              </a:solidFill>
              <a:miter lim="800000"/>
              <a:headEnd/>
              <a:tailEnd/>
            </a:ln>
            <a:effectLst/>
          </p:spPr>
          <p:txBody>
            <a:bodyPr/>
            <a:lstStyle/>
            <a:p>
              <a:endParaRPr lang="en-US"/>
            </a:p>
          </p:txBody>
        </p:sp>
        <p:sp>
          <p:nvSpPr>
            <p:cNvPr id="502" name="Line 203"/>
            <p:cNvSpPr>
              <a:spLocks noChangeShapeType="1"/>
            </p:cNvSpPr>
            <p:nvPr/>
          </p:nvSpPr>
          <p:spPr bwMode="auto">
            <a:xfrm>
              <a:off x="152400" y="4076700"/>
              <a:ext cx="1588" cy="2554288"/>
            </a:xfrm>
            <a:prstGeom prst="line">
              <a:avLst/>
            </a:prstGeom>
            <a:grpFill/>
            <a:ln w="28575">
              <a:solidFill>
                <a:srgbClr val="000066"/>
              </a:solidFill>
              <a:miter lim="800000"/>
              <a:headEnd/>
              <a:tailEnd/>
            </a:ln>
            <a:effectLst/>
          </p:spPr>
          <p:txBody>
            <a:bodyPr/>
            <a:lstStyle/>
            <a:p>
              <a:endParaRPr lang="en-US"/>
            </a:p>
          </p:txBody>
        </p:sp>
        <p:sp>
          <p:nvSpPr>
            <p:cNvPr id="503" name="Line 205"/>
            <p:cNvSpPr>
              <a:spLocks noChangeShapeType="1"/>
            </p:cNvSpPr>
            <p:nvPr/>
          </p:nvSpPr>
          <p:spPr bwMode="auto">
            <a:xfrm>
              <a:off x="152400"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504" name="Line 207"/>
            <p:cNvSpPr>
              <a:spLocks noChangeShapeType="1"/>
            </p:cNvSpPr>
            <p:nvPr/>
          </p:nvSpPr>
          <p:spPr bwMode="auto">
            <a:xfrm>
              <a:off x="152400" y="6630988"/>
              <a:ext cx="4325112" cy="1588"/>
            </a:xfrm>
            <a:prstGeom prst="line">
              <a:avLst/>
            </a:prstGeom>
            <a:grpFill/>
            <a:ln w="28575">
              <a:solidFill>
                <a:srgbClr val="000066"/>
              </a:solidFill>
              <a:miter lim="800000"/>
              <a:headEnd/>
              <a:tailEnd/>
            </a:ln>
            <a:effectLst/>
          </p:spPr>
          <p:txBody>
            <a:bodyPr/>
            <a:lstStyle/>
            <a:p>
              <a:endParaRPr lang="en-US"/>
            </a:p>
          </p:txBody>
        </p:sp>
        <p:sp>
          <p:nvSpPr>
            <p:cNvPr id="505" name="Line 203"/>
            <p:cNvSpPr>
              <a:spLocks noChangeShapeType="1"/>
            </p:cNvSpPr>
            <p:nvPr/>
          </p:nvSpPr>
          <p:spPr bwMode="auto">
            <a:xfrm>
              <a:off x="4487333" y="4083579"/>
              <a:ext cx="1588" cy="2554288"/>
            </a:xfrm>
            <a:prstGeom prst="line">
              <a:avLst/>
            </a:prstGeom>
            <a:grpFill/>
            <a:ln w="28575">
              <a:solidFill>
                <a:srgbClr val="000066"/>
              </a:solidFill>
              <a:miter lim="800000"/>
              <a:headEnd/>
              <a:tailEnd/>
            </a:ln>
            <a:effectLst/>
          </p:spPr>
          <p:txBody>
            <a:bodyPr/>
            <a:lstStyle/>
            <a:p>
              <a:endParaRPr lang="en-US"/>
            </a:p>
          </p:txBody>
        </p:sp>
        <p:sp>
          <p:nvSpPr>
            <p:cNvPr id="506" name="Rectangle 57"/>
            <p:cNvSpPr>
              <a:spLocks noChangeArrowheads="1"/>
            </p:cNvSpPr>
            <p:nvPr/>
          </p:nvSpPr>
          <p:spPr bwMode="auto">
            <a:xfrm>
              <a:off x="83708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7" name="Rectangle 58"/>
            <p:cNvSpPr>
              <a:spLocks noChangeArrowheads="1"/>
            </p:cNvSpPr>
            <p:nvPr/>
          </p:nvSpPr>
          <p:spPr bwMode="auto">
            <a:xfrm>
              <a:off x="77517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8" name="Rectangle 59"/>
            <p:cNvSpPr>
              <a:spLocks noChangeArrowheads="1"/>
            </p:cNvSpPr>
            <p:nvPr/>
          </p:nvSpPr>
          <p:spPr bwMode="auto">
            <a:xfrm>
              <a:off x="71310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09" name="Rectangle 60"/>
            <p:cNvSpPr>
              <a:spLocks noChangeArrowheads="1"/>
            </p:cNvSpPr>
            <p:nvPr/>
          </p:nvSpPr>
          <p:spPr bwMode="auto">
            <a:xfrm>
              <a:off x="65087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10" name="Rectangle 61"/>
            <p:cNvSpPr>
              <a:spLocks noChangeArrowheads="1"/>
            </p:cNvSpPr>
            <p:nvPr/>
          </p:nvSpPr>
          <p:spPr bwMode="auto">
            <a:xfrm>
              <a:off x="58880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11" name="Rectangle 62"/>
            <p:cNvSpPr>
              <a:spLocks noChangeArrowheads="1"/>
            </p:cNvSpPr>
            <p:nvPr/>
          </p:nvSpPr>
          <p:spPr bwMode="auto">
            <a:xfrm>
              <a:off x="52689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14</a:t>
              </a:r>
            </a:p>
          </p:txBody>
        </p:sp>
        <p:sp>
          <p:nvSpPr>
            <p:cNvPr id="512" name="Rectangle 63"/>
            <p:cNvSpPr>
              <a:spLocks noChangeArrowheads="1"/>
            </p:cNvSpPr>
            <p:nvPr/>
          </p:nvSpPr>
          <p:spPr bwMode="auto">
            <a:xfrm>
              <a:off x="46482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F</a:t>
              </a:r>
            </a:p>
          </p:txBody>
        </p:sp>
        <p:sp>
          <p:nvSpPr>
            <p:cNvPr id="513" name="Rectangle 71"/>
            <p:cNvSpPr>
              <a:spLocks noChangeArrowheads="1"/>
            </p:cNvSpPr>
            <p:nvPr/>
          </p:nvSpPr>
          <p:spPr bwMode="auto">
            <a:xfrm>
              <a:off x="83708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D3</a:t>
              </a:r>
            </a:p>
          </p:txBody>
        </p:sp>
        <p:sp>
          <p:nvSpPr>
            <p:cNvPr id="514" name="Rectangle 72"/>
            <p:cNvSpPr>
              <a:spLocks noChangeArrowheads="1"/>
            </p:cNvSpPr>
            <p:nvPr/>
          </p:nvSpPr>
          <p:spPr bwMode="auto">
            <a:xfrm>
              <a:off x="77517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515" name="Rectangle 73"/>
            <p:cNvSpPr>
              <a:spLocks noChangeArrowheads="1"/>
            </p:cNvSpPr>
            <p:nvPr/>
          </p:nvSpPr>
          <p:spPr bwMode="auto">
            <a:xfrm>
              <a:off x="71310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77</a:t>
              </a:r>
            </a:p>
          </p:txBody>
        </p:sp>
        <p:sp>
          <p:nvSpPr>
            <p:cNvPr id="516" name="Rectangle 74"/>
            <p:cNvSpPr>
              <a:spLocks noChangeArrowheads="1"/>
            </p:cNvSpPr>
            <p:nvPr/>
          </p:nvSpPr>
          <p:spPr bwMode="auto">
            <a:xfrm>
              <a:off x="65087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83</a:t>
              </a:r>
            </a:p>
          </p:txBody>
        </p:sp>
        <p:sp>
          <p:nvSpPr>
            <p:cNvPr id="517" name="Rectangle 75"/>
            <p:cNvSpPr>
              <a:spLocks noChangeArrowheads="1"/>
            </p:cNvSpPr>
            <p:nvPr/>
          </p:nvSpPr>
          <p:spPr bwMode="auto">
            <a:xfrm>
              <a:off x="58880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18" name="Rectangle 76"/>
            <p:cNvSpPr>
              <a:spLocks noChangeArrowheads="1"/>
            </p:cNvSpPr>
            <p:nvPr/>
          </p:nvSpPr>
          <p:spPr bwMode="auto">
            <a:xfrm>
              <a:off x="52689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13</a:t>
              </a:r>
            </a:p>
          </p:txBody>
        </p:sp>
        <p:sp>
          <p:nvSpPr>
            <p:cNvPr id="519" name="Rectangle 77"/>
            <p:cNvSpPr>
              <a:spLocks noChangeArrowheads="1"/>
            </p:cNvSpPr>
            <p:nvPr/>
          </p:nvSpPr>
          <p:spPr bwMode="auto">
            <a:xfrm>
              <a:off x="46482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E</a:t>
              </a:r>
            </a:p>
          </p:txBody>
        </p:sp>
        <p:sp>
          <p:nvSpPr>
            <p:cNvPr id="520" name="Rectangle 85"/>
            <p:cNvSpPr>
              <a:spLocks noChangeArrowheads="1"/>
            </p:cNvSpPr>
            <p:nvPr/>
          </p:nvSpPr>
          <p:spPr bwMode="auto">
            <a:xfrm>
              <a:off x="83708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521" name="Rectangle 86"/>
            <p:cNvSpPr>
              <a:spLocks noChangeArrowheads="1"/>
            </p:cNvSpPr>
            <p:nvPr/>
          </p:nvSpPr>
          <p:spPr bwMode="auto">
            <a:xfrm>
              <a:off x="77517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522" name="Rectangle 87"/>
            <p:cNvSpPr>
              <a:spLocks noChangeArrowheads="1"/>
            </p:cNvSpPr>
            <p:nvPr/>
          </p:nvSpPr>
          <p:spPr bwMode="auto">
            <a:xfrm>
              <a:off x="71310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96</a:t>
              </a:r>
            </a:p>
          </p:txBody>
        </p:sp>
        <p:sp>
          <p:nvSpPr>
            <p:cNvPr id="523" name="Rectangle 88"/>
            <p:cNvSpPr>
              <a:spLocks noChangeArrowheads="1"/>
            </p:cNvSpPr>
            <p:nvPr/>
          </p:nvSpPr>
          <p:spPr bwMode="auto">
            <a:xfrm>
              <a:off x="6508750" y="578802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524" name="Rectangle 89"/>
            <p:cNvSpPr>
              <a:spLocks noChangeArrowheads="1"/>
            </p:cNvSpPr>
            <p:nvPr/>
          </p:nvSpPr>
          <p:spPr bwMode="auto">
            <a:xfrm>
              <a:off x="58880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25" name="Rectangle 90"/>
            <p:cNvSpPr>
              <a:spLocks noChangeArrowheads="1"/>
            </p:cNvSpPr>
            <p:nvPr/>
          </p:nvSpPr>
          <p:spPr bwMode="auto">
            <a:xfrm>
              <a:off x="526891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526" name="Rectangle 91"/>
            <p:cNvSpPr>
              <a:spLocks noChangeArrowheads="1"/>
            </p:cNvSpPr>
            <p:nvPr/>
          </p:nvSpPr>
          <p:spPr bwMode="auto">
            <a:xfrm>
              <a:off x="46482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D</a:t>
              </a:r>
            </a:p>
          </p:txBody>
        </p:sp>
        <p:sp>
          <p:nvSpPr>
            <p:cNvPr id="527" name="Rectangle 99"/>
            <p:cNvSpPr>
              <a:spLocks noChangeArrowheads="1"/>
            </p:cNvSpPr>
            <p:nvPr/>
          </p:nvSpPr>
          <p:spPr bwMode="auto">
            <a:xfrm>
              <a:off x="83708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28" name="Rectangle 100"/>
            <p:cNvSpPr>
              <a:spLocks noChangeArrowheads="1"/>
            </p:cNvSpPr>
            <p:nvPr/>
          </p:nvSpPr>
          <p:spPr bwMode="auto">
            <a:xfrm>
              <a:off x="77517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29" name="Rectangle 101"/>
            <p:cNvSpPr>
              <a:spLocks noChangeArrowheads="1"/>
            </p:cNvSpPr>
            <p:nvPr/>
          </p:nvSpPr>
          <p:spPr bwMode="auto">
            <a:xfrm>
              <a:off x="71310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0" name="Rectangle 102"/>
            <p:cNvSpPr>
              <a:spLocks noChangeArrowheads="1"/>
            </p:cNvSpPr>
            <p:nvPr/>
          </p:nvSpPr>
          <p:spPr bwMode="auto">
            <a:xfrm>
              <a:off x="65087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1" name="Rectangle 103"/>
            <p:cNvSpPr>
              <a:spLocks noChangeArrowheads="1"/>
            </p:cNvSpPr>
            <p:nvPr/>
          </p:nvSpPr>
          <p:spPr bwMode="auto">
            <a:xfrm>
              <a:off x="58880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32" name="Rectangle 104"/>
            <p:cNvSpPr>
              <a:spLocks noChangeArrowheads="1"/>
            </p:cNvSpPr>
            <p:nvPr/>
          </p:nvSpPr>
          <p:spPr bwMode="auto">
            <a:xfrm>
              <a:off x="52689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12</a:t>
              </a:r>
            </a:p>
          </p:txBody>
        </p:sp>
        <p:sp>
          <p:nvSpPr>
            <p:cNvPr id="533" name="Rectangle 105"/>
            <p:cNvSpPr>
              <a:spLocks noChangeArrowheads="1"/>
            </p:cNvSpPr>
            <p:nvPr/>
          </p:nvSpPr>
          <p:spPr bwMode="auto">
            <a:xfrm>
              <a:off x="46482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C</a:t>
              </a:r>
            </a:p>
          </p:txBody>
        </p:sp>
        <p:sp>
          <p:nvSpPr>
            <p:cNvPr id="534" name="Rectangle 113"/>
            <p:cNvSpPr>
              <a:spLocks noChangeArrowheads="1"/>
            </p:cNvSpPr>
            <p:nvPr/>
          </p:nvSpPr>
          <p:spPr bwMode="auto">
            <a:xfrm>
              <a:off x="83708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5" name="Rectangle 114"/>
            <p:cNvSpPr>
              <a:spLocks noChangeArrowheads="1"/>
            </p:cNvSpPr>
            <p:nvPr/>
          </p:nvSpPr>
          <p:spPr bwMode="auto">
            <a:xfrm>
              <a:off x="77517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6" name="Rectangle 115"/>
            <p:cNvSpPr>
              <a:spLocks noChangeArrowheads="1"/>
            </p:cNvSpPr>
            <p:nvPr/>
          </p:nvSpPr>
          <p:spPr bwMode="auto">
            <a:xfrm>
              <a:off x="71310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7" name="Rectangle 116"/>
            <p:cNvSpPr>
              <a:spLocks noChangeArrowheads="1"/>
            </p:cNvSpPr>
            <p:nvPr/>
          </p:nvSpPr>
          <p:spPr bwMode="auto">
            <a:xfrm>
              <a:off x="65087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38" name="Rectangle 117"/>
            <p:cNvSpPr>
              <a:spLocks noChangeArrowheads="1"/>
            </p:cNvSpPr>
            <p:nvPr/>
          </p:nvSpPr>
          <p:spPr bwMode="auto">
            <a:xfrm>
              <a:off x="58880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39" name="Rectangle 118"/>
            <p:cNvSpPr>
              <a:spLocks noChangeArrowheads="1"/>
            </p:cNvSpPr>
            <p:nvPr/>
          </p:nvSpPr>
          <p:spPr bwMode="auto">
            <a:xfrm>
              <a:off x="52689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0B</a:t>
              </a:r>
            </a:p>
          </p:txBody>
        </p:sp>
        <p:sp>
          <p:nvSpPr>
            <p:cNvPr id="540" name="Rectangle 119"/>
            <p:cNvSpPr>
              <a:spLocks noChangeArrowheads="1"/>
            </p:cNvSpPr>
            <p:nvPr/>
          </p:nvSpPr>
          <p:spPr bwMode="auto">
            <a:xfrm>
              <a:off x="46482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B</a:t>
              </a:r>
            </a:p>
          </p:txBody>
        </p:sp>
        <p:sp>
          <p:nvSpPr>
            <p:cNvPr id="541" name="Rectangle 127"/>
            <p:cNvSpPr>
              <a:spLocks noChangeArrowheads="1"/>
            </p:cNvSpPr>
            <p:nvPr/>
          </p:nvSpPr>
          <p:spPr bwMode="auto">
            <a:xfrm>
              <a:off x="83708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3B</a:t>
              </a:r>
            </a:p>
          </p:txBody>
        </p:sp>
        <p:sp>
          <p:nvSpPr>
            <p:cNvPr id="542" name="Rectangle 128"/>
            <p:cNvSpPr>
              <a:spLocks noChangeArrowheads="1"/>
            </p:cNvSpPr>
            <p:nvPr/>
          </p:nvSpPr>
          <p:spPr bwMode="auto">
            <a:xfrm>
              <a:off x="77517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a:t>
              </a:r>
            </a:p>
          </p:txBody>
        </p:sp>
        <p:sp>
          <p:nvSpPr>
            <p:cNvPr id="543" name="Rectangle 129"/>
            <p:cNvSpPr>
              <a:spLocks noChangeArrowheads="1"/>
            </p:cNvSpPr>
            <p:nvPr/>
          </p:nvSpPr>
          <p:spPr bwMode="auto">
            <a:xfrm>
              <a:off x="7131050"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544" name="Rectangle 130"/>
            <p:cNvSpPr>
              <a:spLocks noChangeArrowheads="1"/>
            </p:cNvSpPr>
            <p:nvPr/>
          </p:nvSpPr>
          <p:spPr bwMode="auto">
            <a:xfrm>
              <a:off x="65087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93</a:t>
              </a:r>
            </a:p>
          </p:txBody>
        </p:sp>
        <p:sp>
          <p:nvSpPr>
            <p:cNvPr id="545" name="Rectangle 131"/>
            <p:cNvSpPr>
              <a:spLocks noChangeArrowheads="1"/>
            </p:cNvSpPr>
            <p:nvPr/>
          </p:nvSpPr>
          <p:spPr bwMode="auto">
            <a:xfrm>
              <a:off x="58880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46" name="Rectangle 132"/>
            <p:cNvSpPr>
              <a:spLocks noChangeArrowheads="1"/>
            </p:cNvSpPr>
            <p:nvPr/>
          </p:nvSpPr>
          <p:spPr bwMode="auto">
            <a:xfrm>
              <a:off x="52689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547" name="Rectangle 133"/>
            <p:cNvSpPr>
              <a:spLocks noChangeArrowheads="1"/>
            </p:cNvSpPr>
            <p:nvPr/>
          </p:nvSpPr>
          <p:spPr bwMode="auto">
            <a:xfrm>
              <a:off x="46482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A</a:t>
              </a:r>
            </a:p>
          </p:txBody>
        </p:sp>
        <p:sp>
          <p:nvSpPr>
            <p:cNvPr id="548" name="Rectangle 141"/>
            <p:cNvSpPr>
              <a:spLocks noChangeArrowheads="1"/>
            </p:cNvSpPr>
            <p:nvPr/>
          </p:nvSpPr>
          <p:spPr bwMode="auto">
            <a:xfrm>
              <a:off x="83708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49" name="Rectangle 142"/>
            <p:cNvSpPr>
              <a:spLocks noChangeArrowheads="1"/>
            </p:cNvSpPr>
            <p:nvPr/>
          </p:nvSpPr>
          <p:spPr bwMode="auto">
            <a:xfrm>
              <a:off x="77517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50" name="Rectangle 143"/>
            <p:cNvSpPr>
              <a:spLocks noChangeArrowheads="1"/>
            </p:cNvSpPr>
            <p:nvPr/>
          </p:nvSpPr>
          <p:spPr bwMode="auto">
            <a:xfrm>
              <a:off x="71310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51" name="Rectangle 144"/>
            <p:cNvSpPr>
              <a:spLocks noChangeArrowheads="1"/>
            </p:cNvSpPr>
            <p:nvPr/>
          </p:nvSpPr>
          <p:spPr bwMode="auto">
            <a:xfrm>
              <a:off x="65087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552" name="Rectangle 145"/>
            <p:cNvSpPr>
              <a:spLocks noChangeArrowheads="1"/>
            </p:cNvSpPr>
            <p:nvPr/>
          </p:nvSpPr>
          <p:spPr bwMode="auto">
            <a:xfrm>
              <a:off x="58880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553" name="Rectangle 146"/>
            <p:cNvSpPr>
              <a:spLocks noChangeArrowheads="1"/>
            </p:cNvSpPr>
            <p:nvPr/>
          </p:nvSpPr>
          <p:spPr bwMode="auto">
            <a:xfrm>
              <a:off x="52689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554" name="Rectangle 147"/>
            <p:cNvSpPr>
              <a:spLocks noChangeArrowheads="1"/>
            </p:cNvSpPr>
            <p:nvPr/>
          </p:nvSpPr>
          <p:spPr bwMode="auto">
            <a:xfrm>
              <a:off x="46482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9</a:t>
              </a:r>
            </a:p>
          </p:txBody>
        </p:sp>
        <p:sp>
          <p:nvSpPr>
            <p:cNvPr id="555" name="Rectangle 155"/>
            <p:cNvSpPr>
              <a:spLocks noChangeArrowheads="1"/>
            </p:cNvSpPr>
            <p:nvPr/>
          </p:nvSpPr>
          <p:spPr bwMode="auto">
            <a:xfrm>
              <a:off x="83708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89</a:t>
              </a:r>
            </a:p>
          </p:txBody>
        </p:sp>
        <p:sp>
          <p:nvSpPr>
            <p:cNvPr id="556" name="Rectangle 156"/>
            <p:cNvSpPr>
              <a:spLocks noChangeArrowheads="1"/>
            </p:cNvSpPr>
            <p:nvPr/>
          </p:nvSpPr>
          <p:spPr bwMode="auto">
            <a:xfrm>
              <a:off x="77517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51</a:t>
              </a:r>
            </a:p>
          </p:txBody>
        </p:sp>
        <p:sp>
          <p:nvSpPr>
            <p:cNvPr id="557" name="Rectangle 157"/>
            <p:cNvSpPr>
              <a:spLocks noChangeArrowheads="1"/>
            </p:cNvSpPr>
            <p:nvPr/>
          </p:nvSpPr>
          <p:spPr bwMode="auto">
            <a:xfrm>
              <a:off x="71310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558" name="Rectangle 158"/>
            <p:cNvSpPr>
              <a:spLocks noChangeArrowheads="1"/>
            </p:cNvSpPr>
            <p:nvPr/>
          </p:nvSpPr>
          <p:spPr bwMode="auto">
            <a:xfrm>
              <a:off x="65087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3A</a:t>
              </a:r>
            </a:p>
          </p:txBody>
        </p:sp>
        <p:sp>
          <p:nvSpPr>
            <p:cNvPr id="559" name="Rectangle 159"/>
            <p:cNvSpPr>
              <a:spLocks noChangeArrowheads="1"/>
            </p:cNvSpPr>
            <p:nvPr/>
          </p:nvSpPr>
          <p:spPr bwMode="auto">
            <a:xfrm>
              <a:off x="58880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560" name="Rectangle 160"/>
            <p:cNvSpPr>
              <a:spLocks noChangeArrowheads="1"/>
            </p:cNvSpPr>
            <p:nvPr/>
          </p:nvSpPr>
          <p:spPr bwMode="auto">
            <a:xfrm>
              <a:off x="526891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24</a:t>
              </a:r>
            </a:p>
          </p:txBody>
        </p:sp>
        <p:sp>
          <p:nvSpPr>
            <p:cNvPr id="561" name="Rectangle 161"/>
            <p:cNvSpPr>
              <a:spLocks noChangeArrowheads="1"/>
            </p:cNvSpPr>
            <p:nvPr/>
          </p:nvSpPr>
          <p:spPr bwMode="auto">
            <a:xfrm>
              <a:off x="46482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8</a:t>
              </a:r>
            </a:p>
          </p:txBody>
        </p:sp>
        <p:sp>
          <p:nvSpPr>
            <p:cNvPr id="562" name="Rectangle 169"/>
            <p:cNvSpPr>
              <a:spLocks noChangeArrowheads="1"/>
            </p:cNvSpPr>
            <p:nvPr/>
          </p:nvSpPr>
          <p:spPr bwMode="auto">
            <a:xfrm>
              <a:off x="83708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563" name="Rectangle 170"/>
            <p:cNvSpPr>
              <a:spLocks noChangeArrowheads="1"/>
            </p:cNvSpPr>
            <p:nvPr/>
          </p:nvSpPr>
          <p:spPr bwMode="auto">
            <a:xfrm>
              <a:off x="77517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564" name="Rectangle 171"/>
            <p:cNvSpPr>
              <a:spLocks noChangeArrowheads="1"/>
            </p:cNvSpPr>
            <p:nvPr/>
          </p:nvSpPr>
          <p:spPr bwMode="auto">
            <a:xfrm>
              <a:off x="71310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565" name="Rectangle 172"/>
            <p:cNvSpPr>
              <a:spLocks noChangeArrowheads="1"/>
            </p:cNvSpPr>
            <p:nvPr/>
          </p:nvSpPr>
          <p:spPr bwMode="auto">
            <a:xfrm>
              <a:off x="6508750" y="4076700"/>
              <a:ext cx="622300"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566" name="Rectangle 173"/>
            <p:cNvSpPr>
              <a:spLocks noChangeArrowheads="1"/>
            </p:cNvSpPr>
            <p:nvPr/>
          </p:nvSpPr>
          <p:spPr bwMode="auto">
            <a:xfrm>
              <a:off x="58880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567" name="Rectangle 174"/>
            <p:cNvSpPr>
              <a:spLocks noChangeArrowheads="1"/>
            </p:cNvSpPr>
            <p:nvPr/>
          </p:nvSpPr>
          <p:spPr bwMode="auto">
            <a:xfrm>
              <a:off x="52689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568" name="Rectangle 175"/>
            <p:cNvSpPr>
              <a:spLocks noChangeArrowheads="1"/>
            </p:cNvSpPr>
            <p:nvPr/>
          </p:nvSpPr>
          <p:spPr bwMode="auto">
            <a:xfrm>
              <a:off x="46482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569" name="Line 183"/>
            <p:cNvSpPr>
              <a:spLocks noChangeShapeType="1"/>
            </p:cNvSpPr>
            <p:nvPr/>
          </p:nvSpPr>
          <p:spPr bwMode="auto">
            <a:xfrm>
              <a:off x="4666488"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570" name="Line 184"/>
            <p:cNvSpPr>
              <a:spLocks noChangeShapeType="1"/>
            </p:cNvSpPr>
            <p:nvPr/>
          </p:nvSpPr>
          <p:spPr bwMode="auto">
            <a:xfrm>
              <a:off x="4666488" y="4638675"/>
              <a:ext cx="4325112" cy="1588"/>
            </a:xfrm>
            <a:prstGeom prst="line">
              <a:avLst/>
            </a:prstGeom>
            <a:grpFill/>
            <a:ln w="12600">
              <a:solidFill>
                <a:srgbClr val="000066"/>
              </a:solidFill>
              <a:miter lim="800000"/>
              <a:headEnd/>
              <a:tailEnd/>
            </a:ln>
            <a:effectLst/>
          </p:spPr>
          <p:txBody>
            <a:bodyPr/>
            <a:lstStyle/>
            <a:p>
              <a:endParaRPr lang="en-US"/>
            </a:p>
          </p:txBody>
        </p:sp>
        <p:sp>
          <p:nvSpPr>
            <p:cNvPr id="571" name="Line 185"/>
            <p:cNvSpPr>
              <a:spLocks noChangeShapeType="1"/>
            </p:cNvSpPr>
            <p:nvPr/>
          </p:nvSpPr>
          <p:spPr bwMode="auto">
            <a:xfrm>
              <a:off x="4666488" y="4919663"/>
              <a:ext cx="4325112" cy="1588"/>
            </a:xfrm>
            <a:prstGeom prst="line">
              <a:avLst/>
            </a:prstGeom>
            <a:grpFill/>
            <a:ln w="12600">
              <a:solidFill>
                <a:srgbClr val="000066"/>
              </a:solidFill>
              <a:miter lim="800000"/>
              <a:headEnd/>
              <a:tailEnd/>
            </a:ln>
            <a:effectLst/>
          </p:spPr>
          <p:txBody>
            <a:bodyPr/>
            <a:lstStyle/>
            <a:p>
              <a:endParaRPr lang="en-US"/>
            </a:p>
          </p:txBody>
        </p:sp>
        <p:sp>
          <p:nvSpPr>
            <p:cNvPr id="572" name="Line 186"/>
            <p:cNvSpPr>
              <a:spLocks noChangeShapeType="1"/>
            </p:cNvSpPr>
            <p:nvPr/>
          </p:nvSpPr>
          <p:spPr bwMode="auto">
            <a:xfrm>
              <a:off x="4666488" y="5200650"/>
              <a:ext cx="4325112" cy="1588"/>
            </a:xfrm>
            <a:prstGeom prst="line">
              <a:avLst/>
            </a:prstGeom>
            <a:grpFill/>
            <a:ln w="12600">
              <a:solidFill>
                <a:srgbClr val="000066"/>
              </a:solidFill>
              <a:miter lim="800000"/>
              <a:headEnd/>
              <a:tailEnd/>
            </a:ln>
            <a:effectLst/>
          </p:spPr>
          <p:txBody>
            <a:bodyPr/>
            <a:lstStyle/>
            <a:p>
              <a:endParaRPr lang="en-US"/>
            </a:p>
          </p:txBody>
        </p:sp>
        <p:sp>
          <p:nvSpPr>
            <p:cNvPr id="573" name="Line 187"/>
            <p:cNvSpPr>
              <a:spLocks noChangeShapeType="1"/>
            </p:cNvSpPr>
            <p:nvPr/>
          </p:nvSpPr>
          <p:spPr bwMode="auto">
            <a:xfrm>
              <a:off x="4666488" y="5484812"/>
              <a:ext cx="4325112" cy="1588"/>
            </a:xfrm>
            <a:prstGeom prst="line">
              <a:avLst/>
            </a:prstGeom>
            <a:grpFill/>
            <a:ln w="12600">
              <a:solidFill>
                <a:srgbClr val="000066"/>
              </a:solidFill>
              <a:miter lim="800000"/>
              <a:headEnd/>
              <a:tailEnd/>
            </a:ln>
            <a:effectLst/>
          </p:spPr>
          <p:txBody>
            <a:bodyPr/>
            <a:lstStyle/>
            <a:p>
              <a:endParaRPr lang="en-US"/>
            </a:p>
          </p:txBody>
        </p:sp>
        <p:sp>
          <p:nvSpPr>
            <p:cNvPr id="574" name="Line 188"/>
            <p:cNvSpPr>
              <a:spLocks noChangeShapeType="1"/>
            </p:cNvSpPr>
            <p:nvPr/>
          </p:nvSpPr>
          <p:spPr bwMode="auto">
            <a:xfrm>
              <a:off x="4666488" y="5788025"/>
              <a:ext cx="4325112" cy="1588"/>
            </a:xfrm>
            <a:prstGeom prst="line">
              <a:avLst/>
            </a:prstGeom>
            <a:grpFill/>
            <a:ln w="12600">
              <a:solidFill>
                <a:srgbClr val="000066"/>
              </a:solidFill>
              <a:miter lim="800000"/>
              <a:headEnd/>
              <a:tailEnd/>
            </a:ln>
            <a:effectLst/>
          </p:spPr>
          <p:txBody>
            <a:bodyPr/>
            <a:lstStyle/>
            <a:p>
              <a:endParaRPr lang="en-US"/>
            </a:p>
          </p:txBody>
        </p:sp>
        <p:sp>
          <p:nvSpPr>
            <p:cNvPr id="575" name="Line 189"/>
            <p:cNvSpPr>
              <a:spLocks noChangeShapeType="1"/>
            </p:cNvSpPr>
            <p:nvPr/>
          </p:nvSpPr>
          <p:spPr bwMode="auto">
            <a:xfrm>
              <a:off x="4666488" y="6069013"/>
              <a:ext cx="4325112" cy="1588"/>
            </a:xfrm>
            <a:prstGeom prst="line">
              <a:avLst/>
            </a:prstGeom>
            <a:grpFill/>
            <a:ln w="12600">
              <a:solidFill>
                <a:srgbClr val="000066"/>
              </a:solidFill>
              <a:miter lim="800000"/>
              <a:headEnd/>
              <a:tailEnd/>
            </a:ln>
            <a:effectLst/>
          </p:spPr>
          <p:txBody>
            <a:bodyPr/>
            <a:lstStyle/>
            <a:p>
              <a:endParaRPr lang="en-US"/>
            </a:p>
          </p:txBody>
        </p:sp>
        <p:sp>
          <p:nvSpPr>
            <p:cNvPr id="576" name="Line 190"/>
            <p:cNvSpPr>
              <a:spLocks noChangeShapeType="1"/>
            </p:cNvSpPr>
            <p:nvPr/>
          </p:nvSpPr>
          <p:spPr bwMode="auto">
            <a:xfrm>
              <a:off x="4666488" y="6350000"/>
              <a:ext cx="4325112" cy="1588"/>
            </a:xfrm>
            <a:prstGeom prst="line">
              <a:avLst/>
            </a:prstGeom>
            <a:grpFill/>
            <a:ln w="12600">
              <a:solidFill>
                <a:srgbClr val="000066"/>
              </a:solidFill>
              <a:miter lim="800000"/>
              <a:headEnd/>
              <a:tailEnd/>
            </a:ln>
            <a:effectLst/>
          </p:spPr>
          <p:txBody>
            <a:bodyPr/>
            <a:lstStyle/>
            <a:p>
              <a:endParaRPr lang="en-US"/>
            </a:p>
          </p:txBody>
        </p:sp>
        <p:sp>
          <p:nvSpPr>
            <p:cNvPr id="577" name="Line 197"/>
            <p:cNvSpPr>
              <a:spLocks noChangeShapeType="1"/>
            </p:cNvSpPr>
            <p:nvPr/>
          </p:nvSpPr>
          <p:spPr bwMode="auto">
            <a:xfrm>
              <a:off x="5268913" y="4076700"/>
              <a:ext cx="1588" cy="2554288"/>
            </a:xfrm>
            <a:prstGeom prst="line">
              <a:avLst/>
            </a:prstGeom>
            <a:grpFill/>
            <a:ln w="12600">
              <a:solidFill>
                <a:srgbClr val="000066"/>
              </a:solidFill>
              <a:miter lim="800000"/>
              <a:headEnd/>
              <a:tailEnd/>
            </a:ln>
            <a:effectLst/>
          </p:spPr>
          <p:txBody>
            <a:bodyPr/>
            <a:lstStyle/>
            <a:p>
              <a:endParaRPr lang="en-US"/>
            </a:p>
          </p:txBody>
        </p:sp>
        <p:sp>
          <p:nvSpPr>
            <p:cNvPr id="578" name="Line 198"/>
            <p:cNvSpPr>
              <a:spLocks noChangeShapeType="1"/>
            </p:cNvSpPr>
            <p:nvPr/>
          </p:nvSpPr>
          <p:spPr bwMode="auto">
            <a:xfrm>
              <a:off x="5888038" y="4076700"/>
              <a:ext cx="1588" cy="2554288"/>
            </a:xfrm>
            <a:prstGeom prst="line">
              <a:avLst/>
            </a:prstGeom>
            <a:grpFill/>
            <a:ln w="12600">
              <a:solidFill>
                <a:srgbClr val="000066"/>
              </a:solidFill>
              <a:miter lim="800000"/>
              <a:headEnd/>
              <a:tailEnd/>
            </a:ln>
            <a:effectLst/>
          </p:spPr>
          <p:txBody>
            <a:bodyPr/>
            <a:lstStyle/>
            <a:p>
              <a:endParaRPr lang="en-US"/>
            </a:p>
          </p:txBody>
        </p:sp>
        <p:sp>
          <p:nvSpPr>
            <p:cNvPr id="579" name="Line 199"/>
            <p:cNvSpPr>
              <a:spLocks noChangeShapeType="1"/>
            </p:cNvSpPr>
            <p:nvPr/>
          </p:nvSpPr>
          <p:spPr bwMode="auto">
            <a:xfrm>
              <a:off x="6508750" y="4076700"/>
              <a:ext cx="1588" cy="2554288"/>
            </a:xfrm>
            <a:prstGeom prst="line">
              <a:avLst/>
            </a:prstGeom>
            <a:grpFill/>
            <a:ln w="12600">
              <a:solidFill>
                <a:srgbClr val="000066"/>
              </a:solidFill>
              <a:miter lim="800000"/>
              <a:headEnd/>
              <a:tailEnd/>
            </a:ln>
            <a:effectLst/>
          </p:spPr>
          <p:txBody>
            <a:bodyPr/>
            <a:lstStyle/>
            <a:p>
              <a:endParaRPr lang="en-US"/>
            </a:p>
          </p:txBody>
        </p:sp>
        <p:sp>
          <p:nvSpPr>
            <p:cNvPr id="580" name="Line 200"/>
            <p:cNvSpPr>
              <a:spLocks noChangeShapeType="1"/>
            </p:cNvSpPr>
            <p:nvPr/>
          </p:nvSpPr>
          <p:spPr bwMode="auto">
            <a:xfrm>
              <a:off x="7131050" y="4076700"/>
              <a:ext cx="1588" cy="2554288"/>
            </a:xfrm>
            <a:prstGeom prst="line">
              <a:avLst/>
            </a:prstGeom>
            <a:grpFill/>
            <a:ln w="12600">
              <a:solidFill>
                <a:srgbClr val="000066"/>
              </a:solidFill>
              <a:miter lim="800000"/>
              <a:headEnd/>
              <a:tailEnd/>
            </a:ln>
            <a:effectLst/>
          </p:spPr>
          <p:txBody>
            <a:bodyPr/>
            <a:lstStyle/>
            <a:p>
              <a:endParaRPr lang="en-US"/>
            </a:p>
          </p:txBody>
        </p:sp>
        <p:sp>
          <p:nvSpPr>
            <p:cNvPr id="581" name="Line 201"/>
            <p:cNvSpPr>
              <a:spLocks noChangeShapeType="1"/>
            </p:cNvSpPr>
            <p:nvPr/>
          </p:nvSpPr>
          <p:spPr bwMode="auto">
            <a:xfrm>
              <a:off x="7751763" y="4076700"/>
              <a:ext cx="1588" cy="2554288"/>
            </a:xfrm>
            <a:prstGeom prst="line">
              <a:avLst/>
            </a:prstGeom>
            <a:grpFill/>
            <a:ln w="12600">
              <a:solidFill>
                <a:srgbClr val="000066"/>
              </a:solidFill>
              <a:miter lim="800000"/>
              <a:headEnd/>
              <a:tailEnd/>
            </a:ln>
            <a:effectLst/>
          </p:spPr>
          <p:txBody>
            <a:bodyPr/>
            <a:lstStyle/>
            <a:p>
              <a:endParaRPr lang="en-US"/>
            </a:p>
          </p:txBody>
        </p:sp>
        <p:sp>
          <p:nvSpPr>
            <p:cNvPr id="582" name="Line 202"/>
            <p:cNvSpPr>
              <a:spLocks noChangeShapeType="1"/>
            </p:cNvSpPr>
            <p:nvPr/>
          </p:nvSpPr>
          <p:spPr bwMode="auto">
            <a:xfrm>
              <a:off x="8370888" y="4076700"/>
              <a:ext cx="1588" cy="2554288"/>
            </a:xfrm>
            <a:prstGeom prst="line">
              <a:avLst/>
            </a:prstGeom>
            <a:grpFill/>
            <a:ln w="12600">
              <a:solidFill>
                <a:srgbClr val="000066"/>
              </a:solidFill>
              <a:miter lim="800000"/>
              <a:headEnd/>
              <a:tailEnd/>
            </a:ln>
            <a:effectLst/>
          </p:spPr>
          <p:txBody>
            <a:bodyPr/>
            <a:lstStyle/>
            <a:p>
              <a:endParaRPr lang="en-US"/>
            </a:p>
          </p:txBody>
        </p:sp>
        <p:sp>
          <p:nvSpPr>
            <p:cNvPr id="583" name="Line 205"/>
            <p:cNvSpPr>
              <a:spLocks noChangeShapeType="1"/>
            </p:cNvSpPr>
            <p:nvPr/>
          </p:nvSpPr>
          <p:spPr bwMode="auto">
            <a:xfrm>
              <a:off x="4666488"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584" name="Line 206"/>
            <p:cNvSpPr>
              <a:spLocks noChangeShapeType="1"/>
            </p:cNvSpPr>
            <p:nvPr/>
          </p:nvSpPr>
          <p:spPr bwMode="auto">
            <a:xfrm>
              <a:off x="8991601" y="4076700"/>
              <a:ext cx="1588" cy="2554288"/>
            </a:xfrm>
            <a:prstGeom prst="line">
              <a:avLst/>
            </a:prstGeom>
            <a:grpFill/>
            <a:ln w="28575">
              <a:solidFill>
                <a:srgbClr val="000066"/>
              </a:solidFill>
              <a:miter lim="800000"/>
              <a:headEnd/>
              <a:tailEnd/>
            </a:ln>
            <a:effectLst/>
          </p:spPr>
          <p:txBody>
            <a:bodyPr/>
            <a:lstStyle/>
            <a:p>
              <a:endParaRPr lang="en-US"/>
            </a:p>
          </p:txBody>
        </p:sp>
        <p:sp>
          <p:nvSpPr>
            <p:cNvPr id="585" name="Line 207"/>
            <p:cNvSpPr>
              <a:spLocks noChangeShapeType="1"/>
            </p:cNvSpPr>
            <p:nvPr/>
          </p:nvSpPr>
          <p:spPr bwMode="auto">
            <a:xfrm>
              <a:off x="4666488" y="6630988"/>
              <a:ext cx="4325112" cy="1588"/>
            </a:xfrm>
            <a:prstGeom prst="line">
              <a:avLst/>
            </a:prstGeom>
            <a:grpFill/>
            <a:ln w="28575">
              <a:solidFill>
                <a:srgbClr val="000066"/>
              </a:solidFill>
              <a:miter lim="800000"/>
              <a:headEnd/>
              <a:tailEnd/>
            </a:ln>
            <a:effectLst/>
          </p:spPr>
          <p:txBody>
            <a:bodyPr/>
            <a:lstStyle/>
            <a:p>
              <a:endParaRPr lang="en-US"/>
            </a:p>
          </p:txBody>
        </p:sp>
        <p:sp>
          <p:nvSpPr>
            <p:cNvPr id="586" name="Line 206"/>
            <p:cNvSpPr>
              <a:spLocks noChangeShapeType="1"/>
            </p:cNvSpPr>
            <p:nvPr/>
          </p:nvSpPr>
          <p:spPr bwMode="auto">
            <a:xfrm>
              <a:off x="4648200" y="4083579"/>
              <a:ext cx="1588" cy="2554288"/>
            </a:xfrm>
            <a:prstGeom prst="line">
              <a:avLst/>
            </a:prstGeom>
            <a:grpFill/>
            <a:ln w="28575">
              <a:solidFill>
                <a:srgbClr val="000066"/>
              </a:solidFill>
              <a:miter lim="800000"/>
              <a:headEnd/>
              <a:tailEnd/>
            </a:ln>
            <a:effectLst/>
          </p:spPr>
          <p:txBody>
            <a:bodyPr/>
            <a:lstStyle/>
            <a:p>
              <a:endParaRPr lang="en-US"/>
            </a:p>
          </p:txBody>
        </p:sp>
      </p:grpSp>
    </p:spTree>
    <p:extLst>
      <p:ext uri="{BB962C8B-B14F-4D97-AF65-F5344CB8AC3E}">
        <p14:creationId xmlns:p14="http://schemas.microsoft.com/office/powerpoint/2010/main" val="54992342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 grpId="0" animBg="1"/>
      <p:bldP spid="241" grpId="0"/>
      <p:bldP spid="242" grpId="0"/>
      <p:bldP spid="243" grpId="0"/>
      <p:bldP spid="244" grpId="0"/>
      <p:bldP spid="24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7008812" y="4018002"/>
            <a:ext cx="2135188" cy="2839997"/>
          </a:xfrm>
          <a:prstGeom prst="rect">
            <a:avLst/>
          </a:prstGeom>
          <a:no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7889" name="Rectangle 1"/>
          <p:cNvSpPr>
            <a:spLocks noGrp="1" noChangeArrowheads="1"/>
          </p:cNvSpPr>
          <p:nvPr>
            <p:ph type="title"/>
          </p:nvPr>
        </p:nvSpPr>
        <p:spPr>
          <a:xfrm>
            <a:off x="381000" y="493713"/>
            <a:ext cx="8610600"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Address Translation Example: </a:t>
            </a:r>
            <a:r>
              <a:rPr lang="en-GB" sz="3200" dirty="0">
                <a:solidFill>
                  <a:srgbClr val="0070C0"/>
                </a:solidFill>
              </a:rPr>
              <a:t>TLB/Cache Miss</a:t>
            </a:r>
          </a:p>
        </p:txBody>
      </p:sp>
      <p:sp>
        <p:nvSpPr>
          <p:cNvPr id="37890" name="Rectangle 2"/>
          <p:cNvSpPr>
            <a:spLocks noGrp="1" noChangeArrowheads="1"/>
          </p:cNvSpPr>
          <p:nvPr>
            <p:ph type="body" idx="1"/>
          </p:nvPr>
        </p:nvSpPr>
        <p:spPr>
          <a:xfrm>
            <a:off x="381000" y="1371600"/>
            <a:ext cx="8307387" cy="5333999"/>
          </a:xfrm>
          <a:ln/>
        </p:spPr>
        <p:txBody>
          <a:bodyPr/>
          <a:lstStyle/>
          <a:p>
            <a:pPr marL="222250" indent="-222250">
              <a:lnSpc>
                <a:spcPct val="73000"/>
              </a:lnSpc>
              <a:buSzPct val="100000"/>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effectLst/>
              </a:rPr>
              <a:t>Virtual Address: </a:t>
            </a:r>
            <a:r>
              <a:rPr lang="en-GB" dirty="0">
                <a:latin typeface="Courier New" pitchFamily="49" charset="0"/>
              </a:rPr>
              <a:t>0x0020</a:t>
            </a:r>
            <a:endParaRPr lang="en-GB" dirty="0">
              <a:effectLst/>
              <a:latin typeface="Courier New" pitchFamily="49" charset="0"/>
            </a:endParaRPr>
          </a:p>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effectLst/>
              <a:latin typeface="Courier New" pitchFamily="49" charset="0"/>
            </a:endParaRPr>
          </a:p>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effectLst/>
              <a:latin typeface="Courier New" pitchFamily="49" charset="0"/>
            </a:endParaRPr>
          </a:p>
          <a:p>
            <a:pPr marL="558800" lvl="1" indent="-220663">
              <a:lnSpc>
                <a:spcPct val="85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latin typeface="Courier New" pitchFamily="49" charset="0"/>
            </a:endParaRP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4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dirty="0"/>
              <a:t>VPN ___	TLBI ___	TLBT ____	          TLB Hit? __	Page Fault? __        PPN: ____</a:t>
            </a:r>
            <a:endParaRPr lang="en-GB" dirty="0">
              <a:effectLst/>
            </a:endParaRPr>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effectLst/>
              </a:rPr>
              <a:t>Physical Address</a:t>
            </a:r>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dirty="0"/>
              <a:t>	CO___	CI___	CT ____	     Hit? __              Byte: ____</a:t>
            </a: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p:txBody>
      </p:sp>
      <p:sp>
        <p:nvSpPr>
          <p:cNvPr id="37894" name="Rectangle 6"/>
          <p:cNvSpPr>
            <a:spLocks noChangeArrowheads="1"/>
          </p:cNvSpPr>
          <p:nvPr/>
        </p:nvSpPr>
        <p:spPr bwMode="auto">
          <a:xfrm>
            <a:off x="838200"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895" name="Rectangle 7"/>
          <p:cNvSpPr>
            <a:spLocks noChangeArrowheads="1"/>
          </p:cNvSpPr>
          <p:nvPr/>
        </p:nvSpPr>
        <p:spPr bwMode="auto">
          <a:xfrm>
            <a:off x="838200"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13</a:t>
            </a:r>
          </a:p>
        </p:txBody>
      </p:sp>
      <p:sp>
        <p:nvSpPr>
          <p:cNvPr id="37897" name="Rectangle 9"/>
          <p:cNvSpPr>
            <a:spLocks noChangeArrowheads="1"/>
          </p:cNvSpPr>
          <p:nvPr/>
        </p:nvSpPr>
        <p:spPr bwMode="auto">
          <a:xfrm>
            <a:off x="1325562"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898" name="Rectangle 10"/>
          <p:cNvSpPr>
            <a:spLocks noChangeArrowheads="1"/>
          </p:cNvSpPr>
          <p:nvPr/>
        </p:nvSpPr>
        <p:spPr bwMode="auto">
          <a:xfrm>
            <a:off x="1325562"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12</a:t>
            </a:r>
          </a:p>
        </p:txBody>
      </p:sp>
      <p:sp>
        <p:nvSpPr>
          <p:cNvPr id="37900" name="Rectangle 12"/>
          <p:cNvSpPr>
            <a:spLocks noChangeArrowheads="1"/>
          </p:cNvSpPr>
          <p:nvPr/>
        </p:nvSpPr>
        <p:spPr bwMode="auto">
          <a:xfrm>
            <a:off x="1812925"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901" name="Rectangle 13"/>
          <p:cNvSpPr>
            <a:spLocks noChangeArrowheads="1"/>
          </p:cNvSpPr>
          <p:nvPr/>
        </p:nvSpPr>
        <p:spPr bwMode="auto">
          <a:xfrm>
            <a:off x="1812925"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37903" name="Rectangle 15"/>
          <p:cNvSpPr>
            <a:spLocks noChangeArrowheads="1"/>
          </p:cNvSpPr>
          <p:nvPr/>
        </p:nvSpPr>
        <p:spPr bwMode="auto">
          <a:xfrm>
            <a:off x="2300287"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904" name="Rectangle 16"/>
          <p:cNvSpPr>
            <a:spLocks noChangeArrowheads="1"/>
          </p:cNvSpPr>
          <p:nvPr/>
        </p:nvSpPr>
        <p:spPr bwMode="auto">
          <a:xfrm>
            <a:off x="2300287"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37906" name="Rectangle 18"/>
          <p:cNvSpPr>
            <a:spLocks noChangeArrowheads="1"/>
          </p:cNvSpPr>
          <p:nvPr/>
        </p:nvSpPr>
        <p:spPr bwMode="auto">
          <a:xfrm>
            <a:off x="2787650"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907" name="Rectangle 19"/>
          <p:cNvSpPr>
            <a:spLocks noChangeArrowheads="1"/>
          </p:cNvSpPr>
          <p:nvPr/>
        </p:nvSpPr>
        <p:spPr bwMode="auto">
          <a:xfrm>
            <a:off x="2787650"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37909" name="Rectangle 21"/>
          <p:cNvSpPr>
            <a:spLocks noChangeArrowheads="1"/>
          </p:cNvSpPr>
          <p:nvPr/>
        </p:nvSpPr>
        <p:spPr bwMode="auto">
          <a:xfrm>
            <a:off x="3275012" y="2459011"/>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a:p>
        </p:txBody>
      </p:sp>
      <p:sp>
        <p:nvSpPr>
          <p:cNvPr id="37910" name="Rectangle 22"/>
          <p:cNvSpPr>
            <a:spLocks noChangeArrowheads="1"/>
          </p:cNvSpPr>
          <p:nvPr/>
        </p:nvSpPr>
        <p:spPr bwMode="auto">
          <a:xfrm>
            <a:off x="3275012"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37912" name="Rectangle 24"/>
          <p:cNvSpPr>
            <a:spLocks noChangeArrowheads="1"/>
          </p:cNvSpPr>
          <p:nvPr/>
        </p:nvSpPr>
        <p:spPr bwMode="auto">
          <a:xfrm>
            <a:off x="3762375" y="2459011"/>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7913" name="Rectangle 25"/>
          <p:cNvSpPr>
            <a:spLocks noChangeArrowheads="1"/>
          </p:cNvSpPr>
          <p:nvPr/>
        </p:nvSpPr>
        <p:spPr bwMode="auto">
          <a:xfrm>
            <a:off x="3762375"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37915" name="Rectangle 27"/>
          <p:cNvSpPr>
            <a:spLocks noChangeArrowheads="1"/>
          </p:cNvSpPr>
          <p:nvPr/>
        </p:nvSpPr>
        <p:spPr bwMode="auto">
          <a:xfrm>
            <a:off x="4249737" y="2459011"/>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a:p>
        </p:txBody>
      </p:sp>
      <p:sp>
        <p:nvSpPr>
          <p:cNvPr id="37916" name="Rectangle 28"/>
          <p:cNvSpPr>
            <a:spLocks noChangeArrowheads="1"/>
          </p:cNvSpPr>
          <p:nvPr/>
        </p:nvSpPr>
        <p:spPr bwMode="auto">
          <a:xfrm>
            <a:off x="4249737"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37918" name="Rectangle 30"/>
          <p:cNvSpPr>
            <a:spLocks noChangeArrowheads="1"/>
          </p:cNvSpPr>
          <p:nvPr/>
        </p:nvSpPr>
        <p:spPr bwMode="auto">
          <a:xfrm>
            <a:off x="4737100"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19" name="Rectangle 31"/>
          <p:cNvSpPr>
            <a:spLocks noChangeArrowheads="1"/>
          </p:cNvSpPr>
          <p:nvPr/>
        </p:nvSpPr>
        <p:spPr bwMode="auto">
          <a:xfrm>
            <a:off x="4737100"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37921" name="Rectangle 33"/>
          <p:cNvSpPr>
            <a:spLocks noChangeArrowheads="1"/>
          </p:cNvSpPr>
          <p:nvPr/>
        </p:nvSpPr>
        <p:spPr bwMode="auto">
          <a:xfrm>
            <a:off x="5224462"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22" name="Rectangle 34"/>
          <p:cNvSpPr>
            <a:spLocks noChangeArrowheads="1"/>
          </p:cNvSpPr>
          <p:nvPr/>
        </p:nvSpPr>
        <p:spPr bwMode="auto">
          <a:xfrm>
            <a:off x="5224462"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37924" name="Rectangle 36"/>
          <p:cNvSpPr>
            <a:spLocks noChangeArrowheads="1"/>
          </p:cNvSpPr>
          <p:nvPr/>
        </p:nvSpPr>
        <p:spPr bwMode="auto">
          <a:xfrm>
            <a:off x="5711825"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25" name="Rectangle 37"/>
          <p:cNvSpPr>
            <a:spLocks noChangeArrowheads="1"/>
          </p:cNvSpPr>
          <p:nvPr/>
        </p:nvSpPr>
        <p:spPr bwMode="auto">
          <a:xfrm>
            <a:off x="5711825"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37927" name="Rectangle 39"/>
          <p:cNvSpPr>
            <a:spLocks noChangeArrowheads="1"/>
          </p:cNvSpPr>
          <p:nvPr/>
        </p:nvSpPr>
        <p:spPr bwMode="auto">
          <a:xfrm>
            <a:off x="6199187"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28" name="Rectangle 40"/>
          <p:cNvSpPr>
            <a:spLocks noChangeArrowheads="1"/>
          </p:cNvSpPr>
          <p:nvPr/>
        </p:nvSpPr>
        <p:spPr bwMode="auto">
          <a:xfrm>
            <a:off x="6199187"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37930" name="Rectangle 42"/>
          <p:cNvSpPr>
            <a:spLocks noChangeArrowheads="1"/>
          </p:cNvSpPr>
          <p:nvPr/>
        </p:nvSpPr>
        <p:spPr bwMode="auto">
          <a:xfrm>
            <a:off x="6686550"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31" name="Rectangle 43"/>
          <p:cNvSpPr>
            <a:spLocks noChangeArrowheads="1"/>
          </p:cNvSpPr>
          <p:nvPr/>
        </p:nvSpPr>
        <p:spPr bwMode="auto">
          <a:xfrm>
            <a:off x="6686550"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37933" name="Rectangle 45"/>
          <p:cNvSpPr>
            <a:spLocks noChangeArrowheads="1"/>
          </p:cNvSpPr>
          <p:nvPr/>
        </p:nvSpPr>
        <p:spPr bwMode="auto">
          <a:xfrm>
            <a:off x="7173912" y="2459011"/>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34" name="Rectangle 46"/>
          <p:cNvSpPr>
            <a:spLocks noChangeArrowheads="1"/>
          </p:cNvSpPr>
          <p:nvPr/>
        </p:nvSpPr>
        <p:spPr bwMode="auto">
          <a:xfrm>
            <a:off x="7173912" y="2154211"/>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2" name="Group 47"/>
          <p:cNvGrpSpPr>
            <a:grpSpLocks/>
          </p:cNvGrpSpPr>
          <p:nvPr/>
        </p:nvGrpSpPr>
        <p:grpSpPr bwMode="auto">
          <a:xfrm>
            <a:off x="4737099" y="2924149"/>
            <a:ext cx="2924175" cy="333375"/>
            <a:chOff x="3085" y="1661"/>
            <a:chExt cx="1842" cy="210"/>
          </a:xfrm>
        </p:grpSpPr>
        <p:sp>
          <p:nvSpPr>
            <p:cNvPr id="37936" name="Line 48"/>
            <p:cNvSpPr>
              <a:spLocks noChangeShapeType="1"/>
            </p:cNvSpPr>
            <p:nvPr/>
          </p:nvSpPr>
          <p:spPr bwMode="auto">
            <a:xfrm>
              <a:off x="3085" y="1752"/>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37" name="Text Box 49"/>
            <p:cNvSpPr txBox="1">
              <a:spLocks noChangeArrowheads="1"/>
            </p:cNvSpPr>
            <p:nvPr/>
          </p:nvSpPr>
          <p:spPr bwMode="auto">
            <a:xfrm>
              <a:off x="3792" y="1661"/>
              <a:ext cx="37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VPO</a:t>
              </a:r>
            </a:p>
          </p:txBody>
        </p:sp>
      </p:grpSp>
      <p:grpSp>
        <p:nvGrpSpPr>
          <p:cNvPr id="3" name="Group 50"/>
          <p:cNvGrpSpPr>
            <a:grpSpLocks/>
          </p:cNvGrpSpPr>
          <p:nvPr/>
        </p:nvGrpSpPr>
        <p:grpSpPr bwMode="auto">
          <a:xfrm>
            <a:off x="838200" y="2916211"/>
            <a:ext cx="3916362" cy="333375"/>
            <a:chOff x="629" y="1656"/>
            <a:chExt cx="2467" cy="210"/>
          </a:xfrm>
        </p:grpSpPr>
        <p:sp>
          <p:nvSpPr>
            <p:cNvPr id="37939" name="Line 51"/>
            <p:cNvSpPr>
              <a:spLocks noChangeShapeType="1"/>
            </p:cNvSpPr>
            <p:nvPr/>
          </p:nvSpPr>
          <p:spPr bwMode="auto">
            <a:xfrm>
              <a:off x="629" y="1747"/>
              <a:ext cx="2467"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40" name="Text Box 52"/>
            <p:cNvSpPr txBox="1">
              <a:spLocks noChangeArrowheads="1"/>
            </p:cNvSpPr>
            <p:nvPr/>
          </p:nvSpPr>
          <p:spPr bwMode="auto">
            <a:xfrm>
              <a:off x="1577" y="1656"/>
              <a:ext cx="374"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3300"/>
                  </a:solidFill>
                  <a:latin typeface="Calibri" pitchFamily="34" charset="0"/>
                </a:rPr>
                <a:t>VPN</a:t>
              </a:r>
            </a:p>
          </p:txBody>
        </p:sp>
      </p:grpSp>
      <p:sp>
        <p:nvSpPr>
          <p:cNvPr id="37942" name="Line 54"/>
          <p:cNvSpPr>
            <a:spLocks noChangeShapeType="1"/>
          </p:cNvSpPr>
          <p:nvPr/>
        </p:nvSpPr>
        <p:spPr bwMode="auto">
          <a:xfrm>
            <a:off x="3759200" y="2015040"/>
            <a:ext cx="992187" cy="1588"/>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43" name="Text Box 55"/>
          <p:cNvSpPr txBox="1">
            <a:spLocks noChangeArrowheads="1"/>
          </p:cNvSpPr>
          <p:nvPr/>
        </p:nvSpPr>
        <p:spPr bwMode="auto">
          <a:xfrm>
            <a:off x="3983037" y="1891215"/>
            <a:ext cx="539750" cy="306388"/>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3300"/>
                </a:solidFill>
                <a:latin typeface="Calibri" pitchFamily="34" charset="0"/>
              </a:rPr>
              <a:t>TLBI</a:t>
            </a:r>
          </a:p>
        </p:txBody>
      </p:sp>
      <p:sp>
        <p:nvSpPr>
          <p:cNvPr id="37945" name="Line 57"/>
          <p:cNvSpPr>
            <a:spLocks noChangeShapeType="1"/>
          </p:cNvSpPr>
          <p:nvPr/>
        </p:nvSpPr>
        <p:spPr bwMode="auto">
          <a:xfrm>
            <a:off x="838200" y="2011336"/>
            <a:ext cx="2927350" cy="1588"/>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46" name="Text Box 58"/>
          <p:cNvSpPr txBox="1">
            <a:spLocks noChangeArrowheads="1"/>
          </p:cNvSpPr>
          <p:nvPr/>
        </p:nvSpPr>
        <p:spPr bwMode="auto">
          <a:xfrm>
            <a:off x="2081213" y="1887511"/>
            <a:ext cx="582613" cy="306388"/>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3300"/>
                </a:solidFill>
                <a:latin typeface="Calibri" pitchFamily="34" charset="0"/>
              </a:rPr>
              <a:t>TLBT</a:t>
            </a:r>
          </a:p>
        </p:txBody>
      </p:sp>
      <p:sp>
        <p:nvSpPr>
          <p:cNvPr id="37950" name="Rectangle 62"/>
          <p:cNvSpPr>
            <a:spLocks noChangeArrowheads="1"/>
          </p:cNvSpPr>
          <p:nvPr/>
        </p:nvSpPr>
        <p:spPr bwMode="auto">
          <a:xfrm>
            <a:off x="914400"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1" name="Rectangle 63"/>
          <p:cNvSpPr>
            <a:spLocks noChangeArrowheads="1"/>
          </p:cNvSpPr>
          <p:nvPr/>
        </p:nvSpPr>
        <p:spPr bwMode="auto">
          <a:xfrm>
            <a:off x="914400"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37953" name="Rectangle 65"/>
          <p:cNvSpPr>
            <a:spLocks noChangeArrowheads="1"/>
          </p:cNvSpPr>
          <p:nvPr/>
        </p:nvSpPr>
        <p:spPr bwMode="auto">
          <a:xfrm>
            <a:off x="1401763"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4" name="Rectangle 66"/>
          <p:cNvSpPr>
            <a:spLocks noChangeArrowheads="1"/>
          </p:cNvSpPr>
          <p:nvPr/>
        </p:nvSpPr>
        <p:spPr bwMode="auto">
          <a:xfrm>
            <a:off x="1401763"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37956" name="Rectangle 68"/>
          <p:cNvSpPr>
            <a:spLocks noChangeArrowheads="1"/>
          </p:cNvSpPr>
          <p:nvPr/>
        </p:nvSpPr>
        <p:spPr bwMode="auto">
          <a:xfrm>
            <a:off x="1889125"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7" name="Rectangle 69"/>
          <p:cNvSpPr>
            <a:spLocks noChangeArrowheads="1"/>
          </p:cNvSpPr>
          <p:nvPr/>
        </p:nvSpPr>
        <p:spPr bwMode="auto">
          <a:xfrm>
            <a:off x="1889125"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37959" name="Rectangle 71"/>
          <p:cNvSpPr>
            <a:spLocks noChangeArrowheads="1"/>
          </p:cNvSpPr>
          <p:nvPr/>
        </p:nvSpPr>
        <p:spPr bwMode="auto">
          <a:xfrm>
            <a:off x="2376488"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0" name="Rectangle 72"/>
          <p:cNvSpPr>
            <a:spLocks noChangeArrowheads="1"/>
          </p:cNvSpPr>
          <p:nvPr/>
        </p:nvSpPr>
        <p:spPr bwMode="auto">
          <a:xfrm>
            <a:off x="2376488"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37962" name="Rectangle 74"/>
          <p:cNvSpPr>
            <a:spLocks noChangeArrowheads="1"/>
          </p:cNvSpPr>
          <p:nvPr/>
        </p:nvSpPr>
        <p:spPr bwMode="auto">
          <a:xfrm>
            <a:off x="2863850"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3" name="Rectangle 75"/>
          <p:cNvSpPr>
            <a:spLocks noChangeArrowheads="1"/>
          </p:cNvSpPr>
          <p:nvPr/>
        </p:nvSpPr>
        <p:spPr bwMode="auto">
          <a:xfrm>
            <a:off x="2863850"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37965" name="Rectangle 77"/>
          <p:cNvSpPr>
            <a:spLocks noChangeArrowheads="1"/>
          </p:cNvSpPr>
          <p:nvPr/>
        </p:nvSpPr>
        <p:spPr bwMode="auto">
          <a:xfrm>
            <a:off x="3351213" y="5175250"/>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6" name="Rectangle 78"/>
          <p:cNvSpPr>
            <a:spLocks noChangeArrowheads="1"/>
          </p:cNvSpPr>
          <p:nvPr/>
        </p:nvSpPr>
        <p:spPr bwMode="auto">
          <a:xfrm>
            <a:off x="3351213"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37968" name="Rectangle 80"/>
          <p:cNvSpPr>
            <a:spLocks noChangeArrowheads="1"/>
          </p:cNvSpPr>
          <p:nvPr/>
        </p:nvSpPr>
        <p:spPr bwMode="auto">
          <a:xfrm>
            <a:off x="3838575"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69" name="Rectangle 81"/>
          <p:cNvSpPr>
            <a:spLocks noChangeArrowheads="1"/>
          </p:cNvSpPr>
          <p:nvPr/>
        </p:nvSpPr>
        <p:spPr bwMode="auto">
          <a:xfrm>
            <a:off x="3838575"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37971" name="Rectangle 83"/>
          <p:cNvSpPr>
            <a:spLocks noChangeArrowheads="1"/>
          </p:cNvSpPr>
          <p:nvPr/>
        </p:nvSpPr>
        <p:spPr bwMode="auto">
          <a:xfrm>
            <a:off x="4325938"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2" name="Rectangle 84"/>
          <p:cNvSpPr>
            <a:spLocks noChangeArrowheads="1"/>
          </p:cNvSpPr>
          <p:nvPr/>
        </p:nvSpPr>
        <p:spPr bwMode="auto">
          <a:xfrm>
            <a:off x="4325938"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37974" name="Rectangle 86"/>
          <p:cNvSpPr>
            <a:spLocks noChangeArrowheads="1"/>
          </p:cNvSpPr>
          <p:nvPr/>
        </p:nvSpPr>
        <p:spPr bwMode="auto">
          <a:xfrm>
            <a:off x="4813300"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5" name="Rectangle 87"/>
          <p:cNvSpPr>
            <a:spLocks noChangeArrowheads="1"/>
          </p:cNvSpPr>
          <p:nvPr/>
        </p:nvSpPr>
        <p:spPr bwMode="auto">
          <a:xfrm>
            <a:off x="4813300"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37977" name="Rectangle 89"/>
          <p:cNvSpPr>
            <a:spLocks noChangeArrowheads="1"/>
          </p:cNvSpPr>
          <p:nvPr/>
        </p:nvSpPr>
        <p:spPr bwMode="auto">
          <a:xfrm>
            <a:off x="5300663"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8" name="Rectangle 90"/>
          <p:cNvSpPr>
            <a:spLocks noChangeArrowheads="1"/>
          </p:cNvSpPr>
          <p:nvPr/>
        </p:nvSpPr>
        <p:spPr bwMode="auto">
          <a:xfrm>
            <a:off x="5300663"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37980" name="Rectangle 92"/>
          <p:cNvSpPr>
            <a:spLocks noChangeArrowheads="1"/>
          </p:cNvSpPr>
          <p:nvPr/>
        </p:nvSpPr>
        <p:spPr bwMode="auto">
          <a:xfrm>
            <a:off x="5788025"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81" name="Rectangle 93"/>
          <p:cNvSpPr>
            <a:spLocks noChangeArrowheads="1"/>
          </p:cNvSpPr>
          <p:nvPr/>
        </p:nvSpPr>
        <p:spPr bwMode="auto">
          <a:xfrm>
            <a:off x="5788025"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37983" name="Rectangle 95"/>
          <p:cNvSpPr>
            <a:spLocks noChangeArrowheads="1"/>
          </p:cNvSpPr>
          <p:nvPr/>
        </p:nvSpPr>
        <p:spPr bwMode="auto">
          <a:xfrm>
            <a:off x="6275388" y="5175250"/>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84" name="Rectangle 96"/>
          <p:cNvSpPr>
            <a:spLocks noChangeArrowheads="1"/>
          </p:cNvSpPr>
          <p:nvPr/>
        </p:nvSpPr>
        <p:spPr bwMode="auto">
          <a:xfrm>
            <a:off x="6275388" y="4870450"/>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4" name="Group 97"/>
          <p:cNvGrpSpPr>
            <a:grpSpLocks/>
          </p:cNvGrpSpPr>
          <p:nvPr/>
        </p:nvGrpSpPr>
        <p:grpSpPr bwMode="auto">
          <a:xfrm>
            <a:off x="3847571" y="5564717"/>
            <a:ext cx="2924175" cy="333375"/>
            <a:chOff x="3101" y="3292"/>
            <a:chExt cx="1842" cy="210"/>
          </a:xfrm>
        </p:grpSpPr>
        <p:sp>
          <p:nvSpPr>
            <p:cNvPr id="37986" name="Line 98"/>
            <p:cNvSpPr>
              <a:spLocks noChangeShapeType="1"/>
            </p:cNvSpPr>
            <p:nvPr/>
          </p:nvSpPr>
          <p:spPr bwMode="auto">
            <a:xfrm>
              <a:off x="3101"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87" name="Text Box 99"/>
            <p:cNvSpPr txBox="1">
              <a:spLocks noChangeArrowheads="1"/>
            </p:cNvSpPr>
            <p:nvPr/>
          </p:nvSpPr>
          <p:spPr bwMode="auto">
            <a:xfrm>
              <a:off x="3808" y="3292"/>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5" name="Group 100"/>
          <p:cNvGrpSpPr>
            <a:grpSpLocks/>
          </p:cNvGrpSpPr>
          <p:nvPr/>
        </p:nvGrpSpPr>
        <p:grpSpPr bwMode="auto">
          <a:xfrm>
            <a:off x="935037" y="5556250"/>
            <a:ext cx="2924175" cy="333375"/>
            <a:chOff x="1277" y="3292"/>
            <a:chExt cx="1842" cy="210"/>
          </a:xfrm>
        </p:grpSpPr>
        <p:sp>
          <p:nvSpPr>
            <p:cNvPr id="37989" name="Line 101"/>
            <p:cNvSpPr>
              <a:spLocks noChangeShapeType="1"/>
            </p:cNvSpPr>
            <p:nvPr/>
          </p:nvSpPr>
          <p:spPr bwMode="auto">
            <a:xfrm>
              <a:off x="1277"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0" name="Text Box 102"/>
            <p:cNvSpPr txBox="1">
              <a:spLocks noChangeArrowheads="1"/>
            </p:cNvSpPr>
            <p:nvPr/>
          </p:nvSpPr>
          <p:spPr bwMode="auto">
            <a:xfrm>
              <a:off x="1984" y="3292"/>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6" name="Group 103"/>
          <p:cNvGrpSpPr>
            <a:grpSpLocks/>
          </p:cNvGrpSpPr>
          <p:nvPr/>
        </p:nvGrpSpPr>
        <p:grpSpPr bwMode="auto">
          <a:xfrm>
            <a:off x="5767917" y="4516438"/>
            <a:ext cx="992188" cy="306388"/>
            <a:chOff x="4300" y="2637"/>
            <a:chExt cx="625" cy="193"/>
          </a:xfrm>
        </p:grpSpPr>
        <p:sp>
          <p:nvSpPr>
            <p:cNvPr id="37992" name="Line 104"/>
            <p:cNvSpPr>
              <a:spLocks noChangeShapeType="1"/>
            </p:cNvSpPr>
            <p:nvPr/>
          </p:nvSpPr>
          <p:spPr bwMode="auto">
            <a:xfrm>
              <a:off x="4300" y="2715"/>
              <a:ext cx="625"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3" name="Text Box 105"/>
            <p:cNvSpPr txBox="1">
              <a:spLocks noChangeArrowheads="1"/>
            </p:cNvSpPr>
            <p:nvPr/>
          </p:nvSpPr>
          <p:spPr bwMode="auto">
            <a:xfrm>
              <a:off x="4486" y="2637"/>
              <a:ext cx="271"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a:t>
              </a:r>
            </a:p>
          </p:txBody>
        </p:sp>
      </p:grpSp>
      <p:grpSp>
        <p:nvGrpSpPr>
          <p:cNvPr id="7" name="Group 106"/>
          <p:cNvGrpSpPr>
            <a:grpSpLocks/>
          </p:cNvGrpSpPr>
          <p:nvPr/>
        </p:nvGrpSpPr>
        <p:grpSpPr bwMode="auto">
          <a:xfrm>
            <a:off x="3830108" y="4512734"/>
            <a:ext cx="1927225" cy="306388"/>
            <a:chOff x="3090" y="2624"/>
            <a:chExt cx="1214" cy="193"/>
          </a:xfrm>
        </p:grpSpPr>
        <p:sp>
          <p:nvSpPr>
            <p:cNvPr id="37995" name="Line 107"/>
            <p:cNvSpPr>
              <a:spLocks noChangeShapeType="1"/>
            </p:cNvSpPr>
            <p:nvPr/>
          </p:nvSpPr>
          <p:spPr bwMode="auto">
            <a:xfrm>
              <a:off x="3090" y="2702"/>
              <a:ext cx="1214"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6" name="Text Box 108"/>
            <p:cNvSpPr txBox="1">
              <a:spLocks noChangeArrowheads="1"/>
            </p:cNvSpPr>
            <p:nvPr/>
          </p:nvSpPr>
          <p:spPr bwMode="auto">
            <a:xfrm>
              <a:off x="3629" y="2624"/>
              <a:ext cx="21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CI</a:t>
              </a:r>
            </a:p>
          </p:txBody>
        </p:sp>
      </p:grpSp>
      <p:grpSp>
        <p:nvGrpSpPr>
          <p:cNvPr id="8" name="Group 109"/>
          <p:cNvGrpSpPr>
            <a:grpSpLocks/>
          </p:cNvGrpSpPr>
          <p:nvPr/>
        </p:nvGrpSpPr>
        <p:grpSpPr bwMode="auto">
          <a:xfrm>
            <a:off x="914400" y="4516438"/>
            <a:ext cx="2894013" cy="306388"/>
            <a:chOff x="1248" y="2637"/>
            <a:chExt cx="1823" cy="193"/>
          </a:xfrm>
        </p:grpSpPr>
        <p:sp>
          <p:nvSpPr>
            <p:cNvPr id="37998" name="Line 110"/>
            <p:cNvSpPr>
              <a:spLocks noChangeShapeType="1"/>
            </p:cNvSpPr>
            <p:nvPr/>
          </p:nvSpPr>
          <p:spPr bwMode="auto">
            <a:xfrm>
              <a:off x="1248" y="2715"/>
              <a:ext cx="1823"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9" name="Text Box 111"/>
            <p:cNvSpPr txBox="1">
              <a:spLocks noChangeArrowheads="1"/>
            </p:cNvSpPr>
            <p:nvPr/>
          </p:nvSpPr>
          <p:spPr bwMode="auto">
            <a:xfrm>
              <a:off x="2098" y="2637"/>
              <a:ext cx="24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CT</a:t>
              </a:r>
            </a:p>
          </p:txBody>
        </p:sp>
      </p:grpSp>
      <p:sp>
        <p:nvSpPr>
          <p:cNvPr id="38001" name="Text Box 113"/>
          <p:cNvSpPr txBox="1">
            <a:spLocks noChangeArrowheads="1"/>
          </p:cNvSpPr>
          <p:nvPr/>
        </p:nvSpPr>
        <p:spPr bwMode="auto">
          <a:xfrm>
            <a:off x="7307262" y="2449487"/>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02" name="Text Box 114"/>
          <p:cNvSpPr txBox="1">
            <a:spLocks noChangeArrowheads="1"/>
          </p:cNvSpPr>
          <p:nvPr/>
        </p:nvSpPr>
        <p:spPr bwMode="auto">
          <a:xfrm>
            <a:off x="6819900" y="2447899"/>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03" name="Text Box 115"/>
          <p:cNvSpPr txBox="1">
            <a:spLocks noChangeArrowheads="1"/>
          </p:cNvSpPr>
          <p:nvPr/>
        </p:nvSpPr>
        <p:spPr bwMode="auto">
          <a:xfrm>
            <a:off x="6334125" y="2447899"/>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04" name="Text Box 116"/>
          <p:cNvSpPr txBox="1">
            <a:spLocks noChangeArrowheads="1"/>
          </p:cNvSpPr>
          <p:nvPr/>
        </p:nvSpPr>
        <p:spPr bwMode="auto">
          <a:xfrm>
            <a:off x="5846762" y="2447899"/>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05" name="Text Box 117"/>
          <p:cNvSpPr txBox="1">
            <a:spLocks noChangeArrowheads="1"/>
          </p:cNvSpPr>
          <p:nvPr/>
        </p:nvSpPr>
        <p:spPr bwMode="auto">
          <a:xfrm>
            <a:off x="5360987" y="2447899"/>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06" name="Text Box 118"/>
          <p:cNvSpPr txBox="1">
            <a:spLocks noChangeArrowheads="1"/>
          </p:cNvSpPr>
          <p:nvPr/>
        </p:nvSpPr>
        <p:spPr bwMode="auto">
          <a:xfrm>
            <a:off x="4873625" y="2447899"/>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1</a:t>
            </a:r>
            <a:endParaRPr lang="en-GB" sz="1800" b="1" dirty="0">
              <a:solidFill>
                <a:srgbClr val="C00000"/>
              </a:solidFill>
              <a:latin typeface="Calibri" pitchFamily="34" charset="0"/>
            </a:endParaRPr>
          </a:p>
        </p:txBody>
      </p:sp>
      <p:sp>
        <p:nvSpPr>
          <p:cNvPr id="38007" name="Text Box 119"/>
          <p:cNvSpPr txBox="1">
            <a:spLocks noChangeArrowheads="1"/>
          </p:cNvSpPr>
          <p:nvPr/>
        </p:nvSpPr>
        <p:spPr bwMode="auto">
          <a:xfrm>
            <a:off x="4387850" y="2449487"/>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08" name="Text Box 120"/>
          <p:cNvSpPr txBox="1">
            <a:spLocks noChangeArrowheads="1"/>
          </p:cNvSpPr>
          <p:nvPr/>
        </p:nvSpPr>
        <p:spPr bwMode="auto">
          <a:xfrm>
            <a:off x="3900487" y="2449487"/>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09" name="Text Box 121"/>
          <p:cNvSpPr txBox="1">
            <a:spLocks noChangeArrowheads="1"/>
          </p:cNvSpPr>
          <p:nvPr/>
        </p:nvSpPr>
        <p:spPr bwMode="auto">
          <a:xfrm>
            <a:off x="3414712" y="2449487"/>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10" name="Text Box 122"/>
          <p:cNvSpPr txBox="1">
            <a:spLocks noChangeArrowheads="1"/>
          </p:cNvSpPr>
          <p:nvPr/>
        </p:nvSpPr>
        <p:spPr bwMode="auto">
          <a:xfrm>
            <a:off x="2927350" y="2449487"/>
            <a:ext cx="209353" cy="338299"/>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11" name="Text Box 123"/>
          <p:cNvSpPr txBox="1">
            <a:spLocks noChangeArrowheads="1"/>
          </p:cNvSpPr>
          <p:nvPr/>
        </p:nvSpPr>
        <p:spPr bwMode="auto">
          <a:xfrm>
            <a:off x="2441575" y="2449487"/>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12" name="Text Box 124"/>
          <p:cNvSpPr txBox="1">
            <a:spLocks noChangeArrowheads="1"/>
          </p:cNvSpPr>
          <p:nvPr/>
        </p:nvSpPr>
        <p:spPr bwMode="auto">
          <a:xfrm>
            <a:off x="1954212" y="2449487"/>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13" name="Text Box 125"/>
          <p:cNvSpPr txBox="1">
            <a:spLocks noChangeArrowheads="1"/>
          </p:cNvSpPr>
          <p:nvPr/>
        </p:nvSpPr>
        <p:spPr bwMode="auto">
          <a:xfrm>
            <a:off x="1468437" y="2449487"/>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14" name="Text Box 126"/>
          <p:cNvSpPr txBox="1">
            <a:spLocks noChangeArrowheads="1"/>
          </p:cNvSpPr>
          <p:nvPr/>
        </p:nvSpPr>
        <p:spPr bwMode="auto">
          <a:xfrm>
            <a:off x="982662" y="2449487"/>
            <a:ext cx="209550" cy="338138"/>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16" name="Text Box 128"/>
          <p:cNvSpPr txBox="1">
            <a:spLocks noChangeArrowheads="1"/>
          </p:cNvSpPr>
          <p:nvPr/>
        </p:nvSpPr>
        <p:spPr bwMode="auto">
          <a:xfrm>
            <a:off x="1143000" y="3437965"/>
            <a:ext cx="499497"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0x00</a:t>
            </a:r>
          </a:p>
        </p:txBody>
      </p:sp>
      <p:sp>
        <p:nvSpPr>
          <p:cNvPr id="38017" name="Text Box 129"/>
          <p:cNvSpPr txBox="1">
            <a:spLocks noChangeArrowheads="1"/>
          </p:cNvSpPr>
          <p:nvPr/>
        </p:nvSpPr>
        <p:spPr bwMode="auto">
          <a:xfrm>
            <a:off x="2588682" y="3437965"/>
            <a:ext cx="196529"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C00000"/>
                </a:solidFill>
                <a:latin typeface="Calibri" pitchFamily="34" charset="0"/>
              </a:rPr>
              <a:t>0</a:t>
            </a:r>
            <a:endParaRPr lang="en-GB" sz="1600" b="1" dirty="0">
              <a:solidFill>
                <a:srgbClr val="C00000"/>
              </a:solidFill>
              <a:latin typeface="Calibri" pitchFamily="34" charset="0"/>
            </a:endParaRPr>
          </a:p>
        </p:txBody>
      </p:sp>
      <p:sp>
        <p:nvSpPr>
          <p:cNvPr id="38018" name="Text Box 130"/>
          <p:cNvSpPr txBox="1">
            <a:spLocks noChangeArrowheads="1"/>
          </p:cNvSpPr>
          <p:nvPr/>
        </p:nvSpPr>
        <p:spPr bwMode="auto">
          <a:xfrm>
            <a:off x="3454401" y="3437965"/>
            <a:ext cx="499497"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0x00</a:t>
            </a:r>
          </a:p>
        </p:txBody>
      </p:sp>
      <p:sp>
        <p:nvSpPr>
          <p:cNvPr id="38019" name="Text Box 131"/>
          <p:cNvSpPr txBox="1">
            <a:spLocks noChangeArrowheads="1"/>
          </p:cNvSpPr>
          <p:nvPr/>
        </p:nvSpPr>
        <p:spPr bwMode="auto">
          <a:xfrm>
            <a:off x="5142732" y="3437939"/>
            <a:ext cx="226985"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70C0"/>
                </a:solidFill>
                <a:latin typeface="Calibri" pitchFamily="34" charset="0"/>
              </a:rPr>
              <a:t>N</a:t>
            </a:r>
            <a:endParaRPr lang="en-GB" sz="1600" b="1" dirty="0">
              <a:solidFill>
                <a:srgbClr val="0070C0"/>
              </a:solidFill>
              <a:latin typeface="Calibri" pitchFamily="34" charset="0"/>
            </a:endParaRPr>
          </a:p>
        </p:txBody>
      </p:sp>
      <p:sp>
        <p:nvSpPr>
          <p:cNvPr id="38021" name="Text Box 133"/>
          <p:cNvSpPr txBox="1">
            <a:spLocks noChangeArrowheads="1"/>
          </p:cNvSpPr>
          <p:nvPr/>
        </p:nvSpPr>
        <p:spPr bwMode="auto">
          <a:xfrm>
            <a:off x="6781800" y="3437965"/>
            <a:ext cx="227012"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C00000"/>
                </a:solidFill>
                <a:latin typeface="Calibri" pitchFamily="34" charset="0"/>
              </a:rPr>
              <a:t>N</a:t>
            </a:r>
            <a:endParaRPr lang="en-GB" sz="1600" b="1" dirty="0">
              <a:solidFill>
                <a:srgbClr val="C00000"/>
              </a:solidFill>
              <a:latin typeface="Calibri" pitchFamily="34" charset="0"/>
            </a:endParaRPr>
          </a:p>
        </p:txBody>
      </p:sp>
      <p:sp>
        <p:nvSpPr>
          <p:cNvPr id="38022" name="Text Box 134"/>
          <p:cNvSpPr txBox="1">
            <a:spLocks noChangeArrowheads="1"/>
          </p:cNvSpPr>
          <p:nvPr/>
        </p:nvSpPr>
        <p:spPr bwMode="auto">
          <a:xfrm>
            <a:off x="7746470" y="3437965"/>
            <a:ext cx="499497"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FFC000"/>
                </a:solidFill>
                <a:latin typeface="Calibri" pitchFamily="34" charset="0"/>
              </a:rPr>
              <a:t>0x28</a:t>
            </a:r>
          </a:p>
        </p:txBody>
      </p:sp>
      <p:grpSp>
        <p:nvGrpSpPr>
          <p:cNvPr id="9" name="Group 135"/>
          <p:cNvGrpSpPr>
            <a:grpSpLocks/>
          </p:cNvGrpSpPr>
          <p:nvPr/>
        </p:nvGrpSpPr>
        <p:grpSpPr bwMode="auto">
          <a:xfrm>
            <a:off x="1058333" y="5173133"/>
            <a:ext cx="5576888" cy="339725"/>
            <a:chOff x="1344" y="3030"/>
            <a:chExt cx="3513" cy="214"/>
          </a:xfrm>
        </p:grpSpPr>
        <p:sp>
          <p:nvSpPr>
            <p:cNvPr id="38024" name="Text Box 136"/>
            <p:cNvSpPr txBox="1">
              <a:spLocks noChangeArrowheads="1"/>
            </p:cNvSpPr>
            <p:nvPr/>
          </p:nvSpPr>
          <p:spPr bwMode="auto">
            <a:xfrm>
              <a:off x="4725" y="3031"/>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5" name="Text Box 137"/>
            <p:cNvSpPr txBox="1">
              <a:spLocks noChangeArrowheads="1"/>
            </p:cNvSpPr>
            <p:nvPr/>
          </p:nvSpPr>
          <p:spPr bwMode="auto">
            <a:xfrm>
              <a:off x="441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6" name="Text Box 138"/>
            <p:cNvSpPr txBox="1">
              <a:spLocks noChangeArrowheads="1"/>
            </p:cNvSpPr>
            <p:nvPr/>
          </p:nvSpPr>
          <p:spPr bwMode="auto">
            <a:xfrm>
              <a:off x="3802"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7" name="Text Box 139"/>
            <p:cNvSpPr txBox="1">
              <a:spLocks noChangeArrowheads="1"/>
            </p:cNvSpPr>
            <p:nvPr/>
          </p:nvSpPr>
          <p:spPr bwMode="auto">
            <a:xfrm>
              <a:off x="288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28" name="Text Box 140"/>
            <p:cNvSpPr txBox="1">
              <a:spLocks noChangeArrowheads="1"/>
            </p:cNvSpPr>
            <p:nvPr/>
          </p:nvSpPr>
          <p:spPr bwMode="auto">
            <a:xfrm>
              <a:off x="2573"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9" name="Text Box 141"/>
            <p:cNvSpPr txBox="1">
              <a:spLocks noChangeArrowheads="1"/>
            </p:cNvSpPr>
            <p:nvPr/>
          </p:nvSpPr>
          <p:spPr bwMode="auto">
            <a:xfrm>
              <a:off x="226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0" name="Text Box 142"/>
            <p:cNvSpPr txBox="1">
              <a:spLocks noChangeArrowheads="1"/>
            </p:cNvSpPr>
            <p:nvPr/>
          </p:nvSpPr>
          <p:spPr bwMode="auto">
            <a:xfrm>
              <a:off x="1651"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31" name="Text Box 143"/>
            <p:cNvSpPr txBox="1">
              <a:spLocks noChangeArrowheads="1"/>
            </p:cNvSpPr>
            <p:nvPr/>
          </p:nvSpPr>
          <p:spPr bwMode="auto">
            <a:xfrm>
              <a:off x="411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2" name="Text Box 144"/>
            <p:cNvSpPr txBox="1">
              <a:spLocks noChangeArrowheads="1"/>
            </p:cNvSpPr>
            <p:nvPr/>
          </p:nvSpPr>
          <p:spPr bwMode="auto">
            <a:xfrm>
              <a:off x="349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3" name="Text Box 145"/>
            <p:cNvSpPr txBox="1">
              <a:spLocks noChangeArrowheads="1"/>
            </p:cNvSpPr>
            <p:nvPr/>
          </p:nvSpPr>
          <p:spPr bwMode="auto">
            <a:xfrm>
              <a:off x="3188"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1</a:t>
              </a:r>
              <a:endParaRPr lang="en-GB" sz="1800" b="1" dirty="0">
                <a:solidFill>
                  <a:srgbClr val="C00000"/>
                </a:solidFill>
                <a:latin typeface="Calibri" pitchFamily="34" charset="0"/>
              </a:endParaRPr>
            </a:p>
          </p:txBody>
        </p:sp>
        <p:sp>
          <p:nvSpPr>
            <p:cNvPr id="38034" name="Text Box 146"/>
            <p:cNvSpPr txBox="1">
              <a:spLocks noChangeArrowheads="1"/>
            </p:cNvSpPr>
            <p:nvPr/>
          </p:nvSpPr>
          <p:spPr bwMode="auto">
            <a:xfrm>
              <a:off x="195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38035" name="Text Box 147"/>
            <p:cNvSpPr txBox="1">
              <a:spLocks noChangeArrowheads="1"/>
            </p:cNvSpPr>
            <p:nvPr/>
          </p:nvSpPr>
          <p:spPr bwMode="auto">
            <a:xfrm>
              <a:off x="1344"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1</a:t>
              </a:r>
              <a:endParaRPr lang="en-GB" sz="1800" b="1" dirty="0">
                <a:solidFill>
                  <a:srgbClr val="C00000"/>
                </a:solidFill>
                <a:latin typeface="Calibri" pitchFamily="34" charset="0"/>
              </a:endParaRPr>
            </a:p>
          </p:txBody>
        </p:sp>
      </p:grpSp>
      <p:sp>
        <p:nvSpPr>
          <p:cNvPr id="38037" name="Text Box 149"/>
          <p:cNvSpPr txBox="1">
            <a:spLocks noChangeArrowheads="1"/>
          </p:cNvSpPr>
          <p:nvPr/>
        </p:nvSpPr>
        <p:spPr bwMode="auto">
          <a:xfrm>
            <a:off x="1352551" y="5992801"/>
            <a:ext cx="196850"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a:t>
            </a:r>
          </a:p>
        </p:txBody>
      </p:sp>
      <p:sp>
        <p:nvSpPr>
          <p:cNvPr id="38038" name="Text Box 150"/>
          <p:cNvSpPr txBox="1">
            <a:spLocks noChangeArrowheads="1"/>
          </p:cNvSpPr>
          <p:nvPr/>
        </p:nvSpPr>
        <p:spPr bwMode="auto">
          <a:xfrm>
            <a:off x="2271712" y="5992801"/>
            <a:ext cx="395301"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0x8</a:t>
            </a:r>
          </a:p>
        </p:txBody>
      </p:sp>
      <p:sp>
        <p:nvSpPr>
          <p:cNvPr id="38039" name="Text Box 151"/>
          <p:cNvSpPr txBox="1">
            <a:spLocks noChangeArrowheads="1"/>
          </p:cNvSpPr>
          <p:nvPr/>
        </p:nvSpPr>
        <p:spPr bwMode="auto">
          <a:xfrm>
            <a:off x="3259139" y="5992801"/>
            <a:ext cx="499497"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0x28</a:t>
            </a:r>
          </a:p>
        </p:txBody>
      </p:sp>
      <p:grpSp>
        <p:nvGrpSpPr>
          <p:cNvPr id="11" name="Group 10"/>
          <p:cNvGrpSpPr/>
          <p:nvPr/>
        </p:nvGrpSpPr>
        <p:grpSpPr>
          <a:xfrm>
            <a:off x="7232246" y="4327689"/>
            <a:ext cx="1835554" cy="2454111"/>
            <a:chOff x="-2376488" y="2585718"/>
            <a:chExt cx="2085974" cy="2788920"/>
          </a:xfrm>
        </p:grpSpPr>
        <p:sp>
          <p:nvSpPr>
            <p:cNvPr id="119" name="Rectangle 7"/>
            <p:cNvSpPr>
              <a:spLocks noChangeArrowheads="1"/>
            </p:cNvSpPr>
            <p:nvPr/>
          </p:nvSpPr>
          <p:spPr bwMode="auto">
            <a:xfrm>
              <a:off x="-990600" y="505078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20" name="Rectangle 8"/>
            <p:cNvSpPr>
              <a:spLocks noChangeArrowheads="1"/>
            </p:cNvSpPr>
            <p:nvPr/>
          </p:nvSpPr>
          <p:spPr bwMode="auto">
            <a:xfrm>
              <a:off x="-1682750" y="505078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21" name="Rectangle 9"/>
            <p:cNvSpPr>
              <a:spLocks noChangeArrowheads="1"/>
            </p:cNvSpPr>
            <p:nvPr/>
          </p:nvSpPr>
          <p:spPr bwMode="auto">
            <a:xfrm>
              <a:off x="-2376488" y="5050789"/>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07</a:t>
              </a:r>
            </a:p>
          </p:txBody>
        </p:sp>
        <p:sp>
          <p:nvSpPr>
            <p:cNvPr id="122" name="Rectangle 13"/>
            <p:cNvSpPr>
              <a:spLocks noChangeArrowheads="1"/>
            </p:cNvSpPr>
            <p:nvPr/>
          </p:nvSpPr>
          <p:spPr bwMode="auto">
            <a:xfrm>
              <a:off x="-990600" y="4744401"/>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23" name="Rectangle 14"/>
            <p:cNvSpPr>
              <a:spLocks noChangeArrowheads="1"/>
            </p:cNvSpPr>
            <p:nvPr/>
          </p:nvSpPr>
          <p:spPr bwMode="auto">
            <a:xfrm>
              <a:off x="-1682750" y="4744401"/>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24" name="Rectangle 15"/>
            <p:cNvSpPr>
              <a:spLocks noChangeArrowheads="1"/>
            </p:cNvSpPr>
            <p:nvPr/>
          </p:nvSpPr>
          <p:spPr bwMode="auto">
            <a:xfrm>
              <a:off x="-2376488" y="4744401"/>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06</a:t>
              </a:r>
            </a:p>
          </p:txBody>
        </p:sp>
        <p:sp>
          <p:nvSpPr>
            <p:cNvPr id="125" name="Rectangle 19"/>
            <p:cNvSpPr>
              <a:spLocks noChangeArrowheads="1"/>
            </p:cNvSpPr>
            <p:nvPr/>
          </p:nvSpPr>
          <p:spPr bwMode="auto">
            <a:xfrm>
              <a:off x="-990600" y="4438014"/>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26" name="Rectangle 20"/>
            <p:cNvSpPr>
              <a:spLocks noChangeArrowheads="1"/>
            </p:cNvSpPr>
            <p:nvPr/>
          </p:nvSpPr>
          <p:spPr bwMode="auto">
            <a:xfrm>
              <a:off x="-1682750" y="4438014"/>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16</a:t>
              </a:r>
            </a:p>
          </p:txBody>
        </p:sp>
        <p:sp>
          <p:nvSpPr>
            <p:cNvPr id="127" name="Rectangle 21"/>
            <p:cNvSpPr>
              <a:spLocks noChangeArrowheads="1"/>
            </p:cNvSpPr>
            <p:nvPr/>
          </p:nvSpPr>
          <p:spPr bwMode="auto">
            <a:xfrm>
              <a:off x="-2376488" y="4438014"/>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05</a:t>
              </a:r>
            </a:p>
          </p:txBody>
        </p:sp>
        <p:sp>
          <p:nvSpPr>
            <p:cNvPr id="128" name="Rectangle 25"/>
            <p:cNvSpPr>
              <a:spLocks noChangeArrowheads="1"/>
            </p:cNvSpPr>
            <p:nvPr/>
          </p:nvSpPr>
          <p:spPr bwMode="auto">
            <a:xfrm>
              <a:off x="-990600" y="413003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29" name="Rectangle 26"/>
            <p:cNvSpPr>
              <a:spLocks noChangeArrowheads="1"/>
            </p:cNvSpPr>
            <p:nvPr/>
          </p:nvSpPr>
          <p:spPr bwMode="auto">
            <a:xfrm>
              <a:off x="-1682750" y="413003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30" name="Rectangle 27"/>
            <p:cNvSpPr>
              <a:spLocks noChangeArrowheads="1"/>
            </p:cNvSpPr>
            <p:nvPr/>
          </p:nvSpPr>
          <p:spPr bwMode="auto">
            <a:xfrm>
              <a:off x="-2376488" y="4130039"/>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04</a:t>
              </a:r>
            </a:p>
          </p:txBody>
        </p:sp>
        <p:sp>
          <p:nvSpPr>
            <p:cNvPr id="131" name="Rectangle 31"/>
            <p:cNvSpPr>
              <a:spLocks noChangeArrowheads="1"/>
            </p:cNvSpPr>
            <p:nvPr/>
          </p:nvSpPr>
          <p:spPr bwMode="auto">
            <a:xfrm>
              <a:off x="-990600" y="3822064"/>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32" name="Rectangle 32"/>
            <p:cNvSpPr>
              <a:spLocks noChangeArrowheads="1"/>
            </p:cNvSpPr>
            <p:nvPr/>
          </p:nvSpPr>
          <p:spPr bwMode="auto">
            <a:xfrm>
              <a:off x="-1682750" y="3822064"/>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02</a:t>
              </a:r>
            </a:p>
          </p:txBody>
        </p:sp>
        <p:sp>
          <p:nvSpPr>
            <p:cNvPr id="133" name="Rectangle 33"/>
            <p:cNvSpPr>
              <a:spLocks noChangeArrowheads="1"/>
            </p:cNvSpPr>
            <p:nvPr/>
          </p:nvSpPr>
          <p:spPr bwMode="auto">
            <a:xfrm>
              <a:off x="-2376488" y="3822064"/>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03</a:t>
              </a:r>
            </a:p>
          </p:txBody>
        </p:sp>
        <p:sp>
          <p:nvSpPr>
            <p:cNvPr id="134" name="Rectangle 37"/>
            <p:cNvSpPr>
              <a:spLocks noChangeArrowheads="1"/>
            </p:cNvSpPr>
            <p:nvPr/>
          </p:nvSpPr>
          <p:spPr bwMode="auto">
            <a:xfrm>
              <a:off x="-990600" y="3515676"/>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35" name="Rectangle 38"/>
            <p:cNvSpPr>
              <a:spLocks noChangeArrowheads="1"/>
            </p:cNvSpPr>
            <p:nvPr/>
          </p:nvSpPr>
          <p:spPr bwMode="auto">
            <a:xfrm>
              <a:off x="-1682750" y="3515676"/>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33</a:t>
              </a:r>
            </a:p>
          </p:txBody>
        </p:sp>
        <p:sp>
          <p:nvSpPr>
            <p:cNvPr id="136" name="Rectangle 39"/>
            <p:cNvSpPr>
              <a:spLocks noChangeArrowheads="1"/>
            </p:cNvSpPr>
            <p:nvPr/>
          </p:nvSpPr>
          <p:spPr bwMode="auto">
            <a:xfrm>
              <a:off x="-2376488" y="3515676"/>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02</a:t>
              </a:r>
            </a:p>
          </p:txBody>
        </p:sp>
        <p:sp>
          <p:nvSpPr>
            <p:cNvPr id="137" name="Rectangle 43"/>
            <p:cNvSpPr>
              <a:spLocks noChangeArrowheads="1"/>
            </p:cNvSpPr>
            <p:nvPr/>
          </p:nvSpPr>
          <p:spPr bwMode="auto">
            <a:xfrm>
              <a:off x="-990600" y="320928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38" name="Rectangle 44"/>
            <p:cNvSpPr>
              <a:spLocks noChangeArrowheads="1"/>
            </p:cNvSpPr>
            <p:nvPr/>
          </p:nvSpPr>
          <p:spPr bwMode="auto">
            <a:xfrm>
              <a:off x="-1682750" y="3209289"/>
              <a:ext cx="692150" cy="307975"/>
            </a:xfrm>
            <a:prstGeom prst="rect">
              <a:avLst/>
            </a:prstGeom>
            <a:solidFill>
              <a:schemeClr val="bg1"/>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a:t>
              </a:r>
            </a:p>
          </p:txBody>
        </p:sp>
        <p:sp>
          <p:nvSpPr>
            <p:cNvPr id="139" name="Rectangle 45"/>
            <p:cNvSpPr>
              <a:spLocks noChangeArrowheads="1"/>
            </p:cNvSpPr>
            <p:nvPr/>
          </p:nvSpPr>
          <p:spPr bwMode="auto">
            <a:xfrm>
              <a:off x="-2376488" y="3209289"/>
              <a:ext cx="693738" cy="307975"/>
            </a:xfrm>
            <a:prstGeom prst="rect">
              <a:avLst/>
            </a:prstGeom>
            <a:solidFill>
              <a:srgbClr val="EBEBEB"/>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01</a:t>
              </a:r>
            </a:p>
          </p:txBody>
        </p:sp>
        <p:sp>
          <p:nvSpPr>
            <p:cNvPr id="140" name="Rectangle 49"/>
            <p:cNvSpPr>
              <a:spLocks noChangeArrowheads="1"/>
            </p:cNvSpPr>
            <p:nvPr/>
          </p:nvSpPr>
          <p:spPr bwMode="auto">
            <a:xfrm>
              <a:off x="-990600" y="2901314"/>
              <a:ext cx="692150"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41" name="Rectangle 50"/>
            <p:cNvSpPr>
              <a:spLocks noChangeArrowheads="1"/>
            </p:cNvSpPr>
            <p:nvPr/>
          </p:nvSpPr>
          <p:spPr bwMode="auto">
            <a:xfrm>
              <a:off x="-1682750" y="2901314"/>
              <a:ext cx="692150" cy="307975"/>
            </a:xfrm>
            <a:prstGeom prst="rect">
              <a:avLst/>
            </a:prstGeom>
            <a:solidFill>
              <a:srgbClr val="FFC000"/>
            </a:solidFill>
            <a:ln w="9525">
              <a:solidFill>
                <a:srgbClr val="FFC000"/>
              </a:solid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28</a:t>
              </a:r>
            </a:p>
          </p:txBody>
        </p:sp>
        <p:sp>
          <p:nvSpPr>
            <p:cNvPr id="142" name="Rectangle 51"/>
            <p:cNvSpPr>
              <a:spLocks noChangeArrowheads="1"/>
            </p:cNvSpPr>
            <p:nvPr/>
          </p:nvSpPr>
          <p:spPr bwMode="auto">
            <a:xfrm>
              <a:off x="-2376488" y="2901314"/>
              <a:ext cx="693738" cy="307975"/>
            </a:xfrm>
            <a:prstGeom prst="rect">
              <a:avLst/>
            </a:prstGeom>
            <a:solidFill>
              <a:srgbClr val="F6D2D2"/>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990000"/>
                  </a:solidFill>
                  <a:latin typeface="Calibri" pitchFamily="34" charset="0"/>
                </a:rPr>
                <a:t>00</a:t>
              </a:r>
            </a:p>
          </p:txBody>
        </p:sp>
        <p:sp>
          <p:nvSpPr>
            <p:cNvPr id="143" name="Rectangle 55"/>
            <p:cNvSpPr>
              <a:spLocks noChangeArrowheads="1"/>
            </p:cNvSpPr>
            <p:nvPr/>
          </p:nvSpPr>
          <p:spPr bwMode="auto">
            <a:xfrm>
              <a:off x="-990600" y="2594926"/>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Valid</a:t>
              </a:r>
            </a:p>
          </p:txBody>
        </p:sp>
        <p:sp>
          <p:nvSpPr>
            <p:cNvPr id="144" name="Rectangle 56"/>
            <p:cNvSpPr>
              <a:spLocks noChangeArrowheads="1"/>
            </p:cNvSpPr>
            <p:nvPr/>
          </p:nvSpPr>
          <p:spPr bwMode="auto">
            <a:xfrm>
              <a:off x="-1682750" y="2594926"/>
              <a:ext cx="692150"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PPN</a:t>
              </a:r>
            </a:p>
          </p:txBody>
        </p:sp>
        <p:sp>
          <p:nvSpPr>
            <p:cNvPr id="145" name="Rectangle 57"/>
            <p:cNvSpPr>
              <a:spLocks noChangeArrowheads="1"/>
            </p:cNvSpPr>
            <p:nvPr/>
          </p:nvSpPr>
          <p:spPr bwMode="auto">
            <a:xfrm>
              <a:off x="-2376488" y="2594926"/>
              <a:ext cx="693738" cy="306388"/>
            </a:xfrm>
            <a:prstGeom prst="rect">
              <a:avLst/>
            </a:prstGeom>
            <a:solidFill>
              <a:schemeClr val="bg2">
                <a:lumMod val="20000"/>
                <a:lumOff val="80000"/>
              </a:schemeClr>
            </a:solidFill>
            <a:ln w="9525">
              <a:noFill/>
              <a:round/>
              <a:headEnd/>
              <a:tailEnd/>
            </a:ln>
            <a:effectLst/>
          </p:spPr>
          <p:txBody>
            <a:bodyPr lIns="90360" tIns="44280" rIns="90360" bIns="44280"/>
            <a:lstStyle/>
            <a:p>
              <a:pPr algn="ctr" eaLnBrk="1" hangingPunct="1">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i="1" dirty="0">
                  <a:solidFill>
                    <a:srgbClr val="990000"/>
                  </a:solidFill>
                  <a:latin typeface="Calibri" pitchFamily="34" charset="0"/>
                </a:rPr>
                <a:t>VPN</a:t>
              </a:r>
            </a:p>
          </p:txBody>
        </p:sp>
        <p:sp>
          <p:nvSpPr>
            <p:cNvPr id="146" name="Line 58"/>
            <p:cNvSpPr>
              <a:spLocks noChangeShapeType="1"/>
            </p:cNvSpPr>
            <p:nvPr/>
          </p:nvSpPr>
          <p:spPr bwMode="auto">
            <a:xfrm>
              <a:off x="-2376488" y="2901314"/>
              <a:ext cx="2075688" cy="1588"/>
            </a:xfrm>
            <a:prstGeom prst="line">
              <a:avLst/>
            </a:prstGeom>
            <a:noFill/>
            <a:ln w="12600">
              <a:solidFill>
                <a:srgbClr val="000066"/>
              </a:solidFill>
              <a:miter lim="800000"/>
              <a:headEnd/>
              <a:tailEnd/>
            </a:ln>
            <a:effectLst/>
          </p:spPr>
          <p:txBody>
            <a:bodyPr/>
            <a:lstStyle/>
            <a:p>
              <a:endParaRPr lang="en-US"/>
            </a:p>
          </p:txBody>
        </p:sp>
        <p:sp>
          <p:nvSpPr>
            <p:cNvPr id="147" name="Line 59"/>
            <p:cNvSpPr>
              <a:spLocks noChangeShapeType="1"/>
            </p:cNvSpPr>
            <p:nvPr/>
          </p:nvSpPr>
          <p:spPr bwMode="auto">
            <a:xfrm>
              <a:off x="-2376488" y="3209289"/>
              <a:ext cx="2075688" cy="1588"/>
            </a:xfrm>
            <a:prstGeom prst="line">
              <a:avLst/>
            </a:prstGeom>
            <a:noFill/>
            <a:ln w="12600">
              <a:solidFill>
                <a:srgbClr val="000066"/>
              </a:solidFill>
              <a:miter lim="800000"/>
              <a:headEnd/>
              <a:tailEnd/>
            </a:ln>
            <a:effectLst/>
          </p:spPr>
          <p:txBody>
            <a:bodyPr/>
            <a:lstStyle/>
            <a:p>
              <a:endParaRPr lang="en-US"/>
            </a:p>
          </p:txBody>
        </p:sp>
        <p:sp>
          <p:nvSpPr>
            <p:cNvPr id="148" name="Line 60"/>
            <p:cNvSpPr>
              <a:spLocks noChangeShapeType="1"/>
            </p:cNvSpPr>
            <p:nvPr/>
          </p:nvSpPr>
          <p:spPr bwMode="auto">
            <a:xfrm>
              <a:off x="-2376488" y="3518849"/>
              <a:ext cx="2075688" cy="1588"/>
            </a:xfrm>
            <a:prstGeom prst="line">
              <a:avLst/>
            </a:prstGeom>
            <a:noFill/>
            <a:ln w="12600">
              <a:solidFill>
                <a:srgbClr val="000066"/>
              </a:solidFill>
              <a:miter lim="800000"/>
              <a:headEnd/>
              <a:tailEnd/>
            </a:ln>
            <a:effectLst/>
          </p:spPr>
          <p:txBody>
            <a:bodyPr/>
            <a:lstStyle/>
            <a:p>
              <a:endParaRPr lang="en-US"/>
            </a:p>
          </p:txBody>
        </p:sp>
        <p:sp>
          <p:nvSpPr>
            <p:cNvPr id="149" name="Line 61"/>
            <p:cNvSpPr>
              <a:spLocks noChangeShapeType="1"/>
            </p:cNvSpPr>
            <p:nvPr/>
          </p:nvSpPr>
          <p:spPr bwMode="auto">
            <a:xfrm>
              <a:off x="-2376488" y="3822064"/>
              <a:ext cx="2075688" cy="1588"/>
            </a:xfrm>
            <a:prstGeom prst="line">
              <a:avLst/>
            </a:prstGeom>
            <a:noFill/>
            <a:ln w="12600">
              <a:solidFill>
                <a:srgbClr val="000066"/>
              </a:solidFill>
              <a:miter lim="800000"/>
              <a:headEnd/>
              <a:tailEnd/>
            </a:ln>
            <a:effectLst/>
          </p:spPr>
          <p:txBody>
            <a:bodyPr/>
            <a:lstStyle/>
            <a:p>
              <a:endParaRPr lang="en-US"/>
            </a:p>
          </p:txBody>
        </p:sp>
        <p:sp>
          <p:nvSpPr>
            <p:cNvPr id="150" name="Line 62"/>
            <p:cNvSpPr>
              <a:spLocks noChangeShapeType="1"/>
            </p:cNvSpPr>
            <p:nvPr/>
          </p:nvSpPr>
          <p:spPr bwMode="auto">
            <a:xfrm>
              <a:off x="-2376488" y="4130039"/>
              <a:ext cx="2075688" cy="1588"/>
            </a:xfrm>
            <a:prstGeom prst="line">
              <a:avLst/>
            </a:prstGeom>
            <a:noFill/>
            <a:ln w="12600">
              <a:solidFill>
                <a:srgbClr val="000066"/>
              </a:solidFill>
              <a:miter lim="800000"/>
              <a:headEnd/>
              <a:tailEnd/>
            </a:ln>
            <a:effectLst/>
          </p:spPr>
          <p:txBody>
            <a:bodyPr/>
            <a:lstStyle/>
            <a:p>
              <a:endParaRPr lang="en-US"/>
            </a:p>
          </p:txBody>
        </p:sp>
        <p:sp>
          <p:nvSpPr>
            <p:cNvPr id="151" name="Line 63"/>
            <p:cNvSpPr>
              <a:spLocks noChangeShapeType="1"/>
            </p:cNvSpPr>
            <p:nvPr/>
          </p:nvSpPr>
          <p:spPr bwMode="auto">
            <a:xfrm>
              <a:off x="-2376488" y="4441716"/>
              <a:ext cx="2075688" cy="1588"/>
            </a:xfrm>
            <a:prstGeom prst="line">
              <a:avLst/>
            </a:prstGeom>
            <a:noFill/>
            <a:ln w="12600">
              <a:solidFill>
                <a:srgbClr val="000066"/>
              </a:solidFill>
              <a:miter lim="800000"/>
              <a:headEnd/>
              <a:tailEnd/>
            </a:ln>
            <a:effectLst/>
          </p:spPr>
          <p:txBody>
            <a:bodyPr/>
            <a:lstStyle/>
            <a:p>
              <a:endParaRPr lang="en-US"/>
            </a:p>
          </p:txBody>
        </p:sp>
        <p:sp>
          <p:nvSpPr>
            <p:cNvPr id="152" name="Line 64"/>
            <p:cNvSpPr>
              <a:spLocks noChangeShapeType="1"/>
            </p:cNvSpPr>
            <p:nvPr/>
          </p:nvSpPr>
          <p:spPr bwMode="auto">
            <a:xfrm>
              <a:off x="-2376488" y="4744401"/>
              <a:ext cx="2075688" cy="1588"/>
            </a:xfrm>
            <a:prstGeom prst="line">
              <a:avLst/>
            </a:prstGeom>
            <a:noFill/>
            <a:ln w="12600">
              <a:solidFill>
                <a:srgbClr val="000066"/>
              </a:solidFill>
              <a:miter lim="800000"/>
              <a:headEnd/>
              <a:tailEnd/>
            </a:ln>
            <a:effectLst/>
          </p:spPr>
          <p:txBody>
            <a:bodyPr/>
            <a:lstStyle/>
            <a:p>
              <a:endParaRPr lang="en-US"/>
            </a:p>
          </p:txBody>
        </p:sp>
        <p:sp>
          <p:nvSpPr>
            <p:cNvPr id="153" name="Line 65"/>
            <p:cNvSpPr>
              <a:spLocks noChangeShapeType="1"/>
            </p:cNvSpPr>
            <p:nvPr/>
          </p:nvSpPr>
          <p:spPr bwMode="auto">
            <a:xfrm>
              <a:off x="-2376488" y="5050789"/>
              <a:ext cx="2075688" cy="1588"/>
            </a:xfrm>
            <a:prstGeom prst="line">
              <a:avLst/>
            </a:prstGeom>
            <a:noFill/>
            <a:ln w="12600">
              <a:solidFill>
                <a:srgbClr val="000066"/>
              </a:solidFill>
              <a:miter lim="800000"/>
              <a:headEnd/>
              <a:tailEnd/>
            </a:ln>
            <a:effectLst/>
          </p:spPr>
          <p:txBody>
            <a:bodyPr/>
            <a:lstStyle/>
            <a:p>
              <a:endParaRPr lang="en-US"/>
            </a:p>
          </p:txBody>
        </p:sp>
        <p:sp>
          <p:nvSpPr>
            <p:cNvPr id="154" name="Line 66"/>
            <p:cNvSpPr>
              <a:spLocks noChangeShapeType="1"/>
            </p:cNvSpPr>
            <p:nvPr/>
          </p:nvSpPr>
          <p:spPr bwMode="auto">
            <a:xfrm>
              <a:off x="-1692276" y="2594926"/>
              <a:ext cx="1588" cy="2763838"/>
            </a:xfrm>
            <a:prstGeom prst="line">
              <a:avLst/>
            </a:prstGeom>
            <a:noFill/>
            <a:ln w="12600">
              <a:solidFill>
                <a:srgbClr val="000066"/>
              </a:solidFill>
              <a:miter lim="800000"/>
              <a:headEnd/>
              <a:tailEnd/>
            </a:ln>
            <a:effectLst/>
          </p:spPr>
          <p:txBody>
            <a:bodyPr/>
            <a:lstStyle/>
            <a:p>
              <a:endParaRPr lang="en-US"/>
            </a:p>
          </p:txBody>
        </p:sp>
        <p:sp>
          <p:nvSpPr>
            <p:cNvPr id="155" name="Line 67"/>
            <p:cNvSpPr>
              <a:spLocks noChangeShapeType="1"/>
            </p:cNvSpPr>
            <p:nvPr/>
          </p:nvSpPr>
          <p:spPr bwMode="auto">
            <a:xfrm>
              <a:off x="-990600" y="2594926"/>
              <a:ext cx="1588" cy="2763838"/>
            </a:xfrm>
            <a:prstGeom prst="line">
              <a:avLst/>
            </a:prstGeom>
            <a:noFill/>
            <a:ln w="12600">
              <a:solidFill>
                <a:srgbClr val="000066"/>
              </a:solidFill>
              <a:miter lim="800000"/>
              <a:headEnd/>
              <a:tailEnd/>
            </a:ln>
            <a:effectLst/>
          </p:spPr>
          <p:txBody>
            <a:bodyPr/>
            <a:lstStyle/>
            <a:p>
              <a:endParaRPr lang="en-US"/>
            </a:p>
          </p:txBody>
        </p:sp>
        <p:sp>
          <p:nvSpPr>
            <p:cNvPr id="156" name="Line 70"/>
            <p:cNvSpPr>
              <a:spLocks noChangeShapeType="1"/>
            </p:cNvSpPr>
            <p:nvPr/>
          </p:nvSpPr>
          <p:spPr bwMode="auto">
            <a:xfrm>
              <a:off x="-2376488" y="2594926"/>
              <a:ext cx="1588" cy="2763838"/>
            </a:xfrm>
            <a:prstGeom prst="line">
              <a:avLst/>
            </a:prstGeom>
            <a:noFill/>
            <a:ln w="12700">
              <a:solidFill>
                <a:srgbClr val="000066"/>
              </a:solidFill>
              <a:miter lim="800000"/>
              <a:headEnd/>
              <a:tailEnd/>
            </a:ln>
            <a:effectLst/>
          </p:spPr>
          <p:txBody>
            <a:bodyPr/>
            <a:lstStyle/>
            <a:p>
              <a:endParaRPr lang="en-US"/>
            </a:p>
          </p:txBody>
        </p:sp>
        <p:sp>
          <p:nvSpPr>
            <p:cNvPr id="157" name="Line 72"/>
            <p:cNvSpPr>
              <a:spLocks noChangeShapeType="1"/>
            </p:cNvSpPr>
            <p:nvPr/>
          </p:nvSpPr>
          <p:spPr bwMode="auto">
            <a:xfrm>
              <a:off x="-2376488" y="2594926"/>
              <a:ext cx="2075688" cy="1588"/>
            </a:xfrm>
            <a:prstGeom prst="line">
              <a:avLst/>
            </a:prstGeom>
            <a:noFill/>
            <a:ln w="12700">
              <a:solidFill>
                <a:srgbClr val="000066"/>
              </a:solidFill>
              <a:miter lim="800000"/>
              <a:headEnd/>
              <a:tailEnd/>
            </a:ln>
            <a:effectLst/>
          </p:spPr>
          <p:txBody>
            <a:bodyPr/>
            <a:lstStyle/>
            <a:p>
              <a:endParaRPr lang="en-US"/>
            </a:p>
          </p:txBody>
        </p:sp>
        <p:sp>
          <p:nvSpPr>
            <p:cNvPr id="158" name="Line 74"/>
            <p:cNvSpPr>
              <a:spLocks noChangeShapeType="1"/>
            </p:cNvSpPr>
            <p:nvPr/>
          </p:nvSpPr>
          <p:spPr bwMode="auto">
            <a:xfrm>
              <a:off x="-2376488" y="5358764"/>
              <a:ext cx="2075688" cy="1588"/>
            </a:xfrm>
            <a:prstGeom prst="line">
              <a:avLst/>
            </a:prstGeom>
            <a:noFill/>
            <a:ln w="12700">
              <a:solidFill>
                <a:srgbClr val="000066"/>
              </a:solidFill>
              <a:miter lim="800000"/>
              <a:headEnd/>
              <a:tailEnd/>
            </a:ln>
            <a:effectLst/>
          </p:spPr>
          <p:txBody>
            <a:bodyPr/>
            <a:lstStyle/>
            <a:p>
              <a:endParaRPr lang="en-US"/>
            </a:p>
          </p:txBody>
        </p:sp>
        <p:sp>
          <p:nvSpPr>
            <p:cNvPr id="159" name="Line 70"/>
            <p:cNvSpPr>
              <a:spLocks noChangeShapeType="1"/>
            </p:cNvSpPr>
            <p:nvPr/>
          </p:nvSpPr>
          <p:spPr bwMode="auto">
            <a:xfrm>
              <a:off x="-292102" y="2585718"/>
              <a:ext cx="1588" cy="2788920"/>
            </a:xfrm>
            <a:prstGeom prst="line">
              <a:avLst/>
            </a:prstGeom>
            <a:noFill/>
            <a:ln w="12700">
              <a:solidFill>
                <a:srgbClr val="000066"/>
              </a:solidFill>
              <a:miter lim="800000"/>
              <a:headEnd/>
              <a:tailEnd/>
            </a:ln>
            <a:effectLst/>
          </p:spPr>
          <p:txBody>
            <a:bodyPr/>
            <a:lstStyle/>
            <a:p>
              <a:endParaRPr lang="en-US"/>
            </a:p>
          </p:txBody>
        </p:sp>
      </p:grpSp>
      <p:sp>
        <p:nvSpPr>
          <p:cNvPr id="12" name="TextBox 11"/>
          <p:cNvSpPr txBox="1"/>
          <p:nvPr/>
        </p:nvSpPr>
        <p:spPr>
          <a:xfrm>
            <a:off x="7167808" y="4018003"/>
            <a:ext cx="1178912" cy="369332"/>
          </a:xfrm>
          <a:prstGeom prst="rect">
            <a:avLst/>
          </a:prstGeom>
          <a:noFill/>
        </p:spPr>
        <p:txBody>
          <a:bodyPr wrap="none" rtlCol="0">
            <a:spAutoFit/>
          </a:bodyPr>
          <a:lstStyle/>
          <a:p>
            <a:r>
              <a:rPr lang="en-US" sz="1800" dirty="0">
                <a:solidFill>
                  <a:schemeClr val="bg2">
                    <a:lumMod val="75000"/>
                  </a:schemeClr>
                </a:solidFill>
                <a:latin typeface="Calibri" pitchFamily="34" charset="0"/>
              </a:rPr>
              <a:t>Page table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0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0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0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80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0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9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95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9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95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95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95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795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9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96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96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96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79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96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96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797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97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797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97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97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79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798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798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798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798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803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803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80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7950" grpId="0" animBg="1"/>
      <p:bldP spid="37951" grpId="0"/>
      <p:bldP spid="37953" grpId="0" animBg="1"/>
      <p:bldP spid="37954" grpId="0"/>
      <p:bldP spid="37956" grpId="0" animBg="1"/>
      <p:bldP spid="37957" grpId="0"/>
      <p:bldP spid="37959" grpId="0" animBg="1"/>
      <p:bldP spid="37960" grpId="0"/>
      <p:bldP spid="37962" grpId="0" animBg="1"/>
      <p:bldP spid="37963" grpId="0"/>
      <p:bldP spid="37965" grpId="0" animBg="1"/>
      <p:bldP spid="37966" grpId="0"/>
      <p:bldP spid="37968" grpId="0" animBg="1"/>
      <p:bldP spid="37969" grpId="0"/>
      <p:bldP spid="37971" grpId="0" animBg="1"/>
      <p:bldP spid="37972" grpId="0"/>
      <p:bldP spid="37974" grpId="0" animBg="1"/>
      <p:bldP spid="37975" grpId="0"/>
      <p:bldP spid="37977" grpId="0" animBg="1"/>
      <p:bldP spid="37978" grpId="0"/>
      <p:bldP spid="37980" grpId="0" animBg="1"/>
      <p:bldP spid="37981" grpId="0"/>
      <p:bldP spid="37983" grpId="0" animBg="1"/>
      <p:bldP spid="37984" grpId="0"/>
      <p:bldP spid="38016" grpId="0"/>
      <p:bldP spid="38017" grpId="0"/>
      <p:bldP spid="38018" grpId="0"/>
      <p:bldP spid="38019" grpId="0"/>
      <p:bldP spid="38021" grpId="0"/>
      <p:bldP spid="38022" grpId="0"/>
      <p:bldP spid="38037" grpId="0"/>
      <p:bldP spid="38038" grpId="0"/>
      <p:bldP spid="38039"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TextBox 325">
            <a:extLst>
              <a:ext uri="{FF2B5EF4-FFF2-40B4-BE49-F238E27FC236}">
                <a16:creationId xmlns:a16="http://schemas.microsoft.com/office/drawing/2014/main" id="{DB733A1E-6BA2-4E8C-9B36-48AD7EDD1AC8}"/>
              </a:ext>
            </a:extLst>
          </p:cNvPr>
          <p:cNvSpPr txBox="1"/>
          <p:nvPr/>
        </p:nvSpPr>
        <p:spPr>
          <a:xfrm>
            <a:off x="214579" y="1135415"/>
            <a:ext cx="755335" cy="369332"/>
          </a:xfrm>
          <a:prstGeom prst="rect">
            <a:avLst/>
          </a:prstGeom>
          <a:solidFill>
            <a:schemeClr val="bg1"/>
          </a:solidFill>
        </p:spPr>
        <p:txBody>
          <a:bodyPr wrap="none" rtlCol="0">
            <a:spAutoFit/>
          </a:bodyPr>
          <a:lstStyle/>
          <a:p>
            <a:r>
              <a:rPr lang="en-US" sz="1800" dirty="0">
                <a:solidFill>
                  <a:schemeClr val="bg2">
                    <a:lumMod val="75000"/>
                  </a:schemeClr>
                </a:solidFill>
                <a:latin typeface="Calibri" pitchFamily="34" charset="0"/>
              </a:rPr>
              <a:t>Cache</a:t>
            </a:r>
          </a:p>
        </p:txBody>
      </p:sp>
      <p:sp>
        <p:nvSpPr>
          <p:cNvPr id="37889" name="Rectangle 1"/>
          <p:cNvSpPr>
            <a:spLocks noGrp="1" noChangeArrowheads="1"/>
          </p:cNvSpPr>
          <p:nvPr>
            <p:ph type="title"/>
          </p:nvPr>
        </p:nvSpPr>
        <p:spPr>
          <a:xfrm>
            <a:off x="381000" y="493713"/>
            <a:ext cx="8610600"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dirty="0"/>
              <a:t>Address Translation Example: </a:t>
            </a:r>
            <a:r>
              <a:rPr lang="en-GB" sz="3200" dirty="0">
                <a:solidFill>
                  <a:srgbClr val="0070C0"/>
                </a:solidFill>
              </a:rPr>
              <a:t>TLB/Cache Miss</a:t>
            </a:r>
          </a:p>
        </p:txBody>
      </p:sp>
      <p:sp>
        <p:nvSpPr>
          <p:cNvPr id="37890" name="Rectangle 2"/>
          <p:cNvSpPr>
            <a:spLocks noGrp="1" noChangeArrowheads="1"/>
          </p:cNvSpPr>
          <p:nvPr>
            <p:ph type="body" idx="1"/>
          </p:nvPr>
        </p:nvSpPr>
        <p:spPr>
          <a:xfrm>
            <a:off x="381000" y="1371600"/>
            <a:ext cx="8307387" cy="5333999"/>
          </a:xfrm>
          <a:ln/>
        </p:spPr>
        <p:txBody>
          <a:bodyPr/>
          <a:lstStyle/>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effectLst/>
              <a:latin typeface="Courier New" pitchFamily="49" charset="0"/>
            </a:endParaRPr>
          </a:p>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effectLst/>
              <a:latin typeface="Courier New" pitchFamily="49" charset="0"/>
            </a:endParaRPr>
          </a:p>
          <a:p>
            <a:pPr marL="222250" indent="-222250">
              <a:lnSpc>
                <a:spcPct val="80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effectLst/>
              <a:latin typeface="Courier New" pitchFamily="49" charset="0"/>
            </a:endParaRPr>
          </a:p>
          <a:p>
            <a:pPr marL="558800" lvl="1" indent="-220663">
              <a:lnSpc>
                <a:spcPct val="85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latin typeface="Courier New" pitchFamily="49" charset="0"/>
            </a:endParaRP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4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222250" indent="-222250">
              <a:lnSpc>
                <a:spcPct val="73000"/>
              </a:lnSpc>
              <a:buSzPct val="100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effectLst/>
              </a:rPr>
              <a:t>Physical Address</a:t>
            </a:r>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sz="1600" dirty="0"/>
              <a:t>	CO___	CI___	CT ____	     Hit? __              Byte: ____</a:t>
            </a:r>
          </a:p>
          <a:p>
            <a:pPr marL="558800" lvl="1" indent="-220663">
              <a:lnSpc>
                <a:spcPct val="78000"/>
              </a:lnSpc>
              <a:spcBef>
                <a:spcPts val="500"/>
              </a:spcBef>
              <a:buSzPct val="75000"/>
              <a:buFont typeface="Wingdings" pitchFamily="2" charset="2"/>
              <a:buNone/>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sz="1600" dirty="0"/>
          </a:p>
        </p:txBody>
      </p:sp>
      <p:sp>
        <p:nvSpPr>
          <p:cNvPr id="37950" name="Rectangle 62"/>
          <p:cNvSpPr>
            <a:spLocks noChangeArrowheads="1"/>
          </p:cNvSpPr>
          <p:nvPr/>
        </p:nvSpPr>
        <p:spPr bwMode="auto">
          <a:xfrm>
            <a:off x="914400"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1" name="Rectangle 63"/>
          <p:cNvSpPr>
            <a:spLocks noChangeArrowheads="1"/>
          </p:cNvSpPr>
          <p:nvPr/>
        </p:nvSpPr>
        <p:spPr bwMode="auto">
          <a:xfrm>
            <a:off x="914400"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11</a:t>
            </a:r>
          </a:p>
        </p:txBody>
      </p:sp>
      <p:sp>
        <p:nvSpPr>
          <p:cNvPr id="37953" name="Rectangle 65"/>
          <p:cNvSpPr>
            <a:spLocks noChangeArrowheads="1"/>
          </p:cNvSpPr>
          <p:nvPr/>
        </p:nvSpPr>
        <p:spPr bwMode="auto">
          <a:xfrm>
            <a:off x="1401763"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4" name="Rectangle 66"/>
          <p:cNvSpPr>
            <a:spLocks noChangeArrowheads="1"/>
          </p:cNvSpPr>
          <p:nvPr/>
        </p:nvSpPr>
        <p:spPr bwMode="auto">
          <a:xfrm>
            <a:off x="1401763"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10</a:t>
            </a:r>
          </a:p>
        </p:txBody>
      </p:sp>
      <p:sp>
        <p:nvSpPr>
          <p:cNvPr id="37956" name="Rectangle 68"/>
          <p:cNvSpPr>
            <a:spLocks noChangeArrowheads="1"/>
          </p:cNvSpPr>
          <p:nvPr/>
        </p:nvSpPr>
        <p:spPr bwMode="auto">
          <a:xfrm>
            <a:off x="1889125"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57" name="Rectangle 69"/>
          <p:cNvSpPr>
            <a:spLocks noChangeArrowheads="1"/>
          </p:cNvSpPr>
          <p:nvPr/>
        </p:nvSpPr>
        <p:spPr bwMode="auto">
          <a:xfrm>
            <a:off x="1889125"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9</a:t>
            </a:r>
          </a:p>
        </p:txBody>
      </p:sp>
      <p:sp>
        <p:nvSpPr>
          <p:cNvPr id="37959" name="Rectangle 71"/>
          <p:cNvSpPr>
            <a:spLocks noChangeArrowheads="1"/>
          </p:cNvSpPr>
          <p:nvPr/>
        </p:nvSpPr>
        <p:spPr bwMode="auto">
          <a:xfrm>
            <a:off x="2376488"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0" name="Rectangle 72"/>
          <p:cNvSpPr>
            <a:spLocks noChangeArrowheads="1"/>
          </p:cNvSpPr>
          <p:nvPr/>
        </p:nvSpPr>
        <p:spPr bwMode="auto">
          <a:xfrm>
            <a:off x="2376488"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8</a:t>
            </a:r>
          </a:p>
        </p:txBody>
      </p:sp>
      <p:sp>
        <p:nvSpPr>
          <p:cNvPr id="37962" name="Rectangle 74"/>
          <p:cNvSpPr>
            <a:spLocks noChangeArrowheads="1"/>
          </p:cNvSpPr>
          <p:nvPr/>
        </p:nvSpPr>
        <p:spPr bwMode="auto">
          <a:xfrm>
            <a:off x="2863850"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3" name="Rectangle 75"/>
          <p:cNvSpPr>
            <a:spLocks noChangeArrowheads="1"/>
          </p:cNvSpPr>
          <p:nvPr/>
        </p:nvSpPr>
        <p:spPr bwMode="auto">
          <a:xfrm>
            <a:off x="2863850"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7</a:t>
            </a:r>
          </a:p>
        </p:txBody>
      </p:sp>
      <p:sp>
        <p:nvSpPr>
          <p:cNvPr id="37965" name="Rectangle 77"/>
          <p:cNvSpPr>
            <a:spLocks noChangeArrowheads="1"/>
          </p:cNvSpPr>
          <p:nvPr/>
        </p:nvSpPr>
        <p:spPr bwMode="auto">
          <a:xfrm>
            <a:off x="3351213" y="5220758"/>
            <a:ext cx="487363" cy="304800"/>
          </a:xfrm>
          <a:prstGeom prst="rect">
            <a:avLst/>
          </a:prstGeom>
          <a:solidFill>
            <a:srgbClr val="D5F1CF"/>
          </a:solidFill>
          <a:ln w="9360">
            <a:solidFill>
              <a:srgbClr val="000066"/>
            </a:solidFill>
            <a:miter lim="800000"/>
            <a:headEnd/>
            <a:tailEnd/>
          </a:ln>
          <a:effectLst/>
        </p:spPr>
        <p:txBody>
          <a:bodyPr wrap="none" anchor="ctr"/>
          <a:lstStyle/>
          <a:p>
            <a:endParaRPr lang="en-US"/>
          </a:p>
        </p:txBody>
      </p:sp>
      <p:sp>
        <p:nvSpPr>
          <p:cNvPr id="37966" name="Rectangle 78"/>
          <p:cNvSpPr>
            <a:spLocks noChangeArrowheads="1"/>
          </p:cNvSpPr>
          <p:nvPr/>
        </p:nvSpPr>
        <p:spPr bwMode="auto">
          <a:xfrm>
            <a:off x="3351213"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6</a:t>
            </a:r>
          </a:p>
        </p:txBody>
      </p:sp>
      <p:sp>
        <p:nvSpPr>
          <p:cNvPr id="37968" name="Rectangle 80"/>
          <p:cNvSpPr>
            <a:spLocks noChangeArrowheads="1"/>
          </p:cNvSpPr>
          <p:nvPr/>
        </p:nvSpPr>
        <p:spPr bwMode="auto">
          <a:xfrm>
            <a:off x="3838575"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69" name="Rectangle 81"/>
          <p:cNvSpPr>
            <a:spLocks noChangeArrowheads="1"/>
          </p:cNvSpPr>
          <p:nvPr/>
        </p:nvSpPr>
        <p:spPr bwMode="auto">
          <a:xfrm>
            <a:off x="3838575"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5</a:t>
            </a:r>
          </a:p>
        </p:txBody>
      </p:sp>
      <p:sp>
        <p:nvSpPr>
          <p:cNvPr id="37971" name="Rectangle 83"/>
          <p:cNvSpPr>
            <a:spLocks noChangeArrowheads="1"/>
          </p:cNvSpPr>
          <p:nvPr/>
        </p:nvSpPr>
        <p:spPr bwMode="auto">
          <a:xfrm>
            <a:off x="4325938"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2" name="Rectangle 84"/>
          <p:cNvSpPr>
            <a:spLocks noChangeArrowheads="1"/>
          </p:cNvSpPr>
          <p:nvPr/>
        </p:nvSpPr>
        <p:spPr bwMode="auto">
          <a:xfrm>
            <a:off x="4325938"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4</a:t>
            </a:r>
          </a:p>
        </p:txBody>
      </p:sp>
      <p:sp>
        <p:nvSpPr>
          <p:cNvPr id="37974" name="Rectangle 86"/>
          <p:cNvSpPr>
            <a:spLocks noChangeArrowheads="1"/>
          </p:cNvSpPr>
          <p:nvPr/>
        </p:nvSpPr>
        <p:spPr bwMode="auto">
          <a:xfrm>
            <a:off x="4813300"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5" name="Rectangle 87"/>
          <p:cNvSpPr>
            <a:spLocks noChangeArrowheads="1"/>
          </p:cNvSpPr>
          <p:nvPr/>
        </p:nvSpPr>
        <p:spPr bwMode="auto">
          <a:xfrm>
            <a:off x="4813300"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3</a:t>
            </a:r>
          </a:p>
        </p:txBody>
      </p:sp>
      <p:sp>
        <p:nvSpPr>
          <p:cNvPr id="37977" name="Rectangle 89"/>
          <p:cNvSpPr>
            <a:spLocks noChangeArrowheads="1"/>
          </p:cNvSpPr>
          <p:nvPr/>
        </p:nvSpPr>
        <p:spPr bwMode="auto">
          <a:xfrm>
            <a:off x="5300663"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78" name="Rectangle 90"/>
          <p:cNvSpPr>
            <a:spLocks noChangeArrowheads="1"/>
          </p:cNvSpPr>
          <p:nvPr/>
        </p:nvSpPr>
        <p:spPr bwMode="auto">
          <a:xfrm>
            <a:off x="5300663"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2</a:t>
            </a:r>
          </a:p>
        </p:txBody>
      </p:sp>
      <p:sp>
        <p:nvSpPr>
          <p:cNvPr id="37980" name="Rectangle 92"/>
          <p:cNvSpPr>
            <a:spLocks noChangeArrowheads="1"/>
          </p:cNvSpPr>
          <p:nvPr/>
        </p:nvSpPr>
        <p:spPr bwMode="auto">
          <a:xfrm>
            <a:off x="5788025"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81" name="Rectangle 93"/>
          <p:cNvSpPr>
            <a:spLocks noChangeArrowheads="1"/>
          </p:cNvSpPr>
          <p:nvPr/>
        </p:nvSpPr>
        <p:spPr bwMode="auto">
          <a:xfrm>
            <a:off x="5788025"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1</a:t>
            </a:r>
          </a:p>
        </p:txBody>
      </p:sp>
      <p:sp>
        <p:nvSpPr>
          <p:cNvPr id="37983" name="Rectangle 95"/>
          <p:cNvSpPr>
            <a:spLocks noChangeArrowheads="1"/>
          </p:cNvSpPr>
          <p:nvPr/>
        </p:nvSpPr>
        <p:spPr bwMode="auto">
          <a:xfrm>
            <a:off x="6275388" y="5220758"/>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a:p>
        </p:txBody>
      </p:sp>
      <p:sp>
        <p:nvSpPr>
          <p:cNvPr id="37984" name="Rectangle 96"/>
          <p:cNvSpPr>
            <a:spLocks noChangeArrowheads="1"/>
          </p:cNvSpPr>
          <p:nvPr/>
        </p:nvSpPr>
        <p:spPr bwMode="auto">
          <a:xfrm>
            <a:off x="6275388" y="4915958"/>
            <a:ext cx="487363" cy="304800"/>
          </a:xfrm>
          <a:prstGeom prst="rect">
            <a:avLst/>
          </a:prstGeom>
          <a:noFill/>
          <a:ln w="9525">
            <a:noFill/>
            <a:round/>
            <a:headEnd/>
            <a:tailEnd/>
          </a:ln>
          <a:effectLst/>
        </p:spPr>
        <p:txBody>
          <a:bodyPr wrap="none" lIns="90360" tIns="44280" rIns="90360" bIns="44280" anchor="ctr"/>
          <a:lstStyle/>
          <a:p>
            <a:pPr algn="ctr">
              <a:lnSpc>
                <a:spcPct val="88000"/>
              </a:lnSpc>
              <a:spcBef>
                <a:spcPts val="5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003300"/>
                </a:solidFill>
                <a:latin typeface="Calibri" pitchFamily="34" charset="0"/>
              </a:rPr>
              <a:t>0</a:t>
            </a:r>
          </a:p>
        </p:txBody>
      </p:sp>
      <p:grpSp>
        <p:nvGrpSpPr>
          <p:cNvPr id="4" name="Group 97"/>
          <p:cNvGrpSpPr>
            <a:grpSpLocks/>
          </p:cNvGrpSpPr>
          <p:nvPr/>
        </p:nvGrpSpPr>
        <p:grpSpPr bwMode="auto">
          <a:xfrm>
            <a:off x="3847571" y="5610225"/>
            <a:ext cx="2924175" cy="333375"/>
            <a:chOff x="3101" y="3292"/>
            <a:chExt cx="1842" cy="210"/>
          </a:xfrm>
        </p:grpSpPr>
        <p:sp>
          <p:nvSpPr>
            <p:cNvPr id="37986" name="Line 98"/>
            <p:cNvSpPr>
              <a:spLocks noChangeShapeType="1"/>
            </p:cNvSpPr>
            <p:nvPr/>
          </p:nvSpPr>
          <p:spPr bwMode="auto">
            <a:xfrm>
              <a:off x="3101"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87" name="Text Box 99"/>
            <p:cNvSpPr txBox="1">
              <a:spLocks noChangeArrowheads="1"/>
            </p:cNvSpPr>
            <p:nvPr/>
          </p:nvSpPr>
          <p:spPr bwMode="auto">
            <a:xfrm>
              <a:off x="3808" y="3292"/>
              <a:ext cx="368"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PPO</a:t>
              </a:r>
            </a:p>
          </p:txBody>
        </p:sp>
      </p:grpSp>
      <p:grpSp>
        <p:nvGrpSpPr>
          <p:cNvPr id="5" name="Group 100"/>
          <p:cNvGrpSpPr>
            <a:grpSpLocks/>
          </p:cNvGrpSpPr>
          <p:nvPr/>
        </p:nvGrpSpPr>
        <p:grpSpPr bwMode="auto">
          <a:xfrm>
            <a:off x="935037" y="5601758"/>
            <a:ext cx="2924175" cy="333375"/>
            <a:chOff x="1277" y="3292"/>
            <a:chExt cx="1842" cy="210"/>
          </a:xfrm>
        </p:grpSpPr>
        <p:sp>
          <p:nvSpPr>
            <p:cNvPr id="37989" name="Line 101"/>
            <p:cNvSpPr>
              <a:spLocks noChangeShapeType="1"/>
            </p:cNvSpPr>
            <p:nvPr/>
          </p:nvSpPr>
          <p:spPr bwMode="auto">
            <a:xfrm>
              <a:off x="1277" y="3383"/>
              <a:ext cx="1842"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0" name="Text Box 102"/>
            <p:cNvSpPr txBox="1">
              <a:spLocks noChangeArrowheads="1"/>
            </p:cNvSpPr>
            <p:nvPr/>
          </p:nvSpPr>
          <p:spPr bwMode="auto">
            <a:xfrm>
              <a:off x="1984" y="3292"/>
              <a:ext cx="366" cy="210"/>
            </a:xfrm>
            <a:prstGeom prst="rect">
              <a:avLst/>
            </a:prstGeom>
            <a:solidFill>
              <a:srgbClr val="FFFFFF"/>
            </a:solidFill>
            <a:ln w="9525">
              <a:noFill/>
              <a:round/>
              <a:headEnd/>
              <a:tailEnd/>
            </a:ln>
            <a:effectLst/>
          </p:spPr>
          <p:txBody>
            <a:bodyPr wrap="none" lIns="90360" tIns="44280" rIns="90360" bIns="44280">
              <a:spAutoFit/>
            </a:bodyPr>
            <a:lstStyle/>
            <a:p>
              <a:pPr>
                <a:lnSpc>
                  <a:spcPct val="88000"/>
                </a:lnSpc>
                <a:spcBef>
                  <a:spcPts val="6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PPN</a:t>
              </a:r>
            </a:p>
          </p:txBody>
        </p:sp>
      </p:grpSp>
      <p:grpSp>
        <p:nvGrpSpPr>
          <p:cNvPr id="6" name="Group 103"/>
          <p:cNvGrpSpPr>
            <a:grpSpLocks/>
          </p:cNvGrpSpPr>
          <p:nvPr/>
        </p:nvGrpSpPr>
        <p:grpSpPr bwMode="auto">
          <a:xfrm>
            <a:off x="5767917" y="4561946"/>
            <a:ext cx="992188" cy="306388"/>
            <a:chOff x="4300" y="2637"/>
            <a:chExt cx="625" cy="193"/>
          </a:xfrm>
        </p:grpSpPr>
        <p:sp>
          <p:nvSpPr>
            <p:cNvPr id="37992" name="Line 104"/>
            <p:cNvSpPr>
              <a:spLocks noChangeShapeType="1"/>
            </p:cNvSpPr>
            <p:nvPr/>
          </p:nvSpPr>
          <p:spPr bwMode="auto">
            <a:xfrm>
              <a:off x="4300" y="2715"/>
              <a:ext cx="625"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3" name="Text Box 105"/>
            <p:cNvSpPr txBox="1">
              <a:spLocks noChangeArrowheads="1"/>
            </p:cNvSpPr>
            <p:nvPr/>
          </p:nvSpPr>
          <p:spPr bwMode="auto">
            <a:xfrm>
              <a:off x="4486" y="2637"/>
              <a:ext cx="271"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a:t>
              </a:r>
            </a:p>
          </p:txBody>
        </p:sp>
      </p:grpSp>
      <p:grpSp>
        <p:nvGrpSpPr>
          <p:cNvPr id="7" name="Group 106"/>
          <p:cNvGrpSpPr>
            <a:grpSpLocks/>
          </p:cNvGrpSpPr>
          <p:nvPr/>
        </p:nvGrpSpPr>
        <p:grpSpPr bwMode="auto">
          <a:xfrm>
            <a:off x="3830108" y="4558242"/>
            <a:ext cx="1927225" cy="306388"/>
            <a:chOff x="3090" y="2624"/>
            <a:chExt cx="1214" cy="193"/>
          </a:xfrm>
        </p:grpSpPr>
        <p:sp>
          <p:nvSpPr>
            <p:cNvPr id="37995" name="Line 107"/>
            <p:cNvSpPr>
              <a:spLocks noChangeShapeType="1"/>
            </p:cNvSpPr>
            <p:nvPr/>
          </p:nvSpPr>
          <p:spPr bwMode="auto">
            <a:xfrm>
              <a:off x="3090" y="2702"/>
              <a:ext cx="1214"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6" name="Text Box 108"/>
            <p:cNvSpPr txBox="1">
              <a:spLocks noChangeArrowheads="1"/>
            </p:cNvSpPr>
            <p:nvPr/>
          </p:nvSpPr>
          <p:spPr bwMode="auto">
            <a:xfrm>
              <a:off x="3629" y="2624"/>
              <a:ext cx="21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CI</a:t>
              </a:r>
            </a:p>
          </p:txBody>
        </p:sp>
      </p:grpSp>
      <p:grpSp>
        <p:nvGrpSpPr>
          <p:cNvPr id="8" name="Group 109"/>
          <p:cNvGrpSpPr>
            <a:grpSpLocks/>
          </p:cNvGrpSpPr>
          <p:nvPr/>
        </p:nvGrpSpPr>
        <p:grpSpPr bwMode="auto">
          <a:xfrm>
            <a:off x="914400" y="4561946"/>
            <a:ext cx="2894013" cy="306388"/>
            <a:chOff x="1248" y="2637"/>
            <a:chExt cx="1823" cy="193"/>
          </a:xfrm>
        </p:grpSpPr>
        <p:sp>
          <p:nvSpPr>
            <p:cNvPr id="37998" name="Line 110"/>
            <p:cNvSpPr>
              <a:spLocks noChangeShapeType="1"/>
            </p:cNvSpPr>
            <p:nvPr/>
          </p:nvSpPr>
          <p:spPr bwMode="auto">
            <a:xfrm>
              <a:off x="1248" y="2715"/>
              <a:ext cx="1823" cy="1"/>
            </a:xfrm>
            <a:prstGeom prst="line">
              <a:avLst/>
            </a:prstGeom>
            <a:noFill/>
            <a:ln w="9360">
              <a:solidFill>
                <a:srgbClr val="000066"/>
              </a:solidFill>
              <a:miter lim="800000"/>
              <a:headEnd type="triangle" w="med" len="med"/>
              <a:tailEnd type="triangle" w="med" len="med"/>
            </a:ln>
            <a:effectLst/>
          </p:spPr>
          <p:txBody>
            <a:bodyPr/>
            <a:lstStyle/>
            <a:p>
              <a:endParaRPr lang="en-US"/>
            </a:p>
          </p:txBody>
        </p:sp>
        <p:sp>
          <p:nvSpPr>
            <p:cNvPr id="37999" name="Text Box 111"/>
            <p:cNvSpPr txBox="1">
              <a:spLocks noChangeArrowheads="1"/>
            </p:cNvSpPr>
            <p:nvPr/>
          </p:nvSpPr>
          <p:spPr bwMode="auto">
            <a:xfrm>
              <a:off x="2098" y="2637"/>
              <a:ext cx="248" cy="193"/>
            </a:xfrm>
            <a:prstGeom prst="rect">
              <a:avLst/>
            </a:prstGeom>
            <a:solidFill>
              <a:srgbClr val="FFFFFF"/>
            </a:solid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CT</a:t>
              </a:r>
            </a:p>
          </p:txBody>
        </p:sp>
      </p:grpSp>
      <p:grpSp>
        <p:nvGrpSpPr>
          <p:cNvPr id="9" name="Group 135"/>
          <p:cNvGrpSpPr>
            <a:grpSpLocks/>
          </p:cNvGrpSpPr>
          <p:nvPr/>
        </p:nvGrpSpPr>
        <p:grpSpPr bwMode="auto">
          <a:xfrm>
            <a:off x="1058333" y="5218641"/>
            <a:ext cx="5576888" cy="339725"/>
            <a:chOff x="1344" y="3030"/>
            <a:chExt cx="3513" cy="214"/>
          </a:xfrm>
        </p:grpSpPr>
        <p:sp>
          <p:nvSpPr>
            <p:cNvPr id="38024" name="Text Box 136"/>
            <p:cNvSpPr txBox="1">
              <a:spLocks noChangeArrowheads="1"/>
            </p:cNvSpPr>
            <p:nvPr/>
          </p:nvSpPr>
          <p:spPr bwMode="auto">
            <a:xfrm>
              <a:off x="4725" y="3031"/>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5" name="Text Box 137"/>
            <p:cNvSpPr txBox="1">
              <a:spLocks noChangeArrowheads="1"/>
            </p:cNvSpPr>
            <p:nvPr/>
          </p:nvSpPr>
          <p:spPr bwMode="auto">
            <a:xfrm>
              <a:off x="441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6" name="Text Box 138"/>
            <p:cNvSpPr txBox="1">
              <a:spLocks noChangeArrowheads="1"/>
            </p:cNvSpPr>
            <p:nvPr/>
          </p:nvSpPr>
          <p:spPr bwMode="auto">
            <a:xfrm>
              <a:off x="3802"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7" name="Text Box 139"/>
            <p:cNvSpPr txBox="1">
              <a:spLocks noChangeArrowheads="1"/>
            </p:cNvSpPr>
            <p:nvPr/>
          </p:nvSpPr>
          <p:spPr bwMode="auto">
            <a:xfrm>
              <a:off x="288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28" name="Text Box 140"/>
            <p:cNvSpPr txBox="1">
              <a:spLocks noChangeArrowheads="1"/>
            </p:cNvSpPr>
            <p:nvPr/>
          </p:nvSpPr>
          <p:spPr bwMode="auto">
            <a:xfrm>
              <a:off x="2573"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29" name="Text Box 141"/>
            <p:cNvSpPr txBox="1">
              <a:spLocks noChangeArrowheads="1"/>
            </p:cNvSpPr>
            <p:nvPr/>
          </p:nvSpPr>
          <p:spPr bwMode="auto">
            <a:xfrm>
              <a:off x="226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0" name="Text Box 142"/>
            <p:cNvSpPr txBox="1">
              <a:spLocks noChangeArrowheads="1"/>
            </p:cNvSpPr>
            <p:nvPr/>
          </p:nvSpPr>
          <p:spPr bwMode="auto">
            <a:xfrm>
              <a:off x="1651"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0</a:t>
              </a:r>
            </a:p>
          </p:txBody>
        </p:sp>
        <p:sp>
          <p:nvSpPr>
            <p:cNvPr id="38031" name="Text Box 143"/>
            <p:cNvSpPr txBox="1">
              <a:spLocks noChangeArrowheads="1"/>
            </p:cNvSpPr>
            <p:nvPr/>
          </p:nvSpPr>
          <p:spPr bwMode="auto">
            <a:xfrm>
              <a:off x="4110"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2" name="Text Box 144"/>
            <p:cNvSpPr txBox="1">
              <a:spLocks noChangeArrowheads="1"/>
            </p:cNvSpPr>
            <p:nvPr/>
          </p:nvSpPr>
          <p:spPr bwMode="auto">
            <a:xfrm>
              <a:off x="3495"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0</a:t>
              </a:r>
              <a:endParaRPr lang="en-GB" sz="1800" b="1" dirty="0">
                <a:solidFill>
                  <a:srgbClr val="C00000"/>
                </a:solidFill>
                <a:latin typeface="Calibri" pitchFamily="34" charset="0"/>
              </a:endParaRPr>
            </a:p>
          </p:txBody>
        </p:sp>
        <p:sp>
          <p:nvSpPr>
            <p:cNvPr id="38033" name="Text Box 145"/>
            <p:cNvSpPr txBox="1">
              <a:spLocks noChangeArrowheads="1"/>
            </p:cNvSpPr>
            <p:nvPr/>
          </p:nvSpPr>
          <p:spPr bwMode="auto">
            <a:xfrm>
              <a:off x="3188"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1</a:t>
              </a:r>
              <a:endParaRPr lang="en-GB" sz="1800" b="1" dirty="0">
                <a:solidFill>
                  <a:srgbClr val="C00000"/>
                </a:solidFill>
                <a:latin typeface="Calibri" pitchFamily="34" charset="0"/>
              </a:endParaRPr>
            </a:p>
          </p:txBody>
        </p:sp>
        <p:sp>
          <p:nvSpPr>
            <p:cNvPr id="38034" name="Text Box 146"/>
            <p:cNvSpPr txBox="1">
              <a:spLocks noChangeArrowheads="1"/>
            </p:cNvSpPr>
            <p:nvPr/>
          </p:nvSpPr>
          <p:spPr bwMode="auto">
            <a:xfrm>
              <a:off x="1957"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C00000"/>
                  </a:solidFill>
                  <a:latin typeface="Calibri" pitchFamily="34" charset="0"/>
                </a:rPr>
                <a:t>1</a:t>
              </a:r>
            </a:p>
          </p:txBody>
        </p:sp>
        <p:sp>
          <p:nvSpPr>
            <p:cNvPr id="38035" name="Text Box 147"/>
            <p:cNvSpPr txBox="1">
              <a:spLocks noChangeArrowheads="1"/>
            </p:cNvSpPr>
            <p:nvPr/>
          </p:nvSpPr>
          <p:spPr bwMode="auto">
            <a:xfrm>
              <a:off x="1344" y="3030"/>
              <a:ext cx="132" cy="213"/>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solidFill>
                    <a:srgbClr val="C00000"/>
                  </a:solidFill>
                  <a:latin typeface="Calibri" pitchFamily="34" charset="0"/>
                </a:rPr>
                <a:t>1</a:t>
              </a:r>
              <a:endParaRPr lang="en-GB" sz="1800" b="1" dirty="0">
                <a:solidFill>
                  <a:srgbClr val="C00000"/>
                </a:solidFill>
                <a:latin typeface="Calibri" pitchFamily="34" charset="0"/>
              </a:endParaRPr>
            </a:p>
          </p:txBody>
        </p:sp>
      </p:grpSp>
      <p:sp>
        <p:nvSpPr>
          <p:cNvPr id="38037" name="Text Box 149"/>
          <p:cNvSpPr txBox="1">
            <a:spLocks noChangeArrowheads="1"/>
          </p:cNvSpPr>
          <p:nvPr/>
        </p:nvSpPr>
        <p:spPr bwMode="auto">
          <a:xfrm>
            <a:off x="1361710" y="6096000"/>
            <a:ext cx="196850" cy="311150"/>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a:t>
            </a:r>
          </a:p>
        </p:txBody>
      </p:sp>
      <p:sp>
        <p:nvSpPr>
          <p:cNvPr id="38038" name="Text Box 150"/>
          <p:cNvSpPr txBox="1">
            <a:spLocks noChangeArrowheads="1"/>
          </p:cNvSpPr>
          <p:nvPr/>
        </p:nvSpPr>
        <p:spPr bwMode="auto">
          <a:xfrm>
            <a:off x="2280871" y="6096000"/>
            <a:ext cx="395301"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0x8</a:t>
            </a:r>
          </a:p>
        </p:txBody>
      </p:sp>
      <p:sp>
        <p:nvSpPr>
          <p:cNvPr id="38039" name="Text Box 151"/>
          <p:cNvSpPr txBox="1">
            <a:spLocks noChangeArrowheads="1"/>
          </p:cNvSpPr>
          <p:nvPr/>
        </p:nvSpPr>
        <p:spPr bwMode="auto">
          <a:xfrm>
            <a:off x="3268298" y="6096000"/>
            <a:ext cx="499497"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C00000"/>
                </a:solidFill>
                <a:latin typeface="Calibri" pitchFamily="34" charset="0"/>
              </a:rPr>
              <a:t>0x28</a:t>
            </a:r>
          </a:p>
        </p:txBody>
      </p:sp>
      <p:sp>
        <p:nvSpPr>
          <p:cNvPr id="38041" name="Text Box 153"/>
          <p:cNvSpPr txBox="1">
            <a:spLocks noChangeArrowheads="1"/>
          </p:cNvSpPr>
          <p:nvPr/>
        </p:nvSpPr>
        <p:spPr bwMode="auto">
          <a:xfrm>
            <a:off x="4589626" y="6096000"/>
            <a:ext cx="226985"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70C0"/>
                </a:solidFill>
                <a:latin typeface="Calibri" pitchFamily="34" charset="0"/>
              </a:rPr>
              <a:t>N</a:t>
            </a:r>
            <a:endParaRPr lang="en-GB" sz="1600" b="1" dirty="0">
              <a:solidFill>
                <a:srgbClr val="0070C0"/>
              </a:solidFill>
              <a:latin typeface="Calibri" pitchFamily="34" charset="0"/>
            </a:endParaRPr>
          </a:p>
        </p:txBody>
      </p:sp>
      <p:sp>
        <p:nvSpPr>
          <p:cNvPr id="38042" name="Text Box 154"/>
          <p:cNvSpPr txBox="1">
            <a:spLocks noChangeArrowheads="1"/>
          </p:cNvSpPr>
          <p:nvPr/>
        </p:nvSpPr>
        <p:spPr bwMode="auto">
          <a:xfrm>
            <a:off x="5859625" y="6096000"/>
            <a:ext cx="541175" cy="311176"/>
          </a:xfrm>
          <a:prstGeom prst="rect">
            <a:avLst/>
          </a:prstGeom>
          <a:noFill/>
          <a:ln w="9525">
            <a:noFill/>
            <a:round/>
            <a:headEnd/>
            <a:tailEnd/>
          </a:ln>
          <a:effectLst/>
        </p:spPr>
        <p:txBody>
          <a:bodyPr wrap="none" lIns="45720" tIns="46800" rIns="45720" bIns="46800">
            <a:spAutoFit/>
          </a:bodyPr>
          <a:lstStyle/>
          <a:p>
            <a:pPr algn="ctr">
              <a:lnSpc>
                <a:spcPct val="8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solidFill>
                  <a:srgbClr val="0070C0"/>
                </a:solidFill>
                <a:latin typeface="Calibri" pitchFamily="34" charset="0"/>
              </a:rPr>
              <a:t>Mem</a:t>
            </a:r>
            <a:endParaRPr lang="en-GB" sz="1600" b="1" dirty="0">
              <a:solidFill>
                <a:srgbClr val="0070C0"/>
              </a:solidFill>
              <a:latin typeface="Calibri" pitchFamily="34" charset="0"/>
            </a:endParaRPr>
          </a:p>
        </p:txBody>
      </p:sp>
      <p:grpSp>
        <p:nvGrpSpPr>
          <p:cNvPr id="163" name="Group 162"/>
          <p:cNvGrpSpPr/>
          <p:nvPr/>
        </p:nvGrpSpPr>
        <p:grpSpPr>
          <a:xfrm>
            <a:off x="150811" y="1488179"/>
            <a:ext cx="8840789" cy="2561167"/>
            <a:chOff x="152400" y="4076700"/>
            <a:chExt cx="8840789" cy="2561167"/>
          </a:xfrm>
          <a:solidFill>
            <a:schemeClr val="bg1"/>
          </a:solidFill>
        </p:grpSpPr>
        <p:sp>
          <p:nvSpPr>
            <p:cNvPr id="164" name="Rectangle 64"/>
            <p:cNvSpPr>
              <a:spLocks noChangeArrowheads="1"/>
            </p:cNvSpPr>
            <p:nvPr/>
          </p:nvSpPr>
          <p:spPr bwMode="auto">
            <a:xfrm>
              <a:off x="38750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03</a:t>
              </a:r>
            </a:p>
          </p:txBody>
        </p:sp>
        <p:sp>
          <p:nvSpPr>
            <p:cNvPr id="165" name="Rectangle 65"/>
            <p:cNvSpPr>
              <a:spLocks noChangeArrowheads="1"/>
            </p:cNvSpPr>
            <p:nvPr/>
          </p:nvSpPr>
          <p:spPr bwMode="auto">
            <a:xfrm>
              <a:off x="32559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DF</a:t>
              </a:r>
            </a:p>
          </p:txBody>
        </p:sp>
        <p:sp>
          <p:nvSpPr>
            <p:cNvPr id="166" name="Rectangle 66"/>
            <p:cNvSpPr>
              <a:spLocks noChangeArrowheads="1"/>
            </p:cNvSpPr>
            <p:nvPr/>
          </p:nvSpPr>
          <p:spPr bwMode="auto">
            <a:xfrm>
              <a:off x="26352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C2</a:t>
              </a:r>
            </a:p>
          </p:txBody>
        </p:sp>
        <p:sp>
          <p:nvSpPr>
            <p:cNvPr id="167" name="Rectangle 67"/>
            <p:cNvSpPr>
              <a:spLocks noChangeArrowheads="1"/>
            </p:cNvSpPr>
            <p:nvPr/>
          </p:nvSpPr>
          <p:spPr bwMode="auto">
            <a:xfrm>
              <a:off x="20129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168" name="Rectangle 68"/>
            <p:cNvSpPr>
              <a:spLocks noChangeArrowheads="1"/>
            </p:cNvSpPr>
            <p:nvPr/>
          </p:nvSpPr>
          <p:spPr bwMode="auto">
            <a:xfrm>
              <a:off x="13922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69" name="Rectangle 69"/>
            <p:cNvSpPr>
              <a:spLocks noChangeArrowheads="1"/>
            </p:cNvSpPr>
            <p:nvPr/>
          </p:nvSpPr>
          <p:spPr bwMode="auto">
            <a:xfrm>
              <a:off x="7731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170" name="Rectangle 70"/>
            <p:cNvSpPr>
              <a:spLocks noChangeArrowheads="1"/>
            </p:cNvSpPr>
            <p:nvPr/>
          </p:nvSpPr>
          <p:spPr bwMode="auto">
            <a:xfrm>
              <a:off x="1524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7</a:t>
              </a:r>
            </a:p>
          </p:txBody>
        </p:sp>
        <p:sp>
          <p:nvSpPr>
            <p:cNvPr id="171" name="Rectangle 78"/>
            <p:cNvSpPr>
              <a:spLocks noChangeArrowheads="1"/>
            </p:cNvSpPr>
            <p:nvPr/>
          </p:nvSpPr>
          <p:spPr bwMode="auto">
            <a:xfrm>
              <a:off x="38750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2" name="Rectangle 79"/>
            <p:cNvSpPr>
              <a:spLocks noChangeArrowheads="1"/>
            </p:cNvSpPr>
            <p:nvPr/>
          </p:nvSpPr>
          <p:spPr bwMode="auto">
            <a:xfrm>
              <a:off x="32559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3" name="Rectangle 80"/>
            <p:cNvSpPr>
              <a:spLocks noChangeArrowheads="1"/>
            </p:cNvSpPr>
            <p:nvPr/>
          </p:nvSpPr>
          <p:spPr bwMode="auto">
            <a:xfrm>
              <a:off x="26352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4" name="Rectangle 81"/>
            <p:cNvSpPr>
              <a:spLocks noChangeArrowheads="1"/>
            </p:cNvSpPr>
            <p:nvPr/>
          </p:nvSpPr>
          <p:spPr bwMode="auto">
            <a:xfrm>
              <a:off x="20129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75" name="Rectangle 82"/>
            <p:cNvSpPr>
              <a:spLocks noChangeArrowheads="1"/>
            </p:cNvSpPr>
            <p:nvPr/>
          </p:nvSpPr>
          <p:spPr bwMode="auto">
            <a:xfrm>
              <a:off x="13922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76" name="Rectangle 83"/>
            <p:cNvSpPr>
              <a:spLocks noChangeArrowheads="1"/>
            </p:cNvSpPr>
            <p:nvPr/>
          </p:nvSpPr>
          <p:spPr bwMode="auto">
            <a:xfrm>
              <a:off x="7731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31</a:t>
              </a:r>
            </a:p>
          </p:txBody>
        </p:sp>
        <p:sp>
          <p:nvSpPr>
            <p:cNvPr id="177" name="Rectangle 84"/>
            <p:cNvSpPr>
              <a:spLocks noChangeArrowheads="1"/>
            </p:cNvSpPr>
            <p:nvPr/>
          </p:nvSpPr>
          <p:spPr bwMode="auto">
            <a:xfrm>
              <a:off x="1524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6</a:t>
              </a:r>
            </a:p>
          </p:txBody>
        </p:sp>
        <p:sp>
          <p:nvSpPr>
            <p:cNvPr id="178" name="Rectangle 92"/>
            <p:cNvSpPr>
              <a:spLocks noChangeArrowheads="1"/>
            </p:cNvSpPr>
            <p:nvPr/>
          </p:nvSpPr>
          <p:spPr bwMode="auto">
            <a:xfrm>
              <a:off x="38750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1D</a:t>
              </a:r>
            </a:p>
          </p:txBody>
        </p:sp>
        <p:sp>
          <p:nvSpPr>
            <p:cNvPr id="179" name="Rectangle 93"/>
            <p:cNvSpPr>
              <a:spLocks noChangeArrowheads="1"/>
            </p:cNvSpPr>
            <p:nvPr/>
          </p:nvSpPr>
          <p:spPr bwMode="auto">
            <a:xfrm>
              <a:off x="32559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F0</a:t>
              </a:r>
            </a:p>
          </p:txBody>
        </p:sp>
        <p:sp>
          <p:nvSpPr>
            <p:cNvPr id="180" name="Rectangle 94"/>
            <p:cNvSpPr>
              <a:spLocks noChangeArrowheads="1"/>
            </p:cNvSpPr>
            <p:nvPr/>
          </p:nvSpPr>
          <p:spPr bwMode="auto">
            <a:xfrm>
              <a:off x="26352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72</a:t>
              </a:r>
            </a:p>
          </p:txBody>
        </p:sp>
        <p:sp>
          <p:nvSpPr>
            <p:cNvPr id="181" name="Rectangle 95"/>
            <p:cNvSpPr>
              <a:spLocks noChangeArrowheads="1"/>
            </p:cNvSpPr>
            <p:nvPr/>
          </p:nvSpPr>
          <p:spPr bwMode="auto">
            <a:xfrm>
              <a:off x="2012950" y="578802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182" name="Rectangle 96"/>
            <p:cNvSpPr>
              <a:spLocks noChangeArrowheads="1"/>
            </p:cNvSpPr>
            <p:nvPr/>
          </p:nvSpPr>
          <p:spPr bwMode="auto">
            <a:xfrm>
              <a:off x="13922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83" name="Rectangle 97"/>
            <p:cNvSpPr>
              <a:spLocks noChangeArrowheads="1"/>
            </p:cNvSpPr>
            <p:nvPr/>
          </p:nvSpPr>
          <p:spPr bwMode="auto">
            <a:xfrm>
              <a:off x="77311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0D</a:t>
              </a:r>
            </a:p>
          </p:txBody>
        </p:sp>
        <p:sp>
          <p:nvSpPr>
            <p:cNvPr id="184" name="Rectangle 98"/>
            <p:cNvSpPr>
              <a:spLocks noChangeArrowheads="1"/>
            </p:cNvSpPr>
            <p:nvPr/>
          </p:nvSpPr>
          <p:spPr bwMode="auto">
            <a:xfrm>
              <a:off x="1524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5</a:t>
              </a:r>
            </a:p>
          </p:txBody>
        </p:sp>
        <p:sp>
          <p:nvSpPr>
            <p:cNvPr id="185" name="Rectangle 106"/>
            <p:cNvSpPr>
              <a:spLocks noChangeArrowheads="1"/>
            </p:cNvSpPr>
            <p:nvPr/>
          </p:nvSpPr>
          <p:spPr bwMode="auto">
            <a:xfrm>
              <a:off x="38750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09</a:t>
              </a:r>
            </a:p>
          </p:txBody>
        </p:sp>
        <p:sp>
          <p:nvSpPr>
            <p:cNvPr id="186" name="Rectangle 107"/>
            <p:cNvSpPr>
              <a:spLocks noChangeArrowheads="1"/>
            </p:cNvSpPr>
            <p:nvPr/>
          </p:nvSpPr>
          <p:spPr bwMode="auto">
            <a:xfrm>
              <a:off x="32559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8F</a:t>
              </a:r>
            </a:p>
          </p:txBody>
        </p:sp>
        <p:sp>
          <p:nvSpPr>
            <p:cNvPr id="187" name="Rectangle 108"/>
            <p:cNvSpPr>
              <a:spLocks noChangeArrowheads="1"/>
            </p:cNvSpPr>
            <p:nvPr/>
          </p:nvSpPr>
          <p:spPr bwMode="auto">
            <a:xfrm>
              <a:off x="26352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6D</a:t>
              </a:r>
            </a:p>
          </p:txBody>
        </p:sp>
        <p:sp>
          <p:nvSpPr>
            <p:cNvPr id="188" name="Rectangle 109"/>
            <p:cNvSpPr>
              <a:spLocks noChangeArrowheads="1"/>
            </p:cNvSpPr>
            <p:nvPr/>
          </p:nvSpPr>
          <p:spPr bwMode="auto">
            <a:xfrm>
              <a:off x="20129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43</a:t>
              </a:r>
            </a:p>
          </p:txBody>
        </p:sp>
        <p:sp>
          <p:nvSpPr>
            <p:cNvPr id="189" name="Rectangle 110"/>
            <p:cNvSpPr>
              <a:spLocks noChangeArrowheads="1"/>
            </p:cNvSpPr>
            <p:nvPr/>
          </p:nvSpPr>
          <p:spPr bwMode="auto">
            <a:xfrm>
              <a:off x="13922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190" name="Rectangle 111"/>
            <p:cNvSpPr>
              <a:spLocks noChangeArrowheads="1"/>
            </p:cNvSpPr>
            <p:nvPr/>
          </p:nvSpPr>
          <p:spPr bwMode="auto">
            <a:xfrm>
              <a:off x="7731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32</a:t>
              </a:r>
            </a:p>
          </p:txBody>
        </p:sp>
        <p:sp>
          <p:nvSpPr>
            <p:cNvPr id="191" name="Rectangle 112"/>
            <p:cNvSpPr>
              <a:spLocks noChangeArrowheads="1"/>
            </p:cNvSpPr>
            <p:nvPr/>
          </p:nvSpPr>
          <p:spPr bwMode="auto">
            <a:xfrm>
              <a:off x="1524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4</a:t>
              </a:r>
            </a:p>
          </p:txBody>
        </p:sp>
        <p:sp>
          <p:nvSpPr>
            <p:cNvPr id="192" name="Rectangle 120"/>
            <p:cNvSpPr>
              <a:spLocks noChangeArrowheads="1"/>
            </p:cNvSpPr>
            <p:nvPr/>
          </p:nvSpPr>
          <p:spPr bwMode="auto">
            <a:xfrm>
              <a:off x="38750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93" name="Rectangle 121"/>
            <p:cNvSpPr>
              <a:spLocks noChangeArrowheads="1"/>
            </p:cNvSpPr>
            <p:nvPr/>
          </p:nvSpPr>
          <p:spPr bwMode="auto">
            <a:xfrm>
              <a:off x="32559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94" name="Rectangle 122"/>
            <p:cNvSpPr>
              <a:spLocks noChangeArrowheads="1"/>
            </p:cNvSpPr>
            <p:nvPr/>
          </p:nvSpPr>
          <p:spPr bwMode="auto">
            <a:xfrm>
              <a:off x="26352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95" name="Rectangle 123"/>
            <p:cNvSpPr>
              <a:spLocks noChangeArrowheads="1"/>
            </p:cNvSpPr>
            <p:nvPr/>
          </p:nvSpPr>
          <p:spPr bwMode="auto">
            <a:xfrm>
              <a:off x="20129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196" name="Rectangle 124"/>
            <p:cNvSpPr>
              <a:spLocks noChangeArrowheads="1"/>
            </p:cNvSpPr>
            <p:nvPr/>
          </p:nvSpPr>
          <p:spPr bwMode="auto">
            <a:xfrm>
              <a:off x="13922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197" name="Rectangle 125"/>
            <p:cNvSpPr>
              <a:spLocks noChangeArrowheads="1"/>
            </p:cNvSpPr>
            <p:nvPr/>
          </p:nvSpPr>
          <p:spPr bwMode="auto">
            <a:xfrm>
              <a:off x="7731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36</a:t>
              </a:r>
            </a:p>
          </p:txBody>
        </p:sp>
        <p:sp>
          <p:nvSpPr>
            <p:cNvPr id="198" name="Rectangle 126"/>
            <p:cNvSpPr>
              <a:spLocks noChangeArrowheads="1"/>
            </p:cNvSpPr>
            <p:nvPr/>
          </p:nvSpPr>
          <p:spPr bwMode="auto">
            <a:xfrm>
              <a:off x="1524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3</a:t>
              </a:r>
            </a:p>
          </p:txBody>
        </p:sp>
        <p:sp>
          <p:nvSpPr>
            <p:cNvPr id="199" name="Rectangle 134"/>
            <p:cNvSpPr>
              <a:spLocks noChangeArrowheads="1"/>
            </p:cNvSpPr>
            <p:nvPr/>
          </p:nvSpPr>
          <p:spPr bwMode="auto">
            <a:xfrm>
              <a:off x="38750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08</a:t>
              </a:r>
            </a:p>
          </p:txBody>
        </p:sp>
        <p:sp>
          <p:nvSpPr>
            <p:cNvPr id="200" name="Rectangle 135"/>
            <p:cNvSpPr>
              <a:spLocks noChangeArrowheads="1"/>
            </p:cNvSpPr>
            <p:nvPr/>
          </p:nvSpPr>
          <p:spPr bwMode="auto">
            <a:xfrm>
              <a:off x="32559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201" name="Rectangle 136"/>
            <p:cNvSpPr>
              <a:spLocks noChangeArrowheads="1"/>
            </p:cNvSpPr>
            <p:nvPr/>
          </p:nvSpPr>
          <p:spPr bwMode="auto">
            <a:xfrm>
              <a:off x="2635250"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02</a:t>
              </a:r>
            </a:p>
          </p:txBody>
        </p:sp>
        <p:sp>
          <p:nvSpPr>
            <p:cNvPr id="202" name="Rectangle 137"/>
            <p:cNvSpPr>
              <a:spLocks noChangeArrowheads="1"/>
            </p:cNvSpPr>
            <p:nvPr/>
          </p:nvSpPr>
          <p:spPr bwMode="auto">
            <a:xfrm>
              <a:off x="20129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203" name="Rectangle 138"/>
            <p:cNvSpPr>
              <a:spLocks noChangeArrowheads="1"/>
            </p:cNvSpPr>
            <p:nvPr/>
          </p:nvSpPr>
          <p:spPr bwMode="auto">
            <a:xfrm>
              <a:off x="13922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04" name="Rectangle 139"/>
            <p:cNvSpPr>
              <a:spLocks noChangeArrowheads="1"/>
            </p:cNvSpPr>
            <p:nvPr/>
          </p:nvSpPr>
          <p:spPr bwMode="auto">
            <a:xfrm>
              <a:off x="7731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205" name="Rectangle 140"/>
            <p:cNvSpPr>
              <a:spLocks noChangeArrowheads="1"/>
            </p:cNvSpPr>
            <p:nvPr/>
          </p:nvSpPr>
          <p:spPr bwMode="auto">
            <a:xfrm>
              <a:off x="1524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2</a:t>
              </a:r>
            </a:p>
          </p:txBody>
        </p:sp>
        <p:sp>
          <p:nvSpPr>
            <p:cNvPr id="206" name="Rectangle 148"/>
            <p:cNvSpPr>
              <a:spLocks noChangeArrowheads="1"/>
            </p:cNvSpPr>
            <p:nvPr/>
          </p:nvSpPr>
          <p:spPr bwMode="auto">
            <a:xfrm>
              <a:off x="38750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07" name="Rectangle 149"/>
            <p:cNvSpPr>
              <a:spLocks noChangeArrowheads="1"/>
            </p:cNvSpPr>
            <p:nvPr/>
          </p:nvSpPr>
          <p:spPr bwMode="auto">
            <a:xfrm>
              <a:off x="32559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08" name="Rectangle 150"/>
            <p:cNvSpPr>
              <a:spLocks noChangeArrowheads="1"/>
            </p:cNvSpPr>
            <p:nvPr/>
          </p:nvSpPr>
          <p:spPr bwMode="auto">
            <a:xfrm>
              <a:off x="26352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09" name="Rectangle 151"/>
            <p:cNvSpPr>
              <a:spLocks noChangeArrowheads="1"/>
            </p:cNvSpPr>
            <p:nvPr/>
          </p:nvSpPr>
          <p:spPr bwMode="auto">
            <a:xfrm>
              <a:off x="20129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10" name="Rectangle 152"/>
            <p:cNvSpPr>
              <a:spLocks noChangeArrowheads="1"/>
            </p:cNvSpPr>
            <p:nvPr/>
          </p:nvSpPr>
          <p:spPr bwMode="auto">
            <a:xfrm>
              <a:off x="13922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11" name="Rectangle 153"/>
            <p:cNvSpPr>
              <a:spLocks noChangeArrowheads="1"/>
            </p:cNvSpPr>
            <p:nvPr/>
          </p:nvSpPr>
          <p:spPr bwMode="auto">
            <a:xfrm>
              <a:off x="7731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212" name="Rectangle 154"/>
            <p:cNvSpPr>
              <a:spLocks noChangeArrowheads="1"/>
            </p:cNvSpPr>
            <p:nvPr/>
          </p:nvSpPr>
          <p:spPr bwMode="auto">
            <a:xfrm>
              <a:off x="1524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1</a:t>
              </a:r>
            </a:p>
          </p:txBody>
        </p:sp>
        <p:sp>
          <p:nvSpPr>
            <p:cNvPr id="213" name="Rectangle 162"/>
            <p:cNvSpPr>
              <a:spLocks noChangeArrowheads="1"/>
            </p:cNvSpPr>
            <p:nvPr/>
          </p:nvSpPr>
          <p:spPr bwMode="auto">
            <a:xfrm>
              <a:off x="38750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214" name="Rectangle 163"/>
            <p:cNvSpPr>
              <a:spLocks noChangeArrowheads="1"/>
            </p:cNvSpPr>
            <p:nvPr/>
          </p:nvSpPr>
          <p:spPr bwMode="auto">
            <a:xfrm>
              <a:off x="32559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23</a:t>
              </a:r>
            </a:p>
          </p:txBody>
        </p:sp>
        <p:sp>
          <p:nvSpPr>
            <p:cNvPr id="215" name="Rectangle 164"/>
            <p:cNvSpPr>
              <a:spLocks noChangeArrowheads="1"/>
            </p:cNvSpPr>
            <p:nvPr/>
          </p:nvSpPr>
          <p:spPr bwMode="auto">
            <a:xfrm>
              <a:off x="26352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11</a:t>
              </a:r>
            </a:p>
          </p:txBody>
        </p:sp>
        <p:sp>
          <p:nvSpPr>
            <p:cNvPr id="216" name="Rectangle 165"/>
            <p:cNvSpPr>
              <a:spLocks noChangeArrowheads="1"/>
            </p:cNvSpPr>
            <p:nvPr/>
          </p:nvSpPr>
          <p:spPr bwMode="auto">
            <a:xfrm>
              <a:off x="20129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99</a:t>
              </a:r>
            </a:p>
          </p:txBody>
        </p:sp>
        <p:sp>
          <p:nvSpPr>
            <p:cNvPr id="217" name="Rectangle 166"/>
            <p:cNvSpPr>
              <a:spLocks noChangeArrowheads="1"/>
            </p:cNvSpPr>
            <p:nvPr/>
          </p:nvSpPr>
          <p:spPr bwMode="auto">
            <a:xfrm>
              <a:off x="13922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18" name="Rectangle 167"/>
            <p:cNvSpPr>
              <a:spLocks noChangeArrowheads="1"/>
            </p:cNvSpPr>
            <p:nvPr/>
          </p:nvSpPr>
          <p:spPr bwMode="auto">
            <a:xfrm>
              <a:off x="77311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19</a:t>
              </a:r>
            </a:p>
          </p:txBody>
        </p:sp>
        <p:sp>
          <p:nvSpPr>
            <p:cNvPr id="219" name="Rectangle 168"/>
            <p:cNvSpPr>
              <a:spLocks noChangeArrowheads="1"/>
            </p:cNvSpPr>
            <p:nvPr/>
          </p:nvSpPr>
          <p:spPr bwMode="auto">
            <a:xfrm>
              <a:off x="1524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0</a:t>
              </a:r>
            </a:p>
          </p:txBody>
        </p:sp>
        <p:sp>
          <p:nvSpPr>
            <p:cNvPr id="220" name="Rectangle 176"/>
            <p:cNvSpPr>
              <a:spLocks noChangeArrowheads="1"/>
            </p:cNvSpPr>
            <p:nvPr/>
          </p:nvSpPr>
          <p:spPr bwMode="auto">
            <a:xfrm>
              <a:off x="38750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221" name="Rectangle 177"/>
            <p:cNvSpPr>
              <a:spLocks noChangeArrowheads="1"/>
            </p:cNvSpPr>
            <p:nvPr/>
          </p:nvSpPr>
          <p:spPr bwMode="auto">
            <a:xfrm>
              <a:off x="32559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222" name="Rectangle 178"/>
            <p:cNvSpPr>
              <a:spLocks noChangeArrowheads="1"/>
            </p:cNvSpPr>
            <p:nvPr/>
          </p:nvSpPr>
          <p:spPr bwMode="auto">
            <a:xfrm>
              <a:off x="26352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223" name="Rectangle 179"/>
            <p:cNvSpPr>
              <a:spLocks noChangeArrowheads="1"/>
            </p:cNvSpPr>
            <p:nvPr/>
          </p:nvSpPr>
          <p:spPr bwMode="auto">
            <a:xfrm>
              <a:off x="2012950" y="4076700"/>
              <a:ext cx="622300"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224" name="Rectangle 180"/>
            <p:cNvSpPr>
              <a:spLocks noChangeArrowheads="1"/>
            </p:cNvSpPr>
            <p:nvPr/>
          </p:nvSpPr>
          <p:spPr bwMode="auto">
            <a:xfrm>
              <a:off x="13922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225" name="Rectangle 181"/>
            <p:cNvSpPr>
              <a:spLocks noChangeArrowheads="1"/>
            </p:cNvSpPr>
            <p:nvPr/>
          </p:nvSpPr>
          <p:spPr bwMode="auto">
            <a:xfrm>
              <a:off x="7731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226" name="Rectangle 182"/>
            <p:cNvSpPr>
              <a:spLocks noChangeArrowheads="1"/>
            </p:cNvSpPr>
            <p:nvPr/>
          </p:nvSpPr>
          <p:spPr bwMode="auto">
            <a:xfrm>
              <a:off x="1524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227" name="Line 183"/>
            <p:cNvSpPr>
              <a:spLocks noChangeShapeType="1"/>
            </p:cNvSpPr>
            <p:nvPr/>
          </p:nvSpPr>
          <p:spPr bwMode="auto">
            <a:xfrm>
              <a:off x="152400"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228" name="Line 184"/>
            <p:cNvSpPr>
              <a:spLocks noChangeShapeType="1"/>
            </p:cNvSpPr>
            <p:nvPr/>
          </p:nvSpPr>
          <p:spPr bwMode="auto">
            <a:xfrm>
              <a:off x="152400" y="4638675"/>
              <a:ext cx="4325112" cy="1588"/>
            </a:xfrm>
            <a:prstGeom prst="line">
              <a:avLst/>
            </a:prstGeom>
            <a:grpFill/>
            <a:ln w="12600">
              <a:solidFill>
                <a:srgbClr val="000066"/>
              </a:solidFill>
              <a:miter lim="800000"/>
              <a:headEnd/>
              <a:tailEnd/>
            </a:ln>
            <a:effectLst/>
          </p:spPr>
          <p:txBody>
            <a:bodyPr/>
            <a:lstStyle/>
            <a:p>
              <a:endParaRPr lang="en-US"/>
            </a:p>
          </p:txBody>
        </p:sp>
        <p:sp>
          <p:nvSpPr>
            <p:cNvPr id="229" name="Line 185"/>
            <p:cNvSpPr>
              <a:spLocks noChangeShapeType="1"/>
            </p:cNvSpPr>
            <p:nvPr/>
          </p:nvSpPr>
          <p:spPr bwMode="auto">
            <a:xfrm>
              <a:off x="152400" y="4919663"/>
              <a:ext cx="4325112" cy="1588"/>
            </a:xfrm>
            <a:prstGeom prst="line">
              <a:avLst/>
            </a:prstGeom>
            <a:grpFill/>
            <a:ln w="12600">
              <a:solidFill>
                <a:srgbClr val="000066"/>
              </a:solidFill>
              <a:miter lim="800000"/>
              <a:headEnd/>
              <a:tailEnd/>
            </a:ln>
            <a:effectLst/>
          </p:spPr>
          <p:txBody>
            <a:bodyPr/>
            <a:lstStyle/>
            <a:p>
              <a:endParaRPr lang="en-US"/>
            </a:p>
          </p:txBody>
        </p:sp>
        <p:sp>
          <p:nvSpPr>
            <p:cNvPr id="230" name="Line 186"/>
            <p:cNvSpPr>
              <a:spLocks noChangeShapeType="1"/>
            </p:cNvSpPr>
            <p:nvPr/>
          </p:nvSpPr>
          <p:spPr bwMode="auto">
            <a:xfrm>
              <a:off x="152400" y="5200650"/>
              <a:ext cx="4325112" cy="1588"/>
            </a:xfrm>
            <a:prstGeom prst="line">
              <a:avLst/>
            </a:prstGeom>
            <a:grpFill/>
            <a:ln w="12600">
              <a:solidFill>
                <a:srgbClr val="000066"/>
              </a:solidFill>
              <a:miter lim="800000"/>
              <a:headEnd/>
              <a:tailEnd/>
            </a:ln>
            <a:effectLst/>
          </p:spPr>
          <p:txBody>
            <a:bodyPr/>
            <a:lstStyle/>
            <a:p>
              <a:endParaRPr lang="en-US"/>
            </a:p>
          </p:txBody>
        </p:sp>
        <p:sp>
          <p:nvSpPr>
            <p:cNvPr id="231" name="Line 187"/>
            <p:cNvSpPr>
              <a:spLocks noChangeShapeType="1"/>
            </p:cNvSpPr>
            <p:nvPr/>
          </p:nvSpPr>
          <p:spPr bwMode="auto">
            <a:xfrm>
              <a:off x="152400" y="5484812"/>
              <a:ext cx="4325112" cy="1588"/>
            </a:xfrm>
            <a:prstGeom prst="line">
              <a:avLst/>
            </a:prstGeom>
            <a:grpFill/>
            <a:ln w="12600">
              <a:solidFill>
                <a:srgbClr val="000066"/>
              </a:solidFill>
              <a:miter lim="800000"/>
              <a:headEnd/>
              <a:tailEnd/>
            </a:ln>
            <a:effectLst/>
          </p:spPr>
          <p:txBody>
            <a:bodyPr/>
            <a:lstStyle/>
            <a:p>
              <a:endParaRPr lang="en-US"/>
            </a:p>
          </p:txBody>
        </p:sp>
        <p:sp>
          <p:nvSpPr>
            <p:cNvPr id="232" name="Line 188"/>
            <p:cNvSpPr>
              <a:spLocks noChangeShapeType="1"/>
            </p:cNvSpPr>
            <p:nvPr/>
          </p:nvSpPr>
          <p:spPr bwMode="auto">
            <a:xfrm>
              <a:off x="152400" y="5788025"/>
              <a:ext cx="4325112" cy="1588"/>
            </a:xfrm>
            <a:prstGeom prst="line">
              <a:avLst/>
            </a:prstGeom>
            <a:grpFill/>
            <a:ln w="12600">
              <a:solidFill>
                <a:srgbClr val="000066"/>
              </a:solidFill>
              <a:miter lim="800000"/>
              <a:headEnd/>
              <a:tailEnd/>
            </a:ln>
            <a:effectLst/>
          </p:spPr>
          <p:txBody>
            <a:bodyPr/>
            <a:lstStyle/>
            <a:p>
              <a:endParaRPr lang="en-US"/>
            </a:p>
          </p:txBody>
        </p:sp>
        <p:sp>
          <p:nvSpPr>
            <p:cNvPr id="233" name="Line 189"/>
            <p:cNvSpPr>
              <a:spLocks noChangeShapeType="1"/>
            </p:cNvSpPr>
            <p:nvPr/>
          </p:nvSpPr>
          <p:spPr bwMode="auto">
            <a:xfrm>
              <a:off x="152400" y="6069013"/>
              <a:ext cx="4325112" cy="1588"/>
            </a:xfrm>
            <a:prstGeom prst="line">
              <a:avLst/>
            </a:prstGeom>
            <a:grpFill/>
            <a:ln w="12600">
              <a:solidFill>
                <a:srgbClr val="000066"/>
              </a:solidFill>
              <a:miter lim="800000"/>
              <a:headEnd/>
              <a:tailEnd/>
            </a:ln>
            <a:effectLst/>
          </p:spPr>
          <p:txBody>
            <a:bodyPr/>
            <a:lstStyle/>
            <a:p>
              <a:endParaRPr lang="en-US"/>
            </a:p>
          </p:txBody>
        </p:sp>
        <p:sp>
          <p:nvSpPr>
            <p:cNvPr id="234" name="Line 190"/>
            <p:cNvSpPr>
              <a:spLocks noChangeShapeType="1"/>
            </p:cNvSpPr>
            <p:nvPr/>
          </p:nvSpPr>
          <p:spPr bwMode="auto">
            <a:xfrm>
              <a:off x="152400" y="6350000"/>
              <a:ext cx="4325112" cy="1588"/>
            </a:xfrm>
            <a:prstGeom prst="line">
              <a:avLst/>
            </a:prstGeom>
            <a:grpFill/>
            <a:ln w="12600">
              <a:solidFill>
                <a:srgbClr val="000066"/>
              </a:solidFill>
              <a:miter lim="800000"/>
              <a:headEnd/>
              <a:tailEnd/>
            </a:ln>
            <a:effectLst/>
          </p:spPr>
          <p:txBody>
            <a:bodyPr/>
            <a:lstStyle/>
            <a:p>
              <a:endParaRPr lang="en-US"/>
            </a:p>
          </p:txBody>
        </p:sp>
        <p:sp>
          <p:nvSpPr>
            <p:cNvPr id="235" name="Line 191"/>
            <p:cNvSpPr>
              <a:spLocks noChangeShapeType="1"/>
            </p:cNvSpPr>
            <p:nvPr/>
          </p:nvSpPr>
          <p:spPr bwMode="auto">
            <a:xfrm>
              <a:off x="773113" y="4076700"/>
              <a:ext cx="1588" cy="2554288"/>
            </a:xfrm>
            <a:prstGeom prst="line">
              <a:avLst/>
            </a:prstGeom>
            <a:grpFill/>
            <a:ln w="12600">
              <a:solidFill>
                <a:srgbClr val="000066"/>
              </a:solidFill>
              <a:miter lim="800000"/>
              <a:headEnd/>
              <a:tailEnd/>
            </a:ln>
            <a:effectLst/>
          </p:spPr>
          <p:txBody>
            <a:bodyPr/>
            <a:lstStyle/>
            <a:p>
              <a:endParaRPr lang="en-US"/>
            </a:p>
          </p:txBody>
        </p:sp>
        <p:sp>
          <p:nvSpPr>
            <p:cNvPr id="236" name="Line 192"/>
            <p:cNvSpPr>
              <a:spLocks noChangeShapeType="1"/>
            </p:cNvSpPr>
            <p:nvPr/>
          </p:nvSpPr>
          <p:spPr bwMode="auto">
            <a:xfrm>
              <a:off x="1392238" y="4076700"/>
              <a:ext cx="1588" cy="2554288"/>
            </a:xfrm>
            <a:prstGeom prst="line">
              <a:avLst/>
            </a:prstGeom>
            <a:grpFill/>
            <a:ln w="12600">
              <a:solidFill>
                <a:srgbClr val="000066"/>
              </a:solidFill>
              <a:miter lim="800000"/>
              <a:headEnd/>
              <a:tailEnd/>
            </a:ln>
            <a:effectLst/>
          </p:spPr>
          <p:txBody>
            <a:bodyPr/>
            <a:lstStyle/>
            <a:p>
              <a:endParaRPr lang="en-US"/>
            </a:p>
          </p:txBody>
        </p:sp>
        <p:sp>
          <p:nvSpPr>
            <p:cNvPr id="237" name="Line 193"/>
            <p:cNvSpPr>
              <a:spLocks noChangeShapeType="1"/>
            </p:cNvSpPr>
            <p:nvPr/>
          </p:nvSpPr>
          <p:spPr bwMode="auto">
            <a:xfrm>
              <a:off x="2012950" y="4076700"/>
              <a:ext cx="1588" cy="2554288"/>
            </a:xfrm>
            <a:prstGeom prst="line">
              <a:avLst/>
            </a:prstGeom>
            <a:grpFill/>
            <a:ln w="12600">
              <a:solidFill>
                <a:srgbClr val="000066"/>
              </a:solidFill>
              <a:miter lim="800000"/>
              <a:headEnd/>
              <a:tailEnd/>
            </a:ln>
            <a:effectLst/>
          </p:spPr>
          <p:txBody>
            <a:bodyPr/>
            <a:lstStyle/>
            <a:p>
              <a:endParaRPr lang="en-US"/>
            </a:p>
          </p:txBody>
        </p:sp>
        <p:sp>
          <p:nvSpPr>
            <p:cNvPr id="238" name="Line 194"/>
            <p:cNvSpPr>
              <a:spLocks noChangeShapeType="1"/>
            </p:cNvSpPr>
            <p:nvPr/>
          </p:nvSpPr>
          <p:spPr bwMode="auto">
            <a:xfrm>
              <a:off x="2635250" y="4076700"/>
              <a:ext cx="1588" cy="2554288"/>
            </a:xfrm>
            <a:prstGeom prst="line">
              <a:avLst/>
            </a:prstGeom>
            <a:grpFill/>
            <a:ln w="12600">
              <a:solidFill>
                <a:srgbClr val="000066"/>
              </a:solidFill>
              <a:miter lim="800000"/>
              <a:headEnd/>
              <a:tailEnd/>
            </a:ln>
            <a:effectLst/>
          </p:spPr>
          <p:txBody>
            <a:bodyPr/>
            <a:lstStyle/>
            <a:p>
              <a:endParaRPr lang="en-US"/>
            </a:p>
          </p:txBody>
        </p:sp>
        <p:sp>
          <p:nvSpPr>
            <p:cNvPr id="239" name="Line 195"/>
            <p:cNvSpPr>
              <a:spLocks noChangeShapeType="1"/>
            </p:cNvSpPr>
            <p:nvPr/>
          </p:nvSpPr>
          <p:spPr bwMode="auto">
            <a:xfrm>
              <a:off x="3255963" y="4076700"/>
              <a:ext cx="1588" cy="2554288"/>
            </a:xfrm>
            <a:prstGeom prst="line">
              <a:avLst/>
            </a:prstGeom>
            <a:grpFill/>
            <a:ln w="12600">
              <a:solidFill>
                <a:srgbClr val="000066"/>
              </a:solidFill>
              <a:miter lim="800000"/>
              <a:headEnd/>
              <a:tailEnd/>
            </a:ln>
            <a:effectLst/>
          </p:spPr>
          <p:txBody>
            <a:bodyPr/>
            <a:lstStyle/>
            <a:p>
              <a:endParaRPr lang="en-US"/>
            </a:p>
          </p:txBody>
        </p:sp>
        <p:sp>
          <p:nvSpPr>
            <p:cNvPr id="240" name="Line 196"/>
            <p:cNvSpPr>
              <a:spLocks noChangeShapeType="1"/>
            </p:cNvSpPr>
            <p:nvPr/>
          </p:nvSpPr>
          <p:spPr bwMode="auto">
            <a:xfrm>
              <a:off x="3875088" y="4076700"/>
              <a:ext cx="1588" cy="2554288"/>
            </a:xfrm>
            <a:prstGeom prst="line">
              <a:avLst/>
            </a:prstGeom>
            <a:grpFill/>
            <a:ln w="12600">
              <a:solidFill>
                <a:srgbClr val="000066"/>
              </a:solidFill>
              <a:miter lim="800000"/>
              <a:headEnd/>
              <a:tailEnd/>
            </a:ln>
            <a:effectLst/>
          </p:spPr>
          <p:txBody>
            <a:bodyPr/>
            <a:lstStyle/>
            <a:p>
              <a:endParaRPr lang="en-US"/>
            </a:p>
          </p:txBody>
        </p:sp>
        <p:sp>
          <p:nvSpPr>
            <p:cNvPr id="241" name="Line 203"/>
            <p:cNvSpPr>
              <a:spLocks noChangeShapeType="1"/>
            </p:cNvSpPr>
            <p:nvPr/>
          </p:nvSpPr>
          <p:spPr bwMode="auto">
            <a:xfrm>
              <a:off x="152400" y="4076700"/>
              <a:ext cx="1588" cy="2554288"/>
            </a:xfrm>
            <a:prstGeom prst="line">
              <a:avLst/>
            </a:prstGeom>
            <a:grpFill/>
            <a:ln w="28575">
              <a:solidFill>
                <a:srgbClr val="000066"/>
              </a:solidFill>
              <a:miter lim="800000"/>
              <a:headEnd/>
              <a:tailEnd/>
            </a:ln>
            <a:effectLst/>
          </p:spPr>
          <p:txBody>
            <a:bodyPr/>
            <a:lstStyle/>
            <a:p>
              <a:endParaRPr lang="en-US"/>
            </a:p>
          </p:txBody>
        </p:sp>
        <p:sp>
          <p:nvSpPr>
            <p:cNvPr id="242" name="Line 205"/>
            <p:cNvSpPr>
              <a:spLocks noChangeShapeType="1"/>
            </p:cNvSpPr>
            <p:nvPr/>
          </p:nvSpPr>
          <p:spPr bwMode="auto">
            <a:xfrm>
              <a:off x="152400"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243" name="Line 207"/>
            <p:cNvSpPr>
              <a:spLocks noChangeShapeType="1"/>
            </p:cNvSpPr>
            <p:nvPr/>
          </p:nvSpPr>
          <p:spPr bwMode="auto">
            <a:xfrm>
              <a:off x="152400" y="6630988"/>
              <a:ext cx="4325112" cy="1588"/>
            </a:xfrm>
            <a:prstGeom prst="line">
              <a:avLst/>
            </a:prstGeom>
            <a:grpFill/>
            <a:ln w="28575">
              <a:solidFill>
                <a:srgbClr val="000066"/>
              </a:solidFill>
              <a:miter lim="800000"/>
              <a:headEnd/>
              <a:tailEnd/>
            </a:ln>
            <a:effectLst/>
          </p:spPr>
          <p:txBody>
            <a:bodyPr/>
            <a:lstStyle/>
            <a:p>
              <a:endParaRPr lang="en-US"/>
            </a:p>
          </p:txBody>
        </p:sp>
        <p:sp>
          <p:nvSpPr>
            <p:cNvPr id="244" name="Line 203"/>
            <p:cNvSpPr>
              <a:spLocks noChangeShapeType="1"/>
            </p:cNvSpPr>
            <p:nvPr/>
          </p:nvSpPr>
          <p:spPr bwMode="auto">
            <a:xfrm>
              <a:off x="4487333" y="4083579"/>
              <a:ext cx="1588" cy="2554288"/>
            </a:xfrm>
            <a:prstGeom prst="line">
              <a:avLst/>
            </a:prstGeom>
            <a:grpFill/>
            <a:ln w="28575">
              <a:solidFill>
                <a:srgbClr val="000066"/>
              </a:solidFill>
              <a:miter lim="800000"/>
              <a:headEnd/>
              <a:tailEnd/>
            </a:ln>
            <a:effectLst/>
          </p:spPr>
          <p:txBody>
            <a:bodyPr/>
            <a:lstStyle/>
            <a:p>
              <a:endParaRPr lang="en-US"/>
            </a:p>
          </p:txBody>
        </p:sp>
        <p:sp>
          <p:nvSpPr>
            <p:cNvPr id="245" name="Rectangle 57"/>
            <p:cNvSpPr>
              <a:spLocks noChangeArrowheads="1"/>
            </p:cNvSpPr>
            <p:nvPr/>
          </p:nvSpPr>
          <p:spPr bwMode="auto">
            <a:xfrm>
              <a:off x="837088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6" name="Rectangle 58"/>
            <p:cNvSpPr>
              <a:spLocks noChangeArrowheads="1"/>
            </p:cNvSpPr>
            <p:nvPr/>
          </p:nvSpPr>
          <p:spPr bwMode="auto">
            <a:xfrm>
              <a:off x="775176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7" name="Rectangle 59"/>
            <p:cNvSpPr>
              <a:spLocks noChangeArrowheads="1"/>
            </p:cNvSpPr>
            <p:nvPr/>
          </p:nvSpPr>
          <p:spPr bwMode="auto">
            <a:xfrm>
              <a:off x="7131050"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8" name="Rectangle 60"/>
            <p:cNvSpPr>
              <a:spLocks noChangeArrowheads="1"/>
            </p:cNvSpPr>
            <p:nvPr/>
          </p:nvSpPr>
          <p:spPr bwMode="auto">
            <a:xfrm>
              <a:off x="6508750" y="635000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49" name="Rectangle 61"/>
            <p:cNvSpPr>
              <a:spLocks noChangeArrowheads="1"/>
            </p:cNvSpPr>
            <p:nvPr/>
          </p:nvSpPr>
          <p:spPr bwMode="auto">
            <a:xfrm>
              <a:off x="5888038" y="635000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50" name="Rectangle 62"/>
            <p:cNvSpPr>
              <a:spLocks noChangeArrowheads="1"/>
            </p:cNvSpPr>
            <p:nvPr/>
          </p:nvSpPr>
          <p:spPr bwMode="auto">
            <a:xfrm>
              <a:off x="5268913" y="635000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14</a:t>
              </a:r>
            </a:p>
          </p:txBody>
        </p:sp>
        <p:sp>
          <p:nvSpPr>
            <p:cNvPr id="251" name="Rectangle 63"/>
            <p:cNvSpPr>
              <a:spLocks noChangeArrowheads="1"/>
            </p:cNvSpPr>
            <p:nvPr/>
          </p:nvSpPr>
          <p:spPr bwMode="auto">
            <a:xfrm>
              <a:off x="4648200" y="63500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F</a:t>
              </a:r>
            </a:p>
          </p:txBody>
        </p:sp>
        <p:sp>
          <p:nvSpPr>
            <p:cNvPr id="252" name="Rectangle 71"/>
            <p:cNvSpPr>
              <a:spLocks noChangeArrowheads="1"/>
            </p:cNvSpPr>
            <p:nvPr/>
          </p:nvSpPr>
          <p:spPr bwMode="auto">
            <a:xfrm>
              <a:off x="837088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D3</a:t>
              </a:r>
            </a:p>
          </p:txBody>
        </p:sp>
        <p:sp>
          <p:nvSpPr>
            <p:cNvPr id="253" name="Rectangle 72"/>
            <p:cNvSpPr>
              <a:spLocks noChangeArrowheads="1"/>
            </p:cNvSpPr>
            <p:nvPr/>
          </p:nvSpPr>
          <p:spPr bwMode="auto">
            <a:xfrm>
              <a:off x="775176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1B</a:t>
              </a:r>
            </a:p>
          </p:txBody>
        </p:sp>
        <p:sp>
          <p:nvSpPr>
            <p:cNvPr id="254" name="Rectangle 73"/>
            <p:cNvSpPr>
              <a:spLocks noChangeArrowheads="1"/>
            </p:cNvSpPr>
            <p:nvPr/>
          </p:nvSpPr>
          <p:spPr bwMode="auto">
            <a:xfrm>
              <a:off x="7131050"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77</a:t>
              </a:r>
            </a:p>
          </p:txBody>
        </p:sp>
        <p:sp>
          <p:nvSpPr>
            <p:cNvPr id="255" name="Rectangle 74"/>
            <p:cNvSpPr>
              <a:spLocks noChangeArrowheads="1"/>
            </p:cNvSpPr>
            <p:nvPr/>
          </p:nvSpPr>
          <p:spPr bwMode="auto">
            <a:xfrm>
              <a:off x="6508750" y="606901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83</a:t>
              </a:r>
            </a:p>
          </p:txBody>
        </p:sp>
        <p:sp>
          <p:nvSpPr>
            <p:cNvPr id="256" name="Rectangle 75"/>
            <p:cNvSpPr>
              <a:spLocks noChangeArrowheads="1"/>
            </p:cNvSpPr>
            <p:nvPr/>
          </p:nvSpPr>
          <p:spPr bwMode="auto">
            <a:xfrm>
              <a:off x="5888038" y="606901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57" name="Rectangle 76"/>
            <p:cNvSpPr>
              <a:spLocks noChangeArrowheads="1"/>
            </p:cNvSpPr>
            <p:nvPr/>
          </p:nvSpPr>
          <p:spPr bwMode="auto">
            <a:xfrm>
              <a:off x="5268913" y="606901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13</a:t>
              </a:r>
            </a:p>
          </p:txBody>
        </p:sp>
        <p:sp>
          <p:nvSpPr>
            <p:cNvPr id="258" name="Rectangle 77"/>
            <p:cNvSpPr>
              <a:spLocks noChangeArrowheads="1"/>
            </p:cNvSpPr>
            <p:nvPr/>
          </p:nvSpPr>
          <p:spPr bwMode="auto">
            <a:xfrm>
              <a:off x="4648200" y="606901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E</a:t>
              </a:r>
            </a:p>
          </p:txBody>
        </p:sp>
        <p:sp>
          <p:nvSpPr>
            <p:cNvPr id="259" name="Rectangle 85"/>
            <p:cNvSpPr>
              <a:spLocks noChangeArrowheads="1"/>
            </p:cNvSpPr>
            <p:nvPr/>
          </p:nvSpPr>
          <p:spPr bwMode="auto">
            <a:xfrm>
              <a:off x="837088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260" name="Rectangle 86"/>
            <p:cNvSpPr>
              <a:spLocks noChangeArrowheads="1"/>
            </p:cNvSpPr>
            <p:nvPr/>
          </p:nvSpPr>
          <p:spPr bwMode="auto">
            <a:xfrm>
              <a:off x="775176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34</a:t>
              </a:r>
            </a:p>
          </p:txBody>
        </p:sp>
        <p:sp>
          <p:nvSpPr>
            <p:cNvPr id="261" name="Rectangle 87"/>
            <p:cNvSpPr>
              <a:spLocks noChangeArrowheads="1"/>
            </p:cNvSpPr>
            <p:nvPr/>
          </p:nvSpPr>
          <p:spPr bwMode="auto">
            <a:xfrm>
              <a:off x="7131050"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96</a:t>
              </a:r>
            </a:p>
          </p:txBody>
        </p:sp>
        <p:sp>
          <p:nvSpPr>
            <p:cNvPr id="262" name="Rectangle 88"/>
            <p:cNvSpPr>
              <a:spLocks noChangeArrowheads="1"/>
            </p:cNvSpPr>
            <p:nvPr/>
          </p:nvSpPr>
          <p:spPr bwMode="auto">
            <a:xfrm>
              <a:off x="6508750" y="578802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04</a:t>
              </a:r>
            </a:p>
          </p:txBody>
        </p:sp>
        <p:sp>
          <p:nvSpPr>
            <p:cNvPr id="263" name="Rectangle 89"/>
            <p:cNvSpPr>
              <a:spLocks noChangeArrowheads="1"/>
            </p:cNvSpPr>
            <p:nvPr/>
          </p:nvSpPr>
          <p:spPr bwMode="auto">
            <a:xfrm>
              <a:off x="5888038" y="578802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64" name="Rectangle 90"/>
            <p:cNvSpPr>
              <a:spLocks noChangeArrowheads="1"/>
            </p:cNvSpPr>
            <p:nvPr/>
          </p:nvSpPr>
          <p:spPr bwMode="auto">
            <a:xfrm>
              <a:off x="5268913" y="578802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16</a:t>
              </a:r>
            </a:p>
          </p:txBody>
        </p:sp>
        <p:sp>
          <p:nvSpPr>
            <p:cNvPr id="265" name="Rectangle 91"/>
            <p:cNvSpPr>
              <a:spLocks noChangeArrowheads="1"/>
            </p:cNvSpPr>
            <p:nvPr/>
          </p:nvSpPr>
          <p:spPr bwMode="auto">
            <a:xfrm>
              <a:off x="4648200" y="578802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D</a:t>
              </a:r>
            </a:p>
          </p:txBody>
        </p:sp>
        <p:sp>
          <p:nvSpPr>
            <p:cNvPr id="266" name="Rectangle 99"/>
            <p:cNvSpPr>
              <a:spLocks noChangeArrowheads="1"/>
            </p:cNvSpPr>
            <p:nvPr/>
          </p:nvSpPr>
          <p:spPr bwMode="auto">
            <a:xfrm>
              <a:off x="837088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67" name="Rectangle 100"/>
            <p:cNvSpPr>
              <a:spLocks noChangeArrowheads="1"/>
            </p:cNvSpPr>
            <p:nvPr/>
          </p:nvSpPr>
          <p:spPr bwMode="auto">
            <a:xfrm>
              <a:off x="775176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68" name="Rectangle 101"/>
            <p:cNvSpPr>
              <a:spLocks noChangeArrowheads="1"/>
            </p:cNvSpPr>
            <p:nvPr/>
          </p:nvSpPr>
          <p:spPr bwMode="auto">
            <a:xfrm>
              <a:off x="7131050"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69" name="Rectangle 102"/>
            <p:cNvSpPr>
              <a:spLocks noChangeArrowheads="1"/>
            </p:cNvSpPr>
            <p:nvPr/>
          </p:nvSpPr>
          <p:spPr bwMode="auto">
            <a:xfrm>
              <a:off x="6508750" y="5481638"/>
              <a:ext cx="622300"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70" name="Rectangle 103"/>
            <p:cNvSpPr>
              <a:spLocks noChangeArrowheads="1"/>
            </p:cNvSpPr>
            <p:nvPr/>
          </p:nvSpPr>
          <p:spPr bwMode="auto">
            <a:xfrm>
              <a:off x="5888038" y="5481638"/>
              <a:ext cx="620713"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71" name="Rectangle 104"/>
            <p:cNvSpPr>
              <a:spLocks noChangeArrowheads="1"/>
            </p:cNvSpPr>
            <p:nvPr/>
          </p:nvSpPr>
          <p:spPr bwMode="auto">
            <a:xfrm>
              <a:off x="5268913" y="5481638"/>
              <a:ext cx="619125" cy="3063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12</a:t>
              </a:r>
            </a:p>
          </p:txBody>
        </p:sp>
        <p:sp>
          <p:nvSpPr>
            <p:cNvPr id="272" name="Rectangle 105"/>
            <p:cNvSpPr>
              <a:spLocks noChangeArrowheads="1"/>
            </p:cNvSpPr>
            <p:nvPr/>
          </p:nvSpPr>
          <p:spPr bwMode="auto">
            <a:xfrm>
              <a:off x="4648200" y="5481638"/>
              <a:ext cx="620713" cy="3063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C</a:t>
              </a:r>
            </a:p>
          </p:txBody>
        </p:sp>
        <p:sp>
          <p:nvSpPr>
            <p:cNvPr id="273" name="Rectangle 113"/>
            <p:cNvSpPr>
              <a:spLocks noChangeArrowheads="1"/>
            </p:cNvSpPr>
            <p:nvPr/>
          </p:nvSpPr>
          <p:spPr bwMode="auto">
            <a:xfrm>
              <a:off x="837088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74" name="Rectangle 114"/>
            <p:cNvSpPr>
              <a:spLocks noChangeArrowheads="1"/>
            </p:cNvSpPr>
            <p:nvPr/>
          </p:nvSpPr>
          <p:spPr bwMode="auto">
            <a:xfrm>
              <a:off x="775176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75" name="Rectangle 115"/>
            <p:cNvSpPr>
              <a:spLocks noChangeArrowheads="1"/>
            </p:cNvSpPr>
            <p:nvPr/>
          </p:nvSpPr>
          <p:spPr bwMode="auto">
            <a:xfrm>
              <a:off x="7131050"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76" name="Rectangle 116"/>
            <p:cNvSpPr>
              <a:spLocks noChangeArrowheads="1"/>
            </p:cNvSpPr>
            <p:nvPr/>
          </p:nvSpPr>
          <p:spPr bwMode="auto">
            <a:xfrm>
              <a:off x="6508750" y="5200650"/>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77" name="Rectangle 117"/>
            <p:cNvSpPr>
              <a:spLocks noChangeArrowheads="1"/>
            </p:cNvSpPr>
            <p:nvPr/>
          </p:nvSpPr>
          <p:spPr bwMode="auto">
            <a:xfrm>
              <a:off x="5888038" y="5200650"/>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78" name="Rectangle 118"/>
            <p:cNvSpPr>
              <a:spLocks noChangeArrowheads="1"/>
            </p:cNvSpPr>
            <p:nvPr/>
          </p:nvSpPr>
          <p:spPr bwMode="auto">
            <a:xfrm>
              <a:off x="5268913" y="5200650"/>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0B</a:t>
              </a:r>
            </a:p>
          </p:txBody>
        </p:sp>
        <p:sp>
          <p:nvSpPr>
            <p:cNvPr id="279" name="Rectangle 119"/>
            <p:cNvSpPr>
              <a:spLocks noChangeArrowheads="1"/>
            </p:cNvSpPr>
            <p:nvPr/>
          </p:nvSpPr>
          <p:spPr bwMode="auto">
            <a:xfrm>
              <a:off x="4648200" y="520065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B</a:t>
              </a:r>
            </a:p>
          </p:txBody>
        </p:sp>
        <p:sp>
          <p:nvSpPr>
            <p:cNvPr id="280" name="Rectangle 127"/>
            <p:cNvSpPr>
              <a:spLocks noChangeArrowheads="1"/>
            </p:cNvSpPr>
            <p:nvPr/>
          </p:nvSpPr>
          <p:spPr bwMode="auto">
            <a:xfrm>
              <a:off x="837088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3B</a:t>
              </a:r>
            </a:p>
          </p:txBody>
        </p:sp>
        <p:sp>
          <p:nvSpPr>
            <p:cNvPr id="281" name="Rectangle 128"/>
            <p:cNvSpPr>
              <a:spLocks noChangeArrowheads="1"/>
            </p:cNvSpPr>
            <p:nvPr/>
          </p:nvSpPr>
          <p:spPr bwMode="auto">
            <a:xfrm>
              <a:off x="775176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DA</a:t>
              </a:r>
            </a:p>
          </p:txBody>
        </p:sp>
        <p:sp>
          <p:nvSpPr>
            <p:cNvPr id="282" name="Rectangle 129"/>
            <p:cNvSpPr>
              <a:spLocks noChangeArrowheads="1"/>
            </p:cNvSpPr>
            <p:nvPr/>
          </p:nvSpPr>
          <p:spPr bwMode="auto">
            <a:xfrm>
              <a:off x="7131050"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15</a:t>
              </a:r>
            </a:p>
          </p:txBody>
        </p:sp>
        <p:sp>
          <p:nvSpPr>
            <p:cNvPr id="283" name="Rectangle 130"/>
            <p:cNvSpPr>
              <a:spLocks noChangeArrowheads="1"/>
            </p:cNvSpPr>
            <p:nvPr/>
          </p:nvSpPr>
          <p:spPr bwMode="auto">
            <a:xfrm>
              <a:off x="6508750" y="4919663"/>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93</a:t>
              </a:r>
            </a:p>
          </p:txBody>
        </p:sp>
        <p:sp>
          <p:nvSpPr>
            <p:cNvPr id="284" name="Rectangle 131"/>
            <p:cNvSpPr>
              <a:spLocks noChangeArrowheads="1"/>
            </p:cNvSpPr>
            <p:nvPr/>
          </p:nvSpPr>
          <p:spPr bwMode="auto">
            <a:xfrm>
              <a:off x="5888038" y="4919663"/>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85" name="Rectangle 132"/>
            <p:cNvSpPr>
              <a:spLocks noChangeArrowheads="1"/>
            </p:cNvSpPr>
            <p:nvPr/>
          </p:nvSpPr>
          <p:spPr bwMode="auto">
            <a:xfrm>
              <a:off x="5268913" y="4919663"/>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286" name="Rectangle 133"/>
            <p:cNvSpPr>
              <a:spLocks noChangeArrowheads="1"/>
            </p:cNvSpPr>
            <p:nvPr/>
          </p:nvSpPr>
          <p:spPr bwMode="auto">
            <a:xfrm>
              <a:off x="4648200" y="4919663"/>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A</a:t>
              </a:r>
            </a:p>
          </p:txBody>
        </p:sp>
        <p:sp>
          <p:nvSpPr>
            <p:cNvPr id="287" name="Rectangle 141"/>
            <p:cNvSpPr>
              <a:spLocks noChangeArrowheads="1"/>
            </p:cNvSpPr>
            <p:nvPr/>
          </p:nvSpPr>
          <p:spPr bwMode="auto">
            <a:xfrm>
              <a:off x="837088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88" name="Rectangle 142"/>
            <p:cNvSpPr>
              <a:spLocks noChangeArrowheads="1"/>
            </p:cNvSpPr>
            <p:nvPr/>
          </p:nvSpPr>
          <p:spPr bwMode="auto">
            <a:xfrm>
              <a:off x="775176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89" name="Rectangle 143"/>
            <p:cNvSpPr>
              <a:spLocks noChangeArrowheads="1"/>
            </p:cNvSpPr>
            <p:nvPr/>
          </p:nvSpPr>
          <p:spPr bwMode="auto">
            <a:xfrm>
              <a:off x="7131050"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90" name="Rectangle 144"/>
            <p:cNvSpPr>
              <a:spLocks noChangeArrowheads="1"/>
            </p:cNvSpPr>
            <p:nvPr/>
          </p:nvSpPr>
          <p:spPr bwMode="auto">
            <a:xfrm>
              <a:off x="6508750" y="4638675"/>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a:t>
              </a:r>
            </a:p>
          </p:txBody>
        </p:sp>
        <p:sp>
          <p:nvSpPr>
            <p:cNvPr id="291" name="Rectangle 145"/>
            <p:cNvSpPr>
              <a:spLocks noChangeArrowheads="1"/>
            </p:cNvSpPr>
            <p:nvPr/>
          </p:nvSpPr>
          <p:spPr bwMode="auto">
            <a:xfrm>
              <a:off x="5888038" y="4638675"/>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a:t>
              </a:r>
            </a:p>
          </p:txBody>
        </p:sp>
        <p:sp>
          <p:nvSpPr>
            <p:cNvPr id="292" name="Rectangle 146"/>
            <p:cNvSpPr>
              <a:spLocks noChangeArrowheads="1"/>
            </p:cNvSpPr>
            <p:nvPr/>
          </p:nvSpPr>
          <p:spPr bwMode="auto">
            <a:xfrm>
              <a:off x="5268913" y="4638675"/>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2D</a:t>
              </a:r>
            </a:p>
          </p:txBody>
        </p:sp>
        <p:sp>
          <p:nvSpPr>
            <p:cNvPr id="293" name="Rectangle 147"/>
            <p:cNvSpPr>
              <a:spLocks noChangeArrowheads="1"/>
            </p:cNvSpPr>
            <p:nvPr/>
          </p:nvSpPr>
          <p:spPr bwMode="auto">
            <a:xfrm>
              <a:off x="4648200" y="4638675"/>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9</a:t>
              </a:r>
            </a:p>
          </p:txBody>
        </p:sp>
        <p:sp>
          <p:nvSpPr>
            <p:cNvPr id="294" name="Rectangle 155"/>
            <p:cNvSpPr>
              <a:spLocks noChangeArrowheads="1"/>
            </p:cNvSpPr>
            <p:nvPr/>
          </p:nvSpPr>
          <p:spPr bwMode="auto">
            <a:xfrm>
              <a:off x="837088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89</a:t>
              </a:r>
            </a:p>
          </p:txBody>
        </p:sp>
        <p:sp>
          <p:nvSpPr>
            <p:cNvPr id="295" name="Rectangle 156"/>
            <p:cNvSpPr>
              <a:spLocks noChangeArrowheads="1"/>
            </p:cNvSpPr>
            <p:nvPr/>
          </p:nvSpPr>
          <p:spPr bwMode="auto">
            <a:xfrm>
              <a:off x="7751763" y="4357688"/>
              <a:ext cx="619125"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51</a:t>
              </a:r>
            </a:p>
          </p:txBody>
        </p:sp>
        <p:sp>
          <p:nvSpPr>
            <p:cNvPr id="296" name="Rectangle 157"/>
            <p:cNvSpPr>
              <a:spLocks noChangeArrowheads="1"/>
            </p:cNvSpPr>
            <p:nvPr/>
          </p:nvSpPr>
          <p:spPr bwMode="auto">
            <a:xfrm>
              <a:off x="7131050"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00</a:t>
              </a:r>
            </a:p>
          </p:txBody>
        </p:sp>
        <p:sp>
          <p:nvSpPr>
            <p:cNvPr id="297" name="Rectangle 158"/>
            <p:cNvSpPr>
              <a:spLocks noChangeArrowheads="1"/>
            </p:cNvSpPr>
            <p:nvPr/>
          </p:nvSpPr>
          <p:spPr bwMode="auto">
            <a:xfrm>
              <a:off x="6508750" y="4357688"/>
              <a:ext cx="622300"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3A</a:t>
              </a:r>
            </a:p>
          </p:txBody>
        </p:sp>
        <p:sp>
          <p:nvSpPr>
            <p:cNvPr id="298" name="Rectangle 159"/>
            <p:cNvSpPr>
              <a:spLocks noChangeArrowheads="1"/>
            </p:cNvSpPr>
            <p:nvPr/>
          </p:nvSpPr>
          <p:spPr bwMode="auto">
            <a:xfrm>
              <a:off x="5888038" y="4357688"/>
              <a:ext cx="620713" cy="280988"/>
            </a:xfrm>
            <a:prstGeom prst="rect">
              <a:avLst/>
            </a:prstGeom>
            <a:grp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1</a:t>
              </a:r>
            </a:p>
          </p:txBody>
        </p:sp>
        <p:sp>
          <p:nvSpPr>
            <p:cNvPr id="299" name="Rectangle 160"/>
            <p:cNvSpPr>
              <a:spLocks noChangeArrowheads="1"/>
            </p:cNvSpPr>
            <p:nvPr/>
          </p:nvSpPr>
          <p:spPr bwMode="auto">
            <a:xfrm>
              <a:off x="5268913" y="4357688"/>
              <a:ext cx="619125" cy="280988"/>
            </a:xfrm>
            <a:prstGeom prst="rect">
              <a:avLst/>
            </a:prstGeom>
            <a:solidFill>
              <a:srgbClr val="FFC000"/>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24</a:t>
              </a:r>
            </a:p>
          </p:txBody>
        </p:sp>
        <p:sp>
          <p:nvSpPr>
            <p:cNvPr id="300" name="Rectangle 161"/>
            <p:cNvSpPr>
              <a:spLocks noChangeArrowheads="1"/>
            </p:cNvSpPr>
            <p:nvPr/>
          </p:nvSpPr>
          <p:spPr bwMode="auto">
            <a:xfrm>
              <a:off x="4648200" y="4357688"/>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990000"/>
                  </a:solidFill>
                  <a:latin typeface="Calibri" pitchFamily="34" charset="0"/>
                </a:rPr>
                <a:t>8</a:t>
              </a:r>
            </a:p>
          </p:txBody>
        </p:sp>
        <p:sp>
          <p:nvSpPr>
            <p:cNvPr id="301" name="Rectangle 169"/>
            <p:cNvSpPr>
              <a:spLocks noChangeArrowheads="1"/>
            </p:cNvSpPr>
            <p:nvPr/>
          </p:nvSpPr>
          <p:spPr bwMode="auto">
            <a:xfrm>
              <a:off x="837088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B3</a:t>
              </a:r>
            </a:p>
          </p:txBody>
        </p:sp>
        <p:sp>
          <p:nvSpPr>
            <p:cNvPr id="302" name="Rectangle 170"/>
            <p:cNvSpPr>
              <a:spLocks noChangeArrowheads="1"/>
            </p:cNvSpPr>
            <p:nvPr/>
          </p:nvSpPr>
          <p:spPr bwMode="auto">
            <a:xfrm>
              <a:off x="775176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B2</a:t>
              </a:r>
            </a:p>
          </p:txBody>
        </p:sp>
        <p:sp>
          <p:nvSpPr>
            <p:cNvPr id="303" name="Rectangle 171"/>
            <p:cNvSpPr>
              <a:spLocks noChangeArrowheads="1"/>
            </p:cNvSpPr>
            <p:nvPr/>
          </p:nvSpPr>
          <p:spPr bwMode="auto">
            <a:xfrm>
              <a:off x="713105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B1</a:t>
              </a:r>
            </a:p>
          </p:txBody>
        </p:sp>
        <p:sp>
          <p:nvSpPr>
            <p:cNvPr id="304" name="Rectangle 172"/>
            <p:cNvSpPr>
              <a:spLocks noChangeArrowheads="1"/>
            </p:cNvSpPr>
            <p:nvPr/>
          </p:nvSpPr>
          <p:spPr bwMode="auto">
            <a:xfrm>
              <a:off x="6508750" y="4076700"/>
              <a:ext cx="622300"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B0</a:t>
              </a:r>
            </a:p>
          </p:txBody>
        </p:sp>
        <p:sp>
          <p:nvSpPr>
            <p:cNvPr id="305" name="Rectangle 173"/>
            <p:cNvSpPr>
              <a:spLocks noChangeArrowheads="1"/>
            </p:cNvSpPr>
            <p:nvPr/>
          </p:nvSpPr>
          <p:spPr bwMode="auto">
            <a:xfrm>
              <a:off x="5888038"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Valid</a:t>
              </a:r>
            </a:p>
          </p:txBody>
        </p:sp>
        <p:sp>
          <p:nvSpPr>
            <p:cNvPr id="306" name="Rectangle 174"/>
            <p:cNvSpPr>
              <a:spLocks noChangeArrowheads="1"/>
            </p:cNvSpPr>
            <p:nvPr/>
          </p:nvSpPr>
          <p:spPr bwMode="auto">
            <a:xfrm>
              <a:off x="5268913" y="4076700"/>
              <a:ext cx="619125"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a:solidFill>
                    <a:srgbClr val="990000"/>
                  </a:solidFill>
                  <a:latin typeface="Calibri" pitchFamily="34" charset="0"/>
                </a:rPr>
                <a:t>Tag</a:t>
              </a:r>
            </a:p>
          </p:txBody>
        </p:sp>
        <p:sp>
          <p:nvSpPr>
            <p:cNvPr id="307" name="Rectangle 175"/>
            <p:cNvSpPr>
              <a:spLocks noChangeArrowheads="1"/>
            </p:cNvSpPr>
            <p:nvPr/>
          </p:nvSpPr>
          <p:spPr bwMode="auto">
            <a:xfrm>
              <a:off x="4648200" y="4076700"/>
              <a:ext cx="620713" cy="280988"/>
            </a:xfrm>
            <a:prstGeom prst="rect">
              <a:avLst/>
            </a:prstGeom>
            <a:solidFill>
              <a:srgbClr val="EBEBEB"/>
            </a:solidFill>
            <a:ln w="9525">
              <a:noFill/>
              <a:round/>
              <a:headEnd/>
              <a:tailEnd/>
            </a:ln>
            <a:effectLst/>
          </p:spPr>
          <p:txBody>
            <a:bodyPr lIns="90360" tIns="44280" rIns="90360" bIns="44280"/>
            <a:lstStyle/>
            <a:p>
              <a:pPr algn="ctr" eaLnBrk="1" hangingPunct="1">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i="1" dirty="0" err="1">
                  <a:solidFill>
                    <a:srgbClr val="990000"/>
                  </a:solidFill>
                  <a:latin typeface="Calibri" pitchFamily="34" charset="0"/>
                </a:rPr>
                <a:t>Idx</a:t>
              </a:r>
              <a:endParaRPr lang="en-GB" sz="1400" i="1" dirty="0">
                <a:solidFill>
                  <a:srgbClr val="990000"/>
                </a:solidFill>
                <a:latin typeface="Calibri" pitchFamily="34" charset="0"/>
              </a:endParaRPr>
            </a:p>
          </p:txBody>
        </p:sp>
        <p:sp>
          <p:nvSpPr>
            <p:cNvPr id="308" name="Line 183"/>
            <p:cNvSpPr>
              <a:spLocks noChangeShapeType="1"/>
            </p:cNvSpPr>
            <p:nvPr/>
          </p:nvSpPr>
          <p:spPr bwMode="auto">
            <a:xfrm>
              <a:off x="4666488" y="4357688"/>
              <a:ext cx="4325112" cy="1588"/>
            </a:xfrm>
            <a:prstGeom prst="line">
              <a:avLst/>
            </a:prstGeom>
            <a:grpFill/>
            <a:ln w="12600">
              <a:solidFill>
                <a:srgbClr val="000066"/>
              </a:solidFill>
              <a:miter lim="800000"/>
              <a:headEnd/>
              <a:tailEnd/>
            </a:ln>
            <a:effectLst/>
          </p:spPr>
          <p:txBody>
            <a:bodyPr/>
            <a:lstStyle/>
            <a:p>
              <a:endParaRPr lang="en-US" i="1">
                <a:solidFill>
                  <a:srgbClr val="990000"/>
                </a:solidFill>
              </a:endParaRPr>
            </a:p>
          </p:txBody>
        </p:sp>
        <p:sp>
          <p:nvSpPr>
            <p:cNvPr id="309" name="Line 184"/>
            <p:cNvSpPr>
              <a:spLocks noChangeShapeType="1"/>
            </p:cNvSpPr>
            <p:nvPr/>
          </p:nvSpPr>
          <p:spPr bwMode="auto">
            <a:xfrm>
              <a:off x="4666488" y="4638675"/>
              <a:ext cx="4325112" cy="1588"/>
            </a:xfrm>
            <a:prstGeom prst="line">
              <a:avLst/>
            </a:prstGeom>
            <a:grpFill/>
            <a:ln w="12600">
              <a:solidFill>
                <a:srgbClr val="000066"/>
              </a:solidFill>
              <a:miter lim="800000"/>
              <a:headEnd/>
              <a:tailEnd/>
            </a:ln>
            <a:effectLst/>
          </p:spPr>
          <p:txBody>
            <a:bodyPr/>
            <a:lstStyle/>
            <a:p>
              <a:endParaRPr lang="en-US"/>
            </a:p>
          </p:txBody>
        </p:sp>
        <p:sp>
          <p:nvSpPr>
            <p:cNvPr id="310" name="Line 185"/>
            <p:cNvSpPr>
              <a:spLocks noChangeShapeType="1"/>
            </p:cNvSpPr>
            <p:nvPr/>
          </p:nvSpPr>
          <p:spPr bwMode="auto">
            <a:xfrm>
              <a:off x="4666488" y="4919663"/>
              <a:ext cx="4325112" cy="1588"/>
            </a:xfrm>
            <a:prstGeom prst="line">
              <a:avLst/>
            </a:prstGeom>
            <a:grpFill/>
            <a:ln w="12600">
              <a:solidFill>
                <a:srgbClr val="000066"/>
              </a:solidFill>
              <a:miter lim="800000"/>
              <a:headEnd/>
              <a:tailEnd/>
            </a:ln>
            <a:effectLst/>
          </p:spPr>
          <p:txBody>
            <a:bodyPr/>
            <a:lstStyle/>
            <a:p>
              <a:endParaRPr lang="en-US"/>
            </a:p>
          </p:txBody>
        </p:sp>
        <p:sp>
          <p:nvSpPr>
            <p:cNvPr id="311" name="Line 186"/>
            <p:cNvSpPr>
              <a:spLocks noChangeShapeType="1"/>
            </p:cNvSpPr>
            <p:nvPr/>
          </p:nvSpPr>
          <p:spPr bwMode="auto">
            <a:xfrm>
              <a:off x="4666488" y="5200650"/>
              <a:ext cx="4325112" cy="1588"/>
            </a:xfrm>
            <a:prstGeom prst="line">
              <a:avLst/>
            </a:prstGeom>
            <a:grpFill/>
            <a:ln w="12600">
              <a:solidFill>
                <a:srgbClr val="000066"/>
              </a:solidFill>
              <a:miter lim="800000"/>
              <a:headEnd/>
              <a:tailEnd/>
            </a:ln>
            <a:effectLst/>
          </p:spPr>
          <p:txBody>
            <a:bodyPr/>
            <a:lstStyle/>
            <a:p>
              <a:endParaRPr lang="en-US"/>
            </a:p>
          </p:txBody>
        </p:sp>
        <p:sp>
          <p:nvSpPr>
            <p:cNvPr id="312" name="Line 187"/>
            <p:cNvSpPr>
              <a:spLocks noChangeShapeType="1"/>
            </p:cNvSpPr>
            <p:nvPr/>
          </p:nvSpPr>
          <p:spPr bwMode="auto">
            <a:xfrm>
              <a:off x="4666488" y="5484812"/>
              <a:ext cx="4325112" cy="1588"/>
            </a:xfrm>
            <a:prstGeom prst="line">
              <a:avLst/>
            </a:prstGeom>
            <a:grpFill/>
            <a:ln w="12600">
              <a:solidFill>
                <a:srgbClr val="000066"/>
              </a:solidFill>
              <a:miter lim="800000"/>
              <a:headEnd/>
              <a:tailEnd/>
            </a:ln>
            <a:effectLst/>
          </p:spPr>
          <p:txBody>
            <a:bodyPr/>
            <a:lstStyle/>
            <a:p>
              <a:endParaRPr lang="en-US"/>
            </a:p>
          </p:txBody>
        </p:sp>
        <p:sp>
          <p:nvSpPr>
            <p:cNvPr id="313" name="Line 188"/>
            <p:cNvSpPr>
              <a:spLocks noChangeShapeType="1"/>
            </p:cNvSpPr>
            <p:nvPr/>
          </p:nvSpPr>
          <p:spPr bwMode="auto">
            <a:xfrm>
              <a:off x="4666488" y="5788025"/>
              <a:ext cx="4325112" cy="1588"/>
            </a:xfrm>
            <a:prstGeom prst="line">
              <a:avLst/>
            </a:prstGeom>
            <a:grpFill/>
            <a:ln w="12600">
              <a:solidFill>
                <a:srgbClr val="000066"/>
              </a:solidFill>
              <a:miter lim="800000"/>
              <a:headEnd/>
              <a:tailEnd/>
            </a:ln>
            <a:effectLst/>
          </p:spPr>
          <p:txBody>
            <a:bodyPr/>
            <a:lstStyle/>
            <a:p>
              <a:endParaRPr lang="en-US"/>
            </a:p>
          </p:txBody>
        </p:sp>
        <p:sp>
          <p:nvSpPr>
            <p:cNvPr id="314" name="Line 189"/>
            <p:cNvSpPr>
              <a:spLocks noChangeShapeType="1"/>
            </p:cNvSpPr>
            <p:nvPr/>
          </p:nvSpPr>
          <p:spPr bwMode="auto">
            <a:xfrm>
              <a:off x="4666488" y="6069013"/>
              <a:ext cx="4325112" cy="1588"/>
            </a:xfrm>
            <a:prstGeom prst="line">
              <a:avLst/>
            </a:prstGeom>
            <a:grpFill/>
            <a:ln w="12600">
              <a:solidFill>
                <a:srgbClr val="000066"/>
              </a:solidFill>
              <a:miter lim="800000"/>
              <a:headEnd/>
              <a:tailEnd/>
            </a:ln>
            <a:effectLst/>
          </p:spPr>
          <p:txBody>
            <a:bodyPr/>
            <a:lstStyle/>
            <a:p>
              <a:endParaRPr lang="en-US"/>
            </a:p>
          </p:txBody>
        </p:sp>
        <p:sp>
          <p:nvSpPr>
            <p:cNvPr id="315" name="Line 190"/>
            <p:cNvSpPr>
              <a:spLocks noChangeShapeType="1"/>
            </p:cNvSpPr>
            <p:nvPr/>
          </p:nvSpPr>
          <p:spPr bwMode="auto">
            <a:xfrm>
              <a:off x="4666488" y="6350000"/>
              <a:ext cx="4325112" cy="1588"/>
            </a:xfrm>
            <a:prstGeom prst="line">
              <a:avLst/>
            </a:prstGeom>
            <a:grpFill/>
            <a:ln w="12600">
              <a:solidFill>
                <a:srgbClr val="000066"/>
              </a:solidFill>
              <a:miter lim="800000"/>
              <a:headEnd/>
              <a:tailEnd/>
            </a:ln>
            <a:effectLst/>
          </p:spPr>
          <p:txBody>
            <a:bodyPr/>
            <a:lstStyle/>
            <a:p>
              <a:endParaRPr lang="en-US"/>
            </a:p>
          </p:txBody>
        </p:sp>
        <p:sp>
          <p:nvSpPr>
            <p:cNvPr id="316" name="Line 197"/>
            <p:cNvSpPr>
              <a:spLocks noChangeShapeType="1"/>
            </p:cNvSpPr>
            <p:nvPr/>
          </p:nvSpPr>
          <p:spPr bwMode="auto">
            <a:xfrm>
              <a:off x="5268913" y="4076700"/>
              <a:ext cx="1588" cy="2554288"/>
            </a:xfrm>
            <a:prstGeom prst="line">
              <a:avLst/>
            </a:prstGeom>
            <a:grpFill/>
            <a:ln w="12600">
              <a:solidFill>
                <a:srgbClr val="000066"/>
              </a:solidFill>
              <a:miter lim="800000"/>
              <a:headEnd/>
              <a:tailEnd/>
            </a:ln>
            <a:effectLst/>
          </p:spPr>
          <p:txBody>
            <a:bodyPr/>
            <a:lstStyle/>
            <a:p>
              <a:endParaRPr lang="en-US"/>
            </a:p>
          </p:txBody>
        </p:sp>
        <p:sp>
          <p:nvSpPr>
            <p:cNvPr id="317" name="Line 198"/>
            <p:cNvSpPr>
              <a:spLocks noChangeShapeType="1"/>
            </p:cNvSpPr>
            <p:nvPr/>
          </p:nvSpPr>
          <p:spPr bwMode="auto">
            <a:xfrm>
              <a:off x="5888038" y="4076700"/>
              <a:ext cx="1588" cy="2554288"/>
            </a:xfrm>
            <a:prstGeom prst="line">
              <a:avLst/>
            </a:prstGeom>
            <a:grpFill/>
            <a:ln w="12600">
              <a:solidFill>
                <a:srgbClr val="000066"/>
              </a:solidFill>
              <a:miter lim="800000"/>
              <a:headEnd/>
              <a:tailEnd/>
            </a:ln>
            <a:effectLst/>
          </p:spPr>
          <p:txBody>
            <a:bodyPr/>
            <a:lstStyle/>
            <a:p>
              <a:endParaRPr lang="en-US"/>
            </a:p>
          </p:txBody>
        </p:sp>
        <p:sp>
          <p:nvSpPr>
            <p:cNvPr id="318" name="Line 199"/>
            <p:cNvSpPr>
              <a:spLocks noChangeShapeType="1"/>
            </p:cNvSpPr>
            <p:nvPr/>
          </p:nvSpPr>
          <p:spPr bwMode="auto">
            <a:xfrm>
              <a:off x="6508750" y="4076700"/>
              <a:ext cx="1588" cy="2554288"/>
            </a:xfrm>
            <a:prstGeom prst="line">
              <a:avLst/>
            </a:prstGeom>
            <a:grpFill/>
            <a:ln w="12600">
              <a:solidFill>
                <a:srgbClr val="000066"/>
              </a:solidFill>
              <a:miter lim="800000"/>
              <a:headEnd/>
              <a:tailEnd/>
            </a:ln>
            <a:effectLst/>
          </p:spPr>
          <p:txBody>
            <a:bodyPr/>
            <a:lstStyle/>
            <a:p>
              <a:endParaRPr lang="en-US"/>
            </a:p>
          </p:txBody>
        </p:sp>
        <p:sp>
          <p:nvSpPr>
            <p:cNvPr id="319" name="Line 200"/>
            <p:cNvSpPr>
              <a:spLocks noChangeShapeType="1"/>
            </p:cNvSpPr>
            <p:nvPr/>
          </p:nvSpPr>
          <p:spPr bwMode="auto">
            <a:xfrm>
              <a:off x="7131050" y="4076700"/>
              <a:ext cx="1588" cy="2554288"/>
            </a:xfrm>
            <a:prstGeom prst="line">
              <a:avLst/>
            </a:prstGeom>
            <a:grpFill/>
            <a:ln w="12600">
              <a:solidFill>
                <a:srgbClr val="000066"/>
              </a:solidFill>
              <a:miter lim="800000"/>
              <a:headEnd/>
              <a:tailEnd/>
            </a:ln>
            <a:effectLst/>
          </p:spPr>
          <p:txBody>
            <a:bodyPr/>
            <a:lstStyle/>
            <a:p>
              <a:endParaRPr lang="en-US"/>
            </a:p>
          </p:txBody>
        </p:sp>
        <p:sp>
          <p:nvSpPr>
            <p:cNvPr id="320" name="Line 201"/>
            <p:cNvSpPr>
              <a:spLocks noChangeShapeType="1"/>
            </p:cNvSpPr>
            <p:nvPr/>
          </p:nvSpPr>
          <p:spPr bwMode="auto">
            <a:xfrm>
              <a:off x="7751763" y="4076700"/>
              <a:ext cx="1588" cy="2554288"/>
            </a:xfrm>
            <a:prstGeom prst="line">
              <a:avLst/>
            </a:prstGeom>
            <a:grpFill/>
            <a:ln w="12600">
              <a:solidFill>
                <a:srgbClr val="000066"/>
              </a:solidFill>
              <a:miter lim="800000"/>
              <a:headEnd/>
              <a:tailEnd/>
            </a:ln>
            <a:effectLst/>
          </p:spPr>
          <p:txBody>
            <a:bodyPr/>
            <a:lstStyle/>
            <a:p>
              <a:endParaRPr lang="en-US"/>
            </a:p>
          </p:txBody>
        </p:sp>
        <p:sp>
          <p:nvSpPr>
            <p:cNvPr id="321" name="Line 202"/>
            <p:cNvSpPr>
              <a:spLocks noChangeShapeType="1"/>
            </p:cNvSpPr>
            <p:nvPr/>
          </p:nvSpPr>
          <p:spPr bwMode="auto">
            <a:xfrm>
              <a:off x="8370888" y="4076700"/>
              <a:ext cx="1588" cy="2554288"/>
            </a:xfrm>
            <a:prstGeom prst="line">
              <a:avLst/>
            </a:prstGeom>
            <a:grpFill/>
            <a:ln w="12600">
              <a:solidFill>
                <a:srgbClr val="000066"/>
              </a:solidFill>
              <a:miter lim="800000"/>
              <a:headEnd/>
              <a:tailEnd/>
            </a:ln>
            <a:effectLst/>
          </p:spPr>
          <p:txBody>
            <a:bodyPr/>
            <a:lstStyle/>
            <a:p>
              <a:endParaRPr lang="en-US"/>
            </a:p>
          </p:txBody>
        </p:sp>
        <p:sp>
          <p:nvSpPr>
            <p:cNvPr id="322" name="Line 205"/>
            <p:cNvSpPr>
              <a:spLocks noChangeShapeType="1"/>
            </p:cNvSpPr>
            <p:nvPr/>
          </p:nvSpPr>
          <p:spPr bwMode="auto">
            <a:xfrm>
              <a:off x="4666488" y="4076700"/>
              <a:ext cx="4325112" cy="1588"/>
            </a:xfrm>
            <a:prstGeom prst="line">
              <a:avLst/>
            </a:prstGeom>
            <a:grpFill/>
            <a:ln w="28575">
              <a:solidFill>
                <a:srgbClr val="000066"/>
              </a:solidFill>
              <a:miter lim="800000"/>
              <a:headEnd/>
              <a:tailEnd/>
            </a:ln>
            <a:effectLst/>
          </p:spPr>
          <p:txBody>
            <a:bodyPr/>
            <a:lstStyle/>
            <a:p>
              <a:endParaRPr lang="en-US" i="1">
                <a:solidFill>
                  <a:srgbClr val="990000"/>
                </a:solidFill>
              </a:endParaRPr>
            </a:p>
          </p:txBody>
        </p:sp>
        <p:sp>
          <p:nvSpPr>
            <p:cNvPr id="323" name="Line 206"/>
            <p:cNvSpPr>
              <a:spLocks noChangeShapeType="1"/>
            </p:cNvSpPr>
            <p:nvPr/>
          </p:nvSpPr>
          <p:spPr bwMode="auto">
            <a:xfrm>
              <a:off x="8991601" y="4076700"/>
              <a:ext cx="1588" cy="2554288"/>
            </a:xfrm>
            <a:prstGeom prst="line">
              <a:avLst/>
            </a:prstGeom>
            <a:grpFill/>
            <a:ln w="28575">
              <a:solidFill>
                <a:srgbClr val="000066"/>
              </a:solidFill>
              <a:miter lim="800000"/>
              <a:headEnd/>
              <a:tailEnd/>
            </a:ln>
            <a:effectLst/>
          </p:spPr>
          <p:txBody>
            <a:bodyPr/>
            <a:lstStyle/>
            <a:p>
              <a:endParaRPr lang="en-US"/>
            </a:p>
          </p:txBody>
        </p:sp>
        <p:sp>
          <p:nvSpPr>
            <p:cNvPr id="324" name="Line 207"/>
            <p:cNvSpPr>
              <a:spLocks noChangeShapeType="1"/>
            </p:cNvSpPr>
            <p:nvPr/>
          </p:nvSpPr>
          <p:spPr bwMode="auto">
            <a:xfrm>
              <a:off x="4666488" y="6630988"/>
              <a:ext cx="4325112" cy="1588"/>
            </a:xfrm>
            <a:prstGeom prst="line">
              <a:avLst/>
            </a:prstGeom>
            <a:grpFill/>
            <a:ln w="28575">
              <a:solidFill>
                <a:srgbClr val="000066"/>
              </a:solidFill>
              <a:miter lim="800000"/>
              <a:headEnd/>
              <a:tailEnd/>
            </a:ln>
            <a:effectLst/>
          </p:spPr>
          <p:txBody>
            <a:bodyPr/>
            <a:lstStyle/>
            <a:p>
              <a:endParaRPr lang="en-US"/>
            </a:p>
          </p:txBody>
        </p:sp>
        <p:sp>
          <p:nvSpPr>
            <p:cNvPr id="325" name="Line 206"/>
            <p:cNvSpPr>
              <a:spLocks noChangeShapeType="1"/>
            </p:cNvSpPr>
            <p:nvPr/>
          </p:nvSpPr>
          <p:spPr bwMode="auto">
            <a:xfrm>
              <a:off x="4648200" y="4083579"/>
              <a:ext cx="1588" cy="2554288"/>
            </a:xfrm>
            <a:prstGeom prst="line">
              <a:avLst/>
            </a:prstGeom>
            <a:grpFill/>
            <a:ln w="28575">
              <a:solidFill>
                <a:srgbClr val="000066"/>
              </a:solidFill>
              <a:miter lim="800000"/>
              <a:headEnd/>
              <a:tailEnd/>
            </a:ln>
            <a:effectLst/>
          </p:spPr>
          <p:txBody>
            <a:bodyPr/>
            <a:lstStyle/>
            <a:p>
              <a:endParaRPr lang="en-US"/>
            </a:p>
          </p:txBody>
        </p:sp>
      </p:grpSp>
    </p:spTree>
    <p:extLst>
      <p:ext uri="{BB962C8B-B14F-4D97-AF65-F5344CB8AC3E}">
        <p14:creationId xmlns:p14="http://schemas.microsoft.com/office/powerpoint/2010/main" val="365177710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0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1" grpId="0"/>
      <p:bldP spid="3804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447676" y="493713"/>
            <a:ext cx="5292725"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Summary</a:t>
            </a:r>
          </a:p>
        </p:txBody>
      </p:sp>
      <p:sp>
        <p:nvSpPr>
          <p:cNvPr id="44034" name="Rectangle 2"/>
          <p:cNvSpPr>
            <a:spLocks noGrp="1" noChangeArrowheads="1"/>
          </p:cNvSpPr>
          <p:nvPr>
            <p:ph type="body" idx="1"/>
          </p:nvPr>
        </p:nvSpPr>
        <p:spPr>
          <a:xfrm>
            <a:off x="457200" y="1371600"/>
            <a:ext cx="8307387" cy="4800600"/>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Programmer’s view of virtual </a:t>
            </a:r>
            <a:r>
              <a:rPr lang="en-GB" dirty="0"/>
              <a:t>m</a:t>
            </a:r>
            <a:r>
              <a:rPr lang="en-GB" dirty="0">
                <a:effectLst/>
              </a:rPr>
              <a:t>emory</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Each process has its own private linear address space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Cannot be corrupted by other processes</a:t>
            </a:r>
            <a:endParaRPr lang="en-GB" dirty="0">
              <a:effectLst/>
            </a:endParaRP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System </a:t>
            </a:r>
            <a:r>
              <a:rPr lang="en-GB" dirty="0"/>
              <a:t>v</a:t>
            </a:r>
            <a:r>
              <a:rPr lang="en-GB" dirty="0">
                <a:effectLst/>
              </a:rPr>
              <a:t>iew of virtual </a:t>
            </a:r>
            <a:r>
              <a:rPr lang="en-GB" dirty="0"/>
              <a:t>m</a:t>
            </a:r>
            <a:r>
              <a:rPr lang="en-GB" dirty="0">
                <a:effectLst/>
              </a:rPr>
              <a:t>emory</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Uses memory efficiently by caching virtual memory pages</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Efficient only because of locality</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Simplifies memory management and programming</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Simplifies protection by providing a convenient </a:t>
            </a:r>
            <a:r>
              <a:rPr lang="en-GB" dirty="0" err="1"/>
              <a:t>interpositioning</a:t>
            </a:r>
            <a:r>
              <a:rPr lang="en-GB" dirty="0"/>
              <a:t> point to check permissions</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Implemented via combination of hardware &amp; software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MMU, TLB, exception handling mechanisms part of hardware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Page fault handlers, TLB management performed in software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Spaces</a:t>
            </a:r>
          </a:p>
        </p:txBody>
      </p:sp>
      <p:sp>
        <p:nvSpPr>
          <p:cNvPr id="3" name="Content Placeholder 2"/>
          <p:cNvSpPr>
            <a:spLocks noGrp="1"/>
          </p:cNvSpPr>
          <p:nvPr>
            <p:ph idx="1"/>
          </p:nvPr>
        </p:nvSpPr>
        <p:spPr>
          <a:xfrm>
            <a:off x="396875" y="1362075"/>
            <a:ext cx="8289925" cy="4972050"/>
          </a:xfrm>
        </p:spPr>
        <p:txBody>
          <a:bodyPr/>
          <a:lstStyle/>
          <a:p>
            <a:r>
              <a:rPr lang="en-US" sz="2000" dirty="0">
                <a:solidFill>
                  <a:srgbClr val="990000"/>
                </a:solidFill>
              </a:rPr>
              <a:t>Linear address space: </a:t>
            </a:r>
            <a:r>
              <a:rPr lang="en-US" sz="2000" b="0" dirty="0"/>
              <a:t>Ordered set of contiguous non-negative integer addresses:</a:t>
            </a:r>
            <a:br>
              <a:rPr lang="en-US" sz="2000" b="0" dirty="0"/>
            </a:br>
            <a:r>
              <a:rPr lang="en-US" sz="2000" b="0" dirty="0"/>
              <a:t>		{0, 1, 2, 3, … }</a:t>
            </a:r>
          </a:p>
          <a:p>
            <a:endParaRPr lang="en-US" sz="2000" dirty="0">
              <a:solidFill>
                <a:srgbClr val="990000"/>
              </a:solidFill>
            </a:endParaRPr>
          </a:p>
          <a:p>
            <a:r>
              <a:rPr lang="en-US" sz="2000" dirty="0">
                <a:solidFill>
                  <a:srgbClr val="990000"/>
                </a:solidFill>
              </a:rPr>
              <a:t>Virtual address space: </a:t>
            </a:r>
            <a:r>
              <a:rPr lang="en-US" sz="2000" b="0" dirty="0"/>
              <a:t>Set of N = 2</a:t>
            </a:r>
            <a:r>
              <a:rPr lang="en-US" sz="2000" b="0" baseline="30000" dirty="0"/>
              <a:t>n</a:t>
            </a:r>
            <a:r>
              <a:rPr lang="en-US" sz="2000" b="0" dirty="0"/>
              <a:t> virtual addresses</a:t>
            </a:r>
            <a:br>
              <a:rPr lang="en-US" sz="2000" b="0" dirty="0"/>
            </a:br>
            <a:r>
              <a:rPr lang="en-US" sz="2000" b="0" dirty="0"/>
              <a:t>		{0, 1, 2, 3, …, N-1}</a:t>
            </a:r>
          </a:p>
          <a:p>
            <a:endParaRPr lang="en-US" sz="2000" dirty="0">
              <a:solidFill>
                <a:srgbClr val="990000"/>
              </a:solidFill>
            </a:endParaRPr>
          </a:p>
          <a:p>
            <a:r>
              <a:rPr lang="en-US" sz="2000" dirty="0">
                <a:solidFill>
                  <a:srgbClr val="990000"/>
                </a:solidFill>
              </a:rPr>
              <a:t>Physical address space: </a:t>
            </a:r>
            <a:r>
              <a:rPr lang="en-US" sz="2000" b="0" dirty="0"/>
              <a:t>Set of M = 2</a:t>
            </a:r>
            <a:r>
              <a:rPr lang="en-US" sz="2000" b="0" baseline="30000" dirty="0"/>
              <a:t>m</a:t>
            </a:r>
            <a:r>
              <a:rPr lang="en-US" sz="2000" b="0" dirty="0"/>
              <a:t> physical addresses</a:t>
            </a:r>
            <a:br>
              <a:rPr lang="en-US" sz="2000" b="0" dirty="0"/>
            </a:br>
            <a:r>
              <a:rPr lang="en-US" sz="2000" b="0" dirty="0"/>
              <a:t>		{0, 1, 2, 3, …, M-1}</a:t>
            </a:r>
          </a:p>
          <a:p>
            <a:pPr marL="0" indent="0">
              <a:buNone/>
            </a:pPr>
            <a:endParaRPr lang="en-US" sz="2000"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304800" y="457200"/>
            <a:ext cx="8001000" cy="57308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Why Virtual Memory (VM)?</a:t>
            </a:r>
          </a:p>
        </p:txBody>
      </p:sp>
      <p:sp>
        <p:nvSpPr>
          <p:cNvPr id="11266" name="Rectangle 2"/>
          <p:cNvSpPr>
            <a:spLocks noGrp="1" noChangeArrowheads="1"/>
          </p:cNvSpPr>
          <p:nvPr>
            <p:ph type="body" idx="1"/>
          </p:nvPr>
        </p:nvSpPr>
        <p:spPr>
          <a:xfrm>
            <a:off x="304800" y="1301750"/>
            <a:ext cx="8686800" cy="5480050"/>
          </a:xfrm>
          <a:ln/>
        </p:spPr>
        <p:txBody>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Uses main </a:t>
            </a:r>
            <a:r>
              <a:rPr lang="en-GB" dirty="0"/>
              <a:t>memory efficiently</a:t>
            </a:r>
            <a:endParaRPr lang="en-GB" dirty="0">
              <a:effectLst/>
            </a:endParaRP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Use DRAM as a cache for parts of a virtual address space</a:t>
            </a:r>
          </a:p>
          <a:p>
            <a:pPr>
              <a:lnSpc>
                <a:spcPct val="83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Simplifies memory management</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Each process gets the same uniform linear address space</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ffectLst/>
              </a:rPr>
              <a:t>Isolates address spaces</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One process can’t interfere with another’s memory	</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User program cannot access privileged kernel information and code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 (VM)		</a:t>
            </a:r>
          </a:p>
        </p:txBody>
      </p:sp>
      <p:sp>
        <p:nvSpPr>
          <p:cNvPr id="3" name="Content Placeholder 2"/>
          <p:cNvSpPr>
            <a:spLocks noGrp="1"/>
          </p:cNvSpPr>
          <p:nvPr>
            <p:ph idx="1"/>
          </p:nvPr>
        </p:nvSpPr>
        <p:spPr/>
        <p:txBody>
          <a:bodyPr/>
          <a:lstStyle/>
          <a:p>
            <a:r>
              <a:rPr lang="en-US" dirty="0">
                <a:solidFill>
                  <a:srgbClr val="7F7F7F"/>
                </a:solidFill>
              </a:rPr>
              <a:t>Address spaces</a:t>
            </a:r>
          </a:p>
          <a:p>
            <a:r>
              <a:rPr lang="en-US" dirty="0"/>
              <a:t>VM as a tool for caching</a:t>
            </a:r>
          </a:p>
          <a:p>
            <a:r>
              <a:rPr lang="en-US" dirty="0">
                <a:solidFill>
                  <a:schemeClr val="bg1">
                    <a:lumMod val="50000"/>
                  </a:schemeClr>
                </a:solidFill>
              </a:rPr>
              <a:t>VM as a tool for memory management</a:t>
            </a:r>
          </a:p>
          <a:p>
            <a:r>
              <a:rPr lang="en-US" dirty="0">
                <a:solidFill>
                  <a:schemeClr val="bg1">
                    <a:lumMod val="50000"/>
                  </a:schemeClr>
                </a:solidFill>
              </a:rPr>
              <a:t>VM as a tool for memory protection</a:t>
            </a:r>
          </a:p>
          <a:p>
            <a:r>
              <a:rPr lang="en-US" dirty="0">
                <a:solidFill>
                  <a:schemeClr val="bg1">
                    <a:lumMod val="50000"/>
                  </a:schemeClr>
                </a:solidFill>
              </a:rPr>
              <a:t>Address translation</a:t>
            </a:r>
          </a:p>
          <a:p>
            <a:r>
              <a:rPr lang="en-US" dirty="0">
                <a:solidFill>
                  <a:schemeClr val="bg1">
                    <a:lumMod val="50000"/>
                  </a:schemeClr>
                </a:solidFill>
              </a:rPr>
              <a:t>Simple Memory System Example</a:t>
            </a:r>
          </a:p>
          <a:p>
            <a:pPr>
              <a:buNone/>
            </a:pPr>
            <a:endParaRPr lang="en-US" dirty="0">
              <a:solidFill>
                <a:schemeClr val="bg1">
                  <a:lumMod val="50000"/>
                </a:schemeClr>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p:txBody>
          <a:bodyPr/>
          <a:lstStyle/>
          <a:p>
            <a:r>
              <a:rPr lang="en-GB"/>
              <a:t>VM as a Tool for Caching</a:t>
            </a:r>
            <a:endParaRPr lang="en-GB" dirty="0"/>
          </a:p>
        </p:txBody>
      </p:sp>
      <p:sp>
        <p:nvSpPr>
          <p:cNvPr id="12290" name="Rectangle 2"/>
          <p:cNvSpPr>
            <a:spLocks noGrp="1" noChangeArrowheads="1"/>
          </p:cNvSpPr>
          <p:nvPr>
            <p:ph type="body" idx="1"/>
          </p:nvPr>
        </p:nvSpPr>
        <p:spPr>
          <a:xfrm>
            <a:off x="396875" y="1362075"/>
            <a:ext cx="7896225" cy="2066925"/>
          </a:xfrm>
        </p:spPr>
        <p:txBody>
          <a:bodyPr/>
          <a:lstStyle/>
          <a:p>
            <a:r>
              <a:rPr lang="en-US" dirty="0"/>
              <a:t>Conceptually,</a:t>
            </a:r>
            <a:r>
              <a:rPr lang="en-US" i="1" dirty="0">
                <a:solidFill>
                  <a:srgbClr val="990000"/>
                </a:solidFill>
              </a:rPr>
              <a:t> virtual memory</a:t>
            </a:r>
            <a:r>
              <a:rPr lang="en-US" dirty="0">
                <a:solidFill>
                  <a:srgbClr val="990000"/>
                </a:solidFill>
              </a:rPr>
              <a:t> </a:t>
            </a:r>
            <a:r>
              <a:rPr lang="en-US" dirty="0"/>
              <a:t>is an array of N contiguous bytes stored on disk. </a:t>
            </a:r>
          </a:p>
          <a:p>
            <a:r>
              <a:rPr lang="en-US" dirty="0"/>
              <a:t>The contents of the array on disk are cached in </a:t>
            </a:r>
            <a:r>
              <a:rPr lang="en-US" i="1" dirty="0">
                <a:solidFill>
                  <a:srgbClr val="990000"/>
                </a:solidFill>
              </a:rPr>
              <a:t>physical memory</a:t>
            </a:r>
            <a:r>
              <a:rPr lang="en-US" dirty="0"/>
              <a:t> (</a:t>
            </a:r>
            <a:r>
              <a:rPr lang="en-US" i="1" dirty="0">
                <a:solidFill>
                  <a:srgbClr val="990000"/>
                </a:solidFill>
              </a:rPr>
              <a:t>DRAM cache</a:t>
            </a:r>
            <a:r>
              <a:rPr lang="en-US" dirty="0"/>
              <a:t>)</a:t>
            </a:r>
          </a:p>
          <a:p>
            <a:pPr lvl="1"/>
            <a:r>
              <a:rPr lang="en-GB" dirty="0"/>
              <a:t>These cache blocks are called </a:t>
            </a:r>
            <a:r>
              <a:rPr lang="en-GB" i="1" dirty="0"/>
              <a:t>pages </a:t>
            </a:r>
            <a:r>
              <a:rPr lang="en-GB" dirty="0"/>
              <a:t>(size is P = 2</a:t>
            </a:r>
            <a:r>
              <a:rPr lang="en-GB" baseline="30000" dirty="0"/>
              <a:t>p</a:t>
            </a:r>
            <a:r>
              <a:rPr lang="en-GB" dirty="0"/>
              <a:t> bytes)</a:t>
            </a:r>
            <a:endParaRPr lang="en-GB" baseline="30000" dirty="0"/>
          </a:p>
        </p:txBody>
      </p:sp>
      <p:sp>
        <p:nvSpPr>
          <p:cNvPr id="12291" name="Rectangle 3"/>
          <p:cNvSpPr>
            <a:spLocks noChangeArrowheads="1"/>
          </p:cNvSpPr>
          <p:nvPr/>
        </p:nvSpPr>
        <p:spPr bwMode="auto">
          <a:xfrm>
            <a:off x="5145248" y="5302250"/>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anchor="ctr"/>
          <a:lstStyle/>
          <a:p>
            <a:endParaRPr lang="en-US"/>
          </a:p>
        </p:txBody>
      </p:sp>
      <p:sp>
        <p:nvSpPr>
          <p:cNvPr id="12292" name="Text Box 4"/>
          <p:cNvSpPr txBox="1">
            <a:spLocks noChangeArrowheads="1"/>
          </p:cNvSpPr>
          <p:nvPr/>
        </p:nvSpPr>
        <p:spPr bwMode="auto">
          <a:xfrm>
            <a:off x="6021510" y="5281613"/>
            <a:ext cx="850938" cy="279029"/>
          </a:xfrm>
          <a:prstGeom prst="rect">
            <a:avLst/>
          </a:prstGeom>
          <a:noFill/>
          <a:ln w="9525">
            <a:noFill/>
            <a:round/>
            <a:headEnd/>
            <a:tailEnd/>
          </a:ln>
          <a:effectLst/>
        </p:spPr>
        <p:txBody>
          <a:bodyPr wrap="none" lIns="90360" tIns="44280" rIns="90360" bIns="44280">
            <a:spAutoFit/>
          </a:bodyPr>
          <a:lstStyle/>
          <a:p>
            <a:pP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PP 2</a:t>
            </a:r>
            <a:r>
              <a:rPr lang="en-GB" sz="1400" baseline="30000" dirty="0">
                <a:latin typeface="Calibri" pitchFamily="34" charset="0"/>
              </a:rPr>
              <a:t>m-p</a:t>
            </a:r>
            <a:r>
              <a:rPr lang="en-GB" sz="1400" dirty="0">
                <a:latin typeface="Calibri" pitchFamily="34" charset="0"/>
              </a:rPr>
              <a:t>-1</a:t>
            </a:r>
          </a:p>
        </p:txBody>
      </p:sp>
      <p:sp>
        <p:nvSpPr>
          <p:cNvPr id="12293" name="Text Box 5"/>
          <p:cNvSpPr txBox="1">
            <a:spLocks noChangeArrowheads="1"/>
          </p:cNvSpPr>
          <p:nvPr/>
        </p:nvSpPr>
        <p:spPr bwMode="auto">
          <a:xfrm>
            <a:off x="4762661" y="3503913"/>
            <a:ext cx="1627881"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Physical memory</a:t>
            </a:r>
          </a:p>
        </p:txBody>
      </p:sp>
      <p:sp>
        <p:nvSpPr>
          <p:cNvPr id="12294" name="Rectangle 6"/>
          <p:cNvSpPr>
            <a:spLocks noChangeArrowheads="1"/>
          </p:cNvSpPr>
          <p:nvPr/>
        </p:nvSpPr>
        <p:spPr bwMode="auto">
          <a:xfrm>
            <a:off x="5145248" y="4171950"/>
            <a:ext cx="914400" cy="228600"/>
          </a:xfrm>
          <a:prstGeom prst="rect">
            <a:avLst/>
          </a:prstGeom>
          <a:solidFill>
            <a:srgbClr val="FFFFFF"/>
          </a:solidFill>
          <a:ln w="19080">
            <a:solidFill>
              <a:schemeClr val="tx1"/>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Empty</a:t>
            </a:r>
          </a:p>
        </p:txBody>
      </p:sp>
      <p:sp>
        <p:nvSpPr>
          <p:cNvPr id="12295" name="Rectangle 7"/>
          <p:cNvSpPr>
            <a:spLocks noChangeArrowheads="1"/>
          </p:cNvSpPr>
          <p:nvPr/>
        </p:nvSpPr>
        <p:spPr bwMode="auto">
          <a:xfrm>
            <a:off x="5145248" y="4400550"/>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anchor="ctr"/>
          <a:lstStyle/>
          <a:p>
            <a:endParaRPr lang="en-US"/>
          </a:p>
        </p:txBody>
      </p:sp>
      <p:sp>
        <p:nvSpPr>
          <p:cNvPr id="12296" name="Rectangle 8"/>
          <p:cNvSpPr>
            <a:spLocks noChangeArrowheads="1"/>
          </p:cNvSpPr>
          <p:nvPr/>
        </p:nvSpPr>
        <p:spPr bwMode="auto">
          <a:xfrm>
            <a:off x="5145248" y="4629150"/>
            <a:ext cx="914400" cy="228600"/>
          </a:xfrm>
          <a:prstGeom prst="rect">
            <a:avLst/>
          </a:prstGeom>
          <a:solidFill>
            <a:srgbClr val="FFFFFF"/>
          </a:solidFill>
          <a:ln w="19080">
            <a:solidFill>
              <a:schemeClr val="tx1"/>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Empty</a:t>
            </a:r>
          </a:p>
        </p:txBody>
      </p:sp>
      <p:sp>
        <p:nvSpPr>
          <p:cNvPr id="12297" name="Rectangle 9"/>
          <p:cNvSpPr>
            <a:spLocks noChangeArrowheads="1"/>
          </p:cNvSpPr>
          <p:nvPr/>
        </p:nvSpPr>
        <p:spPr bwMode="auto">
          <a:xfrm>
            <a:off x="2329023" y="5508625"/>
            <a:ext cx="914400" cy="228600"/>
          </a:xfrm>
          <a:prstGeom prst="rect">
            <a:avLst/>
          </a:prstGeom>
          <a:solidFill>
            <a:schemeClr val="bg2">
              <a:lumMod val="20000"/>
              <a:lumOff val="8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err="1">
                <a:latin typeface="Calibri" pitchFamily="34" charset="0"/>
              </a:rPr>
              <a:t>Uncached</a:t>
            </a:r>
            <a:endParaRPr lang="en-GB" sz="1200" dirty="0">
              <a:latin typeface="Calibri" pitchFamily="34" charset="0"/>
            </a:endParaRPr>
          </a:p>
        </p:txBody>
      </p:sp>
      <p:sp>
        <p:nvSpPr>
          <p:cNvPr id="12298" name="Text Box 10"/>
          <p:cNvSpPr txBox="1">
            <a:spLocks noChangeArrowheads="1"/>
          </p:cNvSpPr>
          <p:nvPr/>
        </p:nvSpPr>
        <p:spPr bwMode="auto">
          <a:xfrm>
            <a:off x="1834983" y="3916363"/>
            <a:ext cx="515909" cy="279029"/>
          </a:xfrm>
          <a:prstGeom prst="rect">
            <a:avLst/>
          </a:prstGeom>
          <a:noFill/>
          <a:ln w="9525">
            <a:noFill/>
            <a:round/>
            <a:headEnd/>
            <a:tailEnd/>
          </a:ln>
          <a:effectLst/>
        </p:spPr>
        <p:txBody>
          <a:bodyPr wrap="none" lIns="90360" tIns="44280" rIns="90360" bIns="44280">
            <a:spAutoFit/>
          </a:bodyPr>
          <a:lstStyle/>
          <a:p>
            <a:pPr algn="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0</a:t>
            </a:r>
          </a:p>
        </p:txBody>
      </p:sp>
      <p:sp>
        <p:nvSpPr>
          <p:cNvPr id="12299" name="Text Box 11"/>
          <p:cNvSpPr txBox="1">
            <a:spLocks noChangeArrowheads="1"/>
          </p:cNvSpPr>
          <p:nvPr/>
        </p:nvSpPr>
        <p:spPr bwMode="auto">
          <a:xfrm>
            <a:off x="1834983" y="4144963"/>
            <a:ext cx="515909" cy="279029"/>
          </a:xfrm>
          <a:prstGeom prst="rect">
            <a:avLst/>
          </a:prstGeom>
          <a:noFill/>
          <a:ln w="9525">
            <a:noFill/>
            <a:round/>
            <a:headEnd/>
            <a:tailEnd/>
          </a:ln>
          <a:effectLst/>
        </p:spPr>
        <p:txBody>
          <a:bodyPr wrap="none" lIns="90360" tIns="44280" rIns="90360" bIns="44280">
            <a:spAutoFit/>
          </a:bodyPr>
          <a:lstStyle/>
          <a:p>
            <a:pPr algn="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1</a:t>
            </a:r>
          </a:p>
        </p:txBody>
      </p:sp>
      <p:sp>
        <p:nvSpPr>
          <p:cNvPr id="12300" name="Text Box 12"/>
          <p:cNvSpPr txBox="1">
            <a:spLocks noChangeArrowheads="1"/>
          </p:cNvSpPr>
          <p:nvPr/>
        </p:nvSpPr>
        <p:spPr bwMode="auto">
          <a:xfrm>
            <a:off x="1524000" y="5505450"/>
            <a:ext cx="826892" cy="279029"/>
          </a:xfrm>
          <a:prstGeom prst="rect">
            <a:avLst/>
          </a:prstGeom>
          <a:noFill/>
          <a:ln w="9525">
            <a:noFill/>
            <a:round/>
            <a:headEnd/>
            <a:tailEnd/>
          </a:ln>
          <a:effectLst/>
        </p:spPr>
        <p:txBody>
          <a:bodyPr wrap="none" lIns="90360" tIns="44280" rIns="90360" bIns="44280">
            <a:spAutoFit/>
          </a:bodyPr>
          <a:lstStyle/>
          <a:p>
            <a:pPr algn="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VP 2</a:t>
            </a:r>
            <a:r>
              <a:rPr lang="en-GB" sz="1400" baseline="30000" dirty="0">
                <a:latin typeface="Calibri" pitchFamily="34" charset="0"/>
              </a:rPr>
              <a:t>n-p</a:t>
            </a:r>
            <a:r>
              <a:rPr lang="en-GB" sz="1400" dirty="0">
                <a:latin typeface="Calibri" pitchFamily="34" charset="0"/>
              </a:rPr>
              <a:t>-1</a:t>
            </a:r>
          </a:p>
        </p:txBody>
      </p:sp>
      <p:sp>
        <p:nvSpPr>
          <p:cNvPr id="12301" name="Text Box 13"/>
          <p:cNvSpPr txBox="1">
            <a:spLocks noChangeArrowheads="1"/>
          </p:cNvSpPr>
          <p:nvPr/>
        </p:nvSpPr>
        <p:spPr bwMode="auto">
          <a:xfrm>
            <a:off x="2019461" y="3503913"/>
            <a:ext cx="1525095" cy="306087"/>
          </a:xfrm>
          <a:prstGeom prst="rect">
            <a:avLst/>
          </a:prstGeom>
          <a:noFill/>
          <a:ln w="9525">
            <a:noFill/>
            <a:round/>
            <a:headEnd/>
            <a:tailEnd/>
          </a:ln>
          <a:effectLst/>
        </p:spPr>
        <p:txBody>
          <a:bodyPr wrap="none" lIns="90360" tIns="44280" rIns="90360" bIns="44280">
            <a:spAutoFit/>
          </a:bodyPr>
          <a:lstStyle/>
          <a:p>
            <a:pPr algn="ctr">
              <a:lnSpc>
                <a:spcPct val="88000"/>
              </a:lnSpc>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Virtual memory</a:t>
            </a:r>
          </a:p>
        </p:txBody>
      </p:sp>
      <p:sp>
        <p:nvSpPr>
          <p:cNvPr id="12302" name="Rectangle 14"/>
          <p:cNvSpPr>
            <a:spLocks noChangeArrowheads="1"/>
          </p:cNvSpPr>
          <p:nvPr/>
        </p:nvSpPr>
        <p:spPr bwMode="auto">
          <a:xfrm>
            <a:off x="2329023" y="3927024"/>
            <a:ext cx="914400" cy="228600"/>
          </a:xfrm>
          <a:prstGeom prst="rect">
            <a:avLst/>
          </a:prstGeom>
          <a:solidFill>
            <a:srgbClr val="FFFFFF"/>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Unallocated</a:t>
            </a:r>
          </a:p>
        </p:txBody>
      </p:sp>
      <p:sp>
        <p:nvSpPr>
          <p:cNvPr id="12303" name="Rectangle 15"/>
          <p:cNvSpPr>
            <a:spLocks noChangeArrowheads="1"/>
          </p:cNvSpPr>
          <p:nvPr/>
        </p:nvSpPr>
        <p:spPr bwMode="auto">
          <a:xfrm>
            <a:off x="2329023" y="4155624"/>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Cached</a:t>
            </a:r>
          </a:p>
        </p:txBody>
      </p:sp>
      <p:sp>
        <p:nvSpPr>
          <p:cNvPr id="12304" name="Rectangle 16"/>
          <p:cNvSpPr>
            <a:spLocks noChangeArrowheads="1"/>
          </p:cNvSpPr>
          <p:nvPr/>
        </p:nvSpPr>
        <p:spPr bwMode="auto">
          <a:xfrm>
            <a:off x="2329023" y="4384224"/>
            <a:ext cx="914400" cy="228600"/>
          </a:xfrm>
          <a:prstGeom prst="rect">
            <a:avLst/>
          </a:prstGeom>
          <a:solidFill>
            <a:schemeClr val="bg2">
              <a:lumMod val="20000"/>
              <a:lumOff val="8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err="1">
                <a:latin typeface="Calibri" pitchFamily="34" charset="0"/>
              </a:rPr>
              <a:t>Uncached</a:t>
            </a:r>
            <a:endParaRPr lang="en-GB" sz="1200" dirty="0">
              <a:latin typeface="Calibri" pitchFamily="34" charset="0"/>
            </a:endParaRPr>
          </a:p>
        </p:txBody>
      </p:sp>
      <p:sp>
        <p:nvSpPr>
          <p:cNvPr id="12305" name="Rectangle 17"/>
          <p:cNvSpPr>
            <a:spLocks noChangeArrowheads="1"/>
          </p:cNvSpPr>
          <p:nvPr/>
        </p:nvSpPr>
        <p:spPr bwMode="auto">
          <a:xfrm>
            <a:off x="2329023" y="4610100"/>
            <a:ext cx="914400" cy="228600"/>
          </a:xfrm>
          <a:prstGeom prst="rect">
            <a:avLst/>
          </a:prstGeom>
          <a:solidFill>
            <a:srgbClr val="FFFFFF"/>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Unallocated</a:t>
            </a:r>
          </a:p>
        </p:txBody>
      </p:sp>
      <p:sp>
        <p:nvSpPr>
          <p:cNvPr id="12306" name="Rectangle 18"/>
          <p:cNvSpPr>
            <a:spLocks noChangeArrowheads="1"/>
          </p:cNvSpPr>
          <p:nvPr/>
        </p:nvSpPr>
        <p:spPr bwMode="auto">
          <a:xfrm>
            <a:off x="2329023" y="4835525"/>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Cached</a:t>
            </a:r>
          </a:p>
        </p:txBody>
      </p:sp>
      <p:sp>
        <p:nvSpPr>
          <p:cNvPr id="12307" name="Rectangle 19"/>
          <p:cNvSpPr>
            <a:spLocks noChangeArrowheads="1"/>
          </p:cNvSpPr>
          <p:nvPr/>
        </p:nvSpPr>
        <p:spPr bwMode="auto">
          <a:xfrm>
            <a:off x="2329023" y="5064125"/>
            <a:ext cx="914400" cy="228600"/>
          </a:xfrm>
          <a:prstGeom prst="rect">
            <a:avLst/>
          </a:prstGeom>
          <a:solidFill>
            <a:schemeClr val="bg2">
              <a:lumMod val="20000"/>
              <a:lumOff val="8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err="1">
                <a:latin typeface="Calibri" pitchFamily="34" charset="0"/>
              </a:rPr>
              <a:t>Uncached</a:t>
            </a:r>
            <a:endParaRPr lang="en-GB" sz="1200" dirty="0">
              <a:latin typeface="Calibri" pitchFamily="34" charset="0"/>
            </a:endParaRPr>
          </a:p>
        </p:txBody>
      </p:sp>
      <p:sp>
        <p:nvSpPr>
          <p:cNvPr id="12308" name="Text Box 20"/>
          <p:cNvSpPr txBox="1">
            <a:spLocks noChangeArrowheads="1"/>
          </p:cNvSpPr>
          <p:nvPr/>
        </p:nvSpPr>
        <p:spPr bwMode="auto">
          <a:xfrm>
            <a:off x="6021510" y="4141788"/>
            <a:ext cx="505564"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PP 0</a:t>
            </a:r>
          </a:p>
        </p:txBody>
      </p:sp>
      <p:sp>
        <p:nvSpPr>
          <p:cNvPr id="12309" name="Text Box 21"/>
          <p:cNvSpPr txBox="1">
            <a:spLocks noChangeArrowheads="1"/>
          </p:cNvSpPr>
          <p:nvPr/>
        </p:nvSpPr>
        <p:spPr bwMode="auto">
          <a:xfrm>
            <a:off x="6021510" y="4370388"/>
            <a:ext cx="505564" cy="305662"/>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Calibri" pitchFamily="34" charset="0"/>
              </a:rPr>
              <a:t>PP 1</a:t>
            </a:r>
          </a:p>
        </p:txBody>
      </p:sp>
      <p:sp>
        <p:nvSpPr>
          <p:cNvPr id="12310" name="Line 22"/>
          <p:cNvSpPr>
            <a:spLocks noChangeShapeType="1"/>
          </p:cNvSpPr>
          <p:nvPr/>
        </p:nvSpPr>
        <p:spPr bwMode="auto">
          <a:xfrm>
            <a:off x="3243423" y="4264025"/>
            <a:ext cx="1905000" cy="260350"/>
          </a:xfrm>
          <a:prstGeom prst="line">
            <a:avLst/>
          </a:prstGeom>
          <a:noFill/>
          <a:ln w="12600">
            <a:solidFill>
              <a:schemeClr val="tx1"/>
            </a:solidFill>
            <a:miter lim="800000"/>
            <a:headEnd/>
            <a:tailEnd type="triangle" w="med" len="med"/>
          </a:ln>
          <a:effectLst/>
        </p:spPr>
        <p:txBody>
          <a:bodyPr/>
          <a:lstStyle/>
          <a:p>
            <a:endParaRPr lang="en-US"/>
          </a:p>
        </p:txBody>
      </p:sp>
      <p:sp>
        <p:nvSpPr>
          <p:cNvPr id="12311" name="Rectangle 23"/>
          <p:cNvSpPr>
            <a:spLocks noChangeArrowheads="1"/>
          </p:cNvSpPr>
          <p:nvPr/>
        </p:nvSpPr>
        <p:spPr bwMode="auto">
          <a:xfrm>
            <a:off x="5145248" y="5073650"/>
            <a:ext cx="914400" cy="228600"/>
          </a:xfrm>
          <a:prstGeom prst="rect">
            <a:avLst/>
          </a:prstGeom>
          <a:solidFill>
            <a:srgbClr val="FFFFFF"/>
          </a:solidFill>
          <a:ln w="19080">
            <a:solidFill>
              <a:schemeClr val="tx1"/>
            </a:solidFill>
            <a:miter lim="800000"/>
            <a:headEnd/>
            <a:tailEnd/>
          </a:ln>
          <a:effectLst/>
        </p:spPr>
        <p:txBody>
          <a:bodyPr wrap="none" lIns="90360" tIns="44280" rIns="90360" bIns="4428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Empty</a:t>
            </a:r>
          </a:p>
        </p:txBody>
      </p:sp>
      <p:sp>
        <p:nvSpPr>
          <p:cNvPr id="12312" name="Line 24"/>
          <p:cNvSpPr>
            <a:spLocks noChangeShapeType="1"/>
          </p:cNvSpPr>
          <p:nvPr/>
        </p:nvSpPr>
        <p:spPr bwMode="auto">
          <a:xfrm>
            <a:off x="3243423" y="4981575"/>
            <a:ext cx="1905000" cy="457200"/>
          </a:xfrm>
          <a:prstGeom prst="line">
            <a:avLst/>
          </a:prstGeom>
          <a:noFill/>
          <a:ln w="12600">
            <a:solidFill>
              <a:schemeClr val="tx1"/>
            </a:solidFill>
            <a:miter lim="800000"/>
            <a:headEnd/>
            <a:tailEnd type="triangle" w="med" len="med"/>
          </a:ln>
          <a:effectLst/>
        </p:spPr>
        <p:txBody>
          <a:bodyPr/>
          <a:lstStyle/>
          <a:p>
            <a:endParaRPr lang="en-US"/>
          </a:p>
        </p:txBody>
      </p:sp>
      <p:sp>
        <p:nvSpPr>
          <p:cNvPr id="12313" name="Rectangle 25"/>
          <p:cNvSpPr>
            <a:spLocks noChangeArrowheads="1"/>
          </p:cNvSpPr>
          <p:nvPr/>
        </p:nvSpPr>
        <p:spPr bwMode="auto">
          <a:xfrm>
            <a:off x="2329023" y="5286375"/>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lIns="90360" tIns="44280" rIns="90360" bIns="44280" anchor="ct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latin typeface="Calibri" pitchFamily="34" charset="0"/>
              </a:rPr>
              <a:t>Cached</a:t>
            </a:r>
          </a:p>
        </p:txBody>
      </p:sp>
      <p:sp>
        <p:nvSpPr>
          <p:cNvPr id="12314" name="Rectangle 26"/>
          <p:cNvSpPr>
            <a:spLocks noChangeArrowheads="1"/>
          </p:cNvSpPr>
          <p:nvPr/>
        </p:nvSpPr>
        <p:spPr bwMode="auto">
          <a:xfrm>
            <a:off x="5145248" y="4857750"/>
            <a:ext cx="914400" cy="228600"/>
          </a:xfrm>
          <a:prstGeom prst="rect">
            <a:avLst/>
          </a:prstGeom>
          <a:solidFill>
            <a:schemeClr val="accent2">
              <a:lumMod val="40000"/>
              <a:lumOff val="60000"/>
            </a:schemeClr>
          </a:solidFill>
          <a:ln w="19080">
            <a:solidFill>
              <a:schemeClr val="tx1"/>
            </a:solidFill>
            <a:miter lim="800000"/>
            <a:headEnd/>
            <a:tailEnd/>
          </a:ln>
          <a:effectLst/>
        </p:spPr>
        <p:txBody>
          <a:bodyPr wrap="none" anchor="ctr"/>
          <a:lstStyle/>
          <a:p>
            <a:endParaRPr lang="en-US"/>
          </a:p>
        </p:txBody>
      </p:sp>
      <p:sp>
        <p:nvSpPr>
          <p:cNvPr id="12315" name="Line 27"/>
          <p:cNvSpPr>
            <a:spLocks noChangeShapeType="1"/>
          </p:cNvSpPr>
          <p:nvPr/>
        </p:nvSpPr>
        <p:spPr bwMode="auto">
          <a:xfrm flipV="1">
            <a:off x="3243423" y="4979988"/>
            <a:ext cx="1905000" cy="384175"/>
          </a:xfrm>
          <a:prstGeom prst="line">
            <a:avLst/>
          </a:prstGeom>
          <a:noFill/>
          <a:ln w="12600">
            <a:solidFill>
              <a:schemeClr val="tx1"/>
            </a:solidFill>
            <a:miter lim="800000"/>
            <a:headEnd/>
            <a:tailEnd type="triangle" w="med" len="med"/>
          </a:ln>
          <a:effectLst/>
        </p:spPr>
        <p:txBody>
          <a:bodyPr/>
          <a:lstStyle/>
          <a:p>
            <a:endParaRPr lang="en-US"/>
          </a:p>
        </p:txBody>
      </p:sp>
      <p:sp>
        <p:nvSpPr>
          <p:cNvPr id="12316" name="Text Box 28"/>
          <p:cNvSpPr txBox="1">
            <a:spLocks noChangeArrowheads="1"/>
          </p:cNvSpPr>
          <p:nvPr/>
        </p:nvSpPr>
        <p:spPr bwMode="auto">
          <a:xfrm>
            <a:off x="3189448" y="3810000"/>
            <a:ext cx="254000" cy="244475"/>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dirty="0">
                <a:latin typeface="Calibri" pitchFamily="34" charset="0"/>
              </a:rPr>
              <a:t>0</a:t>
            </a:r>
          </a:p>
        </p:txBody>
      </p:sp>
      <p:sp>
        <p:nvSpPr>
          <p:cNvPr id="12317" name="Text Box 29"/>
          <p:cNvSpPr txBox="1">
            <a:spLocks noChangeArrowheads="1"/>
          </p:cNvSpPr>
          <p:nvPr/>
        </p:nvSpPr>
        <p:spPr bwMode="auto">
          <a:xfrm>
            <a:off x="3203286" y="5606794"/>
            <a:ext cx="370486" cy="245838"/>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dirty="0">
                <a:latin typeface="Calibri" pitchFamily="34" charset="0"/>
              </a:rPr>
              <a:t>N-1</a:t>
            </a:r>
          </a:p>
        </p:txBody>
      </p:sp>
      <p:sp>
        <p:nvSpPr>
          <p:cNvPr id="12318" name="Text Box 30"/>
          <p:cNvSpPr txBox="1">
            <a:spLocks noChangeArrowheads="1"/>
          </p:cNvSpPr>
          <p:nvPr/>
        </p:nvSpPr>
        <p:spPr bwMode="auto">
          <a:xfrm>
            <a:off x="4799216" y="5414351"/>
            <a:ext cx="398101" cy="245838"/>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dirty="0">
                <a:latin typeface="Calibri" pitchFamily="34" charset="0"/>
              </a:rPr>
              <a:t>M-1</a:t>
            </a:r>
          </a:p>
        </p:txBody>
      </p:sp>
      <p:sp>
        <p:nvSpPr>
          <p:cNvPr id="12319" name="Text Box 31"/>
          <p:cNvSpPr txBox="1">
            <a:spLocks noChangeArrowheads="1"/>
          </p:cNvSpPr>
          <p:nvPr/>
        </p:nvSpPr>
        <p:spPr bwMode="auto">
          <a:xfrm>
            <a:off x="4948131" y="4055885"/>
            <a:ext cx="254000" cy="244475"/>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000" dirty="0">
                <a:latin typeface="Calibri" pitchFamily="34" charset="0"/>
              </a:rPr>
              <a:t>0</a:t>
            </a:r>
          </a:p>
        </p:txBody>
      </p:sp>
      <p:sp>
        <p:nvSpPr>
          <p:cNvPr id="12320" name="Text Box 32"/>
          <p:cNvSpPr txBox="1">
            <a:spLocks noChangeArrowheads="1"/>
          </p:cNvSpPr>
          <p:nvPr/>
        </p:nvSpPr>
        <p:spPr bwMode="auto">
          <a:xfrm>
            <a:off x="1913533" y="5899495"/>
            <a:ext cx="1794579" cy="57792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Virtual pages (VPs)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stored on disk</a:t>
            </a:r>
          </a:p>
        </p:txBody>
      </p:sp>
      <p:sp>
        <p:nvSpPr>
          <p:cNvPr id="12321" name="Text Box 33"/>
          <p:cNvSpPr txBox="1">
            <a:spLocks noChangeArrowheads="1"/>
          </p:cNvSpPr>
          <p:nvPr/>
        </p:nvSpPr>
        <p:spPr bwMode="auto">
          <a:xfrm>
            <a:off x="4708977" y="5899495"/>
            <a:ext cx="1872124" cy="577929"/>
          </a:xfrm>
          <a:prstGeom prst="rect">
            <a:avLst/>
          </a:prstGeom>
          <a:noFill/>
          <a:ln w="9525">
            <a:noFill/>
            <a:round/>
            <a:headEnd/>
            <a:tailEnd/>
          </a:ln>
          <a:effectLst/>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Physical pages (</a:t>
            </a:r>
            <a:r>
              <a:rPr lang="en-GB" sz="1600" dirty="0" err="1">
                <a:latin typeface="Calibri" pitchFamily="34" charset="0"/>
              </a:rPr>
              <a:t>PPs</a:t>
            </a:r>
            <a:r>
              <a:rPr lang="en-GB" sz="1600" dirty="0">
                <a:latin typeface="Calibri" pitchFamily="34" charset="0"/>
              </a:rPr>
              <a:t>) </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cached in DRAM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itle and Content">
  <a:themeElements>
    <a:clrScheme name="">
      <a:dk1>
        <a:srgbClr val="000000"/>
      </a:dk1>
      <a:lt1>
        <a:srgbClr val="FFFFFF"/>
      </a:lt1>
      <a:dk2>
        <a:srgbClr val="000000"/>
      </a:dk2>
      <a:lt2>
        <a:srgbClr val="00000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04-float" id="{67944C2F-3416-D142-8702-985A1351DF87}" vid="{1F314E78-C04B-D443-8A36-28CC65374A53}"/>
    </a:ext>
  </a:extLst>
</a:theme>
</file>

<file path=ppt/theme/theme2.xml><?xml version="1.0" encoding="utf-8"?>
<a:theme xmlns:a="http://schemas.openxmlformats.org/drawingml/2006/main" name="Title Only">
  <a:themeElements>
    <a:clrScheme name="">
      <a:dk1>
        <a:srgbClr val="000000"/>
      </a:dk1>
      <a:lt1>
        <a:srgbClr val="FFFFFF"/>
      </a:lt1>
      <a:dk2>
        <a:srgbClr val="000000"/>
      </a:dk2>
      <a:lt2>
        <a:srgbClr val="80808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Only">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04-float" id="{67944C2F-3416-D142-8702-985A1351DF87}" vid="{02832A9C-35A8-454D-BA11-0FC3DDDE4E09}"/>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1843</TotalTime>
  <Pages>0</Pages>
  <Words>5259</Words>
  <Characters>0</Characters>
  <Application>Microsoft Macintosh PowerPoint</Application>
  <PresentationFormat>On-screen Show (4:3)</PresentationFormat>
  <Lines>0</Lines>
  <Paragraphs>2298</Paragraphs>
  <Slides>58</Slides>
  <Notes>48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58</vt:i4>
      </vt:variant>
    </vt:vector>
  </HeadingPairs>
  <TitlesOfParts>
    <vt:vector size="69" baseType="lpstr">
      <vt:lpstr>Calibri Bold</vt:lpstr>
      <vt:lpstr>Arial Narrow</vt:lpstr>
      <vt:lpstr>Calibri</vt:lpstr>
      <vt:lpstr>Courier</vt:lpstr>
      <vt:lpstr>Courier New</vt:lpstr>
      <vt:lpstr>Gill Sans</vt:lpstr>
      <vt:lpstr>Times New Roman</vt:lpstr>
      <vt:lpstr>Wingdings</vt:lpstr>
      <vt:lpstr>Wingdings 2</vt:lpstr>
      <vt:lpstr>Title and Content</vt:lpstr>
      <vt:lpstr>Title Only</vt:lpstr>
      <vt:lpstr>Virtual Memory  COMP 222: Introduction to Computer Organization</vt:lpstr>
      <vt:lpstr>Hmmm, How Does This Work?!  </vt:lpstr>
      <vt:lpstr>Virtual Memory (VM)</vt:lpstr>
      <vt:lpstr>A System Using Physical Addressing</vt:lpstr>
      <vt:lpstr>A System Using Virtual Addressing</vt:lpstr>
      <vt:lpstr>Address Spaces</vt:lpstr>
      <vt:lpstr>Why Virtual Memory (VM)?</vt:lpstr>
      <vt:lpstr>Virtual Memory (VM)  </vt:lpstr>
      <vt:lpstr>VM as a Tool for Caching</vt:lpstr>
      <vt:lpstr>DRAM Cache Organization</vt:lpstr>
      <vt:lpstr>Enabling Data Structure: Page Table</vt:lpstr>
      <vt:lpstr>Page Hit</vt:lpstr>
      <vt:lpstr>Page Fault</vt:lpstr>
      <vt:lpstr>Triggering a Page Fault</vt:lpstr>
      <vt:lpstr>Handling Page Fault</vt:lpstr>
      <vt:lpstr>Handling Page Fault</vt:lpstr>
      <vt:lpstr>Handling Page Fault</vt:lpstr>
      <vt:lpstr>Handling Page Fault</vt:lpstr>
      <vt:lpstr>Completing page fault</vt:lpstr>
      <vt:lpstr>Allocating Pages</vt:lpstr>
      <vt:lpstr>Allocating Pages</vt:lpstr>
      <vt:lpstr>Locality to the Rescue Again!</vt:lpstr>
      <vt:lpstr>Virtual Memory (VM)  </vt:lpstr>
      <vt:lpstr>PowerPoint Presentation</vt:lpstr>
      <vt:lpstr>VM as a Tool for Memory Management</vt:lpstr>
      <vt:lpstr>Simplifying Linking and Loading</vt:lpstr>
      <vt:lpstr>Virtual Memory (VM)  </vt:lpstr>
      <vt:lpstr>VM as a Tool for Memory Protection</vt:lpstr>
      <vt:lpstr>Virtual Memory (VM)  </vt:lpstr>
      <vt:lpstr>VM Address Translation</vt:lpstr>
      <vt:lpstr>Summary of Address Translation Symbols</vt:lpstr>
      <vt:lpstr>Address Translation With a Page Table</vt:lpstr>
      <vt:lpstr>Conceptual Question</vt:lpstr>
      <vt:lpstr>Address Translation: Page Hit</vt:lpstr>
      <vt:lpstr>Address Translation: Page Fault</vt:lpstr>
      <vt:lpstr>Speeding Up Page Table Access</vt:lpstr>
      <vt:lpstr>Integrating VM and Cache</vt:lpstr>
      <vt:lpstr>Reality Check</vt:lpstr>
      <vt:lpstr>A Two-Level Page Table Hierarchy</vt:lpstr>
      <vt:lpstr>Translating with a k-level Page Table</vt:lpstr>
      <vt:lpstr>Conceptual Questions</vt:lpstr>
      <vt:lpstr>The problem (with k-level page tables)</vt:lpstr>
      <vt:lpstr>Speeding Up Translation: The TLB</vt:lpstr>
      <vt:lpstr>Summary of Address Translation Symbols</vt:lpstr>
      <vt:lpstr>Accessing the TLB</vt:lpstr>
      <vt:lpstr>TLB Hit</vt:lpstr>
      <vt:lpstr>TLB Miss</vt:lpstr>
      <vt:lpstr>Virtual Memory (VM)  </vt:lpstr>
      <vt:lpstr>Conceptual Question</vt:lpstr>
      <vt:lpstr>Simple Memory System Example</vt:lpstr>
      <vt:lpstr>Simple Memory System TLB</vt:lpstr>
      <vt:lpstr>Simple Memory System Page Table</vt:lpstr>
      <vt:lpstr>Simple Memory System Cache</vt:lpstr>
      <vt:lpstr>Address Translation Example</vt:lpstr>
      <vt:lpstr>Address Translation Example</vt:lpstr>
      <vt:lpstr>Address Translation Example: TLB/Cache Miss</vt:lpstr>
      <vt:lpstr>Address Translation Example: TLB/Cache Miss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 1st Lecture, Jan. 12th</dc:title>
  <dc:creator>Markus Pueschel</dc:creator>
  <cp:lastModifiedBy>Alan Cox</cp:lastModifiedBy>
  <cp:revision>84</cp:revision>
  <cp:lastPrinted>2012-09-05T04:08:39Z</cp:lastPrinted>
  <dcterms:created xsi:type="dcterms:W3CDTF">2012-09-06T15:16:51Z</dcterms:created>
  <dcterms:modified xsi:type="dcterms:W3CDTF">2024-11-11T19:24:35Z</dcterms:modified>
</cp:coreProperties>
</file>