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1480" r:id="rId2"/>
    <p:sldId id="1490" r:id="rId3"/>
    <p:sldId id="1442" r:id="rId4"/>
    <p:sldId id="1443" r:id="rId5"/>
    <p:sldId id="1444" r:id="rId6"/>
    <p:sldId id="1445" r:id="rId7"/>
    <p:sldId id="1467" r:id="rId8"/>
    <p:sldId id="1477" r:id="rId9"/>
    <p:sldId id="1478" r:id="rId10"/>
    <p:sldId id="1479" r:id="rId11"/>
    <p:sldId id="1426" r:id="rId12"/>
    <p:sldId id="1251" r:id="rId13"/>
    <p:sldId id="279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308" r:id="rId25"/>
    <p:sldId id="305" r:id="rId26"/>
    <p:sldId id="30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6" r:id="rId36"/>
    <p:sldId id="307" r:id="rId37"/>
    <p:sldId id="303" r:id="rId38"/>
  </p:sldIdLst>
  <p:sldSz cx="9131300" cy="68453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9" autoAdjust="0"/>
    <p:restoredTop sz="90882"/>
  </p:normalViewPr>
  <p:slideViewPr>
    <p:cSldViewPr showGuides="1">
      <p:cViewPr varScale="1">
        <p:scale>
          <a:sx n="105" d="100"/>
          <a:sy n="105" d="100"/>
        </p:scale>
        <p:origin x="1648" y="192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151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4.xml"/><Relationship Id="rId1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11605" y="304800"/>
            <a:ext cx="591508" cy="21108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 dirty="0"/>
              <a:t>15-349</a:t>
            </a:r>
          </a:p>
        </p:txBody>
      </p:sp>
    </p:spTree>
    <p:extLst>
      <p:ext uri="{BB962C8B-B14F-4D97-AF65-F5344CB8AC3E}">
        <p14:creationId xmlns:p14="http://schemas.microsoft.com/office/powerpoint/2010/main" val="255862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1F19407A-EF8A-4F82-9C5B-3388DF293279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5095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Understanding these Why questions will be relevant for today’s quiz.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Click to reveal PPO.  Then run through lookup that retrieves 0x15 before clicking again to reveal the answer.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15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We are not showing the TLB on the slide, but by assumption it’s a TLB miss, so we need to look at the Page Table for the translation.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63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17285E9A-5323-492E-AD63-DD331A2C1E5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>
                <a:solidFill>
                  <a:schemeClr val="hlink"/>
                </a:solidFill>
              </a:rPr>
              <a:t>CS:APP3e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(VM)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rgbClr val="7F7F7F"/>
                </a:solidFill>
              </a:rPr>
              <a:t>Address translation</a:t>
            </a:r>
          </a:p>
          <a:p>
            <a:r>
              <a:rPr lang="en-US" dirty="0"/>
              <a:t>Simple memory system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3504" y="4561105"/>
            <a:ext cx="184389" cy="340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797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4544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Box 325">
            <a:extLst>
              <a:ext uri="{FF2B5EF4-FFF2-40B4-BE49-F238E27FC236}">
                <a16:creationId xmlns:a16="http://schemas.microsoft.com/office/drawing/2014/main" id="{DB733A1E-6BA2-4E8C-9B36-48AD7EDD1AC8}"/>
              </a:ext>
            </a:extLst>
          </p:cNvPr>
          <p:cNvSpPr txBox="1"/>
          <p:nvPr/>
        </p:nvSpPr>
        <p:spPr>
          <a:xfrm>
            <a:off x="216299" y="1133313"/>
            <a:ext cx="753936" cy="34061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2411" y="492799"/>
            <a:ext cx="8594654" cy="572026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3194" dirty="0"/>
              <a:t>Address Translation Example: </a:t>
            </a:r>
            <a:r>
              <a:rPr lang="en-GB" sz="3194" dirty="0">
                <a:solidFill>
                  <a:srgbClr val="0070C0"/>
                </a:solidFill>
              </a:rPr>
              <a:t>TLB/Cache Miss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2412" y="1369061"/>
            <a:ext cx="8292003" cy="5324121"/>
          </a:xfrm>
          <a:ln/>
        </p:spPr>
        <p:txBody>
          <a:bodyPr/>
          <a:lstStyle/>
          <a:p>
            <a:pPr marL="221828" indent="-221828">
              <a:lnSpc>
                <a:spcPct val="80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1828" indent="-221828">
              <a:lnSpc>
                <a:spcPct val="80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1828" indent="-221828">
              <a:lnSpc>
                <a:spcPct val="80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7738" lvl="1" indent="-220244">
              <a:lnSpc>
                <a:spcPct val="85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>
              <a:latin typeface="Courier New" pitchFamily="49" charset="0"/>
            </a:endParaRPr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397" dirty="0"/>
          </a:p>
          <a:p>
            <a:pPr marL="221828" indent="-221828">
              <a:lnSpc>
                <a:spcPct val="73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221828" indent="-221828">
              <a:lnSpc>
                <a:spcPct val="73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1597" dirty="0"/>
              <a:t>	</a:t>
            </a:r>
            <a:r>
              <a:rPr lang="en-GB" sz="1200" dirty="0"/>
              <a:t>CO___	CI___	CT ____	     Hit? __              Byte: ____</a:t>
            </a:r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914824" y="5211090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91482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1401285" y="5211090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1401285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1887744" y="5211090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188774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2374205" y="5211090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2374205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2860664" y="5211090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286066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3347124" y="5211090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334712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3833584" y="5211090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383358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4320044" y="5211090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432004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4806504" y="5211090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480650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5292964" y="5211090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529296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5779424" y="5211090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577942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6265884" y="5211090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6265884" y="4906854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842563" y="5599836"/>
            <a:ext cx="2918760" cy="332758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935423" y="5591385"/>
            <a:ext cx="2918760" cy="332758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5759352" y="4553498"/>
            <a:ext cx="990351" cy="305821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3825132" y="4549801"/>
            <a:ext cx="1923656" cy="305821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914824" y="4553498"/>
            <a:ext cx="2888654" cy="305821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CT</a:t>
              </a:r>
            </a:p>
          </p:txBody>
        </p:sp>
      </p:grp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1058490" y="5208977"/>
            <a:ext cx="5566560" cy="339096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61305" y="6084711"/>
            <a:ext cx="196485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8764" y="6084711"/>
            <a:ext cx="394569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64363" y="6084711"/>
            <a:ext cx="498572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3244" y="6084711"/>
            <a:ext cx="226565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0070C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891" y="6084711"/>
            <a:ext cx="540173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 err="1">
                <a:solidFill>
                  <a:srgbClr val="0070C0"/>
                </a:solidFill>
                <a:latin typeface="Calibri" pitchFamily="34" charset="0"/>
              </a:rPr>
              <a:t>Mem</a:t>
            </a:r>
            <a:endParaRPr lang="en-GB" sz="1597" dirty="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152649" y="1485424"/>
            <a:ext cx="8824417" cy="2556424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164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65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166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167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68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9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170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171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2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3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4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5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6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177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178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180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181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182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3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85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86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187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188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189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191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192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3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4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5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6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7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198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99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200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201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02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03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04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205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206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7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1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12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13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214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215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216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217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18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219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221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222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223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224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25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26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397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227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28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43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6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7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8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9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50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251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252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253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254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255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256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7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258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259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60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261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262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263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64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65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266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7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8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9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0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71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272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273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4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5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6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7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78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279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280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281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282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83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284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5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286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287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88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89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90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91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2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293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94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295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296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97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298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9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300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301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302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303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304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305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06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07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397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308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09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23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1777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1" grpId="0"/>
      <p:bldP spid="380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8964" y="492799"/>
            <a:ext cx="5282924" cy="572026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470" y="1369060"/>
            <a:ext cx="8292003" cy="4791710"/>
          </a:xfrm>
          <a:ln/>
        </p:spPr>
        <p:txBody>
          <a:bodyPr/>
          <a:lstStyle/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Cannot be corrupted by other processes</a:t>
            </a:r>
            <a:endParaRPr lang="en-GB" dirty="0">
              <a:effectLst/>
            </a:endParaRPr>
          </a:p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Implemented via combination of hardware &amp; software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MMU, TLB, exception handling mechanisms part of hardware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Page fault handlers, TLB management performed in software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85304" y="-26938"/>
            <a:ext cx="1318354" cy="25194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029" tIns="38029" rIns="38029" bIns="38029"/>
          <a:lstStyle/>
          <a:p>
            <a:pPr algn="l"/>
            <a:r>
              <a:rPr lang="en-US" sz="1198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6647" y="4069151"/>
            <a:ext cx="1481632" cy="69422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029" tIns="38029" rIns="38029" bIns="38029" anchor="t">
            <a:spAutoFit/>
          </a:bodyPr>
          <a:lstStyle/>
          <a:p>
            <a:pPr algn="l">
              <a:spcBef>
                <a:spcPts val="474"/>
              </a:spcBef>
            </a:pPr>
            <a:r>
              <a:rPr lang="en-US" sz="1996" dirty="0"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1996" dirty="0"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4"/>
              </a:spcBef>
            </a:pPr>
            <a:r>
              <a:rPr lang="en-US" sz="1996" dirty="0"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6647" y="1749354"/>
            <a:ext cx="7758007" cy="1817490"/>
          </a:xfrm>
        </p:spPr>
        <p:txBody>
          <a:bodyPr/>
          <a:lstStyle/>
          <a:p>
            <a:r>
              <a:rPr lang="en-US" dirty="0"/>
              <a:t>Y86-64 Processor Architecture:</a:t>
            </a:r>
            <a:br>
              <a:rPr lang="en-US" dirty="0"/>
            </a:br>
            <a:r>
              <a:rPr lang="en-US" dirty="0"/>
              <a:t>Logic Design</a:t>
            </a:r>
            <a:br>
              <a:rPr lang="en-US" dirty="0"/>
            </a:br>
            <a:br>
              <a:rPr lang="en-US" dirty="0"/>
            </a:br>
            <a:r>
              <a:rPr lang="en-US" sz="1996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357305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Logic Design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Hardware Requirements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How to get values from one place to another</a:t>
            </a:r>
          </a:p>
          <a:p>
            <a:pPr lvl="1"/>
            <a:r>
              <a:rPr lang="en-US"/>
              <a:t>Computation</a:t>
            </a:r>
          </a:p>
          <a:p>
            <a:pPr lvl="1"/>
            <a:r>
              <a:rPr lang="en-US"/>
              <a:t>Storage</a:t>
            </a:r>
          </a:p>
          <a:p>
            <a:r>
              <a:rPr lang="en-US"/>
              <a:t>Bits are Our Friends</a:t>
            </a:r>
          </a:p>
          <a:p>
            <a:pPr lvl="1"/>
            <a:r>
              <a:rPr lang="en-US"/>
              <a:t>Everything expressed in terms of values 0 and 1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Low or high voltage on wire</a:t>
            </a:r>
          </a:p>
          <a:p>
            <a:pPr lvl="1"/>
            <a:r>
              <a:rPr lang="en-US"/>
              <a:t>Computation</a:t>
            </a:r>
          </a:p>
          <a:p>
            <a:pPr lvl="2"/>
            <a:r>
              <a:rPr lang="en-US"/>
              <a:t>Compute Boolean functions</a:t>
            </a:r>
          </a:p>
          <a:p>
            <a:pPr lvl="1"/>
            <a:r>
              <a:rPr lang="en-US"/>
              <a:t>Storage</a:t>
            </a:r>
          </a:p>
          <a:p>
            <a:pPr lvl="2"/>
            <a:r>
              <a:rPr lang="en-US"/>
              <a:t>Store bits of information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Signals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733800"/>
            <a:ext cx="8294687" cy="2698750"/>
          </a:xfrm>
        </p:spPr>
        <p:txBody>
          <a:bodyPr/>
          <a:lstStyle/>
          <a:p>
            <a:pPr lvl="1"/>
            <a:r>
              <a:rPr lang="en-US"/>
              <a:t>Use voltage thresholds to extract discrete values from continuous signal</a:t>
            </a:r>
          </a:p>
          <a:p>
            <a:pPr lvl="1"/>
            <a:r>
              <a:rPr lang="en-US"/>
              <a:t>Simplest version: 1-bit signal</a:t>
            </a:r>
          </a:p>
          <a:p>
            <a:pPr lvl="2"/>
            <a:r>
              <a:rPr lang="en-US"/>
              <a:t>Either high range (1) or low range (0)</a:t>
            </a:r>
          </a:p>
          <a:p>
            <a:pPr lvl="2"/>
            <a:r>
              <a:rPr lang="en-US"/>
              <a:t>With guard range between them</a:t>
            </a:r>
          </a:p>
          <a:p>
            <a:pPr lvl="1"/>
            <a:r>
              <a:rPr lang="en-US"/>
              <a:t>Not strongly affected by noise or low quality circuit elements</a:t>
            </a:r>
          </a:p>
          <a:p>
            <a:pPr lvl="2"/>
            <a:r>
              <a:rPr lang="en-US"/>
              <a:t>Can make circuits simple, small, and fast</a:t>
            </a:r>
          </a:p>
          <a:p>
            <a:pPr lvl="2"/>
            <a:endParaRPr lang="en-US"/>
          </a:p>
        </p:txBody>
      </p:sp>
      <p:grpSp>
        <p:nvGrpSpPr>
          <p:cNvPr id="294935" name="Group 23"/>
          <p:cNvGrpSpPr>
            <a:grpSpLocks/>
          </p:cNvGrpSpPr>
          <p:nvPr/>
        </p:nvGrpSpPr>
        <p:grpSpPr bwMode="auto">
          <a:xfrm>
            <a:off x="990600" y="1371600"/>
            <a:ext cx="6019800" cy="2251075"/>
            <a:chOff x="864" y="613"/>
            <a:chExt cx="3792" cy="1418"/>
          </a:xfrm>
        </p:grpSpPr>
        <p:sp>
          <p:nvSpPr>
            <p:cNvPr id="294916" name="Rectangle 4"/>
            <p:cNvSpPr>
              <a:spLocks noChangeArrowheads="1"/>
            </p:cNvSpPr>
            <p:nvPr/>
          </p:nvSpPr>
          <p:spPr bwMode="auto">
            <a:xfrm>
              <a:off x="1440" y="960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7" name="Rectangle 5"/>
            <p:cNvSpPr>
              <a:spLocks noChangeArrowheads="1"/>
            </p:cNvSpPr>
            <p:nvPr/>
          </p:nvSpPr>
          <p:spPr bwMode="auto">
            <a:xfrm>
              <a:off x="1440" y="1542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8" name="Line 6"/>
            <p:cNvSpPr>
              <a:spLocks noChangeShapeType="1"/>
            </p:cNvSpPr>
            <p:nvPr/>
          </p:nvSpPr>
          <p:spPr bwMode="auto">
            <a:xfrm flipV="1">
              <a:off x="1440" y="953"/>
              <a:ext cx="0" cy="81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19" name="Line 7"/>
            <p:cNvSpPr>
              <a:spLocks noChangeShapeType="1"/>
            </p:cNvSpPr>
            <p:nvPr/>
          </p:nvSpPr>
          <p:spPr bwMode="auto">
            <a:xfrm flipV="1">
              <a:off x="1440" y="1769"/>
              <a:ext cx="32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0" name="Text Box 8"/>
            <p:cNvSpPr txBox="1">
              <a:spLocks noChangeArrowheads="1"/>
            </p:cNvSpPr>
            <p:nvPr/>
          </p:nvSpPr>
          <p:spPr bwMode="auto">
            <a:xfrm>
              <a:off x="864" y="1241"/>
              <a:ext cx="5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Voltage</a:t>
              </a:r>
            </a:p>
          </p:txBody>
        </p:sp>
        <p:sp>
          <p:nvSpPr>
            <p:cNvPr id="294921" name="Text Box 9"/>
            <p:cNvSpPr txBox="1">
              <a:spLocks noChangeArrowheads="1"/>
            </p:cNvSpPr>
            <p:nvPr/>
          </p:nvSpPr>
          <p:spPr bwMode="auto">
            <a:xfrm>
              <a:off x="2684" y="1817"/>
              <a:ext cx="39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294922" name="Freeform 10"/>
            <p:cNvSpPr>
              <a:spLocks/>
            </p:cNvSpPr>
            <p:nvPr/>
          </p:nvSpPr>
          <p:spPr bwMode="auto">
            <a:xfrm>
              <a:off x="1446" y="1049"/>
              <a:ext cx="3210" cy="635"/>
            </a:xfrm>
            <a:custGeom>
              <a:avLst/>
              <a:gdLst/>
              <a:ahLst/>
              <a:cxnLst>
                <a:cxn ang="0">
                  <a:pos x="0" y="606"/>
                </a:cxn>
                <a:cxn ang="0">
                  <a:pos x="102" y="588"/>
                </a:cxn>
                <a:cxn ang="0">
                  <a:pos x="258" y="630"/>
                </a:cxn>
                <a:cxn ang="0">
                  <a:pos x="390" y="618"/>
                </a:cxn>
                <a:cxn ang="0">
                  <a:pos x="450" y="594"/>
                </a:cxn>
                <a:cxn ang="0">
                  <a:pos x="564" y="624"/>
                </a:cxn>
                <a:cxn ang="0">
                  <a:pos x="750" y="600"/>
                </a:cxn>
                <a:cxn ang="0">
                  <a:pos x="768" y="582"/>
                </a:cxn>
                <a:cxn ang="0">
                  <a:pos x="792" y="570"/>
                </a:cxn>
                <a:cxn ang="0">
                  <a:pos x="870" y="498"/>
                </a:cxn>
                <a:cxn ang="0">
                  <a:pos x="948" y="426"/>
                </a:cxn>
                <a:cxn ang="0">
                  <a:pos x="1080" y="294"/>
                </a:cxn>
                <a:cxn ang="0">
                  <a:pos x="1272" y="132"/>
                </a:cxn>
                <a:cxn ang="0">
                  <a:pos x="1332" y="60"/>
                </a:cxn>
                <a:cxn ang="0">
                  <a:pos x="1368" y="42"/>
                </a:cxn>
                <a:cxn ang="0">
                  <a:pos x="1674" y="54"/>
                </a:cxn>
                <a:cxn ang="0">
                  <a:pos x="1890" y="0"/>
                </a:cxn>
                <a:cxn ang="0">
                  <a:pos x="2106" y="60"/>
                </a:cxn>
                <a:cxn ang="0">
                  <a:pos x="2208" y="204"/>
                </a:cxn>
                <a:cxn ang="0">
                  <a:pos x="2376" y="420"/>
                </a:cxn>
                <a:cxn ang="0">
                  <a:pos x="2508" y="534"/>
                </a:cxn>
                <a:cxn ang="0">
                  <a:pos x="2526" y="552"/>
                </a:cxn>
                <a:cxn ang="0">
                  <a:pos x="2616" y="570"/>
                </a:cxn>
                <a:cxn ang="0">
                  <a:pos x="2814" y="582"/>
                </a:cxn>
                <a:cxn ang="0">
                  <a:pos x="2832" y="600"/>
                </a:cxn>
                <a:cxn ang="0">
                  <a:pos x="2886" y="618"/>
                </a:cxn>
                <a:cxn ang="0">
                  <a:pos x="3210" y="594"/>
                </a:cxn>
              </a:cxnLst>
              <a:rect l="0" t="0" r="r" b="b"/>
              <a:pathLst>
                <a:path w="3210" h="635">
                  <a:moveTo>
                    <a:pt x="0" y="606"/>
                  </a:moveTo>
                  <a:cubicBezTo>
                    <a:pt x="34" y="601"/>
                    <a:pt x="68" y="596"/>
                    <a:pt x="102" y="588"/>
                  </a:cubicBezTo>
                  <a:cubicBezTo>
                    <a:pt x="159" y="595"/>
                    <a:pt x="204" y="619"/>
                    <a:pt x="258" y="630"/>
                  </a:cubicBezTo>
                  <a:cubicBezTo>
                    <a:pt x="296" y="628"/>
                    <a:pt x="350" y="635"/>
                    <a:pt x="390" y="618"/>
                  </a:cubicBezTo>
                  <a:cubicBezTo>
                    <a:pt x="410" y="610"/>
                    <a:pt x="450" y="594"/>
                    <a:pt x="450" y="594"/>
                  </a:cubicBezTo>
                  <a:cubicBezTo>
                    <a:pt x="495" y="598"/>
                    <a:pt x="528" y="600"/>
                    <a:pt x="564" y="624"/>
                  </a:cubicBezTo>
                  <a:cubicBezTo>
                    <a:pt x="707" y="618"/>
                    <a:pt x="670" y="627"/>
                    <a:pt x="750" y="600"/>
                  </a:cubicBezTo>
                  <a:cubicBezTo>
                    <a:pt x="756" y="594"/>
                    <a:pt x="761" y="587"/>
                    <a:pt x="768" y="582"/>
                  </a:cubicBezTo>
                  <a:cubicBezTo>
                    <a:pt x="775" y="577"/>
                    <a:pt x="785" y="576"/>
                    <a:pt x="792" y="570"/>
                  </a:cubicBezTo>
                  <a:cubicBezTo>
                    <a:pt x="818" y="548"/>
                    <a:pt x="837" y="509"/>
                    <a:pt x="870" y="498"/>
                  </a:cubicBezTo>
                  <a:cubicBezTo>
                    <a:pt x="894" y="474"/>
                    <a:pt x="920" y="445"/>
                    <a:pt x="948" y="426"/>
                  </a:cubicBezTo>
                  <a:cubicBezTo>
                    <a:pt x="982" y="375"/>
                    <a:pt x="1029" y="328"/>
                    <a:pt x="1080" y="294"/>
                  </a:cubicBezTo>
                  <a:cubicBezTo>
                    <a:pt x="1126" y="217"/>
                    <a:pt x="1203" y="184"/>
                    <a:pt x="1272" y="132"/>
                  </a:cubicBezTo>
                  <a:cubicBezTo>
                    <a:pt x="1297" y="113"/>
                    <a:pt x="1308" y="79"/>
                    <a:pt x="1332" y="60"/>
                  </a:cubicBezTo>
                  <a:cubicBezTo>
                    <a:pt x="1342" y="52"/>
                    <a:pt x="1357" y="49"/>
                    <a:pt x="1368" y="42"/>
                  </a:cubicBezTo>
                  <a:cubicBezTo>
                    <a:pt x="1490" y="50"/>
                    <a:pt x="1538" y="59"/>
                    <a:pt x="1674" y="54"/>
                  </a:cubicBezTo>
                  <a:cubicBezTo>
                    <a:pt x="1746" y="40"/>
                    <a:pt x="1820" y="23"/>
                    <a:pt x="1890" y="0"/>
                  </a:cubicBezTo>
                  <a:cubicBezTo>
                    <a:pt x="2003" y="6"/>
                    <a:pt x="2022" y="4"/>
                    <a:pt x="2106" y="60"/>
                  </a:cubicBezTo>
                  <a:cubicBezTo>
                    <a:pt x="2138" y="108"/>
                    <a:pt x="2168" y="164"/>
                    <a:pt x="2208" y="204"/>
                  </a:cubicBezTo>
                  <a:cubicBezTo>
                    <a:pt x="2233" y="278"/>
                    <a:pt x="2315" y="374"/>
                    <a:pt x="2376" y="420"/>
                  </a:cubicBezTo>
                  <a:cubicBezTo>
                    <a:pt x="2405" y="478"/>
                    <a:pt x="2462" y="495"/>
                    <a:pt x="2508" y="534"/>
                  </a:cubicBezTo>
                  <a:cubicBezTo>
                    <a:pt x="2515" y="539"/>
                    <a:pt x="2519" y="548"/>
                    <a:pt x="2526" y="552"/>
                  </a:cubicBezTo>
                  <a:cubicBezTo>
                    <a:pt x="2547" y="564"/>
                    <a:pt x="2595" y="567"/>
                    <a:pt x="2616" y="570"/>
                  </a:cubicBezTo>
                  <a:cubicBezTo>
                    <a:pt x="2688" y="564"/>
                    <a:pt x="2743" y="568"/>
                    <a:pt x="2814" y="582"/>
                  </a:cubicBezTo>
                  <a:cubicBezTo>
                    <a:pt x="2820" y="588"/>
                    <a:pt x="2824" y="596"/>
                    <a:pt x="2832" y="600"/>
                  </a:cubicBezTo>
                  <a:cubicBezTo>
                    <a:pt x="2849" y="608"/>
                    <a:pt x="2886" y="618"/>
                    <a:pt x="2886" y="618"/>
                  </a:cubicBezTo>
                  <a:cubicBezTo>
                    <a:pt x="2997" y="613"/>
                    <a:pt x="3100" y="594"/>
                    <a:pt x="3210" y="594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3" name="Line 11"/>
            <p:cNvSpPr>
              <a:spLocks noChangeShapeType="1"/>
            </p:cNvSpPr>
            <p:nvPr/>
          </p:nvSpPr>
          <p:spPr bwMode="auto">
            <a:xfrm>
              <a:off x="144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4" name="Line 12"/>
            <p:cNvSpPr>
              <a:spLocks noChangeShapeType="1"/>
            </p:cNvSpPr>
            <p:nvPr/>
          </p:nvSpPr>
          <p:spPr bwMode="auto">
            <a:xfrm>
              <a:off x="22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5" name="Line 13"/>
            <p:cNvSpPr>
              <a:spLocks noChangeShapeType="1"/>
            </p:cNvSpPr>
            <p:nvPr/>
          </p:nvSpPr>
          <p:spPr bwMode="auto">
            <a:xfrm>
              <a:off x="26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6" name="Line 14"/>
            <p:cNvSpPr>
              <a:spLocks noChangeShapeType="1"/>
            </p:cNvSpPr>
            <p:nvPr/>
          </p:nvSpPr>
          <p:spPr bwMode="auto">
            <a:xfrm>
              <a:off x="360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7" name="Line 15"/>
            <p:cNvSpPr>
              <a:spLocks noChangeShapeType="1"/>
            </p:cNvSpPr>
            <p:nvPr/>
          </p:nvSpPr>
          <p:spPr bwMode="auto">
            <a:xfrm>
              <a:off x="38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8" name="Line 16"/>
            <p:cNvSpPr>
              <a:spLocks noChangeShapeType="1"/>
            </p:cNvSpPr>
            <p:nvPr/>
          </p:nvSpPr>
          <p:spPr bwMode="auto">
            <a:xfrm>
              <a:off x="46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9" name="Line 17"/>
            <p:cNvSpPr>
              <a:spLocks noChangeShapeType="1"/>
            </p:cNvSpPr>
            <p:nvPr/>
          </p:nvSpPr>
          <p:spPr bwMode="auto">
            <a:xfrm>
              <a:off x="1440" y="720"/>
              <a:ext cx="8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0" name="Line 18"/>
            <p:cNvSpPr>
              <a:spLocks noChangeShapeType="1"/>
            </p:cNvSpPr>
            <p:nvPr/>
          </p:nvSpPr>
          <p:spPr bwMode="auto">
            <a:xfrm>
              <a:off x="2688" y="720"/>
              <a:ext cx="91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1" name="Line 19"/>
            <p:cNvSpPr>
              <a:spLocks noChangeShapeType="1"/>
            </p:cNvSpPr>
            <p:nvPr/>
          </p:nvSpPr>
          <p:spPr bwMode="auto">
            <a:xfrm>
              <a:off x="3888" y="720"/>
              <a:ext cx="76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2" name="Text Box 20"/>
            <p:cNvSpPr txBox="1">
              <a:spLocks noChangeArrowheads="1"/>
            </p:cNvSpPr>
            <p:nvPr/>
          </p:nvSpPr>
          <p:spPr bwMode="auto">
            <a:xfrm>
              <a:off x="1667" y="613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94933" name="Text Box 21"/>
            <p:cNvSpPr txBox="1">
              <a:spLocks noChangeArrowheads="1"/>
            </p:cNvSpPr>
            <p:nvPr/>
          </p:nvSpPr>
          <p:spPr bwMode="auto">
            <a:xfrm>
              <a:off x="3024" y="624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4934" name="Text Box 22"/>
            <p:cNvSpPr txBox="1">
              <a:spLocks noChangeArrowheads="1"/>
            </p:cNvSpPr>
            <p:nvPr/>
          </p:nvSpPr>
          <p:spPr bwMode="auto">
            <a:xfrm>
              <a:off x="4163" y="635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with Logic Gates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00400"/>
            <a:ext cx="8294687" cy="1219200"/>
          </a:xfrm>
        </p:spPr>
        <p:txBody>
          <a:bodyPr/>
          <a:lstStyle/>
          <a:p>
            <a:pPr lvl="1"/>
            <a:r>
              <a:rPr lang="en-US"/>
              <a:t>Outputs are Boolean functions of inputs</a:t>
            </a:r>
          </a:p>
          <a:p>
            <a:pPr lvl="1"/>
            <a:r>
              <a:rPr lang="en-US"/>
              <a:t>Respond continuously to changes in inputs</a:t>
            </a:r>
          </a:p>
          <a:p>
            <a:pPr lvl="2"/>
            <a:r>
              <a:rPr lang="en-US"/>
              <a:t>With some, small delay</a:t>
            </a:r>
          </a:p>
          <a:p>
            <a:pPr lvl="1"/>
            <a:endParaRPr lang="en-US"/>
          </a:p>
        </p:txBody>
      </p:sp>
      <p:pic>
        <p:nvPicPr>
          <p:cNvPr id="295973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7283450" cy="17954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</p:pic>
      <p:sp>
        <p:nvSpPr>
          <p:cNvPr id="295977" name="Rectangle 41"/>
          <p:cNvSpPr>
            <a:spLocks noChangeArrowheads="1"/>
          </p:cNvSpPr>
          <p:nvPr/>
        </p:nvSpPr>
        <p:spPr bwMode="auto">
          <a:xfrm>
            <a:off x="1752600" y="4970463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8" name="Rectangle 42"/>
          <p:cNvSpPr>
            <a:spLocks noChangeArrowheads="1"/>
          </p:cNvSpPr>
          <p:nvPr/>
        </p:nvSpPr>
        <p:spPr bwMode="auto">
          <a:xfrm>
            <a:off x="1752600" y="5894388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9" name="Line 43"/>
          <p:cNvSpPr>
            <a:spLocks noChangeShapeType="1"/>
          </p:cNvSpPr>
          <p:nvPr/>
        </p:nvSpPr>
        <p:spPr bwMode="auto">
          <a:xfrm flipV="1">
            <a:off x="1752600" y="4959350"/>
            <a:ext cx="0" cy="1295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0" name="Line 44"/>
          <p:cNvSpPr>
            <a:spLocks noChangeShapeType="1"/>
          </p:cNvSpPr>
          <p:nvPr/>
        </p:nvSpPr>
        <p:spPr bwMode="auto">
          <a:xfrm flipV="1">
            <a:off x="1752600" y="6254750"/>
            <a:ext cx="5105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1" name="Text Box 45"/>
          <p:cNvSpPr txBox="1">
            <a:spLocks noChangeArrowheads="1"/>
          </p:cNvSpPr>
          <p:nvPr/>
        </p:nvSpPr>
        <p:spPr bwMode="auto">
          <a:xfrm>
            <a:off x="838200" y="5416550"/>
            <a:ext cx="917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r"/>
            <a:r>
              <a:rPr lang="en-US"/>
              <a:t>Voltage</a:t>
            </a:r>
          </a:p>
        </p:txBody>
      </p:sp>
      <p:sp>
        <p:nvSpPr>
          <p:cNvPr id="295982" name="Text Box 46"/>
          <p:cNvSpPr txBox="1">
            <a:spLocks noChangeArrowheads="1"/>
          </p:cNvSpPr>
          <p:nvPr/>
        </p:nvSpPr>
        <p:spPr bwMode="auto">
          <a:xfrm>
            <a:off x="3727450" y="6330950"/>
            <a:ext cx="625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95996" name="Freeform 60"/>
          <p:cNvSpPr>
            <a:spLocks/>
          </p:cNvSpPr>
          <p:nvPr/>
        </p:nvSpPr>
        <p:spPr bwMode="auto">
          <a:xfrm>
            <a:off x="1752600" y="5105400"/>
            <a:ext cx="510540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912" y="624"/>
              </a:cxn>
              <a:cxn ang="0">
                <a:pos x="1008" y="0"/>
              </a:cxn>
              <a:cxn ang="0">
                <a:pos x="2448" y="0"/>
              </a:cxn>
              <a:cxn ang="0">
                <a:pos x="2592" y="624"/>
              </a:cxn>
              <a:cxn ang="0">
                <a:pos x="3216" y="624"/>
              </a:cxn>
            </a:cxnLst>
            <a:rect l="0" t="0" r="r" b="b"/>
            <a:pathLst>
              <a:path w="3216" h="624">
                <a:moveTo>
                  <a:pt x="0" y="624"/>
                </a:moveTo>
                <a:lnTo>
                  <a:pt x="912" y="624"/>
                </a:lnTo>
                <a:lnTo>
                  <a:pt x="1008" y="0"/>
                </a:lnTo>
                <a:lnTo>
                  <a:pt x="2448" y="0"/>
                </a:lnTo>
                <a:lnTo>
                  <a:pt x="2592" y="624"/>
                </a:lnTo>
                <a:lnTo>
                  <a:pt x="3216" y="624"/>
                </a:lnTo>
              </a:path>
            </a:pathLst>
          </a:custGeom>
          <a:noFill/>
          <a:ln w="28575" cap="rnd" cmpd="sng">
            <a:solidFill>
              <a:srgbClr val="FF0002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7" name="Text Box 61"/>
          <p:cNvSpPr txBox="1">
            <a:spLocks noChangeArrowheads="1"/>
          </p:cNvSpPr>
          <p:nvPr/>
        </p:nvSpPr>
        <p:spPr bwMode="auto">
          <a:xfrm>
            <a:off x="7239000" y="56388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a</a:t>
            </a:r>
          </a:p>
        </p:txBody>
      </p:sp>
      <p:sp>
        <p:nvSpPr>
          <p:cNvPr id="295998" name="Freeform 62"/>
          <p:cNvSpPr>
            <a:spLocks/>
          </p:cNvSpPr>
          <p:nvPr/>
        </p:nvSpPr>
        <p:spPr bwMode="auto">
          <a:xfrm>
            <a:off x="1752600" y="5029200"/>
            <a:ext cx="5105400" cy="990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0"/>
              </a:cxn>
              <a:cxn ang="0">
                <a:pos x="624" y="624"/>
              </a:cxn>
              <a:cxn ang="0">
                <a:pos x="1440" y="624"/>
              </a:cxn>
              <a:cxn ang="0">
                <a:pos x="1488" y="96"/>
              </a:cxn>
              <a:cxn ang="0">
                <a:pos x="2160" y="96"/>
              </a:cxn>
              <a:cxn ang="0">
                <a:pos x="3216" y="96"/>
              </a:cxn>
            </a:cxnLst>
            <a:rect l="0" t="0" r="r" b="b"/>
            <a:pathLst>
              <a:path w="3216" h="624">
                <a:moveTo>
                  <a:pt x="0" y="0"/>
                </a:moveTo>
                <a:lnTo>
                  <a:pt x="480" y="0"/>
                </a:lnTo>
                <a:lnTo>
                  <a:pt x="624" y="624"/>
                </a:lnTo>
                <a:lnTo>
                  <a:pt x="1440" y="624"/>
                </a:lnTo>
                <a:lnTo>
                  <a:pt x="1488" y="96"/>
                </a:lnTo>
                <a:lnTo>
                  <a:pt x="2160" y="96"/>
                </a:lnTo>
                <a:lnTo>
                  <a:pt x="3216" y="96"/>
                </a:lnTo>
              </a:path>
            </a:pathLst>
          </a:custGeom>
          <a:noFill/>
          <a:ln w="28575" cap="flat" cmpd="sng">
            <a:solidFill>
              <a:srgbClr val="00CC66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9" name="Text Box 63"/>
          <p:cNvSpPr txBox="1">
            <a:spLocks noChangeArrowheads="1"/>
          </p:cNvSpPr>
          <p:nvPr/>
        </p:nvSpPr>
        <p:spPr bwMode="auto">
          <a:xfrm>
            <a:off x="7162800" y="47244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b</a:t>
            </a:r>
          </a:p>
        </p:txBody>
      </p:sp>
      <p:sp>
        <p:nvSpPr>
          <p:cNvPr id="296002" name="Line 66"/>
          <p:cNvSpPr>
            <a:spLocks noChangeShapeType="1"/>
          </p:cNvSpPr>
          <p:nvPr/>
        </p:nvSpPr>
        <p:spPr bwMode="auto">
          <a:xfrm flipH="1">
            <a:off x="6629400" y="49530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3" name="Line 67"/>
          <p:cNvSpPr>
            <a:spLocks noChangeShapeType="1"/>
          </p:cNvSpPr>
          <p:nvPr/>
        </p:nvSpPr>
        <p:spPr bwMode="auto">
          <a:xfrm flipH="1">
            <a:off x="6705600" y="58674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96010" name="Group 74"/>
          <p:cNvGrpSpPr>
            <a:grpSpLocks/>
          </p:cNvGrpSpPr>
          <p:nvPr/>
        </p:nvGrpSpPr>
        <p:grpSpPr bwMode="auto">
          <a:xfrm>
            <a:off x="1752600" y="4495800"/>
            <a:ext cx="6172200" cy="1676400"/>
            <a:chOff x="1104" y="2832"/>
            <a:chExt cx="3888" cy="1056"/>
          </a:xfrm>
        </p:grpSpPr>
        <p:sp>
          <p:nvSpPr>
            <p:cNvPr id="296001" name="Freeform 65"/>
            <p:cNvSpPr>
              <a:spLocks/>
            </p:cNvSpPr>
            <p:nvPr/>
          </p:nvSpPr>
          <p:spPr bwMode="auto">
            <a:xfrm>
              <a:off x="1104" y="3168"/>
              <a:ext cx="321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1584" y="720"/>
                </a:cxn>
                <a:cxn ang="0">
                  <a:pos x="1680" y="0"/>
                </a:cxn>
                <a:cxn ang="0">
                  <a:pos x="2688" y="0"/>
                </a:cxn>
                <a:cxn ang="0">
                  <a:pos x="2784" y="720"/>
                </a:cxn>
                <a:cxn ang="0">
                  <a:pos x="3216" y="720"/>
                </a:cxn>
              </a:cxnLst>
              <a:rect l="0" t="0" r="r" b="b"/>
              <a:pathLst>
                <a:path w="3216" h="720">
                  <a:moveTo>
                    <a:pt x="0" y="720"/>
                  </a:moveTo>
                  <a:lnTo>
                    <a:pt x="1584" y="720"/>
                  </a:lnTo>
                  <a:lnTo>
                    <a:pt x="1680" y="0"/>
                  </a:lnTo>
                  <a:lnTo>
                    <a:pt x="2688" y="0"/>
                  </a:lnTo>
                  <a:lnTo>
                    <a:pt x="2784" y="720"/>
                  </a:lnTo>
                  <a:lnTo>
                    <a:pt x="3216" y="72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4" name="Line 68"/>
            <p:cNvSpPr>
              <a:spLocks noChangeShapeType="1"/>
            </p:cNvSpPr>
            <p:nvPr/>
          </p:nvSpPr>
          <p:spPr bwMode="auto">
            <a:xfrm flipH="1">
              <a:off x="3696" y="2976"/>
              <a:ext cx="48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5" name="Text Box 69"/>
            <p:cNvSpPr txBox="1">
              <a:spLocks noChangeArrowheads="1"/>
            </p:cNvSpPr>
            <p:nvPr/>
          </p:nvSpPr>
          <p:spPr bwMode="auto">
            <a:xfrm>
              <a:off x="4176" y="2832"/>
              <a:ext cx="81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a </a:t>
              </a:r>
              <a:r>
                <a:rPr lang="en-US">
                  <a:latin typeface="Courier New" pitchFamily="49" charset="0"/>
                </a:rPr>
                <a:t>&amp;&amp;</a:t>
              </a:r>
              <a:r>
                <a:rPr lang="en-US"/>
                <a:t> b</a:t>
              </a:r>
            </a:p>
          </p:txBody>
        </p:sp>
      </p:grpSp>
      <p:sp>
        <p:nvSpPr>
          <p:cNvPr id="296006" name="Line 70"/>
          <p:cNvSpPr>
            <a:spLocks noChangeShapeType="1"/>
          </p:cNvSpPr>
          <p:nvPr/>
        </p:nvSpPr>
        <p:spPr bwMode="auto">
          <a:xfrm>
            <a:off x="40386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7" name="Line 71"/>
          <p:cNvSpPr>
            <a:spLocks noChangeShapeType="1"/>
          </p:cNvSpPr>
          <p:nvPr/>
        </p:nvSpPr>
        <p:spPr bwMode="auto">
          <a:xfrm>
            <a:off x="57912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8" name="Text Box 72"/>
          <p:cNvSpPr txBox="1">
            <a:spLocks noChangeArrowheads="1"/>
          </p:cNvSpPr>
          <p:nvPr/>
        </p:nvSpPr>
        <p:spPr bwMode="auto">
          <a:xfrm>
            <a:off x="3567113" y="4267200"/>
            <a:ext cx="13081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Rising Delay</a:t>
            </a:r>
          </a:p>
        </p:txBody>
      </p:sp>
      <p:sp>
        <p:nvSpPr>
          <p:cNvPr id="296009" name="Text Box 73"/>
          <p:cNvSpPr txBox="1">
            <a:spLocks noChangeArrowheads="1"/>
          </p:cNvSpPr>
          <p:nvPr/>
        </p:nvSpPr>
        <p:spPr bwMode="auto">
          <a:xfrm>
            <a:off x="5227638" y="4259263"/>
            <a:ext cx="1343025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Falling Delay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Combinational Circuits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495800"/>
            <a:ext cx="8015287" cy="1936750"/>
          </a:xfrm>
        </p:spPr>
        <p:txBody>
          <a:bodyPr/>
          <a:lstStyle/>
          <a:p>
            <a:r>
              <a:rPr lang="en-US"/>
              <a:t>Acyclic Network of Logic Gates</a:t>
            </a:r>
          </a:p>
          <a:p>
            <a:pPr lvl="1"/>
            <a:r>
              <a:rPr lang="en-US"/>
              <a:t>Continously responds to changes on primary inputs</a:t>
            </a:r>
          </a:p>
          <a:p>
            <a:pPr lvl="1"/>
            <a:r>
              <a:rPr lang="en-US"/>
              <a:t>Primary outputs become (after some delay) Boolean functions of primary inputs</a:t>
            </a:r>
          </a:p>
        </p:txBody>
      </p:sp>
      <p:grpSp>
        <p:nvGrpSpPr>
          <p:cNvPr id="297013" name="Group 53"/>
          <p:cNvGrpSpPr>
            <a:grpSpLocks/>
          </p:cNvGrpSpPr>
          <p:nvPr/>
        </p:nvGrpSpPr>
        <p:grpSpPr bwMode="auto">
          <a:xfrm>
            <a:off x="1295400" y="1143000"/>
            <a:ext cx="6477000" cy="3048000"/>
            <a:chOff x="816" y="720"/>
            <a:chExt cx="4080" cy="1920"/>
          </a:xfrm>
        </p:grpSpPr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2064" y="960"/>
              <a:ext cx="1584" cy="1680"/>
            </a:xfrm>
            <a:prstGeom prst="rect">
              <a:avLst/>
            </a:prstGeom>
            <a:solidFill>
              <a:srgbClr val="FCFEB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pic>
          <p:nvPicPr>
            <p:cNvPr id="296984" name="Picture 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2" y="1104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6" name="Picture 2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56" y="2304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7" name="Picture 2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36" y="2112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8" name="Picture 2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20" y="1488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9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1536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0" name="Picture 3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92" y="1824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1" name="Picture 3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1968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2" name="Picture 3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152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296994" name="Line 34"/>
            <p:cNvSpPr>
              <a:spLocks noChangeShapeType="1"/>
            </p:cNvSpPr>
            <p:nvPr/>
          </p:nvSpPr>
          <p:spPr bwMode="auto">
            <a:xfrm>
              <a:off x="1536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5" name="Line 35"/>
            <p:cNvSpPr>
              <a:spLocks noChangeShapeType="1"/>
            </p:cNvSpPr>
            <p:nvPr/>
          </p:nvSpPr>
          <p:spPr bwMode="auto">
            <a:xfrm>
              <a:off x="1536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6" name="Line 36"/>
            <p:cNvSpPr>
              <a:spLocks noChangeShapeType="1"/>
            </p:cNvSpPr>
            <p:nvPr/>
          </p:nvSpPr>
          <p:spPr bwMode="auto">
            <a:xfrm>
              <a:off x="1536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7" name="Line 37"/>
            <p:cNvSpPr>
              <a:spLocks noChangeShapeType="1"/>
            </p:cNvSpPr>
            <p:nvPr/>
          </p:nvSpPr>
          <p:spPr bwMode="auto">
            <a:xfrm>
              <a:off x="1536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8" name="Line 38"/>
            <p:cNvSpPr>
              <a:spLocks noChangeShapeType="1"/>
            </p:cNvSpPr>
            <p:nvPr/>
          </p:nvSpPr>
          <p:spPr bwMode="auto">
            <a:xfrm>
              <a:off x="1536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9" name="Line 39"/>
            <p:cNvSpPr>
              <a:spLocks noChangeShapeType="1"/>
            </p:cNvSpPr>
            <p:nvPr/>
          </p:nvSpPr>
          <p:spPr bwMode="auto">
            <a:xfrm>
              <a:off x="1536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0" name="Line 40"/>
            <p:cNvSpPr>
              <a:spLocks noChangeShapeType="1"/>
            </p:cNvSpPr>
            <p:nvPr/>
          </p:nvSpPr>
          <p:spPr bwMode="auto">
            <a:xfrm>
              <a:off x="1536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1" name="Line 41"/>
            <p:cNvSpPr>
              <a:spLocks noChangeShapeType="1"/>
            </p:cNvSpPr>
            <p:nvPr/>
          </p:nvSpPr>
          <p:spPr bwMode="auto">
            <a:xfrm>
              <a:off x="1536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2" name="Line 42"/>
            <p:cNvSpPr>
              <a:spLocks noChangeShapeType="1"/>
            </p:cNvSpPr>
            <p:nvPr/>
          </p:nvSpPr>
          <p:spPr bwMode="auto">
            <a:xfrm>
              <a:off x="3648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3" name="Line 43"/>
            <p:cNvSpPr>
              <a:spLocks noChangeShapeType="1"/>
            </p:cNvSpPr>
            <p:nvPr/>
          </p:nvSpPr>
          <p:spPr bwMode="auto">
            <a:xfrm>
              <a:off x="3648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4" name="Line 44"/>
            <p:cNvSpPr>
              <a:spLocks noChangeShapeType="1"/>
            </p:cNvSpPr>
            <p:nvPr/>
          </p:nvSpPr>
          <p:spPr bwMode="auto">
            <a:xfrm>
              <a:off x="3648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5" name="Line 45"/>
            <p:cNvSpPr>
              <a:spLocks noChangeShapeType="1"/>
            </p:cNvSpPr>
            <p:nvPr/>
          </p:nvSpPr>
          <p:spPr bwMode="auto">
            <a:xfrm>
              <a:off x="3648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6" name="Line 46"/>
            <p:cNvSpPr>
              <a:spLocks noChangeShapeType="1"/>
            </p:cNvSpPr>
            <p:nvPr/>
          </p:nvSpPr>
          <p:spPr bwMode="auto">
            <a:xfrm>
              <a:off x="3648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7" name="Line 47"/>
            <p:cNvSpPr>
              <a:spLocks noChangeShapeType="1"/>
            </p:cNvSpPr>
            <p:nvPr/>
          </p:nvSpPr>
          <p:spPr bwMode="auto">
            <a:xfrm>
              <a:off x="3648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8" name="Line 48"/>
            <p:cNvSpPr>
              <a:spLocks noChangeShapeType="1"/>
            </p:cNvSpPr>
            <p:nvPr/>
          </p:nvSpPr>
          <p:spPr bwMode="auto">
            <a:xfrm>
              <a:off x="3648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9" name="Line 49"/>
            <p:cNvSpPr>
              <a:spLocks noChangeShapeType="1"/>
            </p:cNvSpPr>
            <p:nvPr/>
          </p:nvSpPr>
          <p:spPr bwMode="auto">
            <a:xfrm>
              <a:off x="3648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10" name="Text Box 50"/>
            <p:cNvSpPr txBox="1">
              <a:spLocks noChangeArrowheads="1"/>
            </p:cNvSpPr>
            <p:nvPr/>
          </p:nvSpPr>
          <p:spPr bwMode="auto">
            <a:xfrm>
              <a:off x="2256" y="720"/>
              <a:ext cx="1169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Acyclic Network</a:t>
              </a:r>
            </a:p>
          </p:txBody>
        </p:sp>
        <p:sp>
          <p:nvSpPr>
            <p:cNvPr id="297011" name="Text Box 51"/>
            <p:cNvSpPr txBox="1">
              <a:spLocks noChangeArrowheads="1"/>
            </p:cNvSpPr>
            <p:nvPr/>
          </p:nvSpPr>
          <p:spPr bwMode="auto">
            <a:xfrm>
              <a:off x="816" y="1536"/>
              <a:ext cx="594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Inputs</a:t>
              </a:r>
            </a:p>
          </p:txBody>
        </p:sp>
        <p:sp>
          <p:nvSpPr>
            <p:cNvPr id="297012" name="Text Box 52"/>
            <p:cNvSpPr txBox="1">
              <a:spLocks noChangeArrowheads="1"/>
            </p:cNvSpPr>
            <p:nvPr/>
          </p:nvSpPr>
          <p:spPr bwMode="auto">
            <a:xfrm>
              <a:off x="4286" y="1536"/>
              <a:ext cx="610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Outputs</a:t>
              </a:r>
            </a:p>
          </p:txBody>
        </p:sp>
      </p:grp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 Equality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pPr lvl="1"/>
            <a:r>
              <a:rPr lang="en-US"/>
              <a:t>Generate 1 if a and b are equal</a:t>
            </a:r>
          </a:p>
          <a:p>
            <a:r>
              <a:rPr lang="en-US"/>
              <a:t>Hardware Control Language (HCL)</a:t>
            </a:r>
          </a:p>
          <a:p>
            <a:pPr lvl="1"/>
            <a:r>
              <a:rPr lang="en-US"/>
              <a:t>Very simple hardware description language</a:t>
            </a:r>
          </a:p>
          <a:p>
            <a:pPr lvl="2"/>
            <a:r>
              <a:rPr lang="en-US"/>
              <a:t>Boolean operations have syntax similar to C logical operations</a:t>
            </a:r>
          </a:p>
          <a:p>
            <a:pPr lvl="1"/>
            <a:r>
              <a:rPr lang="en-US"/>
              <a:t>We’ll use it to describe control logic for processors</a:t>
            </a:r>
          </a:p>
        </p:txBody>
      </p:sp>
      <p:grpSp>
        <p:nvGrpSpPr>
          <p:cNvPr id="298027" name="Group 43"/>
          <p:cNvGrpSpPr>
            <a:grpSpLocks/>
          </p:cNvGrpSpPr>
          <p:nvPr/>
        </p:nvGrpSpPr>
        <p:grpSpPr bwMode="auto">
          <a:xfrm>
            <a:off x="762000" y="1219200"/>
            <a:ext cx="4254500" cy="1981200"/>
            <a:chOff x="386" y="960"/>
            <a:chExt cx="2680" cy="1248"/>
          </a:xfrm>
        </p:grpSpPr>
        <p:sp>
          <p:nvSpPr>
            <p:cNvPr id="297988" name="Rectangle 4"/>
            <p:cNvSpPr>
              <a:spLocks noChangeArrowheads="1"/>
            </p:cNvSpPr>
            <p:nvPr/>
          </p:nvSpPr>
          <p:spPr bwMode="auto">
            <a:xfrm>
              <a:off x="768" y="960"/>
              <a:ext cx="1776" cy="124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Bit equal</a:t>
              </a:r>
            </a:p>
          </p:txBody>
        </p:sp>
        <p:sp>
          <p:nvSpPr>
            <p:cNvPr id="297989" name="Freeform 5"/>
            <p:cNvSpPr>
              <a:spLocks/>
            </p:cNvSpPr>
            <p:nvPr/>
          </p:nvSpPr>
          <p:spPr bwMode="auto">
            <a:xfrm flipV="1">
              <a:off x="1777" y="1344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0" name="Freeform 6"/>
            <p:cNvSpPr>
              <a:spLocks/>
            </p:cNvSpPr>
            <p:nvPr/>
          </p:nvSpPr>
          <p:spPr bwMode="auto">
            <a:xfrm>
              <a:off x="1777" y="1728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1" name="Line 7"/>
            <p:cNvSpPr>
              <a:spLocks noChangeShapeType="1"/>
            </p:cNvSpPr>
            <p:nvPr/>
          </p:nvSpPr>
          <p:spPr bwMode="auto">
            <a:xfrm>
              <a:off x="2442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2" name="Freeform 8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3" name="Freeform 9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4" name="Line 10"/>
            <p:cNvSpPr>
              <a:spLocks noChangeShapeType="1"/>
            </p:cNvSpPr>
            <p:nvPr/>
          </p:nvSpPr>
          <p:spPr bwMode="auto">
            <a:xfrm rot="5400000">
              <a:off x="1202" y="17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5" name="Freeform 11"/>
            <p:cNvSpPr>
              <a:spLocks/>
            </p:cNvSpPr>
            <p:nvPr/>
          </p:nvSpPr>
          <p:spPr bwMode="auto">
            <a:xfrm rot="5400000">
              <a:off x="1150" y="1541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6" name="Freeform 12"/>
            <p:cNvSpPr>
              <a:spLocks/>
            </p:cNvSpPr>
            <p:nvPr/>
          </p:nvSpPr>
          <p:spPr bwMode="auto">
            <a:xfrm rot="5400000">
              <a:off x="1150" y="1539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7" name="Freeform 13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8" name="Freeform 14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9" name="Line 15"/>
            <p:cNvSpPr>
              <a:spLocks noChangeShapeType="1"/>
            </p:cNvSpPr>
            <p:nvPr/>
          </p:nvSpPr>
          <p:spPr bwMode="auto">
            <a:xfrm rot="5400000">
              <a:off x="1202" y="1487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0" name="Line 16"/>
            <p:cNvSpPr>
              <a:spLocks noChangeShapeType="1"/>
            </p:cNvSpPr>
            <p:nvPr/>
          </p:nvSpPr>
          <p:spPr bwMode="auto">
            <a:xfrm>
              <a:off x="1297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1" name="Line 17"/>
            <p:cNvSpPr>
              <a:spLocks noChangeShapeType="1"/>
            </p:cNvSpPr>
            <p:nvPr/>
          </p:nvSpPr>
          <p:spPr bwMode="auto">
            <a:xfrm>
              <a:off x="577" y="1248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2" name="Freeform 18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3" name="Freeform 19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4" name="Text Box 20"/>
            <p:cNvSpPr txBox="1">
              <a:spLocks noChangeArrowheads="1"/>
            </p:cNvSpPr>
            <p:nvPr/>
          </p:nvSpPr>
          <p:spPr bwMode="auto">
            <a:xfrm>
              <a:off x="386" y="11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endParaRPr lang="en-US" sz="1600" b="0" baseline="-25000"/>
            </a:p>
          </p:txBody>
        </p:sp>
        <p:sp>
          <p:nvSpPr>
            <p:cNvPr id="298005" name="Line 21"/>
            <p:cNvSpPr>
              <a:spLocks noChangeShapeType="1"/>
            </p:cNvSpPr>
            <p:nvPr/>
          </p:nvSpPr>
          <p:spPr bwMode="auto">
            <a:xfrm>
              <a:off x="1009" y="1440"/>
              <a:ext cx="38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6" name="Line 22"/>
            <p:cNvSpPr>
              <a:spLocks noChangeShapeType="1"/>
            </p:cNvSpPr>
            <p:nvPr/>
          </p:nvSpPr>
          <p:spPr bwMode="auto">
            <a:xfrm flipV="1">
              <a:off x="578" y="2009"/>
              <a:ext cx="815" cy="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7" name="Freeform 23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8" name="Freeform 24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9" name="Text Box 25"/>
            <p:cNvSpPr txBox="1">
              <a:spLocks noChangeArrowheads="1"/>
            </p:cNvSpPr>
            <p:nvPr/>
          </p:nvSpPr>
          <p:spPr bwMode="auto">
            <a:xfrm>
              <a:off x="387" y="19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endParaRPr lang="en-US" sz="1600" b="0" baseline="-25000"/>
            </a:p>
          </p:txBody>
        </p:sp>
        <p:sp>
          <p:nvSpPr>
            <p:cNvPr id="298010" name="Line 26"/>
            <p:cNvSpPr>
              <a:spLocks noChangeShapeType="1"/>
            </p:cNvSpPr>
            <p:nvPr/>
          </p:nvSpPr>
          <p:spPr bwMode="auto">
            <a:xfrm rot="-5400000">
              <a:off x="721" y="172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8011" name="Rectangle 27"/>
            <p:cNvSpPr>
              <a:spLocks noChangeArrowheads="1"/>
            </p:cNvSpPr>
            <p:nvPr/>
          </p:nvSpPr>
          <p:spPr bwMode="auto">
            <a:xfrm>
              <a:off x="2688" y="153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</a:p>
          </p:txBody>
        </p:sp>
        <p:grpSp>
          <p:nvGrpSpPr>
            <p:cNvPr id="298012" name="Group 28"/>
            <p:cNvGrpSpPr>
              <a:grpSpLocks/>
            </p:cNvGrpSpPr>
            <p:nvPr/>
          </p:nvGrpSpPr>
          <p:grpSpPr bwMode="auto">
            <a:xfrm rot="5400000">
              <a:off x="1109" y="1820"/>
              <a:ext cx="184" cy="383"/>
              <a:chOff x="912" y="1776"/>
              <a:chExt cx="184" cy="383"/>
            </a:xfrm>
          </p:grpSpPr>
          <p:sp>
            <p:nvSpPr>
              <p:cNvPr id="298013" name="Line 29"/>
              <p:cNvSpPr>
                <a:spLocks noChangeShapeType="1"/>
              </p:cNvSpPr>
              <p:nvPr/>
            </p:nvSpPr>
            <p:spPr bwMode="auto">
              <a:xfrm rot="16200000" flipV="1">
                <a:off x="961" y="1823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4" name="Freeform 30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5" name="Freeform 31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6" name="Freeform 32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7" name="Freeform 33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8" name="Line 34"/>
              <p:cNvSpPr>
                <a:spLocks noChangeShapeType="1"/>
              </p:cNvSpPr>
              <p:nvPr/>
            </p:nvSpPr>
            <p:spPr bwMode="auto">
              <a:xfrm rot="16200000" flipV="1">
                <a:off x="961" y="211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8019" name="Line 35"/>
            <p:cNvSpPr>
              <a:spLocks noChangeShapeType="1"/>
            </p:cNvSpPr>
            <p:nvPr/>
          </p:nvSpPr>
          <p:spPr bwMode="auto">
            <a:xfrm>
              <a:off x="1249" y="182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20" name="Line 36"/>
            <p:cNvSpPr>
              <a:spLocks noChangeShapeType="1"/>
            </p:cNvSpPr>
            <p:nvPr/>
          </p:nvSpPr>
          <p:spPr bwMode="auto">
            <a:xfrm rot="5400000">
              <a:off x="1153" y="1344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8021" name="Group 37"/>
            <p:cNvGrpSpPr>
              <a:grpSpLocks/>
            </p:cNvGrpSpPr>
            <p:nvPr/>
          </p:nvGrpSpPr>
          <p:grpSpPr bwMode="auto">
            <a:xfrm>
              <a:off x="1201" y="1200"/>
              <a:ext cx="96" cy="96"/>
              <a:chOff x="240" y="4176"/>
              <a:chExt cx="192" cy="192"/>
            </a:xfrm>
          </p:grpSpPr>
          <p:sp>
            <p:nvSpPr>
              <p:cNvPr id="298022" name="Oval 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3" name="Rectangle 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8024" name="Group 40"/>
            <p:cNvGrpSpPr>
              <a:grpSpLocks/>
            </p:cNvGrpSpPr>
            <p:nvPr/>
          </p:nvGrpSpPr>
          <p:grpSpPr bwMode="auto">
            <a:xfrm>
              <a:off x="961" y="1968"/>
              <a:ext cx="96" cy="96"/>
              <a:chOff x="240" y="4176"/>
              <a:chExt cx="192" cy="192"/>
            </a:xfrm>
          </p:grpSpPr>
          <p:sp>
            <p:nvSpPr>
              <p:cNvPr id="298025" name="Oval 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6" name="Rectangle 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98028" name="Text Box 44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(a&amp;&amp;b)||(!a&amp;&amp;!b)</a:t>
            </a:r>
          </a:p>
        </p:txBody>
      </p:sp>
      <p:sp>
        <p:nvSpPr>
          <p:cNvPr id="298029" name="Text Box 45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Equality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0" y="4495800"/>
            <a:ext cx="4775200" cy="1936750"/>
          </a:xfrm>
        </p:spPr>
        <p:txBody>
          <a:bodyPr/>
          <a:lstStyle/>
          <a:p>
            <a:pPr lvl="1"/>
            <a:r>
              <a:rPr lang="en-US" dirty="0"/>
              <a:t>64-bit word size</a:t>
            </a:r>
          </a:p>
          <a:p>
            <a:pPr lvl="1"/>
            <a:r>
              <a:rPr lang="en-US" dirty="0"/>
              <a:t>HCL representation</a:t>
            </a:r>
          </a:p>
          <a:p>
            <a:pPr lvl="2"/>
            <a:r>
              <a:rPr lang="en-US" dirty="0"/>
              <a:t>Equality operation</a:t>
            </a:r>
          </a:p>
          <a:p>
            <a:pPr lvl="2"/>
            <a:r>
              <a:rPr lang="en-US" dirty="0"/>
              <a:t>Generates Boolean value</a:t>
            </a:r>
          </a:p>
        </p:txBody>
      </p:sp>
      <p:grpSp>
        <p:nvGrpSpPr>
          <p:cNvPr id="299012" name="Group 4"/>
          <p:cNvGrpSpPr>
            <a:grpSpLocks/>
          </p:cNvGrpSpPr>
          <p:nvPr/>
        </p:nvGrpSpPr>
        <p:grpSpPr bwMode="auto">
          <a:xfrm>
            <a:off x="611188" y="1524000"/>
            <a:ext cx="4564063" cy="4146550"/>
            <a:chOff x="1055" y="384"/>
            <a:chExt cx="2875" cy="2612"/>
          </a:xfrm>
        </p:grpSpPr>
        <p:sp>
          <p:nvSpPr>
            <p:cNvPr id="299013" name="Freeform 5"/>
            <p:cNvSpPr>
              <a:spLocks/>
            </p:cNvSpPr>
            <p:nvPr/>
          </p:nvSpPr>
          <p:spPr bwMode="auto">
            <a:xfrm>
              <a:off x="2160" y="1776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14" name="Text Box 6"/>
            <p:cNvSpPr txBox="1">
              <a:spLocks noChangeArrowheads="1"/>
            </p:cNvSpPr>
            <p:nvPr/>
          </p:nvSpPr>
          <p:spPr bwMode="auto">
            <a:xfrm>
              <a:off x="1055" y="384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299015" name="Rectangle 7"/>
            <p:cNvSpPr>
              <a:spLocks noChangeArrowheads="1"/>
            </p:cNvSpPr>
            <p:nvPr/>
          </p:nvSpPr>
          <p:spPr bwMode="auto">
            <a:xfrm>
              <a:off x="1536" y="38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16" name="Line 8"/>
            <p:cNvSpPr>
              <a:spLocks noChangeShapeType="1"/>
            </p:cNvSpPr>
            <p:nvPr/>
          </p:nvSpPr>
          <p:spPr bwMode="auto">
            <a:xfrm>
              <a:off x="1344" y="48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7" name="Line 9"/>
            <p:cNvSpPr>
              <a:spLocks noChangeShapeType="1"/>
            </p:cNvSpPr>
            <p:nvPr/>
          </p:nvSpPr>
          <p:spPr bwMode="auto">
            <a:xfrm flipV="1">
              <a:off x="1344" y="76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8" name="Text Box 10"/>
            <p:cNvSpPr txBox="1">
              <a:spLocks noChangeArrowheads="1"/>
            </p:cNvSpPr>
            <p:nvPr/>
          </p:nvSpPr>
          <p:spPr bwMode="auto">
            <a:xfrm>
              <a:off x="1055" y="672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299019" name="Rectangle 11"/>
            <p:cNvSpPr>
              <a:spLocks noChangeArrowheads="1"/>
            </p:cNvSpPr>
            <p:nvPr/>
          </p:nvSpPr>
          <p:spPr bwMode="auto">
            <a:xfrm>
              <a:off x="2208" y="3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eq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299020" name="Text Box 12"/>
            <p:cNvSpPr txBox="1">
              <a:spLocks noChangeArrowheads="1"/>
            </p:cNvSpPr>
            <p:nvPr/>
          </p:nvSpPr>
          <p:spPr bwMode="auto">
            <a:xfrm>
              <a:off x="1057" y="864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299021" name="Rectangle 13"/>
            <p:cNvSpPr>
              <a:spLocks noChangeArrowheads="1"/>
            </p:cNvSpPr>
            <p:nvPr/>
          </p:nvSpPr>
          <p:spPr bwMode="auto">
            <a:xfrm>
              <a:off x="1536" y="86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2" name="Line 14"/>
            <p:cNvSpPr>
              <a:spLocks noChangeShapeType="1"/>
            </p:cNvSpPr>
            <p:nvPr/>
          </p:nvSpPr>
          <p:spPr bwMode="auto">
            <a:xfrm>
              <a:off x="1344" y="96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3" name="Line 15"/>
            <p:cNvSpPr>
              <a:spLocks noChangeShapeType="1"/>
            </p:cNvSpPr>
            <p:nvPr/>
          </p:nvSpPr>
          <p:spPr bwMode="auto">
            <a:xfrm flipV="1">
              <a:off x="1344" y="124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4" name="Text Box 16"/>
            <p:cNvSpPr txBox="1">
              <a:spLocks noChangeArrowheads="1"/>
            </p:cNvSpPr>
            <p:nvPr/>
          </p:nvSpPr>
          <p:spPr bwMode="auto">
            <a:xfrm>
              <a:off x="1057" y="1152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299025" name="Rectangle 17"/>
            <p:cNvSpPr>
              <a:spLocks noChangeArrowheads="1"/>
            </p:cNvSpPr>
            <p:nvPr/>
          </p:nvSpPr>
          <p:spPr bwMode="auto">
            <a:xfrm>
              <a:off x="2210" y="86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eq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299026" name="Text Box 18"/>
            <p:cNvSpPr txBox="1">
              <a:spLocks noChangeArrowheads="1"/>
            </p:cNvSpPr>
            <p:nvPr/>
          </p:nvSpPr>
          <p:spPr bwMode="auto">
            <a:xfrm>
              <a:off x="1105" y="201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27" name="Rectangle 19"/>
            <p:cNvSpPr>
              <a:spLocks noChangeArrowheads="1"/>
            </p:cNvSpPr>
            <p:nvPr/>
          </p:nvSpPr>
          <p:spPr bwMode="auto">
            <a:xfrm>
              <a:off x="1536" y="201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8" name="Line 20"/>
            <p:cNvSpPr>
              <a:spLocks noChangeShapeType="1"/>
            </p:cNvSpPr>
            <p:nvPr/>
          </p:nvSpPr>
          <p:spPr bwMode="auto">
            <a:xfrm>
              <a:off x="1344" y="211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9" name="Line 21"/>
            <p:cNvSpPr>
              <a:spLocks noChangeShapeType="1"/>
            </p:cNvSpPr>
            <p:nvPr/>
          </p:nvSpPr>
          <p:spPr bwMode="auto">
            <a:xfrm flipV="1">
              <a:off x="1344" y="2400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0" name="Text Box 22"/>
            <p:cNvSpPr txBox="1">
              <a:spLocks noChangeArrowheads="1"/>
            </p:cNvSpPr>
            <p:nvPr/>
          </p:nvSpPr>
          <p:spPr bwMode="auto">
            <a:xfrm>
              <a:off x="1105" y="230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1" name="Rectangle 23"/>
            <p:cNvSpPr>
              <a:spLocks noChangeArrowheads="1"/>
            </p:cNvSpPr>
            <p:nvPr/>
          </p:nvSpPr>
          <p:spPr bwMode="auto">
            <a:xfrm>
              <a:off x="2210" y="201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2" name="Text Box 24"/>
            <p:cNvSpPr txBox="1">
              <a:spLocks noChangeArrowheads="1"/>
            </p:cNvSpPr>
            <p:nvPr/>
          </p:nvSpPr>
          <p:spPr bwMode="auto">
            <a:xfrm>
              <a:off x="1105" y="24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3" name="Rectangle 25"/>
            <p:cNvSpPr>
              <a:spLocks noChangeArrowheads="1"/>
            </p:cNvSpPr>
            <p:nvPr/>
          </p:nvSpPr>
          <p:spPr bwMode="auto">
            <a:xfrm>
              <a:off x="1536" y="249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34" name="Line 26"/>
            <p:cNvSpPr>
              <a:spLocks noChangeShapeType="1"/>
            </p:cNvSpPr>
            <p:nvPr/>
          </p:nvSpPr>
          <p:spPr bwMode="auto">
            <a:xfrm>
              <a:off x="1344" y="259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5" name="Line 27"/>
            <p:cNvSpPr>
              <a:spLocks noChangeShapeType="1"/>
            </p:cNvSpPr>
            <p:nvPr/>
          </p:nvSpPr>
          <p:spPr bwMode="auto">
            <a:xfrm flipV="1">
              <a:off x="1344" y="2880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6" name="Text Box 28"/>
            <p:cNvSpPr txBox="1">
              <a:spLocks noChangeArrowheads="1"/>
            </p:cNvSpPr>
            <p:nvPr/>
          </p:nvSpPr>
          <p:spPr bwMode="auto">
            <a:xfrm>
              <a:off x="1105" y="278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7" name="Rectangle 29"/>
            <p:cNvSpPr>
              <a:spLocks noChangeArrowheads="1"/>
            </p:cNvSpPr>
            <p:nvPr/>
          </p:nvSpPr>
          <p:spPr bwMode="auto">
            <a:xfrm>
              <a:off x="2210" y="249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0</a:t>
              </a:r>
            </a:p>
          </p:txBody>
        </p:sp>
        <p:grpSp>
          <p:nvGrpSpPr>
            <p:cNvPr id="299038" name="Group 30"/>
            <p:cNvGrpSpPr>
              <a:grpSpLocks/>
            </p:cNvGrpSpPr>
            <p:nvPr/>
          </p:nvGrpSpPr>
          <p:grpSpPr bwMode="auto">
            <a:xfrm>
              <a:off x="1776" y="1488"/>
              <a:ext cx="96" cy="384"/>
              <a:chOff x="1776" y="1440"/>
              <a:chExt cx="96" cy="384"/>
            </a:xfrm>
          </p:grpSpPr>
          <p:grpSp>
            <p:nvGrpSpPr>
              <p:cNvPr id="299039" name="Group 31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40" name="Oval 3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2" name="Group 34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43" name="Oval 3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4" name="Rectangle 3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5" name="Group 37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46" name="Oval 3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7" name="Rectangle 3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48" name="Line 40"/>
            <p:cNvSpPr>
              <a:spLocks noChangeShapeType="1"/>
            </p:cNvSpPr>
            <p:nvPr/>
          </p:nvSpPr>
          <p:spPr bwMode="auto">
            <a:xfrm>
              <a:off x="3409" y="16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49" name="Freeform 41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0" name="Freeform 42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1" name="Freeform 43"/>
            <p:cNvSpPr>
              <a:spLocks/>
            </p:cNvSpPr>
            <p:nvPr/>
          </p:nvSpPr>
          <p:spPr bwMode="auto">
            <a:xfrm>
              <a:off x="2400" y="624"/>
              <a:ext cx="528" cy="9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960"/>
                </a:cxn>
                <a:cxn ang="0">
                  <a:pos x="528" y="960"/>
                </a:cxn>
              </a:cxnLst>
              <a:rect l="0" t="0" r="r" b="b"/>
              <a:pathLst>
                <a:path w="528" h="960">
                  <a:moveTo>
                    <a:pt x="0" y="0"/>
                  </a:moveTo>
                  <a:lnTo>
                    <a:pt x="432" y="0"/>
                  </a:lnTo>
                  <a:lnTo>
                    <a:pt x="432" y="960"/>
                  </a:lnTo>
                  <a:lnTo>
                    <a:pt x="528" y="96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2" name="Freeform 44"/>
            <p:cNvSpPr>
              <a:spLocks/>
            </p:cNvSpPr>
            <p:nvPr/>
          </p:nvSpPr>
          <p:spPr bwMode="auto">
            <a:xfrm flipV="1">
              <a:off x="2160" y="624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3" name="Freeform 45"/>
            <p:cNvSpPr>
              <a:spLocks/>
            </p:cNvSpPr>
            <p:nvPr/>
          </p:nvSpPr>
          <p:spPr bwMode="auto">
            <a:xfrm>
              <a:off x="2160" y="1104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4" name="Freeform 46"/>
            <p:cNvSpPr>
              <a:spLocks/>
            </p:cNvSpPr>
            <p:nvPr/>
          </p:nvSpPr>
          <p:spPr bwMode="auto">
            <a:xfrm flipV="1">
              <a:off x="2160" y="1728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9055" name="Group 47"/>
            <p:cNvGrpSpPr>
              <a:grpSpLocks/>
            </p:cNvGrpSpPr>
            <p:nvPr/>
          </p:nvGrpSpPr>
          <p:grpSpPr bwMode="auto">
            <a:xfrm>
              <a:off x="2544" y="1488"/>
              <a:ext cx="96" cy="384"/>
              <a:chOff x="1776" y="1440"/>
              <a:chExt cx="96" cy="384"/>
            </a:xfrm>
          </p:grpSpPr>
          <p:grpSp>
            <p:nvGrpSpPr>
              <p:cNvPr id="299056" name="Group 48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57" name="Oval 49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58" name="Rectangle 50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59" name="Group 51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60" name="Oval 5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1" name="Rectangle 5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62" name="Group 54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63" name="Oval 5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4" name="Rectangle 5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65" name="Rectangle 57"/>
            <p:cNvSpPr>
              <a:spLocks noChangeArrowheads="1"/>
            </p:cNvSpPr>
            <p:nvPr/>
          </p:nvSpPr>
          <p:spPr bwMode="auto">
            <a:xfrm>
              <a:off x="3552" y="15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endParaRPr lang="en-US" sz="1600" b="0" baseline="-25000"/>
            </a:p>
          </p:txBody>
        </p:sp>
      </p:grpSp>
      <p:grpSp>
        <p:nvGrpSpPr>
          <p:cNvPr id="299066" name="Group 58"/>
          <p:cNvGrpSpPr>
            <a:grpSpLocks/>
          </p:cNvGrpSpPr>
          <p:nvPr/>
        </p:nvGrpSpPr>
        <p:grpSpPr bwMode="auto">
          <a:xfrm>
            <a:off x="5334000" y="1524000"/>
            <a:ext cx="2613025" cy="1028700"/>
            <a:chOff x="3926" y="1800"/>
            <a:chExt cx="1646" cy="648"/>
          </a:xfrm>
        </p:grpSpPr>
        <p:sp>
          <p:nvSpPr>
            <p:cNvPr id="299067" name="Rectangle 59"/>
            <p:cNvSpPr>
              <a:spLocks noChangeArrowheads="1"/>
            </p:cNvSpPr>
            <p:nvPr/>
          </p:nvSpPr>
          <p:spPr bwMode="auto">
            <a:xfrm>
              <a:off x="4416" y="1824"/>
              <a:ext cx="720" cy="57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400" b="0"/>
                <a:t>=</a:t>
              </a:r>
            </a:p>
          </p:txBody>
        </p:sp>
        <p:sp>
          <p:nvSpPr>
            <p:cNvPr id="299068" name="Line 60"/>
            <p:cNvSpPr>
              <a:spLocks noChangeShapeType="1"/>
            </p:cNvSpPr>
            <p:nvPr/>
          </p:nvSpPr>
          <p:spPr bwMode="auto">
            <a:xfrm>
              <a:off x="4128" y="19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69" name="Line 61"/>
            <p:cNvSpPr>
              <a:spLocks noChangeShapeType="1"/>
            </p:cNvSpPr>
            <p:nvPr/>
          </p:nvSpPr>
          <p:spPr bwMode="auto">
            <a:xfrm>
              <a:off x="4128" y="23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0" name="Line 62"/>
            <p:cNvSpPr>
              <a:spLocks noChangeShapeType="1"/>
            </p:cNvSpPr>
            <p:nvPr/>
          </p:nvSpPr>
          <p:spPr bwMode="auto">
            <a:xfrm>
              <a:off x="5136" y="211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1" name="Text Box 63"/>
            <p:cNvSpPr txBox="1">
              <a:spLocks noChangeArrowheads="1"/>
            </p:cNvSpPr>
            <p:nvPr/>
          </p:nvSpPr>
          <p:spPr bwMode="auto">
            <a:xfrm>
              <a:off x="3926" y="180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B</a:t>
              </a:r>
            </a:p>
          </p:txBody>
        </p:sp>
        <p:sp>
          <p:nvSpPr>
            <p:cNvPr id="299072" name="Text Box 64"/>
            <p:cNvSpPr txBox="1">
              <a:spLocks noChangeArrowheads="1"/>
            </p:cNvSpPr>
            <p:nvPr/>
          </p:nvSpPr>
          <p:spPr bwMode="auto">
            <a:xfrm>
              <a:off x="3936" y="221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A</a:t>
              </a:r>
            </a:p>
          </p:txBody>
        </p:sp>
        <p:sp>
          <p:nvSpPr>
            <p:cNvPr id="299073" name="Text Box 65"/>
            <p:cNvSpPr txBox="1">
              <a:spLocks noChangeArrowheads="1"/>
            </p:cNvSpPr>
            <p:nvPr/>
          </p:nvSpPr>
          <p:spPr bwMode="auto">
            <a:xfrm>
              <a:off x="5280" y="1872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Eq</a:t>
              </a:r>
            </a:p>
          </p:txBody>
        </p:sp>
      </p:grpSp>
      <p:sp>
        <p:nvSpPr>
          <p:cNvPr id="299074" name="Text Box 66"/>
          <p:cNvSpPr txBox="1">
            <a:spLocks noChangeArrowheads="1"/>
          </p:cNvSpPr>
          <p:nvPr/>
        </p:nvSpPr>
        <p:spPr bwMode="auto">
          <a:xfrm>
            <a:off x="5099050" y="1049338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299075" name="Text Box 67"/>
          <p:cNvSpPr txBox="1">
            <a:spLocks noChangeArrowheads="1"/>
          </p:cNvSpPr>
          <p:nvPr/>
        </p:nvSpPr>
        <p:spPr bwMode="auto">
          <a:xfrm>
            <a:off x="5373688" y="3429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 == B)</a:t>
            </a:r>
          </a:p>
        </p:txBody>
      </p:sp>
      <p:sp>
        <p:nvSpPr>
          <p:cNvPr id="299076" name="Text Box 68"/>
          <p:cNvSpPr txBox="1">
            <a:spLocks noChangeArrowheads="1"/>
          </p:cNvSpPr>
          <p:nvPr/>
        </p:nvSpPr>
        <p:spPr bwMode="auto">
          <a:xfrm>
            <a:off x="5567363" y="2971800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Bit-Level Multiplexor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43400"/>
            <a:ext cx="8294687" cy="2089150"/>
          </a:xfrm>
        </p:spPr>
        <p:txBody>
          <a:bodyPr/>
          <a:lstStyle/>
          <a:p>
            <a:pPr lvl="1"/>
            <a:r>
              <a:rPr lang="en-US"/>
              <a:t>Control signal s</a:t>
            </a:r>
          </a:p>
          <a:p>
            <a:pPr lvl="1"/>
            <a:r>
              <a:rPr lang="en-US"/>
              <a:t>Data signals a and b</a:t>
            </a:r>
          </a:p>
          <a:p>
            <a:pPr lvl="1"/>
            <a:r>
              <a:rPr lang="en-US"/>
              <a:t>Output a when s=1, b when s=0</a:t>
            </a: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1219200" y="1600200"/>
            <a:ext cx="2819400" cy="2133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1" hangingPunct="1">
              <a:lnSpc>
                <a:spcPct val="100000"/>
              </a:lnSpc>
            </a:pPr>
            <a:r>
              <a:rPr lang="en-US" b="0"/>
              <a:t>Bit MUX</a:t>
            </a:r>
          </a:p>
        </p:txBody>
      </p:sp>
      <p:sp>
        <p:nvSpPr>
          <p:cNvPr id="300037" name="Freeform 5"/>
          <p:cNvSpPr>
            <a:spLocks/>
          </p:cNvSpPr>
          <p:nvPr/>
        </p:nvSpPr>
        <p:spPr bwMode="auto">
          <a:xfrm flipV="1">
            <a:off x="2819400" y="26670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8" name="Freeform 6"/>
          <p:cNvSpPr>
            <a:spLocks/>
          </p:cNvSpPr>
          <p:nvPr/>
        </p:nvSpPr>
        <p:spPr bwMode="auto">
          <a:xfrm>
            <a:off x="2819400" y="31242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9" name="Line 7"/>
          <p:cNvSpPr>
            <a:spLocks noChangeShapeType="1"/>
          </p:cNvSpPr>
          <p:nvPr/>
        </p:nvSpPr>
        <p:spPr bwMode="auto">
          <a:xfrm>
            <a:off x="3875088" y="2965450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0" name="Freeform 8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1" name="Freeform 9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0042" name="Group 10"/>
          <p:cNvGrpSpPr>
            <a:grpSpLocks/>
          </p:cNvGrpSpPr>
          <p:nvPr/>
        </p:nvGrpSpPr>
        <p:grpSpPr bwMode="auto">
          <a:xfrm>
            <a:off x="1752600" y="1752600"/>
            <a:ext cx="292100" cy="609600"/>
            <a:chOff x="960" y="1055"/>
            <a:chExt cx="184" cy="384"/>
          </a:xfrm>
        </p:grpSpPr>
        <p:sp>
          <p:nvSpPr>
            <p:cNvPr id="300043" name="Line 11"/>
            <p:cNvSpPr>
              <a:spLocks noChangeShapeType="1"/>
            </p:cNvSpPr>
            <p:nvPr/>
          </p:nvSpPr>
          <p:spPr bwMode="auto">
            <a:xfrm rot="5400000">
              <a:off x="1009" y="139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4" name="Freeform 12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5" name="Freeform 13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6" name="Freeform 14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7" name="Freeform 15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8" name="Line 16"/>
            <p:cNvSpPr>
              <a:spLocks noChangeShapeType="1"/>
            </p:cNvSpPr>
            <p:nvPr/>
          </p:nvSpPr>
          <p:spPr bwMode="auto">
            <a:xfrm rot="5400000">
              <a:off x="1002" y="110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0049" name="Line 17"/>
          <p:cNvSpPr>
            <a:spLocks noChangeShapeType="1"/>
          </p:cNvSpPr>
          <p:nvPr/>
        </p:nvSpPr>
        <p:spPr bwMode="auto">
          <a:xfrm>
            <a:off x="2057400" y="25146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0" name="Line 18"/>
          <p:cNvSpPr>
            <a:spLocks noChangeShapeType="1"/>
          </p:cNvSpPr>
          <p:nvPr/>
        </p:nvSpPr>
        <p:spPr bwMode="auto">
          <a:xfrm>
            <a:off x="914400" y="2819400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1" name="Freeform 19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2" name="Freeform 20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611188" y="25908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b</a:t>
            </a:r>
            <a:endParaRPr lang="en-US" sz="1600" b="0" baseline="-25000"/>
          </a:p>
        </p:txBody>
      </p:sp>
      <p:sp>
        <p:nvSpPr>
          <p:cNvPr id="300054" name="Text Box 22"/>
          <p:cNvSpPr txBox="1">
            <a:spLocks noChangeArrowheads="1"/>
          </p:cNvSpPr>
          <p:nvPr/>
        </p:nvSpPr>
        <p:spPr bwMode="auto">
          <a:xfrm>
            <a:off x="609600" y="1600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s</a:t>
            </a:r>
          </a:p>
        </p:txBody>
      </p:sp>
      <p:sp>
        <p:nvSpPr>
          <p:cNvPr id="300055" name="Line 23"/>
          <p:cNvSpPr>
            <a:spLocks noChangeShapeType="1"/>
          </p:cNvSpPr>
          <p:nvPr/>
        </p:nvSpPr>
        <p:spPr bwMode="auto">
          <a:xfrm>
            <a:off x="2057400" y="31242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6" name="Line 24"/>
          <p:cNvSpPr>
            <a:spLocks noChangeShapeType="1"/>
          </p:cNvSpPr>
          <p:nvPr/>
        </p:nvSpPr>
        <p:spPr bwMode="auto">
          <a:xfrm flipV="1">
            <a:off x="914400" y="3417888"/>
            <a:ext cx="1293813" cy="11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7" name="Freeform 25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8" name="Freeform 26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9" name="Text Box 27"/>
          <p:cNvSpPr txBox="1">
            <a:spLocks noChangeArrowheads="1"/>
          </p:cNvSpPr>
          <p:nvPr/>
        </p:nvSpPr>
        <p:spPr bwMode="auto">
          <a:xfrm>
            <a:off x="611188" y="32448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a</a:t>
            </a:r>
            <a:endParaRPr lang="en-US" sz="1600" b="0" baseline="-25000"/>
          </a:p>
        </p:txBody>
      </p:sp>
      <p:sp>
        <p:nvSpPr>
          <p:cNvPr id="300060" name="Freeform 28"/>
          <p:cNvSpPr>
            <a:spLocks/>
          </p:cNvSpPr>
          <p:nvPr/>
        </p:nvSpPr>
        <p:spPr bwMode="auto">
          <a:xfrm>
            <a:off x="1524000" y="1752600"/>
            <a:ext cx="533400" cy="13716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1" name="Line 29"/>
          <p:cNvSpPr>
            <a:spLocks noChangeShapeType="1"/>
          </p:cNvSpPr>
          <p:nvPr/>
        </p:nvSpPr>
        <p:spPr bwMode="auto">
          <a:xfrm>
            <a:off x="914400" y="1752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2" name="Freeform 30"/>
          <p:cNvSpPr>
            <a:spLocks/>
          </p:cNvSpPr>
          <p:nvPr/>
        </p:nvSpPr>
        <p:spPr bwMode="auto">
          <a:xfrm>
            <a:off x="1905000" y="2362200"/>
            <a:ext cx="152400" cy="1524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3" name="Rectangle 31"/>
          <p:cNvSpPr>
            <a:spLocks noChangeArrowheads="1"/>
          </p:cNvSpPr>
          <p:nvPr/>
        </p:nvSpPr>
        <p:spPr bwMode="auto">
          <a:xfrm>
            <a:off x="4343400" y="2819400"/>
            <a:ext cx="60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out</a:t>
            </a:r>
          </a:p>
        </p:txBody>
      </p:sp>
      <p:grpSp>
        <p:nvGrpSpPr>
          <p:cNvPr id="300064" name="Group 32"/>
          <p:cNvGrpSpPr>
            <a:grpSpLocks/>
          </p:cNvGrpSpPr>
          <p:nvPr/>
        </p:nvGrpSpPr>
        <p:grpSpPr bwMode="auto">
          <a:xfrm>
            <a:off x="1447800" y="1676400"/>
            <a:ext cx="152400" cy="152400"/>
            <a:chOff x="240" y="4176"/>
            <a:chExt cx="192" cy="192"/>
          </a:xfrm>
        </p:grpSpPr>
        <p:sp>
          <p:nvSpPr>
            <p:cNvPr id="300065" name="Oval 3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66" name="Rectangle 3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0067" name="Text Box 35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out = (s&amp;&amp;a)||(!s&amp;&amp;b)</a:t>
            </a:r>
          </a:p>
        </p:txBody>
      </p:sp>
      <p:sp>
        <p:nvSpPr>
          <p:cNvPr id="300068" name="Text Box 36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22FB-4C16-72A8-C25D-279242CF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5D24-4784-B99D-1572-D9BB8DDB1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7" y="1359552"/>
            <a:ext cx="8274573" cy="4962843"/>
          </a:xfrm>
        </p:spPr>
        <p:txBody>
          <a:bodyPr/>
          <a:lstStyle/>
          <a:p>
            <a:pPr marL="0" indent="0"/>
            <a:r>
              <a:rPr lang="en-US" dirty="0"/>
              <a:t>How does virtual memory interact with the CPU cache(s)?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0" i="1" dirty="0">
                <a:solidFill>
                  <a:schemeClr val="accent6">
                    <a:lumMod val="75000"/>
                  </a:schemeClr>
                </a:solidFill>
              </a:rPr>
              <a:t>The cache’s function is to speed up access to whatever data is most frequently used.  The MMU sits “in between” the CPU and the cache; the cache works only with physical addresses.  This means data from multiple processes may coexist in the cache (or compete for cache space).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97D56B2-2DE3-E270-F286-2DCE984140F6}"/>
              </a:ext>
            </a:extLst>
          </p:cNvPr>
          <p:cNvGrpSpPr/>
          <p:nvPr/>
        </p:nvGrpSpPr>
        <p:grpSpPr>
          <a:xfrm>
            <a:off x="5218792" y="4743169"/>
            <a:ext cx="3607329" cy="1150646"/>
            <a:chOff x="5258426" y="5638800"/>
            <a:chExt cx="3614022" cy="1152781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7E235B86-6EAE-9356-FFAC-4E75B4BD14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8426" y="5638800"/>
              <a:ext cx="3614022" cy="8669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AC65BE6D-1F8C-2DED-CF2A-42B8060287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6477000"/>
              <a:ext cx="3131177" cy="314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6570620-7098-9EF7-B272-49CDCDC12369}"/>
              </a:ext>
            </a:extLst>
          </p:cNvPr>
          <p:cNvGrpSpPr/>
          <p:nvPr/>
        </p:nvGrpSpPr>
        <p:grpSpPr>
          <a:xfrm>
            <a:off x="340884" y="4756555"/>
            <a:ext cx="4187861" cy="1140884"/>
            <a:chOff x="4676817" y="4419600"/>
            <a:chExt cx="4195631" cy="1143001"/>
          </a:xfrm>
        </p:grpSpPr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id="{D78366C8-35ED-7D17-C90F-6C1AC907F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817" y="4419600"/>
              <a:ext cx="4195631" cy="903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5">
              <a:extLst>
                <a:ext uri="{FF2B5EF4-FFF2-40B4-BE49-F238E27FC236}">
                  <a16:creationId xmlns:a16="http://schemas.microsoft.com/office/drawing/2014/main" id="{22E41F82-BFD6-CB19-1CC9-DEFF0AC32B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1486" y="5262652"/>
              <a:ext cx="3423811" cy="299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2255252-C098-FBDE-F0A1-E9BDBD92335D}"/>
              </a:ext>
            </a:extLst>
          </p:cNvPr>
          <p:cNvSpPr txBox="1"/>
          <p:nvPr/>
        </p:nvSpPr>
        <p:spPr>
          <a:xfrm>
            <a:off x="581652" y="6041781"/>
            <a:ext cx="3706320" cy="340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1. MMU uses VA to find PTE &amp; get PA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4F8B-7EC7-6DB4-9801-489E98B16282}"/>
              </a:ext>
            </a:extLst>
          </p:cNvPr>
          <p:cNvSpPr txBox="1"/>
          <p:nvPr/>
        </p:nvSpPr>
        <p:spPr>
          <a:xfrm>
            <a:off x="5232978" y="6039667"/>
            <a:ext cx="3718992" cy="340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2. PA is used to look in cache for data</a:t>
            </a:r>
          </a:p>
        </p:txBody>
      </p:sp>
    </p:spTree>
    <p:extLst>
      <p:ext uri="{BB962C8B-B14F-4D97-AF65-F5344CB8AC3E}">
        <p14:creationId xmlns:p14="http://schemas.microsoft.com/office/powerpoint/2010/main" val="357896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Word Multiplexor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4191000"/>
            <a:ext cx="4775200" cy="1936750"/>
          </a:xfrm>
        </p:spPr>
        <p:txBody>
          <a:bodyPr/>
          <a:lstStyle/>
          <a:p>
            <a:pPr lvl="1"/>
            <a:r>
              <a:rPr lang="en-US"/>
              <a:t>Select input word A or B depending on control signal s</a:t>
            </a:r>
          </a:p>
          <a:p>
            <a:pPr lvl="1"/>
            <a:r>
              <a:rPr lang="en-US"/>
              <a:t>HCL representation</a:t>
            </a:r>
          </a:p>
          <a:p>
            <a:pPr lvl="2"/>
            <a:r>
              <a:rPr lang="en-US"/>
              <a:t>Case expression</a:t>
            </a:r>
          </a:p>
          <a:p>
            <a:pPr lvl="2"/>
            <a:r>
              <a:rPr lang="en-US"/>
              <a:t>Series of test : value pairs</a:t>
            </a:r>
          </a:p>
          <a:p>
            <a:pPr lvl="2"/>
            <a:r>
              <a:rPr lang="en-US"/>
              <a:t>Output value for first successful test</a:t>
            </a:r>
          </a:p>
        </p:txBody>
      </p:sp>
      <p:sp>
        <p:nvSpPr>
          <p:cNvPr id="301122" name="Text Box 66"/>
          <p:cNvSpPr txBox="1">
            <a:spLocks noChangeArrowheads="1"/>
          </p:cNvSpPr>
          <p:nvPr/>
        </p:nvSpPr>
        <p:spPr bwMode="auto">
          <a:xfrm>
            <a:off x="5099050" y="609600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301124" name="Text Box 68"/>
          <p:cNvSpPr txBox="1">
            <a:spLocks noChangeArrowheads="1"/>
          </p:cNvSpPr>
          <p:nvPr/>
        </p:nvSpPr>
        <p:spPr bwMode="auto">
          <a:xfrm>
            <a:off x="5567363" y="2532063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  <p:grpSp>
        <p:nvGrpSpPr>
          <p:cNvPr id="301125" name="Group 69"/>
          <p:cNvGrpSpPr>
            <a:grpSpLocks/>
          </p:cNvGrpSpPr>
          <p:nvPr/>
        </p:nvGrpSpPr>
        <p:grpSpPr bwMode="auto">
          <a:xfrm>
            <a:off x="381000" y="685800"/>
            <a:ext cx="4573588" cy="5715000"/>
            <a:chOff x="335" y="720"/>
            <a:chExt cx="2881" cy="3600"/>
          </a:xfrm>
        </p:grpSpPr>
        <p:sp>
          <p:nvSpPr>
            <p:cNvPr id="301126" name="Rectangle 70"/>
            <p:cNvSpPr>
              <a:spLocks noChangeArrowheads="1"/>
            </p:cNvSpPr>
            <p:nvPr/>
          </p:nvSpPr>
          <p:spPr bwMode="auto">
            <a:xfrm>
              <a:off x="816" y="1248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27" name="Freeform 71"/>
            <p:cNvSpPr>
              <a:spLocks/>
            </p:cNvSpPr>
            <p:nvPr/>
          </p:nvSpPr>
          <p:spPr bwMode="auto">
            <a:xfrm flipV="1">
              <a:off x="1824" y="1440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8" name="Freeform 72"/>
            <p:cNvSpPr>
              <a:spLocks/>
            </p:cNvSpPr>
            <p:nvPr/>
          </p:nvSpPr>
          <p:spPr bwMode="auto">
            <a:xfrm>
              <a:off x="1824" y="172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9" name="Line 73"/>
            <p:cNvSpPr>
              <a:spLocks noChangeShapeType="1"/>
            </p:cNvSpPr>
            <p:nvPr/>
          </p:nvSpPr>
          <p:spPr bwMode="auto">
            <a:xfrm>
              <a:off x="2489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0" name="Freeform 74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1" name="Freeform 75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32" name="Group 76"/>
            <p:cNvGrpSpPr>
              <a:grpSpLocks/>
            </p:cNvGrpSpPr>
            <p:nvPr/>
          </p:nvGrpSpPr>
          <p:grpSpPr bwMode="auto">
            <a:xfrm>
              <a:off x="1152" y="864"/>
              <a:ext cx="184" cy="384"/>
              <a:chOff x="960" y="1055"/>
              <a:chExt cx="184" cy="384"/>
            </a:xfrm>
          </p:grpSpPr>
          <p:sp>
            <p:nvSpPr>
              <p:cNvPr id="301133" name="Line 77"/>
              <p:cNvSpPr>
                <a:spLocks noChangeShapeType="1"/>
              </p:cNvSpPr>
              <p:nvPr/>
            </p:nvSpPr>
            <p:spPr bwMode="auto">
              <a:xfrm rot="5400000">
                <a:off x="1009" y="139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4" name="Freeform 78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5" name="Freeform 79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6" name="Freeform 80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7" name="Freeform 81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8" name="Line 82"/>
              <p:cNvSpPr>
                <a:spLocks noChangeShapeType="1"/>
              </p:cNvSpPr>
              <p:nvPr/>
            </p:nvSpPr>
            <p:spPr bwMode="auto">
              <a:xfrm rot="5400000">
                <a:off x="1002" y="1102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1139" name="Line 83"/>
            <p:cNvSpPr>
              <a:spLocks noChangeShapeType="1"/>
            </p:cNvSpPr>
            <p:nvPr/>
          </p:nvSpPr>
          <p:spPr bwMode="auto">
            <a:xfrm>
              <a:off x="1344" y="1344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0" name="Line 84"/>
            <p:cNvSpPr>
              <a:spLocks noChangeShapeType="1"/>
            </p:cNvSpPr>
            <p:nvPr/>
          </p:nvSpPr>
          <p:spPr bwMode="auto">
            <a:xfrm>
              <a:off x="624" y="1536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1" name="Freeform 85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2" name="Freeform 86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3" name="Text Box 87"/>
            <p:cNvSpPr txBox="1">
              <a:spLocks noChangeArrowheads="1"/>
            </p:cNvSpPr>
            <p:nvPr/>
          </p:nvSpPr>
          <p:spPr bwMode="auto">
            <a:xfrm>
              <a:off x="335" y="139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301144" name="Text Box 88"/>
            <p:cNvSpPr txBox="1">
              <a:spLocks noChangeArrowheads="1"/>
            </p:cNvSpPr>
            <p:nvPr/>
          </p:nvSpPr>
          <p:spPr bwMode="auto">
            <a:xfrm>
              <a:off x="336" y="720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145" name="Line 89"/>
            <p:cNvSpPr>
              <a:spLocks noChangeShapeType="1"/>
            </p:cNvSpPr>
            <p:nvPr/>
          </p:nvSpPr>
          <p:spPr bwMode="auto">
            <a:xfrm>
              <a:off x="1008" y="1728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6" name="Line 90"/>
            <p:cNvSpPr>
              <a:spLocks noChangeShapeType="1"/>
            </p:cNvSpPr>
            <p:nvPr/>
          </p:nvSpPr>
          <p:spPr bwMode="auto">
            <a:xfrm flipV="1">
              <a:off x="624" y="1920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7" name="Freeform 91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8" name="Freeform 92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9" name="Text Box 93"/>
            <p:cNvSpPr txBox="1">
              <a:spLocks noChangeArrowheads="1"/>
            </p:cNvSpPr>
            <p:nvPr/>
          </p:nvSpPr>
          <p:spPr bwMode="auto">
            <a:xfrm>
              <a:off x="335" y="1804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301150" name="Line 94"/>
            <p:cNvSpPr>
              <a:spLocks noChangeShapeType="1"/>
            </p:cNvSpPr>
            <p:nvPr/>
          </p:nvSpPr>
          <p:spPr bwMode="auto">
            <a:xfrm>
              <a:off x="624" y="864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1" name="Freeform 95"/>
            <p:cNvSpPr>
              <a:spLocks/>
            </p:cNvSpPr>
            <p:nvPr/>
          </p:nvSpPr>
          <p:spPr bwMode="auto">
            <a:xfrm>
              <a:off x="1248" y="1248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2" name="Rectangle 96"/>
            <p:cNvSpPr>
              <a:spLocks noChangeArrowheads="1"/>
            </p:cNvSpPr>
            <p:nvPr/>
          </p:nvSpPr>
          <p:spPr bwMode="auto">
            <a:xfrm>
              <a:off x="2784" y="153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out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301153" name="Rectangle 97"/>
            <p:cNvSpPr>
              <a:spLocks noChangeArrowheads="1"/>
            </p:cNvSpPr>
            <p:nvPr/>
          </p:nvSpPr>
          <p:spPr bwMode="auto">
            <a:xfrm>
              <a:off x="816" y="2016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54" name="Freeform 98"/>
            <p:cNvSpPr>
              <a:spLocks/>
            </p:cNvSpPr>
            <p:nvPr/>
          </p:nvSpPr>
          <p:spPr bwMode="auto">
            <a:xfrm flipV="1">
              <a:off x="1824" y="220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5" name="Freeform 99"/>
            <p:cNvSpPr>
              <a:spLocks/>
            </p:cNvSpPr>
            <p:nvPr/>
          </p:nvSpPr>
          <p:spPr bwMode="auto">
            <a:xfrm>
              <a:off x="1824" y="2496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6" name="Line 100"/>
            <p:cNvSpPr>
              <a:spLocks noChangeShapeType="1"/>
            </p:cNvSpPr>
            <p:nvPr/>
          </p:nvSpPr>
          <p:spPr bwMode="auto">
            <a:xfrm>
              <a:off x="2489" y="2396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7" name="Freeform 101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8" name="Freeform 102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9" name="Line 103"/>
            <p:cNvSpPr>
              <a:spLocks noChangeShapeType="1"/>
            </p:cNvSpPr>
            <p:nvPr/>
          </p:nvSpPr>
          <p:spPr bwMode="auto">
            <a:xfrm>
              <a:off x="1344" y="211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0" name="Line 104"/>
            <p:cNvSpPr>
              <a:spLocks noChangeShapeType="1"/>
            </p:cNvSpPr>
            <p:nvPr/>
          </p:nvSpPr>
          <p:spPr bwMode="auto">
            <a:xfrm>
              <a:off x="624" y="2304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1" name="Freeform 105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2" name="Freeform 106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3" name="Text Box 107"/>
            <p:cNvSpPr txBox="1">
              <a:spLocks noChangeArrowheads="1"/>
            </p:cNvSpPr>
            <p:nvPr/>
          </p:nvSpPr>
          <p:spPr bwMode="auto">
            <a:xfrm>
              <a:off x="335" y="2160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301164" name="Line 108"/>
            <p:cNvSpPr>
              <a:spLocks noChangeShapeType="1"/>
            </p:cNvSpPr>
            <p:nvPr/>
          </p:nvSpPr>
          <p:spPr bwMode="auto">
            <a:xfrm>
              <a:off x="1008" y="2496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5" name="Line 109"/>
            <p:cNvSpPr>
              <a:spLocks noChangeShapeType="1"/>
            </p:cNvSpPr>
            <p:nvPr/>
          </p:nvSpPr>
          <p:spPr bwMode="auto">
            <a:xfrm flipV="1">
              <a:off x="624" y="2688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6" name="Freeform 110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7" name="Freeform 111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8" name="Text Box 112"/>
            <p:cNvSpPr txBox="1">
              <a:spLocks noChangeArrowheads="1"/>
            </p:cNvSpPr>
            <p:nvPr/>
          </p:nvSpPr>
          <p:spPr bwMode="auto">
            <a:xfrm>
              <a:off x="335" y="257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301169" name="Freeform 113"/>
            <p:cNvSpPr>
              <a:spLocks/>
            </p:cNvSpPr>
            <p:nvPr/>
          </p:nvSpPr>
          <p:spPr bwMode="auto">
            <a:xfrm>
              <a:off x="1248" y="2016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0" name="Rectangle 114"/>
            <p:cNvSpPr>
              <a:spLocks noChangeArrowheads="1"/>
            </p:cNvSpPr>
            <p:nvPr/>
          </p:nvSpPr>
          <p:spPr bwMode="auto">
            <a:xfrm>
              <a:off x="2784" y="2304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out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301171" name="Rectangle 115"/>
            <p:cNvSpPr>
              <a:spLocks noChangeArrowheads="1"/>
            </p:cNvSpPr>
            <p:nvPr/>
          </p:nvSpPr>
          <p:spPr bwMode="auto">
            <a:xfrm>
              <a:off x="816" y="3552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72" name="Freeform 116"/>
            <p:cNvSpPr>
              <a:spLocks/>
            </p:cNvSpPr>
            <p:nvPr/>
          </p:nvSpPr>
          <p:spPr bwMode="auto">
            <a:xfrm flipV="1">
              <a:off x="1824" y="3744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3" name="Freeform 117"/>
            <p:cNvSpPr>
              <a:spLocks/>
            </p:cNvSpPr>
            <p:nvPr/>
          </p:nvSpPr>
          <p:spPr bwMode="auto">
            <a:xfrm>
              <a:off x="1824" y="4032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4" name="Line 118"/>
            <p:cNvSpPr>
              <a:spLocks noChangeShapeType="1"/>
            </p:cNvSpPr>
            <p:nvPr/>
          </p:nvSpPr>
          <p:spPr bwMode="auto">
            <a:xfrm>
              <a:off x="2489" y="3932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5" name="Freeform 119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6" name="Freeform 120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7" name="Line 121"/>
            <p:cNvSpPr>
              <a:spLocks noChangeShapeType="1"/>
            </p:cNvSpPr>
            <p:nvPr/>
          </p:nvSpPr>
          <p:spPr bwMode="auto">
            <a:xfrm>
              <a:off x="1344" y="36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8" name="Line 122"/>
            <p:cNvSpPr>
              <a:spLocks noChangeShapeType="1"/>
            </p:cNvSpPr>
            <p:nvPr/>
          </p:nvSpPr>
          <p:spPr bwMode="auto">
            <a:xfrm>
              <a:off x="624" y="3840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9" name="Freeform 123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0" name="Freeform 124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1" name="Text Box 125"/>
            <p:cNvSpPr txBox="1">
              <a:spLocks noChangeArrowheads="1"/>
            </p:cNvSpPr>
            <p:nvPr/>
          </p:nvSpPr>
          <p:spPr bwMode="auto">
            <a:xfrm>
              <a:off x="384" y="36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2" name="Line 126"/>
            <p:cNvSpPr>
              <a:spLocks noChangeShapeType="1"/>
            </p:cNvSpPr>
            <p:nvPr/>
          </p:nvSpPr>
          <p:spPr bwMode="auto">
            <a:xfrm>
              <a:off x="1344" y="403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3" name="Line 127"/>
            <p:cNvSpPr>
              <a:spLocks noChangeShapeType="1"/>
            </p:cNvSpPr>
            <p:nvPr/>
          </p:nvSpPr>
          <p:spPr bwMode="auto">
            <a:xfrm flipV="1">
              <a:off x="624" y="4224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4" name="Freeform 128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5" name="Freeform 129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6" name="Text Box 130"/>
            <p:cNvSpPr txBox="1">
              <a:spLocks noChangeArrowheads="1"/>
            </p:cNvSpPr>
            <p:nvPr/>
          </p:nvSpPr>
          <p:spPr bwMode="auto">
            <a:xfrm>
              <a:off x="384" y="4108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7" name="Freeform 131"/>
            <p:cNvSpPr>
              <a:spLocks/>
            </p:cNvSpPr>
            <p:nvPr/>
          </p:nvSpPr>
          <p:spPr bwMode="auto">
            <a:xfrm>
              <a:off x="1248" y="1344"/>
              <a:ext cx="144" cy="2304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88" name="Rectangle 132"/>
            <p:cNvSpPr>
              <a:spLocks noChangeArrowheads="1"/>
            </p:cNvSpPr>
            <p:nvPr/>
          </p:nvSpPr>
          <p:spPr bwMode="auto">
            <a:xfrm>
              <a:off x="2784" y="384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9" name="Freeform 133"/>
            <p:cNvSpPr>
              <a:spLocks/>
            </p:cNvSpPr>
            <p:nvPr/>
          </p:nvSpPr>
          <p:spPr bwMode="auto">
            <a:xfrm>
              <a:off x="1008" y="864"/>
              <a:ext cx="336" cy="3168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90" name="Group 134"/>
            <p:cNvGrpSpPr>
              <a:grpSpLocks/>
            </p:cNvGrpSpPr>
            <p:nvPr/>
          </p:nvGrpSpPr>
          <p:grpSpPr bwMode="auto">
            <a:xfrm>
              <a:off x="1200" y="1296"/>
              <a:ext cx="96" cy="96"/>
              <a:chOff x="240" y="4176"/>
              <a:chExt cx="192" cy="192"/>
            </a:xfrm>
          </p:grpSpPr>
          <p:sp>
            <p:nvSpPr>
              <p:cNvPr id="301191" name="Oval 13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2" name="Rectangle 13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3" name="Group 137"/>
            <p:cNvGrpSpPr>
              <a:grpSpLocks/>
            </p:cNvGrpSpPr>
            <p:nvPr/>
          </p:nvGrpSpPr>
          <p:grpSpPr bwMode="auto">
            <a:xfrm>
              <a:off x="1200" y="2064"/>
              <a:ext cx="96" cy="96"/>
              <a:chOff x="240" y="4176"/>
              <a:chExt cx="192" cy="192"/>
            </a:xfrm>
          </p:grpSpPr>
          <p:sp>
            <p:nvSpPr>
              <p:cNvPr id="301194" name="Oval 1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5" name="Rectangle 1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6" name="Group 140"/>
            <p:cNvGrpSpPr>
              <a:grpSpLocks/>
            </p:cNvGrpSpPr>
            <p:nvPr/>
          </p:nvGrpSpPr>
          <p:grpSpPr bwMode="auto">
            <a:xfrm>
              <a:off x="960" y="1680"/>
              <a:ext cx="96" cy="96"/>
              <a:chOff x="240" y="4176"/>
              <a:chExt cx="192" cy="192"/>
            </a:xfrm>
          </p:grpSpPr>
          <p:sp>
            <p:nvSpPr>
              <p:cNvPr id="301197" name="Oval 1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8" name="Rectangle 1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9" name="Group 143"/>
            <p:cNvGrpSpPr>
              <a:grpSpLocks/>
            </p:cNvGrpSpPr>
            <p:nvPr/>
          </p:nvGrpSpPr>
          <p:grpSpPr bwMode="auto">
            <a:xfrm>
              <a:off x="960" y="2448"/>
              <a:ext cx="96" cy="96"/>
              <a:chOff x="240" y="4176"/>
              <a:chExt cx="192" cy="192"/>
            </a:xfrm>
          </p:grpSpPr>
          <p:sp>
            <p:nvSpPr>
              <p:cNvPr id="301200" name="Oval 14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01" name="Rectangle 14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202" name="Group 146"/>
            <p:cNvGrpSpPr>
              <a:grpSpLocks/>
            </p:cNvGrpSpPr>
            <p:nvPr/>
          </p:nvGrpSpPr>
          <p:grpSpPr bwMode="auto">
            <a:xfrm>
              <a:off x="1584" y="2976"/>
              <a:ext cx="96" cy="384"/>
              <a:chOff x="1584" y="2544"/>
              <a:chExt cx="96" cy="384"/>
            </a:xfrm>
          </p:grpSpPr>
          <p:grpSp>
            <p:nvGrpSpPr>
              <p:cNvPr id="301203" name="Group 147"/>
              <p:cNvGrpSpPr>
                <a:grpSpLocks/>
              </p:cNvGrpSpPr>
              <p:nvPr/>
            </p:nvGrpSpPr>
            <p:grpSpPr bwMode="auto">
              <a:xfrm>
                <a:off x="1584" y="2544"/>
                <a:ext cx="96" cy="96"/>
                <a:chOff x="240" y="4176"/>
                <a:chExt cx="192" cy="192"/>
              </a:xfrm>
            </p:grpSpPr>
            <p:sp>
              <p:nvSpPr>
                <p:cNvPr id="301204" name="Oval 14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5" name="Rectangle 14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6" name="Group 150"/>
              <p:cNvGrpSpPr>
                <a:grpSpLocks/>
              </p:cNvGrpSpPr>
              <p:nvPr/>
            </p:nvGrpSpPr>
            <p:grpSpPr bwMode="auto">
              <a:xfrm>
                <a:off x="1584" y="2688"/>
                <a:ext cx="96" cy="96"/>
                <a:chOff x="240" y="4176"/>
                <a:chExt cx="192" cy="192"/>
              </a:xfrm>
            </p:grpSpPr>
            <p:sp>
              <p:nvSpPr>
                <p:cNvPr id="301207" name="Oval 151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9" name="Group 153"/>
              <p:cNvGrpSpPr>
                <a:grpSpLocks/>
              </p:cNvGrpSpPr>
              <p:nvPr/>
            </p:nvGrpSpPr>
            <p:grpSpPr bwMode="auto">
              <a:xfrm>
                <a:off x="1584" y="2832"/>
                <a:ext cx="96" cy="96"/>
                <a:chOff x="240" y="4176"/>
                <a:chExt cx="192" cy="192"/>
              </a:xfrm>
            </p:grpSpPr>
            <p:sp>
              <p:nvSpPr>
                <p:cNvPr id="301210" name="Oval 154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11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1212" name="Group 156"/>
            <p:cNvGrpSpPr>
              <a:grpSpLocks/>
            </p:cNvGrpSpPr>
            <p:nvPr/>
          </p:nvGrpSpPr>
          <p:grpSpPr bwMode="auto">
            <a:xfrm>
              <a:off x="960" y="816"/>
              <a:ext cx="96" cy="96"/>
              <a:chOff x="240" y="4176"/>
              <a:chExt cx="192" cy="192"/>
            </a:xfrm>
          </p:grpSpPr>
          <p:sp>
            <p:nvSpPr>
              <p:cNvPr id="301213" name="Oval 15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14" name="Rectangle 15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1221" name="Rectangle 165"/>
          <p:cNvSpPr>
            <a:spLocks noChangeArrowheads="1"/>
          </p:cNvSpPr>
          <p:nvPr/>
        </p:nvSpPr>
        <p:spPr bwMode="auto">
          <a:xfrm>
            <a:off x="5715000" y="2892425"/>
            <a:ext cx="1685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s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1226" name="Group 170"/>
          <p:cNvGrpSpPr>
            <a:grpSpLocks/>
          </p:cNvGrpSpPr>
          <p:nvPr/>
        </p:nvGrpSpPr>
        <p:grpSpPr bwMode="auto">
          <a:xfrm>
            <a:off x="5486400" y="1084263"/>
            <a:ext cx="2189163" cy="1257300"/>
            <a:chOff x="3504" y="2064"/>
            <a:chExt cx="1379" cy="792"/>
          </a:xfrm>
        </p:grpSpPr>
        <p:sp>
          <p:nvSpPr>
            <p:cNvPr id="301222" name="Rectangle 166"/>
            <p:cNvSpPr>
              <a:spLocks noChangeArrowheads="1"/>
            </p:cNvSpPr>
            <p:nvPr/>
          </p:nvSpPr>
          <p:spPr bwMode="auto">
            <a:xfrm>
              <a:off x="3504" y="2064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215" name="Line 159"/>
            <p:cNvSpPr>
              <a:spLocks noChangeShapeType="1"/>
            </p:cNvSpPr>
            <p:nvPr/>
          </p:nvSpPr>
          <p:spPr bwMode="auto">
            <a:xfrm>
              <a:off x="3696" y="24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6" name="Line 160"/>
            <p:cNvSpPr>
              <a:spLocks noChangeShapeType="1"/>
            </p:cNvSpPr>
            <p:nvPr/>
          </p:nvSpPr>
          <p:spPr bwMode="auto">
            <a:xfrm>
              <a:off x="3696" y="27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7" name="Rectangle 161"/>
            <p:cNvSpPr>
              <a:spLocks noChangeArrowheads="1"/>
            </p:cNvSpPr>
            <p:nvPr/>
          </p:nvSpPr>
          <p:spPr bwMode="auto">
            <a:xfrm>
              <a:off x="3504" y="238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1218" name="Rectangle 162"/>
            <p:cNvSpPr>
              <a:spLocks noChangeArrowheads="1"/>
            </p:cNvSpPr>
            <p:nvPr/>
          </p:nvSpPr>
          <p:spPr bwMode="auto">
            <a:xfrm>
              <a:off x="3504" y="26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1219" name="Line 163"/>
            <p:cNvSpPr>
              <a:spLocks noChangeShapeType="1"/>
            </p:cNvSpPr>
            <p:nvPr/>
          </p:nvSpPr>
          <p:spPr bwMode="auto">
            <a:xfrm>
              <a:off x="4320" y="25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20" name="Rectangle 164"/>
            <p:cNvSpPr>
              <a:spLocks noChangeArrowheads="1"/>
            </p:cNvSpPr>
            <p:nvPr/>
          </p:nvSpPr>
          <p:spPr bwMode="auto">
            <a:xfrm>
              <a:off x="4560" y="2486"/>
              <a:ext cx="3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</a:p>
          </p:txBody>
        </p:sp>
        <p:sp>
          <p:nvSpPr>
            <p:cNvPr id="301223" name="Freeform 167"/>
            <p:cNvSpPr>
              <a:spLocks/>
            </p:cNvSpPr>
            <p:nvPr/>
          </p:nvSpPr>
          <p:spPr bwMode="auto">
            <a:xfrm>
              <a:off x="3696" y="22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224" name="AutoShape 168"/>
            <p:cNvSpPr>
              <a:spLocks noChangeArrowheads="1"/>
            </p:cNvSpPr>
            <p:nvPr/>
          </p:nvSpPr>
          <p:spPr bwMode="auto">
            <a:xfrm>
              <a:off x="3936" y="2328"/>
              <a:ext cx="423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</p:grp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Word-Level Examples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1447800"/>
            <a:ext cx="3873500" cy="2286000"/>
          </a:xfrm>
        </p:spPr>
        <p:txBody>
          <a:bodyPr/>
          <a:lstStyle/>
          <a:p>
            <a:pPr lvl="1"/>
            <a:r>
              <a:rPr lang="en-US" sz="1800"/>
              <a:t>Find minimum of three input words</a:t>
            </a:r>
          </a:p>
          <a:p>
            <a:pPr lvl="1"/>
            <a:r>
              <a:rPr lang="en-US" sz="1800"/>
              <a:t>HCL case expression</a:t>
            </a:r>
          </a:p>
          <a:p>
            <a:pPr lvl="1"/>
            <a:r>
              <a:rPr lang="en-US" sz="1800"/>
              <a:t>Final case guarantees match</a:t>
            </a:r>
          </a:p>
        </p:txBody>
      </p:sp>
      <p:grpSp>
        <p:nvGrpSpPr>
          <p:cNvPr id="302095" name="Group 15"/>
          <p:cNvGrpSpPr>
            <a:grpSpLocks/>
          </p:cNvGrpSpPr>
          <p:nvPr/>
        </p:nvGrpSpPr>
        <p:grpSpPr bwMode="auto">
          <a:xfrm>
            <a:off x="381000" y="1828800"/>
            <a:ext cx="2300288" cy="914400"/>
            <a:chOff x="2236" y="1104"/>
            <a:chExt cx="1449" cy="576"/>
          </a:xfrm>
        </p:grpSpPr>
        <p:sp>
          <p:nvSpPr>
            <p:cNvPr id="302084" name="Line 4"/>
            <p:cNvSpPr>
              <a:spLocks noChangeShapeType="1"/>
            </p:cNvSpPr>
            <p:nvPr/>
          </p:nvSpPr>
          <p:spPr bwMode="auto">
            <a:xfrm>
              <a:off x="2428" y="15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5" name="Rectangle 5"/>
            <p:cNvSpPr>
              <a:spLocks noChangeArrowheads="1"/>
            </p:cNvSpPr>
            <p:nvPr/>
          </p:nvSpPr>
          <p:spPr bwMode="auto">
            <a:xfrm>
              <a:off x="22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2086" name="Line 6"/>
            <p:cNvSpPr>
              <a:spLocks noChangeShapeType="1"/>
            </p:cNvSpPr>
            <p:nvPr/>
          </p:nvSpPr>
          <p:spPr bwMode="auto">
            <a:xfrm>
              <a:off x="3052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7" name="Rectangle 7"/>
            <p:cNvSpPr>
              <a:spLocks noChangeArrowheads="1"/>
            </p:cNvSpPr>
            <p:nvPr/>
          </p:nvSpPr>
          <p:spPr bwMode="auto">
            <a:xfrm>
              <a:off x="3292" y="1286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Min3</a:t>
              </a:r>
            </a:p>
          </p:txBody>
        </p:sp>
        <p:sp>
          <p:nvSpPr>
            <p:cNvPr id="302088" name="AutoShape 8"/>
            <p:cNvSpPr>
              <a:spLocks noChangeArrowheads="1"/>
            </p:cNvSpPr>
            <p:nvPr/>
          </p:nvSpPr>
          <p:spPr bwMode="auto">
            <a:xfrm>
              <a:off x="2668" y="1104"/>
              <a:ext cx="423" cy="576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MIN3</a:t>
              </a:r>
            </a:p>
          </p:txBody>
        </p:sp>
        <p:sp>
          <p:nvSpPr>
            <p:cNvPr id="302089" name="Line 9"/>
            <p:cNvSpPr>
              <a:spLocks noChangeShapeType="1"/>
            </p:cNvSpPr>
            <p:nvPr/>
          </p:nvSpPr>
          <p:spPr bwMode="auto">
            <a:xfrm>
              <a:off x="2428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0" name="Rectangle 10"/>
            <p:cNvSpPr>
              <a:spLocks noChangeArrowheads="1"/>
            </p:cNvSpPr>
            <p:nvPr/>
          </p:nvSpPr>
          <p:spPr bwMode="auto">
            <a:xfrm>
              <a:off x="2236" y="1296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2091" name="Line 11"/>
            <p:cNvSpPr>
              <a:spLocks noChangeShapeType="1"/>
            </p:cNvSpPr>
            <p:nvPr/>
          </p:nvSpPr>
          <p:spPr bwMode="auto">
            <a:xfrm>
              <a:off x="2428" y="124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2" name="Rectangle 12"/>
            <p:cNvSpPr>
              <a:spLocks noChangeArrowheads="1"/>
            </p:cNvSpPr>
            <p:nvPr/>
          </p:nvSpPr>
          <p:spPr bwMode="auto">
            <a:xfrm>
              <a:off x="2236" y="1152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C</a:t>
              </a:r>
            </a:p>
          </p:txBody>
        </p:sp>
      </p:grp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2743200" y="1600200"/>
            <a:ext cx="30511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Min3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A &lt; B &amp;&amp; A &lt; C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B &lt; A &amp;&amp; B &lt; C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       : C;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2117" name="Group 37"/>
          <p:cNvGrpSpPr>
            <a:grpSpLocks/>
          </p:cNvGrpSpPr>
          <p:nvPr/>
        </p:nvGrpSpPr>
        <p:grpSpPr bwMode="auto">
          <a:xfrm>
            <a:off x="304800" y="3810000"/>
            <a:ext cx="2378075" cy="1860550"/>
            <a:chOff x="192" y="2400"/>
            <a:chExt cx="1498" cy="1172"/>
          </a:xfrm>
        </p:grpSpPr>
        <p:sp>
          <p:nvSpPr>
            <p:cNvPr id="302096" name="Line 16"/>
            <p:cNvSpPr>
              <a:spLocks noChangeShapeType="1"/>
            </p:cNvSpPr>
            <p:nvPr/>
          </p:nvSpPr>
          <p:spPr bwMode="auto">
            <a:xfrm>
              <a:off x="432" y="29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7" name="Line 17"/>
            <p:cNvSpPr>
              <a:spLocks noChangeShapeType="1"/>
            </p:cNvSpPr>
            <p:nvPr/>
          </p:nvSpPr>
          <p:spPr bwMode="auto">
            <a:xfrm>
              <a:off x="432" y="342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8" name="Rectangle 18"/>
            <p:cNvSpPr>
              <a:spLocks noChangeArrowheads="1"/>
            </p:cNvSpPr>
            <p:nvPr/>
          </p:nvSpPr>
          <p:spPr bwMode="auto">
            <a:xfrm>
              <a:off x="192" y="2880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D0</a:t>
              </a:r>
            </a:p>
          </p:txBody>
        </p:sp>
        <p:sp>
          <p:nvSpPr>
            <p:cNvPr id="302099" name="Rectangle 19"/>
            <p:cNvSpPr>
              <a:spLocks noChangeArrowheads="1"/>
            </p:cNvSpPr>
            <p:nvPr/>
          </p:nvSpPr>
          <p:spPr bwMode="auto">
            <a:xfrm>
              <a:off x="192" y="3332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D3</a:t>
              </a:r>
            </a:p>
          </p:txBody>
        </p:sp>
        <p:sp>
          <p:nvSpPr>
            <p:cNvPr id="302100" name="Line 20"/>
            <p:cNvSpPr>
              <a:spLocks noChangeShapeType="1"/>
            </p:cNvSpPr>
            <p:nvPr/>
          </p:nvSpPr>
          <p:spPr bwMode="auto">
            <a:xfrm>
              <a:off x="1056" y="318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1" name="Rectangle 21"/>
            <p:cNvSpPr>
              <a:spLocks noChangeArrowheads="1"/>
            </p:cNvSpPr>
            <p:nvPr/>
          </p:nvSpPr>
          <p:spPr bwMode="auto">
            <a:xfrm>
              <a:off x="1296" y="3082"/>
              <a:ext cx="3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Out4</a:t>
              </a:r>
            </a:p>
          </p:txBody>
        </p:sp>
        <p:sp>
          <p:nvSpPr>
            <p:cNvPr id="302102" name="Rectangle 22"/>
            <p:cNvSpPr>
              <a:spLocks noChangeArrowheads="1"/>
            </p:cNvSpPr>
            <p:nvPr/>
          </p:nvSpPr>
          <p:spPr bwMode="auto">
            <a:xfrm>
              <a:off x="192" y="2564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s0</a:t>
              </a:r>
            </a:p>
          </p:txBody>
        </p:sp>
        <p:sp>
          <p:nvSpPr>
            <p:cNvPr id="302103" name="Freeform 23"/>
            <p:cNvSpPr>
              <a:spLocks/>
            </p:cNvSpPr>
            <p:nvPr/>
          </p:nvSpPr>
          <p:spPr bwMode="auto">
            <a:xfrm>
              <a:off x="432" y="27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4" name="Rectangle 24"/>
            <p:cNvSpPr>
              <a:spLocks noChangeArrowheads="1"/>
            </p:cNvSpPr>
            <p:nvPr/>
          </p:nvSpPr>
          <p:spPr bwMode="auto">
            <a:xfrm>
              <a:off x="192" y="2400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s1</a:t>
              </a:r>
            </a:p>
          </p:txBody>
        </p:sp>
        <p:sp>
          <p:nvSpPr>
            <p:cNvPr id="302105" name="Freeform 25"/>
            <p:cNvSpPr>
              <a:spLocks/>
            </p:cNvSpPr>
            <p:nvPr/>
          </p:nvSpPr>
          <p:spPr bwMode="auto">
            <a:xfrm>
              <a:off x="432" y="2516"/>
              <a:ext cx="528" cy="336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6" name="AutoShape 26"/>
            <p:cNvSpPr>
              <a:spLocks noChangeArrowheads="1"/>
            </p:cNvSpPr>
            <p:nvPr/>
          </p:nvSpPr>
          <p:spPr bwMode="auto">
            <a:xfrm>
              <a:off x="672" y="2828"/>
              <a:ext cx="423" cy="744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MUX4</a:t>
              </a:r>
            </a:p>
          </p:txBody>
        </p:sp>
        <p:sp>
          <p:nvSpPr>
            <p:cNvPr id="302107" name="Line 27"/>
            <p:cNvSpPr>
              <a:spLocks noChangeShapeType="1"/>
            </p:cNvSpPr>
            <p:nvPr/>
          </p:nvSpPr>
          <p:spPr bwMode="auto">
            <a:xfrm>
              <a:off x="432" y="3284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8" name="Rectangle 28"/>
            <p:cNvSpPr>
              <a:spLocks noChangeArrowheads="1"/>
            </p:cNvSpPr>
            <p:nvPr/>
          </p:nvSpPr>
          <p:spPr bwMode="auto">
            <a:xfrm>
              <a:off x="192" y="3188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D2</a:t>
              </a:r>
            </a:p>
          </p:txBody>
        </p:sp>
        <p:sp>
          <p:nvSpPr>
            <p:cNvPr id="302109" name="Line 29"/>
            <p:cNvSpPr>
              <a:spLocks noChangeShapeType="1"/>
            </p:cNvSpPr>
            <p:nvPr/>
          </p:nvSpPr>
          <p:spPr bwMode="auto">
            <a:xfrm>
              <a:off x="432" y="3140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10" name="Rectangle 30"/>
            <p:cNvSpPr>
              <a:spLocks noChangeArrowheads="1"/>
            </p:cNvSpPr>
            <p:nvPr/>
          </p:nvSpPr>
          <p:spPr bwMode="auto">
            <a:xfrm>
              <a:off x="192" y="3044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D1</a:t>
              </a:r>
            </a:p>
          </p:txBody>
        </p:sp>
      </p:grpSp>
      <p:sp>
        <p:nvSpPr>
          <p:cNvPr id="302112" name="Rectangle 32"/>
          <p:cNvSpPr>
            <a:spLocks noChangeArrowheads="1"/>
          </p:cNvSpPr>
          <p:nvPr/>
        </p:nvSpPr>
        <p:spPr bwMode="auto">
          <a:xfrm>
            <a:off x="5410200" y="42672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Select one of 4 inputs based on two control bits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HCL case expression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Simplify tests by assuming sequential matching</a:t>
            </a:r>
          </a:p>
        </p:txBody>
      </p:sp>
      <p:sp>
        <p:nvSpPr>
          <p:cNvPr id="302113" name="Rectangle 33"/>
          <p:cNvSpPr>
            <a:spLocks noChangeArrowheads="1"/>
          </p:cNvSpPr>
          <p:nvPr/>
        </p:nvSpPr>
        <p:spPr bwMode="auto">
          <a:xfrm>
            <a:off x="2743200" y="4419600"/>
            <a:ext cx="22320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Out4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!s1&amp;&amp;!s0: D0;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     : D1;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!s0     : D2;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: D3;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sp>
        <p:nvSpPr>
          <p:cNvPr id="302114" name="Text Box 34"/>
          <p:cNvSpPr txBox="1">
            <a:spLocks noChangeArrowheads="1"/>
          </p:cNvSpPr>
          <p:nvPr/>
        </p:nvSpPr>
        <p:spPr bwMode="auto">
          <a:xfrm>
            <a:off x="411163" y="1049338"/>
            <a:ext cx="23399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Minimum of 3 Words</a:t>
            </a:r>
          </a:p>
        </p:txBody>
      </p:sp>
      <p:sp>
        <p:nvSpPr>
          <p:cNvPr id="302115" name="Text Box 35"/>
          <p:cNvSpPr txBox="1">
            <a:spLocks noChangeArrowheads="1"/>
          </p:cNvSpPr>
          <p:nvPr/>
        </p:nvSpPr>
        <p:spPr bwMode="auto">
          <a:xfrm>
            <a:off x="403225" y="3394075"/>
            <a:ext cx="20478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4-Way Multiplexor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179" name="Group 75"/>
          <p:cNvGrpSpPr>
            <a:grpSpLocks/>
          </p:cNvGrpSpPr>
          <p:nvPr/>
        </p:nvGrpSpPr>
        <p:grpSpPr bwMode="auto">
          <a:xfrm>
            <a:off x="3319463" y="2895600"/>
            <a:ext cx="719137" cy="635000"/>
            <a:chOff x="768" y="1824"/>
            <a:chExt cx="453" cy="400"/>
          </a:xfrm>
        </p:grpSpPr>
        <p:sp>
          <p:nvSpPr>
            <p:cNvPr id="303180" name="Freeform 76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1" name="Freeform 77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2" name="Freeform 78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3" name="Text Box 79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84" name="Text Box 80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85" name="Text Box 81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86" name="Group 82"/>
          <p:cNvGrpSpPr>
            <a:grpSpLocks/>
          </p:cNvGrpSpPr>
          <p:nvPr/>
        </p:nvGrpSpPr>
        <p:grpSpPr bwMode="auto">
          <a:xfrm>
            <a:off x="5419725" y="2895600"/>
            <a:ext cx="719138" cy="635000"/>
            <a:chOff x="768" y="1824"/>
            <a:chExt cx="453" cy="400"/>
          </a:xfrm>
        </p:grpSpPr>
        <p:sp>
          <p:nvSpPr>
            <p:cNvPr id="303187" name="Freeform 83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8" name="Freeform 84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9" name="Freeform 85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0" name="Text Box 86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1" name="Text Box 87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2" name="Text Box 88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93" name="Group 89"/>
          <p:cNvGrpSpPr>
            <a:grpSpLocks/>
          </p:cNvGrpSpPr>
          <p:nvPr/>
        </p:nvGrpSpPr>
        <p:grpSpPr bwMode="auto">
          <a:xfrm>
            <a:off x="7519988" y="2895600"/>
            <a:ext cx="719137" cy="635000"/>
            <a:chOff x="768" y="1824"/>
            <a:chExt cx="453" cy="400"/>
          </a:xfrm>
        </p:grpSpPr>
        <p:sp>
          <p:nvSpPr>
            <p:cNvPr id="303194" name="Freeform 90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5" name="Freeform 91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6" name="Freeform 92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7" name="Text Box 93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8" name="Text Box 94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9" name="Text Box 95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78" name="Group 74"/>
          <p:cNvGrpSpPr>
            <a:grpSpLocks/>
          </p:cNvGrpSpPr>
          <p:nvPr/>
        </p:nvGrpSpPr>
        <p:grpSpPr bwMode="auto">
          <a:xfrm>
            <a:off x="1219200" y="2895600"/>
            <a:ext cx="719138" cy="635000"/>
            <a:chOff x="768" y="1824"/>
            <a:chExt cx="453" cy="400"/>
          </a:xfrm>
        </p:grpSpPr>
        <p:sp>
          <p:nvSpPr>
            <p:cNvPr id="303172" name="Freeform 68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3" name="Freeform 69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4" name="Freeform 70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5" name="Text Box 71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76" name="Text Box 72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77" name="Text Box 73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Logic Unit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pPr lvl="1"/>
            <a:r>
              <a:rPr lang="en-US" dirty="0"/>
              <a:t>Combinational logic</a:t>
            </a:r>
          </a:p>
          <a:p>
            <a:pPr lvl="2"/>
            <a:r>
              <a:rPr lang="en-US" dirty="0"/>
              <a:t>Continuously responding to inputs</a:t>
            </a:r>
          </a:p>
          <a:p>
            <a:pPr lvl="1"/>
            <a:r>
              <a:rPr lang="en-US" dirty="0"/>
              <a:t>Control signal selects function computed</a:t>
            </a:r>
          </a:p>
          <a:p>
            <a:pPr lvl="2"/>
            <a:r>
              <a:rPr lang="en-US" dirty="0"/>
              <a:t>Corresponding to 4 arithmetic/logical operations in Y86-64</a:t>
            </a:r>
          </a:p>
          <a:p>
            <a:pPr lvl="1"/>
            <a:r>
              <a:rPr lang="en-US" dirty="0"/>
              <a:t>Also computes values for condition codes</a:t>
            </a:r>
          </a:p>
        </p:txBody>
      </p:sp>
      <p:grpSp>
        <p:nvGrpSpPr>
          <p:cNvPr id="303108" name="Group 4"/>
          <p:cNvGrpSpPr>
            <a:grpSpLocks/>
          </p:cNvGrpSpPr>
          <p:nvPr/>
        </p:nvGrpSpPr>
        <p:grpSpPr bwMode="auto">
          <a:xfrm>
            <a:off x="381000" y="1447800"/>
            <a:ext cx="2060575" cy="1752600"/>
            <a:chOff x="336" y="576"/>
            <a:chExt cx="1298" cy="1104"/>
          </a:xfrm>
        </p:grpSpPr>
        <p:grpSp>
          <p:nvGrpSpPr>
            <p:cNvPr id="303109" name="Group 5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10" name="Line 6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1" name="Line 7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12" name="Group 8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13" name="Freeform 9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1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15" name="Line 11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6" name="Line 12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17" name="Rectangle 13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18" name="Rectangle 14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19" name="Rectangle 15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+</a:t>
              </a:r>
              <a:r>
                <a:rPr lang="en-US" sz="1600" b="0"/>
                <a:t> Y</a:t>
              </a:r>
            </a:p>
          </p:txBody>
        </p:sp>
        <p:sp>
          <p:nvSpPr>
            <p:cNvPr id="303120" name="Rectangle 16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</p:grpSp>
      <p:grpSp>
        <p:nvGrpSpPr>
          <p:cNvPr id="303121" name="Group 17"/>
          <p:cNvGrpSpPr>
            <a:grpSpLocks/>
          </p:cNvGrpSpPr>
          <p:nvPr/>
        </p:nvGrpSpPr>
        <p:grpSpPr bwMode="auto">
          <a:xfrm>
            <a:off x="2511425" y="1447800"/>
            <a:ext cx="2060575" cy="1752600"/>
            <a:chOff x="336" y="576"/>
            <a:chExt cx="1298" cy="1104"/>
          </a:xfrm>
        </p:grpSpPr>
        <p:grpSp>
          <p:nvGrpSpPr>
            <p:cNvPr id="303122" name="Group 18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23" name="Line 19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4" name="Line 20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25" name="Group 21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26" name="Freeform 22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2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28" name="Line 24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9" name="Line 25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30" name="Rectangle 26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31" name="Rectangle 27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32" name="Rectangle 28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-</a:t>
              </a:r>
              <a:r>
                <a:rPr lang="en-US" sz="1600" b="0"/>
                <a:t> Y</a:t>
              </a:r>
            </a:p>
          </p:txBody>
        </p:sp>
        <p:sp>
          <p:nvSpPr>
            <p:cNvPr id="303133" name="Rectangle 29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1</a:t>
              </a:r>
            </a:p>
          </p:txBody>
        </p:sp>
      </p:grpSp>
      <p:grpSp>
        <p:nvGrpSpPr>
          <p:cNvPr id="303134" name="Group 30"/>
          <p:cNvGrpSpPr>
            <a:grpSpLocks/>
          </p:cNvGrpSpPr>
          <p:nvPr/>
        </p:nvGrpSpPr>
        <p:grpSpPr bwMode="auto">
          <a:xfrm>
            <a:off x="4641850" y="1447800"/>
            <a:ext cx="2060575" cy="1752600"/>
            <a:chOff x="336" y="576"/>
            <a:chExt cx="1298" cy="1104"/>
          </a:xfrm>
        </p:grpSpPr>
        <p:grpSp>
          <p:nvGrpSpPr>
            <p:cNvPr id="303135" name="Group 31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36" name="Line 32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37" name="Line 33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38" name="Group 34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39" name="Freeform 35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4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41" name="Line 37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42" name="Line 38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43" name="Rectangle 39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44" name="Rectangle 40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45" name="Rectangle 41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&amp;</a:t>
              </a:r>
              <a:r>
                <a:rPr lang="en-US" sz="1600" b="0"/>
                <a:t> Y</a:t>
              </a:r>
            </a:p>
          </p:txBody>
        </p:sp>
        <p:sp>
          <p:nvSpPr>
            <p:cNvPr id="303146" name="Rectangle 42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2</a:t>
              </a:r>
            </a:p>
          </p:txBody>
        </p:sp>
      </p:grpSp>
      <p:grpSp>
        <p:nvGrpSpPr>
          <p:cNvPr id="303147" name="Group 43"/>
          <p:cNvGrpSpPr>
            <a:grpSpLocks/>
          </p:cNvGrpSpPr>
          <p:nvPr/>
        </p:nvGrpSpPr>
        <p:grpSpPr bwMode="auto">
          <a:xfrm>
            <a:off x="6772275" y="1447800"/>
            <a:ext cx="2060575" cy="1752600"/>
            <a:chOff x="336" y="576"/>
            <a:chExt cx="1298" cy="1104"/>
          </a:xfrm>
        </p:grpSpPr>
        <p:grpSp>
          <p:nvGrpSpPr>
            <p:cNvPr id="303148" name="Group 44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49" name="Line 45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0" name="Line 46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51" name="Group 47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52" name="Freeform 48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5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54" name="Line 50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5" name="Line 51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56" name="Rectangle 52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57" name="Rectangle 53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58" name="Rectangle 54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^</a:t>
              </a:r>
              <a:r>
                <a:rPr lang="en-US" sz="1600" b="0"/>
                <a:t> Y</a:t>
              </a:r>
            </a:p>
          </p:txBody>
        </p:sp>
        <p:sp>
          <p:nvSpPr>
            <p:cNvPr id="303159" name="Rectangle 55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3</a:t>
              </a:r>
            </a:p>
          </p:txBody>
        </p:sp>
      </p:grpSp>
      <p:grpSp>
        <p:nvGrpSpPr>
          <p:cNvPr id="303160" name="Group 56"/>
          <p:cNvGrpSpPr>
            <a:grpSpLocks/>
          </p:cNvGrpSpPr>
          <p:nvPr/>
        </p:nvGrpSpPr>
        <p:grpSpPr bwMode="auto">
          <a:xfrm>
            <a:off x="952500" y="2057400"/>
            <a:ext cx="266700" cy="1066800"/>
            <a:chOff x="504" y="960"/>
            <a:chExt cx="168" cy="672"/>
          </a:xfrm>
        </p:grpSpPr>
        <p:sp>
          <p:nvSpPr>
            <p:cNvPr id="303161" name="Rectangle 57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2" name="Rectangle 58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3" name="Group 59"/>
          <p:cNvGrpSpPr>
            <a:grpSpLocks/>
          </p:cNvGrpSpPr>
          <p:nvPr/>
        </p:nvGrpSpPr>
        <p:grpSpPr bwMode="auto">
          <a:xfrm>
            <a:off x="3086100" y="2057400"/>
            <a:ext cx="266700" cy="1066800"/>
            <a:chOff x="504" y="960"/>
            <a:chExt cx="168" cy="672"/>
          </a:xfrm>
        </p:grpSpPr>
        <p:sp>
          <p:nvSpPr>
            <p:cNvPr id="303164" name="Rectangle 60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5" name="Rectangle 61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6" name="Group 62"/>
          <p:cNvGrpSpPr>
            <a:grpSpLocks/>
          </p:cNvGrpSpPr>
          <p:nvPr/>
        </p:nvGrpSpPr>
        <p:grpSpPr bwMode="auto">
          <a:xfrm>
            <a:off x="5219700" y="2057400"/>
            <a:ext cx="266700" cy="1066800"/>
            <a:chOff x="504" y="960"/>
            <a:chExt cx="168" cy="672"/>
          </a:xfrm>
        </p:grpSpPr>
        <p:sp>
          <p:nvSpPr>
            <p:cNvPr id="303167" name="Rectangle 63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8" name="Rectangle 64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9" name="Group 65"/>
          <p:cNvGrpSpPr>
            <a:grpSpLocks/>
          </p:cNvGrpSpPr>
          <p:nvPr/>
        </p:nvGrpSpPr>
        <p:grpSpPr bwMode="auto">
          <a:xfrm>
            <a:off x="7353300" y="2057400"/>
            <a:ext cx="266700" cy="1066800"/>
            <a:chOff x="504" y="960"/>
            <a:chExt cx="168" cy="672"/>
          </a:xfrm>
        </p:grpSpPr>
        <p:sp>
          <p:nvSpPr>
            <p:cNvPr id="303170" name="Rectangle 66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71" name="Rectangle 67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4314" name="Object 186"/>
          <p:cNvGraphicFramePr>
            <a:graphicFrameLocks noChangeAspect="1"/>
          </p:cNvGraphicFramePr>
          <p:nvPr/>
        </p:nvGraphicFramePr>
        <p:xfrm>
          <a:off x="3505200" y="3217863"/>
          <a:ext cx="3973513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220611" imgH="6982123" progId="Excel.Chart.8">
                  <p:embed/>
                </p:oleObj>
              </mc:Choice>
              <mc:Fallback>
                <p:oleObj name="Chart" r:id="rId2" imgW="8220611" imgH="6982123" progId="Excel.Chart.8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217863"/>
                        <a:ext cx="3973513" cy="3487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1 Bit</a:t>
            </a:r>
          </a:p>
        </p:txBody>
      </p:sp>
      <p:sp>
        <p:nvSpPr>
          <p:cNvPr id="304242" name="Text Box 114"/>
          <p:cNvSpPr txBox="1">
            <a:spLocks noChangeArrowheads="1"/>
          </p:cNvSpPr>
          <p:nvPr/>
        </p:nvSpPr>
        <p:spPr bwMode="auto">
          <a:xfrm>
            <a:off x="3733800" y="1066800"/>
            <a:ext cx="1933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Bistable Element</a:t>
            </a:r>
          </a:p>
        </p:txBody>
      </p:sp>
      <p:grpSp>
        <p:nvGrpSpPr>
          <p:cNvPr id="304248" name="Group 120"/>
          <p:cNvGrpSpPr>
            <a:grpSpLocks/>
          </p:cNvGrpSpPr>
          <p:nvPr/>
        </p:nvGrpSpPr>
        <p:grpSpPr bwMode="auto">
          <a:xfrm>
            <a:off x="3733800" y="1447800"/>
            <a:ext cx="1752600" cy="1760538"/>
            <a:chOff x="3988" y="1056"/>
            <a:chExt cx="1104" cy="1109"/>
          </a:xfrm>
        </p:grpSpPr>
        <p:sp>
          <p:nvSpPr>
            <p:cNvPr id="304249" name="Line 121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50" name="Group 122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04251" name="Freeform 123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2" name="Freeform 124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3" name="Freeform 125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4" name="Freeform 126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55" name="Line 127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56" name="Line 128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57" name="Group 129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04258" name="Freeform 13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9" name="Freeform 13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0" name="Freeform 13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1" name="Freeform 13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62" name="Line 134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63" name="Freeform 135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64" name="Freeform 136"/>
            <p:cNvSpPr>
              <a:spLocks/>
            </p:cNvSpPr>
            <p:nvPr/>
          </p:nvSpPr>
          <p:spPr bwMode="auto">
            <a:xfrm flipV="1"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65" name="Text Box 137"/>
            <p:cNvSpPr txBox="1">
              <a:spLocks noChangeArrowheads="1"/>
            </p:cNvSpPr>
            <p:nvPr/>
          </p:nvSpPr>
          <p:spPr bwMode="auto">
            <a:xfrm>
              <a:off x="4804" y="1152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04266" name="Text Box 138"/>
            <p:cNvSpPr txBox="1">
              <a:spLocks noChangeArrowheads="1"/>
            </p:cNvSpPr>
            <p:nvPr/>
          </p:nvSpPr>
          <p:spPr bwMode="auto">
            <a:xfrm>
              <a:off x="4804" y="1680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04267" name="Text Box 139"/>
            <p:cNvSpPr txBox="1">
              <a:spLocks noChangeArrowheads="1"/>
            </p:cNvSpPr>
            <p:nvPr/>
          </p:nvSpPr>
          <p:spPr bwMode="auto">
            <a:xfrm>
              <a:off x="4516" y="105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4268" name="Text Box 140"/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4269" name="Text Box 141"/>
            <p:cNvSpPr txBox="1">
              <a:spLocks noChangeArrowheads="1"/>
            </p:cNvSpPr>
            <p:nvPr/>
          </p:nvSpPr>
          <p:spPr bwMode="auto">
            <a:xfrm>
              <a:off x="4080" y="1968"/>
              <a:ext cx="100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0"/>
                <a:t>= 0 or 1</a:t>
              </a:r>
            </a:p>
          </p:txBody>
        </p:sp>
      </p:grpSp>
      <p:grpSp>
        <p:nvGrpSpPr>
          <p:cNvPr id="304295" name="Group 167"/>
          <p:cNvGrpSpPr>
            <a:grpSpLocks/>
          </p:cNvGrpSpPr>
          <p:nvPr/>
        </p:nvGrpSpPr>
        <p:grpSpPr bwMode="auto">
          <a:xfrm>
            <a:off x="1066800" y="4267200"/>
            <a:ext cx="1682750" cy="1635125"/>
            <a:chOff x="3696" y="1008"/>
            <a:chExt cx="1060" cy="1030"/>
          </a:xfrm>
        </p:grpSpPr>
        <p:sp>
          <p:nvSpPr>
            <p:cNvPr id="304214" name="Line 86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15" name="Group 87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04216" name="Freeform 8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7" name="Freeform 8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8" name="Freeform 9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9" name="Freeform 9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20" name="Line 92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26" name="Line 98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27" name="Group 99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04228" name="Freeform 10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29" name="Freeform 10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0" name="Freeform 10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1" name="Freeform 10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32" name="Line 104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34" name="Freeform 106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88" name="Text Box 160"/>
            <p:cNvSpPr txBox="1">
              <a:spLocks noChangeArrowheads="1"/>
            </p:cNvSpPr>
            <p:nvPr/>
          </p:nvSpPr>
          <p:spPr bwMode="auto">
            <a:xfrm>
              <a:off x="3696" y="172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04289" name="Text Box 161"/>
            <p:cNvSpPr txBox="1">
              <a:spLocks noChangeArrowheads="1"/>
            </p:cNvSpPr>
            <p:nvPr/>
          </p:nvSpPr>
          <p:spPr bwMode="auto">
            <a:xfrm>
              <a:off x="4384" y="182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04290" name="Text Box 162"/>
            <p:cNvSpPr txBox="1">
              <a:spLocks noChangeArrowheads="1"/>
            </p:cNvSpPr>
            <p:nvPr/>
          </p:nvSpPr>
          <p:spPr bwMode="auto">
            <a:xfrm>
              <a:off x="4368" y="100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</p:grpSp>
      <p:graphicFrame>
        <p:nvGraphicFramePr>
          <p:cNvPr id="304299" name="Object 171"/>
          <p:cNvGraphicFramePr>
            <a:graphicFrameLocks noChangeAspect="1"/>
          </p:cNvGraphicFramePr>
          <p:nvPr/>
        </p:nvGraphicFramePr>
        <p:xfrm>
          <a:off x="3505200" y="3505200"/>
          <a:ext cx="3973513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4" imgW="8611076" imgH="6915448" progId="Excel.Chart.8">
                  <p:embed/>
                </p:oleObj>
              </mc:Choice>
              <mc:Fallback>
                <p:oleObj name="Chart" r:id="rId4" imgW="8611076" imgH="6915448" progId="Excel.Chart.8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505200"/>
                        <a:ext cx="3973513" cy="3182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04314" grpId="0"/>
      <p:bldOleChart spid="30429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634" name="Object 2"/>
          <p:cNvGraphicFramePr>
            <a:graphicFrameLocks noChangeAspect="1"/>
          </p:cNvGraphicFramePr>
          <p:nvPr/>
        </p:nvGraphicFramePr>
        <p:xfrm>
          <a:off x="3505200" y="3505200"/>
          <a:ext cx="3973513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620661" imgH="6905863" progId="Excel.Chart.8">
                  <p:embed/>
                </p:oleObj>
              </mc:Choice>
              <mc:Fallback>
                <p:oleObj name="Chart" r:id="rId2" imgW="8620661" imgH="6905863" progId="Excel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505200"/>
                        <a:ext cx="3973513" cy="318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5" name="Object 3"/>
          <p:cNvGraphicFramePr>
            <a:graphicFrameLocks noChangeAspect="1"/>
          </p:cNvGraphicFramePr>
          <p:nvPr/>
        </p:nvGraphicFramePr>
        <p:xfrm>
          <a:off x="3494088" y="3416300"/>
          <a:ext cx="4202112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4" imgW="8620661" imgH="6905863" progId="Excel.Chart.8">
                  <p:embed/>
                </p:oleObj>
              </mc:Choice>
              <mc:Fallback>
                <p:oleObj name="Chart" r:id="rId4" imgW="8620661" imgH="6905863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3416300"/>
                        <a:ext cx="4202112" cy="3365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1 Bit (cont.)</a:t>
            </a: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3733800" y="1066800"/>
            <a:ext cx="1933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Bistable Element</a:t>
            </a:r>
          </a:p>
        </p:txBody>
      </p:sp>
      <p:grpSp>
        <p:nvGrpSpPr>
          <p:cNvPr id="325638" name="Group 6"/>
          <p:cNvGrpSpPr>
            <a:grpSpLocks/>
          </p:cNvGrpSpPr>
          <p:nvPr/>
        </p:nvGrpSpPr>
        <p:grpSpPr bwMode="auto">
          <a:xfrm>
            <a:off x="3733800" y="1447800"/>
            <a:ext cx="1752600" cy="1760538"/>
            <a:chOff x="3988" y="1056"/>
            <a:chExt cx="1104" cy="1109"/>
          </a:xfrm>
        </p:grpSpPr>
        <p:sp>
          <p:nvSpPr>
            <p:cNvPr id="325639" name="Line 7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40" name="Group 8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25641" name="Freeform 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2" name="Freeform 1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3" name="Freeform 1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4" name="Freeform 1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45" name="Line 13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46" name="Line 14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47" name="Group 15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25648" name="Freeform 16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9" name="Freeform 17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50" name="Freeform 18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51" name="Freeform 19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52" name="Line 20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53" name="Freeform 21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54" name="Freeform 22"/>
            <p:cNvSpPr>
              <a:spLocks/>
            </p:cNvSpPr>
            <p:nvPr/>
          </p:nvSpPr>
          <p:spPr bwMode="auto">
            <a:xfrm flipV="1"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55" name="Text Box 23"/>
            <p:cNvSpPr txBox="1">
              <a:spLocks noChangeArrowheads="1"/>
            </p:cNvSpPr>
            <p:nvPr/>
          </p:nvSpPr>
          <p:spPr bwMode="auto">
            <a:xfrm>
              <a:off x="4804" y="1152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25656" name="Text Box 24"/>
            <p:cNvSpPr txBox="1">
              <a:spLocks noChangeArrowheads="1"/>
            </p:cNvSpPr>
            <p:nvPr/>
          </p:nvSpPr>
          <p:spPr bwMode="auto">
            <a:xfrm>
              <a:off x="4804" y="1680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25657" name="Text Box 25"/>
            <p:cNvSpPr txBox="1">
              <a:spLocks noChangeArrowheads="1"/>
            </p:cNvSpPr>
            <p:nvPr/>
          </p:nvSpPr>
          <p:spPr bwMode="auto">
            <a:xfrm>
              <a:off x="4516" y="105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5658" name="Text Box 26"/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25659" name="Text Box 27"/>
            <p:cNvSpPr txBox="1">
              <a:spLocks noChangeArrowheads="1"/>
            </p:cNvSpPr>
            <p:nvPr/>
          </p:nvSpPr>
          <p:spPr bwMode="auto">
            <a:xfrm>
              <a:off x="4080" y="1968"/>
              <a:ext cx="100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0"/>
                <a:t>= 0 or 1</a:t>
              </a:r>
            </a:p>
          </p:txBody>
        </p:sp>
      </p:grpSp>
      <p:grpSp>
        <p:nvGrpSpPr>
          <p:cNvPr id="325660" name="Group 28"/>
          <p:cNvGrpSpPr>
            <a:grpSpLocks/>
          </p:cNvGrpSpPr>
          <p:nvPr/>
        </p:nvGrpSpPr>
        <p:grpSpPr bwMode="auto">
          <a:xfrm>
            <a:off x="1066800" y="4267200"/>
            <a:ext cx="1682750" cy="1635125"/>
            <a:chOff x="3696" y="1008"/>
            <a:chExt cx="1060" cy="1030"/>
          </a:xfrm>
        </p:grpSpPr>
        <p:sp>
          <p:nvSpPr>
            <p:cNvPr id="325661" name="Line 29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62" name="Group 30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25663" name="Freeform 3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4" name="Freeform 32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5" name="Freeform 3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6" name="Freeform 34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67" name="Line 35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68" name="Line 36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69" name="Group 37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25670" name="Freeform 3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1" name="Freeform 3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2" name="Freeform 4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3" name="Freeform 4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74" name="Line 42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75" name="Freeform 43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76" name="Text Box 44"/>
            <p:cNvSpPr txBox="1">
              <a:spLocks noChangeArrowheads="1"/>
            </p:cNvSpPr>
            <p:nvPr/>
          </p:nvSpPr>
          <p:spPr bwMode="auto">
            <a:xfrm>
              <a:off x="3696" y="172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25677" name="Text Box 45"/>
            <p:cNvSpPr txBox="1">
              <a:spLocks noChangeArrowheads="1"/>
            </p:cNvSpPr>
            <p:nvPr/>
          </p:nvSpPr>
          <p:spPr bwMode="auto">
            <a:xfrm>
              <a:off x="4384" y="182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25678" name="Text Box 46"/>
            <p:cNvSpPr txBox="1">
              <a:spLocks noChangeArrowheads="1"/>
            </p:cNvSpPr>
            <p:nvPr/>
          </p:nvSpPr>
          <p:spPr bwMode="auto">
            <a:xfrm>
              <a:off x="4368" y="100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25679" name="Group 47"/>
          <p:cNvGrpSpPr>
            <a:grpSpLocks/>
          </p:cNvGrpSpPr>
          <p:nvPr/>
        </p:nvGrpSpPr>
        <p:grpSpPr bwMode="auto">
          <a:xfrm>
            <a:off x="1066800" y="3962400"/>
            <a:ext cx="1677988" cy="1939925"/>
            <a:chOff x="816" y="2256"/>
            <a:chExt cx="1057" cy="1222"/>
          </a:xfrm>
        </p:grpSpPr>
        <p:sp>
          <p:nvSpPr>
            <p:cNvPr id="325680" name="Line 48"/>
            <p:cNvSpPr>
              <a:spLocks noChangeShapeType="1"/>
            </p:cNvSpPr>
            <p:nvPr/>
          </p:nvSpPr>
          <p:spPr bwMode="auto">
            <a:xfrm>
              <a:off x="1438" y="268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81" name="Group 49"/>
            <p:cNvGrpSpPr>
              <a:grpSpLocks/>
            </p:cNvGrpSpPr>
            <p:nvPr/>
          </p:nvGrpSpPr>
          <p:grpSpPr bwMode="auto">
            <a:xfrm>
              <a:off x="1248" y="2592"/>
              <a:ext cx="243" cy="184"/>
              <a:chOff x="2159" y="1440"/>
              <a:chExt cx="243" cy="184"/>
            </a:xfrm>
          </p:grpSpPr>
          <p:sp>
            <p:nvSpPr>
              <p:cNvPr id="325682" name="Freeform 5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3" name="Freeform 5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4" name="Freeform 5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5" name="Freeform 5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86" name="Line 54"/>
            <p:cNvSpPr>
              <a:spLocks noChangeShapeType="1"/>
            </p:cNvSpPr>
            <p:nvPr/>
          </p:nvSpPr>
          <p:spPr bwMode="auto">
            <a:xfrm>
              <a:off x="1105" y="268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87" name="Line 55"/>
            <p:cNvSpPr>
              <a:spLocks noChangeShapeType="1"/>
            </p:cNvSpPr>
            <p:nvPr/>
          </p:nvSpPr>
          <p:spPr bwMode="auto">
            <a:xfrm flipV="1">
              <a:off x="1438" y="326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88" name="Group 56"/>
            <p:cNvGrpSpPr>
              <a:grpSpLocks/>
            </p:cNvGrpSpPr>
            <p:nvPr/>
          </p:nvGrpSpPr>
          <p:grpSpPr bwMode="auto">
            <a:xfrm flipV="1">
              <a:off x="1248" y="3176"/>
              <a:ext cx="243" cy="184"/>
              <a:chOff x="2159" y="1440"/>
              <a:chExt cx="243" cy="184"/>
            </a:xfrm>
          </p:grpSpPr>
          <p:sp>
            <p:nvSpPr>
              <p:cNvPr id="325689" name="Freeform 57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0" name="Freeform 5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1" name="Freeform 59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2" name="Freeform 6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93" name="Line 61"/>
            <p:cNvSpPr>
              <a:spLocks noChangeShapeType="1"/>
            </p:cNvSpPr>
            <p:nvPr/>
          </p:nvSpPr>
          <p:spPr bwMode="auto">
            <a:xfrm flipV="1">
              <a:off x="1105" y="326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94" name="Freeform 62"/>
            <p:cNvSpPr>
              <a:spLocks/>
            </p:cNvSpPr>
            <p:nvPr/>
          </p:nvSpPr>
          <p:spPr bwMode="auto">
            <a:xfrm>
              <a:off x="1105" y="268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95" name="Freeform 63"/>
            <p:cNvSpPr>
              <a:spLocks/>
            </p:cNvSpPr>
            <p:nvPr/>
          </p:nvSpPr>
          <p:spPr bwMode="auto">
            <a:xfrm flipV="1">
              <a:off x="1105" y="268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96" name="Text Box 64"/>
            <p:cNvSpPr txBox="1">
              <a:spLocks noChangeArrowheads="1"/>
            </p:cNvSpPr>
            <p:nvPr/>
          </p:nvSpPr>
          <p:spPr bwMode="auto">
            <a:xfrm>
              <a:off x="816" y="316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25697" name="Text Box 65"/>
            <p:cNvSpPr txBox="1">
              <a:spLocks noChangeArrowheads="1"/>
            </p:cNvSpPr>
            <p:nvPr/>
          </p:nvSpPr>
          <p:spPr bwMode="auto">
            <a:xfrm>
              <a:off x="1504" y="326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25698" name="Text Box 66"/>
            <p:cNvSpPr txBox="1">
              <a:spLocks noChangeArrowheads="1"/>
            </p:cNvSpPr>
            <p:nvPr/>
          </p:nvSpPr>
          <p:spPr bwMode="auto">
            <a:xfrm>
              <a:off x="1488" y="244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  <p:sp>
          <p:nvSpPr>
            <p:cNvPr id="325699" name="Text Box 67"/>
            <p:cNvSpPr txBox="1">
              <a:spLocks noChangeArrowheads="1"/>
            </p:cNvSpPr>
            <p:nvPr/>
          </p:nvSpPr>
          <p:spPr bwMode="auto">
            <a:xfrm>
              <a:off x="1056" y="2256"/>
              <a:ext cx="79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  <a:r>
                <a:rPr lang="en-US"/>
                <a:t> = V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25700" name="Group 68"/>
          <p:cNvGrpSpPr>
            <a:grpSpLocks/>
          </p:cNvGrpSpPr>
          <p:nvPr/>
        </p:nvGrpSpPr>
        <p:grpSpPr bwMode="auto">
          <a:xfrm>
            <a:off x="2209800" y="6019800"/>
            <a:ext cx="1447800" cy="339725"/>
            <a:chOff x="1392" y="3792"/>
            <a:chExt cx="912" cy="214"/>
          </a:xfrm>
        </p:grpSpPr>
        <p:sp>
          <p:nvSpPr>
            <p:cNvPr id="325701" name="Line 69"/>
            <p:cNvSpPr>
              <a:spLocks noChangeShapeType="1"/>
            </p:cNvSpPr>
            <p:nvPr/>
          </p:nvSpPr>
          <p:spPr bwMode="auto">
            <a:xfrm>
              <a:off x="2016" y="3888"/>
              <a:ext cx="288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2" name="Text Box 70"/>
            <p:cNvSpPr txBox="1">
              <a:spLocks noChangeArrowheads="1"/>
            </p:cNvSpPr>
            <p:nvPr/>
          </p:nvSpPr>
          <p:spPr bwMode="auto">
            <a:xfrm>
              <a:off x="1392" y="3792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Stable 0</a:t>
              </a:r>
            </a:p>
          </p:txBody>
        </p:sp>
      </p:grpSp>
      <p:grpSp>
        <p:nvGrpSpPr>
          <p:cNvPr id="325703" name="Group 71"/>
          <p:cNvGrpSpPr>
            <a:grpSpLocks/>
          </p:cNvGrpSpPr>
          <p:nvPr/>
        </p:nvGrpSpPr>
        <p:grpSpPr bwMode="auto">
          <a:xfrm>
            <a:off x="6934200" y="3048000"/>
            <a:ext cx="1273175" cy="457200"/>
            <a:chOff x="4368" y="1920"/>
            <a:chExt cx="802" cy="288"/>
          </a:xfrm>
        </p:grpSpPr>
        <p:sp>
          <p:nvSpPr>
            <p:cNvPr id="325704" name="Line 72"/>
            <p:cNvSpPr>
              <a:spLocks noChangeShapeType="1"/>
            </p:cNvSpPr>
            <p:nvPr/>
          </p:nvSpPr>
          <p:spPr bwMode="auto">
            <a:xfrm flipH="1">
              <a:off x="4368" y="2064"/>
              <a:ext cx="192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5" name="Text Box 73"/>
            <p:cNvSpPr txBox="1">
              <a:spLocks noChangeArrowheads="1"/>
            </p:cNvSpPr>
            <p:nvPr/>
          </p:nvSpPr>
          <p:spPr bwMode="auto">
            <a:xfrm>
              <a:off x="4560" y="1920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Stable 1</a:t>
              </a:r>
            </a:p>
          </p:txBody>
        </p:sp>
      </p:grpSp>
      <p:grpSp>
        <p:nvGrpSpPr>
          <p:cNvPr id="325706" name="Group 74"/>
          <p:cNvGrpSpPr>
            <a:grpSpLocks/>
          </p:cNvGrpSpPr>
          <p:nvPr/>
        </p:nvGrpSpPr>
        <p:grpSpPr bwMode="auto">
          <a:xfrm>
            <a:off x="5334000" y="5029200"/>
            <a:ext cx="1273175" cy="492125"/>
            <a:chOff x="3360" y="3168"/>
            <a:chExt cx="802" cy="310"/>
          </a:xfrm>
        </p:grpSpPr>
        <p:sp>
          <p:nvSpPr>
            <p:cNvPr id="325707" name="Line 75"/>
            <p:cNvSpPr>
              <a:spLocks noChangeShapeType="1"/>
            </p:cNvSpPr>
            <p:nvPr/>
          </p:nvSpPr>
          <p:spPr bwMode="auto">
            <a:xfrm flipH="1" flipV="1">
              <a:off x="3360" y="3168"/>
              <a:ext cx="144" cy="9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8" name="Text Box 76"/>
            <p:cNvSpPr txBox="1">
              <a:spLocks noChangeArrowheads="1"/>
            </p:cNvSpPr>
            <p:nvPr/>
          </p:nvSpPr>
          <p:spPr bwMode="auto">
            <a:xfrm>
              <a:off x="3360" y="3264"/>
              <a:ext cx="802" cy="214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Metastable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25634" grpId="0"/>
      <p:bldOleChart spid="3256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Analogy</a:t>
            </a:r>
          </a:p>
        </p:txBody>
      </p:sp>
      <p:graphicFrame>
        <p:nvGraphicFramePr>
          <p:cNvPr id="322626" name="Object 66"/>
          <p:cNvGraphicFramePr>
            <a:graphicFrameLocks noChangeAspect="1"/>
          </p:cNvGraphicFramePr>
          <p:nvPr/>
        </p:nvGraphicFramePr>
        <p:xfrm>
          <a:off x="2982913" y="1066800"/>
          <a:ext cx="3973512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620661" imgH="6905863" progId="Excel.Chart.8">
                  <p:embed/>
                </p:oleObj>
              </mc:Choice>
              <mc:Fallback>
                <p:oleObj name="Chart" r:id="rId2" imgW="8620661" imgH="6905863" progId="Excel.Chart.8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13" y="1066800"/>
                        <a:ext cx="3973512" cy="318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627" name="Object 67"/>
          <p:cNvGraphicFramePr>
            <a:graphicFrameLocks noChangeAspect="1"/>
          </p:cNvGraphicFramePr>
          <p:nvPr/>
        </p:nvGraphicFramePr>
        <p:xfrm>
          <a:off x="2971800" y="977900"/>
          <a:ext cx="4202113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4" imgW="8620661" imgH="6905863" progId="Excel.Chart.8">
                  <p:embed/>
                </p:oleObj>
              </mc:Choice>
              <mc:Fallback>
                <p:oleObj name="Chart" r:id="rId4" imgW="8620661" imgH="6905863" progId="Excel.Chart.8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977900"/>
                        <a:ext cx="4202113" cy="3365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17961" dir="2700000" algn="ctr" rotWithShape="0">
                                <a:schemeClr val="tx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2628" name="Group 68"/>
          <p:cNvGrpSpPr>
            <a:grpSpLocks/>
          </p:cNvGrpSpPr>
          <p:nvPr/>
        </p:nvGrpSpPr>
        <p:grpSpPr bwMode="auto">
          <a:xfrm>
            <a:off x="1687513" y="3581400"/>
            <a:ext cx="1447800" cy="339725"/>
            <a:chOff x="1392" y="3792"/>
            <a:chExt cx="912" cy="214"/>
          </a:xfrm>
        </p:grpSpPr>
        <p:sp>
          <p:nvSpPr>
            <p:cNvPr id="322629" name="Line 69"/>
            <p:cNvSpPr>
              <a:spLocks noChangeShapeType="1"/>
            </p:cNvSpPr>
            <p:nvPr/>
          </p:nvSpPr>
          <p:spPr bwMode="auto">
            <a:xfrm>
              <a:off x="2016" y="3888"/>
              <a:ext cx="288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0" name="Text Box 70"/>
            <p:cNvSpPr txBox="1">
              <a:spLocks noChangeArrowheads="1"/>
            </p:cNvSpPr>
            <p:nvPr/>
          </p:nvSpPr>
          <p:spPr bwMode="auto">
            <a:xfrm>
              <a:off x="1392" y="3792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Stable 0</a:t>
              </a:r>
            </a:p>
          </p:txBody>
        </p:sp>
      </p:grpSp>
      <p:grpSp>
        <p:nvGrpSpPr>
          <p:cNvPr id="322631" name="Group 71"/>
          <p:cNvGrpSpPr>
            <a:grpSpLocks/>
          </p:cNvGrpSpPr>
          <p:nvPr/>
        </p:nvGrpSpPr>
        <p:grpSpPr bwMode="auto">
          <a:xfrm>
            <a:off x="6411913" y="609600"/>
            <a:ext cx="1273175" cy="457200"/>
            <a:chOff x="4368" y="1920"/>
            <a:chExt cx="802" cy="288"/>
          </a:xfrm>
        </p:grpSpPr>
        <p:sp>
          <p:nvSpPr>
            <p:cNvPr id="322632" name="Line 72"/>
            <p:cNvSpPr>
              <a:spLocks noChangeShapeType="1"/>
            </p:cNvSpPr>
            <p:nvPr/>
          </p:nvSpPr>
          <p:spPr bwMode="auto">
            <a:xfrm flipH="1">
              <a:off x="4368" y="2064"/>
              <a:ext cx="192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3" name="Text Box 73"/>
            <p:cNvSpPr txBox="1">
              <a:spLocks noChangeArrowheads="1"/>
            </p:cNvSpPr>
            <p:nvPr/>
          </p:nvSpPr>
          <p:spPr bwMode="auto">
            <a:xfrm>
              <a:off x="4560" y="1920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Stable 1</a:t>
              </a:r>
            </a:p>
          </p:txBody>
        </p:sp>
      </p:grpSp>
      <p:grpSp>
        <p:nvGrpSpPr>
          <p:cNvPr id="322634" name="Group 74"/>
          <p:cNvGrpSpPr>
            <a:grpSpLocks/>
          </p:cNvGrpSpPr>
          <p:nvPr/>
        </p:nvGrpSpPr>
        <p:grpSpPr bwMode="auto">
          <a:xfrm>
            <a:off x="4811713" y="2590800"/>
            <a:ext cx="1273175" cy="492125"/>
            <a:chOff x="3360" y="3168"/>
            <a:chExt cx="802" cy="310"/>
          </a:xfrm>
        </p:grpSpPr>
        <p:sp>
          <p:nvSpPr>
            <p:cNvPr id="322635" name="Line 75"/>
            <p:cNvSpPr>
              <a:spLocks noChangeShapeType="1"/>
            </p:cNvSpPr>
            <p:nvPr/>
          </p:nvSpPr>
          <p:spPr bwMode="auto">
            <a:xfrm flipH="1" flipV="1">
              <a:off x="3360" y="3168"/>
              <a:ext cx="144" cy="9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6" name="Text Box 76"/>
            <p:cNvSpPr txBox="1">
              <a:spLocks noChangeArrowheads="1"/>
            </p:cNvSpPr>
            <p:nvPr/>
          </p:nvSpPr>
          <p:spPr bwMode="auto">
            <a:xfrm>
              <a:off x="3360" y="3264"/>
              <a:ext cx="802" cy="214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Metastable</a:t>
              </a:r>
            </a:p>
          </p:txBody>
        </p:sp>
      </p:grpSp>
      <p:sp>
        <p:nvSpPr>
          <p:cNvPr id="322664" name="AutoShape 104"/>
          <p:cNvSpPr>
            <a:spLocks noChangeArrowheads="1"/>
          </p:cNvSpPr>
          <p:nvPr/>
        </p:nvSpPr>
        <p:spPr bwMode="auto">
          <a:xfrm>
            <a:off x="220980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65" name="Group 105"/>
          <p:cNvGrpSpPr>
            <a:grpSpLocks/>
          </p:cNvGrpSpPr>
          <p:nvPr/>
        </p:nvGrpSpPr>
        <p:grpSpPr bwMode="auto">
          <a:xfrm rot="20269944">
            <a:off x="1089025" y="5894388"/>
            <a:ext cx="1806575" cy="533400"/>
            <a:chOff x="1104" y="2400"/>
            <a:chExt cx="1138" cy="336"/>
          </a:xfrm>
        </p:grpSpPr>
        <p:grpSp>
          <p:nvGrpSpPr>
            <p:cNvPr id="322666" name="Group 106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67" name="AutoShape 107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68" name="Oval 108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69" name="Text Box 109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70" name="Line 110"/>
          <p:cNvSpPr>
            <a:spLocks noChangeShapeType="1"/>
          </p:cNvSpPr>
          <p:nvPr/>
        </p:nvSpPr>
        <p:spPr bwMode="auto">
          <a:xfrm>
            <a:off x="1066800" y="67071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686" name="Text Box 126"/>
          <p:cNvSpPr txBox="1">
            <a:spLocks noChangeArrowheads="1"/>
          </p:cNvSpPr>
          <p:nvPr/>
        </p:nvSpPr>
        <p:spPr bwMode="auto">
          <a:xfrm>
            <a:off x="1301750" y="5532438"/>
            <a:ext cx="10874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Stable left</a:t>
            </a:r>
          </a:p>
        </p:txBody>
      </p:sp>
      <p:sp>
        <p:nvSpPr>
          <p:cNvPr id="322672" name="AutoShape 112"/>
          <p:cNvSpPr>
            <a:spLocks noChangeArrowheads="1"/>
          </p:cNvSpPr>
          <p:nvPr/>
        </p:nvSpPr>
        <p:spPr bwMode="auto">
          <a:xfrm flipH="1">
            <a:off x="633730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73" name="Group 113"/>
          <p:cNvGrpSpPr>
            <a:grpSpLocks/>
          </p:cNvGrpSpPr>
          <p:nvPr/>
        </p:nvGrpSpPr>
        <p:grpSpPr bwMode="auto">
          <a:xfrm rot="1330056" flipH="1">
            <a:off x="6718300" y="5894388"/>
            <a:ext cx="1806575" cy="533400"/>
            <a:chOff x="1104" y="2400"/>
            <a:chExt cx="1138" cy="336"/>
          </a:xfrm>
        </p:grpSpPr>
        <p:grpSp>
          <p:nvGrpSpPr>
            <p:cNvPr id="322674" name="Group 114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75" name="AutoShape 115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76" name="Oval 116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77" name="Text Box 117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78" name="Line 118"/>
          <p:cNvSpPr>
            <a:spLocks noChangeShapeType="1"/>
          </p:cNvSpPr>
          <p:nvPr/>
        </p:nvSpPr>
        <p:spPr bwMode="auto">
          <a:xfrm flipH="1">
            <a:off x="7937500" y="67071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687" name="Text Box 127"/>
          <p:cNvSpPr txBox="1">
            <a:spLocks noChangeArrowheads="1"/>
          </p:cNvSpPr>
          <p:nvPr/>
        </p:nvSpPr>
        <p:spPr bwMode="auto">
          <a:xfrm>
            <a:off x="7146925" y="5535613"/>
            <a:ext cx="12112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Stable right</a:t>
            </a:r>
          </a:p>
        </p:txBody>
      </p:sp>
      <p:sp>
        <p:nvSpPr>
          <p:cNvPr id="322680" name="AutoShape 120"/>
          <p:cNvSpPr>
            <a:spLocks noChangeArrowheads="1"/>
          </p:cNvSpPr>
          <p:nvPr/>
        </p:nvSpPr>
        <p:spPr bwMode="auto">
          <a:xfrm>
            <a:off x="427355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81" name="Group 121"/>
          <p:cNvGrpSpPr>
            <a:grpSpLocks/>
          </p:cNvGrpSpPr>
          <p:nvPr/>
        </p:nvGrpSpPr>
        <p:grpSpPr bwMode="auto">
          <a:xfrm rot="5389053">
            <a:off x="4025900" y="4941888"/>
            <a:ext cx="1806575" cy="533400"/>
            <a:chOff x="1104" y="2400"/>
            <a:chExt cx="1138" cy="336"/>
          </a:xfrm>
        </p:grpSpPr>
        <p:grpSp>
          <p:nvGrpSpPr>
            <p:cNvPr id="322682" name="Group 122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83" name="AutoShape 123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84" name="Oval 124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85" name="Text Box 125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88" name="Text Box 128"/>
          <p:cNvSpPr txBox="1">
            <a:spLocks noChangeArrowheads="1"/>
          </p:cNvSpPr>
          <p:nvPr/>
        </p:nvSpPr>
        <p:spPr bwMode="auto">
          <a:xfrm>
            <a:off x="4953000" y="4724400"/>
            <a:ext cx="11779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Metastable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and Accessing 1 Bit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876800" y="1295400"/>
            <a:ext cx="3810000" cy="1863725"/>
            <a:chOff x="4876800" y="1295400"/>
            <a:chExt cx="3810000" cy="1863725"/>
          </a:xfrm>
        </p:grpSpPr>
        <p:grpSp>
          <p:nvGrpSpPr>
            <p:cNvPr id="321539" name="Group 3"/>
            <p:cNvGrpSpPr>
              <a:grpSpLocks/>
            </p:cNvGrpSpPr>
            <p:nvPr/>
          </p:nvGrpSpPr>
          <p:grpSpPr bwMode="auto">
            <a:xfrm>
              <a:off x="4876800" y="1676400"/>
              <a:ext cx="3810000" cy="1482725"/>
              <a:chOff x="720" y="1322"/>
              <a:chExt cx="2400" cy="934"/>
            </a:xfrm>
          </p:grpSpPr>
          <p:grpSp>
            <p:nvGrpSpPr>
              <p:cNvPr id="321540" name="Group 4"/>
              <p:cNvGrpSpPr>
                <a:grpSpLocks/>
              </p:cNvGrpSpPr>
              <p:nvPr/>
            </p:nvGrpSpPr>
            <p:grpSpPr bwMode="auto">
              <a:xfrm>
                <a:off x="1008" y="1392"/>
                <a:ext cx="1776" cy="288"/>
                <a:chOff x="1008" y="1392"/>
                <a:chExt cx="1776" cy="288"/>
              </a:xfrm>
            </p:grpSpPr>
            <p:sp>
              <p:nvSpPr>
                <p:cNvPr id="321541" name="Line 5"/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2" name="Line 6"/>
                <p:cNvSpPr>
                  <a:spLocks noChangeShapeType="1"/>
                </p:cNvSpPr>
                <p:nvPr/>
              </p:nvSpPr>
              <p:spPr bwMode="auto">
                <a:xfrm>
                  <a:off x="1008" y="1440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3" name="Freeform 7"/>
                <p:cNvSpPr>
                  <a:spLocks/>
                </p:cNvSpPr>
                <p:nvPr/>
              </p:nvSpPr>
              <p:spPr bwMode="auto">
                <a:xfrm>
                  <a:off x="1630" y="1392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4" name="Line 8"/>
                <p:cNvSpPr>
                  <a:spLocks noChangeShapeType="1"/>
                </p:cNvSpPr>
                <p:nvPr/>
              </p:nvSpPr>
              <p:spPr bwMode="auto">
                <a:xfrm>
                  <a:off x="2349" y="1532"/>
                  <a:ext cx="435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1545" name="Group 9"/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321546" name="Freeform 10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7" name="Freeform 11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8" name="Freeform 12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9" name="Freeform 13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21550" name="Line 14"/>
                <p:cNvSpPr>
                  <a:spLocks noChangeShapeType="1"/>
                </p:cNvSpPr>
                <p:nvPr/>
              </p:nvSpPr>
              <p:spPr bwMode="auto">
                <a:xfrm>
                  <a:off x="2016" y="1536"/>
                  <a:ext cx="14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1" name="Freeform 15"/>
                <p:cNvSpPr>
                  <a:spLocks/>
                </p:cNvSpPr>
                <p:nvPr/>
              </p:nvSpPr>
              <p:spPr bwMode="auto">
                <a:xfrm>
                  <a:off x="1630" y="1403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1552" name="Group 16"/>
              <p:cNvGrpSpPr>
                <a:grpSpLocks/>
              </p:cNvGrpSpPr>
              <p:nvPr/>
            </p:nvGrpSpPr>
            <p:grpSpPr bwMode="auto">
              <a:xfrm flipV="1">
                <a:off x="1008" y="1920"/>
                <a:ext cx="1776" cy="288"/>
                <a:chOff x="1008" y="1392"/>
                <a:chExt cx="1776" cy="288"/>
              </a:xfrm>
            </p:grpSpPr>
            <p:sp>
              <p:nvSpPr>
                <p:cNvPr id="321553" name="Line 17"/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4" name="Line 18"/>
                <p:cNvSpPr>
                  <a:spLocks noChangeShapeType="1"/>
                </p:cNvSpPr>
                <p:nvPr/>
              </p:nvSpPr>
              <p:spPr bwMode="auto">
                <a:xfrm>
                  <a:off x="1008" y="1440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5" name="Freeform 19"/>
                <p:cNvSpPr>
                  <a:spLocks/>
                </p:cNvSpPr>
                <p:nvPr/>
              </p:nvSpPr>
              <p:spPr bwMode="auto">
                <a:xfrm>
                  <a:off x="1630" y="1392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6" name="Line 20"/>
                <p:cNvSpPr>
                  <a:spLocks noChangeShapeType="1"/>
                </p:cNvSpPr>
                <p:nvPr/>
              </p:nvSpPr>
              <p:spPr bwMode="auto">
                <a:xfrm>
                  <a:off x="2349" y="1532"/>
                  <a:ext cx="435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1557" name="Group 21"/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321558" name="Freeform 22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59" name="Freeform 23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60" name="Freeform 24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61" name="Freeform 25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21562" name="Line 26"/>
                <p:cNvSpPr>
                  <a:spLocks noChangeShapeType="1"/>
                </p:cNvSpPr>
                <p:nvPr/>
              </p:nvSpPr>
              <p:spPr bwMode="auto">
                <a:xfrm>
                  <a:off x="2016" y="1536"/>
                  <a:ext cx="14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63" name="Freeform 27"/>
                <p:cNvSpPr>
                  <a:spLocks/>
                </p:cNvSpPr>
                <p:nvPr/>
              </p:nvSpPr>
              <p:spPr bwMode="auto">
                <a:xfrm>
                  <a:off x="1630" y="1403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564" name="Freeform 28"/>
              <p:cNvSpPr>
                <a:spLocks/>
              </p:cNvSpPr>
              <p:nvPr/>
            </p:nvSpPr>
            <p:spPr bwMode="auto">
              <a:xfrm>
                <a:off x="1392" y="1632"/>
                <a:ext cx="1152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565" name="Freeform 29"/>
              <p:cNvSpPr>
                <a:spLocks/>
              </p:cNvSpPr>
              <p:nvPr/>
            </p:nvSpPr>
            <p:spPr bwMode="auto">
              <a:xfrm flipV="1">
                <a:off x="1392" y="1536"/>
                <a:ext cx="1152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566" name="Text Box 30"/>
              <p:cNvSpPr txBox="1">
                <a:spLocks noChangeArrowheads="1"/>
              </p:cNvSpPr>
              <p:nvPr/>
            </p:nvSpPr>
            <p:spPr bwMode="auto">
              <a:xfrm>
                <a:off x="2832" y="1418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Q+</a:t>
                </a:r>
              </a:p>
            </p:txBody>
          </p:sp>
          <p:sp>
            <p:nvSpPr>
              <p:cNvPr id="321567" name="Text Box 31"/>
              <p:cNvSpPr txBox="1">
                <a:spLocks noChangeArrowheads="1"/>
              </p:cNvSpPr>
              <p:nvPr/>
            </p:nvSpPr>
            <p:spPr bwMode="auto">
              <a:xfrm>
                <a:off x="2832" y="1946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Q–</a:t>
                </a:r>
              </a:p>
            </p:txBody>
          </p:sp>
          <p:sp>
            <p:nvSpPr>
              <p:cNvPr id="321568" name="Text Box 32"/>
              <p:cNvSpPr txBox="1">
                <a:spLocks noChangeArrowheads="1"/>
              </p:cNvSpPr>
              <p:nvPr/>
            </p:nvSpPr>
            <p:spPr bwMode="auto">
              <a:xfrm>
                <a:off x="720" y="132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/>
                  <a:t>R</a:t>
                </a:r>
              </a:p>
            </p:txBody>
          </p:sp>
          <p:sp>
            <p:nvSpPr>
              <p:cNvPr id="321569" name="Text Box 33"/>
              <p:cNvSpPr txBox="1">
                <a:spLocks noChangeArrowheads="1"/>
              </p:cNvSpPr>
              <p:nvPr/>
            </p:nvSpPr>
            <p:spPr bwMode="auto">
              <a:xfrm>
                <a:off x="720" y="204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/>
                  <a:t>S</a:t>
                </a:r>
              </a:p>
            </p:txBody>
          </p:sp>
        </p:grpSp>
        <p:sp>
          <p:nvSpPr>
            <p:cNvPr id="321570" name="Text Box 34"/>
            <p:cNvSpPr txBox="1">
              <a:spLocks noChangeArrowheads="1"/>
            </p:cNvSpPr>
            <p:nvPr/>
          </p:nvSpPr>
          <p:spPr bwMode="auto">
            <a:xfrm>
              <a:off x="6019800" y="1295400"/>
              <a:ext cx="11588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R-S Latch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8450" y="4114800"/>
            <a:ext cx="2667000" cy="1567180"/>
            <a:chOff x="298450" y="4114800"/>
            <a:chExt cx="2667000" cy="156718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450" y="4641850"/>
              <a:ext cx="2667000" cy="1040130"/>
            </a:xfrm>
            <a:prstGeom prst="rect">
              <a:avLst/>
            </a:prstGeom>
          </p:spPr>
        </p:pic>
        <p:sp>
          <p:nvSpPr>
            <p:cNvPr id="321573" name="Text Box 37"/>
            <p:cNvSpPr txBox="1">
              <a:spLocks noChangeArrowheads="1"/>
            </p:cNvSpPr>
            <p:nvPr/>
          </p:nvSpPr>
          <p:spPr bwMode="auto">
            <a:xfrm>
              <a:off x="381000" y="4114800"/>
              <a:ext cx="11334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Resetting</a:t>
              </a:r>
            </a:p>
          </p:txBody>
        </p:sp>
        <p:sp>
          <p:nvSpPr>
            <p:cNvPr id="321574" name="Text Box 38"/>
            <p:cNvSpPr txBox="1">
              <a:spLocks noChangeArrowheads="1"/>
            </p:cNvSpPr>
            <p:nvPr/>
          </p:nvSpPr>
          <p:spPr bwMode="auto">
            <a:xfrm>
              <a:off x="609600" y="4460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75" name="Text Box 39"/>
            <p:cNvSpPr txBox="1">
              <a:spLocks noChangeArrowheads="1"/>
            </p:cNvSpPr>
            <p:nvPr/>
          </p:nvSpPr>
          <p:spPr bwMode="auto">
            <a:xfrm>
              <a:off x="609600" y="5222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6" name="Text Box 40"/>
            <p:cNvSpPr txBox="1">
              <a:spLocks noChangeArrowheads="1"/>
            </p:cNvSpPr>
            <p:nvPr/>
          </p:nvSpPr>
          <p:spPr bwMode="auto">
            <a:xfrm>
              <a:off x="1600200" y="4495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77" name="Text Box 41"/>
            <p:cNvSpPr txBox="1">
              <a:spLocks noChangeArrowheads="1"/>
            </p:cNvSpPr>
            <p:nvPr/>
          </p:nvSpPr>
          <p:spPr bwMode="auto">
            <a:xfrm>
              <a:off x="2286000" y="4572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8" name="Text Box 42"/>
            <p:cNvSpPr txBox="1">
              <a:spLocks noChangeArrowheads="1"/>
            </p:cNvSpPr>
            <p:nvPr/>
          </p:nvSpPr>
          <p:spPr bwMode="auto">
            <a:xfrm>
              <a:off x="1600200" y="5181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9" name="Text Box 43"/>
            <p:cNvSpPr txBox="1">
              <a:spLocks noChangeArrowheads="1"/>
            </p:cNvSpPr>
            <p:nvPr/>
          </p:nvSpPr>
          <p:spPr bwMode="auto">
            <a:xfrm>
              <a:off x="2286000" y="51466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46450" y="4114800"/>
            <a:ext cx="2667000" cy="1567180"/>
            <a:chOff x="3346450" y="4114800"/>
            <a:chExt cx="2667000" cy="1567180"/>
          </a:xfrm>
        </p:grpSpPr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46450" y="4641850"/>
              <a:ext cx="2667000" cy="1040130"/>
            </a:xfrm>
            <a:prstGeom prst="rect">
              <a:avLst/>
            </a:prstGeom>
          </p:spPr>
        </p:pic>
        <p:sp>
          <p:nvSpPr>
            <p:cNvPr id="321582" name="Text Box 46"/>
            <p:cNvSpPr txBox="1">
              <a:spLocks noChangeArrowheads="1"/>
            </p:cNvSpPr>
            <p:nvPr/>
          </p:nvSpPr>
          <p:spPr bwMode="auto">
            <a:xfrm>
              <a:off x="3438525" y="4114800"/>
              <a:ext cx="8667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dirty="0"/>
                <a:t>Setting</a:t>
              </a:r>
            </a:p>
          </p:txBody>
        </p:sp>
        <p:sp>
          <p:nvSpPr>
            <p:cNvPr id="321583" name="Text Box 47"/>
            <p:cNvSpPr txBox="1">
              <a:spLocks noChangeArrowheads="1"/>
            </p:cNvSpPr>
            <p:nvPr/>
          </p:nvSpPr>
          <p:spPr bwMode="auto">
            <a:xfrm>
              <a:off x="3657600" y="4460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84" name="Text Box 48"/>
            <p:cNvSpPr txBox="1">
              <a:spLocks noChangeArrowheads="1"/>
            </p:cNvSpPr>
            <p:nvPr/>
          </p:nvSpPr>
          <p:spPr bwMode="auto">
            <a:xfrm>
              <a:off x="3657600" y="5222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5" name="Text Box 49"/>
            <p:cNvSpPr txBox="1">
              <a:spLocks noChangeArrowheads="1"/>
            </p:cNvSpPr>
            <p:nvPr/>
          </p:nvSpPr>
          <p:spPr bwMode="auto">
            <a:xfrm>
              <a:off x="4648200" y="4495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86" name="Text Box 50"/>
            <p:cNvSpPr txBox="1">
              <a:spLocks noChangeArrowheads="1"/>
            </p:cNvSpPr>
            <p:nvPr/>
          </p:nvSpPr>
          <p:spPr bwMode="auto">
            <a:xfrm>
              <a:off x="5334000" y="4572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7" name="Text Box 51"/>
            <p:cNvSpPr txBox="1">
              <a:spLocks noChangeArrowheads="1"/>
            </p:cNvSpPr>
            <p:nvPr/>
          </p:nvSpPr>
          <p:spPr bwMode="auto">
            <a:xfrm>
              <a:off x="4648200" y="5181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8" name="Text Box 52"/>
            <p:cNvSpPr txBox="1">
              <a:spLocks noChangeArrowheads="1"/>
            </p:cNvSpPr>
            <p:nvPr/>
          </p:nvSpPr>
          <p:spPr bwMode="auto">
            <a:xfrm>
              <a:off x="5334000" y="51466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394450" y="4114800"/>
            <a:ext cx="2667000" cy="1567180"/>
            <a:chOff x="6394450" y="4114800"/>
            <a:chExt cx="2667000" cy="1567180"/>
          </a:xfrm>
        </p:grpSpPr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4450" y="4641850"/>
              <a:ext cx="2667000" cy="1040130"/>
            </a:xfrm>
            <a:prstGeom prst="rect">
              <a:avLst/>
            </a:prstGeom>
          </p:spPr>
        </p:pic>
        <p:sp>
          <p:nvSpPr>
            <p:cNvPr id="321591" name="Text Box 55"/>
            <p:cNvSpPr txBox="1">
              <a:spLocks noChangeArrowheads="1"/>
            </p:cNvSpPr>
            <p:nvPr/>
          </p:nvSpPr>
          <p:spPr bwMode="auto">
            <a:xfrm>
              <a:off x="6496050" y="4114800"/>
              <a:ext cx="8921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Storing</a:t>
              </a:r>
            </a:p>
          </p:txBody>
        </p:sp>
        <p:sp>
          <p:nvSpPr>
            <p:cNvPr id="321592" name="Text Box 56"/>
            <p:cNvSpPr txBox="1">
              <a:spLocks noChangeArrowheads="1"/>
            </p:cNvSpPr>
            <p:nvPr/>
          </p:nvSpPr>
          <p:spPr bwMode="auto">
            <a:xfrm>
              <a:off x="6705600" y="4460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93" name="Text Box 57"/>
            <p:cNvSpPr txBox="1">
              <a:spLocks noChangeArrowheads="1"/>
            </p:cNvSpPr>
            <p:nvPr/>
          </p:nvSpPr>
          <p:spPr bwMode="auto">
            <a:xfrm>
              <a:off x="6705600" y="52228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94" name="Text Box 58"/>
            <p:cNvSpPr txBox="1">
              <a:spLocks noChangeArrowheads="1"/>
            </p:cNvSpPr>
            <p:nvPr/>
          </p:nvSpPr>
          <p:spPr bwMode="auto">
            <a:xfrm>
              <a:off x="7696200" y="4495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21595" name="Text Box 59"/>
            <p:cNvSpPr txBox="1">
              <a:spLocks noChangeArrowheads="1"/>
            </p:cNvSpPr>
            <p:nvPr/>
          </p:nvSpPr>
          <p:spPr bwMode="auto">
            <a:xfrm>
              <a:off x="8382000" y="4572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1596" name="Text Box 60"/>
            <p:cNvSpPr txBox="1">
              <a:spLocks noChangeArrowheads="1"/>
            </p:cNvSpPr>
            <p:nvPr/>
          </p:nvSpPr>
          <p:spPr bwMode="auto">
            <a:xfrm>
              <a:off x="7696200" y="5181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1597" name="Text Box 61"/>
            <p:cNvSpPr txBox="1">
              <a:spLocks noChangeArrowheads="1"/>
            </p:cNvSpPr>
            <p:nvPr/>
          </p:nvSpPr>
          <p:spPr bwMode="auto">
            <a:xfrm>
              <a:off x="8382000" y="5146675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</p:grpSp>
      <p:grpSp>
        <p:nvGrpSpPr>
          <p:cNvPr id="321621" name="Group 85"/>
          <p:cNvGrpSpPr>
            <a:grpSpLocks/>
          </p:cNvGrpSpPr>
          <p:nvPr/>
        </p:nvGrpSpPr>
        <p:grpSpPr bwMode="auto">
          <a:xfrm>
            <a:off x="1981200" y="1066800"/>
            <a:ext cx="1939925" cy="2370138"/>
            <a:chOff x="3870" y="672"/>
            <a:chExt cx="1222" cy="1493"/>
          </a:xfrm>
        </p:grpSpPr>
        <p:sp>
          <p:nvSpPr>
            <p:cNvPr id="321618" name="Text Box 82"/>
            <p:cNvSpPr txBox="1">
              <a:spLocks noChangeArrowheads="1"/>
            </p:cNvSpPr>
            <p:nvPr/>
          </p:nvSpPr>
          <p:spPr bwMode="auto">
            <a:xfrm>
              <a:off x="3870" y="672"/>
              <a:ext cx="121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Bistable Element</a:t>
              </a:r>
            </a:p>
          </p:txBody>
        </p:sp>
        <p:grpSp>
          <p:nvGrpSpPr>
            <p:cNvPr id="321620" name="Group 84"/>
            <p:cNvGrpSpPr>
              <a:grpSpLocks/>
            </p:cNvGrpSpPr>
            <p:nvPr/>
          </p:nvGrpSpPr>
          <p:grpSpPr bwMode="auto">
            <a:xfrm>
              <a:off x="3988" y="1056"/>
              <a:ext cx="1104" cy="1109"/>
              <a:chOff x="3988" y="1056"/>
              <a:chExt cx="1104" cy="1109"/>
            </a:xfrm>
          </p:grpSpPr>
          <p:sp>
            <p:nvSpPr>
              <p:cNvPr id="321598" name="Line 62"/>
              <p:cNvSpPr>
                <a:spLocks noChangeShapeType="1"/>
              </p:cNvSpPr>
              <p:nvPr/>
            </p:nvSpPr>
            <p:spPr bwMode="auto">
              <a:xfrm>
                <a:off x="4321" y="1244"/>
                <a:ext cx="435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1599" name="Group 63"/>
              <p:cNvGrpSpPr>
                <a:grpSpLocks/>
              </p:cNvGrpSpPr>
              <p:nvPr/>
            </p:nvGrpSpPr>
            <p:grpSpPr bwMode="auto">
              <a:xfrm>
                <a:off x="4131" y="1152"/>
                <a:ext cx="243" cy="184"/>
                <a:chOff x="2159" y="1440"/>
                <a:chExt cx="243" cy="184"/>
              </a:xfrm>
            </p:grpSpPr>
            <p:sp>
              <p:nvSpPr>
                <p:cNvPr id="321600" name="Freeform 64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1" name="Freeform 65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2" name="Freeform 66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3" name="Freeform 67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604" name="Line 68"/>
              <p:cNvSpPr>
                <a:spLocks noChangeShapeType="1"/>
              </p:cNvSpPr>
              <p:nvPr/>
            </p:nvSpPr>
            <p:spPr bwMode="auto">
              <a:xfrm>
                <a:off x="3988" y="1248"/>
                <a:ext cx="14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05" name="Line 69"/>
              <p:cNvSpPr>
                <a:spLocks noChangeShapeType="1"/>
              </p:cNvSpPr>
              <p:nvPr/>
            </p:nvSpPr>
            <p:spPr bwMode="auto">
              <a:xfrm flipV="1">
                <a:off x="4321" y="1824"/>
                <a:ext cx="435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1606" name="Group 70"/>
              <p:cNvGrpSpPr>
                <a:grpSpLocks/>
              </p:cNvGrpSpPr>
              <p:nvPr/>
            </p:nvGrpSpPr>
            <p:grpSpPr bwMode="auto">
              <a:xfrm flipV="1">
                <a:off x="4131" y="1736"/>
                <a:ext cx="243" cy="184"/>
                <a:chOff x="2159" y="1440"/>
                <a:chExt cx="243" cy="184"/>
              </a:xfrm>
            </p:grpSpPr>
            <p:sp>
              <p:nvSpPr>
                <p:cNvPr id="321607" name="Freeform 71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8" name="Freeform 72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9" name="Freeform 73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10" name="Freeform 74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611" name="Line 75"/>
              <p:cNvSpPr>
                <a:spLocks noChangeShapeType="1"/>
              </p:cNvSpPr>
              <p:nvPr/>
            </p:nvSpPr>
            <p:spPr bwMode="auto">
              <a:xfrm flipV="1">
                <a:off x="3988" y="1823"/>
                <a:ext cx="14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12" name="Freeform 76"/>
              <p:cNvSpPr>
                <a:spLocks/>
              </p:cNvSpPr>
              <p:nvPr/>
            </p:nvSpPr>
            <p:spPr bwMode="auto">
              <a:xfrm>
                <a:off x="3988" y="1248"/>
                <a:ext cx="528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613" name="Freeform 77"/>
              <p:cNvSpPr>
                <a:spLocks/>
              </p:cNvSpPr>
              <p:nvPr/>
            </p:nvSpPr>
            <p:spPr bwMode="auto">
              <a:xfrm flipV="1">
                <a:off x="3988" y="1248"/>
                <a:ext cx="528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614" name="Text Box 78"/>
              <p:cNvSpPr txBox="1">
                <a:spLocks noChangeArrowheads="1"/>
              </p:cNvSpPr>
              <p:nvPr/>
            </p:nvSpPr>
            <p:spPr bwMode="auto">
              <a:xfrm>
                <a:off x="4804" y="115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Q+</a:t>
                </a:r>
              </a:p>
            </p:txBody>
          </p:sp>
          <p:sp>
            <p:nvSpPr>
              <p:cNvPr id="321615" name="Text Box 79"/>
              <p:cNvSpPr txBox="1">
                <a:spLocks noChangeArrowheads="1"/>
              </p:cNvSpPr>
              <p:nvPr/>
            </p:nvSpPr>
            <p:spPr bwMode="auto">
              <a:xfrm>
                <a:off x="4804" y="1680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 dirty="0"/>
                  <a:t>Q–</a:t>
                </a:r>
              </a:p>
            </p:txBody>
          </p:sp>
          <p:sp>
            <p:nvSpPr>
              <p:cNvPr id="321616" name="Text Box 80"/>
              <p:cNvSpPr txBox="1">
                <a:spLocks noChangeArrowheads="1"/>
              </p:cNvSpPr>
              <p:nvPr/>
            </p:nvSpPr>
            <p:spPr bwMode="auto">
              <a:xfrm>
                <a:off x="4516" y="1056"/>
                <a:ext cx="240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q</a:t>
                </a:r>
              </a:p>
            </p:txBody>
          </p:sp>
          <p:sp>
            <p:nvSpPr>
              <p:cNvPr id="321617" name="Text Box 81"/>
              <p:cNvSpPr txBox="1">
                <a:spLocks noChangeArrowheads="1"/>
              </p:cNvSpPr>
              <p:nvPr/>
            </p:nvSpPr>
            <p:spPr bwMode="auto">
              <a:xfrm>
                <a:off x="4516" y="1632"/>
                <a:ext cx="240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!q</a:t>
                </a:r>
              </a:p>
            </p:txBody>
          </p:sp>
          <p:sp>
            <p:nvSpPr>
              <p:cNvPr id="321619" name="Text Box 83"/>
              <p:cNvSpPr txBox="1">
                <a:spLocks noChangeArrowheads="1"/>
              </p:cNvSpPr>
              <p:nvPr/>
            </p:nvSpPr>
            <p:spPr bwMode="auto">
              <a:xfrm>
                <a:off x="4080" y="1968"/>
                <a:ext cx="1008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q </a:t>
                </a:r>
                <a:r>
                  <a:rPr lang="en-US" sz="1600"/>
                  <a:t>= 0 or 1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318" name="Rectangle 142"/>
          <p:cNvSpPr>
            <a:spLocks noChangeArrowheads="1"/>
          </p:cNvSpPr>
          <p:nvPr/>
        </p:nvSpPr>
        <p:spPr bwMode="auto">
          <a:xfrm>
            <a:off x="3124200" y="1295400"/>
            <a:ext cx="2971800" cy="2209800"/>
          </a:xfrm>
          <a:prstGeom prst="rect">
            <a:avLst/>
          </a:prstGeom>
          <a:solidFill>
            <a:srgbClr val="FFCCFF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1-Bit Latch</a:t>
            </a:r>
          </a:p>
        </p:txBody>
      </p:sp>
      <p:sp>
        <p:nvSpPr>
          <p:cNvPr id="306210" name="Text Box 34"/>
          <p:cNvSpPr txBox="1">
            <a:spLocks noChangeArrowheads="1"/>
          </p:cNvSpPr>
          <p:nvPr/>
        </p:nvSpPr>
        <p:spPr bwMode="auto">
          <a:xfrm>
            <a:off x="2324100" y="990600"/>
            <a:ext cx="9302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D Latch</a:t>
            </a:r>
          </a:p>
        </p:txBody>
      </p:sp>
      <p:grpSp>
        <p:nvGrpSpPr>
          <p:cNvPr id="306295" name="Group 119"/>
          <p:cNvGrpSpPr>
            <a:grpSpLocks/>
          </p:cNvGrpSpPr>
          <p:nvPr/>
        </p:nvGrpSpPr>
        <p:grpSpPr bwMode="auto">
          <a:xfrm>
            <a:off x="838200" y="1295400"/>
            <a:ext cx="5184775" cy="1963738"/>
            <a:chOff x="528" y="816"/>
            <a:chExt cx="3266" cy="1237"/>
          </a:xfrm>
        </p:grpSpPr>
        <p:sp>
          <p:nvSpPr>
            <p:cNvPr id="306273" name="Line 97"/>
            <p:cNvSpPr>
              <a:spLocks noChangeShapeType="1"/>
            </p:cNvSpPr>
            <p:nvPr/>
          </p:nvSpPr>
          <p:spPr bwMode="auto">
            <a:xfrm>
              <a:off x="1056" y="1728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1" name="Line 5"/>
            <p:cNvSpPr>
              <a:spLocks noChangeShapeType="1"/>
            </p:cNvSpPr>
            <p:nvPr/>
          </p:nvSpPr>
          <p:spPr bwMode="auto">
            <a:xfrm>
              <a:off x="2066" y="1333"/>
              <a:ext cx="2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2" name="Line 6"/>
            <p:cNvSpPr>
              <a:spLocks noChangeShapeType="1"/>
            </p:cNvSpPr>
            <p:nvPr/>
          </p:nvSpPr>
          <p:spPr bwMode="auto">
            <a:xfrm flipV="1">
              <a:off x="2018" y="1167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3" name="Freeform 7"/>
            <p:cNvSpPr>
              <a:spLocks/>
            </p:cNvSpPr>
            <p:nvPr/>
          </p:nvSpPr>
          <p:spPr bwMode="auto">
            <a:xfrm>
              <a:off x="2304" y="1093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4" name="Line 8"/>
            <p:cNvSpPr>
              <a:spLocks noChangeShapeType="1"/>
            </p:cNvSpPr>
            <p:nvPr/>
          </p:nvSpPr>
          <p:spPr bwMode="auto">
            <a:xfrm>
              <a:off x="3023" y="1233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185" name="Group 9"/>
            <p:cNvGrpSpPr>
              <a:grpSpLocks/>
            </p:cNvGrpSpPr>
            <p:nvPr/>
          </p:nvGrpSpPr>
          <p:grpSpPr bwMode="auto">
            <a:xfrm>
              <a:off x="2833" y="1141"/>
              <a:ext cx="243" cy="184"/>
              <a:chOff x="2159" y="1440"/>
              <a:chExt cx="243" cy="184"/>
            </a:xfrm>
          </p:grpSpPr>
          <p:sp>
            <p:nvSpPr>
              <p:cNvPr id="306186" name="Freeform 1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7" name="Freeform 1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8" name="Freeform 1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9" name="Freeform 1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6190" name="Line 14"/>
            <p:cNvSpPr>
              <a:spLocks noChangeShapeType="1"/>
            </p:cNvSpPr>
            <p:nvPr/>
          </p:nvSpPr>
          <p:spPr bwMode="auto">
            <a:xfrm>
              <a:off x="2690" y="1237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1" name="Freeform 15"/>
            <p:cNvSpPr>
              <a:spLocks/>
            </p:cNvSpPr>
            <p:nvPr/>
          </p:nvSpPr>
          <p:spPr bwMode="auto">
            <a:xfrm>
              <a:off x="2304" y="1104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3" name="Line 17"/>
            <p:cNvSpPr>
              <a:spLocks noChangeShapeType="1"/>
            </p:cNvSpPr>
            <p:nvPr/>
          </p:nvSpPr>
          <p:spPr bwMode="auto">
            <a:xfrm flipV="1">
              <a:off x="2066" y="1669"/>
              <a:ext cx="2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4" name="Line 18"/>
            <p:cNvSpPr>
              <a:spLocks noChangeShapeType="1"/>
            </p:cNvSpPr>
            <p:nvPr/>
          </p:nvSpPr>
          <p:spPr bwMode="auto">
            <a:xfrm>
              <a:off x="2018" y="183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5" name="Freeform 19"/>
            <p:cNvSpPr>
              <a:spLocks/>
            </p:cNvSpPr>
            <p:nvPr/>
          </p:nvSpPr>
          <p:spPr bwMode="auto">
            <a:xfrm flipV="1">
              <a:off x="2304" y="163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6" name="Line 20"/>
            <p:cNvSpPr>
              <a:spLocks noChangeShapeType="1"/>
            </p:cNvSpPr>
            <p:nvPr/>
          </p:nvSpPr>
          <p:spPr bwMode="auto">
            <a:xfrm flipV="1">
              <a:off x="3023" y="1765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197" name="Group 21"/>
            <p:cNvGrpSpPr>
              <a:grpSpLocks/>
            </p:cNvGrpSpPr>
            <p:nvPr/>
          </p:nvGrpSpPr>
          <p:grpSpPr bwMode="auto">
            <a:xfrm flipV="1">
              <a:off x="2833" y="1677"/>
              <a:ext cx="243" cy="184"/>
              <a:chOff x="2159" y="1440"/>
              <a:chExt cx="243" cy="184"/>
            </a:xfrm>
          </p:grpSpPr>
          <p:sp>
            <p:nvSpPr>
              <p:cNvPr id="306198" name="Freeform 22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99" name="Freeform 23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200" name="Freeform 24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201" name="Freeform 25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6202" name="Line 26"/>
            <p:cNvSpPr>
              <a:spLocks noChangeShapeType="1"/>
            </p:cNvSpPr>
            <p:nvPr/>
          </p:nvSpPr>
          <p:spPr bwMode="auto">
            <a:xfrm flipV="1">
              <a:off x="2690" y="176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03" name="Freeform 27"/>
            <p:cNvSpPr>
              <a:spLocks/>
            </p:cNvSpPr>
            <p:nvPr/>
          </p:nvSpPr>
          <p:spPr bwMode="auto">
            <a:xfrm flipV="1">
              <a:off x="2304" y="1621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04" name="Freeform 28"/>
            <p:cNvSpPr>
              <a:spLocks/>
            </p:cNvSpPr>
            <p:nvPr/>
          </p:nvSpPr>
          <p:spPr bwMode="auto">
            <a:xfrm>
              <a:off x="2066" y="1333"/>
              <a:ext cx="1152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6205" name="Freeform 29"/>
            <p:cNvSpPr>
              <a:spLocks/>
            </p:cNvSpPr>
            <p:nvPr/>
          </p:nvSpPr>
          <p:spPr bwMode="auto">
            <a:xfrm flipV="1">
              <a:off x="2066" y="1237"/>
              <a:ext cx="1152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6206" name="Text Box 30"/>
            <p:cNvSpPr txBox="1">
              <a:spLocks noChangeArrowheads="1"/>
            </p:cNvSpPr>
            <p:nvPr/>
          </p:nvSpPr>
          <p:spPr bwMode="auto">
            <a:xfrm>
              <a:off x="3506" y="1119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06207" name="Text Box 31"/>
            <p:cNvSpPr txBox="1">
              <a:spLocks noChangeArrowheads="1"/>
            </p:cNvSpPr>
            <p:nvPr/>
          </p:nvSpPr>
          <p:spPr bwMode="auto">
            <a:xfrm>
              <a:off x="3506" y="1647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06208" name="Text Box 32"/>
            <p:cNvSpPr txBox="1">
              <a:spLocks noChangeArrowheads="1"/>
            </p:cNvSpPr>
            <p:nvPr/>
          </p:nvSpPr>
          <p:spPr bwMode="auto">
            <a:xfrm>
              <a:off x="2018" y="927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</a:t>
              </a:r>
            </a:p>
          </p:txBody>
        </p:sp>
        <p:sp>
          <p:nvSpPr>
            <p:cNvPr id="306209" name="Text Box 33"/>
            <p:cNvSpPr txBox="1">
              <a:spLocks noChangeArrowheads="1"/>
            </p:cNvSpPr>
            <p:nvPr/>
          </p:nvSpPr>
          <p:spPr bwMode="auto">
            <a:xfrm>
              <a:off x="2018" y="1839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S</a:t>
              </a:r>
            </a:p>
          </p:txBody>
        </p:sp>
        <p:sp>
          <p:nvSpPr>
            <p:cNvPr id="306268" name="Line 92"/>
            <p:cNvSpPr>
              <a:spLocks noChangeShapeType="1"/>
            </p:cNvSpPr>
            <p:nvPr/>
          </p:nvSpPr>
          <p:spPr bwMode="auto">
            <a:xfrm>
              <a:off x="672" y="1056"/>
              <a:ext cx="9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9" name="Line 93"/>
            <p:cNvSpPr>
              <a:spLocks noChangeShapeType="1"/>
            </p:cNvSpPr>
            <p:nvPr/>
          </p:nvSpPr>
          <p:spPr bwMode="auto">
            <a:xfrm>
              <a:off x="1536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1" name="Freeform 95"/>
            <p:cNvSpPr>
              <a:spLocks/>
            </p:cNvSpPr>
            <p:nvPr/>
          </p:nvSpPr>
          <p:spPr bwMode="auto">
            <a:xfrm>
              <a:off x="1633" y="1023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2" name="Freeform 96"/>
            <p:cNvSpPr>
              <a:spLocks/>
            </p:cNvSpPr>
            <p:nvPr/>
          </p:nvSpPr>
          <p:spPr bwMode="auto">
            <a:xfrm>
              <a:off x="1633" y="1023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4" name="Line 98"/>
            <p:cNvSpPr>
              <a:spLocks noChangeShapeType="1"/>
            </p:cNvSpPr>
            <p:nvPr/>
          </p:nvSpPr>
          <p:spPr bwMode="auto">
            <a:xfrm>
              <a:off x="672" y="1920"/>
              <a:ext cx="9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5" name="Freeform 99"/>
            <p:cNvSpPr>
              <a:spLocks/>
            </p:cNvSpPr>
            <p:nvPr/>
          </p:nvSpPr>
          <p:spPr bwMode="auto">
            <a:xfrm>
              <a:off x="1633" y="170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6" name="Freeform 100"/>
            <p:cNvSpPr>
              <a:spLocks/>
            </p:cNvSpPr>
            <p:nvPr/>
          </p:nvSpPr>
          <p:spPr bwMode="auto">
            <a:xfrm>
              <a:off x="1634" y="1695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7" name="Line 101"/>
            <p:cNvSpPr>
              <a:spLocks noChangeShapeType="1"/>
            </p:cNvSpPr>
            <p:nvPr/>
          </p:nvSpPr>
          <p:spPr bwMode="auto">
            <a:xfrm rot="16200000">
              <a:off x="1200" y="1584"/>
              <a:ext cx="6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8" name="Line 102"/>
            <p:cNvSpPr>
              <a:spLocks noChangeShapeType="1"/>
            </p:cNvSpPr>
            <p:nvPr/>
          </p:nvSpPr>
          <p:spPr bwMode="auto">
            <a:xfrm rot="16200000">
              <a:off x="720" y="1392"/>
              <a:ext cx="6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2" name="Freeform 86"/>
            <p:cNvSpPr>
              <a:spLocks/>
            </p:cNvSpPr>
            <p:nvPr/>
          </p:nvSpPr>
          <p:spPr bwMode="auto">
            <a:xfrm>
              <a:off x="1153" y="96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3" name="Freeform 87"/>
            <p:cNvSpPr>
              <a:spLocks/>
            </p:cNvSpPr>
            <p:nvPr/>
          </p:nvSpPr>
          <p:spPr bwMode="auto">
            <a:xfrm>
              <a:off x="1153" y="96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4" name="Freeform 88"/>
            <p:cNvSpPr>
              <a:spLocks/>
            </p:cNvSpPr>
            <p:nvPr/>
          </p:nvSpPr>
          <p:spPr bwMode="auto">
            <a:xfrm>
              <a:off x="1347" y="10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5" name="Freeform 89"/>
            <p:cNvSpPr>
              <a:spLocks/>
            </p:cNvSpPr>
            <p:nvPr/>
          </p:nvSpPr>
          <p:spPr bwMode="auto">
            <a:xfrm>
              <a:off x="1347" y="10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281" name="Group 105"/>
            <p:cNvGrpSpPr>
              <a:grpSpLocks/>
            </p:cNvGrpSpPr>
            <p:nvPr/>
          </p:nvGrpSpPr>
          <p:grpSpPr bwMode="auto">
            <a:xfrm>
              <a:off x="1488" y="1872"/>
              <a:ext cx="96" cy="96"/>
              <a:chOff x="768" y="2256"/>
              <a:chExt cx="192" cy="192"/>
            </a:xfrm>
          </p:grpSpPr>
          <p:sp>
            <p:nvSpPr>
              <p:cNvPr id="306279" name="Rectangle 103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0" name="Oval 104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2" name="Group 106"/>
            <p:cNvGrpSpPr>
              <a:grpSpLocks/>
            </p:cNvGrpSpPr>
            <p:nvPr/>
          </p:nvGrpSpPr>
          <p:grpSpPr bwMode="auto">
            <a:xfrm>
              <a:off x="1008" y="1008"/>
              <a:ext cx="96" cy="96"/>
              <a:chOff x="768" y="2256"/>
              <a:chExt cx="192" cy="192"/>
            </a:xfrm>
          </p:grpSpPr>
          <p:sp>
            <p:nvSpPr>
              <p:cNvPr id="306283" name="Rectangle 107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4" name="Oval 108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5" name="Group 109"/>
            <p:cNvGrpSpPr>
              <a:grpSpLocks/>
            </p:cNvGrpSpPr>
            <p:nvPr/>
          </p:nvGrpSpPr>
          <p:grpSpPr bwMode="auto">
            <a:xfrm>
              <a:off x="3168" y="1200"/>
              <a:ext cx="96" cy="96"/>
              <a:chOff x="768" y="2256"/>
              <a:chExt cx="192" cy="192"/>
            </a:xfrm>
          </p:grpSpPr>
          <p:sp>
            <p:nvSpPr>
              <p:cNvPr id="306286" name="Rectangle 110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7" name="Oval 111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8" name="Group 112"/>
            <p:cNvGrpSpPr>
              <a:grpSpLocks/>
            </p:cNvGrpSpPr>
            <p:nvPr/>
          </p:nvGrpSpPr>
          <p:grpSpPr bwMode="auto">
            <a:xfrm>
              <a:off x="3168" y="1728"/>
              <a:ext cx="96" cy="96"/>
              <a:chOff x="768" y="2256"/>
              <a:chExt cx="192" cy="192"/>
            </a:xfrm>
          </p:grpSpPr>
          <p:sp>
            <p:nvSpPr>
              <p:cNvPr id="306289" name="Rectangle 113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90" name="Oval 114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06291" name="Text Box 115"/>
            <p:cNvSpPr txBox="1">
              <a:spLocks noChangeArrowheads="1"/>
            </p:cNvSpPr>
            <p:nvPr/>
          </p:nvSpPr>
          <p:spPr bwMode="auto">
            <a:xfrm>
              <a:off x="528" y="8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D</a:t>
              </a:r>
            </a:p>
          </p:txBody>
        </p:sp>
        <p:sp>
          <p:nvSpPr>
            <p:cNvPr id="306292" name="Text Box 116"/>
            <p:cNvSpPr txBox="1">
              <a:spLocks noChangeArrowheads="1"/>
            </p:cNvSpPr>
            <p:nvPr/>
          </p:nvSpPr>
          <p:spPr bwMode="auto">
            <a:xfrm>
              <a:off x="528" y="172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C</a:t>
              </a:r>
            </a:p>
          </p:txBody>
        </p:sp>
      </p:grpSp>
      <p:sp>
        <p:nvSpPr>
          <p:cNvPr id="306293" name="Text Box 117"/>
          <p:cNvSpPr txBox="1">
            <a:spLocks noChangeArrowheads="1"/>
          </p:cNvSpPr>
          <p:nvPr/>
        </p:nvSpPr>
        <p:spPr bwMode="auto">
          <a:xfrm>
            <a:off x="838200" y="16764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sp>
        <p:nvSpPr>
          <p:cNvPr id="306294" name="Text Box 118"/>
          <p:cNvSpPr txBox="1">
            <a:spLocks noChangeArrowheads="1"/>
          </p:cNvSpPr>
          <p:nvPr/>
        </p:nvSpPr>
        <p:spPr bwMode="auto">
          <a:xfrm>
            <a:off x="838200" y="30480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Clock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1000" y="4114800"/>
            <a:ext cx="4070054" cy="2065338"/>
            <a:chOff x="381000" y="4114800"/>
            <a:chExt cx="4070054" cy="206533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650" y="4794250"/>
              <a:ext cx="3695404" cy="1219200"/>
            </a:xfrm>
            <a:prstGeom prst="rect">
              <a:avLst/>
            </a:prstGeom>
          </p:spPr>
        </p:pic>
        <p:sp>
          <p:nvSpPr>
            <p:cNvPr id="306213" name="Text Box 37"/>
            <p:cNvSpPr txBox="1">
              <a:spLocks noChangeArrowheads="1"/>
            </p:cNvSpPr>
            <p:nvPr/>
          </p:nvSpPr>
          <p:spPr bwMode="auto">
            <a:xfrm>
              <a:off x="381000" y="4114800"/>
              <a:ext cx="10445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Latching</a:t>
              </a:r>
            </a:p>
          </p:txBody>
        </p:sp>
        <p:sp>
          <p:nvSpPr>
            <p:cNvPr id="306214" name="Text Box 38"/>
            <p:cNvSpPr txBox="1">
              <a:spLocks noChangeArrowheads="1"/>
            </p:cNvSpPr>
            <p:nvPr/>
          </p:nvSpPr>
          <p:spPr bwMode="auto">
            <a:xfrm>
              <a:off x="533400" y="5638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06298" name="Text Box 122"/>
            <p:cNvSpPr txBox="1">
              <a:spLocks noChangeArrowheads="1"/>
            </p:cNvSpPr>
            <p:nvPr/>
          </p:nvSpPr>
          <p:spPr bwMode="auto">
            <a:xfrm>
              <a:off x="5334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0" name="Text Box 124"/>
            <p:cNvSpPr txBox="1">
              <a:spLocks noChangeArrowheads="1"/>
            </p:cNvSpPr>
            <p:nvPr/>
          </p:nvSpPr>
          <p:spPr bwMode="auto">
            <a:xfrm>
              <a:off x="1600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1" name="Text Box 125"/>
            <p:cNvSpPr txBox="1">
              <a:spLocks noChangeArrowheads="1"/>
            </p:cNvSpPr>
            <p:nvPr/>
          </p:nvSpPr>
          <p:spPr bwMode="auto">
            <a:xfrm>
              <a:off x="22860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2" name="Text Box 126"/>
            <p:cNvSpPr txBox="1">
              <a:spLocks noChangeArrowheads="1"/>
            </p:cNvSpPr>
            <p:nvPr/>
          </p:nvSpPr>
          <p:spPr bwMode="auto">
            <a:xfrm>
              <a:off x="29718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3" name="Text Box 127"/>
            <p:cNvSpPr txBox="1">
              <a:spLocks noChangeArrowheads="1"/>
            </p:cNvSpPr>
            <p:nvPr/>
          </p:nvSpPr>
          <p:spPr bwMode="auto">
            <a:xfrm>
              <a:off x="3505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5" name="Text Box 129"/>
            <p:cNvSpPr txBox="1">
              <a:spLocks noChangeArrowheads="1"/>
            </p:cNvSpPr>
            <p:nvPr/>
          </p:nvSpPr>
          <p:spPr bwMode="auto">
            <a:xfrm>
              <a:off x="22860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6" name="Text Box 130"/>
            <p:cNvSpPr txBox="1">
              <a:spLocks noChangeArrowheads="1"/>
            </p:cNvSpPr>
            <p:nvPr/>
          </p:nvSpPr>
          <p:spPr bwMode="auto">
            <a:xfrm>
              <a:off x="29718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7" name="Text Box 131"/>
            <p:cNvSpPr txBox="1">
              <a:spLocks noChangeArrowheads="1"/>
            </p:cNvSpPr>
            <p:nvPr/>
          </p:nvSpPr>
          <p:spPr bwMode="auto">
            <a:xfrm>
              <a:off x="35052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800600" y="4114800"/>
            <a:ext cx="3803650" cy="2065338"/>
            <a:chOff x="4800600" y="4114800"/>
            <a:chExt cx="3803650" cy="2065338"/>
          </a:xfrm>
        </p:grpSpPr>
        <p:pic>
          <p:nvPicPr>
            <p:cNvPr id="147" name="Picture 14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22850" y="4870450"/>
              <a:ext cx="3581400" cy="1181587"/>
            </a:xfrm>
            <a:prstGeom prst="rect">
              <a:avLst/>
            </a:prstGeom>
          </p:spPr>
        </p:pic>
        <p:sp>
          <p:nvSpPr>
            <p:cNvPr id="306215" name="Text Box 39"/>
            <p:cNvSpPr txBox="1">
              <a:spLocks noChangeArrowheads="1"/>
            </p:cNvSpPr>
            <p:nvPr/>
          </p:nvSpPr>
          <p:spPr bwMode="auto">
            <a:xfrm>
              <a:off x="4800600" y="5638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06231" name="Text Box 55"/>
            <p:cNvSpPr txBox="1">
              <a:spLocks noChangeArrowheads="1"/>
            </p:cNvSpPr>
            <p:nvPr/>
          </p:nvSpPr>
          <p:spPr bwMode="auto">
            <a:xfrm>
              <a:off x="4953000" y="4114800"/>
              <a:ext cx="8921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Storing</a:t>
              </a:r>
            </a:p>
          </p:txBody>
        </p:sp>
        <p:sp>
          <p:nvSpPr>
            <p:cNvPr id="306308" name="Text Box 132"/>
            <p:cNvSpPr txBox="1">
              <a:spLocks noChangeArrowheads="1"/>
            </p:cNvSpPr>
            <p:nvPr/>
          </p:nvSpPr>
          <p:spPr bwMode="auto">
            <a:xfrm>
              <a:off x="4800600" y="4716463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9" name="Text Box 133"/>
            <p:cNvSpPr txBox="1">
              <a:spLocks noChangeArrowheads="1"/>
            </p:cNvSpPr>
            <p:nvPr/>
          </p:nvSpPr>
          <p:spPr bwMode="auto">
            <a:xfrm>
              <a:off x="5867400" y="4716463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10" name="Text Box 134"/>
            <p:cNvSpPr txBox="1">
              <a:spLocks noChangeArrowheads="1"/>
            </p:cNvSpPr>
            <p:nvPr/>
          </p:nvSpPr>
          <p:spPr bwMode="auto">
            <a:xfrm>
              <a:off x="7696200" y="4800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6311" name="Text Box 135"/>
            <p:cNvSpPr txBox="1">
              <a:spLocks noChangeArrowheads="1"/>
            </p:cNvSpPr>
            <p:nvPr/>
          </p:nvSpPr>
          <p:spPr bwMode="auto">
            <a:xfrm>
              <a:off x="7696200" y="57150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6312" name="Text Box 136"/>
            <p:cNvSpPr txBox="1">
              <a:spLocks noChangeArrowheads="1"/>
            </p:cNvSpPr>
            <p:nvPr/>
          </p:nvSpPr>
          <p:spPr bwMode="auto">
            <a:xfrm>
              <a:off x="7162800" y="48006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6313" name="Text Box 137"/>
            <p:cNvSpPr txBox="1">
              <a:spLocks noChangeArrowheads="1"/>
            </p:cNvSpPr>
            <p:nvPr/>
          </p:nvSpPr>
          <p:spPr bwMode="auto">
            <a:xfrm>
              <a:off x="7162800" y="5783263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6314" name="Text Box 138"/>
            <p:cNvSpPr txBox="1">
              <a:spLocks noChangeArrowheads="1"/>
            </p:cNvSpPr>
            <p:nvPr/>
          </p:nvSpPr>
          <p:spPr bwMode="auto">
            <a:xfrm>
              <a:off x="64770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06315" name="Text Box 139"/>
            <p:cNvSpPr txBox="1">
              <a:spLocks noChangeArrowheads="1"/>
            </p:cNvSpPr>
            <p:nvPr/>
          </p:nvSpPr>
          <p:spPr bwMode="auto">
            <a:xfrm>
              <a:off x="6477000" y="4724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Transparent 1-Bit Latch</a:t>
            </a:r>
          </a:p>
        </p:txBody>
      </p:sp>
      <p:sp>
        <p:nvSpPr>
          <p:cNvPr id="307313" name="Rectangle 113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294687" cy="2393950"/>
          </a:xfrm>
        </p:spPr>
        <p:txBody>
          <a:bodyPr/>
          <a:lstStyle/>
          <a:p>
            <a:pPr lvl="1"/>
            <a:r>
              <a:rPr lang="en-US"/>
              <a:t>When in latching mode, combinational propogation from D to Q+ and Q–</a:t>
            </a:r>
          </a:p>
          <a:p>
            <a:pPr lvl="1"/>
            <a:r>
              <a:rPr lang="en-US"/>
              <a:t>Value latched depends on value of D as C falls</a:t>
            </a:r>
          </a:p>
        </p:txBody>
      </p:sp>
      <p:grpSp>
        <p:nvGrpSpPr>
          <p:cNvPr id="307317" name="Group 117"/>
          <p:cNvGrpSpPr>
            <a:grpSpLocks/>
          </p:cNvGrpSpPr>
          <p:nvPr/>
        </p:nvGrpSpPr>
        <p:grpSpPr bwMode="auto">
          <a:xfrm>
            <a:off x="4724400" y="1201738"/>
            <a:ext cx="3962400" cy="2316162"/>
            <a:chOff x="2976" y="757"/>
            <a:chExt cx="2496" cy="1459"/>
          </a:xfrm>
        </p:grpSpPr>
        <p:grpSp>
          <p:nvGrpSpPr>
            <p:cNvPr id="307300" name="Group 100"/>
            <p:cNvGrpSpPr>
              <a:grpSpLocks/>
            </p:cNvGrpSpPr>
            <p:nvPr/>
          </p:nvGrpSpPr>
          <p:grpSpPr bwMode="auto">
            <a:xfrm>
              <a:off x="2976" y="1200"/>
              <a:ext cx="2496" cy="807"/>
              <a:chOff x="2880" y="2654"/>
              <a:chExt cx="2496" cy="807"/>
            </a:xfrm>
          </p:grpSpPr>
          <p:sp>
            <p:nvSpPr>
              <p:cNvPr id="307288" name="Freeform 88"/>
              <p:cNvSpPr>
                <a:spLocks/>
              </p:cNvSpPr>
              <p:nvPr/>
            </p:nvSpPr>
            <p:spPr bwMode="auto">
              <a:xfrm>
                <a:off x="3216" y="2688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336" y="144"/>
                  </a:cxn>
                  <a:cxn ang="0">
                    <a:pos x="336" y="0"/>
                  </a:cxn>
                  <a:cxn ang="0">
                    <a:pos x="1392" y="0"/>
                  </a:cxn>
                  <a:cxn ang="0">
                    <a:pos x="1392" y="144"/>
                  </a:cxn>
                  <a:cxn ang="0">
                    <a:pos x="2160" y="144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336" y="144"/>
                    </a:lnTo>
                    <a:lnTo>
                      <a:pt x="336" y="0"/>
                    </a:lnTo>
                    <a:lnTo>
                      <a:pt x="1392" y="0"/>
                    </a:lnTo>
                    <a:lnTo>
                      <a:pt x="1392" y="144"/>
                    </a:lnTo>
                    <a:lnTo>
                      <a:pt x="2160" y="144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89" name="Text Box 89"/>
              <p:cNvSpPr txBox="1">
                <a:spLocks noChangeArrowheads="1"/>
              </p:cNvSpPr>
              <p:nvPr/>
            </p:nvSpPr>
            <p:spPr bwMode="auto">
              <a:xfrm>
                <a:off x="2880" y="2654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C</a:t>
                </a:r>
              </a:p>
            </p:txBody>
          </p:sp>
          <p:sp>
            <p:nvSpPr>
              <p:cNvPr id="307291" name="Freeform 91"/>
              <p:cNvSpPr>
                <a:spLocks/>
              </p:cNvSpPr>
              <p:nvPr/>
            </p:nvSpPr>
            <p:spPr bwMode="auto">
              <a:xfrm>
                <a:off x="3216" y="2976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144" y="144"/>
                  </a:cxn>
                  <a:cxn ang="0">
                    <a:pos x="144" y="0"/>
                  </a:cxn>
                  <a:cxn ang="0">
                    <a:pos x="480" y="0"/>
                  </a:cxn>
                  <a:cxn ang="0">
                    <a:pos x="480" y="144"/>
                  </a:cxn>
                  <a:cxn ang="0">
                    <a:pos x="912" y="144"/>
                  </a:cxn>
                  <a:cxn ang="0">
                    <a:pos x="912" y="0"/>
                  </a:cxn>
                  <a:cxn ang="0">
                    <a:pos x="1248" y="0"/>
                  </a:cxn>
                  <a:cxn ang="0">
                    <a:pos x="1248" y="144"/>
                  </a:cxn>
                  <a:cxn ang="0">
                    <a:pos x="1584" y="144"/>
                  </a:cxn>
                  <a:cxn ang="0">
                    <a:pos x="1584" y="0"/>
                  </a:cxn>
                  <a:cxn ang="0">
                    <a:pos x="2160" y="0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80" y="0"/>
                    </a:lnTo>
                    <a:lnTo>
                      <a:pt x="480" y="144"/>
                    </a:lnTo>
                    <a:lnTo>
                      <a:pt x="912" y="144"/>
                    </a:lnTo>
                    <a:lnTo>
                      <a:pt x="912" y="0"/>
                    </a:lnTo>
                    <a:lnTo>
                      <a:pt x="1248" y="0"/>
                    </a:lnTo>
                    <a:lnTo>
                      <a:pt x="1248" y="144"/>
                    </a:lnTo>
                    <a:lnTo>
                      <a:pt x="1584" y="144"/>
                    </a:lnTo>
                    <a:lnTo>
                      <a:pt x="1584" y="0"/>
                    </a:lnTo>
                    <a:lnTo>
                      <a:pt x="2160" y="0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2" name="Text Box 92"/>
              <p:cNvSpPr txBox="1">
                <a:spLocks noChangeArrowheads="1"/>
              </p:cNvSpPr>
              <p:nvPr/>
            </p:nvSpPr>
            <p:spPr bwMode="auto">
              <a:xfrm>
                <a:off x="2880" y="2928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D</a:t>
                </a:r>
              </a:p>
            </p:txBody>
          </p:sp>
          <p:sp>
            <p:nvSpPr>
              <p:cNvPr id="307293" name="Freeform 93"/>
              <p:cNvSpPr>
                <a:spLocks/>
              </p:cNvSpPr>
              <p:nvPr/>
            </p:nvSpPr>
            <p:spPr bwMode="auto">
              <a:xfrm>
                <a:off x="3216" y="3312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432" y="144"/>
                  </a:cxn>
                  <a:cxn ang="0">
                    <a:pos x="432" y="0"/>
                  </a:cxn>
                  <a:cxn ang="0">
                    <a:pos x="576" y="0"/>
                  </a:cxn>
                  <a:cxn ang="0">
                    <a:pos x="576" y="144"/>
                  </a:cxn>
                  <a:cxn ang="0">
                    <a:pos x="960" y="144"/>
                  </a:cxn>
                  <a:cxn ang="0">
                    <a:pos x="960" y="0"/>
                  </a:cxn>
                  <a:cxn ang="0">
                    <a:pos x="1296" y="0"/>
                  </a:cxn>
                  <a:cxn ang="0">
                    <a:pos x="1296" y="144"/>
                  </a:cxn>
                  <a:cxn ang="0">
                    <a:pos x="2160" y="144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432" y="144"/>
                    </a:lnTo>
                    <a:lnTo>
                      <a:pt x="432" y="0"/>
                    </a:lnTo>
                    <a:lnTo>
                      <a:pt x="576" y="0"/>
                    </a:lnTo>
                    <a:lnTo>
                      <a:pt x="576" y="144"/>
                    </a:lnTo>
                    <a:lnTo>
                      <a:pt x="960" y="144"/>
                    </a:lnTo>
                    <a:lnTo>
                      <a:pt x="960" y="0"/>
                    </a:lnTo>
                    <a:lnTo>
                      <a:pt x="1296" y="0"/>
                    </a:lnTo>
                    <a:lnTo>
                      <a:pt x="1296" y="144"/>
                    </a:lnTo>
                    <a:lnTo>
                      <a:pt x="2160" y="144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4" name="Freeform 94"/>
              <p:cNvSpPr>
                <a:spLocks/>
              </p:cNvSpPr>
              <p:nvPr/>
            </p:nvSpPr>
            <p:spPr bwMode="auto">
              <a:xfrm>
                <a:off x="3522" y="2760"/>
                <a:ext cx="114" cy="63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84" y="42"/>
                  </a:cxn>
                  <a:cxn ang="0">
                    <a:pos x="96" y="78"/>
                  </a:cxn>
                  <a:cxn ang="0">
                    <a:pos x="102" y="96"/>
                  </a:cxn>
                  <a:cxn ang="0">
                    <a:pos x="96" y="228"/>
                  </a:cxn>
                  <a:cxn ang="0">
                    <a:pos x="36" y="336"/>
                  </a:cxn>
                  <a:cxn ang="0">
                    <a:pos x="12" y="408"/>
                  </a:cxn>
                  <a:cxn ang="0">
                    <a:pos x="0" y="444"/>
                  </a:cxn>
                  <a:cxn ang="0">
                    <a:pos x="114" y="636"/>
                  </a:cxn>
                </a:cxnLst>
                <a:rect l="0" t="0" r="r" b="b"/>
                <a:pathLst>
                  <a:path w="114" h="636">
                    <a:moveTo>
                      <a:pt x="36" y="0"/>
                    </a:moveTo>
                    <a:cubicBezTo>
                      <a:pt x="60" y="8"/>
                      <a:pt x="66" y="24"/>
                      <a:pt x="84" y="42"/>
                    </a:cubicBezTo>
                    <a:cubicBezTo>
                      <a:pt x="88" y="54"/>
                      <a:pt x="92" y="66"/>
                      <a:pt x="96" y="78"/>
                    </a:cubicBezTo>
                    <a:cubicBezTo>
                      <a:pt x="98" y="84"/>
                      <a:pt x="102" y="96"/>
                      <a:pt x="102" y="96"/>
                    </a:cubicBezTo>
                    <a:cubicBezTo>
                      <a:pt x="100" y="140"/>
                      <a:pt x="101" y="184"/>
                      <a:pt x="96" y="228"/>
                    </a:cubicBezTo>
                    <a:cubicBezTo>
                      <a:pt x="91" y="273"/>
                      <a:pt x="49" y="297"/>
                      <a:pt x="36" y="336"/>
                    </a:cubicBezTo>
                    <a:cubicBezTo>
                      <a:pt x="28" y="360"/>
                      <a:pt x="20" y="384"/>
                      <a:pt x="12" y="408"/>
                    </a:cubicBezTo>
                    <a:cubicBezTo>
                      <a:pt x="8" y="420"/>
                      <a:pt x="0" y="444"/>
                      <a:pt x="0" y="444"/>
                    </a:cubicBezTo>
                    <a:cubicBezTo>
                      <a:pt x="4" y="520"/>
                      <a:pt x="6" y="636"/>
                      <a:pt x="114" y="636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6" name="Freeform 96"/>
              <p:cNvSpPr>
                <a:spLocks/>
              </p:cNvSpPr>
              <p:nvPr/>
            </p:nvSpPr>
            <p:spPr bwMode="auto">
              <a:xfrm>
                <a:off x="3696" y="3036"/>
                <a:ext cx="84" cy="3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6"/>
                  </a:cxn>
                  <a:cxn ang="0">
                    <a:pos x="60" y="72"/>
                  </a:cxn>
                  <a:cxn ang="0">
                    <a:pos x="6" y="282"/>
                  </a:cxn>
                  <a:cxn ang="0">
                    <a:pos x="84" y="384"/>
                  </a:cxn>
                </a:cxnLst>
                <a:rect l="0" t="0" r="r" b="b"/>
                <a:pathLst>
                  <a:path w="84" h="384">
                    <a:moveTo>
                      <a:pt x="0" y="0"/>
                    </a:moveTo>
                    <a:cubicBezTo>
                      <a:pt x="21" y="7"/>
                      <a:pt x="38" y="14"/>
                      <a:pt x="48" y="36"/>
                    </a:cubicBezTo>
                    <a:cubicBezTo>
                      <a:pt x="53" y="48"/>
                      <a:pt x="60" y="72"/>
                      <a:pt x="60" y="72"/>
                    </a:cubicBezTo>
                    <a:cubicBezTo>
                      <a:pt x="50" y="143"/>
                      <a:pt x="20" y="211"/>
                      <a:pt x="6" y="282"/>
                    </a:cubicBezTo>
                    <a:cubicBezTo>
                      <a:pt x="12" y="334"/>
                      <a:pt x="22" y="384"/>
                      <a:pt x="84" y="384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7" name="Freeform 97"/>
              <p:cNvSpPr>
                <a:spLocks/>
              </p:cNvSpPr>
              <p:nvPr/>
            </p:nvSpPr>
            <p:spPr bwMode="auto">
              <a:xfrm>
                <a:off x="4114" y="3024"/>
                <a:ext cx="74" cy="37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2" y="36"/>
                  </a:cxn>
                  <a:cxn ang="0">
                    <a:pos x="74" y="72"/>
                  </a:cxn>
                  <a:cxn ang="0">
                    <a:pos x="20" y="282"/>
                  </a:cxn>
                  <a:cxn ang="0">
                    <a:pos x="62" y="372"/>
                  </a:cxn>
                </a:cxnLst>
                <a:rect l="0" t="0" r="r" b="b"/>
                <a:pathLst>
                  <a:path w="74" h="372">
                    <a:moveTo>
                      <a:pt x="14" y="0"/>
                    </a:moveTo>
                    <a:cubicBezTo>
                      <a:pt x="35" y="7"/>
                      <a:pt x="52" y="14"/>
                      <a:pt x="62" y="36"/>
                    </a:cubicBezTo>
                    <a:cubicBezTo>
                      <a:pt x="67" y="48"/>
                      <a:pt x="74" y="72"/>
                      <a:pt x="74" y="72"/>
                    </a:cubicBezTo>
                    <a:cubicBezTo>
                      <a:pt x="64" y="143"/>
                      <a:pt x="34" y="211"/>
                      <a:pt x="20" y="282"/>
                    </a:cubicBezTo>
                    <a:cubicBezTo>
                      <a:pt x="26" y="334"/>
                      <a:pt x="0" y="372"/>
                      <a:pt x="62" y="372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8" name="Freeform 98"/>
              <p:cNvSpPr>
                <a:spLocks/>
              </p:cNvSpPr>
              <p:nvPr/>
            </p:nvSpPr>
            <p:spPr bwMode="auto">
              <a:xfrm>
                <a:off x="4450" y="3024"/>
                <a:ext cx="74" cy="37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2" y="36"/>
                  </a:cxn>
                  <a:cxn ang="0">
                    <a:pos x="74" y="72"/>
                  </a:cxn>
                  <a:cxn ang="0">
                    <a:pos x="20" y="282"/>
                  </a:cxn>
                  <a:cxn ang="0">
                    <a:pos x="62" y="372"/>
                  </a:cxn>
                </a:cxnLst>
                <a:rect l="0" t="0" r="r" b="b"/>
                <a:pathLst>
                  <a:path w="74" h="372">
                    <a:moveTo>
                      <a:pt x="14" y="0"/>
                    </a:moveTo>
                    <a:cubicBezTo>
                      <a:pt x="35" y="7"/>
                      <a:pt x="52" y="14"/>
                      <a:pt x="62" y="36"/>
                    </a:cubicBezTo>
                    <a:cubicBezTo>
                      <a:pt x="67" y="48"/>
                      <a:pt x="74" y="72"/>
                      <a:pt x="74" y="72"/>
                    </a:cubicBezTo>
                    <a:cubicBezTo>
                      <a:pt x="64" y="143"/>
                      <a:pt x="34" y="211"/>
                      <a:pt x="20" y="282"/>
                    </a:cubicBezTo>
                    <a:cubicBezTo>
                      <a:pt x="26" y="334"/>
                      <a:pt x="0" y="372"/>
                      <a:pt x="62" y="372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9" name="Text Box 99"/>
              <p:cNvSpPr txBox="1">
                <a:spLocks noChangeArrowheads="1"/>
              </p:cNvSpPr>
              <p:nvPr/>
            </p:nvSpPr>
            <p:spPr bwMode="auto">
              <a:xfrm>
                <a:off x="2880" y="3264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Q+</a:t>
                </a:r>
              </a:p>
            </p:txBody>
          </p:sp>
        </p:grpSp>
        <p:sp>
          <p:nvSpPr>
            <p:cNvPr id="307314" name="Text Box 114"/>
            <p:cNvSpPr txBox="1">
              <a:spLocks noChangeArrowheads="1"/>
            </p:cNvSpPr>
            <p:nvPr/>
          </p:nvSpPr>
          <p:spPr bwMode="auto">
            <a:xfrm>
              <a:off x="3667" y="2019"/>
              <a:ext cx="35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/>
                <a:t>Time</a:t>
              </a:r>
            </a:p>
          </p:txBody>
        </p:sp>
        <p:sp>
          <p:nvSpPr>
            <p:cNvPr id="307315" name="Line 115"/>
            <p:cNvSpPr>
              <a:spLocks noChangeShapeType="1"/>
            </p:cNvSpPr>
            <p:nvPr/>
          </p:nvSpPr>
          <p:spPr bwMode="auto">
            <a:xfrm>
              <a:off x="4032" y="2112"/>
              <a:ext cx="816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7316" name="Text Box 116"/>
            <p:cNvSpPr txBox="1">
              <a:spLocks noChangeArrowheads="1"/>
            </p:cNvSpPr>
            <p:nvPr/>
          </p:nvSpPr>
          <p:spPr bwMode="auto">
            <a:xfrm>
              <a:off x="3283" y="757"/>
              <a:ext cx="8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Changing D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98450" y="1212850"/>
            <a:ext cx="4070054" cy="2065338"/>
            <a:chOff x="381000" y="4114800"/>
            <a:chExt cx="4070054" cy="2065338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650" y="4794250"/>
              <a:ext cx="3695404" cy="1219200"/>
            </a:xfrm>
            <a:prstGeom prst="rect">
              <a:avLst/>
            </a:prstGeom>
          </p:spPr>
        </p:pic>
        <p:sp>
          <p:nvSpPr>
            <p:cNvPr id="33" name="Text Box 37"/>
            <p:cNvSpPr txBox="1">
              <a:spLocks noChangeArrowheads="1"/>
            </p:cNvSpPr>
            <p:nvPr/>
          </p:nvSpPr>
          <p:spPr bwMode="auto">
            <a:xfrm>
              <a:off x="381000" y="4114800"/>
              <a:ext cx="1044575" cy="3397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Latching</a:t>
              </a:r>
            </a:p>
          </p:txBody>
        </p:sp>
        <p:sp>
          <p:nvSpPr>
            <p:cNvPr id="34" name="Text Box 38"/>
            <p:cNvSpPr txBox="1">
              <a:spLocks noChangeArrowheads="1"/>
            </p:cNvSpPr>
            <p:nvPr/>
          </p:nvSpPr>
          <p:spPr bwMode="auto">
            <a:xfrm>
              <a:off x="533400" y="56388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5" name="Text Box 122"/>
            <p:cNvSpPr txBox="1">
              <a:spLocks noChangeArrowheads="1"/>
            </p:cNvSpPr>
            <p:nvPr/>
          </p:nvSpPr>
          <p:spPr bwMode="auto">
            <a:xfrm>
              <a:off x="5334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6" name="Text Box 124"/>
            <p:cNvSpPr txBox="1">
              <a:spLocks noChangeArrowheads="1"/>
            </p:cNvSpPr>
            <p:nvPr/>
          </p:nvSpPr>
          <p:spPr bwMode="auto">
            <a:xfrm>
              <a:off x="1600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7" name="Text Box 125"/>
            <p:cNvSpPr txBox="1">
              <a:spLocks noChangeArrowheads="1"/>
            </p:cNvSpPr>
            <p:nvPr/>
          </p:nvSpPr>
          <p:spPr bwMode="auto">
            <a:xfrm>
              <a:off x="22860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8" name="Text Box 126"/>
            <p:cNvSpPr txBox="1">
              <a:spLocks noChangeArrowheads="1"/>
            </p:cNvSpPr>
            <p:nvPr/>
          </p:nvSpPr>
          <p:spPr bwMode="auto">
            <a:xfrm>
              <a:off x="29718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9" name="Text Box 127"/>
            <p:cNvSpPr txBox="1">
              <a:spLocks noChangeArrowheads="1"/>
            </p:cNvSpPr>
            <p:nvPr/>
          </p:nvSpPr>
          <p:spPr bwMode="auto">
            <a:xfrm>
              <a:off x="3505200" y="46482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40" name="Text Box 129"/>
            <p:cNvSpPr txBox="1">
              <a:spLocks noChangeArrowheads="1"/>
            </p:cNvSpPr>
            <p:nvPr/>
          </p:nvSpPr>
          <p:spPr bwMode="auto">
            <a:xfrm>
              <a:off x="22860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41" name="Text Box 130"/>
            <p:cNvSpPr txBox="1">
              <a:spLocks noChangeArrowheads="1"/>
            </p:cNvSpPr>
            <p:nvPr/>
          </p:nvSpPr>
          <p:spPr bwMode="auto">
            <a:xfrm>
              <a:off x="29718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42" name="Text Box 131"/>
            <p:cNvSpPr txBox="1">
              <a:spLocks noChangeArrowheads="1"/>
            </p:cNvSpPr>
            <p:nvPr/>
          </p:nvSpPr>
          <p:spPr bwMode="auto">
            <a:xfrm>
              <a:off x="3505200" y="5867400"/>
              <a:ext cx="381000" cy="31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65" name="Rectangle 117"/>
          <p:cNvSpPr>
            <a:spLocks noChangeArrowheads="1"/>
          </p:cNvSpPr>
          <p:nvPr/>
        </p:nvSpPr>
        <p:spPr bwMode="auto">
          <a:xfrm>
            <a:off x="3733800" y="1447800"/>
            <a:ext cx="4724400" cy="25146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5334000" y="1600200"/>
            <a:ext cx="2971800" cy="2209800"/>
          </a:xfrm>
          <a:prstGeom prst="rect">
            <a:avLst/>
          </a:prstGeom>
          <a:solidFill>
            <a:srgbClr val="FFCCFF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Edge-Triggered Latch</a:t>
            </a:r>
          </a:p>
        </p:txBody>
      </p:sp>
      <p:sp>
        <p:nvSpPr>
          <p:cNvPr id="309388" name="Rectangle 140"/>
          <p:cNvSpPr>
            <a:spLocks noGrp="1" noChangeArrowheads="1"/>
          </p:cNvSpPr>
          <p:nvPr>
            <p:ph type="body" idx="1"/>
          </p:nvPr>
        </p:nvSpPr>
        <p:spPr>
          <a:xfrm>
            <a:off x="4648200" y="4038600"/>
            <a:ext cx="3937000" cy="2393950"/>
          </a:xfrm>
        </p:spPr>
        <p:txBody>
          <a:bodyPr/>
          <a:lstStyle/>
          <a:p>
            <a:pPr lvl="1"/>
            <a:r>
              <a:rPr lang="en-US"/>
              <a:t>Only in latching mode for brief period</a:t>
            </a:r>
          </a:p>
          <a:p>
            <a:pPr lvl="2"/>
            <a:r>
              <a:rPr lang="en-US"/>
              <a:t>Rising clock edge</a:t>
            </a:r>
          </a:p>
          <a:p>
            <a:pPr lvl="1"/>
            <a:r>
              <a:rPr lang="en-US"/>
              <a:t>Value latched depends on data as clock rises</a:t>
            </a:r>
          </a:p>
          <a:p>
            <a:pPr lvl="1"/>
            <a:r>
              <a:rPr lang="en-US"/>
              <a:t>Output remains stable at all other times</a:t>
            </a:r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>
            <a:off x="3886200" y="3048000"/>
            <a:ext cx="914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5" name="Line 7"/>
          <p:cNvSpPr>
            <a:spLocks noChangeShapeType="1"/>
          </p:cNvSpPr>
          <p:nvPr/>
        </p:nvSpPr>
        <p:spPr bwMode="auto">
          <a:xfrm>
            <a:off x="5489575" y="2420938"/>
            <a:ext cx="4556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6" name="Line 8"/>
          <p:cNvSpPr>
            <a:spLocks noChangeShapeType="1"/>
          </p:cNvSpPr>
          <p:nvPr/>
        </p:nvSpPr>
        <p:spPr bwMode="auto">
          <a:xfrm flipV="1">
            <a:off x="5413375" y="2157413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7" name="Freeform 9"/>
          <p:cNvSpPr>
            <a:spLocks/>
          </p:cNvSpPr>
          <p:nvPr/>
        </p:nvSpPr>
        <p:spPr bwMode="auto">
          <a:xfrm>
            <a:off x="5867400" y="2039938"/>
            <a:ext cx="650875" cy="439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>
            <a:off x="7008813" y="2262188"/>
            <a:ext cx="6905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59" name="Group 11"/>
          <p:cNvGrpSpPr>
            <a:grpSpLocks/>
          </p:cNvGrpSpPr>
          <p:nvPr/>
        </p:nvGrpSpPr>
        <p:grpSpPr bwMode="auto">
          <a:xfrm>
            <a:off x="6707188" y="2116138"/>
            <a:ext cx="385762" cy="292100"/>
            <a:chOff x="2159" y="1440"/>
            <a:chExt cx="243" cy="184"/>
          </a:xfrm>
        </p:grpSpPr>
        <p:sp>
          <p:nvSpPr>
            <p:cNvPr id="309260" name="Freeform 12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1" name="Freeform 13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2" name="Freeform 14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3" name="Freeform 15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64" name="Line 16"/>
          <p:cNvSpPr>
            <a:spLocks noChangeShapeType="1"/>
          </p:cNvSpPr>
          <p:nvPr/>
        </p:nvSpPr>
        <p:spPr bwMode="auto">
          <a:xfrm>
            <a:off x="6480175" y="2268538"/>
            <a:ext cx="2270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5" name="Freeform 17"/>
          <p:cNvSpPr>
            <a:spLocks/>
          </p:cNvSpPr>
          <p:nvPr/>
        </p:nvSpPr>
        <p:spPr bwMode="auto">
          <a:xfrm>
            <a:off x="5867400" y="20574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 flipV="1">
            <a:off x="5489575" y="2954338"/>
            <a:ext cx="4556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7" name="Line 19"/>
          <p:cNvSpPr>
            <a:spLocks noChangeShapeType="1"/>
          </p:cNvSpPr>
          <p:nvPr/>
        </p:nvSpPr>
        <p:spPr bwMode="auto">
          <a:xfrm>
            <a:off x="5413375" y="3224213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8" name="Freeform 20"/>
          <p:cNvSpPr>
            <a:spLocks/>
          </p:cNvSpPr>
          <p:nvPr/>
        </p:nvSpPr>
        <p:spPr bwMode="auto">
          <a:xfrm flipV="1">
            <a:off x="5867400" y="28956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9" name="Line 21"/>
          <p:cNvSpPr>
            <a:spLocks noChangeShapeType="1"/>
          </p:cNvSpPr>
          <p:nvPr/>
        </p:nvSpPr>
        <p:spPr bwMode="auto">
          <a:xfrm flipV="1">
            <a:off x="7008813" y="3106738"/>
            <a:ext cx="6905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70" name="Group 22"/>
          <p:cNvGrpSpPr>
            <a:grpSpLocks/>
          </p:cNvGrpSpPr>
          <p:nvPr/>
        </p:nvGrpSpPr>
        <p:grpSpPr bwMode="auto">
          <a:xfrm flipV="1">
            <a:off x="6707188" y="2967038"/>
            <a:ext cx="385762" cy="292100"/>
            <a:chOff x="2159" y="1440"/>
            <a:chExt cx="243" cy="184"/>
          </a:xfrm>
        </p:grpSpPr>
        <p:sp>
          <p:nvSpPr>
            <p:cNvPr id="309271" name="Freeform 23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2" name="Freeform 24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3" name="Freeform 25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4" name="Freeform 26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75" name="Line 27"/>
          <p:cNvSpPr>
            <a:spLocks noChangeShapeType="1"/>
          </p:cNvSpPr>
          <p:nvPr/>
        </p:nvSpPr>
        <p:spPr bwMode="auto">
          <a:xfrm flipV="1">
            <a:off x="6480175" y="3105150"/>
            <a:ext cx="2270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76" name="Freeform 28"/>
          <p:cNvSpPr>
            <a:spLocks/>
          </p:cNvSpPr>
          <p:nvPr/>
        </p:nvSpPr>
        <p:spPr bwMode="auto">
          <a:xfrm flipV="1">
            <a:off x="5867400" y="2878138"/>
            <a:ext cx="650875" cy="439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77" name="Freeform 29"/>
          <p:cNvSpPr>
            <a:spLocks/>
          </p:cNvSpPr>
          <p:nvPr/>
        </p:nvSpPr>
        <p:spPr bwMode="auto">
          <a:xfrm>
            <a:off x="5489575" y="2420938"/>
            <a:ext cx="1828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1152" y="336"/>
              </a:cxn>
              <a:cxn ang="0">
                <a:pos x="1152" y="432"/>
              </a:cxn>
            </a:cxnLst>
            <a:rect l="0" t="0" r="r" b="b"/>
            <a:pathLst>
              <a:path w="1152" h="432">
                <a:moveTo>
                  <a:pt x="0" y="0"/>
                </a:moveTo>
                <a:lnTo>
                  <a:pt x="0" y="96"/>
                </a:lnTo>
                <a:lnTo>
                  <a:pt x="1152" y="336"/>
                </a:lnTo>
                <a:lnTo>
                  <a:pt x="1152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78" name="Freeform 30"/>
          <p:cNvSpPr>
            <a:spLocks/>
          </p:cNvSpPr>
          <p:nvPr/>
        </p:nvSpPr>
        <p:spPr bwMode="auto">
          <a:xfrm flipV="1">
            <a:off x="5489575" y="2268538"/>
            <a:ext cx="1828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1152" y="336"/>
              </a:cxn>
              <a:cxn ang="0">
                <a:pos x="1152" y="432"/>
              </a:cxn>
            </a:cxnLst>
            <a:rect l="0" t="0" r="r" b="b"/>
            <a:pathLst>
              <a:path w="1152" h="432">
                <a:moveTo>
                  <a:pt x="0" y="0"/>
                </a:moveTo>
                <a:lnTo>
                  <a:pt x="0" y="96"/>
                </a:lnTo>
                <a:lnTo>
                  <a:pt x="1152" y="336"/>
                </a:lnTo>
                <a:lnTo>
                  <a:pt x="1152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79" name="Text Box 31"/>
          <p:cNvSpPr txBox="1">
            <a:spLocks noChangeArrowheads="1"/>
          </p:cNvSpPr>
          <p:nvPr/>
        </p:nvSpPr>
        <p:spPr bwMode="auto">
          <a:xfrm>
            <a:off x="7775575" y="20812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Q+</a:t>
            </a:r>
          </a:p>
        </p:txBody>
      </p:sp>
      <p:sp>
        <p:nvSpPr>
          <p:cNvPr id="309280" name="Text Box 32"/>
          <p:cNvSpPr txBox="1">
            <a:spLocks noChangeArrowheads="1"/>
          </p:cNvSpPr>
          <p:nvPr/>
        </p:nvSpPr>
        <p:spPr bwMode="auto">
          <a:xfrm>
            <a:off x="7775575" y="29194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Q–</a:t>
            </a:r>
          </a:p>
        </p:txBody>
      </p:sp>
      <p:sp>
        <p:nvSpPr>
          <p:cNvPr id="309281" name="Text Box 33"/>
          <p:cNvSpPr txBox="1">
            <a:spLocks noChangeArrowheads="1"/>
          </p:cNvSpPr>
          <p:nvPr/>
        </p:nvSpPr>
        <p:spPr bwMode="auto">
          <a:xfrm>
            <a:off x="5413375" y="17764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R</a:t>
            </a:r>
          </a:p>
        </p:txBody>
      </p:sp>
      <p:sp>
        <p:nvSpPr>
          <p:cNvPr id="309282" name="Text Box 34"/>
          <p:cNvSpPr txBox="1">
            <a:spLocks noChangeArrowheads="1"/>
          </p:cNvSpPr>
          <p:nvPr/>
        </p:nvSpPr>
        <p:spPr bwMode="auto">
          <a:xfrm>
            <a:off x="5413375" y="32242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S</a:t>
            </a:r>
          </a:p>
        </p:txBody>
      </p:sp>
      <p:sp>
        <p:nvSpPr>
          <p:cNvPr id="309283" name="Line 35"/>
          <p:cNvSpPr>
            <a:spLocks noChangeShapeType="1"/>
          </p:cNvSpPr>
          <p:nvPr/>
        </p:nvSpPr>
        <p:spPr bwMode="auto">
          <a:xfrm>
            <a:off x="1066800" y="1981200"/>
            <a:ext cx="3733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4" name="Line 36"/>
          <p:cNvSpPr>
            <a:spLocks noChangeShapeType="1"/>
          </p:cNvSpPr>
          <p:nvPr/>
        </p:nvSpPr>
        <p:spPr bwMode="auto">
          <a:xfrm>
            <a:off x="4648200" y="22860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5" name="Freeform 37"/>
          <p:cNvSpPr>
            <a:spLocks/>
          </p:cNvSpPr>
          <p:nvPr/>
        </p:nvSpPr>
        <p:spPr bwMode="auto">
          <a:xfrm>
            <a:off x="4802188" y="19288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6" name="Freeform 38"/>
          <p:cNvSpPr>
            <a:spLocks/>
          </p:cNvSpPr>
          <p:nvPr/>
        </p:nvSpPr>
        <p:spPr bwMode="auto">
          <a:xfrm>
            <a:off x="4802188" y="19288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7" name="Line 39"/>
          <p:cNvSpPr>
            <a:spLocks noChangeShapeType="1"/>
          </p:cNvSpPr>
          <p:nvPr/>
        </p:nvSpPr>
        <p:spPr bwMode="auto">
          <a:xfrm>
            <a:off x="3733800" y="33528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8" name="Freeform 40"/>
          <p:cNvSpPr>
            <a:spLocks/>
          </p:cNvSpPr>
          <p:nvPr/>
        </p:nvSpPr>
        <p:spPr bwMode="auto">
          <a:xfrm>
            <a:off x="4802188" y="3013075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9" name="Freeform 41"/>
          <p:cNvSpPr>
            <a:spLocks/>
          </p:cNvSpPr>
          <p:nvPr/>
        </p:nvSpPr>
        <p:spPr bwMode="auto">
          <a:xfrm>
            <a:off x="4803775" y="29956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0" name="Line 42"/>
          <p:cNvSpPr>
            <a:spLocks noChangeShapeType="1"/>
          </p:cNvSpPr>
          <p:nvPr/>
        </p:nvSpPr>
        <p:spPr bwMode="auto">
          <a:xfrm rot="-5400000">
            <a:off x="4114800" y="28194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1" name="Line 43"/>
          <p:cNvSpPr>
            <a:spLocks noChangeShapeType="1"/>
          </p:cNvSpPr>
          <p:nvPr/>
        </p:nvSpPr>
        <p:spPr bwMode="auto">
          <a:xfrm rot="-5400000">
            <a:off x="3352800" y="25146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2" name="Freeform 44"/>
          <p:cNvSpPr>
            <a:spLocks/>
          </p:cNvSpPr>
          <p:nvPr/>
        </p:nvSpPr>
        <p:spPr bwMode="auto">
          <a:xfrm>
            <a:off x="4040188" y="1828800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3" name="Freeform 45"/>
          <p:cNvSpPr>
            <a:spLocks/>
          </p:cNvSpPr>
          <p:nvPr/>
        </p:nvSpPr>
        <p:spPr bwMode="auto">
          <a:xfrm>
            <a:off x="4040188" y="1828800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4" name="Freeform 46"/>
          <p:cNvSpPr>
            <a:spLocks/>
          </p:cNvSpPr>
          <p:nvPr/>
        </p:nvSpPr>
        <p:spPr bwMode="auto">
          <a:xfrm>
            <a:off x="4348163" y="1933575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5" name="Freeform 47"/>
          <p:cNvSpPr>
            <a:spLocks/>
          </p:cNvSpPr>
          <p:nvPr/>
        </p:nvSpPr>
        <p:spPr bwMode="auto">
          <a:xfrm>
            <a:off x="4348163" y="1933575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96" name="Group 48"/>
          <p:cNvGrpSpPr>
            <a:grpSpLocks/>
          </p:cNvGrpSpPr>
          <p:nvPr/>
        </p:nvGrpSpPr>
        <p:grpSpPr bwMode="auto">
          <a:xfrm>
            <a:off x="4572000" y="3276600"/>
            <a:ext cx="152400" cy="152400"/>
            <a:chOff x="768" y="2256"/>
            <a:chExt cx="192" cy="192"/>
          </a:xfrm>
        </p:grpSpPr>
        <p:sp>
          <p:nvSpPr>
            <p:cNvPr id="309297" name="Rectangle 49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298" name="Oval 50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299" name="Group 51"/>
          <p:cNvGrpSpPr>
            <a:grpSpLocks/>
          </p:cNvGrpSpPr>
          <p:nvPr/>
        </p:nvGrpSpPr>
        <p:grpSpPr bwMode="auto">
          <a:xfrm>
            <a:off x="3810000" y="1905000"/>
            <a:ext cx="152400" cy="152400"/>
            <a:chOff x="768" y="2256"/>
            <a:chExt cx="192" cy="192"/>
          </a:xfrm>
        </p:grpSpPr>
        <p:sp>
          <p:nvSpPr>
            <p:cNvPr id="309300" name="Rectangle 52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1" name="Oval 53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302" name="Group 54"/>
          <p:cNvGrpSpPr>
            <a:grpSpLocks/>
          </p:cNvGrpSpPr>
          <p:nvPr/>
        </p:nvGrpSpPr>
        <p:grpSpPr bwMode="auto">
          <a:xfrm>
            <a:off x="7239000" y="2209800"/>
            <a:ext cx="152400" cy="152400"/>
            <a:chOff x="768" y="2256"/>
            <a:chExt cx="192" cy="192"/>
          </a:xfrm>
        </p:grpSpPr>
        <p:sp>
          <p:nvSpPr>
            <p:cNvPr id="309303" name="Rectangle 55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4" name="Oval 56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305" name="Group 57"/>
          <p:cNvGrpSpPr>
            <a:grpSpLocks/>
          </p:cNvGrpSpPr>
          <p:nvPr/>
        </p:nvGrpSpPr>
        <p:grpSpPr bwMode="auto">
          <a:xfrm>
            <a:off x="7239000" y="3048000"/>
            <a:ext cx="152400" cy="152400"/>
            <a:chOff x="768" y="2256"/>
            <a:chExt cx="192" cy="192"/>
          </a:xfrm>
        </p:grpSpPr>
        <p:sp>
          <p:nvSpPr>
            <p:cNvPr id="309306" name="Rectangle 58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7" name="Oval 59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9308" name="Text Box 60"/>
          <p:cNvSpPr txBox="1">
            <a:spLocks noChangeArrowheads="1"/>
          </p:cNvSpPr>
          <p:nvPr/>
        </p:nvSpPr>
        <p:spPr bwMode="auto">
          <a:xfrm>
            <a:off x="838200" y="16002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D</a:t>
            </a:r>
          </a:p>
        </p:txBody>
      </p:sp>
      <p:sp>
        <p:nvSpPr>
          <p:cNvPr id="309309" name="Text Box 61"/>
          <p:cNvSpPr txBox="1">
            <a:spLocks noChangeArrowheads="1"/>
          </p:cNvSpPr>
          <p:nvPr/>
        </p:nvSpPr>
        <p:spPr bwMode="auto">
          <a:xfrm>
            <a:off x="838200" y="32004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C</a:t>
            </a:r>
          </a:p>
        </p:txBody>
      </p:sp>
      <p:sp>
        <p:nvSpPr>
          <p:cNvPr id="309310" name="Text Box 62"/>
          <p:cNvSpPr txBox="1">
            <a:spLocks noChangeArrowheads="1"/>
          </p:cNvSpPr>
          <p:nvPr/>
        </p:nvSpPr>
        <p:spPr bwMode="auto">
          <a:xfrm>
            <a:off x="838200" y="19812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sp>
        <p:nvSpPr>
          <p:cNvPr id="309311" name="Text Box 63"/>
          <p:cNvSpPr txBox="1">
            <a:spLocks noChangeArrowheads="1"/>
          </p:cNvSpPr>
          <p:nvPr/>
        </p:nvSpPr>
        <p:spPr bwMode="auto">
          <a:xfrm>
            <a:off x="838200" y="35052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Clock</a:t>
            </a:r>
          </a:p>
        </p:txBody>
      </p:sp>
      <p:sp>
        <p:nvSpPr>
          <p:cNvPr id="309337" name="Line 89"/>
          <p:cNvSpPr>
            <a:spLocks noChangeShapeType="1"/>
          </p:cNvSpPr>
          <p:nvPr/>
        </p:nvSpPr>
        <p:spPr bwMode="auto">
          <a:xfrm>
            <a:off x="1824038" y="3205163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38" name="Freeform 90"/>
          <p:cNvSpPr>
            <a:spLocks/>
          </p:cNvSpPr>
          <p:nvPr/>
        </p:nvSpPr>
        <p:spPr bwMode="auto">
          <a:xfrm>
            <a:off x="1522413" y="30591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39" name="Freeform 91"/>
          <p:cNvSpPr>
            <a:spLocks/>
          </p:cNvSpPr>
          <p:nvPr/>
        </p:nvSpPr>
        <p:spPr bwMode="auto">
          <a:xfrm>
            <a:off x="1522413" y="30591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0" name="Freeform 92"/>
          <p:cNvSpPr>
            <a:spLocks/>
          </p:cNvSpPr>
          <p:nvPr/>
        </p:nvSpPr>
        <p:spPr bwMode="auto">
          <a:xfrm>
            <a:off x="1830388" y="31638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1" name="Freeform 93"/>
          <p:cNvSpPr>
            <a:spLocks/>
          </p:cNvSpPr>
          <p:nvPr/>
        </p:nvSpPr>
        <p:spPr bwMode="auto">
          <a:xfrm>
            <a:off x="1830388" y="31638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2" name="Line 94"/>
          <p:cNvSpPr>
            <a:spLocks noChangeShapeType="1"/>
          </p:cNvSpPr>
          <p:nvPr/>
        </p:nvSpPr>
        <p:spPr bwMode="auto">
          <a:xfrm>
            <a:off x="1371600" y="320357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4" name="Line 96"/>
          <p:cNvSpPr>
            <a:spLocks noChangeShapeType="1"/>
          </p:cNvSpPr>
          <p:nvPr/>
        </p:nvSpPr>
        <p:spPr bwMode="auto">
          <a:xfrm>
            <a:off x="3048000" y="321786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5" name="Line 97"/>
          <p:cNvSpPr>
            <a:spLocks noChangeShapeType="1"/>
          </p:cNvSpPr>
          <p:nvPr/>
        </p:nvSpPr>
        <p:spPr bwMode="auto">
          <a:xfrm>
            <a:off x="1066800" y="3522663"/>
            <a:ext cx="21320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7" name="Freeform 99"/>
          <p:cNvSpPr>
            <a:spLocks/>
          </p:cNvSpPr>
          <p:nvPr/>
        </p:nvSpPr>
        <p:spPr bwMode="auto">
          <a:xfrm>
            <a:off x="3198813" y="314166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8" name="Freeform 100"/>
          <p:cNvSpPr>
            <a:spLocks/>
          </p:cNvSpPr>
          <p:nvPr/>
        </p:nvSpPr>
        <p:spPr bwMode="auto">
          <a:xfrm>
            <a:off x="3198813" y="314166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1" name="Freeform 103"/>
          <p:cNvSpPr>
            <a:spLocks/>
          </p:cNvSpPr>
          <p:nvPr/>
        </p:nvSpPr>
        <p:spPr bwMode="auto">
          <a:xfrm>
            <a:off x="2062163" y="306546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2" name="Freeform 104"/>
          <p:cNvSpPr>
            <a:spLocks/>
          </p:cNvSpPr>
          <p:nvPr/>
        </p:nvSpPr>
        <p:spPr bwMode="auto">
          <a:xfrm>
            <a:off x="2062163" y="306546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3" name="Freeform 105"/>
          <p:cNvSpPr>
            <a:spLocks/>
          </p:cNvSpPr>
          <p:nvPr/>
        </p:nvSpPr>
        <p:spPr bwMode="auto">
          <a:xfrm>
            <a:off x="2370138" y="317023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4" name="Freeform 106"/>
          <p:cNvSpPr>
            <a:spLocks/>
          </p:cNvSpPr>
          <p:nvPr/>
        </p:nvSpPr>
        <p:spPr bwMode="auto">
          <a:xfrm>
            <a:off x="2370138" y="317023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5" name="Line 107"/>
          <p:cNvSpPr>
            <a:spLocks noChangeShapeType="1"/>
          </p:cNvSpPr>
          <p:nvPr/>
        </p:nvSpPr>
        <p:spPr bwMode="auto">
          <a:xfrm>
            <a:off x="1911350" y="320992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7" name="Line 109"/>
          <p:cNvSpPr>
            <a:spLocks noChangeShapeType="1"/>
          </p:cNvSpPr>
          <p:nvPr/>
        </p:nvSpPr>
        <p:spPr bwMode="auto">
          <a:xfrm>
            <a:off x="2903538" y="321627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8" name="Freeform 110"/>
          <p:cNvSpPr>
            <a:spLocks/>
          </p:cNvSpPr>
          <p:nvPr/>
        </p:nvSpPr>
        <p:spPr bwMode="auto">
          <a:xfrm>
            <a:off x="2601913" y="30718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9" name="Freeform 111"/>
          <p:cNvSpPr>
            <a:spLocks/>
          </p:cNvSpPr>
          <p:nvPr/>
        </p:nvSpPr>
        <p:spPr bwMode="auto">
          <a:xfrm>
            <a:off x="2601913" y="30718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0" name="Freeform 112"/>
          <p:cNvSpPr>
            <a:spLocks/>
          </p:cNvSpPr>
          <p:nvPr/>
        </p:nvSpPr>
        <p:spPr bwMode="auto">
          <a:xfrm>
            <a:off x="2909888" y="31765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1" name="Freeform 113"/>
          <p:cNvSpPr>
            <a:spLocks/>
          </p:cNvSpPr>
          <p:nvPr/>
        </p:nvSpPr>
        <p:spPr bwMode="auto">
          <a:xfrm>
            <a:off x="2909888" y="31765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2" name="Line 114"/>
          <p:cNvSpPr>
            <a:spLocks noChangeShapeType="1"/>
          </p:cNvSpPr>
          <p:nvPr/>
        </p:nvSpPr>
        <p:spPr bwMode="auto">
          <a:xfrm>
            <a:off x="2451100" y="321627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3" name="Line 115"/>
          <p:cNvSpPr>
            <a:spLocks noChangeShapeType="1"/>
          </p:cNvSpPr>
          <p:nvPr/>
        </p:nvSpPr>
        <p:spPr bwMode="auto">
          <a:xfrm rot="5400000" flipH="1">
            <a:off x="1207293" y="3358357"/>
            <a:ext cx="32226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6" name="Text Box 118"/>
          <p:cNvSpPr txBox="1">
            <a:spLocks noChangeArrowheads="1"/>
          </p:cNvSpPr>
          <p:nvPr/>
        </p:nvSpPr>
        <p:spPr bwMode="auto">
          <a:xfrm>
            <a:off x="3886200" y="33528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T</a:t>
            </a:r>
          </a:p>
        </p:txBody>
      </p:sp>
      <p:sp>
        <p:nvSpPr>
          <p:cNvPr id="309385" name="Text Box 137"/>
          <p:cNvSpPr txBox="1">
            <a:spLocks noChangeArrowheads="1"/>
          </p:cNvSpPr>
          <p:nvPr/>
        </p:nvSpPr>
        <p:spPr bwMode="auto">
          <a:xfrm>
            <a:off x="4038600" y="36576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Trigger</a:t>
            </a:r>
          </a:p>
        </p:txBody>
      </p:sp>
      <p:grpSp>
        <p:nvGrpSpPr>
          <p:cNvPr id="309387" name="Group 139"/>
          <p:cNvGrpSpPr>
            <a:grpSpLocks/>
          </p:cNvGrpSpPr>
          <p:nvPr/>
        </p:nvGrpSpPr>
        <p:grpSpPr bwMode="auto">
          <a:xfrm>
            <a:off x="914400" y="4191000"/>
            <a:ext cx="3962400" cy="2133600"/>
            <a:chOff x="1584" y="2640"/>
            <a:chExt cx="2496" cy="1344"/>
          </a:xfrm>
        </p:grpSpPr>
        <p:sp>
          <p:nvSpPr>
            <p:cNvPr id="309369" name="Text Box 121"/>
            <p:cNvSpPr txBox="1">
              <a:spLocks noChangeArrowheads="1"/>
            </p:cNvSpPr>
            <p:nvPr/>
          </p:nvSpPr>
          <p:spPr bwMode="auto">
            <a:xfrm>
              <a:off x="1584" y="2688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C</a:t>
              </a:r>
            </a:p>
          </p:txBody>
        </p:sp>
        <p:sp>
          <p:nvSpPr>
            <p:cNvPr id="309370" name="Freeform 122"/>
            <p:cNvSpPr>
              <a:spLocks/>
            </p:cNvSpPr>
            <p:nvPr/>
          </p:nvSpPr>
          <p:spPr bwMode="auto">
            <a:xfrm>
              <a:off x="1920" y="3259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480" y="0"/>
                </a:cxn>
                <a:cxn ang="0">
                  <a:pos x="480" y="144"/>
                </a:cxn>
                <a:cxn ang="0">
                  <a:pos x="912" y="144"/>
                </a:cxn>
                <a:cxn ang="0">
                  <a:pos x="912" y="0"/>
                </a:cxn>
                <a:cxn ang="0">
                  <a:pos x="1248" y="0"/>
                </a:cxn>
                <a:cxn ang="0">
                  <a:pos x="1248" y="144"/>
                </a:cxn>
                <a:cxn ang="0">
                  <a:pos x="1584" y="144"/>
                </a:cxn>
                <a:cxn ang="0">
                  <a:pos x="1584" y="0"/>
                </a:cxn>
                <a:cxn ang="0">
                  <a:pos x="2160" y="0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480" y="0"/>
                  </a:lnTo>
                  <a:lnTo>
                    <a:pt x="480" y="144"/>
                  </a:lnTo>
                  <a:lnTo>
                    <a:pt x="912" y="144"/>
                  </a:lnTo>
                  <a:lnTo>
                    <a:pt x="912" y="0"/>
                  </a:lnTo>
                  <a:lnTo>
                    <a:pt x="1248" y="0"/>
                  </a:lnTo>
                  <a:lnTo>
                    <a:pt x="1248" y="144"/>
                  </a:lnTo>
                  <a:lnTo>
                    <a:pt x="1584" y="144"/>
                  </a:lnTo>
                  <a:lnTo>
                    <a:pt x="1584" y="0"/>
                  </a:lnTo>
                  <a:lnTo>
                    <a:pt x="216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71" name="Text Box 123"/>
            <p:cNvSpPr txBox="1">
              <a:spLocks noChangeArrowheads="1"/>
            </p:cNvSpPr>
            <p:nvPr/>
          </p:nvSpPr>
          <p:spPr bwMode="auto">
            <a:xfrm>
              <a:off x="1584" y="3211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D</a:t>
              </a:r>
            </a:p>
          </p:txBody>
        </p:sp>
        <p:sp>
          <p:nvSpPr>
            <p:cNvPr id="309373" name="Freeform 125"/>
            <p:cNvSpPr>
              <a:spLocks/>
            </p:cNvSpPr>
            <p:nvPr/>
          </p:nvSpPr>
          <p:spPr bwMode="auto">
            <a:xfrm>
              <a:off x="2226" y="3043"/>
              <a:ext cx="114" cy="636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84" y="42"/>
                </a:cxn>
                <a:cxn ang="0">
                  <a:pos x="96" y="78"/>
                </a:cxn>
                <a:cxn ang="0">
                  <a:pos x="102" y="96"/>
                </a:cxn>
                <a:cxn ang="0">
                  <a:pos x="96" y="228"/>
                </a:cxn>
                <a:cxn ang="0">
                  <a:pos x="36" y="336"/>
                </a:cxn>
                <a:cxn ang="0">
                  <a:pos x="12" y="408"/>
                </a:cxn>
                <a:cxn ang="0">
                  <a:pos x="0" y="444"/>
                </a:cxn>
                <a:cxn ang="0">
                  <a:pos x="114" y="636"/>
                </a:cxn>
              </a:cxnLst>
              <a:rect l="0" t="0" r="r" b="b"/>
              <a:pathLst>
                <a:path w="114" h="636">
                  <a:moveTo>
                    <a:pt x="36" y="0"/>
                  </a:moveTo>
                  <a:cubicBezTo>
                    <a:pt x="60" y="8"/>
                    <a:pt x="66" y="24"/>
                    <a:pt x="84" y="42"/>
                  </a:cubicBezTo>
                  <a:cubicBezTo>
                    <a:pt x="88" y="54"/>
                    <a:pt x="92" y="66"/>
                    <a:pt x="96" y="78"/>
                  </a:cubicBezTo>
                  <a:cubicBezTo>
                    <a:pt x="98" y="84"/>
                    <a:pt x="102" y="96"/>
                    <a:pt x="102" y="96"/>
                  </a:cubicBezTo>
                  <a:cubicBezTo>
                    <a:pt x="100" y="140"/>
                    <a:pt x="101" y="184"/>
                    <a:pt x="96" y="228"/>
                  </a:cubicBezTo>
                  <a:cubicBezTo>
                    <a:pt x="91" y="273"/>
                    <a:pt x="49" y="297"/>
                    <a:pt x="36" y="336"/>
                  </a:cubicBezTo>
                  <a:cubicBezTo>
                    <a:pt x="28" y="360"/>
                    <a:pt x="20" y="384"/>
                    <a:pt x="12" y="408"/>
                  </a:cubicBezTo>
                  <a:cubicBezTo>
                    <a:pt x="8" y="420"/>
                    <a:pt x="0" y="444"/>
                    <a:pt x="0" y="444"/>
                  </a:cubicBezTo>
                  <a:cubicBezTo>
                    <a:pt x="4" y="520"/>
                    <a:pt x="6" y="636"/>
                    <a:pt x="114" y="636"/>
                  </a:cubicBezTo>
                </a:path>
              </a:pathLst>
            </a:custGeom>
            <a:noFill/>
            <a:ln w="1905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77" name="Text Box 129"/>
            <p:cNvSpPr txBox="1">
              <a:spLocks noChangeArrowheads="1"/>
            </p:cNvSpPr>
            <p:nvPr/>
          </p:nvSpPr>
          <p:spPr bwMode="auto">
            <a:xfrm>
              <a:off x="1584" y="3547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Q+</a:t>
              </a:r>
            </a:p>
          </p:txBody>
        </p:sp>
        <p:sp>
          <p:nvSpPr>
            <p:cNvPr id="309378" name="Text Box 130"/>
            <p:cNvSpPr txBox="1">
              <a:spLocks noChangeArrowheads="1"/>
            </p:cNvSpPr>
            <p:nvPr/>
          </p:nvSpPr>
          <p:spPr bwMode="auto">
            <a:xfrm>
              <a:off x="2275" y="3787"/>
              <a:ext cx="35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/>
                <a:t>Time</a:t>
              </a:r>
            </a:p>
          </p:txBody>
        </p:sp>
        <p:sp>
          <p:nvSpPr>
            <p:cNvPr id="309379" name="Line 131"/>
            <p:cNvSpPr>
              <a:spLocks noChangeShapeType="1"/>
            </p:cNvSpPr>
            <p:nvPr/>
          </p:nvSpPr>
          <p:spPr bwMode="auto">
            <a:xfrm>
              <a:off x="2640" y="3880"/>
              <a:ext cx="816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0" name="Freeform 132"/>
            <p:cNvSpPr>
              <a:spLocks/>
            </p:cNvSpPr>
            <p:nvPr/>
          </p:nvSpPr>
          <p:spPr bwMode="auto">
            <a:xfrm>
              <a:off x="1920" y="2640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88" y="144"/>
                </a:cxn>
                <a:cxn ang="0">
                  <a:pos x="288" y="0"/>
                </a:cxn>
                <a:cxn ang="0">
                  <a:pos x="1392" y="0"/>
                </a:cxn>
                <a:cxn ang="0">
                  <a:pos x="1392" y="144"/>
                </a:cxn>
                <a:cxn ang="0">
                  <a:pos x="2112" y="144"/>
                </a:cxn>
                <a:cxn ang="0">
                  <a:pos x="2160" y="144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288" y="144"/>
                  </a:lnTo>
                  <a:lnTo>
                    <a:pt x="288" y="0"/>
                  </a:lnTo>
                  <a:lnTo>
                    <a:pt x="1392" y="0"/>
                  </a:lnTo>
                  <a:lnTo>
                    <a:pt x="1392" y="144"/>
                  </a:lnTo>
                  <a:lnTo>
                    <a:pt x="2112" y="144"/>
                  </a:lnTo>
                  <a:lnTo>
                    <a:pt x="2160" y="14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3" name="Freeform 135"/>
            <p:cNvSpPr>
              <a:spLocks/>
            </p:cNvSpPr>
            <p:nvPr/>
          </p:nvSpPr>
          <p:spPr bwMode="auto">
            <a:xfrm>
              <a:off x="1920" y="2928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36" y="144"/>
                </a:cxn>
                <a:cxn ang="0">
                  <a:pos x="336" y="0"/>
                </a:cxn>
                <a:cxn ang="0">
                  <a:pos x="432" y="0"/>
                </a:cxn>
                <a:cxn ang="0">
                  <a:pos x="432" y="144"/>
                </a:cxn>
                <a:cxn ang="0">
                  <a:pos x="2160" y="144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336" y="144"/>
                  </a:lnTo>
                  <a:lnTo>
                    <a:pt x="336" y="0"/>
                  </a:lnTo>
                  <a:lnTo>
                    <a:pt x="432" y="0"/>
                  </a:lnTo>
                  <a:lnTo>
                    <a:pt x="432" y="144"/>
                  </a:lnTo>
                  <a:lnTo>
                    <a:pt x="2160" y="14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4" name="Text Box 136"/>
            <p:cNvSpPr txBox="1">
              <a:spLocks noChangeArrowheads="1"/>
            </p:cNvSpPr>
            <p:nvPr/>
          </p:nvSpPr>
          <p:spPr bwMode="auto">
            <a:xfrm>
              <a:off x="1584" y="2923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T</a:t>
              </a:r>
            </a:p>
          </p:txBody>
        </p:sp>
        <p:sp>
          <p:nvSpPr>
            <p:cNvPr id="309386" name="Freeform 138"/>
            <p:cNvSpPr>
              <a:spLocks/>
            </p:cNvSpPr>
            <p:nvPr/>
          </p:nvSpPr>
          <p:spPr bwMode="auto">
            <a:xfrm>
              <a:off x="1920" y="3600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144"/>
                </a:cxn>
                <a:cxn ang="0">
                  <a:pos x="432" y="0"/>
                </a:cxn>
                <a:cxn ang="0">
                  <a:pos x="2160" y="0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432" y="144"/>
                  </a:lnTo>
                  <a:lnTo>
                    <a:pt x="432" y="0"/>
                  </a:lnTo>
                  <a:lnTo>
                    <a:pt x="216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2411" y="509702"/>
            <a:ext cx="7295315" cy="572026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0828" y="1218528"/>
            <a:ext cx="8292003" cy="1579806"/>
          </a:xfrm>
          <a:ln/>
        </p:spPr>
        <p:txBody>
          <a:bodyPr/>
          <a:lstStyle/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777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777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236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236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3697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3697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0156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0156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6617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6617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3076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3076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79537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79537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65996" y="3389374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65996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2457" y="338937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2457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38916" y="338937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38916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25377" y="338937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25377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11836" y="338937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11836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798297" y="338937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798297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84756" y="338937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84756" y="3085138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3697" y="5422365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3697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0156" y="5422365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0156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6617" y="5422365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6617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3076" y="5422365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3076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79537" y="5422365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79537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65996" y="5422365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65996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2457" y="5422365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2457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38916" y="5422365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38916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25377" y="5422365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25377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11836" y="5422365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11836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798297" y="5422365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798297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84756" y="5422365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84756" y="511812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2455" y="3853651"/>
            <a:ext cx="2918759" cy="332758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69886" y="5802660"/>
            <a:ext cx="2918761" cy="332758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79648" y="5802660"/>
            <a:ext cx="2918761" cy="332758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777" y="3845727"/>
            <a:ext cx="3909110" cy="332758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6400" y="4281482"/>
            <a:ext cx="2170413" cy="332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67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83985" y="4270389"/>
            <a:ext cx="1972970" cy="332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67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2018" y="6151263"/>
            <a:ext cx="2285041" cy="332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67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24826" y="6182954"/>
            <a:ext cx="2087596" cy="332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67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6C617-D761-4A6B-9C1D-723944C7F44D}"/>
              </a:ext>
            </a:extLst>
          </p:cNvPr>
          <p:cNvSpPr txBox="1"/>
          <p:nvPr/>
        </p:nvSpPr>
        <p:spPr>
          <a:xfrm>
            <a:off x="5689892" y="1283650"/>
            <a:ext cx="1278748" cy="589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Why is the</a:t>
            </a:r>
            <a:br>
              <a:rPr lang="en-US" sz="1797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VPO 6 bits?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B597AF-4D23-89DC-96CF-BD7AE3594CB3}"/>
              </a:ext>
            </a:extLst>
          </p:cNvPr>
          <p:cNvSpPr txBox="1"/>
          <p:nvPr/>
        </p:nvSpPr>
        <p:spPr>
          <a:xfrm>
            <a:off x="5689892" y="2138396"/>
            <a:ext cx="1275547" cy="589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Why is the</a:t>
            </a:r>
          </a:p>
          <a:p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VPN 8 bits?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550928-84D2-6DDB-C385-D6E2ECD5E2AC}"/>
              </a:ext>
            </a:extLst>
          </p:cNvPr>
          <p:cNvSpPr txBox="1"/>
          <p:nvPr/>
        </p:nvSpPr>
        <p:spPr>
          <a:xfrm>
            <a:off x="7406882" y="1284720"/>
            <a:ext cx="1265947" cy="589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Why is the</a:t>
            </a:r>
            <a:br>
              <a:rPr lang="en-US" sz="1797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PPO 6 bits?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713BB-51A4-C391-9169-D09B118847F7}"/>
              </a:ext>
            </a:extLst>
          </p:cNvPr>
          <p:cNvSpPr txBox="1"/>
          <p:nvPr/>
        </p:nvSpPr>
        <p:spPr>
          <a:xfrm>
            <a:off x="7410083" y="2136112"/>
            <a:ext cx="1262747" cy="589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Why is the</a:t>
            </a:r>
            <a:br>
              <a:rPr lang="en-US" sz="1797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PPN 6 bits?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138069-2E9C-4DD6-2046-607985D8C583}"/>
              </a:ext>
            </a:extLst>
          </p:cNvPr>
          <p:cNvSpPr/>
          <p:nvPr/>
        </p:nvSpPr>
        <p:spPr bwMode="auto">
          <a:xfrm>
            <a:off x="7979244" y="416240"/>
            <a:ext cx="912707" cy="34434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597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953000"/>
            <a:ext cx="8294688" cy="1098550"/>
          </a:xfrm>
        </p:spPr>
        <p:txBody>
          <a:bodyPr/>
          <a:lstStyle/>
          <a:p>
            <a:pPr lvl="1"/>
            <a:r>
              <a:rPr lang="en-US"/>
              <a:t>Stores word of data</a:t>
            </a:r>
          </a:p>
          <a:p>
            <a:pPr lvl="2"/>
            <a:r>
              <a:rPr lang="en-US"/>
              <a:t>Different from </a:t>
            </a:r>
            <a:r>
              <a:rPr lang="en-US" i="1"/>
              <a:t>program registers</a:t>
            </a:r>
            <a:r>
              <a:rPr lang="en-US"/>
              <a:t> seen in assembly code</a:t>
            </a:r>
          </a:p>
          <a:p>
            <a:pPr lvl="1"/>
            <a:r>
              <a:rPr lang="en-US"/>
              <a:t>Collection of edge-triggered latches</a:t>
            </a:r>
          </a:p>
          <a:p>
            <a:pPr lvl="1"/>
            <a:r>
              <a:rPr lang="en-US"/>
              <a:t>Loads input on rising edge of clock</a:t>
            </a:r>
          </a:p>
        </p:txBody>
      </p:sp>
      <p:grpSp>
        <p:nvGrpSpPr>
          <p:cNvPr id="311414" name="Group 118"/>
          <p:cNvGrpSpPr>
            <a:grpSpLocks/>
          </p:cNvGrpSpPr>
          <p:nvPr/>
        </p:nvGrpSpPr>
        <p:grpSpPr bwMode="auto">
          <a:xfrm>
            <a:off x="5562600" y="2057400"/>
            <a:ext cx="2057400" cy="1846263"/>
            <a:chOff x="3504" y="1296"/>
            <a:chExt cx="1296" cy="1163"/>
          </a:xfrm>
        </p:grpSpPr>
        <p:sp>
          <p:nvSpPr>
            <p:cNvPr id="311363" name="Rectangle 67"/>
            <p:cNvSpPr>
              <a:spLocks noChangeArrowheads="1"/>
            </p:cNvSpPr>
            <p:nvPr/>
          </p:nvSpPr>
          <p:spPr bwMode="auto">
            <a:xfrm>
              <a:off x="4080" y="1296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1364" name="AutoShape 68"/>
            <p:cNvSpPr>
              <a:spLocks noChangeArrowheads="1"/>
            </p:cNvSpPr>
            <p:nvPr/>
          </p:nvSpPr>
          <p:spPr bwMode="auto">
            <a:xfrm>
              <a:off x="3792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65" name="AutoShape 69"/>
            <p:cNvSpPr>
              <a:spLocks noChangeArrowheads="1"/>
            </p:cNvSpPr>
            <p:nvPr/>
          </p:nvSpPr>
          <p:spPr bwMode="auto">
            <a:xfrm>
              <a:off x="4224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07" name="Text Box 111"/>
            <p:cNvSpPr txBox="1">
              <a:spLocks noChangeArrowheads="1"/>
            </p:cNvSpPr>
            <p:nvPr/>
          </p:nvSpPr>
          <p:spPr bwMode="auto">
            <a:xfrm>
              <a:off x="3504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endParaRPr lang="en-US" baseline="-25000"/>
            </a:p>
          </p:txBody>
        </p:sp>
        <p:sp>
          <p:nvSpPr>
            <p:cNvPr id="311408" name="Text Box 112"/>
            <p:cNvSpPr txBox="1">
              <a:spLocks noChangeArrowheads="1"/>
            </p:cNvSpPr>
            <p:nvPr/>
          </p:nvSpPr>
          <p:spPr bwMode="auto">
            <a:xfrm>
              <a:off x="4512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endParaRPr lang="en-US" baseline="-25000"/>
            </a:p>
          </p:txBody>
        </p:sp>
        <p:sp>
          <p:nvSpPr>
            <p:cNvPr id="311409" name="Line 113"/>
            <p:cNvSpPr>
              <a:spLocks noChangeShapeType="1"/>
            </p:cNvSpPr>
            <p:nvPr/>
          </p:nvSpPr>
          <p:spPr bwMode="auto">
            <a:xfrm>
              <a:off x="4128" y="2112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410" name="Text Box 114"/>
            <p:cNvSpPr txBox="1">
              <a:spLocks noChangeArrowheads="1"/>
            </p:cNvSpPr>
            <p:nvPr/>
          </p:nvSpPr>
          <p:spPr bwMode="auto">
            <a:xfrm>
              <a:off x="3903" y="2245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grpSp>
        <p:nvGrpSpPr>
          <p:cNvPr id="311412" name="Group 116"/>
          <p:cNvGrpSpPr>
            <a:grpSpLocks/>
          </p:cNvGrpSpPr>
          <p:nvPr/>
        </p:nvGrpSpPr>
        <p:grpSpPr bwMode="auto">
          <a:xfrm>
            <a:off x="2133600" y="1219200"/>
            <a:ext cx="3048000" cy="3692525"/>
            <a:chOff x="720" y="768"/>
            <a:chExt cx="1920" cy="2326"/>
          </a:xfrm>
        </p:grpSpPr>
        <p:sp>
          <p:nvSpPr>
            <p:cNvPr id="311300" name="Rectangle 4"/>
            <p:cNvSpPr>
              <a:spLocks noChangeArrowheads="1"/>
            </p:cNvSpPr>
            <p:nvPr/>
          </p:nvSpPr>
          <p:spPr bwMode="auto">
            <a:xfrm>
              <a:off x="1392" y="823"/>
              <a:ext cx="576" cy="22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311301" name="Rectangle 5"/>
            <p:cNvSpPr>
              <a:spLocks noChangeArrowheads="1"/>
            </p:cNvSpPr>
            <p:nvPr/>
          </p:nvSpPr>
          <p:spPr bwMode="auto">
            <a:xfrm>
              <a:off x="1392" y="10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2" name="Rectangle 6"/>
            <p:cNvSpPr>
              <a:spLocks noChangeArrowheads="1"/>
            </p:cNvSpPr>
            <p:nvPr/>
          </p:nvSpPr>
          <p:spPr bwMode="auto">
            <a:xfrm>
              <a:off x="1392" y="12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3" name="Rectangle 7"/>
            <p:cNvSpPr>
              <a:spLocks noChangeArrowheads="1"/>
            </p:cNvSpPr>
            <p:nvPr/>
          </p:nvSpPr>
          <p:spPr bwMode="auto">
            <a:xfrm>
              <a:off x="1392" y="153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4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5" name="Rectangle 9"/>
            <p:cNvSpPr>
              <a:spLocks noChangeArrowheads="1"/>
            </p:cNvSpPr>
            <p:nvPr/>
          </p:nvSpPr>
          <p:spPr bwMode="auto">
            <a:xfrm>
              <a:off x="1392" y="201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6" name="Rectangle 10"/>
            <p:cNvSpPr>
              <a:spLocks noChangeArrowheads="1"/>
            </p:cNvSpPr>
            <p:nvPr/>
          </p:nvSpPr>
          <p:spPr bwMode="auto">
            <a:xfrm>
              <a:off x="1392" y="22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7" name="Rectangle 11"/>
            <p:cNvSpPr>
              <a:spLocks noChangeArrowheads="1"/>
            </p:cNvSpPr>
            <p:nvPr/>
          </p:nvSpPr>
          <p:spPr bwMode="auto">
            <a:xfrm>
              <a:off x="1392" y="24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9" name="Line 13"/>
            <p:cNvSpPr>
              <a:spLocks noChangeShapeType="1"/>
            </p:cNvSpPr>
            <p:nvPr/>
          </p:nvSpPr>
          <p:spPr bwMode="auto">
            <a:xfrm flipH="1">
              <a:off x="1008" y="8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0" name="Line 14"/>
            <p:cNvSpPr>
              <a:spLocks noChangeShapeType="1"/>
            </p:cNvSpPr>
            <p:nvPr/>
          </p:nvSpPr>
          <p:spPr bwMode="auto">
            <a:xfrm flipH="1">
              <a:off x="1008" y="11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1" name="Line 15"/>
            <p:cNvSpPr>
              <a:spLocks noChangeShapeType="1"/>
            </p:cNvSpPr>
            <p:nvPr/>
          </p:nvSpPr>
          <p:spPr bwMode="auto">
            <a:xfrm flipH="1">
              <a:off x="1008" y="13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2" name="Line 16"/>
            <p:cNvSpPr>
              <a:spLocks noChangeShapeType="1"/>
            </p:cNvSpPr>
            <p:nvPr/>
          </p:nvSpPr>
          <p:spPr bwMode="auto">
            <a:xfrm flipH="1">
              <a:off x="1008" y="158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 flipH="1">
              <a:off x="1008" y="182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H="1">
              <a:off x="1008" y="20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 flipH="1">
              <a:off x="1008" y="23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 flipH="1">
              <a:off x="1008" y="25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 flipH="1">
              <a:off x="1968" y="9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 flipH="1">
              <a:off x="1968" y="11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 flipH="1">
              <a:off x="1968" y="13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 flipH="1">
              <a:off x="1968" y="163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2" name="Line 26"/>
            <p:cNvSpPr>
              <a:spLocks noChangeShapeType="1"/>
            </p:cNvSpPr>
            <p:nvPr/>
          </p:nvSpPr>
          <p:spPr bwMode="auto">
            <a:xfrm flipH="1">
              <a:off x="1968" y="187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3" name="Line 27"/>
            <p:cNvSpPr>
              <a:spLocks noChangeShapeType="1"/>
            </p:cNvSpPr>
            <p:nvPr/>
          </p:nvSpPr>
          <p:spPr bwMode="auto">
            <a:xfrm flipH="1">
              <a:off x="1968" y="21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4" name="Line 28"/>
            <p:cNvSpPr>
              <a:spLocks noChangeShapeType="1"/>
            </p:cNvSpPr>
            <p:nvPr/>
          </p:nvSpPr>
          <p:spPr bwMode="auto">
            <a:xfrm flipH="1">
              <a:off x="1968" y="23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5" name="Line 29"/>
            <p:cNvSpPr>
              <a:spLocks noChangeShapeType="1"/>
            </p:cNvSpPr>
            <p:nvPr/>
          </p:nvSpPr>
          <p:spPr bwMode="auto">
            <a:xfrm flipH="1">
              <a:off x="1968" y="25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7" name="Line 31"/>
            <p:cNvSpPr>
              <a:spLocks noChangeShapeType="1"/>
            </p:cNvSpPr>
            <p:nvPr/>
          </p:nvSpPr>
          <p:spPr bwMode="auto">
            <a:xfrm flipH="1">
              <a:off x="1200" y="10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8" name="Line 32"/>
            <p:cNvSpPr>
              <a:spLocks noChangeShapeType="1"/>
            </p:cNvSpPr>
            <p:nvPr/>
          </p:nvSpPr>
          <p:spPr bwMode="auto">
            <a:xfrm flipH="1">
              <a:off x="1200" y="12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9" name="Line 33"/>
            <p:cNvSpPr>
              <a:spLocks noChangeShapeType="1"/>
            </p:cNvSpPr>
            <p:nvPr/>
          </p:nvSpPr>
          <p:spPr bwMode="auto">
            <a:xfrm flipH="1">
              <a:off x="1200" y="14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0" name="Line 34"/>
            <p:cNvSpPr>
              <a:spLocks noChangeShapeType="1"/>
            </p:cNvSpPr>
            <p:nvPr/>
          </p:nvSpPr>
          <p:spPr bwMode="auto">
            <a:xfrm flipH="1">
              <a:off x="1200" y="172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1" name="Line 35"/>
            <p:cNvSpPr>
              <a:spLocks noChangeShapeType="1"/>
            </p:cNvSpPr>
            <p:nvPr/>
          </p:nvSpPr>
          <p:spPr bwMode="auto">
            <a:xfrm flipH="1">
              <a:off x="1200" y="196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2" name="Line 36"/>
            <p:cNvSpPr>
              <a:spLocks noChangeShapeType="1"/>
            </p:cNvSpPr>
            <p:nvPr/>
          </p:nvSpPr>
          <p:spPr bwMode="auto">
            <a:xfrm flipH="1">
              <a:off x="1200" y="22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3" name="Line 37"/>
            <p:cNvSpPr>
              <a:spLocks noChangeShapeType="1"/>
            </p:cNvSpPr>
            <p:nvPr/>
          </p:nvSpPr>
          <p:spPr bwMode="auto">
            <a:xfrm flipH="1">
              <a:off x="1200" y="24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4" name="Line 38"/>
            <p:cNvSpPr>
              <a:spLocks noChangeShapeType="1"/>
            </p:cNvSpPr>
            <p:nvPr/>
          </p:nvSpPr>
          <p:spPr bwMode="auto">
            <a:xfrm flipH="1">
              <a:off x="1200" y="26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7" name="Line 41"/>
            <p:cNvSpPr>
              <a:spLocks noChangeShapeType="1"/>
            </p:cNvSpPr>
            <p:nvPr/>
          </p:nvSpPr>
          <p:spPr bwMode="auto">
            <a:xfrm>
              <a:off x="1200" y="1008"/>
              <a:ext cx="0" cy="187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11341" name="Group 45"/>
            <p:cNvGrpSpPr>
              <a:grpSpLocks/>
            </p:cNvGrpSpPr>
            <p:nvPr/>
          </p:nvGrpSpPr>
          <p:grpSpPr bwMode="auto">
            <a:xfrm>
              <a:off x="1152" y="1200"/>
              <a:ext cx="96" cy="96"/>
              <a:chOff x="2880" y="2064"/>
              <a:chExt cx="96" cy="96"/>
            </a:xfrm>
          </p:grpSpPr>
          <p:sp>
            <p:nvSpPr>
              <p:cNvPr id="311339" name="Rectangle 4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0" name="Oval 4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2" name="Group 46"/>
            <p:cNvGrpSpPr>
              <a:grpSpLocks/>
            </p:cNvGrpSpPr>
            <p:nvPr/>
          </p:nvGrpSpPr>
          <p:grpSpPr bwMode="auto">
            <a:xfrm>
              <a:off x="1152" y="1440"/>
              <a:ext cx="96" cy="96"/>
              <a:chOff x="2880" y="2064"/>
              <a:chExt cx="96" cy="96"/>
            </a:xfrm>
          </p:grpSpPr>
          <p:sp>
            <p:nvSpPr>
              <p:cNvPr id="311343" name="Rectangle 47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4" name="Oval 48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5" name="Group 49"/>
            <p:cNvGrpSpPr>
              <a:grpSpLocks/>
            </p:cNvGrpSpPr>
            <p:nvPr/>
          </p:nvGrpSpPr>
          <p:grpSpPr bwMode="auto">
            <a:xfrm>
              <a:off x="1152" y="1680"/>
              <a:ext cx="96" cy="96"/>
              <a:chOff x="2880" y="2064"/>
              <a:chExt cx="96" cy="96"/>
            </a:xfrm>
          </p:grpSpPr>
          <p:sp>
            <p:nvSpPr>
              <p:cNvPr id="311346" name="Rectangle 50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7" name="Oval 51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8" name="Group 52"/>
            <p:cNvGrpSpPr>
              <a:grpSpLocks/>
            </p:cNvGrpSpPr>
            <p:nvPr/>
          </p:nvGrpSpPr>
          <p:grpSpPr bwMode="auto">
            <a:xfrm>
              <a:off x="1152" y="1920"/>
              <a:ext cx="96" cy="96"/>
              <a:chOff x="2880" y="2064"/>
              <a:chExt cx="96" cy="96"/>
            </a:xfrm>
          </p:grpSpPr>
          <p:sp>
            <p:nvSpPr>
              <p:cNvPr id="311349" name="Rectangle 5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0" name="Oval 5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1" name="Group 55"/>
            <p:cNvGrpSpPr>
              <a:grpSpLocks/>
            </p:cNvGrpSpPr>
            <p:nvPr/>
          </p:nvGrpSpPr>
          <p:grpSpPr bwMode="auto">
            <a:xfrm>
              <a:off x="1152" y="2160"/>
              <a:ext cx="96" cy="96"/>
              <a:chOff x="2880" y="2064"/>
              <a:chExt cx="96" cy="96"/>
            </a:xfrm>
          </p:grpSpPr>
          <p:sp>
            <p:nvSpPr>
              <p:cNvPr id="311352" name="Rectangle 56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3" name="Oval 57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4" name="Group 58"/>
            <p:cNvGrpSpPr>
              <a:grpSpLocks/>
            </p:cNvGrpSpPr>
            <p:nvPr/>
          </p:nvGrpSpPr>
          <p:grpSpPr bwMode="auto">
            <a:xfrm>
              <a:off x="1152" y="2400"/>
              <a:ext cx="96" cy="96"/>
              <a:chOff x="2880" y="2064"/>
              <a:chExt cx="96" cy="96"/>
            </a:xfrm>
          </p:grpSpPr>
          <p:sp>
            <p:nvSpPr>
              <p:cNvPr id="311355" name="Rectangle 59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6" name="Oval 60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7" name="Group 61"/>
            <p:cNvGrpSpPr>
              <a:grpSpLocks/>
            </p:cNvGrpSpPr>
            <p:nvPr/>
          </p:nvGrpSpPr>
          <p:grpSpPr bwMode="auto">
            <a:xfrm>
              <a:off x="1152" y="2640"/>
              <a:ext cx="96" cy="96"/>
              <a:chOff x="2880" y="2064"/>
              <a:chExt cx="96" cy="96"/>
            </a:xfrm>
          </p:grpSpPr>
          <p:sp>
            <p:nvSpPr>
              <p:cNvPr id="311358" name="Rectangle 62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9" name="Oval 63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11366" name="Text Box 70"/>
            <p:cNvSpPr txBox="1">
              <a:spLocks noChangeArrowheads="1"/>
            </p:cNvSpPr>
            <p:nvPr/>
          </p:nvSpPr>
          <p:spPr bwMode="auto">
            <a:xfrm>
              <a:off x="1392" y="8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67" name="Text Box 71"/>
            <p:cNvSpPr txBox="1">
              <a:spLocks noChangeArrowheads="1"/>
            </p:cNvSpPr>
            <p:nvPr/>
          </p:nvSpPr>
          <p:spPr bwMode="auto">
            <a:xfrm>
              <a:off x="1392" y="9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68" name="Text Box 72"/>
            <p:cNvSpPr txBox="1">
              <a:spLocks noChangeArrowheads="1"/>
            </p:cNvSpPr>
            <p:nvPr/>
          </p:nvSpPr>
          <p:spPr bwMode="auto">
            <a:xfrm>
              <a:off x="1728" y="8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69" name="Text Box 73"/>
            <p:cNvSpPr txBox="1">
              <a:spLocks noChangeArrowheads="1"/>
            </p:cNvSpPr>
            <p:nvPr/>
          </p:nvSpPr>
          <p:spPr bwMode="auto">
            <a:xfrm>
              <a:off x="1392" y="10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0" name="Text Box 74"/>
            <p:cNvSpPr txBox="1">
              <a:spLocks noChangeArrowheads="1"/>
            </p:cNvSpPr>
            <p:nvPr/>
          </p:nvSpPr>
          <p:spPr bwMode="auto">
            <a:xfrm>
              <a:off x="1392" y="11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1" name="Text Box 75"/>
            <p:cNvSpPr txBox="1">
              <a:spLocks noChangeArrowheads="1"/>
            </p:cNvSpPr>
            <p:nvPr/>
          </p:nvSpPr>
          <p:spPr bwMode="auto">
            <a:xfrm>
              <a:off x="1728" y="11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2" name="Text Box 76"/>
            <p:cNvSpPr txBox="1">
              <a:spLocks noChangeArrowheads="1"/>
            </p:cNvSpPr>
            <p:nvPr/>
          </p:nvSpPr>
          <p:spPr bwMode="auto">
            <a:xfrm>
              <a:off x="1392" y="12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3" name="Text Box 77"/>
            <p:cNvSpPr txBox="1">
              <a:spLocks noChangeArrowheads="1"/>
            </p:cNvSpPr>
            <p:nvPr/>
          </p:nvSpPr>
          <p:spPr bwMode="auto">
            <a:xfrm>
              <a:off x="1392" y="13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4" name="Text Box 78"/>
            <p:cNvSpPr txBox="1">
              <a:spLocks noChangeArrowheads="1"/>
            </p:cNvSpPr>
            <p:nvPr/>
          </p:nvSpPr>
          <p:spPr bwMode="auto">
            <a:xfrm>
              <a:off x="1728" y="13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5" name="Text Box 79"/>
            <p:cNvSpPr txBox="1">
              <a:spLocks noChangeArrowheads="1"/>
            </p:cNvSpPr>
            <p:nvPr/>
          </p:nvSpPr>
          <p:spPr bwMode="auto">
            <a:xfrm>
              <a:off x="1392" y="153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6" name="Text Box 80"/>
            <p:cNvSpPr txBox="1">
              <a:spLocks noChangeArrowheads="1"/>
            </p:cNvSpPr>
            <p:nvPr/>
          </p:nvSpPr>
          <p:spPr bwMode="auto">
            <a:xfrm>
              <a:off x="1392" y="163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7" name="Text Box 81"/>
            <p:cNvSpPr txBox="1">
              <a:spLocks noChangeArrowheads="1"/>
            </p:cNvSpPr>
            <p:nvPr/>
          </p:nvSpPr>
          <p:spPr bwMode="auto">
            <a:xfrm>
              <a:off x="1728" y="158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8" name="Text Box 82"/>
            <p:cNvSpPr txBox="1">
              <a:spLocks noChangeArrowheads="1"/>
            </p:cNvSpPr>
            <p:nvPr/>
          </p:nvSpPr>
          <p:spPr bwMode="auto">
            <a:xfrm>
              <a:off x="1392" y="177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9" name="Text Box 83"/>
            <p:cNvSpPr txBox="1">
              <a:spLocks noChangeArrowheads="1"/>
            </p:cNvSpPr>
            <p:nvPr/>
          </p:nvSpPr>
          <p:spPr bwMode="auto">
            <a:xfrm>
              <a:off x="1392" y="187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0" name="Text Box 84"/>
            <p:cNvSpPr txBox="1">
              <a:spLocks noChangeArrowheads="1"/>
            </p:cNvSpPr>
            <p:nvPr/>
          </p:nvSpPr>
          <p:spPr bwMode="auto">
            <a:xfrm>
              <a:off x="1728" y="182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1" name="Text Box 85"/>
            <p:cNvSpPr txBox="1">
              <a:spLocks noChangeArrowheads="1"/>
            </p:cNvSpPr>
            <p:nvPr/>
          </p:nvSpPr>
          <p:spPr bwMode="auto">
            <a:xfrm>
              <a:off x="1392" y="20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2" name="Text Box 86"/>
            <p:cNvSpPr txBox="1">
              <a:spLocks noChangeArrowheads="1"/>
            </p:cNvSpPr>
            <p:nvPr/>
          </p:nvSpPr>
          <p:spPr bwMode="auto">
            <a:xfrm>
              <a:off x="1392" y="21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3" name="Text Box 87"/>
            <p:cNvSpPr txBox="1">
              <a:spLocks noChangeArrowheads="1"/>
            </p:cNvSpPr>
            <p:nvPr/>
          </p:nvSpPr>
          <p:spPr bwMode="auto">
            <a:xfrm>
              <a:off x="1728" y="20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4" name="Text Box 88"/>
            <p:cNvSpPr txBox="1">
              <a:spLocks noChangeArrowheads="1"/>
            </p:cNvSpPr>
            <p:nvPr/>
          </p:nvSpPr>
          <p:spPr bwMode="auto">
            <a:xfrm>
              <a:off x="1392" y="22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5" name="Text Box 89"/>
            <p:cNvSpPr txBox="1">
              <a:spLocks noChangeArrowheads="1"/>
            </p:cNvSpPr>
            <p:nvPr/>
          </p:nvSpPr>
          <p:spPr bwMode="auto">
            <a:xfrm>
              <a:off x="1392" y="23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6" name="Text Box 90"/>
            <p:cNvSpPr txBox="1">
              <a:spLocks noChangeArrowheads="1"/>
            </p:cNvSpPr>
            <p:nvPr/>
          </p:nvSpPr>
          <p:spPr bwMode="auto">
            <a:xfrm>
              <a:off x="1728" y="23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7" name="Text Box 91"/>
            <p:cNvSpPr txBox="1">
              <a:spLocks noChangeArrowheads="1"/>
            </p:cNvSpPr>
            <p:nvPr/>
          </p:nvSpPr>
          <p:spPr bwMode="auto">
            <a:xfrm>
              <a:off x="1392" y="24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8" name="Text Box 92"/>
            <p:cNvSpPr txBox="1">
              <a:spLocks noChangeArrowheads="1"/>
            </p:cNvSpPr>
            <p:nvPr/>
          </p:nvSpPr>
          <p:spPr bwMode="auto">
            <a:xfrm>
              <a:off x="1392" y="25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9" name="Text Box 93"/>
            <p:cNvSpPr txBox="1">
              <a:spLocks noChangeArrowheads="1"/>
            </p:cNvSpPr>
            <p:nvPr/>
          </p:nvSpPr>
          <p:spPr bwMode="auto">
            <a:xfrm>
              <a:off x="1728" y="25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91" name="Text Box 95"/>
            <p:cNvSpPr txBox="1">
              <a:spLocks noChangeArrowheads="1"/>
            </p:cNvSpPr>
            <p:nvPr/>
          </p:nvSpPr>
          <p:spPr bwMode="auto">
            <a:xfrm>
              <a:off x="720" y="7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7</a:t>
              </a:r>
            </a:p>
          </p:txBody>
        </p:sp>
        <p:sp>
          <p:nvSpPr>
            <p:cNvPr id="311392" name="Text Box 96"/>
            <p:cNvSpPr txBox="1">
              <a:spLocks noChangeArrowheads="1"/>
            </p:cNvSpPr>
            <p:nvPr/>
          </p:nvSpPr>
          <p:spPr bwMode="auto">
            <a:xfrm>
              <a:off x="720" y="10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6</a:t>
              </a:r>
            </a:p>
          </p:txBody>
        </p:sp>
        <p:sp>
          <p:nvSpPr>
            <p:cNvPr id="311393" name="Text Box 97"/>
            <p:cNvSpPr txBox="1">
              <a:spLocks noChangeArrowheads="1"/>
            </p:cNvSpPr>
            <p:nvPr/>
          </p:nvSpPr>
          <p:spPr bwMode="auto">
            <a:xfrm>
              <a:off x="720" y="12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5</a:t>
              </a:r>
            </a:p>
          </p:txBody>
        </p:sp>
        <p:sp>
          <p:nvSpPr>
            <p:cNvPr id="311394" name="Text Box 98"/>
            <p:cNvSpPr txBox="1">
              <a:spLocks noChangeArrowheads="1"/>
            </p:cNvSpPr>
            <p:nvPr/>
          </p:nvSpPr>
          <p:spPr bwMode="auto">
            <a:xfrm>
              <a:off x="720" y="148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4</a:t>
              </a:r>
            </a:p>
          </p:txBody>
        </p:sp>
        <p:sp>
          <p:nvSpPr>
            <p:cNvPr id="311395" name="Text Box 99"/>
            <p:cNvSpPr txBox="1">
              <a:spLocks noChangeArrowheads="1"/>
            </p:cNvSpPr>
            <p:nvPr/>
          </p:nvSpPr>
          <p:spPr bwMode="auto">
            <a:xfrm>
              <a:off x="720" y="172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3</a:t>
              </a:r>
            </a:p>
          </p:txBody>
        </p:sp>
        <p:sp>
          <p:nvSpPr>
            <p:cNvPr id="311396" name="Text Box 100"/>
            <p:cNvSpPr txBox="1">
              <a:spLocks noChangeArrowheads="1"/>
            </p:cNvSpPr>
            <p:nvPr/>
          </p:nvSpPr>
          <p:spPr bwMode="auto">
            <a:xfrm>
              <a:off x="720" y="19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2</a:t>
              </a:r>
            </a:p>
          </p:txBody>
        </p:sp>
        <p:sp>
          <p:nvSpPr>
            <p:cNvPr id="311397" name="Text Box 101"/>
            <p:cNvSpPr txBox="1">
              <a:spLocks noChangeArrowheads="1"/>
            </p:cNvSpPr>
            <p:nvPr/>
          </p:nvSpPr>
          <p:spPr bwMode="auto">
            <a:xfrm>
              <a:off x="720" y="22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1</a:t>
              </a:r>
            </a:p>
          </p:txBody>
        </p:sp>
        <p:sp>
          <p:nvSpPr>
            <p:cNvPr id="311398" name="Text Box 102"/>
            <p:cNvSpPr txBox="1">
              <a:spLocks noChangeArrowheads="1"/>
            </p:cNvSpPr>
            <p:nvPr/>
          </p:nvSpPr>
          <p:spPr bwMode="auto">
            <a:xfrm>
              <a:off x="720" y="24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0</a:t>
              </a:r>
            </a:p>
          </p:txBody>
        </p:sp>
        <p:sp>
          <p:nvSpPr>
            <p:cNvPr id="311399" name="Text Box 103"/>
            <p:cNvSpPr txBox="1">
              <a:spLocks noChangeArrowheads="1"/>
            </p:cNvSpPr>
            <p:nvPr/>
          </p:nvSpPr>
          <p:spPr bwMode="auto">
            <a:xfrm>
              <a:off x="2352" y="8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7</a:t>
              </a:r>
            </a:p>
          </p:txBody>
        </p:sp>
        <p:sp>
          <p:nvSpPr>
            <p:cNvPr id="311400" name="Text Box 104"/>
            <p:cNvSpPr txBox="1">
              <a:spLocks noChangeArrowheads="1"/>
            </p:cNvSpPr>
            <p:nvPr/>
          </p:nvSpPr>
          <p:spPr bwMode="auto">
            <a:xfrm>
              <a:off x="2352" y="10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6</a:t>
              </a:r>
            </a:p>
          </p:txBody>
        </p:sp>
        <p:sp>
          <p:nvSpPr>
            <p:cNvPr id="311401" name="Text Box 105"/>
            <p:cNvSpPr txBox="1">
              <a:spLocks noChangeArrowheads="1"/>
            </p:cNvSpPr>
            <p:nvPr/>
          </p:nvSpPr>
          <p:spPr bwMode="auto">
            <a:xfrm>
              <a:off x="2352" y="12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5</a:t>
              </a:r>
            </a:p>
          </p:txBody>
        </p:sp>
        <p:sp>
          <p:nvSpPr>
            <p:cNvPr id="311402" name="Text Box 106"/>
            <p:cNvSpPr txBox="1">
              <a:spLocks noChangeArrowheads="1"/>
            </p:cNvSpPr>
            <p:nvPr/>
          </p:nvSpPr>
          <p:spPr bwMode="auto">
            <a:xfrm>
              <a:off x="2352" y="153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4</a:t>
              </a:r>
            </a:p>
          </p:txBody>
        </p:sp>
        <p:sp>
          <p:nvSpPr>
            <p:cNvPr id="311403" name="Text Box 107"/>
            <p:cNvSpPr txBox="1">
              <a:spLocks noChangeArrowheads="1"/>
            </p:cNvSpPr>
            <p:nvPr/>
          </p:nvSpPr>
          <p:spPr bwMode="auto">
            <a:xfrm>
              <a:off x="2352" y="177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3</a:t>
              </a:r>
            </a:p>
          </p:txBody>
        </p:sp>
        <p:sp>
          <p:nvSpPr>
            <p:cNvPr id="311404" name="Text Box 108"/>
            <p:cNvSpPr txBox="1">
              <a:spLocks noChangeArrowheads="1"/>
            </p:cNvSpPr>
            <p:nvPr/>
          </p:nvSpPr>
          <p:spPr bwMode="auto">
            <a:xfrm>
              <a:off x="2352" y="20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2</a:t>
              </a:r>
            </a:p>
          </p:txBody>
        </p:sp>
        <p:sp>
          <p:nvSpPr>
            <p:cNvPr id="311405" name="Text Box 109"/>
            <p:cNvSpPr txBox="1">
              <a:spLocks noChangeArrowheads="1"/>
            </p:cNvSpPr>
            <p:nvPr/>
          </p:nvSpPr>
          <p:spPr bwMode="auto">
            <a:xfrm>
              <a:off x="2352" y="22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1</a:t>
              </a:r>
            </a:p>
          </p:txBody>
        </p:sp>
        <p:sp>
          <p:nvSpPr>
            <p:cNvPr id="311406" name="Text Box 110"/>
            <p:cNvSpPr txBox="1">
              <a:spLocks noChangeArrowheads="1"/>
            </p:cNvSpPr>
            <p:nvPr/>
          </p:nvSpPr>
          <p:spPr bwMode="auto">
            <a:xfrm>
              <a:off x="2352" y="24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0</a:t>
              </a:r>
            </a:p>
          </p:txBody>
        </p:sp>
        <p:sp>
          <p:nvSpPr>
            <p:cNvPr id="311411" name="Text Box 115"/>
            <p:cNvSpPr txBox="1">
              <a:spLocks noChangeArrowheads="1"/>
            </p:cNvSpPr>
            <p:nvPr/>
          </p:nvSpPr>
          <p:spPr bwMode="auto">
            <a:xfrm>
              <a:off x="960" y="2880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sp>
        <p:nvSpPr>
          <p:cNvPr id="311413" name="Text Box 117"/>
          <p:cNvSpPr txBox="1">
            <a:spLocks noChangeArrowheads="1"/>
          </p:cNvSpPr>
          <p:nvPr/>
        </p:nvSpPr>
        <p:spPr bwMode="auto">
          <a:xfrm>
            <a:off x="3124200" y="914400"/>
            <a:ext cx="1108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Structure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Operation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86200"/>
            <a:ext cx="8294687" cy="2546350"/>
          </a:xfrm>
        </p:spPr>
        <p:txBody>
          <a:bodyPr/>
          <a:lstStyle/>
          <a:p>
            <a:pPr lvl="1"/>
            <a:r>
              <a:rPr lang="en-US"/>
              <a:t>Stores data bits</a:t>
            </a:r>
          </a:p>
          <a:p>
            <a:pPr lvl="1"/>
            <a:r>
              <a:rPr lang="en-US"/>
              <a:t>For most of time acts as barrier between input and output</a:t>
            </a:r>
          </a:p>
          <a:p>
            <a:pPr lvl="1"/>
            <a:r>
              <a:rPr lang="en-US"/>
              <a:t>As clock rises, loads input</a:t>
            </a:r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1366838" y="1524000"/>
            <a:ext cx="109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State = x</a:t>
            </a:r>
          </a:p>
        </p:txBody>
      </p:sp>
      <p:grpSp>
        <p:nvGrpSpPr>
          <p:cNvPr id="312341" name="Group 21"/>
          <p:cNvGrpSpPr>
            <a:grpSpLocks/>
          </p:cNvGrpSpPr>
          <p:nvPr/>
        </p:nvGrpSpPr>
        <p:grpSpPr bwMode="auto">
          <a:xfrm>
            <a:off x="3495675" y="1905000"/>
            <a:ext cx="1909763" cy="1143000"/>
            <a:chOff x="2202" y="1200"/>
            <a:chExt cx="1203" cy="720"/>
          </a:xfrm>
        </p:grpSpPr>
        <p:grpSp>
          <p:nvGrpSpPr>
            <p:cNvPr id="312328" name="Group 8"/>
            <p:cNvGrpSpPr>
              <a:grpSpLocks/>
            </p:cNvGrpSpPr>
            <p:nvPr/>
          </p:nvGrpSpPr>
          <p:grpSpPr bwMode="auto">
            <a:xfrm>
              <a:off x="2541" y="1200"/>
              <a:ext cx="864" cy="720"/>
              <a:chOff x="2832" y="912"/>
              <a:chExt cx="864" cy="720"/>
            </a:xfrm>
          </p:grpSpPr>
          <p:sp>
            <p:nvSpPr>
              <p:cNvPr id="312329" name="Freeform 9"/>
              <p:cNvSpPr>
                <a:spLocks/>
              </p:cNvSpPr>
              <p:nvPr/>
            </p:nvSpPr>
            <p:spPr bwMode="auto">
              <a:xfrm>
                <a:off x="3024" y="1344"/>
                <a:ext cx="432" cy="288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240" y="288"/>
                  </a:cxn>
                  <a:cxn ang="0">
                    <a:pos x="240" y="0"/>
                  </a:cxn>
                  <a:cxn ang="0">
                    <a:pos x="432" y="0"/>
                  </a:cxn>
                </a:cxnLst>
                <a:rect l="0" t="0" r="r" b="b"/>
                <a:pathLst>
                  <a:path w="432" h="288">
                    <a:moveTo>
                      <a:pt x="0" y="288"/>
                    </a:moveTo>
                    <a:lnTo>
                      <a:pt x="240" y="288"/>
                    </a:lnTo>
                    <a:lnTo>
                      <a:pt x="240" y="0"/>
                    </a:lnTo>
                    <a:lnTo>
                      <a:pt x="43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30" name="Rectangle 10"/>
              <p:cNvSpPr>
                <a:spLocks noChangeArrowheads="1"/>
              </p:cNvSpPr>
              <p:nvPr/>
            </p:nvSpPr>
            <p:spPr bwMode="auto">
              <a:xfrm>
                <a:off x="2832" y="912"/>
                <a:ext cx="86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Rising</a:t>
                </a:r>
              </a:p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clock</a:t>
                </a:r>
              </a:p>
            </p:txBody>
          </p:sp>
        </p:grp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2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sp>
        <p:nvSpPr>
          <p:cNvPr id="312333" name="Rectangle 13"/>
          <p:cNvSpPr>
            <a:spLocks noChangeArrowheads="1"/>
          </p:cNvSpPr>
          <p:nvPr/>
        </p:nvSpPr>
        <p:spPr bwMode="auto">
          <a:xfrm>
            <a:off x="2103438" y="2057400"/>
            <a:ext cx="124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Output = x</a:t>
            </a:r>
          </a:p>
        </p:txBody>
      </p:sp>
      <p:sp>
        <p:nvSpPr>
          <p:cNvPr id="312334" name="Rectangle 14"/>
          <p:cNvSpPr>
            <a:spLocks noChangeArrowheads="1"/>
          </p:cNvSpPr>
          <p:nvPr/>
        </p:nvSpPr>
        <p:spPr bwMode="auto">
          <a:xfrm>
            <a:off x="762000" y="2057400"/>
            <a:ext cx="1062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b="0"/>
              <a:t>Input = y</a:t>
            </a:r>
          </a:p>
        </p:txBody>
      </p:sp>
      <p:sp>
        <p:nvSpPr>
          <p:cNvPr id="312337" name="AutoShape 17"/>
          <p:cNvSpPr>
            <a:spLocks noChangeArrowheads="1"/>
          </p:cNvSpPr>
          <p:nvPr/>
        </p:nvSpPr>
        <p:spPr bwMode="auto">
          <a:xfrm>
            <a:off x="13668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38" name="AutoShape 18"/>
          <p:cNvSpPr>
            <a:spLocks noChangeArrowheads="1"/>
          </p:cNvSpPr>
          <p:nvPr/>
        </p:nvSpPr>
        <p:spPr bwMode="auto">
          <a:xfrm>
            <a:off x="20526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1824038" y="1981200"/>
            <a:ext cx="228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2000" b="0"/>
              <a:t>x</a:t>
            </a:r>
          </a:p>
        </p:txBody>
      </p:sp>
      <p:grpSp>
        <p:nvGrpSpPr>
          <p:cNvPr id="312343" name="Group 23"/>
          <p:cNvGrpSpPr>
            <a:grpSpLocks/>
          </p:cNvGrpSpPr>
          <p:nvPr/>
        </p:nvGrpSpPr>
        <p:grpSpPr bwMode="auto">
          <a:xfrm>
            <a:off x="5400675" y="1524000"/>
            <a:ext cx="2743200" cy="1752600"/>
            <a:chOff x="3402" y="960"/>
            <a:chExt cx="1728" cy="1104"/>
          </a:xfrm>
        </p:grpSpPr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34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2342" name="Group 22"/>
            <p:cNvGrpSpPr>
              <a:grpSpLocks/>
            </p:cNvGrpSpPr>
            <p:nvPr/>
          </p:nvGrpSpPr>
          <p:grpSpPr bwMode="auto">
            <a:xfrm>
              <a:off x="3885" y="960"/>
              <a:ext cx="1245" cy="1104"/>
              <a:chOff x="3885" y="960"/>
              <a:chExt cx="1245" cy="1104"/>
            </a:xfrm>
          </p:grpSpPr>
          <p:sp>
            <p:nvSpPr>
              <p:cNvPr id="312335" name="Rectangle 15"/>
              <p:cNvSpPr>
                <a:spLocks noChangeArrowheads="1"/>
              </p:cNvSpPr>
              <p:nvPr/>
            </p:nvSpPr>
            <p:spPr bwMode="auto">
              <a:xfrm>
                <a:off x="3885" y="960"/>
                <a:ext cx="6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State = y</a:t>
                </a:r>
              </a:p>
            </p:txBody>
          </p:sp>
          <p:sp>
            <p:nvSpPr>
              <p:cNvPr id="312336" name="Rectangle 16"/>
              <p:cNvSpPr>
                <a:spLocks noChangeArrowheads="1"/>
              </p:cNvSpPr>
              <p:nvPr/>
            </p:nvSpPr>
            <p:spPr bwMode="auto">
              <a:xfrm>
                <a:off x="4349" y="1296"/>
                <a:ext cx="7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Output = y</a:t>
                </a:r>
              </a:p>
            </p:txBody>
          </p:sp>
          <p:sp>
            <p:nvSpPr>
              <p:cNvPr id="312339" name="AutoShape 19"/>
              <p:cNvSpPr>
                <a:spLocks noChangeArrowheads="1"/>
              </p:cNvSpPr>
              <p:nvPr/>
            </p:nvSpPr>
            <p:spPr bwMode="auto">
              <a:xfrm>
                <a:off x="3885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40" name="AutoShape 20"/>
              <p:cNvSpPr>
                <a:spLocks noChangeArrowheads="1"/>
              </p:cNvSpPr>
              <p:nvPr/>
            </p:nvSpPr>
            <p:spPr bwMode="auto">
              <a:xfrm>
                <a:off x="4317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26" name="Rectangle 6"/>
              <p:cNvSpPr>
                <a:spLocks noChangeArrowheads="1"/>
              </p:cNvSpPr>
              <p:nvPr/>
            </p:nvSpPr>
            <p:spPr bwMode="auto">
              <a:xfrm>
                <a:off x="4173" y="1248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2000" b="0"/>
                  <a:t>y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Machine Example</a:t>
            </a:r>
          </a:p>
        </p:txBody>
      </p:sp>
      <p:sp>
        <p:nvSpPr>
          <p:cNvPr id="313427" name="Rectangle 83"/>
          <p:cNvSpPr>
            <a:spLocks noGrp="1" noChangeArrowheads="1"/>
          </p:cNvSpPr>
          <p:nvPr>
            <p:ph type="body" idx="1"/>
          </p:nvPr>
        </p:nvSpPr>
        <p:spPr>
          <a:xfrm>
            <a:off x="5562600" y="1600200"/>
            <a:ext cx="3022600" cy="2590800"/>
          </a:xfrm>
        </p:spPr>
        <p:txBody>
          <a:bodyPr/>
          <a:lstStyle/>
          <a:p>
            <a:pPr lvl="1"/>
            <a:r>
              <a:rPr lang="en-US"/>
              <a:t>Accumulator circuit</a:t>
            </a:r>
          </a:p>
          <a:p>
            <a:pPr lvl="1"/>
            <a:r>
              <a:rPr lang="en-US"/>
              <a:t>Load or accumulate on each cycle</a:t>
            </a:r>
          </a:p>
        </p:txBody>
      </p:sp>
      <p:grpSp>
        <p:nvGrpSpPr>
          <p:cNvPr id="313386" name="Group 42"/>
          <p:cNvGrpSpPr>
            <a:grpSpLocks/>
          </p:cNvGrpSpPr>
          <p:nvPr/>
        </p:nvGrpSpPr>
        <p:grpSpPr bwMode="auto">
          <a:xfrm>
            <a:off x="1219200" y="1066800"/>
            <a:ext cx="4540250" cy="2913063"/>
            <a:chOff x="192" y="1008"/>
            <a:chExt cx="2860" cy="1835"/>
          </a:xfrm>
        </p:grpSpPr>
        <p:sp>
          <p:nvSpPr>
            <p:cNvPr id="313383" name="Rectangle 39"/>
            <p:cNvSpPr>
              <a:spLocks noChangeArrowheads="1"/>
            </p:cNvSpPr>
            <p:nvPr/>
          </p:nvSpPr>
          <p:spPr bwMode="auto">
            <a:xfrm>
              <a:off x="816" y="1104"/>
              <a:ext cx="1344" cy="144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/>
            <a:lstStyle/>
            <a:p>
              <a:r>
                <a:rPr lang="en-US"/>
                <a:t>Comb. Logic</a:t>
              </a:r>
            </a:p>
          </p:txBody>
        </p:sp>
        <p:sp>
          <p:nvSpPr>
            <p:cNvPr id="313358" name="Line 14"/>
            <p:cNvSpPr>
              <a:spLocks noChangeShapeType="1"/>
            </p:cNvSpPr>
            <p:nvPr/>
          </p:nvSpPr>
          <p:spPr bwMode="auto">
            <a:xfrm rot="5400000" flipV="1">
              <a:off x="2688" y="1872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59" name="Line 15"/>
            <p:cNvSpPr>
              <a:spLocks noChangeShapeType="1"/>
            </p:cNvSpPr>
            <p:nvPr/>
          </p:nvSpPr>
          <p:spPr bwMode="auto">
            <a:xfrm rot="5400000">
              <a:off x="1200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360" name="Group 16"/>
            <p:cNvGrpSpPr>
              <a:grpSpLocks/>
            </p:cNvGrpSpPr>
            <p:nvPr/>
          </p:nvGrpSpPr>
          <p:grpSpPr bwMode="auto">
            <a:xfrm>
              <a:off x="1152" y="1536"/>
              <a:ext cx="288" cy="816"/>
              <a:chOff x="3984" y="2832"/>
              <a:chExt cx="288" cy="816"/>
            </a:xfrm>
          </p:grpSpPr>
          <p:sp>
            <p:nvSpPr>
              <p:cNvPr id="313361" name="Freeform 17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62" name="Text Box 18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13363" name="Line 19"/>
            <p:cNvSpPr>
              <a:spLocks noChangeShapeType="1"/>
            </p:cNvSpPr>
            <p:nvPr/>
          </p:nvSpPr>
          <p:spPr bwMode="auto">
            <a:xfrm rot="5400000" flipV="1">
              <a:off x="1152" y="1920"/>
              <a:ext cx="0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4" name="Line 20"/>
            <p:cNvSpPr>
              <a:spLocks noChangeShapeType="1"/>
            </p:cNvSpPr>
            <p:nvPr/>
          </p:nvSpPr>
          <p:spPr bwMode="auto">
            <a:xfrm rot="5400000" flipV="1">
              <a:off x="1536" y="182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8" name="Rectangle 24"/>
            <p:cNvSpPr>
              <a:spLocks noChangeArrowheads="1"/>
            </p:cNvSpPr>
            <p:nvPr/>
          </p:nvSpPr>
          <p:spPr bwMode="auto">
            <a:xfrm>
              <a:off x="1200" y="124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  <p:sp>
          <p:nvSpPr>
            <p:cNvPr id="313375" name="Line 31"/>
            <p:cNvSpPr>
              <a:spLocks noChangeShapeType="1"/>
            </p:cNvSpPr>
            <p:nvPr/>
          </p:nvSpPr>
          <p:spPr bwMode="auto">
            <a:xfrm>
              <a:off x="2016" y="2112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6" name="Rectangle 32"/>
            <p:cNvSpPr>
              <a:spLocks noChangeArrowheads="1"/>
            </p:cNvSpPr>
            <p:nvPr/>
          </p:nvSpPr>
          <p:spPr bwMode="auto">
            <a:xfrm>
              <a:off x="2688" y="1856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/>
                <a:t>Out</a:t>
              </a:r>
            </a:p>
          </p:txBody>
        </p:sp>
        <p:sp>
          <p:nvSpPr>
            <p:cNvPr id="313377" name="Freeform 33"/>
            <p:cNvSpPr>
              <a:spLocks/>
            </p:cNvSpPr>
            <p:nvPr/>
          </p:nvSpPr>
          <p:spPr bwMode="auto">
            <a:xfrm flipV="1">
              <a:off x="672" y="2496"/>
              <a:ext cx="115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78" name="AutoShape 34"/>
            <p:cNvSpPr>
              <a:spLocks noChangeArrowheads="1"/>
            </p:cNvSpPr>
            <p:nvPr/>
          </p:nvSpPr>
          <p:spPr bwMode="auto">
            <a:xfrm>
              <a:off x="1632" y="1824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  <p:sp>
          <p:nvSpPr>
            <p:cNvPr id="313380" name="Freeform 36"/>
            <p:cNvSpPr>
              <a:spLocks/>
            </p:cNvSpPr>
            <p:nvPr/>
          </p:nvSpPr>
          <p:spPr bwMode="auto">
            <a:xfrm>
              <a:off x="960" y="220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0" y="0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70" name="Rectangle 26"/>
            <p:cNvSpPr>
              <a:spLocks noChangeArrowheads="1"/>
            </p:cNvSpPr>
            <p:nvPr/>
          </p:nvSpPr>
          <p:spPr bwMode="auto">
            <a:xfrm>
              <a:off x="1632" y="182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0</a:t>
              </a:r>
            </a:p>
          </p:txBody>
        </p:sp>
        <p:sp>
          <p:nvSpPr>
            <p:cNvPr id="313381" name="Rectangle 37"/>
            <p:cNvSpPr>
              <a:spLocks noChangeArrowheads="1"/>
            </p:cNvSpPr>
            <p:nvPr/>
          </p:nvSpPr>
          <p:spPr bwMode="auto">
            <a:xfrm>
              <a:off x="1632" y="230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1</a:t>
              </a:r>
            </a:p>
          </p:txBody>
        </p:sp>
        <p:sp>
          <p:nvSpPr>
            <p:cNvPr id="313349" name="Rectangle 5"/>
            <p:cNvSpPr>
              <a:spLocks noChangeArrowheads="1"/>
            </p:cNvSpPr>
            <p:nvPr/>
          </p:nvSpPr>
          <p:spPr bwMode="auto">
            <a:xfrm>
              <a:off x="2304" y="1680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3354" name="Line 10"/>
            <p:cNvSpPr>
              <a:spLocks noChangeShapeType="1"/>
            </p:cNvSpPr>
            <p:nvPr/>
          </p:nvSpPr>
          <p:spPr bwMode="auto">
            <a:xfrm>
              <a:off x="2352" y="2496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55" name="Text Box 11"/>
            <p:cNvSpPr txBox="1">
              <a:spLocks noChangeArrowheads="1"/>
            </p:cNvSpPr>
            <p:nvPr/>
          </p:nvSpPr>
          <p:spPr bwMode="auto">
            <a:xfrm>
              <a:off x="2112" y="2629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13382" name="Freeform 38"/>
            <p:cNvSpPr>
              <a:spLocks/>
            </p:cNvSpPr>
            <p:nvPr/>
          </p:nvSpPr>
          <p:spPr bwMode="auto">
            <a:xfrm>
              <a:off x="960" y="1008"/>
              <a:ext cx="1680" cy="1104"/>
            </a:xfrm>
            <a:custGeom>
              <a:avLst/>
              <a:gdLst/>
              <a:ahLst/>
              <a:cxnLst>
                <a:cxn ang="0">
                  <a:pos x="1488" y="1104"/>
                </a:cxn>
                <a:cxn ang="0">
                  <a:pos x="1680" y="1104"/>
                </a:cxn>
                <a:cxn ang="0">
                  <a:pos x="1680" y="0"/>
                </a:cxn>
                <a:cxn ang="0">
                  <a:pos x="0" y="0"/>
                </a:cxn>
                <a:cxn ang="0">
                  <a:pos x="0" y="672"/>
                </a:cxn>
                <a:cxn ang="0">
                  <a:pos x="192" y="672"/>
                </a:cxn>
              </a:cxnLst>
              <a:rect l="0" t="0" r="r" b="b"/>
              <a:pathLst>
                <a:path w="1680" h="1104">
                  <a:moveTo>
                    <a:pt x="1488" y="1104"/>
                  </a:moveTo>
                  <a:lnTo>
                    <a:pt x="1680" y="1104"/>
                  </a:lnTo>
                  <a:lnTo>
                    <a:pt x="1680" y="0"/>
                  </a:lnTo>
                  <a:lnTo>
                    <a:pt x="0" y="0"/>
                  </a:lnTo>
                  <a:lnTo>
                    <a:pt x="0" y="672"/>
                  </a:lnTo>
                  <a:lnTo>
                    <a:pt x="192" y="67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4" name="Rectangle 40"/>
            <p:cNvSpPr>
              <a:spLocks noChangeArrowheads="1"/>
            </p:cNvSpPr>
            <p:nvPr/>
          </p:nvSpPr>
          <p:spPr bwMode="auto">
            <a:xfrm>
              <a:off x="192" y="2256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In</a:t>
              </a:r>
            </a:p>
          </p:txBody>
        </p:sp>
        <p:sp>
          <p:nvSpPr>
            <p:cNvPr id="313385" name="Rectangle 41"/>
            <p:cNvSpPr>
              <a:spLocks noChangeArrowheads="1"/>
            </p:cNvSpPr>
            <p:nvPr/>
          </p:nvSpPr>
          <p:spPr bwMode="auto">
            <a:xfrm>
              <a:off x="192" y="2505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Load</a:t>
              </a:r>
            </a:p>
          </p:txBody>
        </p:sp>
      </p:grpSp>
      <p:grpSp>
        <p:nvGrpSpPr>
          <p:cNvPr id="313426" name="Group 82"/>
          <p:cNvGrpSpPr>
            <a:grpSpLocks/>
          </p:cNvGrpSpPr>
          <p:nvPr/>
        </p:nvGrpSpPr>
        <p:grpSpPr bwMode="auto">
          <a:xfrm>
            <a:off x="1371600" y="4419600"/>
            <a:ext cx="5638800" cy="1981200"/>
            <a:chOff x="1440" y="2592"/>
            <a:chExt cx="3552" cy="1248"/>
          </a:xfrm>
        </p:grpSpPr>
        <p:sp>
          <p:nvSpPr>
            <p:cNvPr id="313387" name="Freeform 43"/>
            <p:cNvSpPr>
              <a:spLocks/>
            </p:cNvSpPr>
            <p:nvPr/>
          </p:nvSpPr>
          <p:spPr bwMode="auto">
            <a:xfrm>
              <a:off x="196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8" name="Freeform 44"/>
            <p:cNvSpPr>
              <a:spLocks/>
            </p:cNvSpPr>
            <p:nvPr/>
          </p:nvSpPr>
          <p:spPr bwMode="auto">
            <a:xfrm>
              <a:off x="244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9" name="Freeform 45"/>
            <p:cNvSpPr>
              <a:spLocks/>
            </p:cNvSpPr>
            <p:nvPr/>
          </p:nvSpPr>
          <p:spPr bwMode="auto">
            <a:xfrm>
              <a:off x="292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0" name="Freeform 46"/>
            <p:cNvSpPr>
              <a:spLocks/>
            </p:cNvSpPr>
            <p:nvPr/>
          </p:nvSpPr>
          <p:spPr bwMode="auto">
            <a:xfrm>
              <a:off x="340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1" name="Freeform 47"/>
            <p:cNvSpPr>
              <a:spLocks/>
            </p:cNvSpPr>
            <p:nvPr/>
          </p:nvSpPr>
          <p:spPr bwMode="auto">
            <a:xfrm>
              <a:off x="388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3" name="Freeform 49"/>
            <p:cNvSpPr>
              <a:spLocks/>
            </p:cNvSpPr>
            <p:nvPr/>
          </p:nvSpPr>
          <p:spPr bwMode="auto">
            <a:xfrm>
              <a:off x="1968" y="2928"/>
              <a:ext cx="2646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88" y="144"/>
                </a:cxn>
                <a:cxn ang="0">
                  <a:pos x="1488" y="144"/>
                </a:cxn>
                <a:cxn ang="0">
                  <a:pos x="1488" y="0"/>
                </a:cxn>
                <a:cxn ang="0">
                  <a:pos x="1680" y="0"/>
                </a:cxn>
                <a:cxn ang="0">
                  <a:pos x="1680" y="144"/>
                </a:cxn>
                <a:cxn ang="0">
                  <a:pos x="2646" y="140"/>
                </a:cxn>
              </a:cxnLst>
              <a:rect l="0" t="0" r="r" b="b"/>
              <a:pathLst>
                <a:path w="2646" h="144">
                  <a:moveTo>
                    <a:pt x="0" y="0"/>
                  </a:moveTo>
                  <a:lnTo>
                    <a:pt x="288" y="0"/>
                  </a:lnTo>
                  <a:lnTo>
                    <a:pt x="288" y="144"/>
                  </a:lnTo>
                  <a:lnTo>
                    <a:pt x="1488" y="144"/>
                  </a:lnTo>
                  <a:lnTo>
                    <a:pt x="1488" y="0"/>
                  </a:lnTo>
                  <a:lnTo>
                    <a:pt x="1680" y="0"/>
                  </a:lnTo>
                  <a:lnTo>
                    <a:pt x="1680" y="144"/>
                  </a:lnTo>
                  <a:lnTo>
                    <a:pt x="2646" y="14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6" name="Rectangle 52"/>
            <p:cNvSpPr>
              <a:spLocks noChangeArrowheads="1"/>
            </p:cNvSpPr>
            <p:nvPr/>
          </p:nvSpPr>
          <p:spPr bwMode="auto">
            <a:xfrm>
              <a:off x="19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397" name="Rectangle 53"/>
            <p:cNvSpPr>
              <a:spLocks noChangeArrowheads="1"/>
            </p:cNvSpPr>
            <p:nvPr/>
          </p:nvSpPr>
          <p:spPr bwMode="auto">
            <a:xfrm>
              <a:off x="244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398" name="Rectangle 54"/>
            <p:cNvSpPr>
              <a:spLocks noChangeArrowheads="1"/>
            </p:cNvSpPr>
            <p:nvPr/>
          </p:nvSpPr>
          <p:spPr bwMode="auto">
            <a:xfrm>
              <a:off x="292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399" name="Rectangle 55"/>
            <p:cNvSpPr>
              <a:spLocks noChangeArrowheads="1"/>
            </p:cNvSpPr>
            <p:nvPr/>
          </p:nvSpPr>
          <p:spPr bwMode="auto">
            <a:xfrm>
              <a:off x="340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0" name="Rectangle 56"/>
            <p:cNvSpPr>
              <a:spLocks noChangeArrowheads="1"/>
            </p:cNvSpPr>
            <p:nvPr/>
          </p:nvSpPr>
          <p:spPr bwMode="auto">
            <a:xfrm>
              <a:off x="388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1" name="Rectangle 57"/>
            <p:cNvSpPr>
              <a:spLocks noChangeArrowheads="1"/>
            </p:cNvSpPr>
            <p:nvPr/>
          </p:nvSpPr>
          <p:spPr bwMode="auto">
            <a:xfrm>
              <a:off x="43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02" name="Rectangle 58"/>
            <p:cNvSpPr>
              <a:spLocks noChangeArrowheads="1"/>
            </p:cNvSpPr>
            <p:nvPr/>
          </p:nvSpPr>
          <p:spPr bwMode="auto">
            <a:xfrm>
              <a:off x="21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403" name="Rectangle 59"/>
            <p:cNvSpPr>
              <a:spLocks noChangeArrowheads="1"/>
            </p:cNvSpPr>
            <p:nvPr/>
          </p:nvSpPr>
          <p:spPr bwMode="auto">
            <a:xfrm>
              <a:off x="259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404" name="Rectangle 60"/>
            <p:cNvSpPr>
              <a:spLocks noChangeArrowheads="1"/>
            </p:cNvSpPr>
            <p:nvPr/>
          </p:nvSpPr>
          <p:spPr bwMode="auto">
            <a:xfrm>
              <a:off x="307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  <a:r>
                <a:rPr lang="en-US" sz="1400" b="0"/>
                <a:t>+x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405" name="Rectangle 61"/>
            <p:cNvSpPr>
              <a:spLocks noChangeArrowheads="1"/>
            </p:cNvSpPr>
            <p:nvPr/>
          </p:nvSpPr>
          <p:spPr bwMode="auto">
            <a:xfrm>
              <a:off x="355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6" name="Rectangle 62"/>
            <p:cNvSpPr>
              <a:spLocks noChangeArrowheads="1"/>
            </p:cNvSpPr>
            <p:nvPr/>
          </p:nvSpPr>
          <p:spPr bwMode="auto">
            <a:xfrm>
              <a:off x="403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7" name="Rectangle 63"/>
            <p:cNvSpPr>
              <a:spLocks noChangeArrowheads="1"/>
            </p:cNvSpPr>
            <p:nvPr/>
          </p:nvSpPr>
          <p:spPr bwMode="auto">
            <a:xfrm>
              <a:off x="45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  <a:r>
                <a:rPr lang="en-US" sz="1400" b="0"/>
                <a:t>+x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16" name="Rectangle 72"/>
            <p:cNvSpPr>
              <a:spLocks noChangeArrowheads="1"/>
            </p:cNvSpPr>
            <p:nvPr/>
          </p:nvSpPr>
          <p:spPr bwMode="auto">
            <a:xfrm>
              <a:off x="1440" y="2606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Clock</a:t>
              </a:r>
            </a:p>
          </p:txBody>
        </p:sp>
        <p:sp>
          <p:nvSpPr>
            <p:cNvPr id="313417" name="Rectangle 73"/>
            <p:cNvSpPr>
              <a:spLocks noChangeArrowheads="1"/>
            </p:cNvSpPr>
            <p:nvPr/>
          </p:nvSpPr>
          <p:spPr bwMode="auto">
            <a:xfrm>
              <a:off x="1440" y="2923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Load</a:t>
              </a:r>
            </a:p>
          </p:txBody>
        </p:sp>
        <p:sp>
          <p:nvSpPr>
            <p:cNvPr id="313418" name="Rectangle 74"/>
            <p:cNvSpPr>
              <a:spLocks noChangeArrowheads="1"/>
            </p:cNvSpPr>
            <p:nvPr/>
          </p:nvSpPr>
          <p:spPr bwMode="auto">
            <a:xfrm>
              <a:off x="1440" y="3240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In</a:t>
              </a:r>
            </a:p>
          </p:txBody>
        </p:sp>
        <p:sp>
          <p:nvSpPr>
            <p:cNvPr id="313419" name="Rectangle 75"/>
            <p:cNvSpPr>
              <a:spLocks noChangeArrowheads="1"/>
            </p:cNvSpPr>
            <p:nvPr/>
          </p:nvSpPr>
          <p:spPr bwMode="auto">
            <a:xfrm>
              <a:off x="1440" y="3557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Out</a:t>
              </a:r>
            </a:p>
          </p:txBody>
        </p:sp>
        <p:sp>
          <p:nvSpPr>
            <p:cNvPr id="313420" name="Line 76"/>
            <p:cNvSpPr>
              <a:spLocks noChangeShapeType="1"/>
            </p:cNvSpPr>
            <p:nvPr/>
          </p:nvSpPr>
          <p:spPr bwMode="auto">
            <a:xfrm>
              <a:off x="21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1" name="Line 77"/>
            <p:cNvSpPr>
              <a:spLocks noChangeShapeType="1"/>
            </p:cNvSpPr>
            <p:nvPr/>
          </p:nvSpPr>
          <p:spPr bwMode="auto">
            <a:xfrm>
              <a:off x="259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2" name="Line 78"/>
            <p:cNvSpPr>
              <a:spLocks noChangeShapeType="1"/>
            </p:cNvSpPr>
            <p:nvPr/>
          </p:nvSpPr>
          <p:spPr bwMode="auto">
            <a:xfrm>
              <a:off x="307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3" name="Line 79"/>
            <p:cNvSpPr>
              <a:spLocks noChangeShapeType="1"/>
            </p:cNvSpPr>
            <p:nvPr/>
          </p:nvSpPr>
          <p:spPr bwMode="auto">
            <a:xfrm>
              <a:off x="355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4" name="Line 80"/>
            <p:cNvSpPr>
              <a:spLocks noChangeShapeType="1"/>
            </p:cNvSpPr>
            <p:nvPr/>
          </p:nvSpPr>
          <p:spPr bwMode="auto">
            <a:xfrm>
              <a:off x="403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5" name="Line 81"/>
            <p:cNvSpPr>
              <a:spLocks noChangeShapeType="1"/>
            </p:cNvSpPr>
            <p:nvPr/>
          </p:nvSpPr>
          <p:spPr bwMode="auto">
            <a:xfrm>
              <a:off x="45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Random-Access Memory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124200"/>
            <a:ext cx="8294687" cy="3308350"/>
          </a:xfrm>
        </p:spPr>
        <p:txBody>
          <a:bodyPr/>
          <a:lstStyle/>
          <a:p>
            <a:pPr lvl="1"/>
            <a:r>
              <a:rPr lang="en-US" dirty="0"/>
              <a:t>Stores multiple words of memory</a:t>
            </a:r>
          </a:p>
          <a:p>
            <a:pPr lvl="2"/>
            <a:r>
              <a:rPr lang="en-US" dirty="0"/>
              <a:t>Address input specifies which word to read or write</a:t>
            </a:r>
          </a:p>
          <a:p>
            <a:pPr lvl="1"/>
            <a:r>
              <a:rPr lang="en-US" dirty="0"/>
              <a:t>Register file</a:t>
            </a:r>
          </a:p>
          <a:p>
            <a:pPr lvl="2"/>
            <a:r>
              <a:rPr lang="en-US" dirty="0"/>
              <a:t>Holds values of program registers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, etc.</a:t>
            </a:r>
          </a:p>
          <a:p>
            <a:pPr lvl="2"/>
            <a:r>
              <a:rPr lang="en-US" dirty="0"/>
              <a:t>Register identifier serves as address</a:t>
            </a:r>
          </a:p>
          <a:p>
            <a:pPr lvl="3"/>
            <a:r>
              <a:rPr lang="en-US" dirty="0"/>
              <a:t>ID 15 (0xF) implies no read or write performed</a:t>
            </a:r>
          </a:p>
          <a:p>
            <a:pPr lvl="1"/>
            <a:r>
              <a:rPr lang="en-US" dirty="0"/>
              <a:t>Multiple Ports</a:t>
            </a:r>
          </a:p>
          <a:p>
            <a:pPr lvl="2"/>
            <a:r>
              <a:rPr lang="en-US" dirty="0"/>
              <a:t>Can read and/or write multiple words in one cycle</a:t>
            </a:r>
          </a:p>
          <a:p>
            <a:pPr lvl="3"/>
            <a:r>
              <a:rPr lang="en-US" dirty="0"/>
              <a:t>Each has separate address and data input/output</a:t>
            </a:r>
          </a:p>
          <a:p>
            <a:pPr lvl="2"/>
            <a:endParaRPr lang="en-US" dirty="0"/>
          </a:p>
        </p:txBody>
      </p:sp>
      <p:grpSp>
        <p:nvGrpSpPr>
          <p:cNvPr id="316440" name="Group 24"/>
          <p:cNvGrpSpPr>
            <a:grpSpLocks/>
          </p:cNvGrpSpPr>
          <p:nvPr/>
        </p:nvGrpSpPr>
        <p:grpSpPr bwMode="auto">
          <a:xfrm>
            <a:off x="2209800" y="990600"/>
            <a:ext cx="4618038" cy="2189163"/>
            <a:chOff x="1389" y="672"/>
            <a:chExt cx="2909" cy="1379"/>
          </a:xfrm>
        </p:grpSpPr>
        <p:sp>
          <p:nvSpPr>
            <p:cNvPr id="316420" name="Rectangle 4"/>
            <p:cNvSpPr>
              <a:spLocks noChangeArrowheads="1"/>
            </p:cNvSpPr>
            <p:nvPr/>
          </p:nvSpPr>
          <p:spPr bwMode="auto">
            <a:xfrm>
              <a:off x="2448" y="720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448" y="86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2448" y="1392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6423" name="Text Box 7"/>
            <p:cNvSpPr txBox="1">
              <a:spLocks noChangeArrowheads="1"/>
            </p:cNvSpPr>
            <p:nvPr/>
          </p:nvSpPr>
          <p:spPr bwMode="auto">
            <a:xfrm>
              <a:off x="3216" y="110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16424" name="Oval 8"/>
            <p:cNvSpPr>
              <a:spLocks noChangeArrowheads="1"/>
            </p:cNvSpPr>
            <p:nvPr/>
          </p:nvSpPr>
          <p:spPr bwMode="auto">
            <a:xfrm>
              <a:off x="3408" y="110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16425" name="Oval 9"/>
            <p:cNvSpPr>
              <a:spLocks noChangeArrowheads="1"/>
            </p:cNvSpPr>
            <p:nvPr/>
          </p:nvSpPr>
          <p:spPr bwMode="auto">
            <a:xfrm>
              <a:off x="2160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 rot="16200000" flipV="1">
              <a:off x="2304" y="7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rot="5400000" flipH="1" flipV="1">
              <a:off x="2303" y="91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16200000" flipV="1">
              <a:off x="2304" y="12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5400000" flipH="1" flipV="1">
              <a:off x="2303" y="1441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0" name="Line 14"/>
            <p:cNvSpPr>
              <a:spLocks noChangeShapeType="1"/>
            </p:cNvSpPr>
            <p:nvPr/>
          </p:nvSpPr>
          <p:spPr bwMode="auto">
            <a:xfrm rot="16200000" flipV="1">
              <a:off x="3552" y="96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1" name="Line 15"/>
            <p:cNvSpPr>
              <a:spLocks noChangeShapeType="1"/>
            </p:cNvSpPr>
            <p:nvPr/>
          </p:nvSpPr>
          <p:spPr bwMode="auto">
            <a:xfrm rot="16200000" flipV="1">
              <a:off x="3551" y="115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2" name="Oval 16"/>
            <p:cNvSpPr>
              <a:spLocks noChangeArrowheads="1"/>
            </p:cNvSpPr>
            <p:nvPr/>
          </p:nvSpPr>
          <p:spPr bwMode="auto">
            <a:xfrm>
              <a:off x="2160" y="67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6433" name="Oval 17"/>
            <p:cNvSpPr>
              <a:spLocks noChangeArrowheads="1"/>
            </p:cNvSpPr>
            <p:nvPr/>
          </p:nvSpPr>
          <p:spPr bwMode="auto">
            <a:xfrm>
              <a:off x="2160" y="139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6434" name="Oval 18"/>
            <p:cNvSpPr>
              <a:spLocks noChangeArrowheads="1"/>
            </p:cNvSpPr>
            <p:nvPr/>
          </p:nvSpPr>
          <p:spPr bwMode="auto">
            <a:xfrm>
              <a:off x="2160" y="120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16435" name="Oval 19"/>
            <p:cNvSpPr>
              <a:spLocks noChangeArrowheads="1"/>
            </p:cNvSpPr>
            <p:nvPr/>
          </p:nvSpPr>
          <p:spPr bwMode="auto">
            <a:xfrm>
              <a:off x="3408" y="91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16436" name="Text Box 20"/>
            <p:cNvSpPr txBox="1">
              <a:spLocks noChangeArrowheads="1"/>
            </p:cNvSpPr>
            <p:nvPr/>
          </p:nvSpPr>
          <p:spPr bwMode="auto">
            <a:xfrm>
              <a:off x="1389" y="1104"/>
              <a:ext cx="77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400" b="0"/>
                <a:t>Read ports</a:t>
              </a:r>
            </a:p>
          </p:txBody>
        </p:sp>
        <p:sp>
          <p:nvSpPr>
            <p:cNvPr id="316437" name="Text Box 21"/>
            <p:cNvSpPr txBox="1">
              <a:spLocks noChangeArrowheads="1"/>
            </p:cNvSpPr>
            <p:nvPr/>
          </p:nvSpPr>
          <p:spPr bwMode="auto">
            <a:xfrm>
              <a:off x="3696" y="1104"/>
              <a:ext cx="602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Write port</a:t>
              </a:r>
            </a:p>
          </p:txBody>
        </p:sp>
        <p:sp>
          <p:nvSpPr>
            <p:cNvPr id="316438" name="Line 22"/>
            <p:cNvSpPr>
              <a:spLocks noChangeShapeType="1"/>
            </p:cNvSpPr>
            <p:nvPr/>
          </p:nvSpPr>
          <p:spPr bwMode="auto">
            <a:xfrm flipH="1" flipV="1">
              <a:off x="3216" y="16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9" name="Rectangle 23"/>
            <p:cNvSpPr>
              <a:spLocks noChangeArrowheads="1"/>
            </p:cNvSpPr>
            <p:nvPr/>
          </p:nvSpPr>
          <p:spPr bwMode="auto">
            <a:xfrm>
              <a:off x="3024" y="187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400" b="0"/>
                <a:t>Clock</a:t>
              </a:r>
            </a:p>
          </p:txBody>
        </p:sp>
      </p:grp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File Timing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219200"/>
            <a:ext cx="4851400" cy="2362200"/>
          </a:xfrm>
        </p:spPr>
        <p:txBody>
          <a:bodyPr/>
          <a:lstStyle/>
          <a:p>
            <a:r>
              <a:rPr lang="en-US" sz="2000"/>
              <a:t>Reading</a:t>
            </a:r>
          </a:p>
          <a:p>
            <a:pPr lvl="1"/>
            <a:r>
              <a:rPr lang="en-US" sz="1800"/>
              <a:t>Like combinational logic</a:t>
            </a:r>
          </a:p>
          <a:p>
            <a:pPr lvl="1"/>
            <a:r>
              <a:rPr lang="en-US" sz="1800"/>
              <a:t>Output data generated based on input address</a:t>
            </a:r>
          </a:p>
          <a:p>
            <a:pPr lvl="2"/>
            <a:r>
              <a:rPr lang="en-US" sz="1600"/>
              <a:t>After some delay</a:t>
            </a:r>
          </a:p>
          <a:p>
            <a:r>
              <a:rPr lang="en-US" sz="2000"/>
              <a:t>Writing</a:t>
            </a:r>
          </a:p>
          <a:p>
            <a:pPr lvl="1"/>
            <a:r>
              <a:rPr lang="en-US" sz="1800"/>
              <a:t>Like register</a:t>
            </a:r>
          </a:p>
          <a:p>
            <a:pPr lvl="1"/>
            <a:r>
              <a:rPr lang="en-US" sz="1800"/>
              <a:t>Update only as clock rises</a:t>
            </a:r>
          </a:p>
        </p:txBody>
      </p:sp>
      <p:grpSp>
        <p:nvGrpSpPr>
          <p:cNvPr id="317466" name="Group 26"/>
          <p:cNvGrpSpPr>
            <a:grpSpLocks/>
          </p:cNvGrpSpPr>
          <p:nvPr/>
        </p:nvGrpSpPr>
        <p:grpSpPr bwMode="auto">
          <a:xfrm>
            <a:off x="990600" y="1371600"/>
            <a:ext cx="1981200" cy="1600200"/>
            <a:chOff x="771" y="1488"/>
            <a:chExt cx="1248" cy="1008"/>
          </a:xfrm>
        </p:grpSpPr>
        <p:sp>
          <p:nvSpPr>
            <p:cNvPr id="317445" name="Rectangle 5"/>
            <p:cNvSpPr>
              <a:spLocks noChangeArrowheads="1"/>
            </p:cNvSpPr>
            <p:nvPr/>
          </p:nvSpPr>
          <p:spPr bwMode="auto">
            <a:xfrm>
              <a:off x="1059" y="1536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7446" name="Text Box 6"/>
            <p:cNvSpPr txBox="1">
              <a:spLocks noChangeArrowheads="1"/>
            </p:cNvSpPr>
            <p:nvPr/>
          </p:nvSpPr>
          <p:spPr bwMode="auto">
            <a:xfrm>
              <a:off x="1059" y="1680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7447" name="Text Box 7"/>
            <p:cNvSpPr txBox="1">
              <a:spLocks noChangeArrowheads="1"/>
            </p:cNvSpPr>
            <p:nvPr/>
          </p:nvSpPr>
          <p:spPr bwMode="auto">
            <a:xfrm>
              <a:off x="1059" y="2208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7450" name="Oval 10"/>
            <p:cNvSpPr>
              <a:spLocks noChangeArrowheads="1"/>
            </p:cNvSpPr>
            <p:nvPr/>
          </p:nvSpPr>
          <p:spPr bwMode="auto">
            <a:xfrm>
              <a:off x="771" y="168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7451" name="Line 11"/>
            <p:cNvSpPr>
              <a:spLocks noChangeShapeType="1"/>
            </p:cNvSpPr>
            <p:nvPr/>
          </p:nvSpPr>
          <p:spPr bwMode="auto">
            <a:xfrm rot="16200000" flipV="1">
              <a:off x="915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2" name="Line 12"/>
            <p:cNvSpPr>
              <a:spLocks noChangeShapeType="1"/>
            </p:cNvSpPr>
            <p:nvPr/>
          </p:nvSpPr>
          <p:spPr bwMode="auto">
            <a:xfrm rot="5400000" flipH="1" flipV="1">
              <a:off x="914" y="1729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3" name="Line 13"/>
            <p:cNvSpPr>
              <a:spLocks noChangeShapeType="1"/>
            </p:cNvSpPr>
            <p:nvPr/>
          </p:nvSpPr>
          <p:spPr bwMode="auto">
            <a:xfrm rot="16200000" flipV="1">
              <a:off x="915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4" name="Line 14"/>
            <p:cNvSpPr>
              <a:spLocks noChangeShapeType="1"/>
            </p:cNvSpPr>
            <p:nvPr/>
          </p:nvSpPr>
          <p:spPr bwMode="auto">
            <a:xfrm rot="5400000" flipH="1" flipV="1">
              <a:off x="914" y="2257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7" name="Oval 17"/>
            <p:cNvSpPr>
              <a:spLocks noChangeArrowheads="1"/>
            </p:cNvSpPr>
            <p:nvPr/>
          </p:nvSpPr>
          <p:spPr bwMode="auto">
            <a:xfrm>
              <a:off x="771" y="148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7458" name="Oval 18"/>
            <p:cNvSpPr>
              <a:spLocks noChangeArrowheads="1"/>
            </p:cNvSpPr>
            <p:nvPr/>
          </p:nvSpPr>
          <p:spPr bwMode="auto">
            <a:xfrm>
              <a:off x="771" y="220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7459" name="Oval 19"/>
            <p:cNvSpPr>
              <a:spLocks noChangeArrowheads="1"/>
            </p:cNvSpPr>
            <p:nvPr/>
          </p:nvSpPr>
          <p:spPr bwMode="auto">
            <a:xfrm>
              <a:off x="771" y="20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</p:grpSp>
      <p:grpSp>
        <p:nvGrpSpPr>
          <p:cNvPr id="317528" name="Group 88"/>
          <p:cNvGrpSpPr>
            <a:grpSpLocks/>
          </p:cNvGrpSpPr>
          <p:nvPr/>
        </p:nvGrpSpPr>
        <p:grpSpPr bwMode="auto">
          <a:xfrm>
            <a:off x="1066800" y="4191000"/>
            <a:ext cx="2433638" cy="2112963"/>
            <a:chOff x="672" y="2640"/>
            <a:chExt cx="1533" cy="1331"/>
          </a:xfrm>
        </p:grpSpPr>
        <p:sp>
          <p:nvSpPr>
            <p:cNvPr id="317494" name="Text Box 54"/>
            <p:cNvSpPr txBox="1">
              <a:spLocks noChangeArrowheads="1"/>
            </p:cNvSpPr>
            <p:nvPr/>
          </p:nvSpPr>
          <p:spPr bwMode="auto">
            <a:xfrm>
              <a:off x="1944" y="2906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y</a:t>
              </a:r>
            </a:p>
          </p:txBody>
        </p:sp>
        <p:sp>
          <p:nvSpPr>
            <p:cNvPr id="317495" name="Text Box 55"/>
            <p:cNvSpPr txBox="1">
              <a:spLocks noChangeArrowheads="1"/>
            </p:cNvSpPr>
            <p:nvPr/>
          </p:nvSpPr>
          <p:spPr bwMode="auto">
            <a:xfrm>
              <a:off x="1944" y="3098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2</a:t>
              </a:r>
            </a:p>
          </p:txBody>
        </p:sp>
        <p:grpSp>
          <p:nvGrpSpPr>
            <p:cNvPr id="317525" name="Group 85"/>
            <p:cNvGrpSpPr>
              <a:grpSpLocks/>
            </p:cNvGrpSpPr>
            <p:nvPr/>
          </p:nvGrpSpPr>
          <p:grpSpPr bwMode="auto">
            <a:xfrm>
              <a:off x="672" y="2640"/>
              <a:ext cx="1248" cy="1331"/>
              <a:chOff x="672" y="2640"/>
              <a:chExt cx="1248" cy="1331"/>
            </a:xfrm>
          </p:grpSpPr>
          <p:grpSp>
            <p:nvGrpSpPr>
              <p:cNvPr id="317492" name="Group 52"/>
              <p:cNvGrpSpPr>
                <a:grpSpLocks/>
              </p:cNvGrpSpPr>
              <p:nvPr/>
            </p:nvGrpSpPr>
            <p:grpSpPr bwMode="auto">
              <a:xfrm>
                <a:off x="672" y="2640"/>
                <a:ext cx="1248" cy="1331"/>
                <a:chOff x="3219" y="768"/>
                <a:chExt cx="1248" cy="1331"/>
              </a:xfrm>
            </p:grpSpPr>
            <p:sp>
              <p:nvSpPr>
                <p:cNvPr id="317472" name="Rectangle 32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47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476" name="Oval 36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482" name="Line 4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3" name="Line 4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7" name="Oval 47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490" name="Line 50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91" name="Rectangle 51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493" name="Rectangle 53"/>
              <p:cNvSpPr>
                <a:spLocks noChangeArrowheads="1"/>
              </p:cNvSpPr>
              <p:nvPr/>
            </p:nvSpPr>
            <p:spPr bwMode="auto">
              <a:xfrm>
                <a:off x="1055" y="2679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x</a:t>
                </a:r>
              </a:p>
            </p:txBody>
          </p:sp>
          <p:sp>
            <p:nvSpPr>
              <p:cNvPr id="317496" name="Rectangle 56"/>
              <p:cNvSpPr>
                <a:spLocks noChangeArrowheads="1"/>
              </p:cNvSpPr>
              <p:nvPr/>
            </p:nvSpPr>
            <p:spPr bwMode="auto">
              <a:xfrm>
                <a:off x="909" y="2688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317526" name="Group 86"/>
          <p:cNvGrpSpPr>
            <a:grpSpLocks/>
          </p:cNvGrpSpPr>
          <p:nvPr/>
        </p:nvGrpSpPr>
        <p:grpSpPr bwMode="auto">
          <a:xfrm>
            <a:off x="3352800" y="4572000"/>
            <a:ext cx="1909763" cy="1143000"/>
            <a:chOff x="2112" y="2880"/>
            <a:chExt cx="1203" cy="720"/>
          </a:xfrm>
        </p:grpSpPr>
        <p:sp>
          <p:nvSpPr>
            <p:cNvPr id="317499" name="Freeform 59"/>
            <p:cNvSpPr>
              <a:spLocks/>
            </p:cNvSpPr>
            <p:nvPr/>
          </p:nvSpPr>
          <p:spPr bwMode="auto">
            <a:xfrm>
              <a:off x="2643" y="3312"/>
              <a:ext cx="432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240" y="288"/>
                </a:cxn>
                <a:cxn ang="0">
                  <a:pos x="240" y="0"/>
                </a:cxn>
                <a:cxn ang="0">
                  <a:pos x="432" y="0"/>
                </a:cxn>
              </a:cxnLst>
              <a:rect l="0" t="0" r="r" b="b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00" name="Rectangle 60"/>
            <p:cNvSpPr>
              <a:spLocks noChangeArrowheads="1"/>
            </p:cNvSpPr>
            <p:nvPr/>
          </p:nvSpPr>
          <p:spPr bwMode="auto">
            <a:xfrm>
              <a:off x="2451" y="2880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Rising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b="0"/>
                <a:t>clock</a:t>
              </a:r>
            </a:p>
          </p:txBody>
        </p:sp>
        <p:sp>
          <p:nvSpPr>
            <p:cNvPr id="317501" name="Rectangle 61"/>
            <p:cNvSpPr>
              <a:spLocks noChangeArrowheads="1"/>
            </p:cNvSpPr>
            <p:nvPr/>
          </p:nvSpPr>
          <p:spPr bwMode="auto">
            <a:xfrm>
              <a:off x="21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grpSp>
        <p:nvGrpSpPr>
          <p:cNvPr id="317527" name="Group 87"/>
          <p:cNvGrpSpPr>
            <a:grpSpLocks/>
          </p:cNvGrpSpPr>
          <p:nvPr/>
        </p:nvGrpSpPr>
        <p:grpSpPr bwMode="auto">
          <a:xfrm>
            <a:off x="5257800" y="4343400"/>
            <a:ext cx="3424238" cy="2112963"/>
            <a:chOff x="3312" y="2736"/>
            <a:chExt cx="2157" cy="1331"/>
          </a:xfrm>
        </p:grpSpPr>
        <p:sp>
          <p:nvSpPr>
            <p:cNvPr id="317502" name="Rectangle 62"/>
            <p:cNvSpPr>
              <a:spLocks noChangeArrowheads="1"/>
            </p:cNvSpPr>
            <p:nvPr/>
          </p:nvSpPr>
          <p:spPr bwMode="auto">
            <a:xfrm>
              <a:off x="33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7503" name="Group 63"/>
            <p:cNvGrpSpPr>
              <a:grpSpLocks/>
            </p:cNvGrpSpPr>
            <p:nvPr/>
          </p:nvGrpSpPr>
          <p:grpSpPr bwMode="auto">
            <a:xfrm>
              <a:off x="3936" y="2736"/>
              <a:ext cx="1533" cy="1331"/>
              <a:chOff x="3219" y="768"/>
              <a:chExt cx="1533" cy="1331"/>
            </a:xfrm>
          </p:grpSpPr>
          <p:grpSp>
            <p:nvGrpSpPr>
              <p:cNvPr id="317504" name="Group 64"/>
              <p:cNvGrpSpPr>
                <a:grpSpLocks/>
              </p:cNvGrpSpPr>
              <p:nvPr/>
            </p:nvGrpSpPr>
            <p:grpSpPr bwMode="auto">
              <a:xfrm>
                <a:off x="3219" y="768"/>
                <a:ext cx="1248" cy="1331"/>
                <a:chOff x="3219" y="768"/>
                <a:chExt cx="1248" cy="1331"/>
              </a:xfrm>
            </p:grpSpPr>
            <p:sp>
              <p:nvSpPr>
                <p:cNvPr id="317505" name="Rectangle 65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50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507" name="Oval 67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508" name="Line 6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09" name="Line 69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0" name="Oval 70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511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2" name="Rectangle 72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513" name="Rectangle 73"/>
              <p:cNvSpPr>
                <a:spLocks noChangeArrowheads="1"/>
              </p:cNvSpPr>
              <p:nvPr/>
            </p:nvSpPr>
            <p:spPr bwMode="auto">
              <a:xfrm>
                <a:off x="3602" y="807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y</a:t>
                </a:r>
              </a:p>
            </p:txBody>
          </p:sp>
          <p:sp>
            <p:nvSpPr>
              <p:cNvPr id="317514" name="Text Box 74"/>
              <p:cNvSpPr txBox="1">
                <a:spLocks noChangeArrowheads="1"/>
              </p:cNvSpPr>
              <p:nvPr/>
            </p:nvSpPr>
            <p:spPr bwMode="auto">
              <a:xfrm>
                <a:off x="4491" y="1034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5" name="Text Box 75"/>
              <p:cNvSpPr txBox="1">
                <a:spLocks noChangeArrowheads="1"/>
              </p:cNvSpPr>
              <p:nvPr/>
            </p:nvSpPr>
            <p:spPr bwMode="auto">
              <a:xfrm>
                <a:off x="4491" y="1226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6" name="Rectangle 76"/>
              <p:cNvSpPr>
                <a:spLocks noChangeArrowheads="1"/>
              </p:cNvSpPr>
              <p:nvPr/>
            </p:nvSpPr>
            <p:spPr bwMode="auto">
              <a:xfrm>
                <a:off x="3456" y="816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sp>
        <p:nvSpPr>
          <p:cNvPr id="317518" name="Rectangle 78"/>
          <p:cNvSpPr>
            <a:spLocks noChangeArrowheads="1"/>
          </p:cNvSpPr>
          <p:nvPr/>
        </p:nvSpPr>
        <p:spPr bwMode="auto">
          <a:xfrm>
            <a:off x="1981200" y="1524000"/>
            <a:ext cx="530225" cy="3317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 sz="160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317519" name="Rectangle 79"/>
          <p:cNvSpPr>
            <a:spLocks noChangeArrowheads="1"/>
          </p:cNvSpPr>
          <p:nvPr/>
        </p:nvSpPr>
        <p:spPr bwMode="auto">
          <a:xfrm>
            <a:off x="1749425" y="1538288"/>
            <a:ext cx="219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2</a:t>
            </a:r>
          </a:p>
        </p:txBody>
      </p:sp>
      <p:grpSp>
        <p:nvGrpSpPr>
          <p:cNvPr id="317524" name="Group 84"/>
          <p:cNvGrpSpPr>
            <a:grpSpLocks/>
          </p:cNvGrpSpPr>
          <p:nvPr/>
        </p:nvGrpSpPr>
        <p:grpSpPr bwMode="auto">
          <a:xfrm>
            <a:off x="609600" y="2209800"/>
            <a:ext cx="1117600" cy="828675"/>
            <a:chOff x="384" y="1392"/>
            <a:chExt cx="704" cy="522"/>
          </a:xfrm>
        </p:grpSpPr>
        <p:sp>
          <p:nvSpPr>
            <p:cNvPr id="317469" name="Freeform 29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7521" name="Rectangle 81"/>
            <p:cNvSpPr>
              <a:spLocks noChangeArrowheads="1"/>
            </p:cNvSpPr>
            <p:nvPr/>
          </p:nvSpPr>
          <p:spPr bwMode="auto">
            <a:xfrm>
              <a:off x="384" y="1392"/>
              <a:ext cx="129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</a:rPr>
                <a:t>x</a:t>
              </a:r>
            </a:p>
          </p:txBody>
        </p:sp>
      </p:grpSp>
      <p:grpSp>
        <p:nvGrpSpPr>
          <p:cNvPr id="317523" name="Group 83"/>
          <p:cNvGrpSpPr>
            <a:grpSpLocks/>
          </p:cNvGrpSpPr>
          <p:nvPr/>
        </p:nvGrpSpPr>
        <p:grpSpPr bwMode="auto">
          <a:xfrm>
            <a:off x="685800" y="2362200"/>
            <a:ext cx="1041400" cy="873125"/>
            <a:chOff x="432" y="1488"/>
            <a:chExt cx="656" cy="550"/>
          </a:xfrm>
        </p:grpSpPr>
        <p:sp>
          <p:nvSpPr>
            <p:cNvPr id="317520" name="Rectangle 80"/>
            <p:cNvSpPr>
              <a:spLocks noChangeArrowheads="1"/>
            </p:cNvSpPr>
            <p:nvPr/>
          </p:nvSpPr>
          <p:spPr bwMode="auto">
            <a:xfrm>
              <a:off x="432" y="1824"/>
              <a:ext cx="13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317522" name="Freeform 82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Very simple hardware description language</a:t>
            </a:r>
          </a:p>
          <a:p>
            <a:pPr lvl="1"/>
            <a:r>
              <a:rPr lang="en-US" dirty="0"/>
              <a:t>Can only express limited aspects of hardware operation</a:t>
            </a:r>
          </a:p>
          <a:p>
            <a:pPr lvl="2"/>
            <a:r>
              <a:rPr lang="en-US" dirty="0"/>
              <a:t>Parts we want to explore and modify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bool</a:t>
            </a:r>
            <a:r>
              <a:rPr lang="en-US" dirty="0"/>
              <a:t>: Boolean</a:t>
            </a:r>
          </a:p>
          <a:p>
            <a:pPr lvl="2"/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c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/>
              <a:t>: words</a:t>
            </a:r>
          </a:p>
          <a:p>
            <a:pPr lvl="2"/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C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Does not specify word size---bytes, 64-bit words, …</a:t>
            </a:r>
          </a:p>
          <a:p>
            <a:r>
              <a:rPr lang="en-US" dirty="0"/>
              <a:t>Statements</a:t>
            </a:r>
          </a:p>
          <a:p>
            <a:pPr lvl="1"/>
            <a:r>
              <a:rPr lang="en-US" dirty="0"/>
              <a:t> </a:t>
            </a:r>
            <a:r>
              <a:rPr lang="en-US" sz="1800" dirty="0" err="1">
                <a:solidFill>
                  <a:schemeClr val="folHlink"/>
                </a:solidFill>
                <a:latin typeface="Courier New" pitchFamily="49" charset="0"/>
              </a:rPr>
              <a:t>bool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 a = </a:t>
            </a:r>
            <a:r>
              <a:rPr lang="en-US" sz="1800" i="1" dirty="0" err="1">
                <a:solidFill>
                  <a:schemeClr val="folHlink"/>
                </a:solidFill>
                <a:latin typeface="Courier New" pitchFamily="49" charset="0"/>
              </a:rPr>
              <a:t>bool-expr</a:t>
            </a:r>
            <a:r>
              <a:rPr lang="en-US" sz="1800" i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 dirty="0"/>
              <a:t> </a:t>
            </a:r>
            <a:r>
              <a:rPr lang="en-US" sz="1800" dirty="0" err="1">
                <a:solidFill>
                  <a:schemeClr val="folHlink"/>
                </a:solidFill>
                <a:latin typeface="Courier New" pitchFamily="49" charset="0"/>
              </a:rPr>
              <a:t>int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 A = </a:t>
            </a:r>
            <a:r>
              <a:rPr lang="en-US" sz="1800" i="1" dirty="0" err="1">
                <a:solidFill>
                  <a:schemeClr val="folHlink"/>
                </a:solidFill>
                <a:latin typeface="Courier New" pitchFamily="49" charset="0"/>
              </a:rPr>
              <a:t>int-expr</a:t>
            </a:r>
            <a:r>
              <a:rPr lang="en-US" sz="1800" i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Computation</a:t>
            </a:r>
          </a:p>
          <a:p>
            <a:pPr lvl="1"/>
            <a:r>
              <a:rPr lang="en-US"/>
              <a:t>Performed by combinational logic</a:t>
            </a:r>
          </a:p>
          <a:p>
            <a:pPr lvl="1"/>
            <a:r>
              <a:rPr lang="en-US"/>
              <a:t>Computes Boolean functions</a:t>
            </a:r>
          </a:p>
          <a:p>
            <a:pPr lvl="1"/>
            <a:r>
              <a:rPr lang="en-US"/>
              <a:t>Continuously reacts to input changes</a:t>
            </a:r>
          </a:p>
          <a:p>
            <a:r>
              <a:rPr lang="en-US"/>
              <a:t>Storage</a:t>
            </a:r>
          </a:p>
          <a:p>
            <a:pPr lvl="1"/>
            <a:r>
              <a:rPr lang="en-US"/>
              <a:t>Registers</a:t>
            </a:r>
          </a:p>
          <a:p>
            <a:pPr lvl="2"/>
            <a:r>
              <a:rPr lang="en-US"/>
              <a:t>Hold single words</a:t>
            </a:r>
          </a:p>
          <a:p>
            <a:pPr lvl="2"/>
            <a:r>
              <a:rPr lang="en-US"/>
              <a:t>Loaded as clock rises</a:t>
            </a:r>
          </a:p>
          <a:p>
            <a:pPr lvl="1"/>
            <a:r>
              <a:rPr lang="en-US"/>
              <a:t>Random-access memories</a:t>
            </a:r>
          </a:p>
          <a:p>
            <a:pPr lvl="2"/>
            <a:r>
              <a:rPr lang="en-US"/>
              <a:t>Hold multiple words</a:t>
            </a:r>
          </a:p>
          <a:p>
            <a:pPr lvl="2"/>
            <a:r>
              <a:rPr lang="en-US"/>
              <a:t>Possible multiple read or write ports</a:t>
            </a:r>
          </a:p>
          <a:p>
            <a:pPr lvl="2"/>
            <a:r>
              <a:rPr lang="en-US"/>
              <a:t>Read word when address input changes</a:t>
            </a:r>
          </a:p>
          <a:p>
            <a:pPr lvl="2"/>
            <a:r>
              <a:rPr lang="en-US"/>
              <a:t>Write word as clock rises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70525" y="4754738"/>
            <a:ext cx="8139887" cy="1624176"/>
            <a:chOff x="2211252" y="149729"/>
            <a:chExt cx="8154989" cy="1627189"/>
          </a:xfrm>
        </p:grpSpPr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6" name="Rectangle 61"/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47" name="Rectangle 62"/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48" name="Rectangle 63"/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9" name="Rectangle 64"/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150" name="Rectangle 65"/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51" name="Rectangle 66"/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2" name="Rectangle 67"/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53" name="Rectangle 68"/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54" name="Rectangle 69"/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5" name="Rectangle 70"/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56" name="Rectangle 71"/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57" name="Rectangle 72"/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58" name="Rectangle 73"/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9" name="Rectangle 74"/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0" name="Rectangle 75"/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61" name="Rectangle 76"/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2" name="Rectangle 77"/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3" name="Rectangle 78"/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164" name="Rectangle 79"/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80"/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6" name="Rectangle 81"/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167" name="Rectangle 82"/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83"/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9" name="Rectangle 84"/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70" name="Rectangle 85"/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171" name="Rectangle 86"/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2" name="Rectangle 87"/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3" name="Rectangle 88"/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74" name="Rectangle 89"/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5" name="Rectangle 90"/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6" name="Rectangle 91"/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177" name="Rectangle 92"/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8" name="Rectangle 93"/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9" name="Rectangle 94"/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0" name="Rectangle 95"/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1" name="Rectangle 96"/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2" name="Rectangle 97"/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83" name="Rectangle 98"/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84" name="Rectangle 99"/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5" name="Rectangle 100"/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6" name="Rectangle 101"/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87" name="Rectangle 102"/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103"/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104"/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90" name="Rectangle 105"/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106"/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92" name="Rectangle 107"/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3" name="Rectangle 108"/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4" name="Rectangle 109"/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5" name="Rectangle 110"/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96" name="Rectangle 111"/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97" name="Rectangle 112"/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198" name="Rectangle 113"/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199" name="Rectangle 114"/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0" name="Rectangle 115"/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1" name="Rectangle 116"/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2" name="Rectangle 117"/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3" name="Rectangle 118"/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4" name="Rectangle 119"/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5" name="Rectangle 120"/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6" name="Rectangle 121"/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7" name="Rectangle 122"/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8" name="Rectangle 123"/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9" name="Rectangle 124"/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210" name="Line 125"/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11" name="Line 126"/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127"/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128"/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129"/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130"/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Line 131"/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Line 132"/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Line 133"/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34"/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Line 135"/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Line 136"/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37"/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Line 138"/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39"/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0"/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141"/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142"/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28" name="Line 143"/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144"/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8470" y="456354"/>
            <a:ext cx="6682090" cy="572026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dirty="0"/>
              <a:t>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886" y="1177328"/>
            <a:ext cx="8292003" cy="876262"/>
          </a:xfrm>
          <a:ln/>
        </p:spPr>
        <p:txBody>
          <a:bodyPr/>
          <a:lstStyle/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endParaRPr lang="en-GB" dirty="0"/>
          </a:p>
          <a:p>
            <a:pPr lvl="1">
              <a:buNone/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endParaRPr lang="en-GB" dirty="0"/>
          </a:p>
          <a:p>
            <a:pPr lvl="2">
              <a:buNone/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endParaRPr lang="en-GB" dirty="0"/>
          </a:p>
          <a:p>
            <a:pPr lvl="1">
              <a:buNone/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71" y="270959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7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031" y="270959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03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098491" y="270959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09849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4951" y="270959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495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1411" y="270959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141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57870" y="270959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57870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4331" y="2709598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433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0790" y="2709598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0790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17251" y="27095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1725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03710" y="27095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03710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0171" y="27095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017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76630" y="27095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76630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63091" y="27095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63091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49550" y="27095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49550" y="2405362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017250" y="3165424"/>
            <a:ext cx="2918760" cy="332758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117119" y="3165952"/>
            <a:ext cx="3909109" cy="332758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041161" y="2144437"/>
            <a:ext cx="990350" cy="305821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125570" y="2140740"/>
            <a:ext cx="2920344" cy="305821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TLBT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29478" y="2709598"/>
            <a:ext cx="3891680" cy="304236"/>
            <a:chOff x="1277938" y="2932113"/>
            <a:chExt cx="3898900" cy="304800"/>
          </a:xfrm>
        </p:grpSpPr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127793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996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0" name="Rectangle 9"/>
            <p:cNvSpPr>
              <a:spLocks noChangeArrowheads="1"/>
            </p:cNvSpPr>
            <p:nvPr/>
          </p:nvSpPr>
          <p:spPr bwMode="auto">
            <a:xfrm>
              <a:off x="176530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996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1" name="Rectangle 12"/>
            <p:cNvSpPr>
              <a:spLocks noChangeArrowheads="1"/>
            </p:cNvSpPr>
            <p:nvPr/>
          </p:nvSpPr>
          <p:spPr bwMode="auto">
            <a:xfrm>
              <a:off x="2252663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996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2" name="Rectangle 15"/>
            <p:cNvSpPr>
              <a:spLocks noChangeArrowheads="1"/>
            </p:cNvSpPr>
            <p:nvPr/>
          </p:nvSpPr>
          <p:spPr bwMode="auto">
            <a:xfrm>
              <a:off x="2740025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996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3" name="Rectangle 18"/>
            <p:cNvSpPr>
              <a:spLocks noChangeArrowheads="1"/>
            </p:cNvSpPr>
            <p:nvPr/>
          </p:nvSpPr>
          <p:spPr bwMode="auto">
            <a:xfrm>
              <a:off x="322738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996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371475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996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5" name="Rectangle 24"/>
            <p:cNvSpPr>
              <a:spLocks noChangeArrowheads="1"/>
            </p:cNvSpPr>
            <p:nvPr/>
          </p:nvSpPr>
          <p:spPr bwMode="auto">
            <a:xfrm>
              <a:off x="4202113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996" dirty="0">
                  <a:solidFill>
                    <a:srgbClr val="00B05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6" name="Rectangle 27"/>
            <p:cNvSpPr>
              <a:spLocks noChangeArrowheads="1"/>
            </p:cNvSpPr>
            <p:nvPr/>
          </p:nvSpPr>
          <p:spPr bwMode="auto">
            <a:xfrm>
              <a:off x="4689475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996" dirty="0">
                  <a:solidFill>
                    <a:srgbClr val="00B050"/>
                  </a:solidFill>
                  <a:latin typeface="+mj-lt"/>
                </a:rPr>
                <a:t>1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2110" y="4753153"/>
            <a:ext cx="8139887" cy="1624176"/>
            <a:chOff x="512550" y="4728659"/>
            <a:chExt cx="8154989" cy="1627189"/>
          </a:xfrm>
        </p:grpSpPr>
        <p:sp>
          <p:nvSpPr>
            <p:cNvPr id="35900" name="Rectangle 60"/>
            <p:cNvSpPr>
              <a:spLocks noChangeArrowheads="1"/>
            </p:cNvSpPr>
            <p:nvPr/>
          </p:nvSpPr>
          <p:spPr bwMode="auto">
            <a:xfrm>
              <a:off x="8040475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01" name="Rectangle 61"/>
            <p:cNvSpPr>
              <a:spLocks noChangeArrowheads="1"/>
            </p:cNvSpPr>
            <p:nvPr/>
          </p:nvSpPr>
          <p:spPr bwMode="auto">
            <a:xfrm>
              <a:off x="7410238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02" name="Rectangle 62"/>
            <p:cNvSpPr>
              <a:spLocks noChangeArrowheads="1"/>
            </p:cNvSpPr>
            <p:nvPr/>
          </p:nvSpPr>
          <p:spPr bwMode="auto">
            <a:xfrm>
              <a:off x="67847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6156113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4" name="Rectangle 64"/>
            <p:cNvSpPr>
              <a:spLocks noChangeArrowheads="1"/>
            </p:cNvSpPr>
            <p:nvPr/>
          </p:nvSpPr>
          <p:spPr bwMode="auto">
            <a:xfrm>
              <a:off x="553063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35905" name="Rectangle 65"/>
            <p:cNvSpPr>
              <a:spLocks noChangeArrowheads="1"/>
            </p:cNvSpPr>
            <p:nvPr/>
          </p:nvSpPr>
          <p:spPr bwMode="auto">
            <a:xfrm>
              <a:off x="4903575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06" name="Rectangle 66"/>
            <p:cNvSpPr>
              <a:spLocks noChangeArrowheads="1"/>
            </p:cNvSpPr>
            <p:nvPr/>
          </p:nvSpPr>
          <p:spPr bwMode="auto">
            <a:xfrm>
              <a:off x="4274925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7" name="Rectangle 67"/>
            <p:cNvSpPr>
              <a:spLocks noChangeArrowheads="1"/>
            </p:cNvSpPr>
            <p:nvPr/>
          </p:nvSpPr>
          <p:spPr bwMode="auto">
            <a:xfrm>
              <a:off x="3647863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08" name="Rectangle 68"/>
            <p:cNvSpPr>
              <a:spLocks noChangeArrowheads="1"/>
            </p:cNvSpPr>
            <p:nvPr/>
          </p:nvSpPr>
          <p:spPr bwMode="auto">
            <a:xfrm>
              <a:off x="302238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09" name="Rectangle 69"/>
            <p:cNvSpPr>
              <a:spLocks noChangeArrowheads="1"/>
            </p:cNvSpPr>
            <p:nvPr/>
          </p:nvSpPr>
          <p:spPr bwMode="auto">
            <a:xfrm>
              <a:off x="2393738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0" name="Rectangle 70"/>
            <p:cNvSpPr>
              <a:spLocks noChangeArrowheads="1"/>
            </p:cNvSpPr>
            <p:nvPr/>
          </p:nvSpPr>
          <p:spPr bwMode="auto">
            <a:xfrm>
              <a:off x="17682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1" name="Rectangle 71"/>
            <p:cNvSpPr>
              <a:spLocks noChangeArrowheads="1"/>
            </p:cNvSpPr>
            <p:nvPr/>
          </p:nvSpPr>
          <p:spPr bwMode="auto">
            <a:xfrm>
              <a:off x="1138025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12" name="Rectangle 72"/>
            <p:cNvSpPr>
              <a:spLocks noChangeArrowheads="1"/>
            </p:cNvSpPr>
            <p:nvPr/>
          </p:nvSpPr>
          <p:spPr bwMode="auto">
            <a:xfrm>
              <a:off x="512550" y="602882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35913" name="Rectangle 73"/>
            <p:cNvSpPr>
              <a:spLocks noChangeArrowheads="1"/>
            </p:cNvSpPr>
            <p:nvPr/>
          </p:nvSpPr>
          <p:spPr bwMode="auto">
            <a:xfrm>
              <a:off x="8040475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4" name="Rectangle 74"/>
            <p:cNvSpPr>
              <a:spLocks noChangeArrowheads="1"/>
            </p:cNvSpPr>
            <p:nvPr/>
          </p:nvSpPr>
          <p:spPr bwMode="auto">
            <a:xfrm>
              <a:off x="7410238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5" name="Rectangle 75"/>
            <p:cNvSpPr>
              <a:spLocks noChangeArrowheads="1"/>
            </p:cNvSpPr>
            <p:nvPr/>
          </p:nvSpPr>
          <p:spPr bwMode="auto">
            <a:xfrm>
              <a:off x="67847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16" name="Rectangle 76"/>
            <p:cNvSpPr>
              <a:spLocks noChangeArrowheads="1"/>
            </p:cNvSpPr>
            <p:nvPr/>
          </p:nvSpPr>
          <p:spPr bwMode="auto">
            <a:xfrm>
              <a:off x="6156113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7" name="Rectangle 77"/>
            <p:cNvSpPr>
              <a:spLocks noChangeArrowheads="1"/>
            </p:cNvSpPr>
            <p:nvPr/>
          </p:nvSpPr>
          <p:spPr bwMode="auto">
            <a:xfrm>
              <a:off x="553063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8" name="Rectangle 78"/>
            <p:cNvSpPr>
              <a:spLocks noChangeArrowheads="1"/>
            </p:cNvSpPr>
            <p:nvPr/>
          </p:nvSpPr>
          <p:spPr bwMode="auto">
            <a:xfrm>
              <a:off x="4903575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35919" name="Rectangle 79"/>
            <p:cNvSpPr>
              <a:spLocks noChangeArrowheads="1"/>
            </p:cNvSpPr>
            <p:nvPr/>
          </p:nvSpPr>
          <p:spPr bwMode="auto">
            <a:xfrm>
              <a:off x="4274925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0" name="Rectangle 80"/>
            <p:cNvSpPr>
              <a:spLocks noChangeArrowheads="1"/>
            </p:cNvSpPr>
            <p:nvPr/>
          </p:nvSpPr>
          <p:spPr bwMode="auto">
            <a:xfrm>
              <a:off x="3647863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1" name="Rectangle 81"/>
            <p:cNvSpPr>
              <a:spLocks noChangeArrowheads="1"/>
            </p:cNvSpPr>
            <p:nvPr/>
          </p:nvSpPr>
          <p:spPr bwMode="auto">
            <a:xfrm>
              <a:off x="302238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35922" name="Rectangle 82"/>
            <p:cNvSpPr>
              <a:spLocks noChangeArrowheads="1"/>
            </p:cNvSpPr>
            <p:nvPr/>
          </p:nvSpPr>
          <p:spPr bwMode="auto">
            <a:xfrm>
              <a:off x="2393738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3" name="Rectangle 83"/>
            <p:cNvSpPr>
              <a:spLocks noChangeArrowheads="1"/>
            </p:cNvSpPr>
            <p:nvPr/>
          </p:nvSpPr>
          <p:spPr bwMode="auto">
            <a:xfrm>
              <a:off x="17682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4" name="Rectangle 84"/>
            <p:cNvSpPr>
              <a:spLocks noChangeArrowheads="1"/>
            </p:cNvSpPr>
            <p:nvPr/>
          </p:nvSpPr>
          <p:spPr bwMode="auto">
            <a:xfrm>
              <a:off x="1138025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25" name="Rectangle 85"/>
            <p:cNvSpPr>
              <a:spLocks noChangeArrowheads="1"/>
            </p:cNvSpPr>
            <p:nvPr/>
          </p:nvSpPr>
          <p:spPr bwMode="auto">
            <a:xfrm>
              <a:off x="512550" y="570338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35926" name="Rectangle 86"/>
            <p:cNvSpPr>
              <a:spLocks noChangeArrowheads="1"/>
            </p:cNvSpPr>
            <p:nvPr/>
          </p:nvSpPr>
          <p:spPr bwMode="auto">
            <a:xfrm>
              <a:off x="8040475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7" name="Rectangle 87"/>
            <p:cNvSpPr>
              <a:spLocks noChangeArrowheads="1"/>
            </p:cNvSpPr>
            <p:nvPr/>
          </p:nvSpPr>
          <p:spPr bwMode="auto">
            <a:xfrm>
              <a:off x="7410238" y="5379534"/>
              <a:ext cx="630238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8" name="Rectangle 88"/>
            <p:cNvSpPr>
              <a:spLocks noChangeArrowheads="1"/>
            </p:cNvSpPr>
            <p:nvPr/>
          </p:nvSpPr>
          <p:spPr bwMode="auto">
            <a:xfrm>
              <a:off x="6784763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29" name="Rectangle 89"/>
            <p:cNvSpPr>
              <a:spLocks noChangeArrowheads="1"/>
            </p:cNvSpPr>
            <p:nvPr/>
          </p:nvSpPr>
          <p:spPr bwMode="auto">
            <a:xfrm>
              <a:off x="6156113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0" name="Rectangle 90"/>
            <p:cNvSpPr>
              <a:spLocks noChangeArrowheads="1"/>
            </p:cNvSpPr>
            <p:nvPr/>
          </p:nvSpPr>
          <p:spPr bwMode="auto">
            <a:xfrm>
              <a:off x="553063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1" name="Rectangle 91"/>
            <p:cNvSpPr>
              <a:spLocks noChangeArrowheads="1"/>
            </p:cNvSpPr>
            <p:nvPr/>
          </p:nvSpPr>
          <p:spPr bwMode="auto">
            <a:xfrm>
              <a:off x="4903575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35932" name="Rectangle 92"/>
            <p:cNvSpPr>
              <a:spLocks noChangeArrowheads="1"/>
            </p:cNvSpPr>
            <p:nvPr/>
          </p:nvSpPr>
          <p:spPr bwMode="auto">
            <a:xfrm>
              <a:off x="4274925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>
              <a:off x="3647863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>
              <a:off x="302238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35" name="Rectangle 95"/>
            <p:cNvSpPr>
              <a:spLocks noChangeArrowheads="1"/>
            </p:cNvSpPr>
            <p:nvPr/>
          </p:nvSpPr>
          <p:spPr bwMode="auto">
            <a:xfrm>
              <a:off x="2393738" y="5379534"/>
              <a:ext cx="628650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36" name="Rectangle 96"/>
            <p:cNvSpPr>
              <a:spLocks noChangeArrowheads="1"/>
            </p:cNvSpPr>
            <p:nvPr/>
          </p:nvSpPr>
          <p:spPr bwMode="auto">
            <a:xfrm>
              <a:off x="1768263" y="5379534"/>
              <a:ext cx="625475" cy="323850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35937" name="Rectangle 97"/>
            <p:cNvSpPr>
              <a:spLocks noChangeArrowheads="1"/>
            </p:cNvSpPr>
            <p:nvPr/>
          </p:nvSpPr>
          <p:spPr bwMode="auto">
            <a:xfrm>
              <a:off x="1138025" y="5379534"/>
              <a:ext cx="630238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0070C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35938" name="Rectangle 98"/>
            <p:cNvSpPr>
              <a:spLocks noChangeArrowheads="1"/>
            </p:cNvSpPr>
            <p:nvPr/>
          </p:nvSpPr>
          <p:spPr bwMode="auto">
            <a:xfrm>
              <a:off x="512550" y="5379534"/>
              <a:ext cx="625475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5939" name="Rectangle 99"/>
            <p:cNvSpPr>
              <a:spLocks noChangeArrowheads="1"/>
            </p:cNvSpPr>
            <p:nvPr/>
          </p:nvSpPr>
          <p:spPr bwMode="auto">
            <a:xfrm>
              <a:off x="8040475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0" name="Rectangle 100"/>
            <p:cNvSpPr>
              <a:spLocks noChangeArrowheads="1"/>
            </p:cNvSpPr>
            <p:nvPr/>
          </p:nvSpPr>
          <p:spPr bwMode="auto">
            <a:xfrm>
              <a:off x="7410238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41" name="Rectangle 101"/>
            <p:cNvSpPr>
              <a:spLocks noChangeArrowheads="1"/>
            </p:cNvSpPr>
            <p:nvPr/>
          </p:nvSpPr>
          <p:spPr bwMode="auto">
            <a:xfrm>
              <a:off x="67847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42" name="Rectangle 102"/>
            <p:cNvSpPr>
              <a:spLocks noChangeArrowheads="1"/>
            </p:cNvSpPr>
            <p:nvPr/>
          </p:nvSpPr>
          <p:spPr bwMode="auto">
            <a:xfrm>
              <a:off x="6156113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3" name="Rectangle 103"/>
            <p:cNvSpPr>
              <a:spLocks noChangeArrowheads="1"/>
            </p:cNvSpPr>
            <p:nvPr/>
          </p:nvSpPr>
          <p:spPr bwMode="auto">
            <a:xfrm>
              <a:off x="553063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44" name="Rectangle 104"/>
            <p:cNvSpPr>
              <a:spLocks noChangeArrowheads="1"/>
            </p:cNvSpPr>
            <p:nvPr/>
          </p:nvSpPr>
          <p:spPr bwMode="auto">
            <a:xfrm>
              <a:off x="4903575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35945" name="Rectangle 105"/>
            <p:cNvSpPr>
              <a:spLocks noChangeArrowheads="1"/>
            </p:cNvSpPr>
            <p:nvPr/>
          </p:nvSpPr>
          <p:spPr bwMode="auto">
            <a:xfrm>
              <a:off x="4274925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6" name="Rectangle 106"/>
            <p:cNvSpPr>
              <a:spLocks noChangeArrowheads="1"/>
            </p:cNvSpPr>
            <p:nvPr/>
          </p:nvSpPr>
          <p:spPr bwMode="auto">
            <a:xfrm>
              <a:off x="3647863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47" name="Rectangle 107"/>
            <p:cNvSpPr>
              <a:spLocks noChangeArrowheads="1"/>
            </p:cNvSpPr>
            <p:nvPr/>
          </p:nvSpPr>
          <p:spPr bwMode="auto">
            <a:xfrm>
              <a:off x="302238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35948" name="Rectangle 108"/>
            <p:cNvSpPr>
              <a:spLocks noChangeArrowheads="1"/>
            </p:cNvSpPr>
            <p:nvPr/>
          </p:nvSpPr>
          <p:spPr bwMode="auto">
            <a:xfrm>
              <a:off x="2393738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9" name="Rectangle 109"/>
            <p:cNvSpPr>
              <a:spLocks noChangeArrowheads="1"/>
            </p:cNvSpPr>
            <p:nvPr/>
          </p:nvSpPr>
          <p:spPr bwMode="auto">
            <a:xfrm>
              <a:off x="17682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50" name="Rectangle 110"/>
            <p:cNvSpPr>
              <a:spLocks noChangeArrowheads="1"/>
            </p:cNvSpPr>
            <p:nvPr/>
          </p:nvSpPr>
          <p:spPr bwMode="auto">
            <a:xfrm>
              <a:off x="1138025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51" name="Rectangle 111"/>
            <p:cNvSpPr>
              <a:spLocks noChangeArrowheads="1"/>
            </p:cNvSpPr>
            <p:nvPr/>
          </p:nvSpPr>
          <p:spPr bwMode="auto">
            <a:xfrm>
              <a:off x="512550" y="505409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5952" name="Rectangle 112"/>
            <p:cNvSpPr>
              <a:spLocks noChangeArrowheads="1"/>
            </p:cNvSpPr>
            <p:nvPr/>
          </p:nvSpPr>
          <p:spPr bwMode="auto">
            <a:xfrm>
              <a:off x="8040475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3" name="Rectangle 113"/>
            <p:cNvSpPr>
              <a:spLocks noChangeArrowheads="1"/>
            </p:cNvSpPr>
            <p:nvPr/>
          </p:nvSpPr>
          <p:spPr bwMode="auto">
            <a:xfrm>
              <a:off x="7410238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4" name="Rectangle 114"/>
            <p:cNvSpPr>
              <a:spLocks noChangeArrowheads="1"/>
            </p:cNvSpPr>
            <p:nvPr/>
          </p:nvSpPr>
          <p:spPr bwMode="auto">
            <a:xfrm>
              <a:off x="67847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5" name="Rectangle 115"/>
            <p:cNvSpPr>
              <a:spLocks noChangeArrowheads="1"/>
            </p:cNvSpPr>
            <p:nvPr/>
          </p:nvSpPr>
          <p:spPr bwMode="auto">
            <a:xfrm>
              <a:off x="6156113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6" name="Rectangle 116"/>
            <p:cNvSpPr>
              <a:spLocks noChangeArrowheads="1"/>
            </p:cNvSpPr>
            <p:nvPr/>
          </p:nvSpPr>
          <p:spPr bwMode="auto">
            <a:xfrm>
              <a:off x="553063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7" name="Rectangle 117"/>
            <p:cNvSpPr>
              <a:spLocks noChangeArrowheads="1"/>
            </p:cNvSpPr>
            <p:nvPr/>
          </p:nvSpPr>
          <p:spPr bwMode="auto">
            <a:xfrm>
              <a:off x="4903575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8" name="Rectangle 118"/>
            <p:cNvSpPr>
              <a:spLocks noChangeArrowheads="1"/>
            </p:cNvSpPr>
            <p:nvPr/>
          </p:nvSpPr>
          <p:spPr bwMode="auto">
            <a:xfrm>
              <a:off x="4274925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9" name="Rectangle 119"/>
            <p:cNvSpPr>
              <a:spLocks noChangeArrowheads="1"/>
            </p:cNvSpPr>
            <p:nvPr/>
          </p:nvSpPr>
          <p:spPr bwMode="auto">
            <a:xfrm>
              <a:off x="3647863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0" name="Rectangle 120"/>
            <p:cNvSpPr>
              <a:spLocks noChangeArrowheads="1"/>
            </p:cNvSpPr>
            <p:nvPr/>
          </p:nvSpPr>
          <p:spPr bwMode="auto">
            <a:xfrm>
              <a:off x="302238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1" name="Rectangle 121"/>
            <p:cNvSpPr>
              <a:spLocks noChangeArrowheads="1"/>
            </p:cNvSpPr>
            <p:nvPr/>
          </p:nvSpPr>
          <p:spPr bwMode="auto">
            <a:xfrm>
              <a:off x="2393738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62" name="Rectangle 122"/>
            <p:cNvSpPr>
              <a:spLocks noChangeArrowheads="1"/>
            </p:cNvSpPr>
            <p:nvPr/>
          </p:nvSpPr>
          <p:spPr bwMode="auto">
            <a:xfrm>
              <a:off x="17682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3" name="Rectangle 123"/>
            <p:cNvSpPr>
              <a:spLocks noChangeArrowheads="1"/>
            </p:cNvSpPr>
            <p:nvPr/>
          </p:nvSpPr>
          <p:spPr bwMode="auto">
            <a:xfrm>
              <a:off x="1138025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4" name="Rectangle 124"/>
            <p:cNvSpPr>
              <a:spLocks noChangeArrowheads="1"/>
            </p:cNvSpPr>
            <p:nvPr/>
          </p:nvSpPr>
          <p:spPr bwMode="auto">
            <a:xfrm>
              <a:off x="512550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35965" name="Line 125"/>
            <p:cNvSpPr>
              <a:spLocks noChangeShapeType="1"/>
            </p:cNvSpPr>
            <p:nvPr/>
          </p:nvSpPr>
          <p:spPr bwMode="auto">
            <a:xfrm>
              <a:off x="512550" y="505409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5966" name="Line 126"/>
            <p:cNvSpPr>
              <a:spLocks noChangeShapeType="1"/>
            </p:cNvSpPr>
            <p:nvPr/>
          </p:nvSpPr>
          <p:spPr bwMode="auto">
            <a:xfrm>
              <a:off x="512550" y="537953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67" name="Line 127"/>
            <p:cNvSpPr>
              <a:spLocks noChangeShapeType="1"/>
            </p:cNvSpPr>
            <p:nvPr/>
          </p:nvSpPr>
          <p:spPr bwMode="auto">
            <a:xfrm>
              <a:off x="512550" y="570338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8" name="Line 128"/>
            <p:cNvSpPr>
              <a:spLocks noChangeShapeType="1"/>
            </p:cNvSpPr>
            <p:nvPr/>
          </p:nvSpPr>
          <p:spPr bwMode="auto">
            <a:xfrm>
              <a:off x="512550" y="602882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9" name="Line 129"/>
            <p:cNvSpPr>
              <a:spLocks noChangeShapeType="1"/>
            </p:cNvSpPr>
            <p:nvPr/>
          </p:nvSpPr>
          <p:spPr bwMode="auto">
            <a:xfrm>
              <a:off x="17682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0" name="Line 130"/>
            <p:cNvSpPr>
              <a:spLocks noChangeShapeType="1"/>
            </p:cNvSpPr>
            <p:nvPr/>
          </p:nvSpPr>
          <p:spPr bwMode="auto">
            <a:xfrm>
              <a:off x="23937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1" name="Line 131"/>
            <p:cNvSpPr>
              <a:spLocks noChangeShapeType="1"/>
            </p:cNvSpPr>
            <p:nvPr/>
          </p:nvSpPr>
          <p:spPr bwMode="auto">
            <a:xfrm>
              <a:off x="36478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2" name="Line 132"/>
            <p:cNvSpPr>
              <a:spLocks noChangeShapeType="1"/>
            </p:cNvSpPr>
            <p:nvPr/>
          </p:nvSpPr>
          <p:spPr bwMode="auto">
            <a:xfrm>
              <a:off x="427492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3" name="Line 133"/>
            <p:cNvSpPr>
              <a:spLocks noChangeShapeType="1"/>
            </p:cNvSpPr>
            <p:nvPr/>
          </p:nvSpPr>
          <p:spPr bwMode="auto">
            <a:xfrm>
              <a:off x="55306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4" name="Line 134"/>
            <p:cNvSpPr>
              <a:spLocks noChangeShapeType="1"/>
            </p:cNvSpPr>
            <p:nvPr/>
          </p:nvSpPr>
          <p:spPr bwMode="auto">
            <a:xfrm>
              <a:off x="615611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5" name="Line 135"/>
            <p:cNvSpPr>
              <a:spLocks noChangeShapeType="1"/>
            </p:cNvSpPr>
            <p:nvPr/>
          </p:nvSpPr>
          <p:spPr bwMode="auto">
            <a:xfrm>
              <a:off x="74102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6" name="Line 136"/>
            <p:cNvSpPr>
              <a:spLocks noChangeShapeType="1"/>
            </p:cNvSpPr>
            <p:nvPr/>
          </p:nvSpPr>
          <p:spPr bwMode="auto">
            <a:xfrm>
              <a:off x="804047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7" name="Line 137"/>
            <p:cNvSpPr>
              <a:spLocks noChangeShapeType="1"/>
            </p:cNvSpPr>
            <p:nvPr/>
          </p:nvSpPr>
          <p:spPr bwMode="auto">
            <a:xfrm>
              <a:off x="113802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8" name="Line 138"/>
            <p:cNvSpPr>
              <a:spLocks noChangeShapeType="1"/>
            </p:cNvSpPr>
            <p:nvPr/>
          </p:nvSpPr>
          <p:spPr bwMode="auto">
            <a:xfrm>
              <a:off x="3022388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9" name="Line 139"/>
            <p:cNvSpPr>
              <a:spLocks noChangeShapeType="1"/>
            </p:cNvSpPr>
            <p:nvPr/>
          </p:nvSpPr>
          <p:spPr bwMode="auto">
            <a:xfrm>
              <a:off x="512550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0" name="Line 140"/>
            <p:cNvSpPr>
              <a:spLocks noChangeShapeType="1"/>
            </p:cNvSpPr>
            <p:nvPr/>
          </p:nvSpPr>
          <p:spPr bwMode="auto">
            <a:xfrm>
              <a:off x="490357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1" name="Line 141"/>
            <p:cNvSpPr>
              <a:spLocks noChangeShapeType="1"/>
            </p:cNvSpPr>
            <p:nvPr/>
          </p:nvSpPr>
          <p:spPr bwMode="auto">
            <a:xfrm>
              <a:off x="6784763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2" name="Line 142"/>
            <p:cNvSpPr>
              <a:spLocks noChangeShapeType="1"/>
            </p:cNvSpPr>
            <p:nvPr/>
          </p:nvSpPr>
          <p:spPr bwMode="auto">
            <a:xfrm>
              <a:off x="512550" y="472865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 dirty="0">
                <a:solidFill>
                  <a:srgbClr val="990000"/>
                </a:solidFill>
              </a:endParaRPr>
            </a:p>
          </p:txBody>
        </p:sp>
        <p:sp>
          <p:nvSpPr>
            <p:cNvPr id="35983" name="Line 143"/>
            <p:cNvSpPr>
              <a:spLocks noChangeShapeType="1"/>
            </p:cNvSpPr>
            <p:nvPr/>
          </p:nvSpPr>
          <p:spPr bwMode="auto">
            <a:xfrm>
              <a:off x="8665951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4" name="Line 144"/>
            <p:cNvSpPr>
              <a:spLocks noChangeShapeType="1"/>
            </p:cNvSpPr>
            <p:nvPr/>
          </p:nvSpPr>
          <p:spPr bwMode="auto">
            <a:xfrm>
              <a:off x="512550" y="635426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7926" y="4339608"/>
            <a:ext cx="3424202" cy="340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Translation Lookaside Buffer (TLB)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30300" y="3699962"/>
            <a:ext cx="2229168" cy="340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VPN </a:t>
            </a:r>
            <a:r>
              <a:rPr lang="en-US" sz="1797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= 0b</a:t>
            </a:r>
            <a:r>
              <a:rPr lang="en-US" sz="1797" dirty="0">
                <a:solidFill>
                  <a:srgbClr val="0070C0"/>
                </a:solidFill>
                <a:latin typeface="Calibri" pitchFamily="34" charset="0"/>
              </a:rPr>
              <a:t>11</a:t>
            </a:r>
            <a:r>
              <a:rPr lang="en-US" sz="1797" dirty="0">
                <a:solidFill>
                  <a:srgbClr val="00B050"/>
                </a:solidFill>
                <a:latin typeface="Calibri" pitchFamily="34" charset="0"/>
              </a:rPr>
              <a:t>01</a:t>
            </a:r>
            <a:r>
              <a:rPr lang="en-US" sz="1797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= 0x0D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3116" y="240853"/>
            <a:ext cx="8095518" cy="1052148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dirty="0"/>
              <a:t>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3081" y="1296171"/>
            <a:ext cx="8292003" cy="453184"/>
          </a:xfrm>
          <a:ln/>
        </p:spPr>
        <p:txBody>
          <a:bodyPr/>
          <a:lstStyle/>
          <a:p>
            <a:pPr>
              <a:tabLst>
                <a:tab pos="668652" algn="l"/>
                <a:tab pos="1581315" algn="l"/>
                <a:tab pos="2493977" algn="l"/>
                <a:tab pos="3406640" algn="l"/>
                <a:tab pos="4319303" algn="l"/>
                <a:tab pos="5231965" algn="l"/>
                <a:tab pos="6144628" algn="l"/>
                <a:tab pos="7057291" algn="l"/>
                <a:tab pos="7969953" algn="l"/>
                <a:tab pos="8882616" algn="l"/>
                <a:tab pos="9795279" algn="l"/>
              </a:tabLst>
            </a:pPr>
            <a:r>
              <a:rPr lang="en-GB" sz="1996" b="0" dirty="0"/>
              <a:t>Only showing the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01089" y="436197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0221" y="436197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17768" y="4361979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01089" y="405615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0221" y="405615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17768" y="4056158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01089" y="3750338"/>
            <a:ext cx="690868" cy="307405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0221" y="3750338"/>
            <a:ext cx="690868" cy="307405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17768" y="3750338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01089" y="344293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0221" y="344293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17768" y="3442934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01089" y="313552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0221" y="313552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17768" y="3135529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01089" y="282970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0221" y="282970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17768" y="2829708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01089" y="252388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0221" y="252388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17768" y="2523889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01089" y="221648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0221" y="221648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17768" y="2216484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01089" y="1910663"/>
            <a:ext cx="690868" cy="3058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0221" y="1910663"/>
            <a:ext cx="690868" cy="3058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17768" y="1910663"/>
            <a:ext cx="692453" cy="3058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17768" y="2216484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17768" y="2523888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17768" y="2832875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17768" y="3135529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17768" y="3442933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17768" y="3738719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17768" y="4056158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17768" y="4361978"/>
            <a:ext cx="2099225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0221" y="1910663"/>
            <a:ext cx="1585" cy="275872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01089" y="1910663"/>
            <a:ext cx="1585" cy="275872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17768" y="1910663"/>
            <a:ext cx="2099225" cy="1585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00409" y="1910663"/>
            <a:ext cx="1585" cy="27587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17768" y="4669383"/>
            <a:ext cx="2099225" cy="1585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17768" y="1918056"/>
            <a:ext cx="1585" cy="27587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86911" y="436197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6042" y="436197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3589" y="4361979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86911" y="405615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6042" y="405615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3589" y="4056158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86911" y="375033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6042" y="375033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3589" y="3750338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86911" y="344293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6042" y="344293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3589" y="3442934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86911" y="313552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6042" y="313552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3589" y="3135529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86911" y="282970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6042" y="2829708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3589" y="2829708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86911" y="252388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6042" y="2523889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3589" y="2523889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86911" y="221648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6042" y="2216484"/>
            <a:ext cx="690868" cy="307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3589" y="2216484"/>
            <a:ext cx="692453" cy="30740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86911" y="1910663"/>
            <a:ext cx="690868" cy="3058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6042" y="1910663"/>
            <a:ext cx="690868" cy="3058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3589" y="1910663"/>
            <a:ext cx="692453" cy="3058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998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1903589" y="2216484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13856" y="2523888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3589" y="2832875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3589" y="3135529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3589" y="3442933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3589" y="3754033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3589" y="4056158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3589" y="4361978"/>
            <a:ext cx="2071844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6534" y="1910663"/>
            <a:ext cx="1585" cy="275872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86910" y="1910663"/>
            <a:ext cx="1585" cy="275872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3589" y="1910663"/>
            <a:ext cx="1585" cy="27587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3589" y="1910663"/>
            <a:ext cx="2071844" cy="1585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3589" y="4669383"/>
            <a:ext cx="2071844" cy="1585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4115" y="1901472"/>
            <a:ext cx="1585" cy="2783755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53" y="5019887"/>
            <a:ext cx="4187861" cy="90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" name="TextBox 135"/>
          <p:cNvSpPr txBox="1"/>
          <p:nvPr/>
        </p:nvSpPr>
        <p:spPr>
          <a:xfrm>
            <a:off x="7235273" y="3734501"/>
            <a:ext cx="1489952" cy="340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0x0D </a:t>
            </a:r>
            <a:r>
              <a:rPr lang="en-US" sz="1797" dirty="0">
                <a:solidFill>
                  <a:srgbClr val="C00000"/>
                </a:solidFill>
                <a:latin typeface="Times New Roman"/>
                <a:cs typeface="Times New Roman"/>
              </a:rPr>
              <a:t>→</a:t>
            </a:r>
            <a:r>
              <a:rPr lang="en-US" sz="1797" dirty="0">
                <a:solidFill>
                  <a:srgbClr val="C00000"/>
                </a:solidFill>
                <a:latin typeface="Calibri" pitchFamily="34" charset="0"/>
              </a:rPr>
              <a:t> 0x2D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656" y="5194038"/>
            <a:ext cx="3581771" cy="67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Arrow 2"/>
          <p:cNvSpPr/>
          <p:nvPr/>
        </p:nvSpPr>
        <p:spPr bwMode="auto">
          <a:xfrm>
            <a:off x="4641709" y="5379671"/>
            <a:ext cx="606886" cy="187822"/>
          </a:xfrm>
          <a:prstGeom prst="rightArrow">
            <a:avLst>
              <a:gd name="adj1" fmla="val 50000"/>
              <a:gd name="adj2" fmla="val 105958"/>
            </a:avLst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597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0828" y="1066409"/>
            <a:ext cx="8292003" cy="1443535"/>
          </a:xfrm>
          <a:ln/>
        </p:spPr>
        <p:txBody>
          <a:bodyPr/>
          <a:lstStyle/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16 lines, 4-byte cache line size</a:t>
            </a:r>
          </a:p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8482" algn="l"/>
                <a:tab pos="844530" algn="l"/>
                <a:tab pos="1757193" algn="l"/>
                <a:tab pos="2669856" algn="l"/>
                <a:tab pos="3582518" algn="l"/>
                <a:tab pos="4495181" algn="l"/>
                <a:tab pos="5407844" algn="l"/>
                <a:tab pos="6320506" algn="l"/>
                <a:tab pos="7233169" algn="l"/>
                <a:tab pos="8145831" algn="l"/>
                <a:tab pos="9058494" algn="l"/>
                <a:tab pos="9971157" algn="l"/>
              </a:tabLst>
            </a:pPr>
            <a:r>
              <a:rPr lang="en-GB" dirty="0"/>
              <a:t>Direct mapped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706522" y="1610578"/>
            <a:ext cx="6331485" cy="1506253"/>
            <a:chOff x="1711325" y="1629578"/>
            <a:chExt cx="6343232" cy="150904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7441170" y="1906799"/>
              <a:ext cx="542925" cy="36933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597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91000" y="1629578"/>
              <a:ext cx="3863557" cy="5901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97" dirty="0">
                  <a:latin typeface="Calibri" pitchFamily="34" charset="0"/>
                </a:rPr>
                <a:t>V[0b</a:t>
              </a:r>
              <a:r>
                <a:rPr lang="en-US" sz="1797" dirty="0">
                  <a:solidFill>
                    <a:srgbClr val="7030A0"/>
                  </a:solidFill>
                  <a:latin typeface="Calibri" pitchFamily="34" charset="0"/>
                </a:rPr>
                <a:t>00001101</a:t>
              </a:r>
              <a:r>
                <a:rPr lang="en-US" sz="1797" dirty="0">
                  <a:solidFill>
                    <a:srgbClr val="FFC000"/>
                  </a:solidFill>
                  <a:latin typeface="Calibri" pitchFamily="34" charset="0"/>
                </a:rPr>
                <a:t>101001</a:t>
              </a:r>
              <a:r>
                <a:rPr lang="en-US" sz="1797" dirty="0">
                  <a:latin typeface="Calibri" pitchFamily="34" charset="0"/>
                </a:rPr>
                <a:t>] = V[0x369]</a:t>
              </a:r>
            </a:p>
            <a:p>
              <a:r>
                <a:rPr lang="en-US" sz="1797" dirty="0">
                  <a:latin typeface="Calibri" pitchFamily="34" charset="0"/>
                </a:rPr>
                <a:t>P[0b</a:t>
              </a:r>
              <a:r>
                <a:rPr lang="en-US" sz="1797" dirty="0">
                  <a:solidFill>
                    <a:srgbClr val="0070C0"/>
                  </a:solidFill>
                  <a:latin typeface="Calibri" pitchFamily="34" charset="0"/>
                </a:rPr>
                <a:t>101101</a:t>
              </a:r>
              <a:r>
                <a:rPr lang="en-US" sz="1797" dirty="0">
                  <a:solidFill>
                    <a:srgbClr val="00B050"/>
                  </a:solidFill>
                  <a:latin typeface="Calibri" pitchFamily="34" charset="0"/>
                </a:rPr>
                <a:t>1010</a:t>
              </a:r>
              <a:r>
                <a:rPr lang="en-US" sz="1797" dirty="0">
                  <a:solidFill>
                    <a:srgbClr val="C00000"/>
                  </a:solidFill>
                  <a:latin typeface="Calibri" pitchFamily="34" charset="0"/>
                </a:rPr>
                <a:t>01</a:t>
              </a:r>
              <a:r>
                <a:rPr lang="en-US" sz="1797" dirty="0">
                  <a:latin typeface="Calibri" pitchFamily="34" charset="0"/>
                </a:rPr>
                <a:t>] = P[0xB69] = 0x15</a:t>
              </a: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V="1">
              <a:off x="1711325" y="2209800"/>
              <a:ext cx="3013075" cy="915988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>
              <a:cxnSpLocks/>
            </p:cNvCxnSpPr>
            <p:nvPr/>
          </p:nvCxnSpPr>
          <p:spPr bwMode="auto">
            <a:xfrm flipV="1">
              <a:off x="4627032" y="2216680"/>
              <a:ext cx="760941" cy="890983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294"/>
            <p:cNvCxnSpPr/>
            <p:nvPr/>
          </p:nvCxnSpPr>
          <p:spPr bwMode="auto">
            <a:xfrm flipH="1" flipV="1">
              <a:off x="6097591" y="2209801"/>
              <a:ext cx="1479548" cy="915987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293"/>
            <p:cNvCxnSpPr>
              <a:cxnSpLocks/>
            </p:cNvCxnSpPr>
            <p:nvPr/>
          </p:nvCxnSpPr>
          <p:spPr bwMode="auto">
            <a:xfrm flipH="1" flipV="1">
              <a:off x="5880689" y="2205900"/>
              <a:ext cx="683211" cy="932726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86687" y="416739"/>
            <a:ext cx="7271547" cy="572027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dirty="0"/>
              <a:t>Simple Memory System Cache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10273" y="3119998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710273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196734" y="3119998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196734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683194" y="3119998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83194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169655" y="3119998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169655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656115" y="3119998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56115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142576" y="3119998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142576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29036" y="31199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29036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115497" y="31199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115497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601957" y="31199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601957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088417" y="311999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088417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574876" y="3119998"/>
            <a:ext cx="486460" cy="3042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574876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061333" y="3119998"/>
            <a:ext cx="486460" cy="3042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061333" y="281576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46464" y="3471771"/>
            <a:ext cx="2918760" cy="332758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756227" y="3471771"/>
            <a:ext cx="2918760" cy="332758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46358" y="2518394"/>
            <a:ext cx="990352" cy="305821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20582" y="2514697"/>
            <a:ext cx="1923656" cy="305821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710273" y="2509943"/>
            <a:ext cx="2888654" cy="305821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3870029" y="6338241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252051" y="6338241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2632487" y="6338241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011339" y="6338241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1391777" y="6338241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773799" y="6338241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54235" y="6338241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3870029" y="6057774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252051" y="6057774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2632487" y="6057774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011339" y="6057774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1391777" y="6057774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773799" y="6057774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54235" y="6057774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3870029" y="5777306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252051" y="5777306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2632487" y="5777306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011339" y="5777306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1391777" y="5777306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773799" y="5777306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54235" y="5777306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3870029" y="5471487"/>
            <a:ext cx="619564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252051" y="5471487"/>
            <a:ext cx="617978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2632487" y="5471487"/>
            <a:ext cx="619564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011339" y="5471487"/>
            <a:ext cx="621148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1391777" y="5471487"/>
            <a:ext cx="619564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773799" y="5471487"/>
            <a:ext cx="617978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54235" y="5471487"/>
            <a:ext cx="619564" cy="30582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3870029" y="5191019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252051" y="5191019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2632487" y="5191019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011339" y="5191019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1391777" y="5191019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773799" y="5191019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54235" y="5191019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3870029" y="4910552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252051" y="4910552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2632487" y="4910552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011339" y="4910552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1391777" y="4910552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773799" y="4910552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54235" y="4910552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3870029" y="4630085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252051" y="4630085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2632487" y="4630085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011339" y="4630085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1391777" y="4630085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773799" y="4630085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54235" y="4630085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3870029" y="4349618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252051" y="4349618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2632487" y="4349618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011339" y="4349618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1391777" y="4349618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773799" y="4349618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54235" y="4349618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3870029" y="4069150"/>
            <a:ext cx="619564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252051" y="4069150"/>
            <a:ext cx="617978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2632487" y="4069150"/>
            <a:ext cx="619564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011339" y="4069150"/>
            <a:ext cx="621148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391777" y="4069150"/>
            <a:ext cx="619564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773799" y="4069150"/>
            <a:ext cx="617978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54235" y="4069150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397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54234" y="4349618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54234" y="4630085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54234" y="4910553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54234" y="5191019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54234" y="5474655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54234" y="5777306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54234" y="6057774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54234" y="6338241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773798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1391776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011339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2632487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252050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3870029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54234" y="4069150"/>
            <a:ext cx="1585" cy="254955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54234" y="4069151"/>
            <a:ext cx="4317103" cy="1585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54234" y="6618708"/>
            <a:ext cx="4317103" cy="1585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481140" y="4076017"/>
            <a:ext cx="1585" cy="254955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8357503" y="6338241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7739525" y="6338241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7119961" y="6338241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498813" y="6338241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879251" y="6338241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261273" y="6338241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41709" y="6338241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8357503" y="6057774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7739525" y="6057774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7119961" y="6057774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498813" y="6057774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879251" y="6057774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261273" y="6057774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41709" y="6057774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8357503" y="5777306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7739525" y="5777306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7119961" y="5777306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498813" y="5777306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879251" y="5777306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261273" y="5777306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41709" y="5777306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8357503" y="5471487"/>
            <a:ext cx="619564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7739525" y="5471487"/>
            <a:ext cx="617978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7119961" y="5471487"/>
            <a:ext cx="619564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498813" y="5471487"/>
            <a:ext cx="621148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879251" y="5471487"/>
            <a:ext cx="619564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261273" y="5471487"/>
            <a:ext cx="617978" cy="3058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41709" y="5471487"/>
            <a:ext cx="619564" cy="30582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8357503" y="5191019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7739525" y="5191019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7119961" y="5191019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498813" y="5191019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879251" y="5191019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261273" y="5191019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41709" y="5191019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8357503" y="4910552"/>
            <a:ext cx="619564" cy="28046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7739525" y="4910552"/>
            <a:ext cx="617978" cy="28046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7119961" y="4910552"/>
            <a:ext cx="619564" cy="280468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498813" y="4910552"/>
            <a:ext cx="621148" cy="28046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879251" y="4910552"/>
            <a:ext cx="619564" cy="28046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261273" y="4910552"/>
            <a:ext cx="617978" cy="28046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70C0"/>
                </a:solidFill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41709" y="4910552"/>
            <a:ext cx="619564" cy="28046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B05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8357503" y="4630085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7739525" y="4630085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7119961" y="4630085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498813" y="4630085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879251" y="4630085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261273" y="4630085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41709" y="4630085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8357503" y="4349618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7739525" y="4349618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7119961" y="4349618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498813" y="4349618"/>
            <a:ext cx="62114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879251" y="4349618"/>
            <a:ext cx="619564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261273" y="4349618"/>
            <a:ext cx="617978" cy="2804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41709" y="4349618"/>
            <a:ext cx="619564" cy="28046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357503" y="4069150"/>
            <a:ext cx="619564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7739525" y="4069150"/>
            <a:ext cx="617978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119961" y="4069150"/>
            <a:ext cx="619564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00B0F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498813" y="4069150"/>
            <a:ext cx="621148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879251" y="4069150"/>
            <a:ext cx="619564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261273" y="4069150"/>
            <a:ext cx="617978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41709" y="4069150"/>
            <a:ext cx="619564" cy="2804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193" tIns="44198" rIns="90193" bIns="44198"/>
          <a:lstStyle/>
          <a:p>
            <a:pPr eaLnBrk="1" hangingPunct="1">
              <a:spcBef>
                <a:spcPts val="873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397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59963" y="4349618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59963" y="4630085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59963" y="4910553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59963" y="5191019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59963" y="5474655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59963" y="5777306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59963" y="6057774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59963" y="6338241"/>
            <a:ext cx="4317103" cy="158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261272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879251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498813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7119961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7739525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8357503" y="4069150"/>
            <a:ext cx="1585" cy="254955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59963" y="4069151"/>
            <a:ext cx="4317103" cy="1585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8977067" y="4069150"/>
            <a:ext cx="1585" cy="254955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59963" y="6618708"/>
            <a:ext cx="4317103" cy="1585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41709" y="4076017"/>
            <a:ext cx="1585" cy="254955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629035" y="3119998"/>
            <a:ext cx="2918757" cy="304236"/>
            <a:chOff x="4787903" y="3278187"/>
            <a:chExt cx="2924172" cy="304800"/>
          </a:xfrm>
        </p:grpSpPr>
        <p:sp>
          <p:nvSpPr>
            <p:cNvPr id="205" name="Rectangle 24"/>
            <p:cNvSpPr>
              <a:spLocks noChangeArrowheads="1"/>
            </p:cNvSpPr>
            <p:nvPr/>
          </p:nvSpPr>
          <p:spPr bwMode="auto">
            <a:xfrm>
              <a:off x="4787903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6" name="Rectangle 27"/>
            <p:cNvSpPr>
              <a:spLocks noChangeArrowheads="1"/>
            </p:cNvSpPr>
            <p:nvPr/>
          </p:nvSpPr>
          <p:spPr bwMode="auto">
            <a:xfrm>
              <a:off x="5275266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07" name="Rectangle 30"/>
            <p:cNvSpPr>
              <a:spLocks noChangeArrowheads="1"/>
            </p:cNvSpPr>
            <p:nvPr/>
          </p:nvSpPr>
          <p:spPr bwMode="auto">
            <a:xfrm>
              <a:off x="5762629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8" name="Rectangle 33"/>
            <p:cNvSpPr>
              <a:spLocks noChangeArrowheads="1"/>
            </p:cNvSpPr>
            <p:nvPr/>
          </p:nvSpPr>
          <p:spPr bwMode="auto">
            <a:xfrm>
              <a:off x="6249991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1" name="Rectangle 36"/>
            <p:cNvSpPr>
              <a:spLocks noChangeArrowheads="1"/>
            </p:cNvSpPr>
            <p:nvPr/>
          </p:nvSpPr>
          <p:spPr bwMode="auto">
            <a:xfrm>
              <a:off x="6737353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2" name="Rectangle 39"/>
            <p:cNvSpPr>
              <a:spLocks noChangeArrowheads="1"/>
            </p:cNvSpPr>
            <p:nvPr/>
          </p:nvSpPr>
          <p:spPr bwMode="auto">
            <a:xfrm>
              <a:off x="7224712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68886" y="4053041"/>
            <a:ext cx="8824417" cy="2556424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462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63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464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465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66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67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468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69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0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1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2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3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74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475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76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477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478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479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80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1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482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83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484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485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486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487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8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489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90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1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2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3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4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95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96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97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498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499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500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01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02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03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04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5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6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7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8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09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10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11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2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513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4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515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16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517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18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519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520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521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522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523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24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397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525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26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41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4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5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6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7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48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549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550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551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52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553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554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5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556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557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58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559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560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561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62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63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564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5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6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7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8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69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570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571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2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3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4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5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76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577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578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579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580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81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582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83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84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585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6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7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8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9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0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91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92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593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594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95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596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97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598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99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600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601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602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603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604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605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397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606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07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21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TextBox 834"/>
          <p:cNvSpPr txBox="1"/>
          <p:nvPr/>
        </p:nvSpPr>
        <p:spPr>
          <a:xfrm>
            <a:off x="117561" y="3550406"/>
            <a:ext cx="525131" cy="34061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TLB</a:t>
            </a:r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1089126" y="216767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Rectangle 7"/>
          <p:cNvSpPr>
            <a:spLocks noChangeArrowheads="1"/>
          </p:cNvSpPr>
          <p:nvPr/>
        </p:nvSpPr>
        <p:spPr bwMode="auto">
          <a:xfrm>
            <a:off x="1089126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133" name="Rectangle 9"/>
          <p:cNvSpPr>
            <a:spLocks noChangeArrowheads="1"/>
          </p:cNvSpPr>
          <p:nvPr/>
        </p:nvSpPr>
        <p:spPr bwMode="auto">
          <a:xfrm>
            <a:off x="1575585" y="216767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Rectangle 10"/>
          <p:cNvSpPr>
            <a:spLocks noChangeArrowheads="1"/>
          </p:cNvSpPr>
          <p:nvPr/>
        </p:nvSpPr>
        <p:spPr bwMode="auto">
          <a:xfrm>
            <a:off x="157558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135" name="Rectangle 12"/>
          <p:cNvSpPr>
            <a:spLocks noChangeArrowheads="1"/>
          </p:cNvSpPr>
          <p:nvPr/>
        </p:nvSpPr>
        <p:spPr bwMode="auto">
          <a:xfrm>
            <a:off x="2062046" y="216767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Rectangle 13"/>
          <p:cNvSpPr>
            <a:spLocks noChangeArrowheads="1"/>
          </p:cNvSpPr>
          <p:nvPr/>
        </p:nvSpPr>
        <p:spPr bwMode="auto">
          <a:xfrm>
            <a:off x="2062046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37" name="Rectangle 15"/>
          <p:cNvSpPr>
            <a:spLocks noChangeArrowheads="1"/>
          </p:cNvSpPr>
          <p:nvPr/>
        </p:nvSpPr>
        <p:spPr bwMode="auto">
          <a:xfrm>
            <a:off x="2548505" y="216767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16"/>
          <p:cNvSpPr>
            <a:spLocks noChangeArrowheads="1"/>
          </p:cNvSpPr>
          <p:nvPr/>
        </p:nvSpPr>
        <p:spPr bwMode="auto">
          <a:xfrm>
            <a:off x="254850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39" name="Rectangle 18"/>
          <p:cNvSpPr>
            <a:spLocks noChangeArrowheads="1"/>
          </p:cNvSpPr>
          <p:nvPr/>
        </p:nvSpPr>
        <p:spPr bwMode="auto">
          <a:xfrm>
            <a:off x="3034966" y="216767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Rectangle 19"/>
          <p:cNvSpPr>
            <a:spLocks noChangeArrowheads="1"/>
          </p:cNvSpPr>
          <p:nvPr/>
        </p:nvSpPr>
        <p:spPr bwMode="auto">
          <a:xfrm>
            <a:off x="3034966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41" name="Rectangle 21"/>
          <p:cNvSpPr>
            <a:spLocks noChangeArrowheads="1"/>
          </p:cNvSpPr>
          <p:nvPr/>
        </p:nvSpPr>
        <p:spPr bwMode="auto">
          <a:xfrm>
            <a:off x="3521425" y="2167678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Rectangle 22"/>
          <p:cNvSpPr>
            <a:spLocks noChangeArrowheads="1"/>
          </p:cNvSpPr>
          <p:nvPr/>
        </p:nvSpPr>
        <p:spPr bwMode="auto">
          <a:xfrm>
            <a:off x="352142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43" name="Rectangle 24"/>
          <p:cNvSpPr>
            <a:spLocks noChangeArrowheads="1"/>
          </p:cNvSpPr>
          <p:nvPr/>
        </p:nvSpPr>
        <p:spPr bwMode="auto">
          <a:xfrm>
            <a:off x="4007886" y="2167678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" name="Rectangle 25"/>
          <p:cNvSpPr>
            <a:spLocks noChangeArrowheads="1"/>
          </p:cNvSpPr>
          <p:nvPr/>
        </p:nvSpPr>
        <p:spPr bwMode="auto">
          <a:xfrm>
            <a:off x="4007886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auto">
          <a:xfrm>
            <a:off x="4494345" y="2167678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Rectangle 28"/>
          <p:cNvSpPr>
            <a:spLocks noChangeArrowheads="1"/>
          </p:cNvSpPr>
          <p:nvPr/>
        </p:nvSpPr>
        <p:spPr bwMode="auto">
          <a:xfrm>
            <a:off x="449434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47" name="Rectangle 30"/>
          <p:cNvSpPr>
            <a:spLocks noChangeArrowheads="1"/>
          </p:cNvSpPr>
          <p:nvPr/>
        </p:nvSpPr>
        <p:spPr bwMode="auto">
          <a:xfrm>
            <a:off x="4980806" y="216767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31"/>
          <p:cNvSpPr>
            <a:spLocks noChangeArrowheads="1"/>
          </p:cNvSpPr>
          <p:nvPr/>
        </p:nvSpPr>
        <p:spPr bwMode="auto">
          <a:xfrm>
            <a:off x="4980806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49" name="Rectangle 33"/>
          <p:cNvSpPr>
            <a:spLocks noChangeArrowheads="1"/>
          </p:cNvSpPr>
          <p:nvPr/>
        </p:nvSpPr>
        <p:spPr bwMode="auto">
          <a:xfrm>
            <a:off x="5467265" y="216767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Rectangle 34"/>
          <p:cNvSpPr>
            <a:spLocks noChangeArrowheads="1"/>
          </p:cNvSpPr>
          <p:nvPr/>
        </p:nvSpPr>
        <p:spPr bwMode="auto">
          <a:xfrm>
            <a:off x="546726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51" name="Rectangle 36"/>
          <p:cNvSpPr>
            <a:spLocks noChangeArrowheads="1"/>
          </p:cNvSpPr>
          <p:nvPr/>
        </p:nvSpPr>
        <p:spPr bwMode="auto">
          <a:xfrm>
            <a:off x="5953725" y="216767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Rectangle 37"/>
          <p:cNvSpPr>
            <a:spLocks noChangeArrowheads="1"/>
          </p:cNvSpPr>
          <p:nvPr/>
        </p:nvSpPr>
        <p:spPr bwMode="auto">
          <a:xfrm>
            <a:off x="595372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3" name="Rectangle 39"/>
          <p:cNvSpPr>
            <a:spLocks noChangeArrowheads="1"/>
          </p:cNvSpPr>
          <p:nvPr/>
        </p:nvSpPr>
        <p:spPr bwMode="auto">
          <a:xfrm>
            <a:off x="6440185" y="216767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40"/>
          <p:cNvSpPr>
            <a:spLocks noChangeArrowheads="1"/>
          </p:cNvSpPr>
          <p:nvPr/>
        </p:nvSpPr>
        <p:spPr bwMode="auto">
          <a:xfrm>
            <a:off x="644018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5" name="Rectangle 42"/>
          <p:cNvSpPr>
            <a:spLocks noChangeArrowheads="1"/>
          </p:cNvSpPr>
          <p:nvPr/>
        </p:nvSpPr>
        <p:spPr bwMode="auto">
          <a:xfrm>
            <a:off x="6926645" y="216767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Rectangle 43"/>
          <p:cNvSpPr>
            <a:spLocks noChangeArrowheads="1"/>
          </p:cNvSpPr>
          <p:nvPr/>
        </p:nvSpPr>
        <p:spPr bwMode="auto">
          <a:xfrm>
            <a:off x="692664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7" name="Rectangle 45"/>
          <p:cNvSpPr>
            <a:spLocks noChangeArrowheads="1"/>
          </p:cNvSpPr>
          <p:nvPr/>
        </p:nvSpPr>
        <p:spPr bwMode="auto">
          <a:xfrm>
            <a:off x="7413105" y="2167678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Rectangle 46"/>
          <p:cNvSpPr>
            <a:spLocks noChangeArrowheads="1"/>
          </p:cNvSpPr>
          <p:nvPr/>
        </p:nvSpPr>
        <p:spPr bwMode="auto">
          <a:xfrm>
            <a:off x="7413105" y="1863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59" name="Group 47"/>
          <p:cNvGrpSpPr>
            <a:grpSpLocks/>
          </p:cNvGrpSpPr>
          <p:nvPr/>
        </p:nvGrpSpPr>
        <p:grpSpPr bwMode="auto">
          <a:xfrm>
            <a:off x="4980804" y="2631955"/>
            <a:ext cx="2918760" cy="332758"/>
            <a:chOff x="3085" y="1661"/>
            <a:chExt cx="1842" cy="210"/>
          </a:xfrm>
        </p:grpSpPr>
        <p:sp>
          <p:nvSpPr>
            <p:cNvPr id="160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162" name="Group 50"/>
          <p:cNvGrpSpPr>
            <a:grpSpLocks/>
          </p:cNvGrpSpPr>
          <p:nvPr/>
        </p:nvGrpSpPr>
        <p:grpSpPr bwMode="auto">
          <a:xfrm>
            <a:off x="1089125" y="2624032"/>
            <a:ext cx="3909109" cy="332758"/>
            <a:chOff x="629" y="1656"/>
            <a:chExt cx="2467" cy="210"/>
          </a:xfrm>
        </p:grpSpPr>
        <p:sp>
          <p:nvSpPr>
            <p:cNvPr id="163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165" name="Line 54"/>
          <p:cNvSpPr>
            <a:spLocks noChangeShapeType="1"/>
          </p:cNvSpPr>
          <p:nvPr/>
        </p:nvSpPr>
        <p:spPr bwMode="auto">
          <a:xfrm>
            <a:off x="4004716" y="1724530"/>
            <a:ext cx="990350" cy="158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" name="Text Box 55"/>
          <p:cNvSpPr txBox="1">
            <a:spLocks noChangeArrowheads="1"/>
          </p:cNvSpPr>
          <p:nvPr/>
        </p:nvSpPr>
        <p:spPr bwMode="auto">
          <a:xfrm>
            <a:off x="4228138" y="1600934"/>
            <a:ext cx="538750" cy="305821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599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167" name="Line 57"/>
          <p:cNvSpPr>
            <a:spLocks noChangeShapeType="1"/>
          </p:cNvSpPr>
          <p:nvPr/>
        </p:nvSpPr>
        <p:spPr bwMode="auto">
          <a:xfrm>
            <a:off x="1089125" y="1720832"/>
            <a:ext cx="2921929" cy="158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" name="Text Box 58"/>
          <p:cNvSpPr txBox="1">
            <a:spLocks noChangeArrowheads="1"/>
          </p:cNvSpPr>
          <p:nvPr/>
        </p:nvSpPr>
        <p:spPr bwMode="auto">
          <a:xfrm>
            <a:off x="2329837" y="1597236"/>
            <a:ext cx="581534" cy="305821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599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208" name="Text Box 113"/>
          <p:cNvSpPr txBox="1">
            <a:spLocks noChangeArrowheads="1"/>
          </p:cNvSpPr>
          <p:nvPr/>
        </p:nvSpPr>
        <p:spPr bwMode="auto">
          <a:xfrm>
            <a:off x="7546207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9" name="Text Box 114"/>
          <p:cNvSpPr txBox="1">
            <a:spLocks noChangeArrowheads="1"/>
          </p:cNvSpPr>
          <p:nvPr/>
        </p:nvSpPr>
        <p:spPr bwMode="auto">
          <a:xfrm>
            <a:off x="7059748" y="2156587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0" name="Text Box 115"/>
          <p:cNvSpPr txBox="1">
            <a:spLocks noChangeArrowheads="1"/>
          </p:cNvSpPr>
          <p:nvPr/>
        </p:nvSpPr>
        <p:spPr bwMode="auto">
          <a:xfrm>
            <a:off x="6574872" y="2156587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1" name="Text Box 116"/>
          <p:cNvSpPr txBox="1">
            <a:spLocks noChangeArrowheads="1"/>
          </p:cNvSpPr>
          <p:nvPr/>
        </p:nvSpPr>
        <p:spPr bwMode="auto">
          <a:xfrm>
            <a:off x="6088412" y="2156587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2" name="Text Box 117"/>
          <p:cNvSpPr txBox="1">
            <a:spLocks noChangeArrowheads="1"/>
          </p:cNvSpPr>
          <p:nvPr/>
        </p:nvSpPr>
        <p:spPr bwMode="auto">
          <a:xfrm>
            <a:off x="5603536" y="2156587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3" name="Text Box 118"/>
          <p:cNvSpPr txBox="1">
            <a:spLocks noChangeArrowheads="1"/>
          </p:cNvSpPr>
          <p:nvPr/>
        </p:nvSpPr>
        <p:spPr bwMode="auto">
          <a:xfrm>
            <a:off x="5117077" y="2156587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4" name="Text Box 119"/>
          <p:cNvSpPr txBox="1">
            <a:spLocks noChangeArrowheads="1"/>
          </p:cNvSpPr>
          <p:nvPr/>
        </p:nvSpPr>
        <p:spPr bwMode="auto">
          <a:xfrm>
            <a:off x="4632202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5" name="Text Box 120"/>
          <p:cNvSpPr txBox="1">
            <a:spLocks noChangeArrowheads="1"/>
          </p:cNvSpPr>
          <p:nvPr/>
        </p:nvSpPr>
        <p:spPr bwMode="auto">
          <a:xfrm>
            <a:off x="4145741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6" name="Text Box 121"/>
          <p:cNvSpPr txBox="1">
            <a:spLocks noChangeArrowheads="1"/>
          </p:cNvSpPr>
          <p:nvPr/>
        </p:nvSpPr>
        <p:spPr bwMode="auto">
          <a:xfrm>
            <a:off x="3660866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7" name="Text Box 122"/>
          <p:cNvSpPr txBox="1">
            <a:spLocks noChangeArrowheads="1"/>
          </p:cNvSpPr>
          <p:nvPr/>
        </p:nvSpPr>
        <p:spPr bwMode="auto">
          <a:xfrm>
            <a:off x="3174406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8" name="Text Box 123"/>
          <p:cNvSpPr txBox="1">
            <a:spLocks noChangeArrowheads="1"/>
          </p:cNvSpPr>
          <p:nvPr/>
        </p:nvSpPr>
        <p:spPr bwMode="auto">
          <a:xfrm>
            <a:off x="2689531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9" name="Text Box 124"/>
          <p:cNvSpPr txBox="1">
            <a:spLocks noChangeArrowheads="1"/>
          </p:cNvSpPr>
          <p:nvPr/>
        </p:nvSpPr>
        <p:spPr bwMode="auto">
          <a:xfrm>
            <a:off x="2203070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0" name="Text Box 125"/>
          <p:cNvSpPr txBox="1">
            <a:spLocks noChangeArrowheads="1"/>
          </p:cNvSpPr>
          <p:nvPr/>
        </p:nvSpPr>
        <p:spPr bwMode="auto">
          <a:xfrm>
            <a:off x="1718195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1" name="Text Box 126"/>
          <p:cNvSpPr txBox="1">
            <a:spLocks noChangeArrowheads="1"/>
          </p:cNvSpPr>
          <p:nvPr/>
        </p:nvSpPr>
        <p:spPr bwMode="auto">
          <a:xfrm>
            <a:off x="1233319" y="2158172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2" name="Text Box 128"/>
          <p:cNvSpPr txBox="1">
            <a:spLocks noChangeArrowheads="1"/>
          </p:cNvSpPr>
          <p:nvPr/>
        </p:nvSpPr>
        <p:spPr bwMode="auto">
          <a:xfrm>
            <a:off x="1252864" y="3042381"/>
            <a:ext cx="489630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223" name="Text Box 129"/>
          <p:cNvSpPr txBox="1">
            <a:spLocks noChangeArrowheads="1"/>
          </p:cNvSpPr>
          <p:nvPr/>
        </p:nvSpPr>
        <p:spPr bwMode="auto">
          <a:xfrm>
            <a:off x="2597179" y="3042382"/>
            <a:ext cx="393868" cy="315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0x3</a:t>
            </a:r>
          </a:p>
        </p:txBody>
      </p:sp>
      <p:sp>
        <p:nvSpPr>
          <p:cNvPr id="224" name="Text Box 130"/>
          <p:cNvSpPr txBox="1">
            <a:spLocks noChangeArrowheads="1"/>
          </p:cNvSpPr>
          <p:nvPr/>
        </p:nvSpPr>
        <p:spPr bwMode="auto">
          <a:xfrm>
            <a:off x="3559985" y="3042381"/>
            <a:ext cx="499137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225" name="Text Box 131"/>
          <p:cNvSpPr txBox="1">
            <a:spLocks noChangeArrowheads="1"/>
          </p:cNvSpPr>
          <p:nvPr/>
        </p:nvSpPr>
        <p:spPr bwMode="auto">
          <a:xfrm>
            <a:off x="5245190" y="3042355"/>
            <a:ext cx="199365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226" name="Text Box 133"/>
          <p:cNvSpPr txBox="1">
            <a:spLocks noChangeArrowheads="1"/>
          </p:cNvSpPr>
          <p:nvPr/>
        </p:nvSpPr>
        <p:spPr bwMode="auto">
          <a:xfrm>
            <a:off x="6881222" y="3042381"/>
            <a:ext cx="226592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227" name="Text Box 134"/>
          <p:cNvSpPr txBox="1">
            <a:spLocks noChangeArrowheads="1"/>
          </p:cNvSpPr>
          <p:nvPr/>
        </p:nvSpPr>
        <p:spPr bwMode="auto">
          <a:xfrm>
            <a:off x="7844105" y="3042381"/>
            <a:ext cx="524489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2412" y="492799"/>
            <a:ext cx="7331760" cy="572026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dirty="0"/>
              <a:t>Address Translation Example</a:t>
            </a:r>
          </a:p>
        </p:txBody>
      </p:sp>
      <p:sp>
        <p:nvSpPr>
          <p:cNvPr id="130" name="Rectangle 2"/>
          <p:cNvSpPr txBox="1">
            <a:spLocks noChangeArrowheads="1"/>
          </p:cNvSpPr>
          <p:nvPr/>
        </p:nvSpPr>
        <p:spPr bwMode="auto">
          <a:xfrm>
            <a:off x="442037" y="1213201"/>
            <a:ext cx="7960420" cy="386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1" tIns="45635" rIns="91271" bIns="45635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2395" kern="0" dirty="0"/>
              <a:t>Virtual Address: </a:t>
            </a:r>
            <a:r>
              <a:rPr lang="en-GB" sz="2395" kern="0" dirty="0">
                <a:latin typeface="Courier New" pitchFamily="49" charset="0"/>
              </a:rPr>
              <a:t>0x03D4</a:t>
            </a:r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>
              <a:latin typeface="Courier New" pitchFamily="49" charset="0"/>
            </a:endParaRPr>
          </a:p>
          <a:p>
            <a:pPr marL="221828" indent="-221828">
              <a:lnSpc>
                <a:spcPct val="80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>
              <a:latin typeface="Courier New" pitchFamily="49" charset="0"/>
            </a:endParaRPr>
          </a:p>
          <a:p>
            <a:pPr marL="557738" lvl="1" indent="-220244">
              <a:lnSpc>
                <a:spcPct val="85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996" b="0" kern="0" dirty="0">
              <a:latin typeface="Courier New" pitchFamily="49" charset="0"/>
            </a:endParaRPr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1597" b="0" kern="0" dirty="0"/>
              <a:t>VPN ___	TLBI ___	TLBT ____	          TLB Hit? __	Page Fault? __        PPN: ____</a:t>
            </a:r>
            <a:endParaRPr lang="en-GB" sz="1996" b="0" kern="0" dirty="0"/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/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/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/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/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/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2395" kern="0" dirty="0"/>
          </a:p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2395" kern="0" dirty="0"/>
              <a:t>Physical Address</a:t>
            </a:r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996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996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996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098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1597" b="0" kern="0" dirty="0"/>
              <a:t>	CO ___	CI___	CT ____	     Hit? __              Byte: ____</a:t>
            </a:r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</p:txBody>
      </p:sp>
      <p:sp>
        <p:nvSpPr>
          <p:cNvPr id="169" name="Rectangle 62"/>
          <p:cNvSpPr>
            <a:spLocks noChangeArrowheads="1"/>
          </p:cNvSpPr>
          <p:nvPr/>
        </p:nvSpPr>
        <p:spPr bwMode="auto">
          <a:xfrm>
            <a:off x="2069968" y="5971679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Rectangle 63"/>
          <p:cNvSpPr>
            <a:spLocks noChangeArrowheads="1"/>
          </p:cNvSpPr>
          <p:nvPr/>
        </p:nvSpPr>
        <p:spPr bwMode="auto">
          <a:xfrm>
            <a:off x="206996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2556428" y="5971679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255642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73" name="Rectangle 68"/>
          <p:cNvSpPr>
            <a:spLocks noChangeArrowheads="1"/>
          </p:cNvSpPr>
          <p:nvPr/>
        </p:nvSpPr>
        <p:spPr bwMode="auto">
          <a:xfrm>
            <a:off x="3042888" y="5971679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Rectangle 69"/>
          <p:cNvSpPr>
            <a:spLocks noChangeArrowheads="1"/>
          </p:cNvSpPr>
          <p:nvPr/>
        </p:nvSpPr>
        <p:spPr bwMode="auto">
          <a:xfrm>
            <a:off x="304288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75" name="Rectangle 71"/>
          <p:cNvSpPr>
            <a:spLocks noChangeArrowheads="1"/>
          </p:cNvSpPr>
          <p:nvPr/>
        </p:nvSpPr>
        <p:spPr bwMode="auto">
          <a:xfrm>
            <a:off x="3529348" y="5971679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52934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77" name="Rectangle 74"/>
          <p:cNvSpPr>
            <a:spLocks noChangeArrowheads="1"/>
          </p:cNvSpPr>
          <p:nvPr/>
        </p:nvSpPr>
        <p:spPr bwMode="auto">
          <a:xfrm>
            <a:off x="4015808" y="5971679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Rectangle 75"/>
          <p:cNvSpPr>
            <a:spLocks noChangeArrowheads="1"/>
          </p:cNvSpPr>
          <p:nvPr/>
        </p:nvSpPr>
        <p:spPr bwMode="auto">
          <a:xfrm>
            <a:off x="401580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9" name="Rectangle 77"/>
          <p:cNvSpPr>
            <a:spLocks noChangeArrowheads="1"/>
          </p:cNvSpPr>
          <p:nvPr/>
        </p:nvSpPr>
        <p:spPr bwMode="auto">
          <a:xfrm>
            <a:off x="4502268" y="5971679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50226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1" name="Rectangle 80"/>
          <p:cNvSpPr>
            <a:spLocks noChangeArrowheads="1"/>
          </p:cNvSpPr>
          <p:nvPr/>
        </p:nvSpPr>
        <p:spPr bwMode="auto">
          <a:xfrm>
            <a:off x="4988728" y="5971679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498872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3" name="Rectangle 83"/>
          <p:cNvSpPr>
            <a:spLocks noChangeArrowheads="1"/>
          </p:cNvSpPr>
          <p:nvPr/>
        </p:nvSpPr>
        <p:spPr bwMode="auto">
          <a:xfrm>
            <a:off x="5475188" y="5971679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Rectangle 84"/>
          <p:cNvSpPr>
            <a:spLocks noChangeArrowheads="1"/>
          </p:cNvSpPr>
          <p:nvPr/>
        </p:nvSpPr>
        <p:spPr bwMode="auto">
          <a:xfrm>
            <a:off x="547518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5961648" y="5971679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596164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7" name="Rectangle 89"/>
          <p:cNvSpPr>
            <a:spLocks noChangeArrowheads="1"/>
          </p:cNvSpPr>
          <p:nvPr/>
        </p:nvSpPr>
        <p:spPr bwMode="auto">
          <a:xfrm>
            <a:off x="6448108" y="5971679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Rectangle 90"/>
          <p:cNvSpPr>
            <a:spLocks noChangeArrowheads="1"/>
          </p:cNvSpPr>
          <p:nvPr/>
        </p:nvSpPr>
        <p:spPr bwMode="auto">
          <a:xfrm>
            <a:off x="644810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6934568" y="5971679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693456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1" name="Rectangle 95"/>
          <p:cNvSpPr>
            <a:spLocks noChangeArrowheads="1"/>
          </p:cNvSpPr>
          <p:nvPr/>
        </p:nvSpPr>
        <p:spPr bwMode="auto">
          <a:xfrm>
            <a:off x="7421028" y="5971679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Rectangle 96"/>
          <p:cNvSpPr>
            <a:spLocks noChangeArrowheads="1"/>
          </p:cNvSpPr>
          <p:nvPr/>
        </p:nvSpPr>
        <p:spPr bwMode="auto">
          <a:xfrm>
            <a:off x="7421028" y="5667443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93" name="Group 97"/>
          <p:cNvGrpSpPr>
            <a:grpSpLocks/>
          </p:cNvGrpSpPr>
          <p:nvPr/>
        </p:nvGrpSpPr>
        <p:grpSpPr bwMode="auto">
          <a:xfrm>
            <a:off x="4997707" y="6360425"/>
            <a:ext cx="2918760" cy="332758"/>
            <a:chOff x="3101" y="3292"/>
            <a:chExt cx="1842" cy="210"/>
          </a:xfrm>
        </p:grpSpPr>
        <p:sp>
          <p:nvSpPr>
            <p:cNvPr id="194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196" name="Group 100"/>
          <p:cNvGrpSpPr>
            <a:grpSpLocks/>
          </p:cNvGrpSpPr>
          <p:nvPr/>
        </p:nvGrpSpPr>
        <p:grpSpPr bwMode="auto">
          <a:xfrm>
            <a:off x="2090566" y="6351974"/>
            <a:ext cx="2918760" cy="332758"/>
            <a:chOff x="1277" y="3292"/>
            <a:chExt cx="1842" cy="210"/>
          </a:xfrm>
        </p:grpSpPr>
        <p:sp>
          <p:nvSpPr>
            <p:cNvPr id="197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228" name="Group 135"/>
          <p:cNvGrpSpPr>
            <a:grpSpLocks/>
          </p:cNvGrpSpPr>
          <p:nvPr/>
        </p:nvGrpSpPr>
        <p:grpSpPr bwMode="auto">
          <a:xfrm>
            <a:off x="2213634" y="5969566"/>
            <a:ext cx="5566560" cy="339096"/>
            <a:chOff x="1344" y="3030"/>
            <a:chExt cx="3513" cy="214"/>
          </a:xfrm>
        </p:grpSpPr>
        <p:sp>
          <p:nvSpPr>
            <p:cNvPr id="229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0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1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2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3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4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5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6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7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9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40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922" name="Group 921">
            <a:extLst>
              <a:ext uri="{FF2B5EF4-FFF2-40B4-BE49-F238E27FC236}">
                <a16:creationId xmlns:a16="http://schemas.microsoft.com/office/drawing/2014/main" id="{D3BCD5E7-ACAE-4E61-BA73-B9087CB61528}"/>
              </a:ext>
            </a:extLst>
          </p:cNvPr>
          <p:cNvGrpSpPr/>
          <p:nvPr/>
        </p:nvGrpSpPr>
        <p:grpSpPr>
          <a:xfrm>
            <a:off x="666839" y="3547829"/>
            <a:ext cx="8139887" cy="1624176"/>
            <a:chOff x="2211252" y="149729"/>
            <a:chExt cx="8154989" cy="1627189"/>
          </a:xfrm>
        </p:grpSpPr>
        <p:sp>
          <p:nvSpPr>
            <p:cNvPr id="923" name="Rectangle 60">
              <a:extLst>
                <a:ext uri="{FF2B5EF4-FFF2-40B4-BE49-F238E27FC236}">
                  <a16:creationId xmlns:a16="http://schemas.microsoft.com/office/drawing/2014/main" id="{EA472761-D774-4750-9BC1-34086E02C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4" name="Rectangle 61">
              <a:extLst>
                <a:ext uri="{FF2B5EF4-FFF2-40B4-BE49-F238E27FC236}">
                  <a16:creationId xmlns:a16="http://schemas.microsoft.com/office/drawing/2014/main" id="{E111E79D-3EDA-4DAD-B9E0-F0B875292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25" name="Rectangle 62">
              <a:extLst>
                <a:ext uri="{FF2B5EF4-FFF2-40B4-BE49-F238E27FC236}">
                  <a16:creationId xmlns:a16="http://schemas.microsoft.com/office/drawing/2014/main" id="{25E30877-543A-4F17-BED2-686010DF8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26" name="Rectangle 63">
              <a:extLst>
                <a:ext uri="{FF2B5EF4-FFF2-40B4-BE49-F238E27FC236}">
                  <a16:creationId xmlns:a16="http://schemas.microsoft.com/office/drawing/2014/main" id="{60B3979C-A484-45AD-9227-7DC3AC7DE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27" name="Rectangle 64">
              <a:extLst>
                <a:ext uri="{FF2B5EF4-FFF2-40B4-BE49-F238E27FC236}">
                  <a16:creationId xmlns:a16="http://schemas.microsoft.com/office/drawing/2014/main" id="{8AA1DD1E-E0E5-47DA-BB32-4848FB971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928" name="Rectangle 65">
              <a:extLst>
                <a:ext uri="{FF2B5EF4-FFF2-40B4-BE49-F238E27FC236}">
                  <a16:creationId xmlns:a16="http://schemas.microsoft.com/office/drawing/2014/main" id="{F9185848-003C-4E69-9F06-5F0B1F551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929" name="Rectangle 66">
              <a:extLst>
                <a:ext uri="{FF2B5EF4-FFF2-40B4-BE49-F238E27FC236}">
                  <a16:creationId xmlns:a16="http://schemas.microsoft.com/office/drawing/2014/main" id="{E82E37D2-5018-40C4-8ED5-21646BBCA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30" name="Rectangle 67">
              <a:extLst>
                <a:ext uri="{FF2B5EF4-FFF2-40B4-BE49-F238E27FC236}">
                  <a16:creationId xmlns:a16="http://schemas.microsoft.com/office/drawing/2014/main" id="{17F6F41C-D146-49CA-993A-5A84AB48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931" name="Rectangle 68">
              <a:extLst>
                <a:ext uri="{FF2B5EF4-FFF2-40B4-BE49-F238E27FC236}">
                  <a16:creationId xmlns:a16="http://schemas.microsoft.com/office/drawing/2014/main" id="{5D542677-362A-4523-814B-7A619276A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32" name="Rectangle 69">
              <a:extLst>
                <a:ext uri="{FF2B5EF4-FFF2-40B4-BE49-F238E27FC236}">
                  <a16:creationId xmlns:a16="http://schemas.microsoft.com/office/drawing/2014/main" id="{0C907FF0-D5F5-4D9B-B737-CA0502EBE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33" name="Rectangle 70">
              <a:extLst>
                <a:ext uri="{FF2B5EF4-FFF2-40B4-BE49-F238E27FC236}">
                  <a16:creationId xmlns:a16="http://schemas.microsoft.com/office/drawing/2014/main" id="{BB1517C0-09E6-47A4-BE1B-3EB66FBB0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34" name="Rectangle 71">
              <a:extLst>
                <a:ext uri="{FF2B5EF4-FFF2-40B4-BE49-F238E27FC236}">
                  <a16:creationId xmlns:a16="http://schemas.microsoft.com/office/drawing/2014/main" id="{9D6D2442-8638-416F-AFE0-B0806B187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935" name="Rectangle 72">
              <a:extLst>
                <a:ext uri="{FF2B5EF4-FFF2-40B4-BE49-F238E27FC236}">
                  <a16:creationId xmlns:a16="http://schemas.microsoft.com/office/drawing/2014/main" id="{5E6B643D-3006-4DDC-A33E-24BF031CC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936" name="Rectangle 73">
              <a:extLst>
                <a:ext uri="{FF2B5EF4-FFF2-40B4-BE49-F238E27FC236}">
                  <a16:creationId xmlns:a16="http://schemas.microsoft.com/office/drawing/2014/main" id="{1891F660-6CB6-4AC5-895E-805B5193B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37" name="Rectangle 74">
              <a:extLst>
                <a:ext uri="{FF2B5EF4-FFF2-40B4-BE49-F238E27FC236}">
                  <a16:creationId xmlns:a16="http://schemas.microsoft.com/office/drawing/2014/main" id="{E8EB8287-7A9E-4B2D-B471-85A23FD1B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38" name="Rectangle 75">
              <a:extLst>
                <a:ext uri="{FF2B5EF4-FFF2-40B4-BE49-F238E27FC236}">
                  <a16:creationId xmlns:a16="http://schemas.microsoft.com/office/drawing/2014/main" id="{F9386608-2103-42F1-9C34-EA89BCC0D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39" name="Rectangle 76">
              <a:extLst>
                <a:ext uri="{FF2B5EF4-FFF2-40B4-BE49-F238E27FC236}">
                  <a16:creationId xmlns:a16="http://schemas.microsoft.com/office/drawing/2014/main" id="{F096714F-E44A-413A-AF59-808356E60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0" name="Rectangle 77">
              <a:extLst>
                <a:ext uri="{FF2B5EF4-FFF2-40B4-BE49-F238E27FC236}">
                  <a16:creationId xmlns:a16="http://schemas.microsoft.com/office/drawing/2014/main" id="{694345DC-DCD4-4AF1-9B4B-9477591BA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1" name="Rectangle 78">
              <a:extLst>
                <a:ext uri="{FF2B5EF4-FFF2-40B4-BE49-F238E27FC236}">
                  <a16:creationId xmlns:a16="http://schemas.microsoft.com/office/drawing/2014/main" id="{AA351ADC-50D3-4B8E-BC74-C672B84A8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942" name="Rectangle 79">
              <a:extLst>
                <a:ext uri="{FF2B5EF4-FFF2-40B4-BE49-F238E27FC236}">
                  <a16:creationId xmlns:a16="http://schemas.microsoft.com/office/drawing/2014/main" id="{DDF4F623-2B47-4F86-9B01-02FE81258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3" name="Rectangle 80">
              <a:extLst>
                <a:ext uri="{FF2B5EF4-FFF2-40B4-BE49-F238E27FC236}">
                  <a16:creationId xmlns:a16="http://schemas.microsoft.com/office/drawing/2014/main" id="{A15838AB-6712-4C85-847B-69632F191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4" name="Rectangle 81">
              <a:extLst>
                <a:ext uri="{FF2B5EF4-FFF2-40B4-BE49-F238E27FC236}">
                  <a16:creationId xmlns:a16="http://schemas.microsoft.com/office/drawing/2014/main" id="{C7DD6C21-70D9-41E8-9FB8-0DFA189C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945" name="Rectangle 82">
              <a:extLst>
                <a:ext uri="{FF2B5EF4-FFF2-40B4-BE49-F238E27FC236}">
                  <a16:creationId xmlns:a16="http://schemas.microsoft.com/office/drawing/2014/main" id="{00AFC960-950C-4AD5-B8AD-EC14A7664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6" name="Rectangle 83">
              <a:extLst>
                <a:ext uri="{FF2B5EF4-FFF2-40B4-BE49-F238E27FC236}">
                  <a16:creationId xmlns:a16="http://schemas.microsoft.com/office/drawing/2014/main" id="{FE58E3CC-82B3-4BCC-A751-42BB79A60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7" name="Rectangle 84">
              <a:extLst>
                <a:ext uri="{FF2B5EF4-FFF2-40B4-BE49-F238E27FC236}">
                  <a16:creationId xmlns:a16="http://schemas.microsoft.com/office/drawing/2014/main" id="{C0B85331-FBF8-4145-95A4-3531EC966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48" name="Rectangle 85">
              <a:extLst>
                <a:ext uri="{FF2B5EF4-FFF2-40B4-BE49-F238E27FC236}">
                  <a16:creationId xmlns:a16="http://schemas.microsoft.com/office/drawing/2014/main" id="{E127B4EE-1A12-4D66-BC50-1F9BD4AB8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49" name="Rectangle 86">
              <a:extLst>
                <a:ext uri="{FF2B5EF4-FFF2-40B4-BE49-F238E27FC236}">
                  <a16:creationId xmlns:a16="http://schemas.microsoft.com/office/drawing/2014/main" id="{165FD49E-93A1-4247-94A1-AE8AD2CC2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0" name="Rectangle 87">
              <a:extLst>
                <a:ext uri="{FF2B5EF4-FFF2-40B4-BE49-F238E27FC236}">
                  <a16:creationId xmlns:a16="http://schemas.microsoft.com/office/drawing/2014/main" id="{806F3264-A1EC-47BB-8530-4BA0B068B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1" name="Rectangle 88">
              <a:extLst>
                <a:ext uri="{FF2B5EF4-FFF2-40B4-BE49-F238E27FC236}">
                  <a16:creationId xmlns:a16="http://schemas.microsoft.com/office/drawing/2014/main" id="{5B7C31A4-B7C9-43BE-A63F-FCC8B4E84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952" name="Rectangle 89">
              <a:extLst>
                <a:ext uri="{FF2B5EF4-FFF2-40B4-BE49-F238E27FC236}">
                  <a16:creationId xmlns:a16="http://schemas.microsoft.com/office/drawing/2014/main" id="{C92C8F71-2C5F-49CB-B68C-ABF3FF9F1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3" name="Rectangle 90">
              <a:extLst>
                <a:ext uri="{FF2B5EF4-FFF2-40B4-BE49-F238E27FC236}">
                  <a16:creationId xmlns:a16="http://schemas.microsoft.com/office/drawing/2014/main" id="{EB65648B-9077-4D72-B342-B355E0DAA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4" name="Rectangle 91">
              <a:extLst>
                <a:ext uri="{FF2B5EF4-FFF2-40B4-BE49-F238E27FC236}">
                  <a16:creationId xmlns:a16="http://schemas.microsoft.com/office/drawing/2014/main" id="{2356BEAF-7F96-4FCA-A587-00620C4EF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955" name="Rectangle 92">
              <a:extLst>
                <a:ext uri="{FF2B5EF4-FFF2-40B4-BE49-F238E27FC236}">
                  <a16:creationId xmlns:a16="http://schemas.microsoft.com/office/drawing/2014/main" id="{A73D2EC8-DBC4-4647-841E-932CA66BB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6" name="Rectangle 93">
              <a:extLst>
                <a:ext uri="{FF2B5EF4-FFF2-40B4-BE49-F238E27FC236}">
                  <a16:creationId xmlns:a16="http://schemas.microsoft.com/office/drawing/2014/main" id="{5EFAC079-721C-4F9F-8318-A01FD9E2A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7" name="Rectangle 94">
              <a:extLst>
                <a:ext uri="{FF2B5EF4-FFF2-40B4-BE49-F238E27FC236}">
                  <a16:creationId xmlns:a16="http://schemas.microsoft.com/office/drawing/2014/main" id="{6E2ABF1D-DBEA-4F98-9669-A521576E5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58" name="Rectangle 95">
              <a:extLst>
                <a:ext uri="{FF2B5EF4-FFF2-40B4-BE49-F238E27FC236}">
                  <a16:creationId xmlns:a16="http://schemas.microsoft.com/office/drawing/2014/main" id="{83954C28-3399-4DD7-A4B6-B18ECB321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59" name="Rectangle 96">
              <a:extLst>
                <a:ext uri="{FF2B5EF4-FFF2-40B4-BE49-F238E27FC236}">
                  <a16:creationId xmlns:a16="http://schemas.microsoft.com/office/drawing/2014/main" id="{1AC7EA54-4566-4CE3-8F1E-9D725FCDF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960" name="Rectangle 97">
              <a:extLst>
                <a:ext uri="{FF2B5EF4-FFF2-40B4-BE49-F238E27FC236}">
                  <a16:creationId xmlns:a16="http://schemas.microsoft.com/office/drawing/2014/main" id="{FBEC74EE-8566-494C-9AF6-27F2912CC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61" name="Rectangle 98">
              <a:extLst>
                <a:ext uri="{FF2B5EF4-FFF2-40B4-BE49-F238E27FC236}">
                  <a16:creationId xmlns:a16="http://schemas.microsoft.com/office/drawing/2014/main" id="{4C962E8F-AF7D-401C-B207-451A5381E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962" name="Rectangle 99">
              <a:extLst>
                <a:ext uri="{FF2B5EF4-FFF2-40B4-BE49-F238E27FC236}">
                  <a16:creationId xmlns:a16="http://schemas.microsoft.com/office/drawing/2014/main" id="{99B89769-8F21-41B9-9800-481168B8F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3" name="Rectangle 100">
              <a:extLst>
                <a:ext uri="{FF2B5EF4-FFF2-40B4-BE49-F238E27FC236}">
                  <a16:creationId xmlns:a16="http://schemas.microsoft.com/office/drawing/2014/main" id="{C9C2FAA2-AB72-4F60-B67D-830636805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64" name="Rectangle 101">
              <a:extLst>
                <a:ext uri="{FF2B5EF4-FFF2-40B4-BE49-F238E27FC236}">
                  <a16:creationId xmlns:a16="http://schemas.microsoft.com/office/drawing/2014/main" id="{62ACE133-FF9F-4BBD-9805-FB70E29D2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965" name="Rectangle 102">
              <a:extLst>
                <a:ext uri="{FF2B5EF4-FFF2-40B4-BE49-F238E27FC236}">
                  <a16:creationId xmlns:a16="http://schemas.microsoft.com/office/drawing/2014/main" id="{A0171FA1-5E78-4C42-B40E-CEA501A6B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66" name="Rectangle 103">
              <a:extLst>
                <a:ext uri="{FF2B5EF4-FFF2-40B4-BE49-F238E27FC236}">
                  <a16:creationId xmlns:a16="http://schemas.microsoft.com/office/drawing/2014/main" id="{B8615402-ED20-404B-B1B8-9695149A4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67" name="Rectangle 104">
              <a:extLst>
                <a:ext uri="{FF2B5EF4-FFF2-40B4-BE49-F238E27FC236}">
                  <a16:creationId xmlns:a16="http://schemas.microsoft.com/office/drawing/2014/main" id="{9C6D88E1-082C-4677-B5C9-CF8EE2D68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968" name="Rectangle 105">
              <a:extLst>
                <a:ext uri="{FF2B5EF4-FFF2-40B4-BE49-F238E27FC236}">
                  <a16:creationId xmlns:a16="http://schemas.microsoft.com/office/drawing/2014/main" id="{90F2C68C-49BD-4650-91FC-8CCA9287A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9" name="Rectangle 106">
              <a:extLst>
                <a:ext uri="{FF2B5EF4-FFF2-40B4-BE49-F238E27FC236}">
                  <a16:creationId xmlns:a16="http://schemas.microsoft.com/office/drawing/2014/main" id="{5A6BCA06-5B13-4A24-9AF1-417DC64FC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970" name="Rectangle 107">
              <a:extLst>
                <a:ext uri="{FF2B5EF4-FFF2-40B4-BE49-F238E27FC236}">
                  <a16:creationId xmlns:a16="http://schemas.microsoft.com/office/drawing/2014/main" id="{44B4E26B-BB89-4026-9234-D8E0DD08C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971" name="Rectangle 108">
              <a:extLst>
                <a:ext uri="{FF2B5EF4-FFF2-40B4-BE49-F238E27FC236}">
                  <a16:creationId xmlns:a16="http://schemas.microsoft.com/office/drawing/2014/main" id="{F603F491-64FE-456E-B30B-D388E2A47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72" name="Rectangle 109">
              <a:extLst>
                <a:ext uri="{FF2B5EF4-FFF2-40B4-BE49-F238E27FC236}">
                  <a16:creationId xmlns:a16="http://schemas.microsoft.com/office/drawing/2014/main" id="{577923F5-293E-4F40-A459-76ACB6025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73" name="Rectangle 110">
              <a:extLst>
                <a:ext uri="{FF2B5EF4-FFF2-40B4-BE49-F238E27FC236}">
                  <a16:creationId xmlns:a16="http://schemas.microsoft.com/office/drawing/2014/main" id="{89B3E27B-25AB-42E3-B777-0EB213D2D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74" name="Rectangle 111">
              <a:extLst>
                <a:ext uri="{FF2B5EF4-FFF2-40B4-BE49-F238E27FC236}">
                  <a16:creationId xmlns:a16="http://schemas.microsoft.com/office/drawing/2014/main" id="{6C789237-5045-46AF-A062-FCA7A8FEF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975" name="Rectangle 112">
              <a:extLst>
                <a:ext uri="{FF2B5EF4-FFF2-40B4-BE49-F238E27FC236}">
                  <a16:creationId xmlns:a16="http://schemas.microsoft.com/office/drawing/2014/main" id="{E8932B49-2A20-4990-916E-C100CD9EE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76" name="Rectangle 113">
              <a:extLst>
                <a:ext uri="{FF2B5EF4-FFF2-40B4-BE49-F238E27FC236}">
                  <a16:creationId xmlns:a16="http://schemas.microsoft.com/office/drawing/2014/main" id="{A277AF55-AADA-4A20-B139-FF5CA2096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77" name="Rectangle 114">
              <a:extLst>
                <a:ext uri="{FF2B5EF4-FFF2-40B4-BE49-F238E27FC236}">
                  <a16:creationId xmlns:a16="http://schemas.microsoft.com/office/drawing/2014/main" id="{3C352152-E5EB-4528-85E2-43D5679AA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78" name="Rectangle 115">
              <a:extLst>
                <a:ext uri="{FF2B5EF4-FFF2-40B4-BE49-F238E27FC236}">
                  <a16:creationId xmlns:a16="http://schemas.microsoft.com/office/drawing/2014/main" id="{48401A5F-66B8-46FF-994B-97AAEE9F9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79" name="Rectangle 116">
              <a:extLst>
                <a:ext uri="{FF2B5EF4-FFF2-40B4-BE49-F238E27FC236}">
                  <a16:creationId xmlns:a16="http://schemas.microsoft.com/office/drawing/2014/main" id="{B5B933EA-4915-4BF5-96E0-8EC0A8029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0" name="Rectangle 117">
              <a:extLst>
                <a:ext uri="{FF2B5EF4-FFF2-40B4-BE49-F238E27FC236}">
                  <a16:creationId xmlns:a16="http://schemas.microsoft.com/office/drawing/2014/main" id="{56FD87E4-E0D1-4AB4-B1BE-35247EF99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1" name="Rectangle 118">
              <a:extLst>
                <a:ext uri="{FF2B5EF4-FFF2-40B4-BE49-F238E27FC236}">
                  <a16:creationId xmlns:a16="http://schemas.microsoft.com/office/drawing/2014/main" id="{682936DF-668A-4EE6-8D97-6EB544E83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82" name="Rectangle 119">
              <a:extLst>
                <a:ext uri="{FF2B5EF4-FFF2-40B4-BE49-F238E27FC236}">
                  <a16:creationId xmlns:a16="http://schemas.microsoft.com/office/drawing/2014/main" id="{E9A03EE3-3BC9-4CBF-9B18-695EB85FF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3" name="Rectangle 120">
              <a:extLst>
                <a:ext uri="{FF2B5EF4-FFF2-40B4-BE49-F238E27FC236}">
                  <a16:creationId xmlns:a16="http://schemas.microsoft.com/office/drawing/2014/main" id="{6F622CB9-8011-4C50-B12D-FEB84B5E7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4" name="Rectangle 121">
              <a:extLst>
                <a:ext uri="{FF2B5EF4-FFF2-40B4-BE49-F238E27FC236}">
                  <a16:creationId xmlns:a16="http://schemas.microsoft.com/office/drawing/2014/main" id="{D2897C3D-F806-407E-A51F-46855500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85" name="Rectangle 122">
              <a:extLst>
                <a:ext uri="{FF2B5EF4-FFF2-40B4-BE49-F238E27FC236}">
                  <a16:creationId xmlns:a16="http://schemas.microsoft.com/office/drawing/2014/main" id="{93087E36-17FA-427C-92A8-FA148CC0A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6" name="Rectangle 123">
              <a:extLst>
                <a:ext uri="{FF2B5EF4-FFF2-40B4-BE49-F238E27FC236}">
                  <a16:creationId xmlns:a16="http://schemas.microsoft.com/office/drawing/2014/main" id="{56006511-9ACF-4182-BE11-3938034B6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7" name="Rectangle 124">
              <a:extLst>
                <a:ext uri="{FF2B5EF4-FFF2-40B4-BE49-F238E27FC236}">
                  <a16:creationId xmlns:a16="http://schemas.microsoft.com/office/drawing/2014/main" id="{10057E5E-0BF4-4DD1-9C4A-459CD0812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988" name="Line 125">
              <a:extLst>
                <a:ext uri="{FF2B5EF4-FFF2-40B4-BE49-F238E27FC236}">
                  <a16:creationId xmlns:a16="http://schemas.microsoft.com/office/drawing/2014/main" id="{BAD4EAC4-D816-49E9-8FBE-E986A1EA1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989" name="Line 126">
              <a:extLst>
                <a:ext uri="{FF2B5EF4-FFF2-40B4-BE49-F238E27FC236}">
                  <a16:creationId xmlns:a16="http://schemas.microsoft.com/office/drawing/2014/main" id="{0BC5BFB8-3042-4B20-A942-D37F93AEF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0" name="Line 127">
              <a:extLst>
                <a:ext uri="{FF2B5EF4-FFF2-40B4-BE49-F238E27FC236}">
                  <a16:creationId xmlns:a16="http://schemas.microsoft.com/office/drawing/2014/main" id="{BAB2A8F0-2E7D-4B1C-97E5-4DF03F641B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1" name="Line 128">
              <a:extLst>
                <a:ext uri="{FF2B5EF4-FFF2-40B4-BE49-F238E27FC236}">
                  <a16:creationId xmlns:a16="http://schemas.microsoft.com/office/drawing/2014/main" id="{1737B2F7-93C9-4FCF-B3FA-8FBC858651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92" name="Line 129">
              <a:extLst>
                <a:ext uri="{FF2B5EF4-FFF2-40B4-BE49-F238E27FC236}">
                  <a16:creationId xmlns:a16="http://schemas.microsoft.com/office/drawing/2014/main" id="{DC7B1058-C4C4-4663-AD35-70BD3AD453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" name="Line 130">
              <a:extLst>
                <a:ext uri="{FF2B5EF4-FFF2-40B4-BE49-F238E27FC236}">
                  <a16:creationId xmlns:a16="http://schemas.microsoft.com/office/drawing/2014/main" id="{AC139BBA-000E-47E1-8C76-446FE25D69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4" name="Line 131">
              <a:extLst>
                <a:ext uri="{FF2B5EF4-FFF2-40B4-BE49-F238E27FC236}">
                  <a16:creationId xmlns:a16="http://schemas.microsoft.com/office/drawing/2014/main" id="{6E3A896F-1322-4209-8AFA-A02A1180D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5" name="Line 132">
              <a:extLst>
                <a:ext uri="{FF2B5EF4-FFF2-40B4-BE49-F238E27FC236}">
                  <a16:creationId xmlns:a16="http://schemas.microsoft.com/office/drawing/2014/main" id="{4FA10368-85AD-4C7E-B9B6-7F9D5F715F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6" name="Line 133">
              <a:extLst>
                <a:ext uri="{FF2B5EF4-FFF2-40B4-BE49-F238E27FC236}">
                  <a16:creationId xmlns:a16="http://schemas.microsoft.com/office/drawing/2014/main" id="{2EDC1C87-D616-44D7-8D49-FFD8167A6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7" name="Line 134">
              <a:extLst>
                <a:ext uri="{FF2B5EF4-FFF2-40B4-BE49-F238E27FC236}">
                  <a16:creationId xmlns:a16="http://schemas.microsoft.com/office/drawing/2014/main" id="{841F29B7-39A3-4187-A2A4-D3CC09E45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8" name="Line 135">
              <a:extLst>
                <a:ext uri="{FF2B5EF4-FFF2-40B4-BE49-F238E27FC236}">
                  <a16:creationId xmlns:a16="http://schemas.microsoft.com/office/drawing/2014/main" id="{82DCBB30-6CFC-429F-BBAF-895C63662D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9" name="Line 136">
              <a:extLst>
                <a:ext uri="{FF2B5EF4-FFF2-40B4-BE49-F238E27FC236}">
                  <a16:creationId xmlns:a16="http://schemas.microsoft.com/office/drawing/2014/main" id="{CAA03C9B-CE38-41D7-90CD-8F6182A3F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0" name="Line 137">
              <a:extLst>
                <a:ext uri="{FF2B5EF4-FFF2-40B4-BE49-F238E27FC236}">
                  <a16:creationId xmlns:a16="http://schemas.microsoft.com/office/drawing/2014/main" id="{ADD7F858-B162-4C88-86BA-C599F6CD14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1" name="Line 138">
              <a:extLst>
                <a:ext uri="{FF2B5EF4-FFF2-40B4-BE49-F238E27FC236}">
                  <a16:creationId xmlns:a16="http://schemas.microsoft.com/office/drawing/2014/main" id="{944EBD09-0DBE-4E4A-ADB3-E1B74A3D0A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2" name="Line 139">
              <a:extLst>
                <a:ext uri="{FF2B5EF4-FFF2-40B4-BE49-F238E27FC236}">
                  <a16:creationId xmlns:a16="http://schemas.microsoft.com/office/drawing/2014/main" id="{488BD9E9-3E2C-47C8-838C-6FF923F85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" name="Line 140">
              <a:extLst>
                <a:ext uri="{FF2B5EF4-FFF2-40B4-BE49-F238E27FC236}">
                  <a16:creationId xmlns:a16="http://schemas.microsoft.com/office/drawing/2014/main" id="{12FD65CD-0EC7-4C8E-B498-5A8185B91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" name="Line 141">
              <a:extLst>
                <a:ext uri="{FF2B5EF4-FFF2-40B4-BE49-F238E27FC236}">
                  <a16:creationId xmlns:a16="http://schemas.microsoft.com/office/drawing/2014/main" id="{B4D93299-3991-463F-B174-201A0452DC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5" name="Line 142">
              <a:extLst>
                <a:ext uri="{FF2B5EF4-FFF2-40B4-BE49-F238E27FC236}">
                  <a16:creationId xmlns:a16="http://schemas.microsoft.com/office/drawing/2014/main" id="{18554A2A-3698-470B-8A6C-864BED2164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1006" name="Line 143">
              <a:extLst>
                <a:ext uri="{FF2B5EF4-FFF2-40B4-BE49-F238E27FC236}">
                  <a16:creationId xmlns:a16="http://schemas.microsoft.com/office/drawing/2014/main" id="{4C2146EF-958A-4010-B15C-BD4BF6BBF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7" name="Line 144">
              <a:extLst>
                <a:ext uri="{FF2B5EF4-FFF2-40B4-BE49-F238E27FC236}">
                  <a16:creationId xmlns:a16="http://schemas.microsoft.com/office/drawing/2014/main" id="{6DB9BE06-5999-438D-B844-218954AA4E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6D8F56A-94A1-D026-B8AC-A06984451565}"/>
              </a:ext>
            </a:extLst>
          </p:cNvPr>
          <p:cNvGrpSpPr/>
          <p:nvPr/>
        </p:nvGrpSpPr>
        <p:grpSpPr>
          <a:xfrm>
            <a:off x="3188294" y="4858850"/>
            <a:ext cx="1846384" cy="307405"/>
            <a:chOff x="3192088" y="4867864"/>
            <a:chExt cx="1849810" cy="307975"/>
          </a:xfrm>
        </p:grpSpPr>
        <p:sp>
          <p:nvSpPr>
            <p:cNvPr id="2" name="Rectangle 17">
              <a:extLst>
                <a:ext uri="{FF2B5EF4-FFF2-40B4-BE49-F238E27FC236}">
                  <a16:creationId xmlns:a16="http://schemas.microsoft.com/office/drawing/2014/main" id="{FC395F01-C981-11BB-86F0-ABEE694FF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7688" y="4867864"/>
              <a:ext cx="590323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" name="Rectangle 17">
              <a:extLst>
                <a:ext uri="{FF2B5EF4-FFF2-40B4-BE49-F238E27FC236}">
                  <a16:creationId xmlns:a16="http://schemas.microsoft.com/office/drawing/2014/main" id="{00D418CF-C0FB-F5BE-761C-092835884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088" y="4867864"/>
              <a:ext cx="603624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" name="Rectangle 17">
              <a:extLst>
                <a:ext uri="{FF2B5EF4-FFF2-40B4-BE49-F238E27FC236}">
                  <a16:creationId xmlns:a16="http://schemas.microsoft.com/office/drawing/2014/main" id="{37F092D0-3C83-9A93-3370-5D0EFB2B5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1575" y="4867864"/>
              <a:ext cx="590323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7444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" grpId="0" animBg="1"/>
      <p:bldP spid="165" grpId="0" animBg="1"/>
      <p:bldP spid="166" grpId="0" animBg="1"/>
      <p:bldP spid="167" grpId="0" animBg="1"/>
      <p:bldP spid="168" grpId="0" animBg="1"/>
      <p:bldP spid="222" grpId="0"/>
      <p:bldP spid="223" grpId="0"/>
      <p:bldP spid="224" grpId="0"/>
      <p:bldP spid="225" grpId="0"/>
      <p:bldP spid="226" grpId="0"/>
      <p:bldP spid="227" grpId="0"/>
      <p:bldP spid="169" grpId="0" animBg="1"/>
      <p:bldP spid="170" grpId="0"/>
      <p:bldP spid="171" grpId="0" animBg="1"/>
      <p:bldP spid="172" grpId="0"/>
      <p:bldP spid="173" grpId="0" animBg="1"/>
      <p:bldP spid="174" grpId="0"/>
      <p:bldP spid="175" grpId="0" animBg="1"/>
      <p:bldP spid="176" grpId="0"/>
      <p:bldP spid="177" grpId="0" animBg="1"/>
      <p:bldP spid="178" grpId="0"/>
      <p:bldP spid="179" grpId="0" animBg="1"/>
      <p:bldP spid="180" grpId="0"/>
      <p:bldP spid="181" grpId="0" animBg="1"/>
      <p:bldP spid="182" grpId="0"/>
      <p:bldP spid="183" grpId="0" animBg="1"/>
      <p:bldP spid="184" grpId="0"/>
      <p:bldP spid="185" grpId="0" animBg="1"/>
      <p:bldP spid="186" grpId="0"/>
      <p:bldP spid="187" grpId="0" animBg="1"/>
      <p:bldP spid="188" grpId="0"/>
      <p:bldP spid="189" grpId="0" animBg="1"/>
      <p:bldP spid="190" grpId="0"/>
      <p:bldP spid="191" grpId="0" animBg="1"/>
      <p:bldP spid="1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extBox 370">
            <a:extLst>
              <a:ext uri="{FF2B5EF4-FFF2-40B4-BE49-F238E27FC236}">
                <a16:creationId xmlns:a16="http://schemas.microsoft.com/office/drawing/2014/main" id="{CADAD009-1769-487B-8296-8CD554ECD5A2}"/>
              </a:ext>
            </a:extLst>
          </p:cNvPr>
          <p:cNvSpPr txBox="1"/>
          <p:nvPr/>
        </p:nvSpPr>
        <p:spPr>
          <a:xfrm>
            <a:off x="583023" y="3586415"/>
            <a:ext cx="753936" cy="34061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2412" y="492799"/>
            <a:ext cx="7331760" cy="572026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dirty="0"/>
              <a:t>Address Translation Example</a:t>
            </a:r>
          </a:p>
        </p:txBody>
      </p:sp>
      <p:sp>
        <p:nvSpPr>
          <p:cNvPr id="130" name="Rectangle 2"/>
          <p:cNvSpPr txBox="1">
            <a:spLocks noChangeArrowheads="1"/>
          </p:cNvSpPr>
          <p:nvPr/>
        </p:nvSpPr>
        <p:spPr bwMode="auto">
          <a:xfrm>
            <a:off x="296053" y="1192716"/>
            <a:ext cx="8292003" cy="231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1" tIns="45635" rIns="91271" bIns="45635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21828" indent="-221828">
              <a:lnSpc>
                <a:spcPct val="73000"/>
              </a:lnSpc>
              <a:buSzPct val="100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2395" kern="0" dirty="0"/>
              <a:t>Physical Address</a:t>
            </a:r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996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996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996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1597" b="0" kern="0" dirty="0"/>
              <a:t>	CO ___	CI___	CT ____	     Hit? __              Byte: ____</a:t>
            </a:r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SzPct val="75000"/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b="0" kern="0" dirty="0"/>
          </a:p>
        </p:txBody>
      </p:sp>
      <p:sp>
        <p:nvSpPr>
          <p:cNvPr id="169" name="Rectangle 62"/>
          <p:cNvSpPr>
            <a:spLocks noChangeArrowheads="1"/>
          </p:cNvSpPr>
          <p:nvPr/>
        </p:nvSpPr>
        <p:spPr bwMode="auto">
          <a:xfrm>
            <a:off x="2141802" y="2334584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Rectangle 63"/>
          <p:cNvSpPr>
            <a:spLocks noChangeArrowheads="1"/>
          </p:cNvSpPr>
          <p:nvPr/>
        </p:nvSpPr>
        <p:spPr bwMode="auto">
          <a:xfrm>
            <a:off x="214180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2628262" y="2334584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262826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73" name="Rectangle 68"/>
          <p:cNvSpPr>
            <a:spLocks noChangeArrowheads="1"/>
          </p:cNvSpPr>
          <p:nvPr/>
        </p:nvSpPr>
        <p:spPr bwMode="auto">
          <a:xfrm>
            <a:off x="3114722" y="2334584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Rectangle 69"/>
          <p:cNvSpPr>
            <a:spLocks noChangeArrowheads="1"/>
          </p:cNvSpPr>
          <p:nvPr/>
        </p:nvSpPr>
        <p:spPr bwMode="auto">
          <a:xfrm>
            <a:off x="311472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75" name="Rectangle 71"/>
          <p:cNvSpPr>
            <a:spLocks noChangeArrowheads="1"/>
          </p:cNvSpPr>
          <p:nvPr/>
        </p:nvSpPr>
        <p:spPr bwMode="auto">
          <a:xfrm>
            <a:off x="3601182" y="2334584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60118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77" name="Rectangle 74"/>
          <p:cNvSpPr>
            <a:spLocks noChangeArrowheads="1"/>
          </p:cNvSpPr>
          <p:nvPr/>
        </p:nvSpPr>
        <p:spPr bwMode="auto">
          <a:xfrm>
            <a:off x="4087642" y="2334584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Rectangle 75"/>
          <p:cNvSpPr>
            <a:spLocks noChangeArrowheads="1"/>
          </p:cNvSpPr>
          <p:nvPr/>
        </p:nvSpPr>
        <p:spPr bwMode="auto">
          <a:xfrm>
            <a:off x="408764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9" name="Rectangle 77"/>
          <p:cNvSpPr>
            <a:spLocks noChangeArrowheads="1"/>
          </p:cNvSpPr>
          <p:nvPr/>
        </p:nvSpPr>
        <p:spPr bwMode="auto">
          <a:xfrm>
            <a:off x="4574102" y="2334584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57410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1" name="Rectangle 80"/>
          <p:cNvSpPr>
            <a:spLocks noChangeArrowheads="1"/>
          </p:cNvSpPr>
          <p:nvPr/>
        </p:nvSpPr>
        <p:spPr bwMode="auto">
          <a:xfrm>
            <a:off x="5060562" y="233458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506056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3" name="Rectangle 83"/>
          <p:cNvSpPr>
            <a:spLocks noChangeArrowheads="1"/>
          </p:cNvSpPr>
          <p:nvPr/>
        </p:nvSpPr>
        <p:spPr bwMode="auto">
          <a:xfrm>
            <a:off x="5547022" y="233458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Rectangle 84"/>
          <p:cNvSpPr>
            <a:spLocks noChangeArrowheads="1"/>
          </p:cNvSpPr>
          <p:nvPr/>
        </p:nvSpPr>
        <p:spPr bwMode="auto">
          <a:xfrm>
            <a:off x="554702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6033481" y="233458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6033481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7" name="Rectangle 89"/>
          <p:cNvSpPr>
            <a:spLocks noChangeArrowheads="1"/>
          </p:cNvSpPr>
          <p:nvPr/>
        </p:nvSpPr>
        <p:spPr bwMode="auto">
          <a:xfrm>
            <a:off x="6519942" y="233458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Rectangle 90"/>
          <p:cNvSpPr>
            <a:spLocks noChangeArrowheads="1"/>
          </p:cNvSpPr>
          <p:nvPr/>
        </p:nvSpPr>
        <p:spPr bwMode="auto">
          <a:xfrm>
            <a:off x="651994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7006401" y="233458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7006401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1" name="Rectangle 95"/>
          <p:cNvSpPr>
            <a:spLocks noChangeArrowheads="1"/>
          </p:cNvSpPr>
          <p:nvPr/>
        </p:nvSpPr>
        <p:spPr bwMode="auto">
          <a:xfrm>
            <a:off x="7492862" y="2334584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Rectangle 96"/>
          <p:cNvSpPr>
            <a:spLocks noChangeArrowheads="1"/>
          </p:cNvSpPr>
          <p:nvPr/>
        </p:nvSpPr>
        <p:spPr bwMode="auto">
          <a:xfrm>
            <a:off x="7492862" y="2030349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93" name="Group 97"/>
          <p:cNvGrpSpPr>
            <a:grpSpLocks/>
          </p:cNvGrpSpPr>
          <p:nvPr/>
        </p:nvGrpSpPr>
        <p:grpSpPr bwMode="auto">
          <a:xfrm>
            <a:off x="5069541" y="2723331"/>
            <a:ext cx="2918760" cy="332758"/>
            <a:chOff x="3101" y="3292"/>
            <a:chExt cx="1842" cy="210"/>
          </a:xfrm>
        </p:grpSpPr>
        <p:sp>
          <p:nvSpPr>
            <p:cNvPr id="194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196" name="Group 100"/>
          <p:cNvGrpSpPr>
            <a:grpSpLocks/>
          </p:cNvGrpSpPr>
          <p:nvPr/>
        </p:nvGrpSpPr>
        <p:grpSpPr bwMode="auto">
          <a:xfrm>
            <a:off x="2162400" y="2714879"/>
            <a:ext cx="2918760" cy="332758"/>
            <a:chOff x="1277" y="3292"/>
            <a:chExt cx="1842" cy="210"/>
          </a:xfrm>
        </p:grpSpPr>
        <p:sp>
          <p:nvSpPr>
            <p:cNvPr id="197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199" name="Group 103"/>
          <p:cNvGrpSpPr>
            <a:grpSpLocks/>
          </p:cNvGrpSpPr>
          <p:nvPr/>
        </p:nvGrpSpPr>
        <p:grpSpPr bwMode="auto">
          <a:xfrm>
            <a:off x="6986330" y="1676993"/>
            <a:ext cx="990351" cy="305821"/>
            <a:chOff x="4300" y="2637"/>
            <a:chExt cx="625" cy="193"/>
          </a:xfrm>
        </p:grpSpPr>
        <p:sp>
          <p:nvSpPr>
            <p:cNvPr id="200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202" name="Group 106"/>
          <p:cNvGrpSpPr>
            <a:grpSpLocks/>
          </p:cNvGrpSpPr>
          <p:nvPr/>
        </p:nvGrpSpPr>
        <p:grpSpPr bwMode="auto">
          <a:xfrm>
            <a:off x="5052110" y="1673295"/>
            <a:ext cx="1923656" cy="305821"/>
            <a:chOff x="3090" y="2624"/>
            <a:chExt cx="1214" cy="193"/>
          </a:xfrm>
        </p:grpSpPr>
        <p:sp>
          <p:nvSpPr>
            <p:cNvPr id="203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205" name="Group 109"/>
          <p:cNvGrpSpPr>
            <a:grpSpLocks/>
          </p:cNvGrpSpPr>
          <p:nvPr/>
        </p:nvGrpSpPr>
        <p:grpSpPr bwMode="auto">
          <a:xfrm>
            <a:off x="2141801" y="1676993"/>
            <a:ext cx="2888654" cy="305821"/>
            <a:chOff x="1248" y="2637"/>
            <a:chExt cx="1823" cy="193"/>
          </a:xfrm>
        </p:grpSpPr>
        <p:sp>
          <p:nvSpPr>
            <p:cNvPr id="206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CT</a:t>
              </a:r>
            </a:p>
          </p:txBody>
        </p:sp>
      </p:grpSp>
      <p:grpSp>
        <p:nvGrpSpPr>
          <p:cNvPr id="228" name="Group 135"/>
          <p:cNvGrpSpPr>
            <a:grpSpLocks/>
          </p:cNvGrpSpPr>
          <p:nvPr/>
        </p:nvGrpSpPr>
        <p:grpSpPr bwMode="auto">
          <a:xfrm>
            <a:off x="2285468" y="2332472"/>
            <a:ext cx="5566560" cy="339096"/>
            <a:chOff x="1344" y="3030"/>
            <a:chExt cx="3513" cy="214"/>
          </a:xfrm>
        </p:grpSpPr>
        <p:sp>
          <p:nvSpPr>
            <p:cNvPr id="229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0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1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2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3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4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5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6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7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9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40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241" name="Text Box 149"/>
          <p:cNvSpPr txBox="1">
            <a:spLocks noChangeArrowheads="1"/>
          </p:cNvSpPr>
          <p:nvPr/>
        </p:nvSpPr>
        <p:spPr bwMode="auto">
          <a:xfrm>
            <a:off x="1295118" y="3118414"/>
            <a:ext cx="196485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42" name="Text Box 150"/>
          <p:cNvSpPr txBox="1">
            <a:spLocks noChangeArrowheads="1"/>
          </p:cNvSpPr>
          <p:nvPr/>
        </p:nvSpPr>
        <p:spPr bwMode="auto">
          <a:xfrm>
            <a:off x="2190396" y="3118414"/>
            <a:ext cx="394556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243" name="Text Box 151"/>
          <p:cNvSpPr txBox="1">
            <a:spLocks noChangeArrowheads="1"/>
          </p:cNvSpPr>
          <p:nvPr/>
        </p:nvSpPr>
        <p:spPr bwMode="auto">
          <a:xfrm>
            <a:off x="3175995" y="3118414"/>
            <a:ext cx="524490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244" name="Text Box 153"/>
          <p:cNvSpPr txBox="1">
            <a:spLocks noChangeArrowheads="1"/>
          </p:cNvSpPr>
          <p:nvPr/>
        </p:nvSpPr>
        <p:spPr bwMode="auto">
          <a:xfrm>
            <a:off x="4494876" y="3118414"/>
            <a:ext cx="199655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245" name="Text Box 154"/>
          <p:cNvSpPr txBox="1">
            <a:spLocks noChangeArrowheads="1"/>
          </p:cNvSpPr>
          <p:nvPr/>
        </p:nvSpPr>
        <p:spPr bwMode="auto">
          <a:xfrm>
            <a:off x="5762523" y="3118414"/>
            <a:ext cx="499137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grpSp>
        <p:nvGrpSpPr>
          <p:cNvPr id="424" name="Group 423"/>
          <p:cNvGrpSpPr/>
          <p:nvPr/>
        </p:nvGrpSpPr>
        <p:grpSpPr>
          <a:xfrm>
            <a:off x="233727" y="3934464"/>
            <a:ext cx="8824417" cy="2556424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425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26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427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428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29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30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431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32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3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4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5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6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37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438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39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440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441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442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43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44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445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46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447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448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449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450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51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452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53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4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5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6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7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58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59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60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461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462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463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464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65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466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467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68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69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0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1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72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473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74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75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476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77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478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79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480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81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482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483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484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485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486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487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397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488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489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3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4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8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9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04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7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8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9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10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11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512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513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514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15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516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517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18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519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520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21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522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523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524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25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26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527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28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29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0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1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32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533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534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5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6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7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8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39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540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541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542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543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44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545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46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47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548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9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0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1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2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53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54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55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556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557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58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559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60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561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62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563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564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565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566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567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68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873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397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397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569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70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84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9923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" grpId="0" animBg="1"/>
      <p:bldP spid="241" grpId="0"/>
      <p:bldP spid="242" grpId="0"/>
      <p:bldP spid="243" grpId="0"/>
      <p:bldP spid="244" grpId="0"/>
      <p:bldP spid="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6997949" y="4010562"/>
            <a:ext cx="2131234" cy="28347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597" dirty="0">
              <a:latin typeface="+mn-lt"/>
            </a:endParaRP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2411" y="492799"/>
            <a:ext cx="8594654" cy="572026"/>
          </a:xfrm>
          <a:ln/>
        </p:spPr>
        <p:txBody>
          <a:bodyPr/>
          <a:lstStyle/>
          <a:p>
            <a:pPr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3194" dirty="0"/>
              <a:t>Address Translation Example: </a:t>
            </a:r>
            <a:r>
              <a:rPr lang="en-GB" sz="3194" dirty="0">
                <a:solidFill>
                  <a:srgbClr val="0070C0"/>
                </a:solidFill>
              </a:rPr>
              <a:t>TLB/Cache Miss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2412" y="1369061"/>
            <a:ext cx="8292003" cy="5324121"/>
          </a:xfrm>
          <a:ln/>
        </p:spPr>
        <p:txBody>
          <a:bodyPr/>
          <a:lstStyle/>
          <a:p>
            <a:pPr marL="221828" indent="-221828">
              <a:lnSpc>
                <a:spcPct val="73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1828" indent="-221828">
              <a:lnSpc>
                <a:spcPct val="80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1828" indent="-221828">
              <a:lnSpc>
                <a:spcPct val="80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7738" lvl="1" indent="-220244">
              <a:lnSpc>
                <a:spcPct val="85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>
              <a:latin typeface="Courier New" pitchFamily="49" charset="0"/>
            </a:endParaRPr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1200" dirty="0"/>
              <a:t>VPN ___	TLBI ___	TLBT ____	          TLB Hit? __	Page Fault? __        PPN: ____</a:t>
            </a:r>
            <a:endParaRPr lang="en-GB" sz="1200" dirty="0">
              <a:effectLst/>
            </a:endParaRPr>
          </a:p>
          <a:p>
            <a:pPr marL="221828" indent="-221828">
              <a:lnSpc>
                <a:spcPct val="73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221828" indent="-221828">
              <a:lnSpc>
                <a:spcPct val="73000"/>
              </a:lnSpc>
              <a:buSzPct val="100000"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dirty="0"/>
          </a:p>
          <a:p>
            <a:pPr marL="557738" lvl="1" indent="-220244">
              <a:lnSpc>
                <a:spcPct val="78000"/>
              </a:lnSpc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r>
              <a:rPr lang="en-GB" sz="1597" dirty="0"/>
              <a:t>	</a:t>
            </a:r>
            <a:r>
              <a:rPr lang="en-GB" sz="1200" dirty="0"/>
              <a:t>CO___	CI___	CT ____	     Hit? __              Byte: ____</a:t>
            </a:r>
          </a:p>
          <a:p>
            <a:pPr marL="557738" lvl="1" indent="-220244">
              <a:lnSpc>
                <a:spcPct val="78000"/>
              </a:lnSpc>
              <a:spcBef>
                <a:spcPts val="499"/>
              </a:spcBef>
              <a:buNone/>
              <a:tabLst>
                <a:tab pos="221828" algn="l"/>
                <a:tab pos="747876" algn="l"/>
                <a:tab pos="1660539" algn="l"/>
                <a:tab pos="2573202" algn="l"/>
                <a:tab pos="3485864" algn="l"/>
                <a:tab pos="4398527" algn="l"/>
                <a:tab pos="5311190" algn="l"/>
                <a:tab pos="6223852" algn="l"/>
                <a:tab pos="7136515" algn="l"/>
                <a:tab pos="8049177" algn="l"/>
                <a:tab pos="8961840" algn="l"/>
                <a:tab pos="9874503" algn="l"/>
              </a:tabLst>
            </a:pPr>
            <a:endParaRPr lang="en-GB" sz="1597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8765" y="2454457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83876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325225" y="2454457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32522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1811685" y="2454457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181168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298145" y="2454457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29814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2784605" y="2454457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278460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271065" y="2454457"/>
            <a:ext cx="486460" cy="3042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27106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3757525" y="2454457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375752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243985" y="2454457"/>
            <a:ext cx="486460" cy="304236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24398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730445" y="2454457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73044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216904" y="2454457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216904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703365" y="2454457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70336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189824" y="2454457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189824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676285" y="2454457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676285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162744" y="2454457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162744" y="2150221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730444" y="2918734"/>
            <a:ext cx="2918760" cy="332758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838765" y="2910811"/>
            <a:ext cx="3909109" cy="332758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3754355" y="2011308"/>
            <a:ext cx="990350" cy="158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3977778" y="1887713"/>
            <a:ext cx="538750" cy="305821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599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838764" y="2007611"/>
            <a:ext cx="2921929" cy="158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079476" y="1884015"/>
            <a:ext cx="581534" cy="305821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>
            <a:spAutoFit/>
          </a:bodyPr>
          <a:lstStyle/>
          <a:p>
            <a:pPr>
              <a:lnSpc>
                <a:spcPct val="88000"/>
              </a:lnSpc>
              <a:spcBef>
                <a:spcPts val="599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914824" y="5165666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91482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1401285" y="5165666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1401285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1887744" y="5165666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188774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2374205" y="5165666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2374205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2860664" y="5165666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286066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3347124" y="5165666"/>
            <a:ext cx="486460" cy="304236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334712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3833584" y="5165666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383358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4320044" y="5165666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432004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4806504" y="5165666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480650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5292964" y="5165666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529296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5779424" y="5165666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577942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6265884" y="5165666"/>
            <a:ext cx="486460" cy="3042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6265884" y="4861430"/>
            <a:ext cx="486460" cy="304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93" tIns="44198" rIns="90193" bIns="44198" anchor="ctr"/>
          <a:lstStyle/>
          <a:p>
            <a:pPr>
              <a:lnSpc>
                <a:spcPct val="88000"/>
              </a:lnSpc>
              <a:spcBef>
                <a:spcPts val="524"/>
              </a:spcBef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397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842563" y="5554412"/>
            <a:ext cx="2918760" cy="332758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935423" y="5545961"/>
            <a:ext cx="2918760" cy="332758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674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5759352" y="4508074"/>
            <a:ext cx="990351" cy="305821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3825132" y="4504377"/>
            <a:ext cx="1923656" cy="305821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914824" y="4508074"/>
            <a:ext cx="2888654" cy="305821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193" tIns="44198" rIns="90193" bIns="44198">
              <a:spAutoFit/>
            </a:bodyPr>
            <a:lstStyle/>
            <a:p>
              <a:pPr>
                <a:lnSpc>
                  <a:spcPct val="88000"/>
                </a:lnSpc>
                <a:spcBef>
                  <a:spcPts val="599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295847" y="2444951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6809387" y="2443366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324512" y="2443366"/>
            <a:ext cx="208965" cy="3376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5838051" y="2443366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353177" y="2443366"/>
            <a:ext cx="208965" cy="3376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4866717" y="2443366"/>
            <a:ext cx="208965" cy="3376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381842" y="2444951"/>
            <a:ext cx="208965" cy="3376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3895381" y="2444951"/>
            <a:ext cx="208965" cy="3376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410506" y="2444951"/>
            <a:ext cx="208965" cy="3376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2924046" y="2444951"/>
            <a:ext cx="208965" cy="3376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439170" y="2444951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1952710" y="2444951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467834" y="2444951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982959" y="2444951"/>
            <a:ext cx="209162" cy="33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7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1" y="3431598"/>
            <a:ext cx="498572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6005" y="3431598"/>
            <a:ext cx="196165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0121" y="3431598"/>
            <a:ext cx="498572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35325" y="3431572"/>
            <a:ext cx="226565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0070C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71358" y="3431598"/>
            <a:ext cx="226592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34242" y="3431598"/>
            <a:ext cx="498572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FFC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1058490" y="5163554"/>
            <a:ext cx="5566560" cy="339096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635" tIns="46713" rIns="45635" bIns="46713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797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163" y="5981703"/>
            <a:ext cx="196485" cy="310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69622" y="5981703"/>
            <a:ext cx="394569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5221" y="5981703"/>
            <a:ext cx="498572" cy="31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635" tIns="46713" rIns="45635" bIns="46713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2663" algn="l"/>
                <a:tab pos="1825325" algn="l"/>
                <a:tab pos="2737988" algn="l"/>
                <a:tab pos="3650651" algn="l"/>
                <a:tab pos="4563313" algn="l"/>
                <a:tab pos="5475976" algn="l"/>
                <a:tab pos="6388638" algn="l"/>
                <a:tab pos="7301301" algn="l"/>
                <a:tab pos="8213964" algn="l"/>
                <a:tab pos="9126626" algn="l"/>
                <a:tab pos="10039289" algn="l"/>
              </a:tabLst>
            </a:pPr>
            <a:r>
              <a:rPr lang="en-GB" sz="1597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220970" y="4319675"/>
            <a:ext cx="1832155" cy="2449566"/>
            <a:chOff x="-2376488" y="2585718"/>
            <a:chExt cx="2085974" cy="2788920"/>
          </a:xfrm>
        </p:grpSpPr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>
              <a:off x="-990600" y="50507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0" name="Rectangle 8"/>
            <p:cNvSpPr>
              <a:spLocks noChangeArrowheads="1"/>
            </p:cNvSpPr>
            <p:nvPr/>
          </p:nvSpPr>
          <p:spPr bwMode="auto">
            <a:xfrm>
              <a:off x="-1682750" y="50507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21" name="Rectangle 9"/>
            <p:cNvSpPr>
              <a:spLocks noChangeArrowheads="1"/>
            </p:cNvSpPr>
            <p:nvPr/>
          </p:nvSpPr>
          <p:spPr bwMode="auto">
            <a:xfrm>
              <a:off x="-2376488" y="5050789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122" name="Rectangle 13"/>
            <p:cNvSpPr>
              <a:spLocks noChangeArrowheads="1"/>
            </p:cNvSpPr>
            <p:nvPr/>
          </p:nvSpPr>
          <p:spPr bwMode="auto">
            <a:xfrm>
              <a:off x="-990600" y="4744401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3" name="Rectangle 14"/>
            <p:cNvSpPr>
              <a:spLocks noChangeArrowheads="1"/>
            </p:cNvSpPr>
            <p:nvPr/>
          </p:nvSpPr>
          <p:spPr bwMode="auto">
            <a:xfrm>
              <a:off x="-1682750" y="4744401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24" name="Rectangle 15"/>
            <p:cNvSpPr>
              <a:spLocks noChangeArrowheads="1"/>
            </p:cNvSpPr>
            <p:nvPr/>
          </p:nvSpPr>
          <p:spPr bwMode="auto">
            <a:xfrm>
              <a:off x="-2376488" y="4744401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125" name="Rectangle 19"/>
            <p:cNvSpPr>
              <a:spLocks noChangeArrowheads="1"/>
            </p:cNvSpPr>
            <p:nvPr/>
          </p:nvSpPr>
          <p:spPr bwMode="auto">
            <a:xfrm>
              <a:off x="-990600" y="443801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26" name="Rectangle 20"/>
            <p:cNvSpPr>
              <a:spLocks noChangeArrowheads="1"/>
            </p:cNvSpPr>
            <p:nvPr/>
          </p:nvSpPr>
          <p:spPr bwMode="auto">
            <a:xfrm>
              <a:off x="-1682750" y="443801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127" name="Rectangle 21"/>
            <p:cNvSpPr>
              <a:spLocks noChangeArrowheads="1"/>
            </p:cNvSpPr>
            <p:nvPr/>
          </p:nvSpPr>
          <p:spPr bwMode="auto">
            <a:xfrm>
              <a:off x="-2376488" y="4438014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128" name="Rectangle 25"/>
            <p:cNvSpPr>
              <a:spLocks noChangeArrowheads="1"/>
            </p:cNvSpPr>
            <p:nvPr/>
          </p:nvSpPr>
          <p:spPr bwMode="auto">
            <a:xfrm>
              <a:off x="-990600" y="413003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9" name="Rectangle 26"/>
            <p:cNvSpPr>
              <a:spLocks noChangeArrowheads="1"/>
            </p:cNvSpPr>
            <p:nvPr/>
          </p:nvSpPr>
          <p:spPr bwMode="auto">
            <a:xfrm>
              <a:off x="-1682750" y="413003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30" name="Rectangle 27"/>
            <p:cNvSpPr>
              <a:spLocks noChangeArrowheads="1"/>
            </p:cNvSpPr>
            <p:nvPr/>
          </p:nvSpPr>
          <p:spPr bwMode="auto">
            <a:xfrm>
              <a:off x="-2376488" y="4130039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131" name="Rectangle 31"/>
            <p:cNvSpPr>
              <a:spLocks noChangeArrowheads="1"/>
            </p:cNvSpPr>
            <p:nvPr/>
          </p:nvSpPr>
          <p:spPr bwMode="auto">
            <a:xfrm>
              <a:off x="-990600" y="382206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2" name="Rectangle 32"/>
            <p:cNvSpPr>
              <a:spLocks noChangeArrowheads="1"/>
            </p:cNvSpPr>
            <p:nvPr/>
          </p:nvSpPr>
          <p:spPr bwMode="auto">
            <a:xfrm>
              <a:off x="-1682750" y="382206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33" name="Rectangle 33"/>
            <p:cNvSpPr>
              <a:spLocks noChangeArrowheads="1"/>
            </p:cNvSpPr>
            <p:nvPr/>
          </p:nvSpPr>
          <p:spPr bwMode="auto">
            <a:xfrm>
              <a:off x="-2376488" y="3822064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134" name="Rectangle 37"/>
            <p:cNvSpPr>
              <a:spLocks noChangeArrowheads="1"/>
            </p:cNvSpPr>
            <p:nvPr/>
          </p:nvSpPr>
          <p:spPr bwMode="auto">
            <a:xfrm>
              <a:off x="-990600" y="3515676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5" name="Rectangle 38"/>
            <p:cNvSpPr>
              <a:spLocks noChangeArrowheads="1"/>
            </p:cNvSpPr>
            <p:nvPr/>
          </p:nvSpPr>
          <p:spPr bwMode="auto">
            <a:xfrm>
              <a:off x="-1682750" y="3515676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136" name="Rectangle 39"/>
            <p:cNvSpPr>
              <a:spLocks noChangeArrowheads="1"/>
            </p:cNvSpPr>
            <p:nvPr/>
          </p:nvSpPr>
          <p:spPr bwMode="auto">
            <a:xfrm>
              <a:off x="-2376488" y="3515676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137" name="Rectangle 43"/>
            <p:cNvSpPr>
              <a:spLocks noChangeArrowheads="1"/>
            </p:cNvSpPr>
            <p:nvPr/>
          </p:nvSpPr>
          <p:spPr bwMode="auto">
            <a:xfrm>
              <a:off x="-990600" y="32092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38" name="Rectangle 44"/>
            <p:cNvSpPr>
              <a:spLocks noChangeArrowheads="1"/>
            </p:cNvSpPr>
            <p:nvPr/>
          </p:nvSpPr>
          <p:spPr bwMode="auto">
            <a:xfrm>
              <a:off x="-1682750" y="32092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39" name="Rectangle 45"/>
            <p:cNvSpPr>
              <a:spLocks noChangeArrowheads="1"/>
            </p:cNvSpPr>
            <p:nvPr/>
          </p:nvSpPr>
          <p:spPr bwMode="auto">
            <a:xfrm>
              <a:off x="-2376488" y="3209289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140" name="Rectangle 49"/>
            <p:cNvSpPr>
              <a:spLocks noChangeArrowheads="1"/>
            </p:cNvSpPr>
            <p:nvPr/>
          </p:nvSpPr>
          <p:spPr bwMode="auto">
            <a:xfrm>
              <a:off x="-990600" y="2901314"/>
              <a:ext cx="692150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1" name="Rectangle 50"/>
            <p:cNvSpPr>
              <a:spLocks noChangeArrowheads="1"/>
            </p:cNvSpPr>
            <p:nvPr/>
          </p:nvSpPr>
          <p:spPr bwMode="auto">
            <a:xfrm>
              <a:off x="-1682750" y="2901314"/>
              <a:ext cx="692150" cy="3079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142" name="Rectangle 51"/>
            <p:cNvSpPr>
              <a:spLocks noChangeArrowheads="1"/>
            </p:cNvSpPr>
            <p:nvPr/>
          </p:nvSpPr>
          <p:spPr bwMode="auto">
            <a:xfrm>
              <a:off x="-2376488" y="2901314"/>
              <a:ext cx="693738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143" name="Rectangle 55"/>
            <p:cNvSpPr>
              <a:spLocks noChangeArrowheads="1"/>
            </p:cNvSpPr>
            <p:nvPr/>
          </p:nvSpPr>
          <p:spPr bwMode="auto">
            <a:xfrm>
              <a:off x="-990600" y="2594926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144" name="Rectangle 56"/>
            <p:cNvSpPr>
              <a:spLocks noChangeArrowheads="1"/>
            </p:cNvSpPr>
            <p:nvPr/>
          </p:nvSpPr>
          <p:spPr bwMode="auto">
            <a:xfrm>
              <a:off x="-1682750" y="2594926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145" name="Rectangle 57"/>
            <p:cNvSpPr>
              <a:spLocks noChangeArrowheads="1"/>
            </p:cNvSpPr>
            <p:nvPr/>
          </p:nvSpPr>
          <p:spPr bwMode="auto">
            <a:xfrm>
              <a:off x="-2376488" y="2594926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193" tIns="44198" rIns="90193" bIns="44198"/>
            <a:lstStyle/>
            <a:p>
              <a:pPr eaLnBrk="1" hangingPunct="1">
                <a:spcBef>
                  <a:spcPts val="998"/>
                </a:spcBef>
                <a:tabLst>
                  <a:tab pos="0" algn="l"/>
                  <a:tab pos="912663" algn="l"/>
                  <a:tab pos="1825325" algn="l"/>
                  <a:tab pos="2737988" algn="l"/>
                  <a:tab pos="3650651" algn="l"/>
                  <a:tab pos="4563313" algn="l"/>
                  <a:tab pos="5475976" algn="l"/>
                  <a:tab pos="6388638" algn="l"/>
                  <a:tab pos="7301301" algn="l"/>
                  <a:tab pos="8213964" algn="l"/>
                  <a:tab pos="9126626" algn="l"/>
                  <a:tab pos="10039289" algn="l"/>
                </a:tabLst>
              </a:pPr>
              <a:r>
                <a:rPr lang="en-GB" sz="1597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146" name="Line 58"/>
            <p:cNvSpPr>
              <a:spLocks noChangeShapeType="1"/>
            </p:cNvSpPr>
            <p:nvPr/>
          </p:nvSpPr>
          <p:spPr bwMode="auto">
            <a:xfrm>
              <a:off x="-2376488" y="2901314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59"/>
            <p:cNvSpPr>
              <a:spLocks noChangeShapeType="1"/>
            </p:cNvSpPr>
            <p:nvPr/>
          </p:nvSpPr>
          <p:spPr bwMode="auto">
            <a:xfrm>
              <a:off x="-2376488" y="320928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60"/>
            <p:cNvSpPr>
              <a:spLocks noChangeShapeType="1"/>
            </p:cNvSpPr>
            <p:nvPr/>
          </p:nvSpPr>
          <p:spPr bwMode="auto">
            <a:xfrm>
              <a:off x="-2376488" y="351884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61"/>
            <p:cNvSpPr>
              <a:spLocks noChangeShapeType="1"/>
            </p:cNvSpPr>
            <p:nvPr/>
          </p:nvSpPr>
          <p:spPr bwMode="auto">
            <a:xfrm>
              <a:off x="-2376488" y="3822064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62"/>
            <p:cNvSpPr>
              <a:spLocks noChangeShapeType="1"/>
            </p:cNvSpPr>
            <p:nvPr/>
          </p:nvSpPr>
          <p:spPr bwMode="auto">
            <a:xfrm>
              <a:off x="-2376488" y="413003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63"/>
            <p:cNvSpPr>
              <a:spLocks noChangeShapeType="1"/>
            </p:cNvSpPr>
            <p:nvPr/>
          </p:nvSpPr>
          <p:spPr bwMode="auto">
            <a:xfrm>
              <a:off x="-2376488" y="444171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64"/>
            <p:cNvSpPr>
              <a:spLocks noChangeShapeType="1"/>
            </p:cNvSpPr>
            <p:nvPr/>
          </p:nvSpPr>
          <p:spPr bwMode="auto">
            <a:xfrm>
              <a:off x="-2376488" y="47444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65"/>
            <p:cNvSpPr>
              <a:spLocks noChangeShapeType="1"/>
            </p:cNvSpPr>
            <p:nvPr/>
          </p:nvSpPr>
          <p:spPr bwMode="auto">
            <a:xfrm>
              <a:off x="-2376488" y="505078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Line 66"/>
            <p:cNvSpPr>
              <a:spLocks noChangeShapeType="1"/>
            </p:cNvSpPr>
            <p:nvPr/>
          </p:nvSpPr>
          <p:spPr bwMode="auto">
            <a:xfrm>
              <a:off x="-1692276" y="2594926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67"/>
            <p:cNvSpPr>
              <a:spLocks noChangeShapeType="1"/>
            </p:cNvSpPr>
            <p:nvPr/>
          </p:nvSpPr>
          <p:spPr bwMode="auto">
            <a:xfrm>
              <a:off x="-990600" y="2594926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70"/>
            <p:cNvSpPr>
              <a:spLocks noChangeShapeType="1"/>
            </p:cNvSpPr>
            <p:nvPr/>
          </p:nvSpPr>
          <p:spPr bwMode="auto">
            <a:xfrm>
              <a:off x="-2376488" y="2594926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72"/>
            <p:cNvSpPr>
              <a:spLocks noChangeShapeType="1"/>
            </p:cNvSpPr>
            <p:nvPr/>
          </p:nvSpPr>
          <p:spPr bwMode="auto">
            <a:xfrm>
              <a:off x="-2376488" y="25949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74"/>
            <p:cNvSpPr>
              <a:spLocks noChangeShapeType="1"/>
            </p:cNvSpPr>
            <p:nvPr/>
          </p:nvSpPr>
          <p:spPr bwMode="auto">
            <a:xfrm>
              <a:off x="-2376488" y="5358764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70"/>
            <p:cNvSpPr>
              <a:spLocks noChangeShapeType="1"/>
            </p:cNvSpPr>
            <p:nvPr/>
          </p:nvSpPr>
          <p:spPr bwMode="auto">
            <a:xfrm>
              <a:off x="-292102" y="2585718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156651" y="4010563"/>
            <a:ext cx="1176729" cy="340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7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Page table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12" grpId="0"/>
    </p:bld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16714</TotalTime>
  <Pages>8</Pages>
  <Words>3040</Words>
  <Application>Microsoft Macintosh PowerPoint</Application>
  <PresentationFormat>Custom</PresentationFormat>
  <Paragraphs>1755</Paragraphs>
  <Slides>37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Courier New</vt:lpstr>
      <vt:lpstr>Helvetica</vt:lpstr>
      <vt:lpstr>Times New Roman</vt:lpstr>
      <vt:lpstr>Wingdings</vt:lpstr>
      <vt:lpstr>Wingdings 2</vt:lpstr>
      <vt:lpstr>Wingdings 3</vt:lpstr>
      <vt:lpstr>fujitsu-99-02</vt:lpstr>
      <vt:lpstr>Chart</vt:lpstr>
      <vt:lpstr>Virtual Memory (VM)  </vt:lpstr>
      <vt:lpstr>Conceptual Question</vt:lpstr>
      <vt:lpstr>Simple Memory System Example</vt:lpstr>
      <vt:lpstr>Simple Memory System TLB</vt:lpstr>
      <vt:lpstr>Simple Memory System Page Table</vt:lpstr>
      <vt:lpstr>Simple Memory System Cache</vt:lpstr>
      <vt:lpstr>Address Translation Example</vt:lpstr>
      <vt:lpstr>Address Translation Example</vt:lpstr>
      <vt:lpstr>Address Translation Example: TLB/Cache Miss</vt:lpstr>
      <vt:lpstr>Address Translation Example: TLB/Cache Miss</vt:lpstr>
      <vt:lpstr>Summary</vt:lpstr>
      <vt:lpstr>Y86-64 Processor Architecture: Logic Design  COMP 222: Introduction to Computer Organization</vt:lpstr>
      <vt:lpstr>Overview of Logic Design</vt:lpstr>
      <vt:lpstr>Digital Signals</vt:lpstr>
      <vt:lpstr>Computing with Logic Gates</vt:lpstr>
      <vt:lpstr>Combinational Circuits</vt:lpstr>
      <vt:lpstr>Bit Equality</vt:lpstr>
      <vt:lpstr>Word Equality</vt:lpstr>
      <vt:lpstr>Bit-Level Multiplexor</vt:lpstr>
      <vt:lpstr>Word Multiplexor</vt:lpstr>
      <vt:lpstr>HCL Word-Level Examples</vt:lpstr>
      <vt:lpstr>Arithmetic Logic Unit</vt:lpstr>
      <vt:lpstr>Storing 1 Bit</vt:lpstr>
      <vt:lpstr>Storing 1 Bit (cont.)</vt:lpstr>
      <vt:lpstr>Physical Analogy</vt:lpstr>
      <vt:lpstr>Storing and Accessing 1 Bit</vt:lpstr>
      <vt:lpstr>1-Bit Latch</vt:lpstr>
      <vt:lpstr>Transparent 1-Bit Latch</vt:lpstr>
      <vt:lpstr>Edge-Triggered Latch</vt:lpstr>
      <vt:lpstr>Registers</vt:lpstr>
      <vt:lpstr>Register Operation</vt:lpstr>
      <vt:lpstr>State Machine Example</vt:lpstr>
      <vt:lpstr>Random-Access Memory</vt:lpstr>
      <vt:lpstr>Register File Timing</vt:lpstr>
      <vt:lpstr>Hardware Control Language</vt:lpstr>
      <vt:lpstr>HCL Operations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Alan Cox</cp:lastModifiedBy>
  <cp:revision>74</cp:revision>
  <cp:lastPrinted>1999-02-26T14:55:35Z</cp:lastPrinted>
  <dcterms:created xsi:type="dcterms:W3CDTF">1998-03-03T17:17:57Z</dcterms:created>
  <dcterms:modified xsi:type="dcterms:W3CDTF">2024-11-13T18:40:30Z</dcterms:modified>
</cp:coreProperties>
</file>