
<file path=[Content_Types].xml><?xml version="1.0" encoding="utf-8"?>
<Types xmlns="http://schemas.openxmlformats.org/package/2006/content-types"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rts/chart2.xml" ContentType="application/vnd.openxmlformats-officedocument.drawingml.chart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3.xml" ContentType="application/vnd.openxmlformats-officedocument.drawingml.chart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1" r:id="rId2"/>
  </p:sldMasterIdLst>
  <p:notesMasterIdLst>
    <p:notesMasterId r:id="rId57"/>
  </p:notesMasterIdLst>
  <p:handoutMasterIdLst>
    <p:handoutMasterId r:id="rId58"/>
  </p:handoutMasterIdLst>
  <p:sldIdLst>
    <p:sldId id="1251" r:id="rId3"/>
    <p:sldId id="1145" r:id="rId4"/>
    <p:sldId id="1088" r:id="rId5"/>
    <p:sldId id="1089" r:id="rId6"/>
    <p:sldId id="1090" r:id="rId7"/>
    <p:sldId id="1265" r:id="rId8"/>
    <p:sldId id="1091" r:id="rId9"/>
    <p:sldId id="1092" r:id="rId10"/>
    <p:sldId id="1093" r:id="rId11"/>
    <p:sldId id="1094" r:id="rId12"/>
    <p:sldId id="1264" r:id="rId13"/>
    <p:sldId id="1095" r:id="rId14"/>
    <p:sldId id="1096" r:id="rId15"/>
    <p:sldId id="1097" r:id="rId16"/>
    <p:sldId id="1098" r:id="rId17"/>
    <p:sldId id="1099" r:id="rId18"/>
    <p:sldId id="1100" r:id="rId19"/>
    <p:sldId id="1101" r:id="rId20"/>
    <p:sldId id="1102" r:id="rId21"/>
    <p:sldId id="1103" r:id="rId22"/>
    <p:sldId id="1104" r:id="rId23"/>
    <p:sldId id="1106" r:id="rId24"/>
    <p:sldId id="1266" r:id="rId25"/>
    <p:sldId id="1146" r:id="rId26"/>
    <p:sldId id="1042" r:id="rId27"/>
    <p:sldId id="325" r:id="rId28"/>
    <p:sldId id="327" r:id="rId29"/>
    <p:sldId id="328" r:id="rId30"/>
    <p:sldId id="1160" r:id="rId31"/>
    <p:sldId id="326" r:id="rId32"/>
    <p:sldId id="330" r:id="rId33"/>
    <p:sldId id="1147" r:id="rId34"/>
    <p:sldId id="1150" r:id="rId35"/>
    <p:sldId id="1053" r:id="rId36"/>
    <p:sldId id="1153" r:id="rId37"/>
    <p:sldId id="1152" r:id="rId38"/>
    <p:sldId id="1154" r:id="rId39"/>
    <p:sldId id="1054" r:id="rId40"/>
    <p:sldId id="1055" r:id="rId41"/>
    <p:sldId id="1056" r:id="rId42"/>
    <p:sldId id="1057" r:id="rId43"/>
    <p:sldId id="1058" r:id="rId44"/>
    <p:sldId id="1059" r:id="rId45"/>
    <p:sldId id="1060" r:id="rId46"/>
    <p:sldId id="1061" r:id="rId47"/>
    <p:sldId id="1062" r:id="rId48"/>
    <p:sldId id="1063" r:id="rId49"/>
    <p:sldId id="1064" r:id="rId50"/>
    <p:sldId id="1065" r:id="rId51"/>
    <p:sldId id="1155" r:id="rId52"/>
    <p:sldId id="1158" r:id="rId53"/>
    <p:sldId id="1162" r:id="rId54"/>
    <p:sldId id="1163" r:id="rId55"/>
    <p:sldId id="1159" r:id="rId56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648">
          <p15:clr>
            <a:srgbClr val="A4A3A4"/>
          </p15:clr>
        </p15:guide>
        <p15:guide id="2" pos="27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3E7B8D-303E-CE32-4444-324BEAD0DE38}" v="417" dt="2025-12-03T19:22:47.1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2676" autoAdjust="0"/>
  </p:normalViewPr>
  <p:slideViewPr>
    <p:cSldViewPr>
      <p:cViewPr varScale="1">
        <p:scale>
          <a:sx n="107" d="100"/>
          <a:sy n="107" d="100"/>
        </p:scale>
        <p:origin x="1760" y="168"/>
      </p:cViewPr>
      <p:guideLst>
        <p:guide orient="horz" pos="3648"/>
        <p:guide pos="27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microsoft.com/office/2016/11/relationships/changesInfo" Target="changesInfos/changesInfo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61" Type="http://schemas.openxmlformats.org/officeDocument/2006/relationships/theme" Target="theme/theme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microsoft.com/office/2015/10/relationships/revisionInfo" Target="revisionInfo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an Cox" userId="S::alc@rice.edu::4319d5d7-4895-438f-a090-42c4160e7830" providerId="AD" clId="Web-{423E7B8D-303E-CE32-4444-324BEAD0DE38}"/>
    <pc:docChg chg="addSld delSld modSld sldOrd">
      <pc:chgData name="Alan Cox" userId="S::alc@rice.edu::4319d5d7-4895-438f-a090-42c4160e7830" providerId="AD" clId="Web-{423E7B8D-303E-CE32-4444-324BEAD0DE38}" dt="2025-12-03T19:22:41.232" v="316" actId="20577"/>
      <pc:docMkLst>
        <pc:docMk/>
      </pc:docMkLst>
      <pc:sldChg chg="add">
        <pc:chgData name="Alan Cox" userId="S::alc@rice.edu::4319d5d7-4895-438f-a090-42c4160e7830" providerId="AD" clId="Web-{423E7B8D-303E-CE32-4444-324BEAD0DE38}" dt="2025-12-03T09:41:28.364" v="57"/>
        <pc:sldMkLst>
          <pc:docMk/>
          <pc:sldMk cId="0" sldId="325"/>
        </pc:sldMkLst>
      </pc:sldChg>
      <pc:sldChg chg="modSp add">
        <pc:chgData name="Alan Cox" userId="S::alc@rice.edu::4319d5d7-4895-438f-a090-42c4160e7830" providerId="AD" clId="Web-{423E7B8D-303E-CE32-4444-324BEAD0DE38}" dt="2025-12-03T18:57:16.828" v="308" actId="20577"/>
        <pc:sldMkLst>
          <pc:docMk/>
          <pc:sldMk cId="0" sldId="326"/>
        </pc:sldMkLst>
        <pc:spChg chg="mod">
          <ac:chgData name="Alan Cox" userId="S::alc@rice.edu::4319d5d7-4895-438f-a090-42c4160e7830" providerId="AD" clId="Web-{423E7B8D-303E-CE32-4444-324BEAD0DE38}" dt="2025-12-03T18:57:16.828" v="308" actId="20577"/>
          <ac:spMkLst>
            <pc:docMk/>
            <pc:sldMk cId="0" sldId="326"/>
            <ac:spMk id="495619" creationId="{00000000-0000-0000-0000-000000000000}"/>
          </ac:spMkLst>
        </pc:spChg>
      </pc:sldChg>
      <pc:sldChg chg="add">
        <pc:chgData name="Alan Cox" userId="S::alc@rice.edu::4319d5d7-4895-438f-a090-42c4160e7830" providerId="AD" clId="Web-{423E7B8D-303E-CE32-4444-324BEAD0DE38}" dt="2025-12-03T09:41:28.427" v="58"/>
        <pc:sldMkLst>
          <pc:docMk/>
          <pc:sldMk cId="0" sldId="327"/>
        </pc:sldMkLst>
      </pc:sldChg>
      <pc:sldChg chg="add">
        <pc:chgData name="Alan Cox" userId="S::alc@rice.edu::4319d5d7-4895-438f-a090-42c4160e7830" providerId="AD" clId="Web-{423E7B8D-303E-CE32-4444-324BEAD0DE38}" dt="2025-12-03T09:41:28.693" v="59"/>
        <pc:sldMkLst>
          <pc:docMk/>
          <pc:sldMk cId="0" sldId="328"/>
        </pc:sldMkLst>
      </pc:sldChg>
      <pc:sldChg chg="add">
        <pc:chgData name="Alan Cox" userId="S::alc@rice.edu::4319d5d7-4895-438f-a090-42c4160e7830" providerId="AD" clId="Web-{423E7B8D-303E-CE32-4444-324BEAD0DE38}" dt="2025-12-03T09:41:28.865" v="62"/>
        <pc:sldMkLst>
          <pc:docMk/>
          <pc:sldMk cId="0" sldId="330"/>
        </pc:sldMkLst>
      </pc:sldChg>
      <pc:sldChg chg="add del">
        <pc:chgData name="Alan Cox" userId="S::alc@rice.edu::4319d5d7-4895-438f-a090-42c4160e7830" providerId="AD" clId="Web-{423E7B8D-303E-CE32-4444-324BEAD0DE38}" dt="2025-12-03T16:47:43.713" v="209"/>
        <pc:sldMkLst>
          <pc:docMk/>
          <pc:sldMk cId="0" sldId="331"/>
        </pc:sldMkLst>
      </pc:sldChg>
      <pc:sldChg chg="add del">
        <pc:chgData name="Alan Cox" userId="S::alc@rice.edu::4319d5d7-4895-438f-a090-42c4160e7830" providerId="AD" clId="Web-{423E7B8D-303E-CE32-4444-324BEAD0DE38}" dt="2025-12-03T16:47:56.526" v="210"/>
        <pc:sldMkLst>
          <pc:docMk/>
          <pc:sldMk cId="0" sldId="332"/>
        </pc:sldMkLst>
      </pc:sldChg>
      <pc:sldChg chg="del">
        <pc:chgData name="Alan Cox" userId="S::alc@rice.edu::4319d5d7-4895-438f-a090-42c4160e7830" providerId="AD" clId="Web-{423E7B8D-303E-CE32-4444-324BEAD0DE38}" dt="2025-12-03T09:27:10.794" v="38"/>
        <pc:sldMkLst>
          <pc:docMk/>
          <pc:sldMk cId="0" sldId="347"/>
        </pc:sldMkLst>
      </pc:sldChg>
      <pc:sldChg chg="del">
        <pc:chgData name="Alan Cox" userId="S::alc@rice.edu::4319d5d7-4895-438f-a090-42c4160e7830" providerId="AD" clId="Web-{423E7B8D-303E-CE32-4444-324BEAD0DE38}" dt="2025-12-03T09:27:14.779" v="39"/>
        <pc:sldMkLst>
          <pc:docMk/>
          <pc:sldMk cId="0" sldId="348"/>
        </pc:sldMkLst>
      </pc:sldChg>
      <pc:sldChg chg="del">
        <pc:chgData name="Alan Cox" userId="S::alc@rice.edu::4319d5d7-4895-438f-a090-42c4160e7830" providerId="AD" clId="Web-{423E7B8D-303E-CE32-4444-324BEAD0DE38}" dt="2025-12-03T09:27:20.388" v="40"/>
        <pc:sldMkLst>
          <pc:docMk/>
          <pc:sldMk cId="0" sldId="349"/>
        </pc:sldMkLst>
      </pc:sldChg>
      <pc:sldChg chg="del">
        <pc:chgData name="Alan Cox" userId="S::alc@rice.edu::4319d5d7-4895-438f-a090-42c4160e7830" providerId="AD" clId="Web-{423E7B8D-303E-CE32-4444-324BEAD0DE38}" dt="2025-12-03T09:27:24.357" v="41"/>
        <pc:sldMkLst>
          <pc:docMk/>
          <pc:sldMk cId="0" sldId="350"/>
        </pc:sldMkLst>
      </pc:sldChg>
      <pc:sldChg chg="del">
        <pc:chgData name="Alan Cox" userId="S::alc@rice.edu::4319d5d7-4895-438f-a090-42c4160e7830" providerId="AD" clId="Web-{423E7B8D-303E-CE32-4444-324BEAD0DE38}" dt="2025-12-03T09:27:31.138" v="42"/>
        <pc:sldMkLst>
          <pc:docMk/>
          <pc:sldMk cId="0" sldId="351"/>
        </pc:sldMkLst>
      </pc:sldChg>
      <pc:sldChg chg="modSp add">
        <pc:chgData name="Alan Cox" userId="S::alc@rice.edu::4319d5d7-4895-438f-a090-42c4160e7830" providerId="AD" clId="Web-{423E7B8D-303E-CE32-4444-324BEAD0DE38}" dt="2025-12-03T18:44:14.876" v="297" actId="20577"/>
        <pc:sldMkLst>
          <pc:docMk/>
          <pc:sldMk cId="0" sldId="1042"/>
        </pc:sldMkLst>
        <pc:spChg chg="mod">
          <ac:chgData name="Alan Cox" userId="S::alc@rice.edu::4319d5d7-4895-438f-a090-42c4160e7830" providerId="AD" clId="Web-{423E7B8D-303E-CE32-4444-324BEAD0DE38}" dt="2025-12-03T18:44:14.876" v="297" actId="20577"/>
          <ac:spMkLst>
            <pc:docMk/>
            <pc:sldMk cId="0" sldId="1042"/>
            <ac:spMk id="2" creationId="{00000000-0000-0000-0000-000000000000}"/>
          </ac:spMkLst>
        </pc:spChg>
        <pc:spChg chg="mod">
          <ac:chgData name="Alan Cox" userId="S::alc@rice.edu::4319d5d7-4895-438f-a090-42c4160e7830" providerId="AD" clId="Web-{423E7B8D-303E-CE32-4444-324BEAD0DE38}" dt="2025-12-03T09:59:46.477" v="114" actId="20577"/>
          <ac:spMkLst>
            <pc:docMk/>
            <pc:sldMk cId="0" sldId="1042"/>
            <ac:spMk id="3" creationId="{00000000-0000-0000-0000-000000000000}"/>
          </ac:spMkLst>
        </pc:spChg>
      </pc:sldChg>
      <pc:sldChg chg="add">
        <pc:chgData name="Alan Cox" userId="S::alc@rice.edu::4319d5d7-4895-438f-a090-42c4160e7830" providerId="AD" clId="Web-{423E7B8D-303E-CE32-4444-324BEAD0DE38}" dt="2025-12-03T09:41:29.130" v="66"/>
        <pc:sldMkLst>
          <pc:docMk/>
          <pc:sldMk cId="0" sldId="1053"/>
        </pc:sldMkLst>
      </pc:sldChg>
      <pc:sldChg chg="add">
        <pc:chgData name="Alan Cox" userId="S::alc@rice.edu::4319d5d7-4895-438f-a090-42c4160e7830" providerId="AD" clId="Web-{423E7B8D-303E-CE32-4444-324BEAD0DE38}" dt="2025-12-03T09:41:29.364" v="70"/>
        <pc:sldMkLst>
          <pc:docMk/>
          <pc:sldMk cId="0" sldId="1054"/>
        </pc:sldMkLst>
      </pc:sldChg>
      <pc:sldChg chg="add">
        <pc:chgData name="Alan Cox" userId="S::alc@rice.edu::4319d5d7-4895-438f-a090-42c4160e7830" providerId="AD" clId="Web-{423E7B8D-303E-CE32-4444-324BEAD0DE38}" dt="2025-12-03T09:41:29.490" v="71"/>
        <pc:sldMkLst>
          <pc:docMk/>
          <pc:sldMk cId="0" sldId="1055"/>
        </pc:sldMkLst>
      </pc:sldChg>
      <pc:sldChg chg="modSp add">
        <pc:chgData name="Alan Cox" userId="S::alc@rice.edu::4319d5d7-4895-438f-a090-42c4160e7830" providerId="AD" clId="Web-{423E7B8D-303E-CE32-4444-324BEAD0DE38}" dt="2025-12-03T17:20:33.995" v="223" actId="20577"/>
        <pc:sldMkLst>
          <pc:docMk/>
          <pc:sldMk cId="0" sldId="1056"/>
        </pc:sldMkLst>
        <pc:spChg chg="mod">
          <ac:chgData name="Alan Cox" userId="S::alc@rice.edu::4319d5d7-4895-438f-a090-42c4160e7830" providerId="AD" clId="Web-{423E7B8D-303E-CE32-4444-324BEAD0DE38}" dt="2025-12-03T17:20:33.995" v="223" actId="20577"/>
          <ac:spMkLst>
            <pc:docMk/>
            <pc:sldMk cId="0" sldId="1056"/>
            <ac:spMk id="21508" creationId="{00000000-0000-0000-0000-000000000000}"/>
          </ac:spMkLst>
        </pc:spChg>
      </pc:sldChg>
      <pc:sldChg chg="add">
        <pc:chgData name="Alan Cox" userId="S::alc@rice.edu::4319d5d7-4895-438f-a090-42c4160e7830" providerId="AD" clId="Web-{423E7B8D-303E-CE32-4444-324BEAD0DE38}" dt="2025-12-03T09:41:29.599" v="73"/>
        <pc:sldMkLst>
          <pc:docMk/>
          <pc:sldMk cId="0" sldId="1057"/>
        </pc:sldMkLst>
      </pc:sldChg>
      <pc:sldChg chg="modSp add">
        <pc:chgData name="Alan Cox" userId="S::alc@rice.edu::4319d5d7-4895-438f-a090-42c4160e7830" providerId="AD" clId="Web-{423E7B8D-303E-CE32-4444-324BEAD0DE38}" dt="2025-12-03T10:38:52.091" v="204" actId="20577"/>
        <pc:sldMkLst>
          <pc:docMk/>
          <pc:sldMk cId="0" sldId="1058"/>
        </pc:sldMkLst>
        <pc:spChg chg="mod">
          <ac:chgData name="Alan Cox" userId="S::alc@rice.edu::4319d5d7-4895-438f-a090-42c4160e7830" providerId="AD" clId="Web-{423E7B8D-303E-CE32-4444-324BEAD0DE38}" dt="2025-12-03T10:38:52.091" v="204" actId="20577"/>
          <ac:spMkLst>
            <pc:docMk/>
            <pc:sldMk cId="0" sldId="1058"/>
            <ac:spMk id="23556" creationId="{00000000-0000-0000-0000-000000000000}"/>
          </ac:spMkLst>
        </pc:spChg>
      </pc:sldChg>
      <pc:sldChg chg="add">
        <pc:chgData name="Alan Cox" userId="S::alc@rice.edu::4319d5d7-4895-438f-a090-42c4160e7830" providerId="AD" clId="Web-{423E7B8D-303E-CE32-4444-324BEAD0DE38}" dt="2025-12-03T10:35:04.762" v="183"/>
        <pc:sldMkLst>
          <pc:docMk/>
          <pc:sldMk cId="0" sldId="1059"/>
        </pc:sldMkLst>
      </pc:sldChg>
      <pc:sldChg chg="add">
        <pc:chgData name="Alan Cox" userId="S::alc@rice.edu::4319d5d7-4895-438f-a090-42c4160e7830" providerId="AD" clId="Web-{423E7B8D-303E-CE32-4444-324BEAD0DE38}" dt="2025-12-03T10:35:04.871" v="184"/>
        <pc:sldMkLst>
          <pc:docMk/>
          <pc:sldMk cId="0" sldId="1060"/>
        </pc:sldMkLst>
      </pc:sldChg>
      <pc:sldChg chg="modSp add">
        <pc:chgData name="Alan Cox" userId="S::alc@rice.edu::4319d5d7-4895-438f-a090-42c4160e7830" providerId="AD" clId="Web-{423E7B8D-303E-CE32-4444-324BEAD0DE38}" dt="2025-12-03T17:21:41.135" v="232" actId="20577"/>
        <pc:sldMkLst>
          <pc:docMk/>
          <pc:sldMk cId="0" sldId="1061"/>
        </pc:sldMkLst>
        <pc:spChg chg="mod">
          <ac:chgData name="Alan Cox" userId="S::alc@rice.edu::4319d5d7-4895-438f-a090-42c4160e7830" providerId="AD" clId="Web-{423E7B8D-303E-CE32-4444-324BEAD0DE38}" dt="2025-12-03T17:21:41.135" v="232" actId="20577"/>
          <ac:spMkLst>
            <pc:docMk/>
            <pc:sldMk cId="0" sldId="1061"/>
            <ac:spMk id="26628" creationId="{00000000-0000-0000-0000-000000000000}"/>
          </ac:spMkLst>
        </pc:spChg>
      </pc:sldChg>
      <pc:sldChg chg="modSp add">
        <pc:chgData name="Alan Cox" userId="S::alc@rice.edu::4319d5d7-4895-438f-a090-42c4160e7830" providerId="AD" clId="Web-{423E7B8D-303E-CE32-4444-324BEAD0DE38}" dt="2025-12-03T16:27:30.485" v="206"/>
        <pc:sldMkLst>
          <pc:docMk/>
          <pc:sldMk cId="0" sldId="1062"/>
        </pc:sldMkLst>
        <pc:spChg chg="mod">
          <ac:chgData name="Alan Cox" userId="S::alc@rice.edu::4319d5d7-4895-438f-a090-42c4160e7830" providerId="AD" clId="Web-{423E7B8D-303E-CE32-4444-324BEAD0DE38}" dt="2025-12-03T16:27:30.485" v="206"/>
          <ac:spMkLst>
            <pc:docMk/>
            <pc:sldMk cId="0" sldId="1062"/>
            <ac:spMk id="27688" creationId="{00000000-0000-0000-0000-000000000000}"/>
          </ac:spMkLst>
        </pc:spChg>
      </pc:sldChg>
      <pc:sldChg chg="modSp add">
        <pc:chgData name="Alan Cox" userId="S::alc@rice.edu::4319d5d7-4895-438f-a090-42c4160e7830" providerId="AD" clId="Web-{423E7B8D-303E-CE32-4444-324BEAD0DE38}" dt="2025-12-03T16:28:46.689" v="207"/>
        <pc:sldMkLst>
          <pc:docMk/>
          <pc:sldMk cId="0" sldId="1063"/>
        </pc:sldMkLst>
        <pc:spChg chg="mod">
          <ac:chgData name="Alan Cox" userId="S::alc@rice.edu::4319d5d7-4895-438f-a090-42c4160e7830" providerId="AD" clId="Web-{423E7B8D-303E-CE32-4444-324BEAD0DE38}" dt="2025-12-03T16:28:46.689" v="207"/>
          <ac:spMkLst>
            <pc:docMk/>
            <pc:sldMk cId="0" sldId="1063"/>
            <ac:spMk id="75" creationId="{00000000-0000-0000-0000-000000000000}"/>
          </ac:spMkLst>
        </pc:spChg>
      </pc:sldChg>
      <pc:sldChg chg="add">
        <pc:chgData name="Alan Cox" userId="S::alc@rice.edu::4319d5d7-4895-438f-a090-42c4160e7830" providerId="AD" clId="Web-{423E7B8D-303E-CE32-4444-324BEAD0DE38}" dt="2025-12-03T10:35:05.168" v="188"/>
        <pc:sldMkLst>
          <pc:docMk/>
          <pc:sldMk cId="0" sldId="1064"/>
        </pc:sldMkLst>
      </pc:sldChg>
      <pc:sldChg chg="modSp add">
        <pc:chgData name="Alan Cox" userId="S::alc@rice.edu::4319d5d7-4895-438f-a090-42c4160e7830" providerId="AD" clId="Web-{423E7B8D-303E-CE32-4444-324BEAD0DE38}" dt="2025-12-03T17:24:03.932" v="254" actId="20577"/>
        <pc:sldMkLst>
          <pc:docMk/>
          <pc:sldMk cId="0" sldId="1065"/>
        </pc:sldMkLst>
        <pc:spChg chg="mod">
          <ac:chgData name="Alan Cox" userId="S::alc@rice.edu::4319d5d7-4895-438f-a090-42c4160e7830" providerId="AD" clId="Web-{423E7B8D-303E-CE32-4444-324BEAD0DE38}" dt="2025-12-03T17:24:03.932" v="254" actId="20577"/>
          <ac:spMkLst>
            <pc:docMk/>
            <pc:sldMk cId="0" sldId="1065"/>
            <ac:spMk id="5" creationId="{00000000-0000-0000-0000-000000000000}"/>
          </ac:spMkLst>
        </pc:spChg>
        <pc:graphicFrameChg chg="mod modGraphic">
          <ac:chgData name="Alan Cox" userId="S::alc@rice.edu::4319d5d7-4895-438f-a090-42c4160e7830" providerId="AD" clId="Web-{423E7B8D-303E-CE32-4444-324BEAD0DE38}" dt="2025-12-03T17:22:00.432" v="240"/>
          <ac:graphicFrameMkLst>
            <pc:docMk/>
            <pc:sldMk cId="0" sldId="1065"/>
            <ac:graphicFrameMk id="803965" creationId="{00000000-0000-0000-0000-000000000000}"/>
          </ac:graphicFrameMkLst>
        </pc:graphicFrameChg>
      </pc:sldChg>
      <pc:sldChg chg="add del">
        <pc:chgData name="Alan Cox" userId="S::alc@rice.edu::4319d5d7-4895-438f-a090-42c4160e7830" providerId="AD" clId="Web-{423E7B8D-303E-CE32-4444-324BEAD0DE38}" dt="2025-12-03T16:47:40.604" v="208"/>
        <pc:sldMkLst>
          <pc:docMk/>
          <pc:sldMk cId="0" sldId="1076"/>
        </pc:sldMkLst>
      </pc:sldChg>
      <pc:sldChg chg="ord">
        <pc:chgData name="Alan Cox" userId="S::alc@rice.edu::4319d5d7-4895-438f-a090-42c4160e7830" providerId="AD" clId="Web-{423E7B8D-303E-CE32-4444-324BEAD0DE38}" dt="2025-12-03T09:26:52.779" v="36"/>
        <pc:sldMkLst>
          <pc:docMk/>
          <pc:sldMk cId="0" sldId="1090"/>
        </pc:sldMkLst>
      </pc:sldChg>
      <pc:sldChg chg="ord">
        <pc:chgData name="Alan Cox" userId="S::alc@rice.edu::4319d5d7-4895-438f-a090-42c4160e7830" providerId="AD" clId="Web-{423E7B8D-303E-CE32-4444-324BEAD0DE38}" dt="2025-12-03T09:33:05.113" v="53"/>
        <pc:sldMkLst>
          <pc:docMk/>
          <pc:sldMk cId="0" sldId="1106"/>
        </pc:sldMkLst>
      </pc:sldChg>
      <pc:sldChg chg="modSp">
        <pc:chgData name="Alan Cox" userId="S::alc@rice.edu::4319d5d7-4895-438f-a090-42c4160e7830" providerId="AD" clId="Web-{423E7B8D-303E-CE32-4444-324BEAD0DE38}" dt="2025-12-03T09:26:02.248" v="32" actId="20577"/>
        <pc:sldMkLst>
          <pc:docMk/>
          <pc:sldMk cId="0" sldId="1145"/>
        </pc:sldMkLst>
        <pc:spChg chg="mod">
          <ac:chgData name="Alan Cox" userId="S::alc@rice.edu::4319d5d7-4895-438f-a090-42c4160e7830" providerId="AD" clId="Web-{423E7B8D-303E-CE32-4444-324BEAD0DE38}" dt="2025-12-03T09:26:02.248" v="32" actId="20577"/>
          <ac:spMkLst>
            <pc:docMk/>
            <pc:sldMk cId="0" sldId="1145"/>
            <ac:spMk id="3" creationId="{00000000-0000-0000-0000-000000000000}"/>
          </ac:spMkLst>
        </pc:spChg>
      </pc:sldChg>
      <pc:sldChg chg="add ord">
        <pc:chgData name="Alan Cox" userId="S::alc@rice.edu::4319d5d7-4895-438f-a090-42c4160e7830" providerId="AD" clId="Web-{423E7B8D-303E-CE32-4444-324BEAD0DE38}" dt="2025-12-03T09:49:18.697" v="80"/>
        <pc:sldMkLst>
          <pc:docMk/>
          <pc:sldMk cId="0" sldId="1146"/>
        </pc:sldMkLst>
      </pc:sldChg>
      <pc:sldChg chg="modSp add">
        <pc:chgData name="Alan Cox" userId="S::alc@rice.edu::4319d5d7-4895-438f-a090-42c4160e7830" providerId="AD" clId="Web-{423E7B8D-303E-CE32-4444-324BEAD0DE38}" dt="2025-12-03T18:49:53.282" v="301" actId="20577"/>
        <pc:sldMkLst>
          <pc:docMk/>
          <pc:sldMk cId="0" sldId="1147"/>
        </pc:sldMkLst>
        <pc:spChg chg="mod">
          <ac:chgData name="Alan Cox" userId="S::alc@rice.edu::4319d5d7-4895-438f-a090-42c4160e7830" providerId="AD" clId="Web-{423E7B8D-303E-CE32-4444-324BEAD0DE38}" dt="2025-12-03T10:07:14.743" v="118" actId="20577"/>
          <ac:spMkLst>
            <pc:docMk/>
            <pc:sldMk cId="0" sldId="1147"/>
            <ac:spMk id="4" creationId="{00000000-0000-0000-0000-000000000000}"/>
          </ac:spMkLst>
        </pc:spChg>
        <pc:spChg chg="mod">
          <ac:chgData name="Alan Cox" userId="S::alc@rice.edu::4319d5d7-4895-438f-a090-42c4160e7830" providerId="AD" clId="Web-{423E7B8D-303E-CE32-4444-324BEAD0DE38}" dt="2025-12-03T10:07:10.181" v="117" actId="20577"/>
          <ac:spMkLst>
            <pc:docMk/>
            <pc:sldMk cId="0" sldId="1147"/>
            <ac:spMk id="5" creationId="{00000000-0000-0000-0000-000000000000}"/>
          </ac:spMkLst>
        </pc:spChg>
        <pc:spChg chg="mod">
          <ac:chgData name="Alan Cox" userId="S::alc@rice.edu::4319d5d7-4895-438f-a090-42c4160e7830" providerId="AD" clId="Web-{423E7B8D-303E-CE32-4444-324BEAD0DE38}" dt="2025-12-03T18:49:53.282" v="301" actId="20577"/>
          <ac:spMkLst>
            <pc:docMk/>
            <pc:sldMk cId="0" sldId="1147"/>
            <ac:spMk id="20" creationId="{00000000-0000-0000-0000-000000000000}"/>
          </ac:spMkLst>
        </pc:spChg>
      </pc:sldChg>
      <pc:sldChg chg="modSp add">
        <pc:chgData name="Alan Cox" userId="S::alc@rice.edu::4319d5d7-4895-438f-a090-42c4160e7830" providerId="AD" clId="Web-{423E7B8D-303E-CE32-4444-324BEAD0DE38}" dt="2025-12-03T18:52:32.328" v="306" actId="20577"/>
        <pc:sldMkLst>
          <pc:docMk/>
          <pc:sldMk cId="0" sldId="1150"/>
        </pc:sldMkLst>
        <pc:spChg chg="mod">
          <ac:chgData name="Alan Cox" userId="S::alc@rice.edu::4319d5d7-4895-438f-a090-42c4160e7830" providerId="AD" clId="Web-{423E7B8D-303E-CE32-4444-324BEAD0DE38}" dt="2025-12-03T18:51:44.203" v="305" actId="20577"/>
          <ac:spMkLst>
            <pc:docMk/>
            <pc:sldMk cId="0" sldId="1150"/>
            <ac:spMk id="775171" creationId="{00000000-0000-0000-0000-000000000000}"/>
          </ac:spMkLst>
        </pc:spChg>
        <pc:spChg chg="mod">
          <ac:chgData name="Alan Cox" userId="S::alc@rice.edu::4319d5d7-4895-438f-a090-42c4160e7830" providerId="AD" clId="Web-{423E7B8D-303E-CE32-4444-324BEAD0DE38}" dt="2025-12-03T10:16:59.837" v="145" actId="20577"/>
          <ac:spMkLst>
            <pc:docMk/>
            <pc:sldMk cId="0" sldId="1150"/>
            <ac:spMk id="775172" creationId="{00000000-0000-0000-0000-000000000000}"/>
          </ac:spMkLst>
        </pc:spChg>
        <pc:spChg chg="mod">
          <ac:chgData name="Alan Cox" userId="S::alc@rice.edu::4319d5d7-4895-438f-a090-42c4160e7830" providerId="AD" clId="Web-{423E7B8D-303E-CE32-4444-324BEAD0DE38}" dt="2025-12-03T18:52:32.328" v="306" actId="20577"/>
          <ac:spMkLst>
            <pc:docMk/>
            <pc:sldMk cId="0" sldId="1150"/>
            <ac:spMk id="775173" creationId="{00000000-0000-0000-0000-000000000000}"/>
          </ac:spMkLst>
        </pc:spChg>
      </pc:sldChg>
      <pc:sldChg chg="modSp add">
        <pc:chgData name="Alan Cox" userId="S::alc@rice.edu::4319d5d7-4895-438f-a090-42c4160e7830" providerId="AD" clId="Web-{423E7B8D-303E-CE32-4444-324BEAD0DE38}" dt="2025-12-03T10:18:21.353" v="162" actId="20577"/>
        <pc:sldMkLst>
          <pc:docMk/>
          <pc:sldMk cId="0" sldId="1152"/>
        </pc:sldMkLst>
        <pc:spChg chg="mod">
          <ac:chgData name="Alan Cox" userId="S::alc@rice.edu::4319d5d7-4895-438f-a090-42c4160e7830" providerId="AD" clId="Web-{423E7B8D-303E-CE32-4444-324BEAD0DE38}" dt="2025-12-03T10:18:21.353" v="162" actId="20577"/>
          <ac:spMkLst>
            <pc:docMk/>
            <pc:sldMk cId="0" sldId="1152"/>
            <ac:spMk id="775172" creationId="{00000000-0000-0000-0000-000000000000}"/>
          </ac:spMkLst>
        </pc:spChg>
      </pc:sldChg>
      <pc:sldChg chg="modSp add">
        <pc:chgData name="Alan Cox" userId="S::alc@rice.edu::4319d5d7-4895-438f-a090-42c4160e7830" providerId="AD" clId="Web-{423E7B8D-303E-CE32-4444-324BEAD0DE38}" dt="2025-12-03T10:12:55.181" v="132" actId="20577"/>
        <pc:sldMkLst>
          <pc:docMk/>
          <pc:sldMk cId="0" sldId="1153"/>
        </pc:sldMkLst>
        <pc:spChg chg="mod">
          <ac:chgData name="Alan Cox" userId="S::alc@rice.edu::4319d5d7-4895-438f-a090-42c4160e7830" providerId="AD" clId="Web-{423E7B8D-303E-CE32-4444-324BEAD0DE38}" dt="2025-12-03T10:12:55.181" v="132" actId="20577"/>
          <ac:spMkLst>
            <pc:docMk/>
            <pc:sldMk cId="0" sldId="1153"/>
            <ac:spMk id="775172" creationId="{00000000-0000-0000-0000-000000000000}"/>
          </ac:spMkLst>
        </pc:spChg>
      </pc:sldChg>
      <pc:sldChg chg="modSp add">
        <pc:chgData name="Alan Cox" userId="S::alc@rice.edu::4319d5d7-4895-438f-a090-42c4160e7830" providerId="AD" clId="Web-{423E7B8D-303E-CE32-4444-324BEAD0DE38}" dt="2025-12-03T10:19:46.697" v="181" actId="20577"/>
        <pc:sldMkLst>
          <pc:docMk/>
          <pc:sldMk cId="0" sldId="1154"/>
        </pc:sldMkLst>
        <pc:spChg chg="mod">
          <ac:chgData name="Alan Cox" userId="S::alc@rice.edu::4319d5d7-4895-438f-a090-42c4160e7830" providerId="AD" clId="Web-{423E7B8D-303E-CE32-4444-324BEAD0DE38}" dt="2025-12-03T10:19:46.697" v="181" actId="20577"/>
          <ac:spMkLst>
            <pc:docMk/>
            <pc:sldMk cId="0" sldId="1154"/>
            <ac:spMk id="775172" creationId="{00000000-0000-0000-0000-000000000000}"/>
          </ac:spMkLst>
        </pc:spChg>
      </pc:sldChg>
      <pc:sldChg chg="modSp add">
        <pc:chgData name="Alan Cox" userId="S::alc@rice.edu::4319d5d7-4895-438f-a090-42c4160e7830" providerId="AD" clId="Web-{423E7B8D-303E-CE32-4444-324BEAD0DE38}" dt="2025-12-03T17:23:28.260" v="250" actId="20577"/>
        <pc:sldMkLst>
          <pc:docMk/>
          <pc:sldMk cId="0" sldId="1155"/>
        </pc:sldMkLst>
        <pc:spChg chg="mod">
          <ac:chgData name="Alan Cox" userId="S::alc@rice.edu::4319d5d7-4895-438f-a090-42c4160e7830" providerId="AD" clId="Web-{423E7B8D-303E-CE32-4444-324BEAD0DE38}" dt="2025-12-03T17:23:28.260" v="250" actId="20577"/>
          <ac:spMkLst>
            <pc:docMk/>
            <pc:sldMk cId="0" sldId="1155"/>
            <ac:spMk id="5" creationId="{00000000-0000-0000-0000-000000000000}"/>
          </ac:spMkLst>
        </pc:spChg>
        <pc:graphicFrameChg chg="mod modGraphic">
          <ac:chgData name="Alan Cox" userId="S::alc@rice.edu::4319d5d7-4895-438f-a090-42c4160e7830" providerId="AD" clId="Web-{423E7B8D-303E-CE32-4444-324BEAD0DE38}" dt="2025-12-03T17:22:22.682" v="246"/>
          <ac:graphicFrameMkLst>
            <pc:docMk/>
            <pc:sldMk cId="0" sldId="1155"/>
            <ac:graphicFrameMk id="803965" creationId="{00000000-0000-0000-0000-000000000000}"/>
          </ac:graphicFrameMkLst>
        </pc:graphicFrameChg>
      </pc:sldChg>
      <pc:sldChg chg="add">
        <pc:chgData name="Alan Cox" userId="S::alc@rice.edu::4319d5d7-4895-438f-a090-42c4160e7830" providerId="AD" clId="Web-{423E7B8D-303E-CE32-4444-324BEAD0DE38}" dt="2025-12-03T17:18:38.480" v="214"/>
        <pc:sldMkLst>
          <pc:docMk/>
          <pc:sldMk cId="0" sldId="1158"/>
        </pc:sldMkLst>
      </pc:sldChg>
      <pc:sldChg chg="add">
        <pc:chgData name="Alan Cox" userId="S::alc@rice.edu::4319d5d7-4895-438f-a090-42c4160e7830" providerId="AD" clId="Web-{423E7B8D-303E-CE32-4444-324BEAD0DE38}" dt="2025-12-03T09:41:29.896" v="75"/>
        <pc:sldMkLst>
          <pc:docMk/>
          <pc:sldMk cId="0" sldId="1159"/>
        </pc:sldMkLst>
      </pc:sldChg>
      <pc:sldChg chg="modSp add">
        <pc:chgData name="Alan Cox" userId="S::alc@rice.edu::4319d5d7-4895-438f-a090-42c4160e7830" providerId="AD" clId="Web-{423E7B8D-303E-CE32-4444-324BEAD0DE38}" dt="2025-12-03T18:37:36.157" v="280" actId="20577"/>
        <pc:sldMkLst>
          <pc:docMk/>
          <pc:sldMk cId="1371018328" sldId="1160"/>
        </pc:sldMkLst>
        <pc:spChg chg="mod">
          <ac:chgData name="Alan Cox" userId="S::alc@rice.edu::4319d5d7-4895-438f-a090-42c4160e7830" providerId="AD" clId="Web-{423E7B8D-303E-CE32-4444-324BEAD0DE38}" dt="2025-12-03T18:37:36.157" v="280" actId="20577"/>
          <ac:spMkLst>
            <pc:docMk/>
            <pc:sldMk cId="1371018328" sldId="1160"/>
            <ac:spMk id="16" creationId="{00000000-0000-0000-0000-000000000000}"/>
          </ac:spMkLst>
        </pc:spChg>
      </pc:sldChg>
      <pc:sldChg chg="modSp add">
        <pc:chgData name="Alan Cox" userId="S::alc@rice.edu::4319d5d7-4895-438f-a090-42c4160e7830" providerId="AD" clId="Web-{423E7B8D-303E-CE32-4444-324BEAD0DE38}" dt="2025-12-03T19:22:41.232" v="316" actId="20577"/>
        <pc:sldMkLst>
          <pc:docMk/>
          <pc:sldMk cId="349490972" sldId="1162"/>
        </pc:sldMkLst>
        <pc:spChg chg="mod">
          <ac:chgData name="Alan Cox" userId="S::alc@rice.edu::4319d5d7-4895-438f-a090-42c4160e7830" providerId="AD" clId="Web-{423E7B8D-303E-CE32-4444-324BEAD0DE38}" dt="2025-12-03T19:22:41.232" v="316" actId="20577"/>
          <ac:spMkLst>
            <pc:docMk/>
            <pc:sldMk cId="349490972" sldId="1162"/>
            <ac:spMk id="824322" creationId="{00000000-0000-0000-0000-000000000000}"/>
          </ac:spMkLst>
        </pc:spChg>
      </pc:sldChg>
      <pc:sldChg chg="modSp add ord">
        <pc:chgData name="Alan Cox" userId="S::alc@rice.edu::4319d5d7-4895-438f-a090-42c4160e7830" providerId="AD" clId="Web-{423E7B8D-303E-CE32-4444-324BEAD0DE38}" dt="2025-12-03T17:29:34.244" v="275" actId="20577"/>
        <pc:sldMkLst>
          <pc:docMk/>
          <pc:sldMk cId="3882054185" sldId="1163"/>
        </pc:sldMkLst>
        <pc:spChg chg="mod">
          <ac:chgData name="Alan Cox" userId="S::alc@rice.edu::4319d5d7-4895-438f-a090-42c4160e7830" providerId="AD" clId="Web-{423E7B8D-303E-CE32-4444-324BEAD0DE38}" dt="2025-12-03T17:27:00.260" v="271" actId="20577"/>
          <ac:spMkLst>
            <pc:docMk/>
            <pc:sldMk cId="3882054185" sldId="1163"/>
            <ac:spMk id="205" creationId="{00000000-0000-0000-0000-000000000000}"/>
          </ac:spMkLst>
        </pc:spChg>
        <pc:spChg chg="mod">
          <ac:chgData name="Alan Cox" userId="S::alc@rice.edu::4319d5d7-4895-438f-a090-42c4160e7830" providerId="AD" clId="Web-{423E7B8D-303E-CE32-4444-324BEAD0DE38}" dt="2025-12-03T17:29:34.244" v="275" actId="20577"/>
          <ac:spMkLst>
            <pc:docMk/>
            <pc:sldMk cId="3882054185" sldId="1163"/>
            <ac:spMk id="206" creationId="{00000000-0000-0000-0000-000000000000}"/>
          </ac:spMkLst>
        </pc:spChg>
        <pc:spChg chg="mod">
          <ac:chgData name="Alan Cox" userId="S::alc@rice.edu::4319d5d7-4895-438f-a090-42c4160e7830" providerId="AD" clId="Web-{423E7B8D-303E-CE32-4444-324BEAD0DE38}" dt="2025-12-03T17:26:28.150" v="265" actId="20577"/>
          <ac:spMkLst>
            <pc:docMk/>
            <pc:sldMk cId="3882054185" sldId="1163"/>
            <ac:spMk id="207" creationId="{00000000-0000-0000-0000-000000000000}"/>
          </ac:spMkLst>
        </pc:spChg>
      </pc:sldChg>
      <pc:sldChg chg="del">
        <pc:chgData name="Alan Cox" userId="S::alc@rice.edu::4319d5d7-4895-438f-a090-42c4160e7830" providerId="AD" clId="Web-{423E7B8D-303E-CE32-4444-324BEAD0DE38}" dt="2025-12-03T09:27:06.716" v="37"/>
        <pc:sldMkLst>
          <pc:docMk/>
          <pc:sldMk cId="0" sldId="1263"/>
        </pc:sldMkLst>
      </pc:sldChg>
      <pc:sldChg chg="modSp add ord replId">
        <pc:chgData name="Alan Cox" userId="S::alc@rice.edu::4319d5d7-4895-438f-a090-42c4160e7830" providerId="AD" clId="Web-{423E7B8D-303E-CE32-4444-324BEAD0DE38}" dt="2025-12-03T09:32:14.675" v="50" actId="20577"/>
        <pc:sldMkLst>
          <pc:docMk/>
          <pc:sldMk cId="1364888322" sldId="1264"/>
        </pc:sldMkLst>
        <pc:spChg chg="mod">
          <ac:chgData name="Alan Cox" userId="S::alc@rice.edu::4319d5d7-4895-438f-a090-42c4160e7830" providerId="AD" clId="Web-{423E7B8D-303E-CE32-4444-324BEAD0DE38}" dt="2025-12-03T09:32:14.675" v="50" actId="20577"/>
          <ac:spMkLst>
            <pc:docMk/>
            <pc:sldMk cId="1364888322" sldId="1264"/>
            <ac:spMk id="3" creationId="{DAE94BA2-57E3-AACF-E738-6A8AFE49A105}"/>
          </ac:spMkLst>
        </pc:spChg>
      </pc:sldChg>
      <pc:sldChg chg="modSp add replId">
        <pc:chgData name="Alan Cox" userId="S::alc@rice.edu::4319d5d7-4895-438f-a090-42c4160e7830" providerId="AD" clId="Web-{423E7B8D-303E-CE32-4444-324BEAD0DE38}" dt="2025-12-03T09:31:07.341" v="48" actId="20577"/>
        <pc:sldMkLst>
          <pc:docMk/>
          <pc:sldMk cId="2662000032" sldId="1265"/>
        </pc:sldMkLst>
        <pc:spChg chg="mod">
          <ac:chgData name="Alan Cox" userId="S::alc@rice.edu::4319d5d7-4895-438f-a090-42c4160e7830" providerId="AD" clId="Web-{423E7B8D-303E-CE32-4444-324BEAD0DE38}" dt="2025-12-03T09:31:07.341" v="48" actId="20577"/>
          <ac:spMkLst>
            <pc:docMk/>
            <pc:sldMk cId="2662000032" sldId="1265"/>
            <ac:spMk id="3" creationId="{7BA099CE-723C-FCD8-C63F-328696D300C8}"/>
          </ac:spMkLst>
        </pc:spChg>
      </pc:sldChg>
      <pc:sldChg chg="modSp add ord replId">
        <pc:chgData name="Alan Cox" userId="S::alc@rice.edu::4319d5d7-4895-438f-a090-42c4160e7830" providerId="AD" clId="Web-{423E7B8D-303E-CE32-4444-324BEAD0DE38}" dt="2025-12-03T09:51:23.353" v="107" actId="20577"/>
        <pc:sldMkLst>
          <pc:docMk/>
          <pc:sldMk cId="882866758" sldId="1266"/>
        </pc:sldMkLst>
        <pc:spChg chg="mod">
          <ac:chgData name="Alan Cox" userId="S::alc@rice.edu::4319d5d7-4895-438f-a090-42c4160e7830" providerId="AD" clId="Web-{423E7B8D-303E-CE32-4444-324BEAD0DE38}" dt="2025-12-03T09:51:23.353" v="107" actId="20577"/>
          <ac:spMkLst>
            <pc:docMk/>
            <pc:sldMk cId="882866758" sldId="1266"/>
            <ac:spMk id="3" creationId="{E61A12ED-0149-B184-9AF9-82D1AED499A6}"/>
          </ac:spMkLst>
        </pc:spChg>
      </pc:sldChg>
    </pc:docChg>
  </pc:docChgLst>
  <pc:docChgLst>
    <pc:chgData name="Alan Cox" userId="S::alc@rice.edu::4319d5d7-4895-438f-a090-42c4160e7830" providerId="AD" clId="Web-{9963934F-3E96-9516-93BB-9126A93CC703}"/>
    <pc:docChg chg="addSld modSld sldOrd">
      <pc:chgData name="Alan Cox" userId="S::alc@rice.edu::4319d5d7-4895-438f-a090-42c4160e7830" providerId="AD" clId="Web-{9963934F-3E96-9516-93BB-9126A93CC703}" dt="2025-12-01T19:20:28.393" v="52" actId="20577"/>
      <pc:docMkLst>
        <pc:docMk/>
      </pc:docMkLst>
      <pc:sldChg chg="modSp ord">
        <pc:chgData name="Alan Cox" userId="S::alc@rice.edu::4319d5d7-4895-438f-a090-42c4160e7830" providerId="AD" clId="Web-{9963934F-3E96-9516-93BB-9126A93CC703}" dt="2025-12-01T19:05:58.593" v="26"/>
        <pc:sldMkLst>
          <pc:docMk/>
          <pc:sldMk cId="633573053" sldId="1251"/>
        </pc:sldMkLst>
        <pc:spChg chg="mod">
          <ac:chgData name="Alan Cox" userId="S::alc@rice.edu::4319d5d7-4895-438f-a090-42c4160e7830" providerId="AD" clId="Web-{9963934F-3E96-9516-93BB-9126A93CC703}" dt="2025-12-01T19:03:19.051" v="19" actId="20577"/>
          <ac:spMkLst>
            <pc:docMk/>
            <pc:sldMk cId="633573053" sldId="1251"/>
            <ac:spMk id="8196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lower-haswel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OS%20X%20Lion:Users:bryant:ics3:opt:cpe-ex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842173350582"/>
          <c:y val="7.3107049608355096E-2"/>
          <c:w val="0.82923673997412695"/>
          <c:h val="0.71801566579634502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</c:v>
                </c:pt>
                <c:pt idx="1">
                  <c:v>0.38247999999999999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6.1138879999999913</c:v>
                </c:pt>
                <c:pt idx="5">
                  <c:v>9.5525529999999996</c:v>
                </c:pt>
                <c:pt idx="6">
                  <c:v>13.75432</c:v>
                </c:pt>
                <c:pt idx="7">
                  <c:v>18.721091999999999</c:v>
                </c:pt>
                <c:pt idx="8">
                  <c:v>24.451184000000001</c:v>
                </c:pt>
                <c:pt idx="9">
                  <c:v>30.945739999999919</c:v>
                </c:pt>
                <c:pt idx="10">
                  <c:v>38.204385000000002</c:v>
                </c:pt>
                <c:pt idx="11">
                  <c:v>46.226627999999998</c:v>
                </c:pt>
                <c:pt idx="12">
                  <c:v>55.013938000000003</c:v>
                </c:pt>
                <c:pt idx="13">
                  <c:v>64.564981000000003</c:v>
                </c:pt>
                <c:pt idx="14">
                  <c:v>74.879954999999995</c:v>
                </c:pt>
                <c:pt idx="15">
                  <c:v>85.968007999999998</c:v>
                </c:pt>
                <c:pt idx="16">
                  <c:v>97.809497999999977</c:v>
                </c:pt>
                <c:pt idx="17">
                  <c:v>110.416061</c:v>
                </c:pt>
                <c:pt idx="18">
                  <c:v>123.79652900000001</c:v>
                </c:pt>
                <c:pt idx="19">
                  <c:v>137.93689800000001</c:v>
                </c:pt>
                <c:pt idx="20">
                  <c:v>152.830521</c:v>
                </c:pt>
                <c:pt idx="21">
                  <c:v>168.48597100000001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0AA-C042-A2FB-D53436D856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36623880"/>
        <c:axId val="-2074798600"/>
      </c:scatterChart>
      <c:valAx>
        <c:axId val="-2136623880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01"/>
              <c:y val="0.885117493472584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74798600"/>
        <c:crosses val="autoZero"/>
        <c:crossBetween val="midCat"/>
      </c:valAx>
      <c:valAx>
        <c:axId val="-2074798600"/>
        <c:scaling>
          <c:orientation val="minMax"/>
          <c:max val="25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2.0698576972833099E-2"/>
              <c:y val="0.287206266318538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136623880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842173350582"/>
          <c:y val="7.3107049608355096E-2"/>
          <c:w val="0.82923673997412695"/>
          <c:h val="0.71801566579634502"/>
        </c:manualLayout>
      </c:layout>
      <c:scatterChart>
        <c:scatterStyle val="lineMarker"/>
        <c:varyColors val="0"/>
        <c:ser>
          <c:idx val="0"/>
          <c:order val="0"/>
          <c:tx>
            <c:strRef>
              <c:f>lower!$H$24</c:f>
              <c:strCache>
                <c:ptCount val="1"/>
                <c:pt idx="0">
                  <c:v>lower1</c:v>
                </c:pt>
              </c:strCache>
            </c:strRef>
          </c:tx>
          <c:spPr>
            <a:ln w="25400">
              <a:solidFill>
                <a:srgbClr val="808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lower!$H$25:$H$50</c:f>
              <c:numCache>
                <c:formatCode>General</c:formatCode>
                <c:ptCount val="26"/>
                <c:pt idx="0">
                  <c:v>0</c:v>
                </c:pt>
                <c:pt idx="1">
                  <c:v>0.38247999999999999</c:v>
                </c:pt>
                <c:pt idx="2">
                  <c:v>1.529026</c:v>
                </c:pt>
                <c:pt idx="3">
                  <c:v>3.439454</c:v>
                </c:pt>
                <c:pt idx="4">
                  <c:v>6.1138879999999887</c:v>
                </c:pt>
                <c:pt idx="5">
                  <c:v>9.5525529999999996</c:v>
                </c:pt>
                <c:pt idx="6">
                  <c:v>13.75432</c:v>
                </c:pt>
                <c:pt idx="7">
                  <c:v>18.721091999999999</c:v>
                </c:pt>
                <c:pt idx="8">
                  <c:v>24.451184000000001</c:v>
                </c:pt>
                <c:pt idx="9">
                  <c:v>30.945739999999901</c:v>
                </c:pt>
                <c:pt idx="10">
                  <c:v>38.204385000000002</c:v>
                </c:pt>
                <c:pt idx="11">
                  <c:v>46.226627999999998</c:v>
                </c:pt>
                <c:pt idx="12">
                  <c:v>55.013938000000003</c:v>
                </c:pt>
                <c:pt idx="13">
                  <c:v>64.564981000000003</c:v>
                </c:pt>
                <c:pt idx="14">
                  <c:v>74.879954999999995</c:v>
                </c:pt>
                <c:pt idx="15">
                  <c:v>85.968007999999998</c:v>
                </c:pt>
                <c:pt idx="16">
                  <c:v>97.809497999999977</c:v>
                </c:pt>
                <c:pt idx="17">
                  <c:v>110.416061</c:v>
                </c:pt>
                <c:pt idx="18">
                  <c:v>123.79652900000001</c:v>
                </c:pt>
                <c:pt idx="19">
                  <c:v>137.93689800000001</c:v>
                </c:pt>
                <c:pt idx="20">
                  <c:v>152.830521</c:v>
                </c:pt>
                <c:pt idx="21">
                  <c:v>168.48597100000001</c:v>
                </c:pt>
                <c:pt idx="22">
                  <c:v>184.916539</c:v>
                </c:pt>
                <c:pt idx="23">
                  <c:v>202.114667</c:v>
                </c:pt>
                <c:pt idx="24">
                  <c:v>220.06251</c:v>
                </c:pt>
                <c:pt idx="25">
                  <c:v>238.807323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406-F840-A5B6-845FA11FCFF4}"/>
            </c:ext>
          </c:extLst>
        </c:ser>
        <c:ser>
          <c:idx val="1"/>
          <c:order val="1"/>
          <c:tx>
            <c:strRef>
              <c:f>lower!$I$24</c:f>
              <c:strCache>
                <c:ptCount val="1"/>
                <c:pt idx="0">
                  <c:v>lower2</c:v>
                </c:pt>
              </c:strCache>
            </c:strRef>
          </c:tx>
          <c:spPr>
            <a:ln w="25400">
              <a:solidFill>
                <a:srgbClr val="333333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00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xVal>
            <c:numRef>
              <c:f>lower!$G$25:$G$50</c:f>
              <c:numCache>
                <c:formatCode>General</c:formatCode>
                <c:ptCount val="26"/>
                <c:pt idx="0">
                  <c:v>0</c:v>
                </c:pt>
                <c:pt idx="1">
                  <c:v>20000</c:v>
                </c:pt>
                <c:pt idx="2">
                  <c:v>40000</c:v>
                </c:pt>
                <c:pt idx="3">
                  <c:v>60000</c:v>
                </c:pt>
                <c:pt idx="4">
                  <c:v>80000</c:v>
                </c:pt>
                <c:pt idx="5">
                  <c:v>100000</c:v>
                </c:pt>
                <c:pt idx="6">
                  <c:v>120000</c:v>
                </c:pt>
                <c:pt idx="7">
                  <c:v>140000</c:v>
                </c:pt>
                <c:pt idx="8">
                  <c:v>160000</c:v>
                </c:pt>
                <c:pt idx="9">
                  <c:v>180000</c:v>
                </c:pt>
                <c:pt idx="10">
                  <c:v>200000</c:v>
                </c:pt>
                <c:pt idx="11">
                  <c:v>220000</c:v>
                </c:pt>
                <c:pt idx="12">
                  <c:v>240000</c:v>
                </c:pt>
                <c:pt idx="13">
                  <c:v>260000</c:v>
                </c:pt>
                <c:pt idx="14">
                  <c:v>280000</c:v>
                </c:pt>
                <c:pt idx="15">
                  <c:v>300000</c:v>
                </c:pt>
                <c:pt idx="16">
                  <c:v>320000</c:v>
                </c:pt>
                <c:pt idx="17">
                  <c:v>340000</c:v>
                </c:pt>
                <c:pt idx="18">
                  <c:v>360000</c:v>
                </c:pt>
                <c:pt idx="19">
                  <c:v>380000</c:v>
                </c:pt>
                <c:pt idx="20">
                  <c:v>400000</c:v>
                </c:pt>
                <c:pt idx="21">
                  <c:v>420000</c:v>
                </c:pt>
                <c:pt idx="22">
                  <c:v>440000</c:v>
                </c:pt>
                <c:pt idx="23">
                  <c:v>460000</c:v>
                </c:pt>
                <c:pt idx="24">
                  <c:v>480000</c:v>
                </c:pt>
                <c:pt idx="25">
                  <c:v>500000</c:v>
                </c:pt>
              </c:numCache>
            </c:numRef>
          </c:xVal>
          <c:yVal>
            <c:numRef>
              <c:f>lower!$I$25:$I$50</c:f>
              <c:numCache>
                <c:formatCode>General</c:formatCode>
                <c:ptCount val="26"/>
                <c:pt idx="0">
                  <c:v>0</c:v>
                </c:pt>
                <c:pt idx="1">
                  <c:v>3.8000000000000002E-5</c:v>
                </c:pt>
                <c:pt idx="2">
                  <c:v>7.7000000000000001E-5</c:v>
                </c:pt>
                <c:pt idx="3">
                  <c:v>1.15E-4</c:v>
                </c:pt>
                <c:pt idx="4">
                  <c:v>1.5300000000000001E-4</c:v>
                </c:pt>
                <c:pt idx="5">
                  <c:v>1.9100000000000001E-4</c:v>
                </c:pt>
                <c:pt idx="6">
                  <c:v>2.2900000000000001E-4</c:v>
                </c:pt>
                <c:pt idx="7">
                  <c:v>2.6699999999999998E-4</c:v>
                </c:pt>
                <c:pt idx="8">
                  <c:v>3.0600000000000001E-4</c:v>
                </c:pt>
                <c:pt idx="9">
                  <c:v>3.4400000000000001E-4</c:v>
                </c:pt>
                <c:pt idx="10">
                  <c:v>3.8200000000000002E-4</c:v>
                </c:pt>
                <c:pt idx="11">
                  <c:v>4.2000000000000002E-4</c:v>
                </c:pt>
                <c:pt idx="12">
                  <c:v>4.5800000000000002E-4</c:v>
                </c:pt>
                <c:pt idx="13">
                  <c:v>4.9700000000000005E-4</c:v>
                </c:pt>
                <c:pt idx="14">
                  <c:v>5.3499999999999999E-4</c:v>
                </c:pt>
                <c:pt idx="15">
                  <c:v>5.7300000000000005E-4</c:v>
                </c:pt>
                <c:pt idx="16">
                  <c:v>6.11E-4</c:v>
                </c:pt>
                <c:pt idx="17">
                  <c:v>6.4899999999999995E-4</c:v>
                </c:pt>
                <c:pt idx="18">
                  <c:v>6.87E-4</c:v>
                </c:pt>
                <c:pt idx="19">
                  <c:v>7.2599999999999997E-4</c:v>
                </c:pt>
                <c:pt idx="20">
                  <c:v>7.6400000000000003E-4</c:v>
                </c:pt>
                <c:pt idx="21">
                  <c:v>8.0199999999999998E-4</c:v>
                </c:pt>
                <c:pt idx="22">
                  <c:v>8.4000000000000003E-4</c:v>
                </c:pt>
                <c:pt idx="23">
                  <c:v>8.7799999999999998E-4</c:v>
                </c:pt>
                <c:pt idx="24">
                  <c:v>9.1699999999999995E-4</c:v>
                </c:pt>
                <c:pt idx="25">
                  <c:v>9.5500000000000001E-4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406-F840-A5B6-845FA11FCF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74119224"/>
        <c:axId val="-2133763288"/>
      </c:scatterChart>
      <c:valAx>
        <c:axId val="-2074119224"/>
        <c:scaling>
          <c:orientation val="minMax"/>
          <c:max val="500000"/>
        </c:scaling>
        <c:delete val="0"/>
        <c:axPos val="b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String length</a:t>
                </a:r>
              </a:p>
            </c:rich>
          </c:tx>
          <c:layout>
            <c:manualLayout>
              <c:xMode val="edge"/>
              <c:yMode val="edge"/>
              <c:x val="0.46054333764553701"/>
              <c:y val="0.8851174934725849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133763288"/>
        <c:crosses val="autoZero"/>
        <c:crossBetween val="midCat"/>
      </c:valAx>
      <c:valAx>
        <c:axId val="-2133763288"/>
        <c:scaling>
          <c:orientation val="minMax"/>
          <c:max val="25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CPU seconds</a:t>
                </a:r>
              </a:p>
            </c:rich>
          </c:tx>
          <c:layout>
            <c:manualLayout>
              <c:xMode val="edge"/>
              <c:yMode val="edge"/>
              <c:x val="2.0698576972833099E-2"/>
              <c:y val="0.287206266318538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74119224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6807817589577"/>
          <c:y val="6.3380426983446495E-2"/>
          <c:w val="0.81758957654723097"/>
          <c:h val="0.76995481668779497"/>
        </c:manualLayout>
      </c:layout>
      <c:scatterChart>
        <c:scatterStyle val="lineMarker"/>
        <c:varyColors val="0"/>
        <c:ser>
          <c:idx val="0"/>
          <c:order val="0"/>
          <c:tx>
            <c:strRef>
              <c:f>'cpe2'!$A$3</c:f>
              <c:strCache>
                <c:ptCount val="1"/>
                <c:pt idx="0">
                  <c:v>psum1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'cpe2'!$B$3:$AE$3</c:f>
              <c:numCache>
                <c:formatCode>General</c:formatCode>
                <c:ptCount val="30"/>
                <c:pt idx="1">
                  <c:v>2112.6</c:v>
                </c:pt>
                <c:pt idx="2">
                  <c:v>1451.1</c:v>
                </c:pt>
                <c:pt idx="3">
                  <c:v>1188.5999999999999</c:v>
                </c:pt>
                <c:pt idx="4">
                  <c:v>1218</c:v>
                </c:pt>
                <c:pt idx="5">
                  <c:v>2131.5</c:v>
                </c:pt>
                <c:pt idx="6">
                  <c:v>1247.4000000000001</c:v>
                </c:pt>
                <c:pt idx="7">
                  <c:v>2003.4</c:v>
                </c:pt>
                <c:pt idx="8">
                  <c:v>1190.7</c:v>
                </c:pt>
                <c:pt idx="9">
                  <c:v>1117.2</c:v>
                </c:pt>
                <c:pt idx="10">
                  <c:v>758.1</c:v>
                </c:pt>
                <c:pt idx="11">
                  <c:v>2020.2</c:v>
                </c:pt>
                <c:pt idx="12">
                  <c:v>1629.6</c:v>
                </c:pt>
                <c:pt idx="13">
                  <c:v>1686.3</c:v>
                </c:pt>
                <c:pt idx="14">
                  <c:v>1211.7</c:v>
                </c:pt>
                <c:pt idx="15">
                  <c:v>1568.7</c:v>
                </c:pt>
                <c:pt idx="16">
                  <c:v>1841.7</c:v>
                </c:pt>
                <c:pt idx="17">
                  <c:v>1543.5</c:v>
                </c:pt>
                <c:pt idx="18">
                  <c:v>1358.7</c:v>
                </c:pt>
                <c:pt idx="19">
                  <c:v>2011.8</c:v>
                </c:pt>
                <c:pt idx="20">
                  <c:v>2066.4</c:v>
                </c:pt>
                <c:pt idx="21">
                  <c:v>1373.4</c:v>
                </c:pt>
                <c:pt idx="22">
                  <c:v>1635.9</c:v>
                </c:pt>
                <c:pt idx="23">
                  <c:v>2032.8</c:v>
                </c:pt>
                <c:pt idx="24">
                  <c:v>2058</c:v>
                </c:pt>
                <c:pt idx="25">
                  <c:v>787.5</c:v>
                </c:pt>
                <c:pt idx="26">
                  <c:v>1539.3</c:v>
                </c:pt>
                <c:pt idx="27">
                  <c:v>1285.2</c:v>
                </c:pt>
                <c:pt idx="28">
                  <c:v>905.1</c:v>
                </c:pt>
                <c:pt idx="29">
                  <c:v>1938.3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A80-E740-A73B-A42D5E5D7A33}"/>
            </c:ext>
          </c:extLst>
        </c:ser>
        <c:ser>
          <c:idx val="1"/>
          <c:order val="1"/>
          <c:tx>
            <c:strRef>
              <c:f>'cpe2'!$A$4</c:f>
              <c:strCache>
                <c:ptCount val="1"/>
                <c:pt idx="0">
                  <c:v>psum1i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'cpe2'!$B$4:$AE$4</c:f>
              <c:numCache>
                <c:formatCode>General</c:formatCode>
                <c:ptCount val="30"/>
                <c:pt idx="0">
                  <c:v>367.79</c:v>
                </c:pt>
                <c:pt idx="1">
                  <c:v>2107.4299999999998</c:v>
                </c:pt>
                <c:pt idx="2">
                  <c:v>1449.43</c:v>
                </c:pt>
                <c:pt idx="3">
                  <c:v>1188.03</c:v>
                </c:pt>
                <c:pt idx="4">
                  <c:v>1224.0899999999999</c:v>
                </c:pt>
                <c:pt idx="5">
                  <c:v>2134.4699999999998</c:v>
                </c:pt>
                <c:pt idx="6">
                  <c:v>1242.1199999999999</c:v>
                </c:pt>
                <c:pt idx="7">
                  <c:v>1999.27</c:v>
                </c:pt>
                <c:pt idx="8">
                  <c:v>1188.03</c:v>
                </c:pt>
                <c:pt idx="9">
                  <c:v>1115.92</c:v>
                </c:pt>
                <c:pt idx="10">
                  <c:v>755.38</c:v>
                </c:pt>
                <c:pt idx="11">
                  <c:v>2017.29</c:v>
                </c:pt>
                <c:pt idx="12">
                  <c:v>1629.7</c:v>
                </c:pt>
                <c:pt idx="13">
                  <c:v>1683.79</c:v>
                </c:pt>
                <c:pt idx="14">
                  <c:v>1215.07</c:v>
                </c:pt>
                <c:pt idx="15">
                  <c:v>1575.62</c:v>
                </c:pt>
                <c:pt idx="16">
                  <c:v>1837.02</c:v>
                </c:pt>
                <c:pt idx="17">
                  <c:v>1548.58</c:v>
                </c:pt>
                <c:pt idx="18">
                  <c:v>1359.29</c:v>
                </c:pt>
                <c:pt idx="19">
                  <c:v>2008.28</c:v>
                </c:pt>
                <c:pt idx="20">
                  <c:v>2071.37</c:v>
                </c:pt>
                <c:pt idx="21">
                  <c:v>1377.32</c:v>
                </c:pt>
                <c:pt idx="22">
                  <c:v>1638.72</c:v>
                </c:pt>
                <c:pt idx="23">
                  <c:v>2035.32</c:v>
                </c:pt>
                <c:pt idx="24">
                  <c:v>2062.36</c:v>
                </c:pt>
                <c:pt idx="25">
                  <c:v>791.42999999999938</c:v>
                </c:pt>
                <c:pt idx="26">
                  <c:v>1539.57</c:v>
                </c:pt>
                <c:pt idx="27">
                  <c:v>1287.18</c:v>
                </c:pt>
                <c:pt idx="28">
                  <c:v>899.6</c:v>
                </c:pt>
                <c:pt idx="29">
                  <c:v>1936.17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A80-E740-A73B-A42D5E5D7A33}"/>
            </c:ext>
          </c:extLst>
        </c:ser>
        <c:ser>
          <c:idx val="2"/>
          <c:order val="2"/>
          <c:tx>
            <c:strRef>
              <c:f>'cpe2'!$A$5</c:f>
              <c:strCache>
                <c:ptCount val="1"/>
                <c:pt idx="0">
                  <c:v>psum2</c:v>
                </c:pt>
              </c:strCache>
            </c:strRef>
          </c:tx>
          <c:spPr>
            <a:ln w="28575">
              <a:noFill/>
            </a:ln>
          </c:spPr>
          <c:marker>
            <c:symbol val="triangle"/>
            <c:size val="5"/>
            <c:spPr>
              <a:solidFill>
                <a:srgbClr val="333333"/>
              </a:solidFill>
              <a:ln>
                <a:solidFill>
                  <a:srgbClr val="333333"/>
                </a:solidFill>
                <a:prstDash val="solid"/>
              </a:ln>
            </c:spPr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'cpe2'!$B$5:$AE$5</c:f>
              <c:numCache>
                <c:formatCode>General</c:formatCode>
                <c:ptCount val="30"/>
                <c:pt idx="1">
                  <c:v>1535.1</c:v>
                </c:pt>
                <c:pt idx="2">
                  <c:v>1100.4000000000001</c:v>
                </c:pt>
                <c:pt idx="3">
                  <c:v>921.9</c:v>
                </c:pt>
                <c:pt idx="4">
                  <c:v>940.8</c:v>
                </c:pt>
                <c:pt idx="5">
                  <c:v>1545.6</c:v>
                </c:pt>
                <c:pt idx="6">
                  <c:v>949.2</c:v>
                </c:pt>
                <c:pt idx="7">
                  <c:v>1455.3</c:v>
                </c:pt>
                <c:pt idx="8">
                  <c:v>917.7</c:v>
                </c:pt>
                <c:pt idx="9">
                  <c:v>865.2</c:v>
                </c:pt>
                <c:pt idx="10">
                  <c:v>623.70000000000005</c:v>
                </c:pt>
                <c:pt idx="11">
                  <c:v>1467.9</c:v>
                </c:pt>
                <c:pt idx="12">
                  <c:v>1209.5999999999999</c:v>
                </c:pt>
                <c:pt idx="13">
                  <c:v>1253.7</c:v>
                </c:pt>
                <c:pt idx="14">
                  <c:v>936.6</c:v>
                </c:pt>
                <c:pt idx="15">
                  <c:v>1173.9000000000001</c:v>
                </c:pt>
                <c:pt idx="16">
                  <c:v>1352.4</c:v>
                </c:pt>
                <c:pt idx="17">
                  <c:v>1150.8</c:v>
                </c:pt>
                <c:pt idx="18">
                  <c:v>1029</c:v>
                </c:pt>
                <c:pt idx="19">
                  <c:v>1461.6</c:v>
                </c:pt>
                <c:pt idx="20">
                  <c:v>1509.9</c:v>
                </c:pt>
                <c:pt idx="21">
                  <c:v>1039.5</c:v>
                </c:pt>
                <c:pt idx="22">
                  <c:v>1215.9000000000001</c:v>
                </c:pt>
                <c:pt idx="23">
                  <c:v>1478.4</c:v>
                </c:pt>
                <c:pt idx="24">
                  <c:v>1505.7</c:v>
                </c:pt>
                <c:pt idx="25">
                  <c:v>642.6</c:v>
                </c:pt>
                <c:pt idx="26">
                  <c:v>1152.9000000000001</c:v>
                </c:pt>
                <c:pt idx="27">
                  <c:v>987</c:v>
                </c:pt>
                <c:pt idx="28">
                  <c:v>732.9</c:v>
                </c:pt>
                <c:pt idx="29">
                  <c:v>1419.6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DA80-E740-A73B-A42D5E5D7A33}"/>
            </c:ext>
          </c:extLst>
        </c:ser>
        <c:ser>
          <c:idx val="3"/>
          <c:order val="3"/>
          <c:tx>
            <c:strRef>
              <c:f>'cpe2'!$A$6</c:f>
              <c:strCache>
                <c:ptCount val="1"/>
                <c:pt idx="0">
                  <c:v>psum2i</c:v>
                </c:pt>
              </c:strCache>
            </c:strRef>
          </c:tx>
          <c:spPr>
            <a:ln w="1270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'cpe2'!$B$2:$AE$2</c:f>
              <c:numCache>
                <c:formatCode>General</c:formatCode>
                <c:ptCount val="30"/>
                <c:pt idx="0">
                  <c:v>0</c:v>
                </c:pt>
                <c:pt idx="1">
                  <c:v>193</c:v>
                </c:pt>
                <c:pt idx="2">
                  <c:v>120</c:v>
                </c:pt>
                <c:pt idx="3">
                  <c:v>91</c:v>
                </c:pt>
                <c:pt idx="4">
                  <c:v>95</c:v>
                </c:pt>
                <c:pt idx="5">
                  <c:v>196</c:v>
                </c:pt>
                <c:pt idx="6">
                  <c:v>97</c:v>
                </c:pt>
                <c:pt idx="7">
                  <c:v>181</c:v>
                </c:pt>
                <c:pt idx="8">
                  <c:v>91</c:v>
                </c:pt>
                <c:pt idx="9">
                  <c:v>83</c:v>
                </c:pt>
                <c:pt idx="10">
                  <c:v>43</c:v>
                </c:pt>
                <c:pt idx="11">
                  <c:v>183</c:v>
                </c:pt>
                <c:pt idx="12">
                  <c:v>140</c:v>
                </c:pt>
                <c:pt idx="13">
                  <c:v>146</c:v>
                </c:pt>
                <c:pt idx="14">
                  <c:v>94</c:v>
                </c:pt>
                <c:pt idx="15">
                  <c:v>134</c:v>
                </c:pt>
                <c:pt idx="16">
                  <c:v>163</c:v>
                </c:pt>
                <c:pt idx="17">
                  <c:v>131</c:v>
                </c:pt>
                <c:pt idx="18">
                  <c:v>110</c:v>
                </c:pt>
                <c:pt idx="19">
                  <c:v>182</c:v>
                </c:pt>
                <c:pt idx="20">
                  <c:v>189</c:v>
                </c:pt>
                <c:pt idx="21">
                  <c:v>112</c:v>
                </c:pt>
                <c:pt idx="22">
                  <c:v>141</c:v>
                </c:pt>
                <c:pt idx="23">
                  <c:v>185</c:v>
                </c:pt>
                <c:pt idx="24">
                  <c:v>188</c:v>
                </c:pt>
                <c:pt idx="25">
                  <c:v>47</c:v>
                </c:pt>
                <c:pt idx="26">
                  <c:v>130</c:v>
                </c:pt>
                <c:pt idx="27">
                  <c:v>102</c:v>
                </c:pt>
                <c:pt idx="28">
                  <c:v>59</c:v>
                </c:pt>
                <c:pt idx="29">
                  <c:v>174</c:v>
                </c:pt>
              </c:numCache>
            </c:numRef>
          </c:xVal>
          <c:yVal>
            <c:numRef>
              <c:f>'cpe2'!$B$6:$AE$6</c:f>
              <c:numCache>
                <c:formatCode>General</c:formatCode>
                <c:ptCount val="30"/>
                <c:pt idx="0">
                  <c:v>367.66</c:v>
                </c:pt>
                <c:pt idx="1">
                  <c:v>1531.11</c:v>
                </c:pt>
                <c:pt idx="2">
                  <c:v>1091.05</c:v>
                </c:pt>
                <c:pt idx="3">
                  <c:v>916.23</c:v>
                </c:pt>
                <c:pt idx="4">
                  <c:v>940.33999999999912</c:v>
                </c:pt>
                <c:pt idx="5">
                  <c:v>1549.2</c:v>
                </c:pt>
                <c:pt idx="6">
                  <c:v>952.4</c:v>
                </c:pt>
                <c:pt idx="7">
                  <c:v>1458.77</c:v>
                </c:pt>
                <c:pt idx="8">
                  <c:v>916.23</c:v>
                </c:pt>
                <c:pt idx="9">
                  <c:v>868.01</c:v>
                </c:pt>
                <c:pt idx="10">
                  <c:v>626.87</c:v>
                </c:pt>
                <c:pt idx="11">
                  <c:v>1470.83</c:v>
                </c:pt>
                <c:pt idx="12">
                  <c:v>1211.6199999999999</c:v>
                </c:pt>
                <c:pt idx="13">
                  <c:v>1247.79</c:v>
                </c:pt>
                <c:pt idx="14">
                  <c:v>934.31999999999937</c:v>
                </c:pt>
                <c:pt idx="15">
                  <c:v>1175.45</c:v>
                </c:pt>
                <c:pt idx="16">
                  <c:v>1350.27</c:v>
                </c:pt>
                <c:pt idx="17">
                  <c:v>1157.3599999999999</c:v>
                </c:pt>
                <c:pt idx="18">
                  <c:v>1030.77</c:v>
                </c:pt>
                <c:pt idx="19">
                  <c:v>1464.8</c:v>
                </c:pt>
                <c:pt idx="20">
                  <c:v>1507</c:v>
                </c:pt>
                <c:pt idx="21">
                  <c:v>1042.82</c:v>
                </c:pt>
                <c:pt idx="22">
                  <c:v>1217.6400000000001</c:v>
                </c:pt>
                <c:pt idx="23">
                  <c:v>1482.89</c:v>
                </c:pt>
                <c:pt idx="24">
                  <c:v>1500.97</c:v>
                </c:pt>
                <c:pt idx="25">
                  <c:v>650.99</c:v>
                </c:pt>
                <c:pt idx="26">
                  <c:v>1151.33</c:v>
                </c:pt>
                <c:pt idx="27">
                  <c:v>982.54</c:v>
                </c:pt>
                <c:pt idx="28">
                  <c:v>723.32999999999936</c:v>
                </c:pt>
                <c:pt idx="29">
                  <c:v>1416.58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DA80-E740-A73B-A42D5E5D7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62654072"/>
        <c:axId val="-2062655992"/>
      </c:scatterChart>
      <c:valAx>
        <c:axId val="-2062654072"/>
        <c:scaling>
          <c:orientation val="minMax"/>
          <c:max val="200"/>
        </c:scaling>
        <c:delete val="0"/>
        <c:axPos val="b"/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Elements</a:t>
                </a:r>
              </a:p>
            </c:rich>
          </c:tx>
          <c:layout>
            <c:manualLayout>
              <c:xMode val="edge"/>
              <c:yMode val="edge"/>
              <c:x val="0.49022801302931601"/>
              <c:y val="0.9084526758098899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62655992"/>
        <c:crosses val="autoZero"/>
        <c:crossBetween val="midCat"/>
      </c:valAx>
      <c:valAx>
        <c:axId val="-2062655992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75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Cycles</a:t>
                </a:r>
              </a:p>
            </c:rich>
          </c:tx>
          <c:layout>
            <c:manualLayout>
              <c:xMode val="edge"/>
              <c:yMode val="edge"/>
              <c:x val="2.6058631921824098E-2"/>
              <c:y val="0.3896723472946159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-2062654072"/>
        <c:crosses val="autoZero"/>
        <c:crossBetween val="midCat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C02A0-2CB8-F64C-87A7-A5563D28AA9B}" type="datetimeFigureOut">
              <a:rPr lang="en-US" smtClean="0"/>
              <a:pPr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85E4B-77DA-1E4C-9EDA-713D746B90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27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4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1872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A20CC4-2846-CA3C-47DB-BA9AD04A8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1D2CBB-FE92-A4A6-691E-1182C8C0CC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A67DD-31C0-0ADC-4CE0-027E811361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17799-6D2C-63FF-7A09-0E7DF4F35D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2040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29CCD-0D7E-2128-36A1-35B041197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7A3DE1-C3AF-A19F-3C66-1514FEF0B7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DD1743-6995-772C-21EB-D4DAB74DF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168726-8BCF-B0F9-A461-9A1FDBE130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6601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C0CE3-9411-A06C-2FEB-14DDF712C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DFDD8C-191E-6924-227F-634DB5EB68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DDE5F3-C4E4-10DA-6534-23B25ABF7C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EC41D9-3616-2C01-07A8-5D299D0D57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85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685800" y="4076700"/>
            <a:ext cx="3105402" cy="75661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t">
            <a:spAutoFit/>
          </a:bodyPr>
          <a:lstStyle/>
          <a:p>
            <a:pPr algn="l">
              <a:spcBef>
                <a:spcPts val="475"/>
              </a:spcBef>
            </a:pPr>
            <a:r>
              <a:rPr lang="en-US" sz="2000" b="1" dirty="0">
                <a:solidFill>
                  <a:schemeClr val="tx1"/>
                </a:solidFill>
                <a:latin typeface="+mn-lt"/>
                <a:ea typeface="Calibri Bold"/>
                <a:cs typeface="Calibri Bold"/>
                <a:sym typeface="Calibri Bold" charset="0"/>
              </a:rPr>
              <a:t>Instructors:</a:t>
            </a:r>
            <a:r>
              <a:rPr lang="en-US" sz="2000" b="1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 charset="0"/>
              </a:rPr>
              <a:t> </a:t>
            </a:r>
          </a:p>
          <a:p>
            <a:pPr algn="l">
              <a:spcBef>
                <a:spcPts val="475"/>
              </a:spcBef>
            </a:pPr>
            <a:r>
              <a:rPr lang="en-US" sz="2000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 charset="0"/>
              </a:rPr>
              <a:t>Alan L. Cox and </a:t>
            </a:r>
            <a:r>
              <a:rPr lang="en-US" sz="2000" dirty="0" err="1">
                <a:solidFill>
                  <a:schemeClr val="tx1"/>
                </a:solidFill>
                <a:latin typeface="+mn-lt"/>
                <a:ea typeface="Calibri"/>
                <a:cs typeface="Calibri"/>
                <a:sym typeface="Calibri" charset="0"/>
              </a:rPr>
              <a:t>Tirthak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Calibri"/>
                <a:cs typeface="Calibri"/>
                <a:sym typeface="Calibri" charset="0"/>
              </a:rPr>
              <a:t> Patel</a:t>
            </a:r>
            <a:endParaRPr lang="en-US" sz="2000" dirty="0">
              <a:solidFill>
                <a:schemeClr val="tx1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772400" cy="1820862"/>
          </a:xfrm>
        </p:spPr>
        <p:txBody>
          <a:bodyPr/>
          <a:lstStyle/>
          <a:p>
            <a:r>
              <a:rPr lang="en-US" dirty="0"/>
              <a:t>Program Optimization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COMP 222: Introduction to Computer Organization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63357305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38200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Share Common Subexpressions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378450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/>
              <a:t>Reuse portions of expressions</a:t>
            </a:r>
          </a:p>
          <a:p>
            <a:pPr lvl="1" eaLnBrk="1" hangingPunct="1"/>
            <a:r>
              <a:rPr lang="en-US" dirty="0"/>
              <a:t>GCC will do this with –O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neighbors of </a:t>
            </a:r>
            <a:r>
              <a:rPr lang="en-US" sz="1400" dirty="0" err="1">
                <a:latin typeface="Courier New" pitchFamily="49" charset="0"/>
              </a:rPr>
              <a:t>i,j</a:t>
            </a:r>
            <a:r>
              <a:rPr lang="en-US" sz="14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[(i-1)*n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[(i+1)*n + j  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j-1];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    + j+1];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419600" y="2209800"/>
            <a:ext cx="3516313" cy="1403350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long 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=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up =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down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n];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left =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- 1];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right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[</a:t>
            </a:r>
            <a:r>
              <a:rPr lang="en-US" sz="1400" dirty="0" err="1">
                <a:latin typeface="Courier New" pitchFamily="49" charset="0"/>
              </a:rPr>
              <a:t>inj</a:t>
            </a:r>
            <a:r>
              <a:rPr lang="en-US" sz="1400" dirty="0">
                <a:latin typeface="Courier New" pitchFamily="49" charset="0"/>
              </a:rPr>
              <a:t> + 1];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 = up + down + left + right;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463550" y="3716338"/>
            <a:ext cx="335879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/>
                <a:cs typeface="Calibri"/>
              </a:rPr>
              <a:t>3 multiplications: </a:t>
            </a:r>
            <a:r>
              <a:rPr lang="en-US" sz="1600" dirty="0" err="1">
                <a:latin typeface="Calibri"/>
                <a:cs typeface="Calibri"/>
              </a:rPr>
              <a:t>i</a:t>
            </a:r>
            <a:r>
              <a:rPr lang="en-US" sz="1600" dirty="0">
                <a:latin typeface="Calibri"/>
                <a:cs typeface="Calibri"/>
              </a:rPr>
              <a:t>*n, (</a:t>
            </a:r>
            <a:r>
              <a:rPr lang="en-US" sz="1600" dirty="0" err="1">
                <a:latin typeface="Calibri"/>
                <a:cs typeface="Calibri"/>
              </a:rPr>
              <a:t>i</a:t>
            </a:r>
            <a:r>
              <a:rPr lang="en-US" sz="1600" dirty="0">
                <a:latin typeface="Calibri"/>
                <a:cs typeface="Calibri"/>
              </a:rPr>
              <a:t>–1)*n, (i+1)*n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654550" y="3716338"/>
            <a:ext cx="1884930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>
                <a:latin typeface="Calibri"/>
                <a:cs typeface="Calibri"/>
              </a:rPr>
              <a:t>1 multiplication: i*n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533400" y="4191000"/>
            <a:ext cx="3733800" cy="20415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1(%rsi), %rax  # i+1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   -1(%rsi), %r8  # i-1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%rsi   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%rax     # (i+1)*n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  %rcx, %r8      # (i-1)*n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%rsi   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%rax     # (i+1)*n+j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   %rdx, %r8      # (i-1)*n+j</a:t>
            </a:r>
          </a:p>
          <a:p>
            <a:pPr algn="l">
              <a:lnSpc>
                <a:spcPct val="100000"/>
              </a:lnSpc>
            </a:pPr>
            <a:endParaRPr lang="en-US" sz="1400">
              <a:latin typeface="Courier New" pitchFamily="49" charset="0"/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419600" y="4191000"/>
            <a:ext cx="4419600" cy="1190625"/>
          </a:xfrm>
          <a:prstGeom prst="rect">
            <a:avLst/>
          </a:prstGeom>
          <a:solidFill>
            <a:srgbClr val="F1C7C7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imulq	%rcx, %rsi  # i*n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addq	%rdx, %rsi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movq	%rsi, %rax  # i*n+j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subq	%rcx, %rax  # i*n+j-n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leaq	(%rsi,%rcx), %rcx # i*n+j+n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671E4-32F5-33F6-0578-C74C1806F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095B4-98AE-0610-8342-7A679809F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Optimization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94BA2-57E3-AACF-E738-6A8AFE49A1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>
                    <a:lumMod val="49000"/>
                    <a:lumOff val="51000"/>
                  </a:schemeClr>
                </a:solidFill>
              </a:rPr>
              <a:t>Overview</a:t>
            </a:r>
          </a:p>
          <a:p>
            <a:r>
              <a:rPr lang="en-US" dirty="0">
                <a:solidFill>
                  <a:srgbClr val="7F7F7F"/>
                </a:solidFill>
              </a:rPr>
              <a:t>Generally Useful Optimizations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/>
              </a:rPr>
              <a:t>Code motion/precomputation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Strength reduction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/>
              </a:rPr>
              <a:t>Sharing of common subexpressions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Removing unnecessary procedure calls</a:t>
            </a:r>
          </a:p>
          <a:p>
            <a:r>
              <a:rPr lang="en-US" dirty="0"/>
              <a:t>Optimization Blockers</a:t>
            </a:r>
          </a:p>
          <a:p>
            <a:pPr lvl="1"/>
            <a:r>
              <a:rPr lang="en-US" dirty="0">
                <a:latin typeface="Calibri"/>
              </a:rPr>
              <a:t>Procedure calls</a:t>
            </a:r>
          </a:p>
          <a:p>
            <a:pPr lvl="1"/>
            <a:r>
              <a:rPr lang="en-US" dirty="0">
                <a:latin typeface="Calibri"/>
              </a:rPr>
              <a:t>Memory aliasing</a:t>
            </a:r>
          </a:p>
          <a:p>
            <a:r>
              <a:rPr lang="en-US" b="1" dirty="0">
                <a:solidFill>
                  <a:srgbClr val="7F7F7F"/>
                </a:solidFill>
                <a:latin typeface="Calibri"/>
              </a:rPr>
              <a:t>Modern High-Performance Processors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/>
              </a:rPr>
              <a:t>Out-of-order execution</a:t>
            </a:r>
          </a:p>
          <a:p>
            <a:pPr marL="0" indent="0">
              <a:buNone/>
            </a:pPr>
            <a:endParaRPr lang="en-US" b="1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88832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Procedure to Convert String to Lower Case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marL="0" indent="0" eaLnBrk="1" hangingPunct="1">
              <a:buNone/>
              <a:defRPr/>
            </a:pPr>
            <a:endParaRPr lang="en-US" dirty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073275" y="1905000"/>
            <a:ext cx="5007780" cy="2028761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5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341313"/>
            <a:ext cx="84582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Optimization Blocker #1: Procedure Calls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34963"/>
            <a:ext cx="8678863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Lower Case Conversion Performance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22413"/>
            <a:ext cx="8307387" cy="908050"/>
          </a:xfrm>
        </p:spPr>
        <p:txBody>
          <a:bodyPr/>
          <a:lstStyle/>
          <a:p>
            <a:pPr lvl="1" eaLnBrk="1" hangingPunct="1"/>
            <a:r>
              <a:rPr lang="en-US"/>
              <a:t>Time quadruples when double string length</a:t>
            </a:r>
          </a:p>
          <a:p>
            <a:pPr lvl="1" eaLnBrk="1" hangingPunct="1"/>
            <a:r>
              <a:rPr lang="en-US"/>
              <a:t>Quadratic performance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469900" y="2620246"/>
          <a:ext cx="8128000" cy="344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601160" y="3887295"/>
            <a:ext cx="588833" cy="215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0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lower1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Convert Loop To Goto Form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5000625"/>
            <a:ext cx="8281987" cy="90805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sz="1800"/>
              <a:t> </a:t>
            </a:r>
            <a:r>
              <a:rPr lang="en-US" sz="1800">
                <a:latin typeface="Courier New" pitchFamily="49" charset="0"/>
              </a:rPr>
              <a:t>strlen</a:t>
            </a:r>
            <a:r>
              <a:rPr lang="en-US" sz="1800"/>
              <a:t> executed every iteration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209800" y="1143000"/>
            <a:ext cx="4962525" cy="369331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&gt;=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done;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loop: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if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 </a:t>
            </a:r>
            <a:r>
              <a:rPr lang="en-US" sz="1800" dirty="0" err="1">
                <a:latin typeface="Courier New" pitchFamily="49" charset="0"/>
              </a:rPr>
              <a:t>goto</a:t>
            </a:r>
            <a:r>
              <a:rPr lang="en-US" sz="1800" dirty="0">
                <a:latin typeface="Courier New" pitchFamily="49" charset="0"/>
              </a:rPr>
              <a:t> loop;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done: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4963"/>
            <a:ext cx="70310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Calling Strlen</a:t>
            </a:r>
          </a:p>
        </p:txBody>
      </p:sp>
      <p:sp>
        <p:nvSpPr>
          <p:cNvPr id="77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3962400"/>
            <a:ext cx="8281987" cy="19462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Strlen performance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Only way to determine length of string is to scan its entire length, looking for null character.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/>
              <a:t>Overall performance, string of length 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N calls to strlen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Require times N, N-1, N-2, …, 1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/>
              <a:t>Overall O(N</a:t>
            </a:r>
            <a:r>
              <a:rPr lang="en-US" sz="1800" baseline="30000"/>
              <a:t>2</a:t>
            </a:r>
            <a:r>
              <a:rPr lang="en-US" sz="1800"/>
              <a:t>) performance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209800" y="990600"/>
            <a:ext cx="4962525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/* My version of strlen */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size_t strlen(const char *s)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size_t length = 0;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s++; 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	length++;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34963"/>
            <a:ext cx="6230938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Improving Performance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867150"/>
            <a:ext cx="8307387" cy="2578100"/>
          </a:xfrm>
        </p:spPr>
        <p:txBody>
          <a:bodyPr/>
          <a:lstStyle/>
          <a:p>
            <a:pPr lvl="1" eaLnBrk="1" hangingPunct="1"/>
            <a:r>
              <a:rPr lang="en-US" dirty="0"/>
              <a:t>Move call to </a:t>
            </a:r>
            <a:r>
              <a:rPr lang="en-US" dirty="0" err="1">
                <a:latin typeface="Courier New" pitchFamily="49" charset="0"/>
              </a:rPr>
              <a:t>strlen</a:t>
            </a:r>
            <a:r>
              <a:rPr lang="en-US" dirty="0"/>
              <a:t> outside of loop</a:t>
            </a:r>
          </a:p>
          <a:p>
            <a:pPr lvl="1" eaLnBrk="1" hangingPunct="1"/>
            <a:r>
              <a:rPr lang="en-US" dirty="0"/>
              <a:t>Since result does not change from one iteration to another</a:t>
            </a:r>
          </a:p>
          <a:p>
            <a:pPr lvl="1" eaLnBrk="1" hangingPunct="1"/>
            <a:r>
              <a:rPr lang="en-US" dirty="0"/>
              <a:t>Form of code motion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981200" y="1143000"/>
            <a:ext cx="5007780" cy="2305759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void lower(char *s)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=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(s);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</a:t>
            </a:r>
            <a:r>
              <a:rPr lang="en-US" sz="1800" dirty="0">
                <a:solidFill>
                  <a:srgbClr val="A50021"/>
                </a:solidFill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rgbClr val="A50021"/>
                </a:solidFill>
                <a:latin typeface="Courier New" pitchFamily="49" charset="0"/>
              </a:rPr>
              <a:t>len</a:t>
            </a:r>
            <a:r>
              <a:rPr lang="en-US" sz="1800" dirty="0">
                <a:latin typeface="Courier New" pitchFamily="49" charset="0"/>
              </a:rPr>
              <a:t>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if (s[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&gt;= 'A' &amp;&amp;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&lt;= 'Z')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  s[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-= ('A' - 'a');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34963"/>
            <a:ext cx="87630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Lower Case Conversion Performance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906462"/>
          </a:xfrm>
        </p:spPr>
        <p:txBody>
          <a:bodyPr/>
          <a:lstStyle/>
          <a:p>
            <a:pPr lvl="1" eaLnBrk="1" hangingPunct="1"/>
            <a:r>
              <a:rPr lang="en-US"/>
              <a:t>Time doubles when double string length</a:t>
            </a:r>
          </a:p>
          <a:p>
            <a:pPr lvl="1" eaLnBrk="1" hangingPunct="1"/>
            <a:r>
              <a:rPr lang="en-US"/>
              <a:t>Linear performance of lower2</a:t>
            </a:r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469900" y="2620246"/>
            <a:ext cx="8128000" cy="3441700"/>
            <a:chOff x="0" y="0"/>
            <a:chExt cx="773" cy="383"/>
          </a:xfrm>
        </p:grpSpPr>
        <p:graphicFrame>
          <p:nvGraphicFramePr>
            <p:cNvPr id="15" name="Chart 14"/>
            <p:cNvGraphicFramePr>
              <a:graphicFrameLocks/>
            </p:cNvGraphicFramePr>
            <p:nvPr/>
          </p:nvGraphicFramePr>
          <p:xfrm>
            <a:off x="0" y="0"/>
            <a:ext cx="773" cy="3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488" y="141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lower1</a:t>
              </a:r>
            </a:p>
          </p:txBody>
        </p:sp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467" y="269"/>
              <a:ext cx="56" cy="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27432" tIns="27432" rIns="0" bIns="0" anchor="t" upright="1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defRPr sz="1000"/>
              </a:pPr>
              <a:r>
                <a:rPr lang="en-US" sz="1200" b="0" i="0" strike="noStrike" dirty="0">
                  <a:solidFill>
                    <a:srgbClr val="000000"/>
                  </a:solidFill>
                  <a:latin typeface="Courier New"/>
                  <a:cs typeface="Courier New"/>
                </a:rPr>
                <a:t>lower2</a:t>
              </a:r>
            </a:p>
          </p:txBody>
        </p:sp>
      </p:grp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Optimization Blocker: Procedure Calls</a:t>
            </a:r>
          </a:p>
        </p:txBody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839200" cy="54102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i="1" dirty="0"/>
              <a:t>Why couldn’t compiler move </a:t>
            </a:r>
            <a:r>
              <a:rPr lang="en-US" sz="2000" dirty="0" err="1">
                <a:latin typeface="Courier New" pitchFamily="49" charset="0"/>
              </a:rPr>
              <a:t>strlen</a:t>
            </a:r>
            <a:r>
              <a:rPr lang="en-US" sz="2000" i="1" dirty="0"/>
              <a:t> out of  inner loop?</a:t>
            </a:r>
          </a:p>
          <a:p>
            <a:pPr lvl="1" eaLnBrk="1" hangingPunct="1">
              <a:defRPr/>
            </a:pPr>
            <a:r>
              <a:rPr lang="en-US" sz="1800" dirty="0"/>
              <a:t>Procedure may have side effects</a:t>
            </a:r>
          </a:p>
          <a:p>
            <a:pPr lvl="2" eaLnBrk="1" hangingPunct="1">
              <a:defRPr/>
            </a:pPr>
            <a:r>
              <a:rPr lang="en-US" sz="1600" dirty="0"/>
              <a:t>Alters global state each time called</a:t>
            </a:r>
          </a:p>
          <a:p>
            <a:pPr lvl="1" eaLnBrk="1" hangingPunct="1">
              <a:defRPr/>
            </a:pPr>
            <a:r>
              <a:rPr lang="en-US" sz="1800" dirty="0"/>
              <a:t>Function may not return same value for given arguments</a:t>
            </a:r>
          </a:p>
          <a:p>
            <a:pPr lvl="2" eaLnBrk="1" hangingPunct="1">
              <a:defRPr/>
            </a:pPr>
            <a:r>
              <a:rPr lang="en-US" sz="1600" dirty="0"/>
              <a:t>Depends on other parts of global state</a:t>
            </a:r>
          </a:p>
          <a:p>
            <a:pPr lvl="2" eaLnBrk="1" hangingPunct="1">
              <a:defRPr/>
            </a:pPr>
            <a:r>
              <a:rPr lang="en-US" sz="1600" dirty="0"/>
              <a:t>Procedure </a:t>
            </a:r>
            <a:r>
              <a:rPr lang="en-US" sz="1600" dirty="0">
                <a:latin typeface="Courier New" pitchFamily="49" charset="0"/>
              </a:rPr>
              <a:t>lower</a:t>
            </a:r>
            <a:r>
              <a:rPr lang="en-US" sz="1600" dirty="0"/>
              <a:t> could interact with </a:t>
            </a:r>
            <a:r>
              <a:rPr lang="en-US" sz="1600" dirty="0" err="1">
                <a:latin typeface="Courier New" pitchFamily="49" charset="0"/>
              </a:rPr>
              <a:t>strlen</a:t>
            </a:r>
            <a:endParaRPr lang="en-US" sz="1600" dirty="0"/>
          </a:p>
          <a:p>
            <a:pPr eaLnBrk="1" hangingPunct="1">
              <a:defRPr/>
            </a:pPr>
            <a:r>
              <a:rPr lang="en-US" sz="2000" dirty="0">
                <a:solidFill>
                  <a:srgbClr val="FF0000"/>
                </a:solidFill>
              </a:rPr>
              <a:t>Warning:</a:t>
            </a:r>
          </a:p>
          <a:p>
            <a:pPr lvl="1" eaLnBrk="1" hangingPunct="1">
              <a:defRPr/>
            </a:pPr>
            <a:r>
              <a:rPr lang="en-US" sz="1800" dirty="0"/>
              <a:t>Compiler treats procedure call as a black box</a:t>
            </a:r>
          </a:p>
          <a:p>
            <a:pPr lvl="1" eaLnBrk="1" hangingPunct="1">
              <a:defRPr/>
            </a:pPr>
            <a:r>
              <a:rPr lang="en-US" sz="1800" dirty="0"/>
              <a:t>Weak optimizations near them</a:t>
            </a:r>
          </a:p>
          <a:p>
            <a:pPr eaLnBrk="1" hangingPunct="1">
              <a:defRPr/>
            </a:pPr>
            <a:r>
              <a:rPr lang="en-US" sz="2000" dirty="0"/>
              <a:t>Remedies:</a:t>
            </a:r>
          </a:p>
          <a:p>
            <a:pPr lvl="1" eaLnBrk="1" hangingPunct="1">
              <a:defRPr/>
            </a:pPr>
            <a:r>
              <a:rPr lang="en-US" sz="1800" dirty="0"/>
              <a:t>Use of inline functions</a:t>
            </a:r>
          </a:p>
          <a:p>
            <a:pPr lvl="2">
              <a:defRPr/>
            </a:pPr>
            <a:r>
              <a:rPr lang="en-US" sz="1800" dirty="0"/>
              <a:t>GCC does this with –O</a:t>
            </a:r>
          </a:p>
          <a:p>
            <a:pPr lvl="3">
              <a:defRPr/>
            </a:pPr>
            <a:r>
              <a:rPr lang="en-US" sz="1800" dirty="0"/>
              <a:t>Within single file</a:t>
            </a:r>
          </a:p>
          <a:p>
            <a:pPr lvl="1" eaLnBrk="1" hangingPunct="1">
              <a:defRPr/>
            </a:pPr>
            <a:r>
              <a:rPr lang="en-US" sz="1800" dirty="0"/>
              <a:t>Do your own code motion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572000" y="3733800"/>
            <a:ext cx="4038600" cy="2862322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strlen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const</a:t>
            </a:r>
            <a:r>
              <a:rPr lang="en-US" sz="1800" dirty="0">
                <a:latin typeface="Courier New" pitchFamily="49" charset="0"/>
              </a:rPr>
              <a:t> char *s)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size_t</a:t>
            </a:r>
            <a:r>
              <a:rPr lang="en-US" sz="1800" dirty="0">
                <a:latin typeface="Courier New" pitchFamily="49" charset="0"/>
              </a:rPr>
              <a:t> length = 0;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while (*s != '\0') {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	s++; length++;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</a:t>
            </a:r>
            <a:r>
              <a:rPr lang="en-US" sz="1800" dirty="0" err="1">
                <a:latin typeface="Courier New" pitchFamily="49" charset="0"/>
              </a:rPr>
              <a:t>lencnt</a:t>
            </a:r>
            <a:r>
              <a:rPr lang="en-US" sz="1800" dirty="0">
                <a:latin typeface="Courier New" pitchFamily="49" charset="0"/>
              </a:rPr>
              <a:t> +=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    return length;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Memory Matters</a:t>
            </a:r>
          </a:p>
        </p:txBody>
      </p:sp>
      <p:sp>
        <p:nvSpPr>
          <p:cNvPr id="1843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/>
              <a:t>Code updates </a:t>
            </a:r>
            <a:r>
              <a:rPr lang="en-US">
                <a:latin typeface="Courier New" pitchFamily="49" charset="0"/>
              </a:rPr>
              <a:t>b[i]</a:t>
            </a:r>
            <a:r>
              <a:rPr lang="en-US"/>
              <a:t> on every iteration</a:t>
            </a:r>
          </a:p>
          <a:p>
            <a:pPr lvl="1" eaLnBrk="1" hangingPunct="1"/>
            <a:r>
              <a:rPr lang="en-US"/>
              <a:t>Why couldn’t compiler optimize this away?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1752600" y="3657600"/>
            <a:ext cx="5876783" cy="1813317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sum_rows1 inner loop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.L4: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   (%rsi,%rax,8), %xmm0	# FP load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%xmm0		# FP add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   %xmm0, (%rsi,%rax,8)	# FP store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.L4</a:t>
            </a:r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  <a:p>
            <a:r>
              <a:rPr lang="en-US" dirty="0">
                <a:solidFill>
                  <a:srgbClr val="7F7F7F"/>
                </a:solidFill>
              </a:rPr>
              <a:t>Generally Useful Optimizations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/>
              </a:rPr>
              <a:t>Code motion/precomputation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Strength reduction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/>
              </a:rPr>
              <a:t>Sharing of common subexpressions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Removing unnecessary procedure calls</a:t>
            </a:r>
          </a:p>
          <a:p>
            <a:r>
              <a:rPr lang="en-US" dirty="0">
                <a:solidFill>
                  <a:srgbClr val="7F7F7F"/>
                </a:solidFill>
              </a:rPr>
              <a:t>Optimization Blockers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Procedure calls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Memory aliasing</a:t>
            </a:r>
          </a:p>
          <a:p>
            <a:r>
              <a:rPr lang="en-US" b="1" dirty="0">
                <a:solidFill>
                  <a:srgbClr val="7F7F7F"/>
                </a:solidFill>
                <a:latin typeface="Calibri"/>
              </a:rPr>
              <a:t>Modern High-Performance Processors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/>
              </a:rPr>
              <a:t>Out-of-order execution</a:t>
            </a:r>
          </a:p>
          <a:p>
            <a:pPr marL="0" indent="0">
              <a:buNone/>
            </a:pPr>
            <a:endParaRPr lang="en-US" b="1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Memory Aliasing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/>
              <a:t>Code updates </a:t>
            </a:r>
            <a:r>
              <a:rPr lang="en-US">
                <a:latin typeface="Courier New" pitchFamily="49" charset="0"/>
              </a:rPr>
              <a:t>b[i]</a:t>
            </a:r>
            <a:r>
              <a:rPr lang="en-US"/>
              <a:t> on every iteration</a:t>
            </a:r>
          </a:p>
          <a:p>
            <a:pPr lvl="1" eaLnBrk="1" hangingPunct="1"/>
            <a:r>
              <a:rPr lang="en-US"/>
              <a:t>Must consider possibility that these updates will affect program behavior</a:t>
            </a:r>
          </a:p>
        </p:txBody>
      </p:sp>
      <p:sp>
        <p:nvSpPr>
          <p:cNvPr id="19460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2733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void sum_rows1(double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i,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b[i] = 0;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    b[i] += a[i*n + j];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533400" y="3733800"/>
            <a:ext cx="2311400" cy="1847850"/>
          </a:xfrm>
          <a:prstGeom prst="rect">
            <a:avLst/>
          </a:prstGeom>
          <a:solidFill>
            <a:srgbClr val="D5F1CF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A[9] = 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{ 0,   1,   2,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4,   8,  16,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32,  64, 128};</a:t>
            </a:r>
          </a:p>
          <a:p>
            <a:pPr algn="l">
              <a:lnSpc>
                <a:spcPct val="100000"/>
              </a:lnSpc>
            </a:pP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double B[3] = A+3;</a:t>
            </a:r>
          </a:p>
          <a:p>
            <a:pPr algn="l">
              <a:lnSpc>
                <a:spcPct val="100000"/>
              </a:lnSpc>
            </a:pP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sum_rows1(A, B, 3);</a:t>
            </a:r>
          </a:p>
        </p:txBody>
      </p:sp>
      <p:sp>
        <p:nvSpPr>
          <p:cNvPr id="777224" name="Rectangle 8"/>
          <p:cNvSpPr>
            <a:spLocks noChangeArrowheads="1"/>
          </p:cNvSpPr>
          <p:nvPr/>
        </p:nvSpPr>
        <p:spPr bwMode="auto">
          <a:xfrm>
            <a:off x="5918200" y="42672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0: [3, 8, 16]</a:t>
            </a:r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5918200" y="38100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init:  [4, 8, 16]</a:t>
            </a:r>
          </a:p>
        </p:txBody>
      </p:sp>
      <p:sp>
        <p:nvSpPr>
          <p:cNvPr id="777226" name="Rectangle 10"/>
          <p:cNvSpPr>
            <a:spLocks noChangeArrowheads="1"/>
          </p:cNvSpPr>
          <p:nvPr/>
        </p:nvSpPr>
        <p:spPr bwMode="auto">
          <a:xfrm>
            <a:off x="5918200" y="4724400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1: [3, 22, 16]</a:t>
            </a:r>
          </a:p>
        </p:txBody>
      </p:sp>
      <p:sp>
        <p:nvSpPr>
          <p:cNvPr id="777227" name="Rectangle 11"/>
          <p:cNvSpPr>
            <a:spLocks noChangeArrowheads="1"/>
          </p:cNvSpPr>
          <p:nvPr/>
        </p:nvSpPr>
        <p:spPr bwMode="auto">
          <a:xfrm>
            <a:off x="5918200" y="5203825"/>
            <a:ext cx="2311400" cy="358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i = 2: [3, 22, 224]</a:t>
            </a:r>
          </a:p>
        </p:txBody>
      </p:sp>
      <p:sp>
        <p:nvSpPr>
          <p:cNvPr id="19467" name="Text Box 12"/>
          <p:cNvSpPr txBox="1">
            <a:spLocks noChangeArrowheads="1"/>
          </p:cNvSpPr>
          <p:nvPr/>
        </p:nvSpPr>
        <p:spPr bwMode="auto">
          <a:xfrm>
            <a:off x="5791200" y="3352800"/>
            <a:ext cx="1428404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spAutoFit/>
          </a:bodyPr>
          <a:lstStyle/>
          <a:p>
            <a:pPr algn="l"/>
            <a:r>
              <a:rPr lang="en-US" sz="2400" dirty="0"/>
              <a:t>Value of </a:t>
            </a:r>
            <a:r>
              <a:rPr lang="en-US" sz="2400" dirty="0">
                <a:latin typeface="Courier New" pitchFamily="49" charset="0"/>
              </a:rPr>
              <a:t>B</a:t>
            </a:r>
            <a:r>
              <a:rPr lang="en-US" sz="2400" dirty="0"/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7224" grpId="0" animBg="1"/>
      <p:bldP spid="777226" grpId="0" animBg="1"/>
      <p:bldP spid="77722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Removing Aliasing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38800"/>
            <a:ext cx="8307387" cy="806450"/>
          </a:xfrm>
        </p:spPr>
        <p:txBody>
          <a:bodyPr/>
          <a:lstStyle/>
          <a:p>
            <a:pPr lvl="1" eaLnBrk="1" hangingPunct="1"/>
            <a:r>
              <a:rPr lang="en-US"/>
              <a:t>No need to store intermediate results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09600" y="3810000"/>
            <a:ext cx="5638800" cy="1382430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# sum_rows2 inner loop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.L10: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addsd</a:t>
            </a:r>
            <a:r>
              <a:rPr lang="en-US" sz="1400" dirty="0">
                <a:latin typeface="Courier New" pitchFamily="49" charset="0"/>
              </a:rPr>
              <a:t>   (%</a:t>
            </a:r>
            <a:r>
              <a:rPr lang="en-US" sz="1400" dirty="0" err="1">
                <a:latin typeface="Courier New" pitchFamily="49" charset="0"/>
              </a:rPr>
              <a:t>rdi</a:t>
            </a:r>
            <a:r>
              <a:rPr lang="en-US" sz="1400" dirty="0">
                <a:latin typeface="Courier New" pitchFamily="49" charset="0"/>
              </a:rPr>
              <a:t>), %xmm0	# FP load + add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    $8,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   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rdi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        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     .L10</a:t>
            </a:r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533400" y="1143000"/>
            <a:ext cx="5130800" cy="24860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/* Sum rows is of n X n matrix a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and store in vector b  */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sum_rows2(double *a, double *b, long n)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double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   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 += a[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*n + 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     b[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] = </a:t>
            </a:r>
            <a:r>
              <a:rPr lang="en-US" sz="1400" dirty="0" err="1">
                <a:latin typeface="Courier New" pitchFamily="49" charset="0"/>
              </a:rPr>
              <a:t>val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9144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Optimization Blocker: Memory Aliasing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0487" tIns="44450" rIns="90487" bIns="44450"/>
          <a:lstStyle/>
          <a:p>
            <a:pPr marL="223838" indent="-223838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Aliasing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Two different memory references specify single location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Easy to have happen in 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 Since allowed to do address arithmetic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 Direct access to storage structures</a:t>
            </a:r>
          </a:p>
          <a:p>
            <a:pPr marL="560388" lvl="1" indent="-22225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Get in habit of introducing local variables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 Accumulating within loops</a:t>
            </a:r>
          </a:p>
          <a:p>
            <a:pPr marL="839788" lvl="2" indent="-165100" defTabSz="895350" eaLnBrk="1" hangingPunct="1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One way of telling compiler not to check for aliasing</a:t>
            </a:r>
          </a:p>
          <a:p>
            <a:pPr marL="554038" lvl="1" indent="-165100" defTabSz="895350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Alternatively, declare the pointer parameters with restrict, and the compiler may do the same automatically</a:t>
            </a:r>
          </a:p>
          <a:p>
            <a:pPr marL="839788" lvl="2" indent="-165100" defTabSz="895350">
              <a:tabLst>
                <a:tab pos="5029200" algn="l"/>
                <a:tab pos="5715000" algn="l"/>
              </a:tabLst>
              <a:defRPr/>
            </a:pPr>
            <a:r>
              <a:rPr lang="en-US" dirty="0"/>
              <a:t>E.g., double *restrict a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17852-6FC9-BE7F-6A07-F85EE6FF9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CFA02-87F0-DBC2-6110-6533F122A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Optimization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A12ED-0149-B184-9AF9-82D1AED49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>
                    <a:lumMod val="49000"/>
                    <a:lumOff val="51000"/>
                  </a:schemeClr>
                </a:solidFill>
              </a:rPr>
              <a:t>Overview</a:t>
            </a:r>
          </a:p>
          <a:p>
            <a:r>
              <a:rPr lang="en-US" dirty="0">
                <a:solidFill>
                  <a:srgbClr val="7F7F7F"/>
                </a:solidFill>
              </a:rPr>
              <a:t>Generally Useful Optimizations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/>
              </a:rPr>
              <a:t>Code motion/precomputation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Strength reduction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/>
              </a:rPr>
              <a:t>Sharing of common subexpressions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Removing unnecessary procedure calls</a:t>
            </a:r>
          </a:p>
          <a:p>
            <a:r>
              <a:rPr lang="en-US" dirty="0">
                <a:solidFill>
                  <a:schemeClr val="tx1">
                    <a:lumMod val="49000"/>
                    <a:lumOff val="51000"/>
                  </a:schemeClr>
                </a:solidFill>
              </a:rPr>
              <a:t>Optimization Blockers</a:t>
            </a:r>
          </a:p>
          <a:p>
            <a:pPr lvl="1"/>
            <a:r>
              <a:rPr lang="en-US" dirty="0">
                <a:solidFill>
                  <a:schemeClr val="tx1">
                    <a:lumMod val="49000"/>
                    <a:lumOff val="51000"/>
                  </a:schemeClr>
                </a:solidFill>
                <a:latin typeface="Calibri"/>
              </a:rPr>
              <a:t>Procedure calls</a:t>
            </a:r>
          </a:p>
          <a:p>
            <a:pPr lvl="1"/>
            <a:r>
              <a:rPr lang="en-US" dirty="0">
                <a:solidFill>
                  <a:schemeClr val="tx1">
                    <a:lumMod val="49000"/>
                    <a:lumOff val="51000"/>
                  </a:schemeClr>
                </a:solidFill>
                <a:latin typeface="Calibri"/>
              </a:rPr>
              <a:t>Memory aliasing</a:t>
            </a:r>
          </a:p>
          <a:p>
            <a:r>
              <a:rPr lang="en-US" b="1" dirty="0">
                <a:latin typeface="Calibri"/>
              </a:rPr>
              <a:t>Exploiting Instruction-Level Parallelism</a:t>
            </a:r>
            <a:endParaRPr lang="en-US" b="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2866758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Exploiting Instruction-Level Parallelism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general understanding of modern processor design</a:t>
            </a:r>
          </a:p>
          <a:p>
            <a:pPr lvl="1"/>
            <a:r>
              <a:rPr lang="en-US" dirty="0"/>
              <a:t>Hardware can execute multiple instructions in parallel</a:t>
            </a:r>
          </a:p>
          <a:p>
            <a:r>
              <a:rPr lang="en-US" dirty="0"/>
              <a:t>Performance limited by data dependencies</a:t>
            </a:r>
          </a:p>
          <a:p>
            <a:r>
              <a:rPr lang="en-US" dirty="0"/>
              <a:t>Simple transformations can yield dramatic performance improvement</a:t>
            </a:r>
          </a:p>
          <a:p>
            <a:pPr lvl="1"/>
            <a:r>
              <a:rPr lang="en-US" dirty="0"/>
              <a:t>Compilers often cannot make these transformations</a:t>
            </a:r>
          </a:p>
          <a:p>
            <a:pPr lvl="1"/>
            <a:r>
              <a:rPr lang="en-US" dirty="0"/>
              <a:t>Lack of </a:t>
            </a:r>
            <a:r>
              <a:rPr lang="en-US" dirty="0" err="1"/>
              <a:t>associativity</a:t>
            </a:r>
            <a:r>
              <a:rPr lang="en-US" dirty="0"/>
              <a:t> and </a:t>
            </a:r>
            <a:r>
              <a:rPr lang="en-US" dirty="0" err="1"/>
              <a:t>distributivity</a:t>
            </a:r>
            <a:r>
              <a:rPr lang="en-US" dirty="0"/>
              <a:t> in floating-point arithmetic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Beyond Pipelining: Superscalar 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990000"/>
                </a:solidFill>
              </a:rPr>
              <a:t>Definition:</a:t>
            </a:r>
            <a:r>
              <a:rPr lang="en-US" dirty="0"/>
              <a:t> A superscalar processor can issue and execute </a:t>
            </a:r>
            <a:r>
              <a:rPr lang="en-US" i="1" dirty="0">
                <a:solidFill>
                  <a:srgbClr val="990000"/>
                </a:solidFill>
              </a:rPr>
              <a:t>multiple instructions in one cycle</a:t>
            </a:r>
            <a:r>
              <a:rPr lang="en-US" dirty="0"/>
              <a:t>. The instructions are retrieved from a sequential instruction stream and are usually scheduled dynamically.</a:t>
            </a:r>
          </a:p>
          <a:p>
            <a:endParaRPr lang="en-US" dirty="0"/>
          </a:p>
          <a:p>
            <a:r>
              <a:rPr lang="en-US" dirty="0"/>
              <a:t>Benefit: without programming effort, superscalar processor can take advantage of the </a:t>
            </a:r>
            <a:r>
              <a:rPr lang="en-US" i="1" dirty="0">
                <a:solidFill>
                  <a:srgbClr val="990000"/>
                </a:solidFill>
              </a:rPr>
              <a:t>instruction level parallelism</a:t>
            </a:r>
            <a:r>
              <a:rPr lang="en-US" dirty="0">
                <a:solidFill>
                  <a:srgbClr val="990000"/>
                </a:solidFill>
              </a:rPr>
              <a:t> </a:t>
            </a:r>
            <a:r>
              <a:rPr lang="en-US" dirty="0"/>
              <a:t>that most programs allow.</a:t>
            </a:r>
          </a:p>
          <a:p>
            <a:endParaRPr lang="en-US" dirty="0"/>
          </a:p>
          <a:p>
            <a:r>
              <a:rPr lang="en-US" dirty="0"/>
              <a:t>Most modern CPUs are superscalar.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4142" y="337019"/>
            <a:ext cx="7554292" cy="572295"/>
          </a:xfrm>
        </p:spPr>
        <p:txBody>
          <a:bodyPr/>
          <a:lstStyle/>
          <a:p>
            <a:r>
              <a:rPr lang="en-US"/>
              <a:t>Modern CPU Design</a:t>
            </a:r>
          </a:p>
        </p:txBody>
      </p:sp>
      <p:pic>
        <p:nvPicPr>
          <p:cNvPr id="494647" name="Picture 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5038" y="1146180"/>
            <a:ext cx="5597362" cy="51697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530" y="154202"/>
            <a:ext cx="6298423" cy="572295"/>
          </a:xfrm>
        </p:spPr>
        <p:txBody>
          <a:bodyPr/>
          <a:lstStyle/>
          <a:p>
            <a:r>
              <a:rPr lang="en-US"/>
              <a:t>Instruction Control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918" y="3034752"/>
            <a:ext cx="8306223" cy="3408334"/>
          </a:xfrm>
        </p:spPr>
        <p:txBody>
          <a:bodyPr/>
          <a:lstStyle/>
          <a:p>
            <a:r>
              <a:rPr lang="en-US" sz="2003"/>
              <a:t>Grabs Instruction Bytes From Memory</a:t>
            </a:r>
          </a:p>
          <a:p>
            <a:pPr lvl="1"/>
            <a:r>
              <a:rPr lang="en-US" sz="1803"/>
              <a:t>Based on Current PC + Predicted Targets for Predicted Branches</a:t>
            </a:r>
          </a:p>
          <a:p>
            <a:pPr lvl="1"/>
            <a:r>
              <a:rPr lang="en-US" sz="1803"/>
              <a:t>Hardware dynamically guesses whether branches taken/not taken and (possibly) branch target</a:t>
            </a:r>
          </a:p>
          <a:p>
            <a:r>
              <a:rPr lang="en-US" sz="2003"/>
              <a:t>Translates Instructions Into </a:t>
            </a:r>
            <a:r>
              <a:rPr lang="en-US" sz="2003" i="1"/>
              <a:t>Operations</a:t>
            </a:r>
          </a:p>
          <a:p>
            <a:pPr lvl="1"/>
            <a:r>
              <a:rPr lang="en-US" sz="1803"/>
              <a:t>Primitive steps required to perform instruction</a:t>
            </a:r>
          </a:p>
          <a:p>
            <a:pPr lvl="1"/>
            <a:r>
              <a:rPr lang="en-US" sz="1803"/>
              <a:t>Typical instruction requires 1–3 operations</a:t>
            </a:r>
          </a:p>
          <a:p>
            <a:r>
              <a:rPr lang="en-US" sz="2003"/>
              <a:t>Converts Register References Into </a:t>
            </a:r>
            <a:r>
              <a:rPr lang="en-US" sz="2003" i="1"/>
              <a:t>Tags</a:t>
            </a:r>
          </a:p>
          <a:p>
            <a:pPr lvl="1"/>
            <a:r>
              <a:rPr lang="en-US" sz="1803"/>
              <a:t>Abstract identifier linking destination of one operation with sources of later operations</a:t>
            </a:r>
          </a:p>
        </p:txBody>
      </p:sp>
      <p:pic>
        <p:nvPicPr>
          <p:cNvPr id="496659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5038" y="917262"/>
            <a:ext cx="5017118" cy="22351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Execution</a:t>
            </a:r>
            <a:br>
              <a:rPr lang="en-US"/>
            </a:br>
            <a:r>
              <a:rPr lang="en-US"/>
              <a:t>Unit</a:t>
            </a:r>
          </a:p>
        </p:txBody>
      </p:sp>
      <p:sp>
        <p:nvSpPr>
          <p:cNvPr id="497917" name="Rectangle 253"/>
          <p:cNvSpPr>
            <a:spLocks noGrp="1" noChangeArrowheads="1"/>
          </p:cNvSpPr>
          <p:nvPr>
            <p:ph type="body" idx="1"/>
          </p:nvPr>
        </p:nvSpPr>
        <p:spPr>
          <a:xfrm>
            <a:off x="290918" y="3816889"/>
            <a:ext cx="8306223" cy="2626197"/>
          </a:xfrm>
        </p:spPr>
        <p:txBody>
          <a:bodyPr/>
          <a:lstStyle/>
          <a:p>
            <a:pPr lvl="1"/>
            <a:r>
              <a:rPr lang="en-US"/>
              <a:t>Multiple functional units</a:t>
            </a:r>
          </a:p>
          <a:p>
            <a:pPr lvl="2"/>
            <a:r>
              <a:rPr lang="en-US"/>
              <a:t>Each can operate in independently</a:t>
            </a:r>
          </a:p>
          <a:p>
            <a:pPr lvl="1"/>
            <a:r>
              <a:rPr lang="en-US"/>
              <a:t>Operations performed as soon as operands available</a:t>
            </a:r>
          </a:p>
          <a:p>
            <a:pPr lvl="2"/>
            <a:r>
              <a:rPr lang="en-US"/>
              <a:t>Not necessarily in program order</a:t>
            </a:r>
          </a:p>
          <a:p>
            <a:pPr lvl="2"/>
            <a:r>
              <a:rPr lang="en-US"/>
              <a:t>Within limits of functional units</a:t>
            </a:r>
          </a:p>
          <a:p>
            <a:pPr lvl="1"/>
            <a:r>
              <a:rPr lang="en-US"/>
              <a:t>Control logic</a:t>
            </a:r>
          </a:p>
          <a:p>
            <a:pPr lvl="2"/>
            <a:r>
              <a:rPr lang="en-US"/>
              <a:t>Ensures behavior equivalent to sequential program execution</a:t>
            </a:r>
          </a:p>
        </p:txBody>
      </p:sp>
      <p:grpSp>
        <p:nvGrpSpPr>
          <p:cNvPr id="497916" name="Group 252"/>
          <p:cNvGrpSpPr>
            <a:grpSpLocks/>
          </p:cNvGrpSpPr>
          <p:nvPr/>
        </p:nvGrpSpPr>
        <p:grpSpPr bwMode="auto">
          <a:xfrm>
            <a:off x="3072905" y="306813"/>
            <a:ext cx="5640284" cy="3401976"/>
            <a:chOff x="1069" y="1824"/>
            <a:chExt cx="3548" cy="2140"/>
          </a:xfrm>
        </p:grpSpPr>
        <p:sp>
          <p:nvSpPr>
            <p:cNvPr id="497669" name="Rectangle 5"/>
            <p:cNvSpPr>
              <a:spLocks noChangeArrowheads="1"/>
            </p:cNvSpPr>
            <p:nvPr/>
          </p:nvSpPr>
          <p:spPr bwMode="auto">
            <a:xfrm>
              <a:off x="1437" y="2128"/>
              <a:ext cx="3180" cy="1836"/>
            </a:xfrm>
            <a:prstGeom prst="rect">
              <a:avLst/>
            </a:prstGeom>
            <a:solidFill>
              <a:srgbClr val="91919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670" name="Rectangle 6"/>
            <p:cNvSpPr>
              <a:spLocks noChangeArrowheads="1"/>
            </p:cNvSpPr>
            <p:nvPr/>
          </p:nvSpPr>
          <p:spPr bwMode="auto">
            <a:xfrm>
              <a:off x="1427" y="2118"/>
              <a:ext cx="3169" cy="182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671" name="Rectangle 7"/>
            <p:cNvSpPr>
              <a:spLocks noChangeArrowheads="1"/>
            </p:cNvSpPr>
            <p:nvPr/>
          </p:nvSpPr>
          <p:spPr bwMode="auto">
            <a:xfrm>
              <a:off x="2489" y="3744"/>
              <a:ext cx="709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latin typeface="Arial" charset="0"/>
                </a:rPr>
                <a:t>Execution</a:t>
              </a:r>
              <a:endParaRPr lang="en-US" sz="2000" dirty="0"/>
            </a:p>
          </p:txBody>
        </p:sp>
        <p:sp>
          <p:nvSpPr>
            <p:cNvPr id="497672" name="Rectangle 8"/>
            <p:cNvSpPr>
              <a:spLocks noChangeArrowheads="1"/>
            </p:cNvSpPr>
            <p:nvPr/>
          </p:nvSpPr>
          <p:spPr bwMode="auto">
            <a:xfrm>
              <a:off x="1715" y="2358"/>
              <a:ext cx="2833" cy="529"/>
            </a:xfrm>
            <a:prstGeom prst="rect">
              <a:avLst/>
            </a:prstGeom>
            <a:solidFill>
              <a:srgbClr val="96969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673" name="Rectangle 9"/>
            <p:cNvSpPr>
              <a:spLocks noChangeArrowheads="1"/>
            </p:cNvSpPr>
            <p:nvPr/>
          </p:nvSpPr>
          <p:spPr bwMode="auto">
            <a:xfrm>
              <a:off x="4064" y="2515"/>
              <a:ext cx="445" cy="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2">
                  <a:latin typeface="Arial" charset="0"/>
                </a:rPr>
                <a:t>Functional</a:t>
              </a:r>
              <a:endParaRPr lang="en-US" sz="4206"/>
            </a:p>
          </p:txBody>
        </p:sp>
        <p:sp>
          <p:nvSpPr>
            <p:cNvPr id="497674" name="Rectangle 10"/>
            <p:cNvSpPr>
              <a:spLocks noChangeArrowheads="1"/>
            </p:cNvSpPr>
            <p:nvPr/>
          </p:nvSpPr>
          <p:spPr bwMode="auto">
            <a:xfrm>
              <a:off x="4288" y="2630"/>
              <a:ext cx="220" cy="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2">
                  <a:latin typeface="Arial" charset="0"/>
                </a:rPr>
                <a:t>Units</a:t>
              </a:r>
              <a:endParaRPr lang="en-US" sz="4206"/>
            </a:p>
          </p:txBody>
        </p:sp>
        <p:sp>
          <p:nvSpPr>
            <p:cNvPr id="497679" name="Rectangle 15"/>
            <p:cNvSpPr>
              <a:spLocks noChangeArrowheads="1"/>
            </p:cNvSpPr>
            <p:nvPr/>
          </p:nvSpPr>
          <p:spPr bwMode="auto">
            <a:xfrm>
              <a:off x="1763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680" name="Rectangle 16"/>
            <p:cNvSpPr>
              <a:spLocks noChangeArrowheads="1"/>
            </p:cNvSpPr>
            <p:nvPr/>
          </p:nvSpPr>
          <p:spPr bwMode="auto">
            <a:xfrm>
              <a:off x="1811" y="2508"/>
              <a:ext cx="276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Integer/</a:t>
              </a:r>
              <a:endParaRPr lang="en-US" sz="4206"/>
            </a:p>
          </p:txBody>
        </p:sp>
        <p:sp>
          <p:nvSpPr>
            <p:cNvPr id="497681" name="Rectangle 17"/>
            <p:cNvSpPr>
              <a:spLocks noChangeArrowheads="1"/>
            </p:cNvSpPr>
            <p:nvPr/>
          </p:nvSpPr>
          <p:spPr bwMode="auto">
            <a:xfrm>
              <a:off x="1819" y="2604"/>
              <a:ext cx="257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Branch</a:t>
              </a:r>
              <a:endParaRPr lang="en-US" sz="4206"/>
            </a:p>
          </p:txBody>
        </p:sp>
        <p:sp>
          <p:nvSpPr>
            <p:cNvPr id="497682" name="Rectangle 18"/>
            <p:cNvSpPr>
              <a:spLocks noChangeArrowheads="1"/>
            </p:cNvSpPr>
            <p:nvPr/>
          </p:nvSpPr>
          <p:spPr bwMode="auto">
            <a:xfrm>
              <a:off x="2531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683" name="Rectangle 19"/>
            <p:cNvSpPr>
              <a:spLocks noChangeArrowheads="1"/>
            </p:cNvSpPr>
            <p:nvPr/>
          </p:nvSpPr>
          <p:spPr bwMode="auto">
            <a:xfrm>
              <a:off x="2665" y="2508"/>
              <a:ext cx="10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FP</a:t>
              </a:r>
              <a:endParaRPr lang="en-US" sz="4206"/>
            </a:p>
          </p:txBody>
        </p:sp>
        <p:sp>
          <p:nvSpPr>
            <p:cNvPr id="497684" name="Rectangle 20"/>
            <p:cNvSpPr>
              <a:spLocks noChangeArrowheads="1"/>
            </p:cNvSpPr>
            <p:nvPr/>
          </p:nvSpPr>
          <p:spPr bwMode="auto">
            <a:xfrm>
              <a:off x="2643" y="2604"/>
              <a:ext cx="144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Add</a:t>
              </a:r>
              <a:endParaRPr lang="en-US" sz="4206"/>
            </a:p>
          </p:txBody>
        </p:sp>
        <p:sp>
          <p:nvSpPr>
            <p:cNvPr id="497685" name="Rectangle 21"/>
            <p:cNvSpPr>
              <a:spLocks noChangeArrowheads="1"/>
            </p:cNvSpPr>
            <p:nvPr/>
          </p:nvSpPr>
          <p:spPr bwMode="auto">
            <a:xfrm>
              <a:off x="2915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686" name="Rectangle 22"/>
            <p:cNvSpPr>
              <a:spLocks noChangeArrowheads="1"/>
            </p:cNvSpPr>
            <p:nvPr/>
          </p:nvSpPr>
          <p:spPr bwMode="auto">
            <a:xfrm>
              <a:off x="3049" y="2508"/>
              <a:ext cx="10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FP</a:t>
              </a:r>
              <a:endParaRPr lang="en-US" sz="4206"/>
            </a:p>
          </p:txBody>
        </p:sp>
        <p:sp>
          <p:nvSpPr>
            <p:cNvPr id="497687" name="Rectangle 23"/>
            <p:cNvSpPr>
              <a:spLocks noChangeArrowheads="1"/>
            </p:cNvSpPr>
            <p:nvPr/>
          </p:nvSpPr>
          <p:spPr bwMode="auto">
            <a:xfrm>
              <a:off x="2955" y="2604"/>
              <a:ext cx="15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Mult</a:t>
              </a:r>
              <a:endParaRPr lang="en-US" sz="4206"/>
            </a:p>
          </p:txBody>
        </p:sp>
        <p:sp>
          <p:nvSpPr>
            <p:cNvPr id="497688" name="Rectangle 24"/>
            <p:cNvSpPr>
              <a:spLocks noChangeArrowheads="1"/>
            </p:cNvSpPr>
            <p:nvPr/>
          </p:nvSpPr>
          <p:spPr bwMode="auto">
            <a:xfrm>
              <a:off x="3107" y="2604"/>
              <a:ext cx="139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/Div</a:t>
              </a:r>
              <a:endParaRPr lang="en-US" sz="4206"/>
            </a:p>
          </p:txBody>
        </p:sp>
        <p:sp>
          <p:nvSpPr>
            <p:cNvPr id="497689" name="Rectangle 25"/>
            <p:cNvSpPr>
              <a:spLocks noChangeArrowheads="1"/>
            </p:cNvSpPr>
            <p:nvPr/>
          </p:nvSpPr>
          <p:spPr bwMode="auto">
            <a:xfrm>
              <a:off x="3299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690" name="Rectangle 26"/>
            <p:cNvSpPr>
              <a:spLocks noChangeArrowheads="1"/>
            </p:cNvSpPr>
            <p:nvPr/>
          </p:nvSpPr>
          <p:spPr bwMode="auto">
            <a:xfrm>
              <a:off x="3393" y="2556"/>
              <a:ext cx="182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Load</a:t>
              </a:r>
              <a:endParaRPr lang="en-US" sz="4206"/>
            </a:p>
          </p:txBody>
        </p:sp>
        <p:sp>
          <p:nvSpPr>
            <p:cNvPr id="497691" name="Rectangle 27"/>
            <p:cNvSpPr>
              <a:spLocks noChangeArrowheads="1"/>
            </p:cNvSpPr>
            <p:nvPr/>
          </p:nvSpPr>
          <p:spPr bwMode="auto">
            <a:xfrm>
              <a:off x="3683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692" name="Rectangle 28"/>
            <p:cNvSpPr>
              <a:spLocks noChangeArrowheads="1"/>
            </p:cNvSpPr>
            <p:nvPr/>
          </p:nvSpPr>
          <p:spPr bwMode="auto">
            <a:xfrm>
              <a:off x="3771" y="2556"/>
              <a:ext cx="194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Store</a:t>
              </a:r>
              <a:endParaRPr lang="en-US" sz="4206"/>
            </a:p>
          </p:txBody>
        </p:sp>
        <p:sp>
          <p:nvSpPr>
            <p:cNvPr id="497696" name="Rectangle 32"/>
            <p:cNvSpPr>
              <a:spLocks noChangeArrowheads="1"/>
            </p:cNvSpPr>
            <p:nvPr/>
          </p:nvSpPr>
          <p:spPr bwMode="auto">
            <a:xfrm>
              <a:off x="3299" y="3414"/>
              <a:ext cx="721" cy="385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697" name="Rectangle 33"/>
            <p:cNvSpPr>
              <a:spLocks noChangeArrowheads="1"/>
            </p:cNvSpPr>
            <p:nvPr/>
          </p:nvSpPr>
          <p:spPr bwMode="auto">
            <a:xfrm>
              <a:off x="3578" y="3499"/>
              <a:ext cx="204" cy="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2">
                  <a:latin typeface="Arial" charset="0"/>
                </a:rPr>
                <a:t>Data</a:t>
              </a:r>
              <a:endParaRPr lang="en-US" sz="4206"/>
            </a:p>
          </p:txBody>
        </p:sp>
        <p:sp>
          <p:nvSpPr>
            <p:cNvPr id="497698" name="Rectangle 34"/>
            <p:cNvSpPr>
              <a:spLocks noChangeArrowheads="1"/>
            </p:cNvSpPr>
            <p:nvPr/>
          </p:nvSpPr>
          <p:spPr bwMode="auto">
            <a:xfrm>
              <a:off x="3541" y="3614"/>
              <a:ext cx="279" cy="1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2">
                  <a:latin typeface="Arial" charset="0"/>
                </a:rPr>
                <a:t>Cache</a:t>
              </a:r>
              <a:endParaRPr lang="en-US" sz="4206"/>
            </a:p>
          </p:txBody>
        </p:sp>
        <p:grpSp>
          <p:nvGrpSpPr>
            <p:cNvPr id="497783" name="Group 119"/>
            <p:cNvGrpSpPr>
              <a:grpSpLocks/>
            </p:cNvGrpSpPr>
            <p:nvPr/>
          </p:nvGrpSpPr>
          <p:grpSpPr bwMode="auto">
            <a:xfrm>
              <a:off x="3349" y="2742"/>
              <a:ext cx="93" cy="672"/>
              <a:chOff x="3349" y="2742"/>
              <a:chExt cx="93" cy="672"/>
            </a:xfrm>
          </p:grpSpPr>
          <p:sp>
            <p:nvSpPr>
              <p:cNvPr id="497781" name="Rectangle 117"/>
              <p:cNvSpPr>
                <a:spLocks noChangeArrowheads="1"/>
              </p:cNvSpPr>
              <p:nvPr/>
            </p:nvSpPr>
            <p:spPr bwMode="auto">
              <a:xfrm>
                <a:off x="3386" y="2742"/>
                <a:ext cx="18" cy="58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782" name="Freeform 118"/>
              <p:cNvSpPr>
                <a:spLocks/>
              </p:cNvSpPr>
              <p:nvPr/>
            </p:nvSpPr>
            <p:spPr bwMode="auto">
              <a:xfrm>
                <a:off x="3349" y="3322"/>
                <a:ext cx="93" cy="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6" y="92"/>
                  </a:cxn>
                  <a:cxn ang="0">
                    <a:pos x="93" y="0"/>
                  </a:cxn>
                  <a:cxn ang="0">
                    <a:pos x="0" y="0"/>
                  </a:cxn>
                </a:cxnLst>
                <a:rect l="0" t="0" r="r" b="b"/>
                <a:pathLst>
                  <a:path w="93" h="92">
                    <a:moveTo>
                      <a:pt x="0" y="0"/>
                    </a:moveTo>
                    <a:lnTo>
                      <a:pt x="46" y="92"/>
                    </a:lnTo>
                    <a:lnTo>
                      <a:pt x="9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786" name="Group 122"/>
            <p:cNvGrpSpPr>
              <a:grpSpLocks/>
            </p:cNvGrpSpPr>
            <p:nvPr/>
          </p:nvGrpSpPr>
          <p:grpSpPr bwMode="auto">
            <a:xfrm>
              <a:off x="3486" y="2742"/>
              <a:ext cx="107" cy="672"/>
              <a:chOff x="3486" y="2742"/>
              <a:chExt cx="107" cy="672"/>
            </a:xfrm>
          </p:grpSpPr>
          <p:sp>
            <p:nvSpPr>
              <p:cNvPr id="497784" name="Rectangle 120"/>
              <p:cNvSpPr>
                <a:spLocks noChangeArrowheads="1"/>
              </p:cNvSpPr>
              <p:nvPr/>
            </p:nvSpPr>
            <p:spPr bwMode="auto">
              <a:xfrm>
                <a:off x="3527" y="2847"/>
                <a:ext cx="24" cy="56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785" name="Freeform 121"/>
              <p:cNvSpPr>
                <a:spLocks/>
              </p:cNvSpPr>
              <p:nvPr/>
            </p:nvSpPr>
            <p:spPr bwMode="auto">
              <a:xfrm>
                <a:off x="3486" y="2742"/>
                <a:ext cx="107" cy="108"/>
              </a:xfrm>
              <a:custGeom>
                <a:avLst/>
                <a:gdLst/>
                <a:ahLst/>
                <a:cxnLst>
                  <a:cxn ang="0">
                    <a:pos x="107" y="108"/>
                  </a:cxn>
                  <a:cxn ang="0">
                    <a:pos x="53" y="0"/>
                  </a:cxn>
                  <a:cxn ang="0">
                    <a:pos x="0" y="108"/>
                  </a:cxn>
                  <a:cxn ang="0">
                    <a:pos x="107" y="108"/>
                  </a:cxn>
                </a:cxnLst>
                <a:rect l="0" t="0" r="r" b="b"/>
                <a:pathLst>
                  <a:path w="107" h="108">
                    <a:moveTo>
                      <a:pt x="107" y="108"/>
                    </a:moveTo>
                    <a:lnTo>
                      <a:pt x="53" y="0"/>
                    </a:lnTo>
                    <a:lnTo>
                      <a:pt x="0" y="108"/>
                    </a:lnTo>
                    <a:lnTo>
                      <a:pt x="107" y="10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789" name="Group 125"/>
            <p:cNvGrpSpPr>
              <a:grpSpLocks/>
            </p:cNvGrpSpPr>
            <p:nvPr/>
          </p:nvGrpSpPr>
          <p:grpSpPr bwMode="auto">
            <a:xfrm>
              <a:off x="3733" y="2742"/>
              <a:ext cx="93" cy="672"/>
              <a:chOff x="3733" y="2742"/>
              <a:chExt cx="93" cy="672"/>
            </a:xfrm>
          </p:grpSpPr>
          <p:sp>
            <p:nvSpPr>
              <p:cNvPr id="497787" name="Rectangle 123"/>
              <p:cNvSpPr>
                <a:spLocks noChangeArrowheads="1"/>
              </p:cNvSpPr>
              <p:nvPr/>
            </p:nvSpPr>
            <p:spPr bwMode="auto">
              <a:xfrm>
                <a:off x="3770" y="2742"/>
                <a:ext cx="18" cy="582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788" name="Freeform 124"/>
              <p:cNvSpPr>
                <a:spLocks/>
              </p:cNvSpPr>
              <p:nvPr/>
            </p:nvSpPr>
            <p:spPr bwMode="auto">
              <a:xfrm>
                <a:off x="3733" y="3322"/>
                <a:ext cx="93" cy="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6" y="92"/>
                  </a:cxn>
                  <a:cxn ang="0">
                    <a:pos x="93" y="0"/>
                  </a:cxn>
                  <a:cxn ang="0">
                    <a:pos x="0" y="0"/>
                  </a:cxn>
                </a:cxnLst>
                <a:rect l="0" t="0" r="r" b="b"/>
                <a:pathLst>
                  <a:path w="93" h="92">
                    <a:moveTo>
                      <a:pt x="0" y="0"/>
                    </a:moveTo>
                    <a:lnTo>
                      <a:pt x="46" y="92"/>
                    </a:lnTo>
                    <a:lnTo>
                      <a:pt x="9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792" name="Group 128"/>
            <p:cNvGrpSpPr>
              <a:grpSpLocks/>
            </p:cNvGrpSpPr>
            <p:nvPr/>
          </p:nvGrpSpPr>
          <p:grpSpPr bwMode="auto">
            <a:xfrm>
              <a:off x="3870" y="2742"/>
              <a:ext cx="107" cy="672"/>
              <a:chOff x="3870" y="2742"/>
              <a:chExt cx="107" cy="672"/>
            </a:xfrm>
          </p:grpSpPr>
          <p:sp>
            <p:nvSpPr>
              <p:cNvPr id="497790" name="Rectangle 126"/>
              <p:cNvSpPr>
                <a:spLocks noChangeArrowheads="1"/>
              </p:cNvSpPr>
              <p:nvPr/>
            </p:nvSpPr>
            <p:spPr bwMode="auto">
              <a:xfrm>
                <a:off x="3911" y="2742"/>
                <a:ext cx="24" cy="567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791" name="Freeform 127"/>
              <p:cNvSpPr>
                <a:spLocks/>
              </p:cNvSpPr>
              <p:nvPr/>
            </p:nvSpPr>
            <p:spPr bwMode="auto">
              <a:xfrm>
                <a:off x="3870" y="3307"/>
                <a:ext cx="107" cy="1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3" y="107"/>
                  </a:cxn>
                  <a:cxn ang="0">
                    <a:pos x="107" y="0"/>
                  </a:cxn>
                  <a:cxn ang="0">
                    <a:pos x="0" y="0"/>
                  </a:cxn>
                </a:cxnLst>
                <a:rect l="0" t="0" r="r" b="b"/>
                <a:pathLst>
                  <a:path w="107" h="107">
                    <a:moveTo>
                      <a:pt x="0" y="0"/>
                    </a:moveTo>
                    <a:lnTo>
                      <a:pt x="53" y="107"/>
                    </a:lnTo>
                    <a:lnTo>
                      <a:pt x="10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sp>
          <p:nvSpPr>
            <p:cNvPr id="497799" name="Rectangle 135"/>
            <p:cNvSpPr>
              <a:spLocks noChangeArrowheads="1"/>
            </p:cNvSpPr>
            <p:nvPr/>
          </p:nvSpPr>
          <p:spPr bwMode="auto">
            <a:xfrm>
              <a:off x="1811" y="1848"/>
              <a:ext cx="66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800" name="Rectangle 136"/>
            <p:cNvSpPr>
              <a:spLocks noChangeArrowheads="1"/>
            </p:cNvSpPr>
            <p:nvPr/>
          </p:nvSpPr>
          <p:spPr bwMode="auto">
            <a:xfrm>
              <a:off x="1873" y="1824"/>
              <a:ext cx="502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2">
                  <a:latin typeface="Arial" charset="0"/>
                </a:rPr>
                <a:t>Prediction</a:t>
              </a:r>
              <a:endParaRPr lang="en-US" sz="4206"/>
            </a:p>
          </p:txBody>
        </p:sp>
        <p:sp>
          <p:nvSpPr>
            <p:cNvPr id="497801" name="Rectangle 137"/>
            <p:cNvSpPr>
              <a:spLocks noChangeArrowheads="1"/>
            </p:cNvSpPr>
            <p:nvPr/>
          </p:nvSpPr>
          <p:spPr bwMode="auto">
            <a:xfrm>
              <a:off x="1901" y="1968"/>
              <a:ext cx="226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2">
                  <a:latin typeface="Arial" charset="0"/>
                </a:rPr>
                <a:t>OK?</a:t>
              </a:r>
              <a:endParaRPr lang="en-US" sz="4206"/>
            </a:p>
          </p:txBody>
        </p:sp>
        <p:sp>
          <p:nvSpPr>
            <p:cNvPr id="497802" name="Rectangle 138"/>
            <p:cNvSpPr>
              <a:spLocks noChangeArrowheads="1"/>
            </p:cNvSpPr>
            <p:nvPr/>
          </p:nvSpPr>
          <p:spPr bwMode="auto">
            <a:xfrm>
              <a:off x="3875" y="3164"/>
              <a:ext cx="28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803" name="Rectangle 139"/>
            <p:cNvSpPr>
              <a:spLocks noChangeArrowheads="1"/>
            </p:cNvSpPr>
            <p:nvPr/>
          </p:nvSpPr>
          <p:spPr bwMode="auto">
            <a:xfrm>
              <a:off x="3948" y="3199"/>
              <a:ext cx="172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Data</a:t>
              </a:r>
              <a:endParaRPr lang="en-US" sz="4206"/>
            </a:p>
          </p:txBody>
        </p:sp>
        <p:sp>
          <p:nvSpPr>
            <p:cNvPr id="497804" name="Rectangle 140"/>
            <p:cNvSpPr>
              <a:spLocks noChangeArrowheads="1"/>
            </p:cNvSpPr>
            <p:nvPr/>
          </p:nvSpPr>
          <p:spPr bwMode="auto">
            <a:xfrm>
              <a:off x="3495" y="3159"/>
              <a:ext cx="28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805" name="Rectangle 141"/>
            <p:cNvSpPr>
              <a:spLocks noChangeArrowheads="1"/>
            </p:cNvSpPr>
            <p:nvPr/>
          </p:nvSpPr>
          <p:spPr bwMode="auto">
            <a:xfrm>
              <a:off x="3568" y="3194"/>
              <a:ext cx="172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Data</a:t>
              </a:r>
              <a:endParaRPr lang="en-US" sz="4206"/>
            </a:p>
          </p:txBody>
        </p:sp>
        <p:sp>
          <p:nvSpPr>
            <p:cNvPr id="497806" name="Rectangle 142"/>
            <p:cNvSpPr>
              <a:spLocks noChangeArrowheads="1"/>
            </p:cNvSpPr>
            <p:nvPr/>
          </p:nvSpPr>
          <p:spPr bwMode="auto">
            <a:xfrm>
              <a:off x="3137" y="3030"/>
              <a:ext cx="30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807" name="Rectangle 143"/>
            <p:cNvSpPr>
              <a:spLocks noChangeArrowheads="1"/>
            </p:cNvSpPr>
            <p:nvPr/>
          </p:nvSpPr>
          <p:spPr bwMode="auto">
            <a:xfrm>
              <a:off x="3210" y="3065"/>
              <a:ext cx="172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Addr</a:t>
              </a:r>
              <a:endParaRPr lang="en-US" sz="4206"/>
            </a:p>
          </p:txBody>
        </p:sp>
        <p:sp>
          <p:nvSpPr>
            <p:cNvPr id="497808" name="Rectangle 144"/>
            <p:cNvSpPr>
              <a:spLocks noChangeArrowheads="1"/>
            </p:cNvSpPr>
            <p:nvPr/>
          </p:nvSpPr>
          <p:spPr bwMode="auto">
            <a:xfrm>
              <a:off x="3380" y="3065"/>
              <a:ext cx="22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.</a:t>
              </a:r>
              <a:endParaRPr lang="en-US" sz="4206"/>
            </a:p>
          </p:txBody>
        </p:sp>
        <p:sp>
          <p:nvSpPr>
            <p:cNvPr id="497809" name="Rectangle 145"/>
            <p:cNvSpPr>
              <a:spLocks noChangeArrowheads="1"/>
            </p:cNvSpPr>
            <p:nvPr/>
          </p:nvSpPr>
          <p:spPr bwMode="auto">
            <a:xfrm>
              <a:off x="3539" y="3020"/>
              <a:ext cx="30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810" name="Rectangle 146"/>
            <p:cNvSpPr>
              <a:spLocks noChangeArrowheads="1"/>
            </p:cNvSpPr>
            <p:nvPr/>
          </p:nvSpPr>
          <p:spPr bwMode="auto">
            <a:xfrm>
              <a:off x="3612" y="3055"/>
              <a:ext cx="172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Addr</a:t>
              </a:r>
              <a:endParaRPr lang="en-US" sz="4206"/>
            </a:p>
          </p:txBody>
        </p:sp>
        <p:sp>
          <p:nvSpPr>
            <p:cNvPr id="497811" name="Rectangle 147"/>
            <p:cNvSpPr>
              <a:spLocks noChangeArrowheads="1"/>
            </p:cNvSpPr>
            <p:nvPr/>
          </p:nvSpPr>
          <p:spPr bwMode="auto">
            <a:xfrm>
              <a:off x="3782" y="3055"/>
              <a:ext cx="22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.</a:t>
              </a:r>
              <a:endParaRPr lang="en-US" sz="4206"/>
            </a:p>
          </p:txBody>
        </p:sp>
        <p:grpSp>
          <p:nvGrpSpPr>
            <p:cNvPr id="497814" name="Group 150"/>
            <p:cNvGrpSpPr>
              <a:grpSpLocks/>
            </p:cNvGrpSpPr>
            <p:nvPr/>
          </p:nvGrpSpPr>
          <p:grpSpPr bwMode="auto">
            <a:xfrm>
              <a:off x="1917" y="2310"/>
              <a:ext cx="77" cy="144"/>
              <a:chOff x="1917" y="2310"/>
              <a:chExt cx="77" cy="144"/>
            </a:xfrm>
          </p:grpSpPr>
          <p:sp>
            <p:nvSpPr>
              <p:cNvPr id="497812" name="Rectangle 148"/>
              <p:cNvSpPr>
                <a:spLocks noChangeArrowheads="1"/>
              </p:cNvSpPr>
              <p:nvPr/>
            </p:nvSpPr>
            <p:spPr bwMode="auto">
              <a:xfrm>
                <a:off x="1949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13" name="Freeform 149"/>
              <p:cNvSpPr>
                <a:spLocks/>
              </p:cNvSpPr>
              <p:nvPr/>
            </p:nvSpPr>
            <p:spPr bwMode="auto">
              <a:xfrm>
                <a:off x="1917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17" name="Group 153"/>
            <p:cNvGrpSpPr>
              <a:grpSpLocks/>
            </p:cNvGrpSpPr>
            <p:nvPr/>
          </p:nvGrpSpPr>
          <p:grpSpPr bwMode="auto">
            <a:xfrm>
              <a:off x="2685" y="2310"/>
              <a:ext cx="77" cy="144"/>
              <a:chOff x="2685" y="2310"/>
              <a:chExt cx="77" cy="144"/>
            </a:xfrm>
          </p:grpSpPr>
          <p:sp>
            <p:nvSpPr>
              <p:cNvPr id="497815" name="Rectangle 151"/>
              <p:cNvSpPr>
                <a:spLocks noChangeArrowheads="1"/>
              </p:cNvSpPr>
              <p:nvPr/>
            </p:nvSpPr>
            <p:spPr bwMode="auto">
              <a:xfrm>
                <a:off x="2717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16" name="Freeform 152"/>
              <p:cNvSpPr>
                <a:spLocks/>
              </p:cNvSpPr>
              <p:nvPr/>
            </p:nvSpPr>
            <p:spPr bwMode="auto">
              <a:xfrm>
                <a:off x="2685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20" name="Group 156"/>
            <p:cNvGrpSpPr>
              <a:grpSpLocks/>
            </p:cNvGrpSpPr>
            <p:nvPr/>
          </p:nvGrpSpPr>
          <p:grpSpPr bwMode="auto">
            <a:xfrm>
              <a:off x="3069" y="2310"/>
              <a:ext cx="77" cy="144"/>
              <a:chOff x="3069" y="2310"/>
              <a:chExt cx="77" cy="144"/>
            </a:xfrm>
          </p:grpSpPr>
          <p:sp>
            <p:nvSpPr>
              <p:cNvPr id="497818" name="Rectangle 154"/>
              <p:cNvSpPr>
                <a:spLocks noChangeArrowheads="1"/>
              </p:cNvSpPr>
              <p:nvPr/>
            </p:nvSpPr>
            <p:spPr bwMode="auto">
              <a:xfrm>
                <a:off x="3101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19" name="Freeform 155"/>
              <p:cNvSpPr>
                <a:spLocks/>
              </p:cNvSpPr>
              <p:nvPr/>
            </p:nvSpPr>
            <p:spPr bwMode="auto">
              <a:xfrm>
                <a:off x="3069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23" name="Group 159"/>
            <p:cNvGrpSpPr>
              <a:grpSpLocks/>
            </p:cNvGrpSpPr>
            <p:nvPr/>
          </p:nvGrpSpPr>
          <p:grpSpPr bwMode="auto">
            <a:xfrm>
              <a:off x="3453" y="2310"/>
              <a:ext cx="77" cy="144"/>
              <a:chOff x="3453" y="2310"/>
              <a:chExt cx="77" cy="144"/>
            </a:xfrm>
          </p:grpSpPr>
          <p:sp>
            <p:nvSpPr>
              <p:cNvPr id="497821" name="Rectangle 157"/>
              <p:cNvSpPr>
                <a:spLocks noChangeArrowheads="1"/>
              </p:cNvSpPr>
              <p:nvPr/>
            </p:nvSpPr>
            <p:spPr bwMode="auto">
              <a:xfrm>
                <a:off x="3485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22" name="Freeform 158"/>
              <p:cNvSpPr>
                <a:spLocks/>
              </p:cNvSpPr>
              <p:nvPr/>
            </p:nvSpPr>
            <p:spPr bwMode="auto">
              <a:xfrm>
                <a:off x="3453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26" name="Group 162"/>
            <p:cNvGrpSpPr>
              <a:grpSpLocks/>
            </p:cNvGrpSpPr>
            <p:nvPr/>
          </p:nvGrpSpPr>
          <p:grpSpPr bwMode="auto">
            <a:xfrm>
              <a:off x="3837" y="2310"/>
              <a:ext cx="77" cy="144"/>
              <a:chOff x="3837" y="2310"/>
              <a:chExt cx="77" cy="144"/>
            </a:xfrm>
          </p:grpSpPr>
          <p:sp>
            <p:nvSpPr>
              <p:cNvPr id="497824" name="Rectangle 160"/>
              <p:cNvSpPr>
                <a:spLocks noChangeArrowheads="1"/>
              </p:cNvSpPr>
              <p:nvPr/>
            </p:nvSpPr>
            <p:spPr bwMode="auto">
              <a:xfrm>
                <a:off x="3869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25" name="Freeform 161"/>
              <p:cNvSpPr>
                <a:spLocks/>
              </p:cNvSpPr>
              <p:nvPr/>
            </p:nvSpPr>
            <p:spPr bwMode="auto">
              <a:xfrm>
                <a:off x="3837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sp>
          <p:nvSpPr>
            <p:cNvPr id="497827" name="Rectangle 163"/>
            <p:cNvSpPr>
              <a:spLocks noChangeArrowheads="1"/>
            </p:cNvSpPr>
            <p:nvPr/>
          </p:nvSpPr>
          <p:spPr bwMode="auto">
            <a:xfrm>
              <a:off x="1955" y="2301"/>
              <a:ext cx="1920" cy="18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828" name="Rectangle 164"/>
            <p:cNvSpPr>
              <a:spLocks noChangeArrowheads="1"/>
            </p:cNvSpPr>
            <p:nvPr/>
          </p:nvSpPr>
          <p:spPr bwMode="auto">
            <a:xfrm>
              <a:off x="2147" y="2454"/>
              <a:ext cx="337" cy="289"/>
            </a:xfrm>
            <a:prstGeom prst="rect">
              <a:avLst/>
            </a:prstGeom>
            <a:solidFill>
              <a:srgbClr val="91919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829" name="Rectangle 165"/>
            <p:cNvSpPr>
              <a:spLocks noChangeArrowheads="1"/>
            </p:cNvSpPr>
            <p:nvPr/>
          </p:nvSpPr>
          <p:spPr bwMode="auto">
            <a:xfrm>
              <a:off x="2188" y="2508"/>
              <a:ext cx="290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General</a:t>
              </a:r>
              <a:endParaRPr lang="en-US" sz="4206"/>
            </a:p>
          </p:txBody>
        </p:sp>
        <p:sp>
          <p:nvSpPr>
            <p:cNvPr id="497830" name="Rectangle 166"/>
            <p:cNvSpPr>
              <a:spLocks noChangeArrowheads="1"/>
            </p:cNvSpPr>
            <p:nvPr/>
          </p:nvSpPr>
          <p:spPr bwMode="auto">
            <a:xfrm>
              <a:off x="2206" y="2604"/>
              <a:ext cx="253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Integer</a:t>
              </a:r>
              <a:endParaRPr lang="en-US" sz="4206"/>
            </a:p>
          </p:txBody>
        </p:sp>
        <p:grpSp>
          <p:nvGrpSpPr>
            <p:cNvPr id="497833" name="Group 169"/>
            <p:cNvGrpSpPr>
              <a:grpSpLocks/>
            </p:cNvGrpSpPr>
            <p:nvPr/>
          </p:nvGrpSpPr>
          <p:grpSpPr bwMode="auto">
            <a:xfrm>
              <a:off x="2301" y="2310"/>
              <a:ext cx="77" cy="144"/>
              <a:chOff x="2301" y="2310"/>
              <a:chExt cx="77" cy="144"/>
            </a:xfrm>
          </p:grpSpPr>
          <p:sp>
            <p:nvSpPr>
              <p:cNvPr id="497831" name="Rectangle 167"/>
              <p:cNvSpPr>
                <a:spLocks noChangeArrowheads="1"/>
              </p:cNvSpPr>
              <p:nvPr/>
            </p:nvSpPr>
            <p:spPr bwMode="auto">
              <a:xfrm>
                <a:off x="2333" y="2310"/>
                <a:ext cx="12" cy="69"/>
              </a:xfrm>
              <a:prstGeom prst="rect">
                <a:avLst/>
              </a:prstGeom>
              <a:solidFill>
                <a:srgbClr val="00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32" name="Freeform 168"/>
              <p:cNvSpPr>
                <a:spLocks/>
              </p:cNvSpPr>
              <p:nvPr/>
            </p:nvSpPr>
            <p:spPr bwMode="auto">
              <a:xfrm>
                <a:off x="2301" y="2377"/>
                <a:ext cx="77" cy="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8" y="77"/>
                  </a:cxn>
                  <a:cxn ang="0">
                    <a:pos x="77" y="0"/>
                  </a:cxn>
                  <a:cxn ang="0">
                    <a:pos x="0" y="0"/>
                  </a:cxn>
                </a:cxnLst>
                <a:rect l="0" t="0" r="r" b="b"/>
                <a:pathLst>
                  <a:path w="77" h="77">
                    <a:moveTo>
                      <a:pt x="0" y="0"/>
                    </a:moveTo>
                    <a:lnTo>
                      <a:pt x="38" y="77"/>
                    </a:lnTo>
                    <a:lnTo>
                      <a:pt x="7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sp>
          <p:nvSpPr>
            <p:cNvPr id="497834" name="Rectangle 170"/>
            <p:cNvSpPr>
              <a:spLocks noChangeArrowheads="1"/>
            </p:cNvSpPr>
            <p:nvPr/>
          </p:nvSpPr>
          <p:spPr bwMode="auto">
            <a:xfrm>
              <a:off x="1523" y="2976"/>
              <a:ext cx="249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grpSp>
          <p:nvGrpSpPr>
            <p:cNvPr id="497838" name="Group 174"/>
            <p:cNvGrpSpPr>
              <a:grpSpLocks/>
            </p:cNvGrpSpPr>
            <p:nvPr/>
          </p:nvGrpSpPr>
          <p:grpSpPr bwMode="auto">
            <a:xfrm>
              <a:off x="1874" y="2742"/>
              <a:ext cx="67" cy="240"/>
              <a:chOff x="1874" y="2742"/>
              <a:chExt cx="67" cy="240"/>
            </a:xfrm>
          </p:grpSpPr>
          <p:sp>
            <p:nvSpPr>
              <p:cNvPr id="497835" name="Line 171"/>
              <p:cNvSpPr>
                <a:spLocks noChangeShapeType="1"/>
              </p:cNvSpPr>
              <p:nvPr/>
            </p:nvSpPr>
            <p:spPr bwMode="auto">
              <a:xfrm>
                <a:off x="190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36" name="Freeform 172"/>
              <p:cNvSpPr>
                <a:spLocks/>
              </p:cNvSpPr>
              <p:nvPr/>
            </p:nvSpPr>
            <p:spPr bwMode="auto">
              <a:xfrm>
                <a:off x="187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37" name="Freeform 173"/>
              <p:cNvSpPr>
                <a:spLocks/>
              </p:cNvSpPr>
              <p:nvPr/>
            </p:nvSpPr>
            <p:spPr bwMode="auto">
              <a:xfrm>
                <a:off x="187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42" name="Group 178"/>
            <p:cNvGrpSpPr>
              <a:grpSpLocks/>
            </p:cNvGrpSpPr>
            <p:nvPr/>
          </p:nvGrpSpPr>
          <p:grpSpPr bwMode="auto">
            <a:xfrm>
              <a:off x="2642" y="2742"/>
              <a:ext cx="67" cy="240"/>
              <a:chOff x="2642" y="2742"/>
              <a:chExt cx="67" cy="240"/>
            </a:xfrm>
          </p:grpSpPr>
          <p:sp>
            <p:nvSpPr>
              <p:cNvPr id="497839" name="Line 175"/>
              <p:cNvSpPr>
                <a:spLocks noChangeShapeType="1"/>
              </p:cNvSpPr>
              <p:nvPr/>
            </p:nvSpPr>
            <p:spPr bwMode="auto">
              <a:xfrm>
                <a:off x="2675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40" name="Freeform 176"/>
              <p:cNvSpPr>
                <a:spLocks/>
              </p:cNvSpPr>
              <p:nvPr/>
            </p:nvSpPr>
            <p:spPr bwMode="auto">
              <a:xfrm>
                <a:off x="2642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41" name="Freeform 177"/>
              <p:cNvSpPr>
                <a:spLocks/>
              </p:cNvSpPr>
              <p:nvPr/>
            </p:nvSpPr>
            <p:spPr bwMode="auto">
              <a:xfrm>
                <a:off x="2642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46" name="Group 182"/>
            <p:cNvGrpSpPr>
              <a:grpSpLocks/>
            </p:cNvGrpSpPr>
            <p:nvPr/>
          </p:nvGrpSpPr>
          <p:grpSpPr bwMode="auto">
            <a:xfrm>
              <a:off x="3026" y="2742"/>
              <a:ext cx="67" cy="240"/>
              <a:chOff x="3026" y="2742"/>
              <a:chExt cx="67" cy="240"/>
            </a:xfrm>
          </p:grpSpPr>
          <p:sp>
            <p:nvSpPr>
              <p:cNvPr id="497843" name="Line 179"/>
              <p:cNvSpPr>
                <a:spLocks noChangeShapeType="1"/>
              </p:cNvSpPr>
              <p:nvPr/>
            </p:nvSpPr>
            <p:spPr bwMode="auto">
              <a:xfrm>
                <a:off x="3059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44" name="Freeform 180"/>
              <p:cNvSpPr>
                <a:spLocks/>
              </p:cNvSpPr>
              <p:nvPr/>
            </p:nvSpPr>
            <p:spPr bwMode="auto">
              <a:xfrm>
                <a:off x="3026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45" name="Freeform 181"/>
              <p:cNvSpPr>
                <a:spLocks/>
              </p:cNvSpPr>
              <p:nvPr/>
            </p:nvSpPr>
            <p:spPr bwMode="auto">
              <a:xfrm>
                <a:off x="3026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50" name="Group 186"/>
            <p:cNvGrpSpPr>
              <a:grpSpLocks/>
            </p:cNvGrpSpPr>
            <p:nvPr/>
          </p:nvGrpSpPr>
          <p:grpSpPr bwMode="auto">
            <a:xfrm>
              <a:off x="3410" y="2742"/>
              <a:ext cx="67" cy="240"/>
              <a:chOff x="3410" y="2742"/>
              <a:chExt cx="67" cy="240"/>
            </a:xfrm>
          </p:grpSpPr>
          <p:sp>
            <p:nvSpPr>
              <p:cNvPr id="497847" name="Line 183"/>
              <p:cNvSpPr>
                <a:spLocks noChangeShapeType="1"/>
              </p:cNvSpPr>
              <p:nvPr/>
            </p:nvSpPr>
            <p:spPr bwMode="auto">
              <a:xfrm>
                <a:off x="3443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48" name="Freeform 184"/>
              <p:cNvSpPr>
                <a:spLocks/>
              </p:cNvSpPr>
              <p:nvPr/>
            </p:nvSpPr>
            <p:spPr bwMode="auto">
              <a:xfrm>
                <a:off x="3410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49" name="Freeform 185"/>
              <p:cNvSpPr>
                <a:spLocks/>
              </p:cNvSpPr>
              <p:nvPr/>
            </p:nvSpPr>
            <p:spPr bwMode="auto">
              <a:xfrm>
                <a:off x="3410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54" name="Group 190"/>
            <p:cNvGrpSpPr>
              <a:grpSpLocks/>
            </p:cNvGrpSpPr>
            <p:nvPr/>
          </p:nvGrpSpPr>
          <p:grpSpPr bwMode="auto">
            <a:xfrm>
              <a:off x="3794" y="2742"/>
              <a:ext cx="67" cy="240"/>
              <a:chOff x="3794" y="2742"/>
              <a:chExt cx="67" cy="240"/>
            </a:xfrm>
          </p:grpSpPr>
          <p:sp>
            <p:nvSpPr>
              <p:cNvPr id="497851" name="Line 187"/>
              <p:cNvSpPr>
                <a:spLocks noChangeShapeType="1"/>
              </p:cNvSpPr>
              <p:nvPr/>
            </p:nvSpPr>
            <p:spPr bwMode="auto">
              <a:xfrm>
                <a:off x="382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52" name="Freeform 188"/>
              <p:cNvSpPr>
                <a:spLocks/>
              </p:cNvSpPr>
              <p:nvPr/>
            </p:nvSpPr>
            <p:spPr bwMode="auto">
              <a:xfrm>
                <a:off x="379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53" name="Freeform 189"/>
              <p:cNvSpPr>
                <a:spLocks/>
              </p:cNvSpPr>
              <p:nvPr/>
            </p:nvSpPr>
            <p:spPr bwMode="auto">
              <a:xfrm>
                <a:off x="379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58" name="Group 194"/>
            <p:cNvGrpSpPr>
              <a:grpSpLocks/>
            </p:cNvGrpSpPr>
            <p:nvPr/>
          </p:nvGrpSpPr>
          <p:grpSpPr bwMode="auto">
            <a:xfrm>
              <a:off x="2258" y="2742"/>
              <a:ext cx="67" cy="240"/>
              <a:chOff x="2258" y="2742"/>
              <a:chExt cx="67" cy="240"/>
            </a:xfrm>
          </p:grpSpPr>
          <p:sp>
            <p:nvSpPr>
              <p:cNvPr id="497855" name="Line 191"/>
              <p:cNvSpPr>
                <a:spLocks noChangeShapeType="1"/>
              </p:cNvSpPr>
              <p:nvPr/>
            </p:nvSpPr>
            <p:spPr bwMode="auto">
              <a:xfrm>
                <a:off x="2291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56" name="Freeform 192"/>
              <p:cNvSpPr>
                <a:spLocks/>
              </p:cNvSpPr>
              <p:nvPr/>
            </p:nvSpPr>
            <p:spPr bwMode="auto">
              <a:xfrm>
                <a:off x="2258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57" name="Freeform 193"/>
              <p:cNvSpPr>
                <a:spLocks/>
              </p:cNvSpPr>
              <p:nvPr/>
            </p:nvSpPr>
            <p:spPr bwMode="auto">
              <a:xfrm>
                <a:off x="2258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62" name="Group 198"/>
            <p:cNvGrpSpPr>
              <a:grpSpLocks/>
            </p:cNvGrpSpPr>
            <p:nvPr/>
          </p:nvGrpSpPr>
          <p:grpSpPr bwMode="auto">
            <a:xfrm>
              <a:off x="1874" y="2742"/>
              <a:ext cx="67" cy="240"/>
              <a:chOff x="1874" y="2742"/>
              <a:chExt cx="67" cy="240"/>
            </a:xfrm>
          </p:grpSpPr>
          <p:sp>
            <p:nvSpPr>
              <p:cNvPr id="497859" name="Line 195"/>
              <p:cNvSpPr>
                <a:spLocks noChangeShapeType="1"/>
              </p:cNvSpPr>
              <p:nvPr/>
            </p:nvSpPr>
            <p:spPr bwMode="auto">
              <a:xfrm>
                <a:off x="190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60" name="Freeform 196"/>
              <p:cNvSpPr>
                <a:spLocks/>
              </p:cNvSpPr>
              <p:nvPr/>
            </p:nvSpPr>
            <p:spPr bwMode="auto">
              <a:xfrm>
                <a:off x="187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61" name="Freeform 197"/>
              <p:cNvSpPr>
                <a:spLocks/>
              </p:cNvSpPr>
              <p:nvPr/>
            </p:nvSpPr>
            <p:spPr bwMode="auto">
              <a:xfrm>
                <a:off x="187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66" name="Group 202"/>
            <p:cNvGrpSpPr>
              <a:grpSpLocks/>
            </p:cNvGrpSpPr>
            <p:nvPr/>
          </p:nvGrpSpPr>
          <p:grpSpPr bwMode="auto">
            <a:xfrm>
              <a:off x="2642" y="2742"/>
              <a:ext cx="67" cy="240"/>
              <a:chOff x="2642" y="2742"/>
              <a:chExt cx="67" cy="240"/>
            </a:xfrm>
          </p:grpSpPr>
          <p:sp>
            <p:nvSpPr>
              <p:cNvPr id="497863" name="Line 199"/>
              <p:cNvSpPr>
                <a:spLocks noChangeShapeType="1"/>
              </p:cNvSpPr>
              <p:nvPr/>
            </p:nvSpPr>
            <p:spPr bwMode="auto">
              <a:xfrm>
                <a:off x="2675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64" name="Freeform 200"/>
              <p:cNvSpPr>
                <a:spLocks/>
              </p:cNvSpPr>
              <p:nvPr/>
            </p:nvSpPr>
            <p:spPr bwMode="auto">
              <a:xfrm>
                <a:off x="2642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65" name="Freeform 201"/>
              <p:cNvSpPr>
                <a:spLocks/>
              </p:cNvSpPr>
              <p:nvPr/>
            </p:nvSpPr>
            <p:spPr bwMode="auto">
              <a:xfrm>
                <a:off x="2642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70" name="Group 206"/>
            <p:cNvGrpSpPr>
              <a:grpSpLocks/>
            </p:cNvGrpSpPr>
            <p:nvPr/>
          </p:nvGrpSpPr>
          <p:grpSpPr bwMode="auto">
            <a:xfrm>
              <a:off x="3026" y="2742"/>
              <a:ext cx="67" cy="240"/>
              <a:chOff x="3026" y="2742"/>
              <a:chExt cx="67" cy="240"/>
            </a:xfrm>
          </p:grpSpPr>
          <p:sp>
            <p:nvSpPr>
              <p:cNvPr id="497867" name="Line 203"/>
              <p:cNvSpPr>
                <a:spLocks noChangeShapeType="1"/>
              </p:cNvSpPr>
              <p:nvPr/>
            </p:nvSpPr>
            <p:spPr bwMode="auto">
              <a:xfrm>
                <a:off x="3059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68" name="Freeform 204"/>
              <p:cNvSpPr>
                <a:spLocks/>
              </p:cNvSpPr>
              <p:nvPr/>
            </p:nvSpPr>
            <p:spPr bwMode="auto">
              <a:xfrm>
                <a:off x="3026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69" name="Freeform 205"/>
              <p:cNvSpPr>
                <a:spLocks/>
              </p:cNvSpPr>
              <p:nvPr/>
            </p:nvSpPr>
            <p:spPr bwMode="auto">
              <a:xfrm>
                <a:off x="3026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74" name="Group 210"/>
            <p:cNvGrpSpPr>
              <a:grpSpLocks/>
            </p:cNvGrpSpPr>
            <p:nvPr/>
          </p:nvGrpSpPr>
          <p:grpSpPr bwMode="auto">
            <a:xfrm>
              <a:off x="3410" y="2742"/>
              <a:ext cx="67" cy="240"/>
              <a:chOff x="3410" y="2742"/>
              <a:chExt cx="67" cy="240"/>
            </a:xfrm>
          </p:grpSpPr>
          <p:sp>
            <p:nvSpPr>
              <p:cNvPr id="497871" name="Line 207"/>
              <p:cNvSpPr>
                <a:spLocks noChangeShapeType="1"/>
              </p:cNvSpPr>
              <p:nvPr/>
            </p:nvSpPr>
            <p:spPr bwMode="auto">
              <a:xfrm>
                <a:off x="3443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72" name="Freeform 208"/>
              <p:cNvSpPr>
                <a:spLocks/>
              </p:cNvSpPr>
              <p:nvPr/>
            </p:nvSpPr>
            <p:spPr bwMode="auto">
              <a:xfrm>
                <a:off x="3410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73" name="Freeform 209"/>
              <p:cNvSpPr>
                <a:spLocks/>
              </p:cNvSpPr>
              <p:nvPr/>
            </p:nvSpPr>
            <p:spPr bwMode="auto">
              <a:xfrm>
                <a:off x="3410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78" name="Group 214"/>
            <p:cNvGrpSpPr>
              <a:grpSpLocks/>
            </p:cNvGrpSpPr>
            <p:nvPr/>
          </p:nvGrpSpPr>
          <p:grpSpPr bwMode="auto">
            <a:xfrm>
              <a:off x="3794" y="2742"/>
              <a:ext cx="67" cy="240"/>
              <a:chOff x="3794" y="2742"/>
              <a:chExt cx="67" cy="240"/>
            </a:xfrm>
          </p:grpSpPr>
          <p:sp>
            <p:nvSpPr>
              <p:cNvPr id="497875" name="Line 211"/>
              <p:cNvSpPr>
                <a:spLocks noChangeShapeType="1"/>
              </p:cNvSpPr>
              <p:nvPr/>
            </p:nvSpPr>
            <p:spPr bwMode="auto">
              <a:xfrm>
                <a:off x="3827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76" name="Freeform 212"/>
              <p:cNvSpPr>
                <a:spLocks/>
              </p:cNvSpPr>
              <p:nvPr/>
            </p:nvSpPr>
            <p:spPr bwMode="auto">
              <a:xfrm>
                <a:off x="3794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77" name="Freeform 213"/>
              <p:cNvSpPr>
                <a:spLocks/>
              </p:cNvSpPr>
              <p:nvPr/>
            </p:nvSpPr>
            <p:spPr bwMode="auto">
              <a:xfrm>
                <a:off x="3794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grpSp>
          <p:nvGrpSpPr>
            <p:cNvPr id="497882" name="Group 218"/>
            <p:cNvGrpSpPr>
              <a:grpSpLocks/>
            </p:cNvGrpSpPr>
            <p:nvPr/>
          </p:nvGrpSpPr>
          <p:grpSpPr bwMode="auto">
            <a:xfrm>
              <a:off x="2258" y="2742"/>
              <a:ext cx="67" cy="240"/>
              <a:chOff x="2258" y="2742"/>
              <a:chExt cx="67" cy="240"/>
            </a:xfrm>
          </p:grpSpPr>
          <p:sp>
            <p:nvSpPr>
              <p:cNvPr id="497879" name="Line 215"/>
              <p:cNvSpPr>
                <a:spLocks noChangeShapeType="1"/>
              </p:cNvSpPr>
              <p:nvPr/>
            </p:nvSpPr>
            <p:spPr bwMode="auto">
              <a:xfrm>
                <a:off x="2291" y="2807"/>
                <a:ext cx="1" cy="11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80" name="Freeform 216"/>
              <p:cNvSpPr>
                <a:spLocks/>
              </p:cNvSpPr>
              <p:nvPr/>
            </p:nvSpPr>
            <p:spPr bwMode="auto">
              <a:xfrm>
                <a:off x="2258" y="2742"/>
                <a:ext cx="67" cy="68"/>
              </a:xfrm>
              <a:custGeom>
                <a:avLst/>
                <a:gdLst/>
                <a:ahLst/>
                <a:cxnLst>
                  <a:cxn ang="0">
                    <a:pos x="67" y="68"/>
                  </a:cxn>
                  <a:cxn ang="0">
                    <a:pos x="33" y="0"/>
                  </a:cxn>
                  <a:cxn ang="0">
                    <a:pos x="0" y="68"/>
                  </a:cxn>
                  <a:cxn ang="0">
                    <a:pos x="67" y="68"/>
                  </a:cxn>
                </a:cxnLst>
                <a:rect l="0" t="0" r="r" b="b"/>
                <a:pathLst>
                  <a:path w="67" h="68">
                    <a:moveTo>
                      <a:pt x="67" y="68"/>
                    </a:moveTo>
                    <a:lnTo>
                      <a:pt x="33" y="0"/>
                    </a:lnTo>
                    <a:lnTo>
                      <a:pt x="0" y="68"/>
                    </a:lnTo>
                    <a:lnTo>
                      <a:pt x="67" y="6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  <p:sp>
            <p:nvSpPr>
              <p:cNvPr id="497881" name="Freeform 217"/>
              <p:cNvSpPr>
                <a:spLocks/>
              </p:cNvSpPr>
              <p:nvPr/>
            </p:nvSpPr>
            <p:spPr bwMode="auto">
              <a:xfrm>
                <a:off x="2258" y="2915"/>
                <a:ext cx="67" cy="6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" y="67"/>
                  </a:cxn>
                  <a:cxn ang="0">
                    <a:pos x="67" y="0"/>
                  </a:cxn>
                  <a:cxn ang="0">
                    <a:pos x="0" y="0"/>
                  </a:cxn>
                </a:cxnLst>
                <a:rect l="0" t="0" r="r" b="b"/>
                <a:pathLst>
                  <a:path w="67" h="67">
                    <a:moveTo>
                      <a:pt x="0" y="0"/>
                    </a:moveTo>
                    <a:lnTo>
                      <a:pt x="33" y="67"/>
                    </a:lnTo>
                    <a:lnTo>
                      <a:pt x="6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sz="4206"/>
              </a:p>
            </p:txBody>
          </p:sp>
        </p:grpSp>
        <p:sp>
          <p:nvSpPr>
            <p:cNvPr id="497883" name="Rectangle 219"/>
            <p:cNvSpPr>
              <a:spLocks noChangeArrowheads="1"/>
            </p:cNvSpPr>
            <p:nvPr/>
          </p:nvSpPr>
          <p:spPr bwMode="auto">
            <a:xfrm>
              <a:off x="2051" y="2982"/>
              <a:ext cx="75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sp>
          <p:nvSpPr>
            <p:cNvPr id="497884" name="Rectangle 220"/>
            <p:cNvSpPr>
              <a:spLocks noChangeArrowheads="1"/>
            </p:cNvSpPr>
            <p:nvPr/>
          </p:nvSpPr>
          <p:spPr bwMode="auto">
            <a:xfrm>
              <a:off x="2119" y="3017"/>
              <a:ext cx="650" cy="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1">
                  <a:latin typeface="Arial" charset="0"/>
                </a:rPr>
                <a:t>Operation Results</a:t>
              </a:r>
              <a:endParaRPr lang="en-US" sz="4206"/>
            </a:p>
          </p:txBody>
        </p:sp>
        <p:sp>
          <p:nvSpPr>
            <p:cNvPr id="497901" name="Rectangle 237"/>
            <p:cNvSpPr>
              <a:spLocks noChangeArrowheads="1"/>
            </p:cNvSpPr>
            <p:nvPr/>
          </p:nvSpPr>
          <p:spPr bwMode="auto">
            <a:xfrm>
              <a:off x="1104" y="1838"/>
              <a:ext cx="5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206"/>
            </a:p>
          </p:txBody>
        </p:sp>
        <p:grpSp>
          <p:nvGrpSpPr>
            <p:cNvPr id="497911" name="Group 247"/>
            <p:cNvGrpSpPr>
              <a:grpSpLocks/>
            </p:cNvGrpSpPr>
            <p:nvPr/>
          </p:nvGrpSpPr>
          <p:grpSpPr bwMode="auto">
            <a:xfrm>
              <a:off x="1069" y="1824"/>
              <a:ext cx="424" cy="270"/>
              <a:chOff x="1202" y="1871"/>
              <a:chExt cx="424" cy="270"/>
            </a:xfrm>
          </p:grpSpPr>
          <p:sp>
            <p:nvSpPr>
              <p:cNvPr id="497902" name="Rectangle 238"/>
              <p:cNvSpPr>
                <a:spLocks noChangeArrowheads="1"/>
              </p:cNvSpPr>
              <p:nvPr/>
            </p:nvSpPr>
            <p:spPr bwMode="auto">
              <a:xfrm>
                <a:off x="1202" y="1871"/>
                <a:ext cx="420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2">
                    <a:latin typeface="Arial" charset="0"/>
                  </a:rPr>
                  <a:t>Register</a:t>
                </a:r>
                <a:endParaRPr lang="en-US" sz="4206"/>
              </a:p>
            </p:txBody>
          </p:sp>
          <p:sp>
            <p:nvSpPr>
              <p:cNvPr id="497903" name="Rectangle 239"/>
              <p:cNvSpPr>
                <a:spLocks noChangeArrowheads="1"/>
              </p:cNvSpPr>
              <p:nvPr/>
            </p:nvSpPr>
            <p:spPr bwMode="auto">
              <a:xfrm>
                <a:off x="1206" y="2005"/>
                <a:ext cx="420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2">
                    <a:latin typeface="Arial" charset="0"/>
                  </a:rPr>
                  <a:t>Updates</a:t>
                </a:r>
                <a:endParaRPr lang="en-US" sz="4206"/>
              </a:p>
            </p:txBody>
          </p:sp>
        </p:grpSp>
        <p:sp>
          <p:nvSpPr>
            <p:cNvPr id="497912" name="Line 248"/>
            <p:cNvSpPr>
              <a:spLocks noChangeShapeType="1"/>
            </p:cNvSpPr>
            <p:nvPr/>
          </p:nvSpPr>
          <p:spPr bwMode="auto">
            <a:xfrm flipV="1">
              <a:off x="1584" y="1968"/>
              <a:ext cx="0" cy="100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4206"/>
            </a:p>
          </p:txBody>
        </p:sp>
        <p:sp>
          <p:nvSpPr>
            <p:cNvPr id="497913" name="Line 249"/>
            <p:cNvSpPr>
              <a:spLocks noChangeShapeType="1"/>
            </p:cNvSpPr>
            <p:nvPr/>
          </p:nvSpPr>
          <p:spPr bwMode="auto">
            <a:xfrm flipV="1">
              <a:off x="1824" y="1968"/>
              <a:ext cx="0" cy="48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sysDot"/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4206"/>
            </a:p>
          </p:txBody>
        </p:sp>
        <p:sp>
          <p:nvSpPr>
            <p:cNvPr id="497914" name="Line 250"/>
            <p:cNvSpPr>
              <a:spLocks noChangeShapeType="1"/>
            </p:cNvSpPr>
            <p:nvPr/>
          </p:nvSpPr>
          <p:spPr bwMode="auto">
            <a:xfrm>
              <a:off x="2880" y="1824"/>
              <a:ext cx="0" cy="48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84" rIns="45784" anchor="ctr">
              <a:spAutoFit/>
            </a:bodyPr>
            <a:lstStyle/>
            <a:p>
              <a:endParaRPr lang="en-US" sz="4206"/>
            </a:p>
          </p:txBody>
        </p:sp>
        <p:sp>
          <p:nvSpPr>
            <p:cNvPr id="497915" name="Rectangle 251"/>
            <p:cNvSpPr>
              <a:spLocks noChangeArrowheads="1"/>
            </p:cNvSpPr>
            <p:nvPr/>
          </p:nvSpPr>
          <p:spPr bwMode="auto">
            <a:xfrm>
              <a:off x="2907" y="1872"/>
              <a:ext cx="551" cy="1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2">
                  <a:latin typeface="Arial" charset="0"/>
                </a:rPr>
                <a:t>Operations</a:t>
              </a:r>
              <a:endParaRPr lang="en-US" sz="4206"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 dirty="0"/>
              <a:t>Pipelined Functional Units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6427570" y="357186"/>
            <a:ext cx="1865530" cy="2057400"/>
            <a:chOff x="4553635" y="1828800"/>
            <a:chExt cx="1865530" cy="2057400"/>
          </a:xfrm>
        </p:grpSpPr>
        <p:sp>
          <p:nvSpPr>
            <p:cNvPr id="4" name="AutoShape 5"/>
            <p:cNvSpPr>
              <a:spLocks noChangeArrowheads="1"/>
            </p:cNvSpPr>
            <p:nvPr/>
          </p:nvSpPr>
          <p:spPr bwMode="auto">
            <a:xfrm>
              <a:off x="4571999" y="20574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1</a:t>
              </a:r>
            </a:p>
          </p:txBody>
        </p:sp>
        <p:sp>
          <p:nvSpPr>
            <p:cNvPr id="5" name="Line 6"/>
            <p:cNvSpPr>
              <a:spLocks noChangeShapeType="1"/>
            </p:cNvSpPr>
            <p:nvPr/>
          </p:nvSpPr>
          <p:spPr bwMode="auto">
            <a:xfrm>
              <a:off x="50292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5943600" y="18288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5486400" y="24384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2" name="AutoShape 5"/>
            <p:cNvSpPr>
              <a:spLocks noChangeArrowheads="1"/>
            </p:cNvSpPr>
            <p:nvPr/>
          </p:nvSpPr>
          <p:spPr bwMode="auto">
            <a:xfrm>
              <a:off x="4572000" y="26670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2</a:t>
              </a:r>
            </a:p>
          </p:txBody>
        </p:sp>
        <p:sp>
          <p:nvSpPr>
            <p:cNvPr id="13" name="Line 7"/>
            <p:cNvSpPr>
              <a:spLocks noChangeShapeType="1"/>
            </p:cNvSpPr>
            <p:nvPr/>
          </p:nvSpPr>
          <p:spPr bwMode="auto">
            <a:xfrm>
              <a:off x="5486401" y="30480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14" name="AutoShape 5"/>
            <p:cNvSpPr>
              <a:spLocks noChangeArrowheads="1"/>
            </p:cNvSpPr>
            <p:nvPr/>
          </p:nvSpPr>
          <p:spPr bwMode="auto">
            <a:xfrm>
              <a:off x="4553635" y="3276600"/>
              <a:ext cx="1847165" cy="381000"/>
            </a:xfrm>
            <a:prstGeom prst="roundRect">
              <a:avLst>
                <a:gd name="adj" fmla="val 19644"/>
              </a:avLst>
            </a:prstGeom>
            <a:solidFill>
              <a:srgbClr val="F1C7C7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lnSpc>
                  <a:spcPct val="100000"/>
                </a:lnSpc>
              </a:pPr>
              <a:r>
                <a:rPr lang="en-US" sz="1800" b="0" dirty="0">
                  <a:latin typeface="Calibri"/>
                  <a:cs typeface="Calibri"/>
                </a:rPr>
                <a:t>Stage 3</a:t>
              </a:r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>
              <a:off x="5468036" y="3657600"/>
              <a:ext cx="0" cy="2286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119773" y="1045252"/>
            <a:ext cx="4861706" cy="156709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long </a:t>
            </a:r>
            <a:r>
              <a:rPr lang="en-US" sz="1600" dirty="0" err="1">
                <a:latin typeface="Courier New" pitchFamily="49" charset="0"/>
              </a:rPr>
              <a:t>mult_eg</a:t>
            </a:r>
            <a:r>
              <a:rPr lang="en-US" sz="1600" dirty="0">
                <a:latin typeface="Courier New" pitchFamily="49" charset="0"/>
              </a:rPr>
              <a:t>(long a, long b, long c) {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/>
              </a:rPr>
              <a:t>    long p1 = a * b;
    long p2 = a * c;
    long p3 = p1 * p2;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/>
              </a:rPr>
              <a:t>    return p3;
}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idx="1"/>
          </p:nvPr>
        </p:nvSpPr>
        <p:spPr>
          <a:xfrm>
            <a:off x="396875" y="4800601"/>
            <a:ext cx="7896225" cy="1533524"/>
          </a:xfrm>
        </p:spPr>
        <p:txBody>
          <a:bodyPr/>
          <a:lstStyle/>
          <a:p>
            <a:pPr lvl="1"/>
            <a:r>
              <a:rPr lang="en-US" dirty="0"/>
              <a:t>Divide computation into stages</a:t>
            </a:r>
          </a:p>
          <a:p>
            <a:pPr lvl="1"/>
            <a:r>
              <a:rPr lang="en-US" dirty="0"/>
              <a:t>Pass partial computations from stage to stage</a:t>
            </a:r>
          </a:p>
          <a:p>
            <a:pPr lvl="1"/>
            <a:r>
              <a:rPr lang="en-US" dirty="0"/>
              <a:t>Stage </a:t>
            </a:r>
            <a:r>
              <a:rPr lang="en-US" dirty="0" err="1"/>
              <a:t>i</a:t>
            </a:r>
            <a:r>
              <a:rPr lang="en-US" dirty="0"/>
              <a:t> can start on new computation once values passed to i+1</a:t>
            </a:r>
          </a:p>
          <a:p>
            <a:pPr lvl="1"/>
            <a:r>
              <a:rPr lang="en-US" dirty="0"/>
              <a:t>E.g., complete 3 multiplications in 7 cycles, even though each requires 3 cycles</a:t>
            </a:r>
          </a:p>
        </p:txBody>
      </p:sp>
      <p:graphicFrame>
        <p:nvGraphicFramePr>
          <p:cNvPr id="17" name="Content Placeholder 16"/>
          <p:cNvGraphicFramePr>
            <a:graphicFrameLocks/>
          </p:cNvGraphicFramePr>
          <p:nvPr/>
        </p:nvGraphicFramePr>
        <p:xfrm>
          <a:off x="1219200" y="2743200"/>
          <a:ext cx="6934202" cy="18542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Time</a:t>
                      </a:r>
                    </a:p>
                  </a:txBody>
                  <a:tcPr marL="124677" marR="124677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1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2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3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4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5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6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7</a:t>
                      </a:r>
                      <a:endParaRPr lang="en-US" b="0" i="0" dirty="0">
                        <a:latin typeface="Calibri"/>
                        <a:cs typeface="Calibri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1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/>
                          <a:cs typeface="Calibri"/>
                        </a:rPr>
                        <a:t>Stage 3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a*b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a*c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i="0" dirty="0">
                        <a:latin typeface="Courier New"/>
                        <a:cs typeface="Courier New"/>
                      </a:endParaRP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ourier New"/>
                          <a:cs typeface="Courier New"/>
                        </a:rPr>
                        <a:t>p1*p2</a:t>
                      </a:r>
                    </a:p>
                  </a:txBody>
                  <a:tcPr marL="124677" marR="12467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101832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68300"/>
            <a:ext cx="53165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Performance Realities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i="1" dirty="0"/>
              <a:t>There’s more to performance than asymptotic complexity</a:t>
            </a: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Constant factors matter too!</a:t>
            </a:r>
          </a:p>
          <a:p>
            <a:pPr lvl="1" eaLnBrk="1" hangingPunct="1">
              <a:defRPr/>
            </a:pPr>
            <a:r>
              <a:rPr lang="en-US" dirty="0"/>
              <a:t>Easily see 10:1 performance range depending on how code is written</a:t>
            </a:r>
          </a:p>
          <a:p>
            <a:pPr lvl="1" eaLnBrk="1" hangingPunct="1">
              <a:defRPr/>
            </a:pPr>
            <a:r>
              <a:rPr lang="en-US" dirty="0"/>
              <a:t>Must optimize at multiple levels: </a:t>
            </a:r>
          </a:p>
          <a:p>
            <a:pPr lvl="2" eaLnBrk="1" hangingPunct="1">
              <a:defRPr/>
            </a:pPr>
            <a:r>
              <a:rPr lang="en-US" dirty="0"/>
              <a:t>algorithm, data representations, procedures, and loops</a:t>
            </a:r>
          </a:p>
          <a:p>
            <a:pPr eaLnBrk="1" hangingPunct="1">
              <a:defRPr/>
            </a:pPr>
            <a:r>
              <a:rPr lang="en-US" dirty="0"/>
              <a:t>Must understand system to optimize performance</a:t>
            </a:r>
          </a:p>
          <a:p>
            <a:pPr lvl="1" eaLnBrk="1" hangingPunct="1">
              <a:defRPr/>
            </a:pPr>
            <a:r>
              <a:rPr lang="en-US" dirty="0"/>
              <a:t>How programs are compiled and executed</a:t>
            </a:r>
          </a:p>
          <a:p>
            <a:pPr lvl="1" eaLnBrk="1" hangingPunct="1">
              <a:defRPr/>
            </a:pPr>
            <a:r>
              <a:rPr lang="en-US" dirty="0"/>
              <a:t>How modern processors + memory systems operate</a:t>
            </a:r>
          </a:p>
          <a:p>
            <a:pPr lvl="1" eaLnBrk="1" hangingPunct="1">
              <a:defRPr/>
            </a:pPr>
            <a:r>
              <a:rPr lang="en-US" dirty="0"/>
              <a:t>How to measure program performance and identify bottlenecks</a:t>
            </a:r>
          </a:p>
          <a:p>
            <a:pPr>
              <a:defRPr/>
            </a:pPr>
            <a:r>
              <a:rPr lang="en-US" dirty="0"/>
              <a:t>Challenge: Improving performance without destroying code modularity and generality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4142" y="337019"/>
            <a:ext cx="8082075" cy="572295"/>
          </a:xfrm>
        </p:spPr>
        <p:txBody>
          <a:bodyPr/>
          <a:lstStyle/>
          <a:p>
            <a:r>
              <a:rPr lang="en-US" dirty="0"/>
              <a:t>Example: Intel Haswell</a:t>
            </a:r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5224" y="1069873"/>
            <a:ext cx="8306224" cy="5220601"/>
          </a:xfrm>
        </p:spPr>
        <p:txBody>
          <a:bodyPr/>
          <a:lstStyle/>
          <a:p>
            <a:pPr marL="223520" indent="-22352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2003" dirty="0"/>
              <a:t>Multiple Instructions Can Execute in Parallel</a:t>
            </a:r>
            <a:endParaRPr lang="en-US"/>
          </a:p>
          <a:p>
            <a:pPr marL="560705" lvl="1" indent="-22225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1803" dirty="0"/>
              <a:t>2 load</a:t>
            </a:r>
          </a:p>
          <a:p>
            <a:pPr marL="560705" lvl="1" indent="-22225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1803" dirty="0"/>
              <a:t>1 store</a:t>
            </a:r>
          </a:p>
          <a:p>
            <a:pPr marL="560705" lvl="1" indent="-22225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1800" dirty="0">
                <a:solidFill>
                  <a:srgbClr val="000000"/>
                </a:solidFill>
                <a:latin typeface="Calibri"/>
              </a:rPr>
              <a:t>4 integer</a:t>
            </a:r>
          </a:p>
          <a:p>
            <a:pPr marL="560705" lvl="1" indent="-22225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1803" dirty="0"/>
              <a:t>2 FP multiply</a:t>
            </a:r>
          </a:p>
          <a:p>
            <a:pPr marL="560705" lvl="1" indent="-22225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1803" dirty="0"/>
              <a:t>1 FP add / divide</a:t>
            </a:r>
          </a:p>
          <a:p>
            <a:pPr marL="223520" indent="-22352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2003" dirty="0"/>
              <a:t>Some Instructions Take &gt; 1 Cycle, but Can be Pipelined</a:t>
            </a:r>
          </a:p>
          <a:p>
            <a:pPr marL="338455" lvl="1" indent="0" defTabSz="896603">
              <a:buNone/>
              <a:tabLst>
                <a:tab pos="114460" algn="l"/>
                <a:tab pos="4235021" algn="r"/>
                <a:tab pos="6180841" algn="r"/>
              </a:tabLst>
            </a:pPr>
            <a:r>
              <a:rPr lang="en-US" sz="1800" i="1" dirty="0">
                <a:latin typeface="Calibri"/>
              </a:rPr>
              <a:t>Instruction	Latency	Cycles/Issue</a:t>
            </a:r>
          </a:p>
          <a:p>
            <a:pPr marL="560705" lvl="1" indent="-22225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1803" dirty="0"/>
              <a:t>Load / Store	4	1</a:t>
            </a:r>
          </a:p>
          <a:p>
            <a:pPr marL="560705" lvl="1" indent="-22225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1803" dirty="0"/>
              <a:t>Integer Multiply	3	1</a:t>
            </a:r>
          </a:p>
          <a:p>
            <a:pPr marL="560705" lvl="1" indent="-22225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1803" dirty="0"/>
              <a:t>Integer Divide	3—30	3—30</a:t>
            </a:r>
          </a:p>
          <a:p>
            <a:pPr marL="560705" lvl="1" indent="-22225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1803" dirty="0"/>
              <a:t>Double/Single FP Multiply	5	1</a:t>
            </a:r>
          </a:p>
          <a:p>
            <a:pPr marL="560705" lvl="1" indent="-22225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1803" dirty="0"/>
              <a:t>Double/Single FP Add	3	1</a:t>
            </a:r>
          </a:p>
          <a:p>
            <a:pPr marL="560705" lvl="1" indent="-222250" defTabSz="896603">
              <a:tabLst>
                <a:tab pos="114460" algn="l"/>
                <a:tab pos="4235021" algn="r"/>
                <a:tab pos="6180841" algn="r"/>
              </a:tabLst>
            </a:pPr>
            <a:r>
              <a:rPr lang="en-US" sz="1803" dirty="0"/>
              <a:t>Double/Single FP Divide	10—15	6—11</a:t>
            </a:r>
          </a:p>
          <a:p>
            <a:pPr marL="223520" indent="-223520" defTabSz="896603">
              <a:tabLst>
                <a:tab pos="114460" algn="l"/>
                <a:tab pos="4235021" algn="r"/>
                <a:tab pos="6180841" algn="r"/>
              </a:tabLst>
            </a:pPr>
            <a:endParaRPr lang="en-US" sz="2003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Haswell</a:t>
            </a:r>
            <a:r>
              <a:rPr lang="en-US" dirty="0"/>
              <a:t> Operation</a:t>
            </a:r>
          </a:p>
        </p:txBody>
      </p:sp>
      <p:sp>
        <p:nvSpPr>
          <p:cNvPr id="50074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Translates instructions dynamically into “</a:t>
            </a:r>
            <a:r>
              <a:rPr lang="en-US" dirty="0" err="1"/>
              <a:t>Uops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~118 bits wide</a:t>
            </a:r>
          </a:p>
          <a:p>
            <a:pPr lvl="1"/>
            <a:r>
              <a:rPr lang="en-US" dirty="0"/>
              <a:t>Holds operation, two sources, and destination</a:t>
            </a:r>
          </a:p>
          <a:p>
            <a:r>
              <a:rPr lang="en-US" dirty="0"/>
              <a:t>Executes </a:t>
            </a:r>
            <a:r>
              <a:rPr lang="en-US" dirty="0" err="1"/>
              <a:t>Uops</a:t>
            </a:r>
            <a:r>
              <a:rPr lang="en-US" dirty="0"/>
              <a:t> with “Out of Order” engine</a:t>
            </a:r>
          </a:p>
          <a:p>
            <a:pPr lvl="1"/>
            <a:r>
              <a:rPr lang="en-US" dirty="0" err="1"/>
              <a:t>Uop</a:t>
            </a:r>
            <a:r>
              <a:rPr lang="en-US" dirty="0"/>
              <a:t> executed when</a:t>
            </a:r>
          </a:p>
          <a:p>
            <a:pPr lvl="2"/>
            <a:r>
              <a:rPr lang="en-US" dirty="0"/>
              <a:t>Operands available</a:t>
            </a:r>
          </a:p>
          <a:p>
            <a:pPr lvl="2"/>
            <a:r>
              <a:rPr lang="en-US" dirty="0"/>
              <a:t>Functional unit available</a:t>
            </a:r>
          </a:p>
          <a:p>
            <a:pPr lvl="1"/>
            <a:r>
              <a:rPr lang="en-US" dirty="0"/>
              <a:t>Execution controlled by “Reservation Stations”</a:t>
            </a:r>
          </a:p>
          <a:p>
            <a:pPr lvl="2"/>
            <a:r>
              <a:rPr lang="en-US" dirty="0"/>
              <a:t>Keeps track of data dependencies between </a:t>
            </a:r>
            <a:r>
              <a:rPr lang="en-US" dirty="0" err="1"/>
              <a:t>uops</a:t>
            </a:r>
            <a:endParaRPr lang="en-US" dirty="0"/>
          </a:p>
          <a:p>
            <a:pPr lvl="2"/>
            <a:r>
              <a:rPr lang="en-US" dirty="0"/>
              <a:t>Allocates resources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Example: Data Type for Vectors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514821" y="1498526"/>
            <a:ext cx="4132541" cy="1320874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/* data structure for vectors */</a:t>
            </a:r>
          </a:p>
          <a:p>
            <a:pPr algn="l"/>
            <a:r>
              <a:rPr lang="en-US" sz="1600" dirty="0">
                <a:latin typeface="Courier New"/>
              </a:rPr>
              <a:t>typedef </a:t>
            </a:r>
            <a:r>
              <a:rPr lang="en-US" sz="1600">
                <a:latin typeface="Courier New"/>
              </a:rPr>
              <a:t>struct </a:t>
            </a:r>
            <a:r>
              <a:rPr lang="en-US" sz="1600" dirty="0">
                <a:latin typeface="Courier New"/>
              </a:rPr>
              <a:t>{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size_t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 defTabSz="457200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*data;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 </a:t>
            </a:r>
            <a:r>
              <a:rPr lang="en-US" sz="1600" dirty="0" err="1">
                <a:latin typeface="Courier New" pitchFamily="49" charset="0"/>
              </a:rPr>
              <a:t>vec</a:t>
            </a:r>
            <a:r>
              <a:rPr lang="en-US" sz="1600" dirty="0">
                <a:latin typeface="Courier New" pitchFamily="49" charset="0"/>
              </a:rPr>
              <a:t>;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647362" y="3733800"/>
            <a:ext cx="4492314" cy="2551980"/>
          </a:xfrm>
          <a:prstGeom prst="rect">
            <a:avLst/>
          </a:prstGeom>
          <a:solidFill>
            <a:srgbClr val="F6F5BD"/>
          </a:solidFill>
          <a:ln w="1270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/* retrieve vector element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   and store at </a:t>
            </a:r>
            <a:r>
              <a:rPr lang="en-US" sz="1600" dirty="0" err="1">
                <a:latin typeface="Courier New" pitchFamily="49" charset="0"/>
              </a:rPr>
              <a:t>val</a:t>
            </a:r>
            <a:r>
              <a:rPr lang="en-US" sz="1600" dirty="0">
                <a:latin typeface="Courier New" pitchFamily="49" charset="0"/>
              </a:rPr>
              <a:t> */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/>
              </a:rPr>
              <a:t>int </a:t>
            </a:r>
            <a:r>
              <a:rPr lang="en-US" sz="1600" dirty="0" err="1">
                <a:latin typeface="Courier New"/>
              </a:rPr>
              <a:t>get_vec_element</a:t>
            </a:r>
            <a:endParaRPr lang="en-US" sz="1600" dirty="0">
              <a:latin typeface="Courier New"/>
            </a:endParaRP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/>
              </a:rPr>
              <a:t>  (</a:t>
            </a:r>
            <a:r>
              <a:rPr lang="en-US" sz="1600" dirty="0" err="1">
                <a:latin typeface="Courier New"/>
              </a:rPr>
              <a:t>vec</a:t>
            </a:r>
            <a:r>
              <a:rPr lang="en-US" sz="1600" dirty="0">
                <a:latin typeface="Courier New"/>
              </a:rPr>
              <a:t> *v, </a:t>
            </a:r>
            <a:r>
              <a:rPr lang="en-US" sz="1600" dirty="0" err="1">
                <a:latin typeface="Courier New"/>
              </a:rPr>
              <a:t>size_t</a:t>
            </a:r>
            <a:r>
              <a:rPr lang="en-US" sz="1600" dirty="0">
                <a:latin typeface="Courier New"/>
              </a:rPr>
              <a:t> </a:t>
            </a:r>
            <a:r>
              <a:rPr lang="en-US" sz="1600" dirty="0" err="1">
                <a:latin typeface="Courier New"/>
              </a:rPr>
              <a:t>idx</a:t>
            </a:r>
            <a:r>
              <a:rPr lang="en-US" sz="1600" dirty="0">
                <a:latin typeface="Courier New"/>
              </a:rPr>
              <a:t>, </a:t>
            </a:r>
            <a:r>
              <a:rPr lang="en-US" sz="1600" dirty="0" err="1">
                <a:latin typeface="Courier New"/>
              </a:rPr>
              <a:t>data_t</a:t>
            </a:r>
            <a:r>
              <a:rPr lang="en-US" sz="1600" dirty="0">
                <a:latin typeface="Courier New"/>
              </a:rPr>
              <a:t> *</a:t>
            </a:r>
            <a:r>
              <a:rPr lang="en-US" sz="1600" dirty="0" err="1">
                <a:latin typeface="Courier New"/>
              </a:rPr>
              <a:t>val</a:t>
            </a:r>
            <a:r>
              <a:rPr lang="en-US" sz="1600" dirty="0">
                <a:latin typeface="Courier New"/>
              </a:rPr>
              <a:t>)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if (</a:t>
            </a:r>
            <a:r>
              <a:rPr lang="en-US" sz="1600" dirty="0" err="1">
                <a:latin typeface="Courier New" pitchFamily="49" charset="0"/>
              </a:rPr>
              <a:t>idx</a:t>
            </a:r>
            <a:r>
              <a:rPr lang="en-US" sz="1600" dirty="0">
                <a:latin typeface="Courier New" pitchFamily="49" charset="0"/>
              </a:rPr>
              <a:t> &gt;= v-&gt;</a:t>
            </a:r>
            <a:r>
              <a:rPr lang="en-US" sz="1600" dirty="0" err="1">
                <a:latin typeface="Courier New" pitchFamily="49" charset="0"/>
              </a:rPr>
              <a:t>len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	return 0;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*</a:t>
            </a:r>
            <a:r>
              <a:rPr lang="en-US" sz="1600" dirty="0" err="1">
                <a:latin typeface="Courier New" pitchFamily="49" charset="0"/>
              </a:rPr>
              <a:t>val</a:t>
            </a:r>
            <a:r>
              <a:rPr lang="en-US" sz="1600" dirty="0">
                <a:latin typeface="Courier New" pitchFamily="49" charset="0"/>
              </a:rPr>
              <a:t> = v-&gt;data[</a:t>
            </a:r>
            <a:r>
              <a:rPr lang="en-US" sz="1600" dirty="0" err="1">
                <a:latin typeface="Courier New" pitchFamily="49" charset="0"/>
              </a:rPr>
              <a:t>idx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 defTabSz="515938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	return 1;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6503349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8" name="Rectangle 11"/>
          <p:cNvSpPr>
            <a:spLocks noChangeArrowheads="1"/>
          </p:cNvSpPr>
          <p:nvPr/>
        </p:nvSpPr>
        <p:spPr bwMode="auto">
          <a:xfrm>
            <a:off x="4800600" y="18415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len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800600" y="2133600"/>
            <a:ext cx="776536" cy="2921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data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858000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8256901" y="2133600"/>
            <a:ext cx="353699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cxnSp>
        <p:nvCxnSpPr>
          <p:cNvPr id="15" name="Straight Arrow Connector 14"/>
          <p:cNvCxnSpPr>
            <a:stCxn id="11" idx="3"/>
            <a:endCxn id="7" idx="1"/>
          </p:cNvCxnSpPr>
          <p:nvPr/>
        </p:nvCxnSpPr>
        <p:spPr bwMode="auto">
          <a:xfrm>
            <a:off x="5577136" y="2279650"/>
            <a:ext cx="926213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215499" y="2133600"/>
            <a:ext cx="1041402" cy="2921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algn="ctr">
              <a:lnSpc>
                <a:spcPct val="100000"/>
              </a:lnSpc>
            </a:pPr>
            <a:endParaRPr lang="en-US" sz="2000" dirty="0">
              <a:latin typeface="Courier New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516034" y="1837381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91868" y="1837267"/>
            <a:ext cx="30809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037377" y="1837267"/>
            <a:ext cx="801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ourier New" pitchFamily="49" charset="0"/>
              </a:rPr>
              <a:t>len-1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7368989" y="2286000"/>
            <a:ext cx="733612" cy="1390"/>
          </a:xfrm>
          <a:prstGeom prst="line">
            <a:avLst/>
          </a:prstGeom>
          <a:noFill/>
          <a:ln w="635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>
                <a:latin typeface="Calibri"/>
              </a:rPr>
              <a:t>Use different declarations for </a:t>
            </a:r>
            <a:r>
              <a:rPr lang="en-US" sz="2000" dirty="0" err="1">
                <a:latin typeface="Courier New"/>
              </a:rPr>
              <a:t>data_t</a:t>
            </a:r>
            <a:endParaRPr lang="en-US" sz="2000" dirty="0">
              <a:latin typeface="Courier New"/>
            </a:endParaRPr>
          </a:p>
          <a:p>
            <a:pPr lvl="2"/>
            <a:r>
              <a:rPr lang="en-US" sz="1600" dirty="0">
                <a:latin typeface="Courier New"/>
              </a:rPr>
              <a:t>int</a:t>
            </a:r>
          </a:p>
          <a:p>
            <a:pPr lvl="2"/>
            <a:r>
              <a:rPr lang="en-US" sz="1600" dirty="0">
                <a:latin typeface="Courier New"/>
              </a:rPr>
              <a:t>long</a:t>
            </a:r>
          </a:p>
          <a:p>
            <a:pPr lvl="2"/>
            <a:r>
              <a:rPr lang="en-US" sz="1600" dirty="0">
                <a:latin typeface="Courier New"/>
              </a:rPr>
              <a:t>float</a:t>
            </a:r>
          </a:p>
          <a:p>
            <a:pPr lvl="2"/>
            <a:r>
              <a:rPr lang="en-US" sz="1600" dirty="0">
                <a:latin typeface="Courier New"/>
              </a:rPr>
              <a:t>double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Computation</a:t>
            </a:r>
          </a:p>
        </p:txBody>
      </p:sp>
      <p:sp>
        <p:nvSpPr>
          <p:cNvPr id="775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38175" y="4191000"/>
            <a:ext cx="3871913" cy="2219325"/>
          </a:xfrm>
        </p:spPr>
        <p:txBody>
          <a:bodyPr/>
          <a:lstStyle/>
          <a:p>
            <a:pPr marL="0" indent="0"/>
            <a:r>
              <a:rPr lang="en-US" sz="2400" dirty="0"/>
              <a:t>Data Types</a:t>
            </a:r>
          </a:p>
          <a:p>
            <a:pPr lvl="1"/>
            <a:r>
              <a:rPr lang="en-US" sz="2000" dirty="0">
                <a:latin typeface="Calibri"/>
              </a:rPr>
              <a:t>Use different declarations for </a:t>
            </a:r>
            <a:r>
              <a:rPr lang="en-US" sz="2000" dirty="0" err="1">
                <a:latin typeface="Courier New"/>
              </a:rPr>
              <a:t>data_t</a:t>
            </a:r>
            <a:endParaRPr lang="en-US" sz="2000" dirty="0">
              <a:latin typeface="Courier New"/>
            </a:endParaRPr>
          </a:p>
          <a:p>
            <a:pPr lvl="2"/>
            <a:r>
              <a:rPr lang="en-US" sz="1600" dirty="0">
                <a:latin typeface="Courier New"/>
              </a:rPr>
              <a:t>int</a:t>
            </a:r>
          </a:p>
          <a:p>
            <a:pPr lvl="2"/>
            <a:r>
              <a:rPr lang="en-US" sz="1600" dirty="0">
                <a:latin typeface="Courier New"/>
              </a:rPr>
              <a:t>long</a:t>
            </a:r>
          </a:p>
          <a:p>
            <a:pPr lvl="2"/>
            <a:r>
              <a:rPr lang="en-US" sz="1600" dirty="0">
                <a:latin typeface="Courier New"/>
              </a:rPr>
              <a:t>float</a:t>
            </a:r>
          </a:p>
          <a:p>
            <a:pPr lvl="2"/>
            <a:r>
              <a:rPr lang="en-US" sz="1600" dirty="0">
                <a:latin typeface="Courier New"/>
              </a:rPr>
              <a:t>double</a:t>
            </a:r>
          </a:p>
        </p:txBody>
      </p:sp>
      <p:sp>
        <p:nvSpPr>
          <p:cNvPr id="77517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4662488" y="4191000"/>
            <a:ext cx="3871912" cy="2219325"/>
          </a:xfrm>
        </p:spPr>
        <p:txBody>
          <a:bodyPr/>
          <a:lstStyle/>
          <a:p>
            <a:pPr marL="0" indent="0"/>
            <a:r>
              <a:rPr lang="en-US" sz="2400" dirty="0"/>
              <a:t>Operations</a:t>
            </a:r>
          </a:p>
          <a:p>
            <a:pPr lvl="1"/>
            <a:r>
              <a:rPr lang="en-US" sz="2000" dirty="0"/>
              <a:t>Use different definitions of </a:t>
            </a:r>
            <a:r>
              <a:rPr lang="en-US" sz="2000" dirty="0">
                <a:latin typeface="Courier New" pitchFamily="49" charset="0"/>
              </a:rPr>
              <a:t>OP</a:t>
            </a:r>
            <a:r>
              <a:rPr lang="en-US" sz="2000" dirty="0"/>
              <a:t> and </a:t>
            </a:r>
            <a:r>
              <a:rPr lang="en-US" sz="2000" dirty="0">
                <a:latin typeface="Courier New" pitchFamily="49" charset="0"/>
              </a:rPr>
              <a:t>IDENT</a:t>
            </a:r>
          </a:p>
          <a:p>
            <a:pPr lvl="2"/>
            <a:r>
              <a:rPr lang="en-US" sz="1600" dirty="0">
                <a:latin typeface="Calibri"/>
              </a:rPr>
              <a:t> </a:t>
            </a:r>
            <a:r>
              <a:rPr lang="en-US" sz="1600" dirty="0">
                <a:latin typeface="Courier New"/>
              </a:rPr>
              <a:t>+ </a:t>
            </a:r>
            <a:r>
              <a:rPr lang="en-US" sz="1600" dirty="0">
                <a:latin typeface="Calibri"/>
              </a:rPr>
              <a:t>/</a:t>
            </a:r>
            <a:r>
              <a:rPr lang="en-US" sz="1600" dirty="0">
                <a:latin typeface="Courier New"/>
              </a:rPr>
              <a:t> 0</a:t>
            </a:r>
          </a:p>
          <a:p>
            <a:pPr lvl="2"/>
            <a:r>
              <a:rPr lang="en-US" sz="1600" dirty="0">
                <a:latin typeface="Calibri"/>
              </a:rPr>
              <a:t> </a:t>
            </a:r>
            <a:r>
              <a:rPr lang="en-US" sz="1600" dirty="0">
                <a:latin typeface="Courier New"/>
              </a:rPr>
              <a:t>* </a:t>
            </a:r>
            <a:r>
              <a:rPr lang="en-US" sz="1600" dirty="0">
                <a:latin typeface="Calibri"/>
              </a:rPr>
              <a:t>/</a:t>
            </a:r>
            <a:r>
              <a:rPr lang="en-US" sz="1600" dirty="0">
                <a:latin typeface="Courier New"/>
              </a:rPr>
              <a:t> 1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void combine1(</a:t>
            </a:r>
            <a:r>
              <a:rPr lang="en-US" sz="1800" dirty="0" err="1">
                <a:latin typeface="Courier New"/>
              </a:rPr>
              <a:t>vec</a:t>
            </a:r>
            <a:r>
              <a:rPr lang="en-US" sz="1800" dirty="0">
                <a:latin typeface="Courier New"/>
              </a:rPr>
              <a:t> *v, </a:t>
            </a:r>
            <a:r>
              <a:rPr lang="en-US" sz="1800" dirty="0" err="1">
                <a:latin typeface="Courier New"/>
              </a:rPr>
              <a:t>data_t</a:t>
            </a:r>
            <a:r>
              <a:rPr lang="en-US" sz="1800" dirty="0">
                <a:latin typeface="Courier New"/>
              </a:rPr>
              <a:t> *</a:t>
            </a:r>
            <a:r>
              <a:rPr lang="en-US" sz="1800" dirty="0" err="1">
                <a:latin typeface="Courier New"/>
              </a:rPr>
              <a:t>dest</a:t>
            </a:r>
            <a:r>
              <a:rPr lang="en-US" sz="1800" dirty="0">
                <a:latin typeface="Courier New"/>
              </a:rPr>
              <a:t>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long 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IDENT;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for (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 = 0; 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 &lt; </a:t>
            </a:r>
            <a:r>
              <a:rPr lang="en-US" sz="1800" dirty="0" err="1">
                <a:latin typeface="Courier New"/>
              </a:rPr>
              <a:t>vec_length</a:t>
            </a:r>
            <a:r>
              <a:rPr lang="en-US" sz="1800" dirty="0">
                <a:latin typeface="Courier New"/>
              </a:rPr>
              <a:t>(v); 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++)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get_vec_element</a:t>
            </a:r>
            <a:r>
              <a:rPr lang="en-US" sz="1800" dirty="0">
                <a:latin typeface="Courier New" pitchFamily="49" charset="0"/>
              </a:rPr>
              <a:t>(v,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OP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Compute sum or product of vector elements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40700" cy="573087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Cycles Per Element (CPE)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516063"/>
          </a:xfrm>
        </p:spPr>
        <p:txBody>
          <a:bodyPr/>
          <a:lstStyle/>
          <a:p>
            <a:r>
              <a:rPr lang="en-US" sz="2000" dirty="0"/>
              <a:t>Convenient way to express performance of program that operates on vectors or lists</a:t>
            </a:r>
          </a:p>
          <a:p>
            <a:r>
              <a:rPr lang="en-US" sz="2000" dirty="0"/>
              <a:t>Length = n</a:t>
            </a:r>
          </a:p>
          <a:p>
            <a:r>
              <a:rPr lang="en-US" sz="2000" dirty="0"/>
              <a:t>In our case: </a:t>
            </a:r>
            <a:r>
              <a:rPr lang="en-US" sz="2000" dirty="0">
                <a:solidFill>
                  <a:srgbClr val="C00000"/>
                </a:solidFill>
              </a:rPr>
              <a:t>CPE = cycles per OP</a:t>
            </a:r>
            <a:endParaRPr lang="en-US" sz="2000" dirty="0"/>
          </a:p>
          <a:p>
            <a:r>
              <a:rPr lang="en-US" sz="2000" dirty="0"/>
              <a:t>T = CPE*n + Overhead</a:t>
            </a:r>
          </a:p>
          <a:p>
            <a:pPr lvl="1"/>
            <a:r>
              <a:rPr lang="en-US" sz="1600" dirty="0"/>
              <a:t>CPE is slope of line</a:t>
            </a:r>
          </a:p>
        </p:txBody>
      </p:sp>
      <p:graphicFrame>
        <p:nvGraphicFramePr>
          <p:cNvPr id="7" name="Chart 6"/>
          <p:cNvGraphicFramePr>
            <a:graphicFrameLocks/>
          </p:cNvGraphicFramePr>
          <p:nvPr/>
        </p:nvGraphicFramePr>
        <p:xfrm>
          <a:off x="1752600" y="3276600"/>
          <a:ext cx="5754977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4193646" y="4169220"/>
            <a:ext cx="746306" cy="34144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7432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Courier New"/>
                <a:cs typeface="Courier New"/>
              </a:rPr>
              <a:t>psum1</a:t>
            </a:r>
            <a:endParaRPr lang="en-US" sz="1200" b="0" i="0" strike="noStrike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>
                <a:solidFill>
                  <a:srgbClr val="000000"/>
                </a:solidFill>
                <a:latin typeface="Arial"/>
                <a:cs typeface="Arial"/>
              </a:rPr>
              <a:t>Slope = 9.0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0" y="5225123"/>
            <a:ext cx="746306" cy="33747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lIns="27432" tIns="22860" rIns="27432" bIns="0" anchor="t" upright="1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sz="1200" b="0" i="0" strike="noStrike" dirty="0">
                <a:solidFill>
                  <a:srgbClr val="000000"/>
                </a:solidFill>
                <a:latin typeface="Courier New"/>
                <a:cs typeface="Courier New"/>
              </a:rPr>
              <a:t>psum2</a:t>
            </a:r>
            <a:endParaRPr lang="en-US" sz="1200" b="0" i="0" strike="noStrike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 rtl="0">
              <a:defRPr sz="1000"/>
            </a:pPr>
            <a:r>
              <a:rPr lang="en-US" sz="1200" b="0" i="0" strike="noStrike" dirty="0">
                <a:solidFill>
                  <a:srgbClr val="000000"/>
                </a:solidFill>
                <a:latin typeface="Arial"/>
                <a:cs typeface="Arial"/>
              </a:rPr>
              <a:t>Slope = 6.0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Performance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638175" y="1133182"/>
            <a:ext cx="583493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void combine1(</a:t>
            </a:r>
            <a:r>
              <a:rPr lang="en-US" sz="1800" dirty="0" err="1">
                <a:latin typeface="Courier New"/>
              </a:rPr>
              <a:t>vec</a:t>
            </a:r>
            <a:r>
              <a:rPr lang="en-US" sz="1800" dirty="0">
                <a:latin typeface="Courier New"/>
              </a:rPr>
              <a:t> *v, </a:t>
            </a:r>
            <a:r>
              <a:rPr lang="en-US" sz="1800" dirty="0" err="1">
                <a:latin typeface="Courier New"/>
              </a:rPr>
              <a:t>data_t</a:t>
            </a:r>
            <a:r>
              <a:rPr lang="en-US" sz="1800" dirty="0">
                <a:latin typeface="Courier New"/>
              </a:rPr>
              <a:t> *</a:t>
            </a:r>
            <a:r>
              <a:rPr lang="en-US" sz="1800" dirty="0" err="1">
                <a:latin typeface="Courier New"/>
              </a:rPr>
              <a:t>dest</a:t>
            </a:r>
            <a:r>
              <a:rPr lang="en-US" sz="1800" dirty="0">
                <a:latin typeface="Courier New"/>
              </a:rPr>
              <a:t>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long 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IDENT;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</a:t>
            </a:r>
            <a:r>
              <a:rPr lang="en-US" sz="1800" dirty="0" err="1">
                <a:latin typeface="Courier New" pitchFamily="49" charset="0"/>
              </a:rPr>
              <a:t>vec_length</a:t>
            </a:r>
            <a:r>
              <a:rPr lang="en-US" sz="1800" dirty="0">
                <a:latin typeface="Courier New" pitchFamily="49" charset="0"/>
              </a:rPr>
              <a:t>(v);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data_t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>
                <a:latin typeface="Courier New" pitchFamily="49" charset="0"/>
              </a:rPr>
              <a:t>get_vec_element</a:t>
            </a:r>
            <a:r>
              <a:rPr lang="en-US" sz="1800" dirty="0">
                <a:latin typeface="Courier New" pitchFamily="49" charset="0"/>
              </a:rPr>
              <a:t>(v,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, &amp;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	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OP </a:t>
            </a:r>
            <a:r>
              <a:rPr lang="en-US" sz="1800" dirty="0" err="1">
                <a:latin typeface="Courier New" pitchFamily="49" charset="0"/>
              </a:rPr>
              <a:t>val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05600" y="16002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Compute sum or product of vector elements</a:t>
            </a:r>
          </a:p>
        </p:txBody>
      </p:sp>
      <p:graphicFrame>
        <p:nvGraphicFramePr>
          <p:cNvPr id="10" name="Group 49"/>
          <p:cNvGraphicFramePr>
            <a:graphicFrameLocks noGrp="1"/>
          </p:cNvGraphicFramePr>
          <p:nvPr/>
        </p:nvGraphicFramePr>
        <p:xfrm>
          <a:off x="396875" y="4267200"/>
          <a:ext cx="8229600" cy="1777873"/>
        </p:xfrm>
        <a:graphic>
          <a:graphicData uri="http://schemas.openxmlformats.org/drawingml/2006/table">
            <a:tbl>
              <a:tblPr/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unoptimized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22.68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20.02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19.98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20.18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Optimizations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4495800"/>
            <a:ext cx="7896225" cy="1838324"/>
          </a:xfrm>
        </p:spPr>
        <p:txBody>
          <a:bodyPr/>
          <a:lstStyle/>
          <a:p>
            <a:r>
              <a:rPr lang="en-US" dirty="0"/>
              <a:t>Move </a:t>
            </a:r>
            <a:r>
              <a:rPr lang="en-US" dirty="0" err="1"/>
              <a:t>vec_length</a:t>
            </a:r>
            <a:r>
              <a:rPr lang="en-US" dirty="0"/>
              <a:t> out of loop</a:t>
            </a:r>
          </a:p>
          <a:p>
            <a:r>
              <a:rPr lang="en-US" dirty="0"/>
              <a:t>Avoid bounds check on each cycle</a:t>
            </a:r>
          </a:p>
          <a:p>
            <a:r>
              <a:rPr lang="en-US" dirty="0"/>
              <a:t>Accumulate in temporary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00778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void combine4(</a:t>
            </a:r>
            <a:r>
              <a:rPr lang="en-US" sz="1800" dirty="0" err="1">
                <a:latin typeface="Courier New"/>
              </a:rPr>
              <a:t>vec</a:t>
            </a:r>
            <a:r>
              <a:rPr lang="en-US" sz="1800" dirty="0">
                <a:latin typeface="Courier New"/>
              </a:rPr>
              <a:t> *v, </a:t>
            </a:r>
            <a:r>
              <a:rPr lang="en-US" sz="1800" dirty="0" err="1">
                <a:latin typeface="Courier New"/>
              </a:rPr>
              <a:t>data_t</a:t>
            </a:r>
            <a:r>
              <a:rPr lang="en-US" sz="1800" dirty="0">
                <a:latin typeface="Courier New"/>
              </a:rPr>
              <a:t> *</a:t>
            </a:r>
            <a:r>
              <a:rPr lang="en-US" sz="1800" dirty="0" err="1">
                <a:latin typeface="Courier New"/>
              </a:rPr>
              <a:t>dest</a:t>
            </a:r>
            <a:r>
              <a:rPr lang="en-US" sz="1800" dirty="0">
                <a:latin typeface="Courier New"/>
              </a:rPr>
              <a:t>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long 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;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long length = </a:t>
            </a:r>
            <a:r>
              <a:rPr lang="en-US" sz="1800" dirty="0" err="1">
                <a:latin typeface="Courier New"/>
              </a:rPr>
              <a:t>vec_length</a:t>
            </a:r>
            <a:r>
              <a:rPr lang="en-US" sz="1800" dirty="0">
                <a:latin typeface="Courier New"/>
              </a:rPr>
              <a:t>(v);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</a:t>
            </a:r>
            <a:r>
              <a:rPr lang="en-US" sz="1800" dirty="0" err="1">
                <a:latin typeface="Courier New"/>
              </a:rPr>
              <a:t>data_t</a:t>
            </a:r>
            <a:r>
              <a:rPr lang="en-US" sz="1800" dirty="0">
                <a:latin typeface="Courier New"/>
              </a:rPr>
              <a:t> *d = </a:t>
            </a:r>
            <a:r>
              <a:rPr lang="en-US" sz="1800" dirty="0" err="1">
                <a:latin typeface="Courier New"/>
              </a:rPr>
              <a:t>get_vec_start</a:t>
            </a:r>
            <a:r>
              <a:rPr lang="en-US" sz="1800" dirty="0">
                <a:latin typeface="Courier New"/>
              </a:rPr>
              <a:t>(v);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</a:t>
            </a:r>
            <a:r>
              <a:rPr lang="en-US" sz="1800" err="1">
                <a:latin typeface="Courier New"/>
              </a:rPr>
              <a:t>data_t</a:t>
            </a:r>
            <a:r>
              <a:rPr lang="en-US" sz="1800" dirty="0">
                <a:latin typeface="Courier New"/>
              </a:rPr>
              <a:t> t = IDENT;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for (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 = 0; 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 &lt; length; 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++)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    t = t OP d[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];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*</a:t>
            </a:r>
            <a:r>
              <a:rPr lang="en-US" sz="1800" dirty="0" err="1">
                <a:latin typeface="Courier New"/>
              </a:rPr>
              <a:t>dest</a:t>
            </a:r>
            <a:r>
              <a:rPr lang="en-US" sz="1800" dirty="0">
                <a:latin typeface="Courier New"/>
              </a:rPr>
              <a:t> = 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Basic Optimizations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6875" y="5934076"/>
            <a:ext cx="7896225" cy="542924"/>
          </a:xfrm>
        </p:spPr>
        <p:txBody>
          <a:bodyPr/>
          <a:lstStyle/>
          <a:p>
            <a:r>
              <a:rPr lang="en-US" dirty="0"/>
              <a:t>Eliminates sources of overhead in loop</a:t>
            </a:r>
          </a:p>
        </p:txBody>
      </p:sp>
      <p:sp>
        <p:nvSpPr>
          <p:cNvPr id="775172" name="Rectangle 4"/>
          <p:cNvSpPr>
            <a:spLocks noChangeArrowheads="1"/>
          </p:cNvSpPr>
          <p:nvPr/>
        </p:nvSpPr>
        <p:spPr bwMode="auto">
          <a:xfrm>
            <a:off x="1295400" y="1331243"/>
            <a:ext cx="5007780" cy="2859757"/>
          </a:xfrm>
          <a:prstGeom prst="rect">
            <a:avLst/>
          </a:prstGeom>
          <a:solidFill>
            <a:srgbClr val="F6F5BD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void combine4(</a:t>
            </a:r>
            <a:r>
              <a:rPr lang="en-US" sz="1800" dirty="0" err="1">
                <a:latin typeface="Courier New"/>
              </a:rPr>
              <a:t>vec</a:t>
            </a:r>
            <a:r>
              <a:rPr lang="en-US" sz="1800" dirty="0">
                <a:latin typeface="Courier New"/>
              </a:rPr>
              <a:t> *v, </a:t>
            </a:r>
            <a:r>
              <a:rPr lang="en-US" sz="1800" dirty="0" err="1">
                <a:latin typeface="Courier New"/>
              </a:rPr>
              <a:t>data_t</a:t>
            </a:r>
            <a:r>
              <a:rPr lang="en-US" sz="1800" dirty="0">
                <a:latin typeface="Courier New"/>
              </a:rPr>
              <a:t> *</a:t>
            </a:r>
            <a:r>
              <a:rPr lang="en-US" sz="1800" dirty="0" err="1">
                <a:latin typeface="Courier New"/>
              </a:rPr>
              <a:t>dest</a:t>
            </a:r>
            <a:r>
              <a:rPr lang="en-US" sz="1800" dirty="0">
                <a:latin typeface="Courier New"/>
              </a:rPr>
              <a:t>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long 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;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long length = </a:t>
            </a:r>
            <a:r>
              <a:rPr lang="en-US" sz="1800" dirty="0" err="1">
                <a:latin typeface="Courier New"/>
              </a:rPr>
              <a:t>vec_length</a:t>
            </a:r>
            <a:r>
              <a:rPr lang="en-US" sz="1800" dirty="0">
                <a:latin typeface="Courier New"/>
              </a:rPr>
              <a:t>(v);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</a:t>
            </a:r>
            <a:r>
              <a:rPr lang="en-US" sz="1800" dirty="0" err="1">
                <a:latin typeface="Courier New"/>
              </a:rPr>
              <a:t>data_t</a:t>
            </a:r>
            <a:r>
              <a:rPr lang="en-US" sz="1800" dirty="0">
                <a:latin typeface="Courier New"/>
              </a:rPr>
              <a:t> *d = </a:t>
            </a:r>
            <a:r>
              <a:rPr lang="en-US" sz="1800" dirty="0" err="1">
                <a:latin typeface="Courier New"/>
              </a:rPr>
              <a:t>get_vec_start</a:t>
            </a:r>
            <a:r>
              <a:rPr lang="en-US" sz="1800" dirty="0">
                <a:latin typeface="Courier New"/>
              </a:rPr>
              <a:t>(v);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</a:t>
            </a:r>
            <a:r>
              <a:rPr lang="en-US" sz="1800" dirty="0" err="1">
                <a:latin typeface="Courier New"/>
              </a:rPr>
              <a:t>data_t</a:t>
            </a:r>
            <a:r>
              <a:rPr lang="en-US" sz="1800" dirty="0">
                <a:latin typeface="Courier New"/>
              </a:rPr>
              <a:t> t = IDENT;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for (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 = 0; 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 &lt; length; 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++)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    t = t OP d[</a:t>
            </a:r>
            <a:r>
              <a:rPr lang="en-US" sz="1800" dirty="0" err="1">
                <a:latin typeface="Courier New"/>
              </a:rPr>
              <a:t>i</a:t>
            </a:r>
            <a:r>
              <a:rPr lang="en-US" sz="1800" dirty="0">
                <a:latin typeface="Courier New"/>
              </a:rPr>
              <a:t>];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/>
              </a:rPr>
              <a:t>    *</a:t>
            </a:r>
            <a:r>
              <a:rPr lang="en-US" sz="1800" dirty="0" err="1">
                <a:latin typeface="Courier New"/>
              </a:rPr>
              <a:t>dest</a:t>
            </a:r>
            <a:r>
              <a:rPr lang="en-US" sz="1800" dirty="0">
                <a:latin typeface="Courier New"/>
              </a:rPr>
              <a:t> = 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aphicFrame>
        <p:nvGraphicFramePr>
          <p:cNvPr id="5" name="Group 49"/>
          <p:cNvGraphicFramePr>
            <a:graphicFrameLocks noGrp="1"/>
          </p:cNvGraphicFramePr>
          <p:nvPr/>
        </p:nvGraphicFramePr>
        <p:xfrm>
          <a:off x="396874" y="4267200"/>
          <a:ext cx="6003925" cy="1552575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Combine1 –O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10.17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11.14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x86-64 Compilation of Combine4</a:t>
            </a:r>
          </a:p>
        </p:txBody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624" y="1371600"/>
            <a:ext cx="8255000" cy="6858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/>
              <a:t>Inner Loop (Case: Integer Multiply)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491875" y="2057400"/>
            <a:ext cx="5715000" cy="11669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.L519:		# Loop:</a:t>
            </a:r>
          </a:p>
          <a:p>
            <a:pPr algn="l"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imull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(%rax,%rdx,4),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ecx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# t = t * d[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]</a:t>
            </a:r>
          </a:p>
          <a:p>
            <a:pPr algn="l"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	$1, 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	#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</a:t>
            </a:r>
          </a:p>
          <a:p>
            <a:pPr algn="l"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rbp</a:t>
            </a:r>
            <a:r>
              <a:rPr lang="en-US" sz="1400" dirty="0">
                <a:latin typeface="Courier New" pitchFamily="49" charset="0"/>
              </a:rPr>
              <a:t>	# Compare </a:t>
            </a:r>
            <a:r>
              <a:rPr lang="en-US" sz="1400" dirty="0" err="1">
                <a:latin typeface="Courier New" pitchFamily="49" charset="0"/>
              </a:rPr>
              <a:t>length:i</a:t>
            </a:r>
            <a:endParaRPr lang="en-US" sz="14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228600" algn="l"/>
                <a:tab pos="914400" algn="l"/>
                <a:tab pos="3149600" algn="l"/>
              </a:tabLst>
            </a:pPr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jg</a:t>
            </a:r>
            <a:r>
              <a:rPr lang="en-US" sz="1400" dirty="0">
                <a:latin typeface="Courier New" pitchFamily="49" charset="0"/>
              </a:rPr>
              <a:t>	.L519	# If &gt;,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Loop</a:t>
            </a:r>
          </a:p>
        </p:txBody>
      </p:sp>
      <p:graphicFrame>
        <p:nvGraphicFramePr>
          <p:cNvPr id="9" name="Group 49"/>
          <p:cNvGraphicFramePr>
            <a:graphicFrameLocks noGrp="1"/>
          </p:cNvGraphicFramePr>
          <p:nvPr/>
        </p:nvGraphicFramePr>
        <p:xfrm>
          <a:off x="1570037" y="4013327"/>
          <a:ext cx="6003925" cy="1777873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27025" y="285750"/>
            <a:ext cx="8664575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Combine4 = Serial Computation (OP = *)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6036" y="1143000"/>
            <a:ext cx="6365564" cy="1676400"/>
          </a:xfrm>
        </p:spPr>
        <p:txBody>
          <a:bodyPr/>
          <a:lstStyle/>
          <a:p>
            <a:pPr marL="287338" indent="-287338" eaLnBrk="1" hangingPunct="1">
              <a:defRPr/>
            </a:pPr>
            <a:r>
              <a:rPr lang="en-US" dirty="0"/>
              <a:t>Computation (length=8)</a:t>
            </a:r>
          </a:p>
          <a:p>
            <a:pPr marL="285750" lvl="1" indent="-171450" eaLnBrk="1" hangingPunct="1">
              <a:buFont typeface="Wingdings" pitchFamily="2" charset="2"/>
              <a:buNone/>
              <a:defRPr/>
            </a:pPr>
            <a:r>
              <a:rPr lang="en-US" sz="1400" b="1" dirty="0"/>
              <a:t> </a:t>
            </a:r>
            <a:r>
              <a:rPr lang="en-US" sz="1600" b="1" dirty="0">
                <a:latin typeface="Courier New" pitchFamily="49" charset="0"/>
              </a:rPr>
              <a:t>((((((((1 * d[0]) * d[1]) * d[2]) * d[3]) </a:t>
            </a:r>
            <a:br>
              <a:rPr lang="en-US" sz="1600" b="1" dirty="0">
                <a:latin typeface="Courier New" pitchFamily="49" charset="0"/>
              </a:rPr>
            </a:br>
            <a:r>
              <a:rPr lang="en-US" sz="1600" b="1" dirty="0">
                <a:latin typeface="Courier New" pitchFamily="49" charset="0"/>
              </a:rPr>
              <a:t>* d[4]) * d[5]) * d[6]) * d[7])</a:t>
            </a:r>
          </a:p>
          <a:p>
            <a:pPr marL="287338" indent="-287338" eaLnBrk="1" hangingPunct="1">
              <a:defRPr/>
            </a:pPr>
            <a:r>
              <a:rPr lang="en-US" dirty="0"/>
              <a:t>Sequential dependence</a:t>
            </a:r>
          </a:p>
          <a:p>
            <a:pPr marL="687388" lvl="1" indent="-287338">
              <a:defRPr/>
            </a:pPr>
            <a:r>
              <a:rPr lang="en-US" dirty="0"/>
              <a:t>Performance: determined by latency of OP</a:t>
            </a:r>
          </a:p>
        </p:txBody>
      </p:sp>
      <p:sp>
        <p:nvSpPr>
          <p:cNvPr id="20503" name="AutoShape 5"/>
          <p:cNvSpPr>
            <a:spLocks noChangeArrowheads="1"/>
          </p:cNvSpPr>
          <p:nvPr/>
        </p:nvSpPr>
        <p:spPr bwMode="auto">
          <a:xfrm>
            <a:off x="599701" y="1905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4" name="Line 6"/>
          <p:cNvSpPr>
            <a:spLocks noChangeShapeType="1"/>
          </p:cNvSpPr>
          <p:nvPr/>
        </p:nvSpPr>
        <p:spPr bwMode="auto">
          <a:xfrm>
            <a:off x="7521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5" name="Line 7"/>
          <p:cNvSpPr>
            <a:spLocks noChangeShapeType="1"/>
          </p:cNvSpPr>
          <p:nvPr/>
        </p:nvSpPr>
        <p:spPr bwMode="auto">
          <a:xfrm>
            <a:off x="980701" y="167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6" name="AutoShape 8"/>
          <p:cNvSpPr>
            <a:spLocks noChangeArrowheads="1"/>
          </p:cNvSpPr>
          <p:nvPr/>
        </p:nvSpPr>
        <p:spPr bwMode="auto">
          <a:xfrm>
            <a:off x="997261" y="2438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07" name="Line 9"/>
          <p:cNvSpPr>
            <a:spLocks noChangeShapeType="1"/>
          </p:cNvSpPr>
          <p:nvPr/>
        </p:nvSpPr>
        <p:spPr bwMode="auto">
          <a:xfrm>
            <a:off x="1149661" y="2286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8" name="Line 10"/>
          <p:cNvSpPr>
            <a:spLocks noChangeShapeType="1"/>
          </p:cNvSpPr>
          <p:nvPr/>
        </p:nvSpPr>
        <p:spPr bwMode="auto">
          <a:xfrm>
            <a:off x="1378261" y="2209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09" name="Freeform 11"/>
          <p:cNvSpPr>
            <a:spLocks/>
          </p:cNvSpPr>
          <p:nvPr/>
        </p:nvSpPr>
        <p:spPr bwMode="auto">
          <a:xfrm>
            <a:off x="904501" y="2209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2" name="Rectangle 12"/>
          <p:cNvSpPr>
            <a:spLocks noChangeArrowheads="1"/>
          </p:cNvSpPr>
          <p:nvPr/>
        </p:nvSpPr>
        <p:spPr bwMode="auto">
          <a:xfrm>
            <a:off x="645739" y="13716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783373" name="Rectangle 13"/>
          <p:cNvSpPr>
            <a:spLocks noChangeArrowheads="1"/>
          </p:cNvSpPr>
          <p:nvPr/>
        </p:nvSpPr>
        <p:spPr bwMode="auto">
          <a:xfrm>
            <a:off x="828301" y="1371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783374" name="Rectangle 14"/>
          <p:cNvSpPr>
            <a:spLocks noChangeArrowheads="1"/>
          </p:cNvSpPr>
          <p:nvPr/>
        </p:nvSpPr>
        <p:spPr bwMode="auto">
          <a:xfrm>
            <a:off x="1225861" y="1905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0513" name="AutoShape 15"/>
          <p:cNvSpPr>
            <a:spLocks noChangeArrowheads="1"/>
          </p:cNvSpPr>
          <p:nvPr/>
        </p:nvSpPr>
        <p:spPr bwMode="auto">
          <a:xfrm>
            <a:off x="1385359" y="2971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4" name="Line 16"/>
          <p:cNvSpPr>
            <a:spLocks noChangeShapeType="1"/>
          </p:cNvSpPr>
          <p:nvPr/>
        </p:nvSpPr>
        <p:spPr bwMode="auto">
          <a:xfrm>
            <a:off x="1537759" y="2819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5" name="Line 17"/>
          <p:cNvSpPr>
            <a:spLocks noChangeShapeType="1"/>
          </p:cNvSpPr>
          <p:nvPr/>
        </p:nvSpPr>
        <p:spPr bwMode="auto">
          <a:xfrm>
            <a:off x="1766359" y="2743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16" name="Freeform 18"/>
          <p:cNvSpPr>
            <a:spLocks/>
          </p:cNvSpPr>
          <p:nvPr/>
        </p:nvSpPr>
        <p:spPr bwMode="auto">
          <a:xfrm>
            <a:off x="1286186" y="2743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79" name="Rectangle 19"/>
          <p:cNvSpPr>
            <a:spLocks noChangeArrowheads="1"/>
          </p:cNvSpPr>
          <p:nvPr/>
        </p:nvSpPr>
        <p:spPr bwMode="auto">
          <a:xfrm>
            <a:off x="1613959" y="2438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0518" name="AutoShape 20"/>
          <p:cNvSpPr>
            <a:spLocks noChangeArrowheads="1"/>
          </p:cNvSpPr>
          <p:nvPr/>
        </p:nvSpPr>
        <p:spPr bwMode="auto">
          <a:xfrm>
            <a:off x="1769534" y="3505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19" name="Line 21"/>
          <p:cNvSpPr>
            <a:spLocks noChangeShapeType="1"/>
          </p:cNvSpPr>
          <p:nvPr/>
        </p:nvSpPr>
        <p:spPr bwMode="auto">
          <a:xfrm>
            <a:off x="1921934" y="3352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0" name="Line 22"/>
          <p:cNvSpPr>
            <a:spLocks noChangeShapeType="1"/>
          </p:cNvSpPr>
          <p:nvPr/>
        </p:nvSpPr>
        <p:spPr bwMode="auto">
          <a:xfrm>
            <a:off x="2150534" y="3276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1" name="Freeform 23"/>
          <p:cNvSpPr>
            <a:spLocks/>
          </p:cNvSpPr>
          <p:nvPr/>
        </p:nvSpPr>
        <p:spPr bwMode="auto">
          <a:xfrm>
            <a:off x="1674284" y="32766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4" name="Rectangle 24"/>
          <p:cNvSpPr>
            <a:spLocks noChangeArrowheads="1"/>
          </p:cNvSpPr>
          <p:nvPr/>
        </p:nvSpPr>
        <p:spPr bwMode="auto">
          <a:xfrm>
            <a:off x="1998134" y="2971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0523" name="AutoShape 25"/>
          <p:cNvSpPr>
            <a:spLocks noChangeArrowheads="1"/>
          </p:cNvSpPr>
          <p:nvPr/>
        </p:nvSpPr>
        <p:spPr bwMode="auto">
          <a:xfrm>
            <a:off x="2168836" y="4038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4" name="Line 26"/>
          <p:cNvSpPr>
            <a:spLocks noChangeShapeType="1"/>
          </p:cNvSpPr>
          <p:nvPr/>
        </p:nvSpPr>
        <p:spPr bwMode="auto">
          <a:xfrm>
            <a:off x="2321236" y="3886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5" name="Line 27"/>
          <p:cNvSpPr>
            <a:spLocks noChangeShapeType="1"/>
          </p:cNvSpPr>
          <p:nvPr/>
        </p:nvSpPr>
        <p:spPr bwMode="auto">
          <a:xfrm>
            <a:off x="2549836" y="3810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26" name="Freeform 28"/>
          <p:cNvSpPr>
            <a:spLocks/>
          </p:cNvSpPr>
          <p:nvPr/>
        </p:nvSpPr>
        <p:spPr bwMode="auto">
          <a:xfrm>
            <a:off x="2058459" y="38100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89" name="Rectangle 29"/>
          <p:cNvSpPr>
            <a:spLocks noChangeArrowheads="1"/>
          </p:cNvSpPr>
          <p:nvPr/>
        </p:nvSpPr>
        <p:spPr bwMode="auto">
          <a:xfrm>
            <a:off x="2397436" y="3505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 dirty="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0528" name="AutoShape 30"/>
          <p:cNvSpPr>
            <a:spLocks noChangeArrowheads="1"/>
          </p:cNvSpPr>
          <p:nvPr/>
        </p:nvSpPr>
        <p:spPr bwMode="auto">
          <a:xfrm>
            <a:off x="2551141" y="4572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29" name="Line 31"/>
          <p:cNvSpPr>
            <a:spLocks noChangeShapeType="1"/>
          </p:cNvSpPr>
          <p:nvPr/>
        </p:nvSpPr>
        <p:spPr bwMode="auto">
          <a:xfrm>
            <a:off x="2703541" y="4419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0" name="Line 32"/>
          <p:cNvSpPr>
            <a:spLocks noChangeShapeType="1"/>
          </p:cNvSpPr>
          <p:nvPr/>
        </p:nvSpPr>
        <p:spPr bwMode="auto">
          <a:xfrm>
            <a:off x="2932141" y="4343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1" name="Freeform 33"/>
          <p:cNvSpPr>
            <a:spLocks/>
          </p:cNvSpPr>
          <p:nvPr/>
        </p:nvSpPr>
        <p:spPr bwMode="auto">
          <a:xfrm>
            <a:off x="2457761" y="43434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4" name="Rectangle 34"/>
          <p:cNvSpPr>
            <a:spLocks noChangeArrowheads="1"/>
          </p:cNvSpPr>
          <p:nvPr/>
        </p:nvSpPr>
        <p:spPr bwMode="auto">
          <a:xfrm>
            <a:off x="2779741" y="4038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0533" name="AutoShape 35"/>
          <p:cNvSpPr>
            <a:spLocks noChangeArrowheads="1"/>
          </p:cNvSpPr>
          <p:nvPr/>
        </p:nvSpPr>
        <p:spPr bwMode="auto">
          <a:xfrm>
            <a:off x="2939987" y="5105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4" name="Line 36"/>
          <p:cNvSpPr>
            <a:spLocks noChangeShapeType="1"/>
          </p:cNvSpPr>
          <p:nvPr/>
        </p:nvSpPr>
        <p:spPr bwMode="auto">
          <a:xfrm>
            <a:off x="3092387" y="49530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5" name="Line 37"/>
          <p:cNvSpPr>
            <a:spLocks noChangeShapeType="1"/>
          </p:cNvSpPr>
          <p:nvPr/>
        </p:nvSpPr>
        <p:spPr bwMode="auto">
          <a:xfrm>
            <a:off x="3320987" y="4876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36" name="Freeform 38"/>
          <p:cNvSpPr>
            <a:spLocks/>
          </p:cNvSpPr>
          <p:nvPr/>
        </p:nvSpPr>
        <p:spPr bwMode="auto">
          <a:xfrm>
            <a:off x="2840066" y="48768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399" name="Rectangle 39"/>
          <p:cNvSpPr>
            <a:spLocks noChangeArrowheads="1"/>
          </p:cNvSpPr>
          <p:nvPr/>
        </p:nvSpPr>
        <p:spPr bwMode="auto">
          <a:xfrm>
            <a:off x="3168587" y="4572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0538" name="AutoShape 40"/>
          <p:cNvSpPr>
            <a:spLocks noChangeArrowheads="1"/>
          </p:cNvSpPr>
          <p:nvPr/>
        </p:nvSpPr>
        <p:spPr bwMode="auto">
          <a:xfrm>
            <a:off x="3334435" y="56388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0539" name="Line 41"/>
          <p:cNvSpPr>
            <a:spLocks noChangeShapeType="1"/>
          </p:cNvSpPr>
          <p:nvPr/>
        </p:nvSpPr>
        <p:spPr bwMode="auto">
          <a:xfrm>
            <a:off x="3492811" y="5486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0" name="Line 42"/>
          <p:cNvSpPr>
            <a:spLocks noChangeShapeType="1"/>
          </p:cNvSpPr>
          <p:nvPr/>
        </p:nvSpPr>
        <p:spPr bwMode="auto">
          <a:xfrm>
            <a:off x="3715435" y="54102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541" name="Freeform 43"/>
          <p:cNvSpPr>
            <a:spLocks/>
          </p:cNvSpPr>
          <p:nvPr/>
        </p:nvSpPr>
        <p:spPr bwMode="auto">
          <a:xfrm>
            <a:off x="3228912" y="5410200"/>
            <a:ext cx="92398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83404" name="Rectangle 44"/>
          <p:cNvSpPr>
            <a:spLocks noChangeArrowheads="1"/>
          </p:cNvSpPr>
          <p:nvPr/>
        </p:nvSpPr>
        <p:spPr bwMode="auto">
          <a:xfrm>
            <a:off x="3563035" y="51054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6561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Optimizing Compilers</a:t>
            </a:r>
          </a:p>
        </p:txBody>
      </p:sp>
      <p:sp>
        <p:nvSpPr>
          <p:cNvPr id="65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86800" cy="57150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/>
              <a:t>Provide efficient mapping of program to machine</a:t>
            </a:r>
          </a:p>
          <a:p>
            <a:pPr lvl="1" eaLnBrk="1" hangingPunct="1">
              <a:defRPr/>
            </a:pPr>
            <a:r>
              <a:rPr lang="en-US"/>
              <a:t>register allocation</a:t>
            </a:r>
          </a:p>
          <a:p>
            <a:pPr lvl="1" eaLnBrk="1" hangingPunct="1">
              <a:defRPr/>
            </a:pPr>
            <a:r>
              <a:rPr lang="en-US"/>
              <a:t>code selection and ordering (scheduling)</a:t>
            </a:r>
          </a:p>
          <a:p>
            <a:pPr lvl="1" eaLnBrk="1" hangingPunct="1">
              <a:defRPr/>
            </a:pPr>
            <a:r>
              <a:rPr lang="en-US"/>
              <a:t>dead code elimination</a:t>
            </a:r>
          </a:p>
          <a:p>
            <a:pPr lvl="1" eaLnBrk="1" hangingPunct="1">
              <a:defRPr/>
            </a:pPr>
            <a:r>
              <a:rPr lang="en-US"/>
              <a:t>eliminating minor inefficiencies</a:t>
            </a:r>
          </a:p>
          <a:p>
            <a:pPr eaLnBrk="1" hangingPunct="1">
              <a:defRPr/>
            </a:pPr>
            <a:r>
              <a:rPr lang="en-US"/>
              <a:t>Don’t (usually) improve asymptotic efficiency</a:t>
            </a:r>
          </a:p>
          <a:p>
            <a:pPr lvl="1" eaLnBrk="1" hangingPunct="1">
              <a:defRPr/>
            </a:pPr>
            <a:r>
              <a:rPr lang="en-US"/>
              <a:t>up to programmer to select best overall algorithm</a:t>
            </a:r>
          </a:p>
          <a:p>
            <a:pPr lvl="1" eaLnBrk="1" hangingPunct="1">
              <a:defRPr/>
            </a:pPr>
            <a:r>
              <a:rPr lang="en-US"/>
              <a:t>big-O savings are (often) more important than constant factors</a:t>
            </a:r>
          </a:p>
          <a:p>
            <a:pPr lvl="2" eaLnBrk="1" hangingPunct="1">
              <a:defRPr/>
            </a:pPr>
            <a:r>
              <a:rPr lang="en-US"/>
              <a:t>but constant factors also matter</a:t>
            </a:r>
          </a:p>
          <a:p>
            <a:pPr eaLnBrk="1" hangingPunct="1">
              <a:defRPr/>
            </a:pPr>
            <a:r>
              <a:rPr lang="en-US"/>
              <a:t>Have difficulty overcoming “optimization blockers”</a:t>
            </a:r>
          </a:p>
          <a:p>
            <a:pPr lvl="1" eaLnBrk="1" hangingPunct="1">
              <a:defRPr/>
            </a:pPr>
            <a:r>
              <a:rPr lang="en-US"/>
              <a:t>potential memory aliasing</a:t>
            </a:r>
          </a:p>
          <a:p>
            <a:pPr lvl="1" eaLnBrk="1" hangingPunct="1">
              <a:defRPr/>
            </a:pPr>
            <a:r>
              <a:rPr lang="en-US"/>
              <a:t>potential procedure side-effects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3810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Loop Unrolling (2x1)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822950"/>
            <a:ext cx="8307387" cy="577850"/>
          </a:xfrm>
        </p:spPr>
        <p:txBody>
          <a:bodyPr/>
          <a:lstStyle/>
          <a:p>
            <a:r>
              <a:rPr lang="en-US" sz="2800" dirty="0"/>
              <a:t>Perform 2x more useful work per iteration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21222" y="1295400"/>
            <a:ext cx="5490285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/>
              </a:rPr>
              <a:t>void unroll2a_combine(</a:t>
            </a:r>
            <a:r>
              <a:rPr lang="en-US" sz="1600" dirty="0" err="1">
                <a:latin typeface="Courier New"/>
              </a:rPr>
              <a:t>vec</a:t>
            </a:r>
            <a:r>
              <a:rPr lang="en-US" sz="1600" dirty="0">
                <a:latin typeface="Courier New"/>
              </a:rPr>
              <a:t> *v, </a:t>
            </a:r>
            <a:r>
              <a:rPr lang="en-US" sz="1600" dirty="0" err="1">
                <a:latin typeface="Courier New"/>
              </a:rPr>
              <a:t>data_t</a:t>
            </a:r>
            <a:r>
              <a:rPr lang="en-US" sz="1600" dirty="0">
                <a:latin typeface="Courier New"/>
              </a:rPr>
              <a:t> *</a:t>
            </a:r>
            <a:r>
              <a:rPr lang="en-US" sz="1600" dirty="0" err="1">
                <a:latin typeface="Courier New"/>
              </a:rPr>
              <a:t>dest</a:t>
            </a:r>
            <a:r>
              <a:rPr lang="en-US" sz="1600" dirty="0">
                <a:latin typeface="Courier New"/>
              </a:rPr>
              <a:t>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for (</a:t>
            </a:r>
            <a:r>
              <a:rPr lang="en-US" sz="1600" err="1">
                <a:solidFill>
                  <a:srgbClr val="A50021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 = 0; </a:t>
            </a:r>
            <a:r>
              <a:rPr lang="en-US" sz="1600" err="1">
                <a:solidFill>
                  <a:srgbClr val="A50021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 &lt; limit; </a:t>
            </a:r>
            <a:r>
              <a:rPr lang="en-US" sz="1600">
                <a:solidFill>
                  <a:srgbClr val="A50021"/>
                </a:solidFill>
                <a:latin typeface="Courier New"/>
              </a:rPr>
              <a:t>i 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+= 2)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x OP 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OP d[i+1];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5" name="Rectangle 4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Effect of Loop Unrolling</a:t>
            </a:r>
          </a:p>
        </p:txBody>
      </p:sp>
      <p:sp>
        <p:nvSpPr>
          <p:cNvPr id="788526" name="Rectangle 46"/>
          <p:cNvSpPr>
            <a:spLocks noGrp="1" noChangeArrowheads="1"/>
          </p:cNvSpPr>
          <p:nvPr>
            <p:ph type="body" idx="1"/>
          </p:nvPr>
        </p:nvSpPr>
        <p:spPr>
          <a:xfrm>
            <a:off x="379413" y="3886200"/>
            <a:ext cx="8307387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Helps integer add</a:t>
            </a:r>
          </a:p>
          <a:p>
            <a:pPr lvl="1">
              <a:defRPr/>
            </a:pPr>
            <a:r>
              <a:rPr lang="en-US" dirty="0"/>
              <a:t>Achieves latency bound</a:t>
            </a:r>
          </a:p>
          <a:p>
            <a:pPr eaLnBrk="1" hangingPunct="1">
              <a:defRPr/>
            </a:pPr>
            <a:r>
              <a:rPr lang="en-US" dirty="0"/>
              <a:t>Others don’t improve. </a:t>
            </a:r>
            <a:r>
              <a:rPr lang="en-US" i="1" dirty="0">
                <a:solidFill>
                  <a:srgbClr val="990000"/>
                </a:solidFill>
              </a:rPr>
              <a:t>Why?</a:t>
            </a:r>
          </a:p>
          <a:p>
            <a:pPr lvl="1" eaLnBrk="1" hangingPunct="1">
              <a:defRPr/>
            </a:pPr>
            <a:r>
              <a:rPr lang="en-US" dirty="0"/>
              <a:t>Still sequential dependency</a:t>
            </a:r>
          </a:p>
        </p:txBody>
      </p:sp>
      <p:sp>
        <p:nvSpPr>
          <p:cNvPr id="22556" name="Rectangle 47"/>
          <p:cNvSpPr>
            <a:spLocks noChangeArrowheads="1"/>
          </p:cNvSpPr>
          <p:nvPr/>
        </p:nvSpPr>
        <p:spPr bwMode="auto">
          <a:xfrm>
            <a:off x="4495800" y="4191000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(x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OP 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1570037" y="1346327"/>
          <a:ext cx="6003925" cy="2165223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7" y="435678"/>
            <a:ext cx="80492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Loop Unrolling with </a:t>
            </a:r>
            <a:r>
              <a:rPr lang="en-US" dirty="0" err="1"/>
              <a:t>Reassociation</a:t>
            </a:r>
            <a:r>
              <a:rPr lang="en-US" dirty="0"/>
              <a:t> (2x1a)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70550"/>
            <a:ext cx="7939087" cy="577850"/>
          </a:xfrm>
        </p:spPr>
        <p:txBody>
          <a:bodyPr/>
          <a:lstStyle/>
          <a:p>
            <a:r>
              <a:rPr lang="en-US" sz="2800" dirty="0"/>
              <a:t>Can this change the result of the computation?</a:t>
            </a:r>
          </a:p>
          <a:p>
            <a:r>
              <a:rPr lang="en-US" sz="2800" dirty="0"/>
              <a:t>Yes, for FP. </a:t>
            </a:r>
            <a:r>
              <a:rPr lang="en-US" sz="2800" i="1" dirty="0">
                <a:solidFill>
                  <a:srgbClr val="C00000"/>
                </a:solidFill>
              </a:rPr>
              <a:t>Why?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914400" y="1295400"/>
            <a:ext cx="5613715" cy="4275529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/>
              </a:rPr>
              <a:t>void unroll2aa_combine(</a:t>
            </a:r>
            <a:r>
              <a:rPr lang="en-US" sz="1600" dirty="0" err="1">
                <a:latin typeface="Courier New"/>
              </a:rPr>
              <a:t>vec</a:t>
            </a:r>
            <a:r>
              <a:rPr lang="en-US" sz="1600" dirty="0">
                <a:latin typeface="Courier New"/>
              </a:rPr>
              <a:t> *v, </a:t>
            </a:r>
            <a:r>
              <a:rPr lang="en-US" sz="1600" dirty="0" err="1">
                <a:latin typeface="Courier New"/>
              </a:rPr>
              <a:t>data_t</a:t>
            </a:r>
            <a:r>
              <a:rPr lang="en-US" sz="1600" dirty="0">
                <a:latin typeface="Courier New"/>
              </a:rPr>
              <a:t> *</a:t>
            </a:r>
            <a:r>
              <a:rPr lang="en-US" sz="1600" dirty="0" err="1">
                <a:latin typeface="Courier New"/>
              </a:rPr>
              <a:t>dest</a:t>
            </a:r>
            <a:r>
              <a:rPr lang="en-US" sz="1600" dirty="0">
                <a:latin typeface="Courier New"/>
              </a:rPr>
              <a:t>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 = IDENT;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for (</a:t>
            </a:r>
            <a:r>
              <a:rPr lang="en-US" sz="1600" err="1">
                <a:solidFill>
                  <a:srgbClr val="A50021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 = 0; </a:t>
            </a:r>
            <a:r>
              <a:rPr lang="en-US" sz="1600" err="1">
                <a:solidFill>
                  <a:srgbClr val="A50021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 &lt; limit; </a:t>
            </a:r>
            <a:r>
              <a:rPr lang="en-US" sz="1600">
                <a:solidFill>
                  <a:srgbClr val="A50021"/>
                </a:solidFill>
                <a:latin typeface="Courier New"/>
              </a:rPr>
              <a:t>i 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+= 2)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	x = x OP 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(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 OP d[i+1]</a:t>
            </a:r>
            <a:r>
              <a:rPr lang="en-US" sz="1600" dirty="0">
                <a:solidFill>
                  <a:schemeClr val="folHlink"/>
                </a:solidFill>
                <a:latin typeface="Courier New" pitchFamily="49" charset="0"/>
              </a:rPr>
              <a:t>)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 = x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5014881" y="4831583"/>
            <a:ext cx="3767056" cy="366767"/>
          </a:xfrm>
          <a:prstGeom prst="rect">
            <a:avLst/>
          </a:prstGeom>
          <a:solidFill>
            <a:srgbClr val="F1C7C7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(x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]) OP d[i+1];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14881" y="4462251"/>
            <a:ext cx="1981953" cy="36933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Compare to before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26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Effect of Reassociation</a:t>
            </a:r>
          </a:p>
        </p:txBody>
      </p:sp>
      <p:sp>
        <p:nvSpPr>
          <p:cNvPr id="793627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66"/>
            <a:ext cx="8307387" cy="173508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Nearly 2x speedup for </a:t>
            </a:r>
            <a:r>
              <a:rPr lang="en-US" dirty="0" err="1"/>
              <a:t>Int</a:t>
            </a:r>
            <a:r>
              <a:rPr lang="en-US" dirty="0"/>
              <a:t> *, FP +, FP *</a:t>
            </a:r>
          </a:p>
          <a:p>
            <a:pPr lvl="1" eaLnBrk="1" hangingPunct="1">
              <a:defRPr/>
            </a:pPr>
            <a:r>
              <a:rPr lang="en-US" dirty="0"/>
              <a:t>Reason: Breaks sequential dependency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Why is that? (next slide)</a:t>
            </a:r>
          </a:p>
        </p:txBody>
      </p:sp>
      <p:sp>
        <p:nvSpPr>
          <p:cNvPr id="24610" name="Rectangle 28"/>
          <p:cNvSpPr>
            <a:spLocks noChangeArrowheads="1"/>
          </p:cNvSpPr>
          <p:nvPr/>
        </p:nvSpPr>
        <p:spPr bwMode="auto">
          <a:xfrm>
            <a:off x="1143000" y="56530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x OP 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OP d[i+1]);</a:t>
            </a:r>
          </a:p>
        </p:txBody>
      </p:sp>
      <p:graphicFrame>
        <p:nvGraphicFramePr>
          <p:cNvPr id="8" name="Group 49"/>
          <p:cNvGraphicFramePr>
            <a:graphicFrameLocks noGrp="1"/>
          </p:cNvGraphicFramePr>
          <p:nvPr/>
        </p:nvGraphicFramePr>
        <p:xfrm>
          <a:off x="1570037" y="1066800"/>
          <a:ext cx="6003925" cy="3165221"/>
        </p:xfrm>
        <a:graphic>
          <a:graphicData uri="http://schemas.openxmlformats.org/drawingml/2006/table">
            <a:tbl>
              <a:tblPr/>
              <a:tblGrid>
                <a:gridCol w="1723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0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2x1a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H="1" flipV="1">
            <a:off x="7391400" y="4267200"/>
            <a:ext cx="381000" cy="60960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6953414" y="4782597"/>
            <a:ext cx="2190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FP *</a:t>
            </a:r>
          </a:p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load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 flipV="1">
            <a:off x="4191000" y="4191000"/>
            <a:ext cx="1771814" cy="1581835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5581814" y="5696634"/>
            <a:ext cx="2190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4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</a:t>
            </a:r>
            <a:r>
              <a:rPr lang="en-US" sz="1800" dirty="0" err="1">
                <a:latin typeface="Calibri" pitchFamily="34" charset="0"/>
              </a:rPr>
              <a:t>int</a:t>
            </a:r>
            <a:r>
              <a:rPr lang="en-US" sz="1800" dirty="0">
                <a:latin typeface="Calibri" pitchFamily="34" charset="0"/>
              </a:rPr>
              <a:t> +</a:t>
            </a:r>
          </a:p>
          <a:p>
            <a:r>
              <a:rPr lang="en-US" sz="1800" dirty="0">
                <a:latin typeface="Calibri" pitchFamily="34" charset="0"/>
              </a:rPr>
              <a:t>2 </a:t>
            </a:r>
            <a:r>
              <a:rPr lang="en-US" sz="1800" dirty="0" err="1">
                <a:latin typeface="Calibri" pitchFamily="34" charset="0"/>
              </a:rPr>
              <a:t>func</a:t>
            </a:r>
            <a:r>
              <a:rPr lang="en-US" sz="1800" dirty="0">
                <a:latin typeface="Calibri" pitchFamily="34" charset="0"/>
              </a:rPr>
              <a:t>. units for load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27" grpId="0" build="p"/>
      <p:bldP spid="246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ine 7"/>
          <p:cNvSpPr>
            <a:spLocks noChangeShapeType="1"/>
          </p:cNvSpPr>
          <p:nvPr/>
        </p:nvSpPr>
        <p:spPr bwMode="auto">
          <a:xfrm>
            <a:off x="3124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Reassociated Computation</a:t>
            </a:r>
          </a:p>
        </p:txBody>
      </p:sp>
      <p:sp>
        <p:nvSpPr>
          <p:cNvPr id="66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9500" y="1481138"/>
            <a:ext cx="3949700" cy="5224462"/>
          </a:xfrm>
        </p:spPr>
        <p:txBody>
          <a:bodyPr/>
          <a:lstStyle/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/>
              <a:t>What changed:</a:t>
            </a:r>
          </a:p>
          <a:p>
            <a:pPr marL="628650" lvl="1" indent="-230188">
              <a:lnSpc>
                <a:spcPct val="85000"/>
              </a:lnSpc>
              <a:defRPr/>
            </a:pPr>
            <a:r>
              <a:rPr lang="en-US" sz="1800" dirty="0"/>
              <a:t>Ops in the next iteration can be started early (no dependency)</a:t>
            </a:r>
          </a:p>
          <a:p>
            <a:pPr marL="287338" indent="-287338" eaLnBrk="1" hangingPunct="1">
              <a:lnSpc>
                <a:spcPct val="85000"/>
              </a:lnSpc>
              <a:defRPr/>
            </a:pPr>
            <a:endParaRPr lang="en-US" dirty="0"/>
          </a:p>
          <a:p>
            <a:pPr marL="287338" indent="-287338" eaLnBrk="1" hangingPunct="1">
              <a:lnSpc>
                <a:spcPct val="85000"/>
              </a:lnSpc>
              <a:defRPr/>
            </a:pPr>
            <a:r>
              <a:rPr lang="en-US" dirty="0"/>
              <a:t>Overall Performance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/>
              <a:t>N elements, D cycles latency/op</a:t>
            </a:r>
          </a:p>
          <a:p>
            <a:pPr marL="627063" lvl="1" indent="-228600" eaLnBrk="1" hangingPunct="1">
              <a:lnSpc>
                <a:spcPct val="90000"/>
              </a:lnSpc>
              <a:defRPr/>
            </a:pPr>
            <a:r>
              <a:rPr lang="en-US" sz="1800" dirty="0"/>
              <a:t>(N/2+1)*D cycles:</a:t>
            </a:r>
            <a:br>
              <a:rPr lang="en-US" sz="1800" dirty="0"/>
            </a:br>
            <a:r>
              <a:rPr lang="en-US" sz="1800" b="1" dirty="0">
                <a:solidFill>
                  <a:srgbClr val="C00000"/>
                </a:solidFill>
              </a:rPr>
              <a:t>CPE = D/2</a:t>
            </a:r>
          </a:p>
        </p:txBody>
      </p:sp>
      <p:sp>
        <p:nvSpPr>
          <p:cNvPr id="25607" name="AutoShape 6"/>
          <p:cNvSpPr>
            <a:spLocks noChangeArrowheads="1"/>
          </p:cNvSpPr>
          <p:nvPr/>
        </p:nvSpPr>
        <p:spPr bwMode="auto">
          <a:xfrm>
            <a:off x="1066800" y="3616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1219200" y="3387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09" name="AutoShape 8"/>
          <p:cNvSpPr>
            <a:spLocks noChangeArrowheads="1"/>
          </p:cNvSpPr>
          <p:nvPr/>
        </p:nvSpPr>
        <p:spPr bwMode="auto">
          <a:xfrm>
            <a:off x="1676400" y="4149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1" name="Freeform 10"/>
          <p:cNvSpPr>
            <a:spLocks/>
          </p:cNvSpPr>
          <p:nvPr/>
        </p:nvSpPr>
        <p:spPr bwMode="auto">
          <a:xfrm>
            <a:off x="1371600" y="39211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39" name="Rectangle 11"/>
          <p:cNvSpPr>
            <a:spLocks noChangeArrowheads="1"/>
          </p:cNvSpPr>
          <p:nvPr/>
        </p:nvSpPr>
        <p:spPr bwMode="auto">
          <a:xfrm>
            <a:off x="1112838" y="3082925"/>
            <a:ext cx="230188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5613" name="AutoShape 12"/>
          <p:cNvSpPr>
            <a:spLocks noChangeArrowheads="1"/>
          </p:cNvSpPr>
          <p:nvPr/>
        </p:nvSpPr>
        <p:spPr bwMode="auto">
          <a:xfrm>
            <a:off x="2270125" y="46831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5" name="Freeform 14"/>
          <p:cNvSpPr>
            <a:spLocks/>
          </p:cNvSpPr>
          <p:nvPr/>
        </p:nvSpPr>
        <p:spPr bwMode="auto">
          <a:xfrm>
            <a:off x="1965325" y="44545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16" name="AutoShape 15"/>
          <p:cNvSpPr>
            <a:spLocks noChangeArrowheads="1"/>
          </p:cNvSpPr>
          <p:nvPr/>
        </p:nvSpPr>
        <p:spPr bwMode="auto">
          <a:xfrm>
            <a:off x="2863850" y="5216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5618" name="Freeform 17"/>
          <p:cNvSpPr>
            <a:spLocks/>
          </p:cNvSpPr>
          <p:nvPr/>
        </p:nvSpPr>
        <p:spPr bwMode="auto">
          <a:xfrm>
            <a:off x="2559050" y="4987925"/>
            <a:ext cx="304800" cy="369888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1" name="AutoShape 25"/>
          <p:cNvSpPr>
            <a:spLocks noChangeArrowheads="1"/>
          </p:cNvSpPr>
          <p:nvPr/>
        </p:nvSpPr>
        <p:spPr bwMode="auto">
          <a:xfrm>
            <a:off x="1371600" y="29305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</a:t>
            </a:r>
          </a:p>
        </p:txBody>
      </p:sp>
      <p:sp>
        <p:nvSpPr>
          <p:cNvPr id="662554" name="Rectangle 26"/>
          <p:cNvSpPr>
            <a:spLocks noChangeArrowheads="1"/>
          </p:cNvSpPr>
          <p:nvPr/>
        </p:nvSpPr>
        <p:spPr bwMode="auto">
          <a:xfrm>
            <a:off x="1676400" y="24384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25663" name="Line 27"/>
          <p:cNvSpPr>
            <a:spLocks noChangeShapeType="1"/>
          </p:cNvSpPr>
          <p:nvPr/>
        </p:nvSpPr>
        <p:spPr bwMode="auto">
          <a:xfrm>
            <a:off x="1447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56" name="Rectangle 28"/>
          <p:cNvSpPr>
            <a:spLocks noChangeArrowheads="1"/>
          </p:cNvSpPr>
          <p:nvPr/>
        </p:nvSpPr>
        <p:spPr bwMode="auto">
          <a:xfrm>
            <a:off x="1295400" y="24384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25665" name="Freeform 29"/>
          <p:cNvSpPr>
            <a:spLocks/>
          </p:cNvSpPr>
          <p:nvPr/>
        </p:nvSpPr>
        <p:spPr bwMode="auto">
          <a:xfrm>
            <a:off x="1447800" y="32353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6" name="Line 30"/>
          <p:cNvSpPr>
            <a:spLocks noChangeShapeType="1"/>
          </p:cNvSpPr>
          <p:nvPr/>
        </p:nvSpPr>
        <p:spPr bwMode="auto">
          <a:xfrm>
            <a:off x="1828800" y="27019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5" name="AutoShape 32"/>
          <p:cNvSpPr>
            <a:spLocks noChangeArrowheads="1"/>
          </p:cNvSpPr>
          <p:nvPr/>
        </p:nvSpPr>
        <p:spPr bwMode="auto">
          <a:xfrm>
            <a:off x="1981200" y="34639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1" name="Rectangle 33"/>
          <p:cNvSpPr>
            <a:spLocks noChangeArrowheads="1"/>
          </p:cNvSpPr>
          <p:nvPr/>
        </p:nvSpPr>
        <p:spPr bwMode="auto">
          <a:xfrm>
            <a:off x="2286000" y="29718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5657" name="Line 34"/>
          <p:cNvSpPr>
            <a:spLocks noChangeShapeType="1"/>
          </p:cNvSpPr>
          <p:nvPr/>
        </p:nvSpPr>
        <p:spPr bwMode="auto">
          <a:xfrm>
            <a:off x="2057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63" name="Rectangle 35"/>
          <p:cNvSpPr>
            <a:spLocks noChangeArrowheads="1"/>
          </p:cNvSpPr>
          <p:nvPr/>
        </p:nvSpPr>
        <p:spPr bwMode="auto">
          <a:xfrm>
            <a:off x="1905000" y="29718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5659" name="Freeform 36"/>
          <p:cNvSpPr>
            <a:spLocks/>
          </p:cNvSpPr>
          <p:nvPr/>
        </p:nvSpPr>
        <p:spPr bwMode="auto">
          <a:xfrm>
            <a:off x="2057400" y="37687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60" name="Line 37"/>
          <p:cNvSpPr>
            <a:spLocks noChangeShapeType="1"/>
          </p:cNvSpPr>
          <p:nvPr/>
        </p:nvSpPr>
        <p:spPr bwMode="auto">
          <a:xfrm>
            <a:off x="2438400" y="32353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9" name="AutoShape 39"/>
          <p:cNvSpPr>
            <a:spLocks noChangeArrowheads="1"/>
          </p:cNvSpPr>
          <p:nvPr/>
        </p:nvSpPr>
        <p:spPr bwMode="auto">
          <a:xfrm>
            <a:off x="2590800" y="39973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68" name="Rectangle 40"/>
          <p:cNvSpPr>
            <a:spLocks noChangeArrowheads="1"/>
          </p:cNvSpPr>
          <p:nvPr/>
        </p:nvSpPr>
        <p:spPr bwMode="auto">
          <a:xfrm>
            <a:off x="2895600" y="35052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5651" name="Line 41"/>
          <p:cNvSpPr>
            <a:spLocks noChangeShapeType="1"/>
          </p:cNvSpPr>
          <p:nvPr/>
        </p:nvSpPr>
        <p:spPr bwMode="auto">
          <a:xfrm>
            <a:off x="2667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0" name="Rectangle 42"/>
          <p:cNvSpPr>
            <a:spLocks noChangeArrowheads="1"/>
          </p:cNvSpPr>
          <p:nvPr/>
        </p:nvSpPr>
        <p:spPr bwMode="auto">
          <a:xfrm>
            <a:off x="2514600" y="35052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5653" name="Freeform 43"/>
          <p:cNvSpPr>
            <a:spLocks/>
          </p:cNvSpPr>
          <p:nvPr/>
        </p:nvSpPr>
        <p:spPr bwMode="auto">
          <a:xfrm>
            <a:off x="2667000" y="43021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54" name="Line 44"/>
          <p:cNvSpPr>
            <a:spLocks noChangeShapeType="1"/>
          </p:cNvSpPr>
          <p:nvPr/>
        </p:nvSpPr>
        <p:spPr bwMode="auto">
          <a:xfrm>
            <a:off x="3048000" y="37687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3" name="AutoShape 46"/>
          <p:cNvSpPr>
            <a:spLocks noChangeArrowheads="1"/>
          </p:cNvSpPr>
          <p:nvPr/>
        </p:nvSpPr>
        <p:spPr bwMode="auto">
          <a:xfrm>
            <a:off x="3200400" y="4530725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D5F1C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662575" name="Rectangle 47"/>
          <p:cNvSpPr>
            <a:spLocks noChangeArrowheads="1"/>
          </p:cNvSpPr>
          <p:nvPr/>
        </p:nvSpPr>
        <p:spPr bwMode="auto">
          <a:xfrm>
            <a:off x="3505200" y="4038600"/>
            <a:ext cx="320675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5645" name="Line 48"/>
          <p:cNvSpPr>
            <a:spLocks noChangeShapeType="1"/>
          </p:cNvSpPr>
          <p:nvPr/>
        </p:nvSpPr>
        <p:spPr bwMode="auto">
          <a:xfrm>
            <a:off x="3276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62577" name="Rectangle 49"/>
          <p:cNvSpPr>
            <a:spLocks noChangeArrowheads="1"/>
          </p:cNvSpPr>
          <p:nvPr/>
        </p:nvSpPr>
        <p:spPr bwMode="auto">
          <a:xfrm>
            <a:off x="3124200" y="4038600"/>
            <a:ext cx="323850" cy="3698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5647" name="Freeform 50"/>
          <p:cNvSpPr>
            <a:spLocks/>
          </p:cNvSpPr>
          <p:nvPr/>
        </p:nvSpPr>
        <p:spPr bwMode="auto">
          <a:xfrm>
            <a:off x="3276600" y="4835525"/>
            <a:ext cx="92075" cy="369888"/>
          </a:xfrm>
          <a:custGeom>
            <a:avLst/>
            <a:gdLst>
              <a:gd name="T0" fmla="*/ 96 w 96"/>
              <a:gd name="T1" fmla="*/ 0 h 144"/>
              <a:gd name="T2" fmla="*/ 96 w 96"/>
              <a:gd name="T3" fmla="*/ 48 h 144"/>
              <a:gd name="T4" fmla="*/ 0 w 96"/>
              <a:gd name="T5" fmla="*/ 48 h 144"/>
              <a:gd name="T6" fmla="*/ 0 w 96"/>
              <a:gd name="T7" fmla="*/ 144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96"/>
              <a:gd name="T13" fmla="*/ 0 h 144"/>
              <a:gd name="T14" fmla="*/ 96 w 96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6" h="144">
                <a:moveTo>
                  <a:pt x="96" y="0"/>
                </a:moveTo>
                <a:lnTo>
                  <a:pt x="96" y="48"/>
                </a:lnTo>
                <a:lnTo>
                  <a:pt x="0" y="48"/>
                </a:lnTo>
                <a:lnTo>
                  <a:pt x="0" y="144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648" name="Line 51"/>
          <p:cNvSpPr>
            <a:spLocks noChangeShapeType="1"/>
          </p:cNvSpPr>
          <p:nvPr/>
        </p:nvSpPr>
        <p:spPr bwMode="auto">
          <a:xfrm>
            <a:off x="3657600" y="4302125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457200" y="1614433"/>
            <a:ext cx="3767056" cy="366767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x = x OP (d[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OP d[i+1]);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8558382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Loop Unrolling with Separate Accumulators (2x2)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6019800"/>
            <a:ext cx="8307387" cy="577850"/>
          </a:xfrm>
        </p:spPr>
        <p:txBody>
          <a:bodyPr/>
          <a:lstStyle/>
          <a:p>
            <a:r>
              <a:rPr lang="en-US" sz="2800" dirty="0"/>
              <a:t>Different form of </a:t>
            </a:r>
            <a:r>
              <a:rPr lang="en-US" sz="2800" dirty="0" err="1"/>
              <a:t>reassociation</a:t>
            </a:r>
            <a:endParaRPr lang="en-US" sz="2800" dirty="0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133600" y="990600"/>
            <a:ext cx="5490285" cy="4767972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/>
              </a:rPr>
              <a:t>void unroll2a_combine(</a:t>
            </a:r>
            <a:r>
              <a:rPr lang="en-US" sz="1600" dirty="0" err="1">
                <a:latin typeface="Courier New"/>
              </a:rPr>
              <a:t>vec</a:t>
            </a:r>
            <a:r>
              <a:rPr lang="en-US" sz="1600" dirty="0">
                <a:latin typeface="Courier New"/>
              </a:rPr>
              <a:t> *v, </a:t>
            </a:r>
            <a:r>
              <a:rPr lang="en-US" sz="1600" dirty="0" err="1">
                <a:latin typeface="Courier New"/>
              </a:rPr>
              <a:t>data_t</a:t>
            </a:r>
            <a:r>
              <a:rPr lang="en-US" sz="1600" dirty="0">
                <a:latin typeface="Courier New"/>
              </a:rPr>
              <a:t> *</a:t>
            </a:r>
            <a:r>
              <a:rPr lang="en-US" sz="1600" dirty="0" err="1">
                <a:latin typeface="Courier New"/>
              </a:rPr>
              <a:t>dest</a:t>
            </a:r>
            <a:r>
              <a:rPr lang="en-US" sz="1600" dirty="0">
                <a:latin typeface="Courier New"/>
              </a:rPr>
              <a:t>)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length = </a:t>
            </a:r>
            <a:r>
              <a:rPr lang="en-US" sz="1600" dirty="0" err="1">
                <a:latin typeface="Courier New" pitchFamily="49" charset="0"/>
              </a:rPr>
              <a:t>vec_length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limit = length-1;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*d = </a:t>
            </a:r>
            <a:r>
              <a:rPr lang="en-US" sz="1600" dirty="0" err="1">
                <a:latin typeface="Courier New" pitchFamily="49" charset="0"/>
              </a:rPr>
              <a:t>get_vec_start</a:t>
            </a:r>
            <a:r>
              <a:rPr lang="en-US" sz="1600" dirty="0">
                <a:latin typeface="Courier New" pitchFamily="49" charset="0"/>
              </a:rPr>
              <a:t>(v);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x0 = IDENT;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data_t</a:t>
            </a:r>
            <a:r>
              <a:rPr lang="en-US" sz="1600" dirty="0">
                <a:latin typeface="Courier New" pitchFamily="49" charset="0"/>
              </a:rPr>
              <a:t> x1 = IDENT;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long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Combine 2 elements at a time */</a:t>
            </a:r>
          </a:p>
          <a:p>
            <a:pPr algn="l"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/>
              </a:rPr>
              <a:t>    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for (</a:t>
            </a:r>
            <a:r>
              <a:rPr lang="en-US" sz="1600" err="1">
                <a:solidFill>
                  <a:srgbClr val="A50021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 = 0; </a:t>
            </a:r>
            <a:r>
              <a:rPr lang="en-US" sz="1600" err="1">
                <a:solidFill>
                  <a:srgbClr val="A50021"/>
                </a:solidFill>
                <a:latin typeface="Courier New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 &lt; limit; </a:t>
            </a:r>
            <a:r>
              <a:rPr lang="en-US" sz="1600">
                <a:solidFill>
                  <a:srgbClr val="A50021"/>
                </a:solidFill>
                <a:latin typeface="Courier New"/>
              </a:rPr>
              <a:t>i </a:t>
            </a:r>
            <a:r>
              <a:rPr lang="en-US" sz="1600" dirty="0">
                <a:solidFill>
                  <a:srgbClr val="A50021"/>
                </a:solidFill>
                <a:latin typeface="Courier New"/>
              </a:rPr>
              <a:t>+= 2)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x0 = x0 OP d[</a:t>
            </a:r>
            <a:r>
              <a:rPr lang="en-US" sz="1600" dirty="0" err="1">
                <a:solidFill>
                  <a:srgbClr val="A50021"/>
                </a:solidFill>
                <a:latin typeface="Courier New" pitchFamily="49" charset="0"/>
              </a:rPr>
              <a:t>i</a:t>
            </a: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   x1 = x1 OP d[i+1];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solidFill>
                  <a:srgbClr val="A50021"/>
                </a:solidFill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/* Finish any remaining elements */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for (;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 &lt; length; 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	x0 = x0 OP d[</a:t>
            </a:r>
            <a:r>
              <a:rPr lang="en-US" sz="1600" dirty="0" err="1">
                <a:latin typeface="Courier New" pitchFamily="49" charset="0"/>
              </a:rPr>
              <a:t>i</a:t>
            </a:r>
            <a:r>
              <a:rPr lang="en-US" sz="16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}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    *</a:t>
            </a:r>
            <a:r>
              <a:rPr lang="en-US" sz="1600" dirty="0" err="1">
                <a:latin typeface="Courier New" pitchFamily="49" charset="0"/>
              </a:rPr>
              <a:t>dest</a:t>
            </a:r>
            <a:r>
              <a:rPr lang="en-US" sz="1600" dirty="0">
                <a:latin typeface="Courier New" pitchFamily="49" charset="0"/>
              </a:rPr>
              <a:t> = x0 OP x1;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Effect of Separate Accumulators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err="1"/>
              <a:t>Int</a:t>
            </a:r>
            <a:r>
              <a:rPr lang="en-US" dirty="0"/>
              <a:t> + makes use of two load units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2x speedup (over unroll2) for </a:t>
            </a:r>
            <a:r>
              <a:rPr lang="en-US" dirty="0" err="1"/>
              <a:t>Int</a:t>
            </a:r>
            <a:r>
              <a:rPr lang="en-US" dirty="0"/>
              <a:t> *, FP +, FP *</a:t>
            </a:r>
          </a:p>
          <a:p>
            <a:pPr lvl="1" eaLnBrk="1" hangingPunct="1">
              <a:defRPr/>
            </a:pPr>
            <a:endParaRPr lang="en-US" dirty="0"/>
          </a:p>
        </p:txBody>
      </p:sp>
      <p:sp>
        <p:nvSpPr>
          <p:cNvPr id="27688" name="Rectangle 34"/>
          <p:cNvSpPr>
            <a:spLocks noChangeArrowheads="1"/>
          </p:cNvSpPr>
          <p:nvPr/>
        </p:nvSpPr>
        <p:spPr bwMode="auto">
          <a:xfrm>
            <a:off x="1116830" y="5196267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x0 = x0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x1 = x1 OP d[i+1];</a:t>
            </a:r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357016" y="1168527"/>
          <a:ext cx="7796385" cy="3101975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Combine4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1.27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2x1a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Unroll 2x2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0.81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2.51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  <p:bldP spid="27688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Line 138"/>
          <p:cNvSpPr>
            <a:spLocks noChangeShapeType="1"/>
          </p:cNvSpPr>
          <p:nvPr/>
        </p:nvSpPr>
        <p:spPr bwMode="auto">
          <a:xfrm>
            <a:off x="3505200" y="5486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107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Separate Accumulators</a:t>
            </a:r>
          </a:p>
        </p:txBody>
      </p:sp>
      <p:sp>
        <p:nvSpPr>
          <p:cNvPr id="28717" name="AutoShape 101"/>
          <p:cNvSpPr>
            <a:spLocks noChangeArrowheads="1"/>
          </p:cNvSpPr>
          <p:nvPr/>
        </p:nvSpPr>
        <p:spPr bwMode="auto">
          <a:xfrm>
            <a:off x="20574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18" name="Line 102"/>
          <p:cNvSpPr>
            <a:spLocks noChangeShapeType="1"/>
          </p:cNvSpPr>
          <p:nvPr/>
        </p:nvSpPr>
        <p:spPr bwMode="auto">
          <a:xfrm>
            <a:off x="22098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19" name="Line 103"/>
          <p:cNvSpPr>
            <a:spLocks noChangeShapeType="1"/>
          </p:cNvSpPr>
          <p:nvPr/>
        </p:nvSpPr>
        <p:spPr bwMode="auto">
          <a:xfrm>
            <a:off x="24384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0" name="AutoShape 104"/>
          <p:cNvSpPr>
            <a:spLocks noChangeArrowheads="1"/>
          </p:cNvSpPr>
          <p:nvPr/>
        </p:nvSpPr>
        <p:spPr bwMode="auto">
          <a:xfrm>
            <a:off x="26670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2" name="Line 106"/>
          <p:cNvSpPr>
            <a:spLocks noChangeShapeType="1"/>
          </p:cNvSpPr>
          <p:nvPr/>
        </p:nvSpPr>
        <p:spPr bwMode="auto">
          <a:xfrm>
            <a:off x="30480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23" name="Freeform 107"/>
          <p:cNvSpPr>
            <a:spLocks/>
          </p:cNvSpPr>
          <p:nvPr/>
        </p:nvSpPr>
        <p:spPr bwMode="auto">
          <a:xfrm>
            <a:off x="23622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76" name="Rectangle 108"/>
          <p:cNvSpPr>
            <a:spLocks noChangeArrowheads="1"/>
          </p:cNvSpPr>
          <p:nvPr/>
        </p:nvSpPr>
        <p:spPr bwMode="auto">
          <a:xfrm>
            <a:off x="21034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877" name="Rectangle 109"/>
          <p:cNvSpPr>
            <a:spLocks noChangeArrowheads="1"/>
          </p:cNvSpPr>
          <p:nvPr/>
        </p:nvSpPr>
        <p:spPr bwMode="auto">
          <a:xfrm>
            <a:off x="22860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1</a:t>
            </a:r>
          </a:p>
        </p:txBody>
      </p:sp>
      <p:sp>
        <p:nvSpPr>
          <p:cNvPr id="800878" name="Rectangle 110"/>
          <p:cNvSpPr>
            <a:spLocks noChangeArrowheads="1"/>
          </p:cNvSpPr>
          <p:nvPr/>
        </p:nvSpPr>
        <p:spPr bwMode="auto">
          <a:xfrm>
            <a:off x="28956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3</a:t>
            </a:r>
          </a:p>
        </p:txBody>
      </p:sp>
      <p:sp>
        <p:nvSpPr>
          <p:cNvPr id="28727" name="AutoShape 111"/>
          <p:cNvSpPr>
            <a:spLocks noChangeArrowheads="1"/>
          </p:cNvSpPr>
          <p:nvPr/>
        </p:nvSpPr>
        <p:spPr bwMode="auto">
          <a:xfrm>
            <a:off x="32607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29" name="Line 113"/>
          <p:cNvSpPr>
            <a:spLocks noChangeShapeType="1"/>
          </p:cNvSpPr>
          <p:nvPr/>
        </p:nvSpPr>
        <p:spPr bwMode="auto">
          <a:xfrm>
            <a:off x="36417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0" name="Freeform 114"/>
          <p:cNvSpPr>
            <a:spLocks/>
          </p:cNvSpPr>
          <p:nvPr/>
        </p:nvSpPr>
        <p:spPr bwMode="auto">
          <a:xfrm>
            <a:off x="29559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3" name="Rectangle 115"/>
          <p:cNvSpPr>
            <a:spLocks noChangeArrowheads="1"/>
          </p:cNvSpPr>
          <p:nvPr/>
        </p:nvSpPr>
        <p:spPr bwMode="auto">
          <a:xfrm>
            <a:off x="34893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5</a:t>
            </a:r>
          </a:p>
        </p:txBody>
      </p:sp>
      <p:sp>
        <p:nvSpPr>
          <p:cNvPr id="28732" name="AutoShape 116"/>
          <p:cNvSpPr>
            <a:spLocks noChangeArrowheads="1"/>
          </p:cNvSpPr>
          <p:nvPr/>
        </p:nvSpPr>
        <p:spPr bwMode="auto">
          <a:xfrm>
            <a:off x="38544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34" name="Line 118"/>
          <p:cNvSpPr>
            <a:spLocks noChangeShapeType="1"/>
          </p:cNvSpPr>
          <p:nvPr/>
        </p:nvSpPr>
        <p:spPr bwMode="auto">
          <a:xfrm>
            <a:off x="42354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35" name="Freeform 119"/>
          <p:cNvSpPr>
            <a:spLocks/>
          </p:cNvSpPr>
          <p:nvPr/>
        </p:nvSpPr>
        <p:spPr bwMode="auto">
          <a:xfrm>
            <a:off x="35496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888" name="Rectangle 120"/>
          <p:cNvSpPr>
            <a:spLocks noChangeArrowheads="1"/>
          </p:cNvSpPr>
          <p:nvPr/>
        </p:nvSpPr>
        <p:spPr bwMode="auto">
          <a:xfrm>
            <a:off x="40830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7</a:t>
            </a:r>
          </a:p>
        </p:txBody>
      </p:sp>
      <p:sp>
        <p:nvSpPr>
          <p:cNvPr id="28740" name="Freeform 124"/>
          <p:cNvSpPr>
            <a:spLocks/>
          </p:cNvSpPr>
          <p:nvPr/>
        </p:nvSpPr>
        <p:spPr bwMode="auto">
          <a:xfrm flipH="1">
            <a:off x="3733800" y="5029200"/>
            <a:ext cx="40957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0" name="AutoShape 134"/>
          <p:cNvSpPr>
            <a:spLocks noChangeArrowheads="1"/>
          </p:cNvSpPr>
          <p:nvPr/>
        </p:nvSpPr>
        <p:spPr bwMode="auto">
          <a:xfrm>
            <a:off x="3200400" y="5246132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3" name="AutoShape 137"/>
          <p:cNvSpPr>
            <a:spLocks noChangeArrowheads="1"/>
          </p:cNvSpPr>
          <p:nvPr/>
        </p:nvSpPr>
        <p:spPr bwMode="auto">
          <a:xfrm>
            <a:off x="609600" y="31242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4" name="Line 138"/>
          <p:cNvSpPr>
            <a:spLocks noChangeShapeType="1"/>
          </p:cNvSpPr>
          <p:nvPr/>
        </p:nvSpPr>
        <p:spPr bwMode="auto">
          <a:xfrm>
            <a:off x="7620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5" name="Line 139"/>
          <p:cNvSpPr>
            <a:spLocks noChangeShapeType="1"/>
          </p:cNvSpPr>
          <p:nvPr/>
        </p:nvSpPr>
        <p:spPr bwMode="auto">
          <a:xfrm>
            <a:off x="990600" y="28956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6" name="AutoShape 140"/>
          <p:cNvSpPr>
            <a:spLocks noChangeArrowheads="1"/>
          </p:cNvSpPr>
          <p:nvPr/>
        </p:nvSpPr>
        <p:spPr bwMode="auto">
          <a:xfrm>
            <a:off x="1219200" y="36576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88" name="Line 142"/>
          <p:cNvSpPr>
            <a:spLocks noChangeShapeType="1"/>
          </p:cNvSpPr>
          <p:nvPr/>
        </p:nvSpPr>
        <p:spPr bwMode="auto">
          <a:xfrm>
            <a:off x="1600200" y="34290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89" name="Freeform 143"/>
          <p:cNvSpPr>
            <a:spLocks/>
          </p:cNvSpPr>
          <p:nvPr/>
        </p:nvSpPr>
        <p:spPr bwMode="auto">
          <a:xfrm>
            <a:off x="914400" y="34290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2" name="Rectangle 144"/>
          <p:cNvSpPr>
            <a:spLocks noChangeArrowheads="1"/>
          </p:cNvSpPr>
          <p:nvPr/>
        </p:nvSpPr>
        <p:spPr bwMode="auto">
          <a:xfrm>
            <a:off x="655638" y="2590800"/>
            <a:ext cx="230191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1</a:t>
            </a:r>
            <a:endParaRPr lang="en-US" sz="1800" baseline="-250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800913" name="Rectangle 145"/>
          <p:cNvSpPr>
            <a:spLocks noChangeArrowheads="1"/>
          </p:cNvSpPr>
          <p:nvPr/>
        </p:nvSpPr>
        <p:spPr bwMode="auto">
          <a:xfrm>
            <a:off x="838200" y="25908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0</a:t>
            </a:r>
          </a:p>
        </p:txBody>
      </p:sp>
      <p:sp>
        <p:nvSpPr>
          <p:cNvPr id="800914" name="Rectangle 146"/>
          <p:cNvSpPr>
            <a:spLocks noChangeArrowheads="1"/>
          </p:cNvSpPr>
          <p:nvPr/>
        </p:nvSpPr>
        <p:spPr bwMode="auto">
          <a:xfrm>
            <a:off x="1447800" y="31242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2</a:t>
            </a:r>
          </a:p>
        </p:txBody>
      </p:sp>
      <p:sp>
        <p:nvSpPr>
          <p:cNvPr id="28693" name="AutoShape 147"/>
          <p:cNvSpPr>
            <a:spLocks noChangeArrowheads="1"/>
          </p:cNvSpPr>
          <p:nvPr/>
        </p:nvSpPr>
        <p:spPr bwMode="auto">
          <a:xfrm>
            <a:off x="1812925" y="41910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695" name="Line 149"/>
          <p:cNvSpPr>
            <a:spLocks noChangeShapeType="1"/>
          </p:cNvSpPr>
          <p:nvPr/>
        </p:nvSpPr>
        <p:spPr bwMode="auto">
          <a:xfrm>
            <a:off x="2193925" y="39624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696" name="Freeform 150"/>
          <p:cNvSpPr>
            <a:spLocks/>
          </p:cNvSpPr>
          <p:nvPr/>
        </p:nvSpPr>
        <p:spPr bwMode="auto">
          <a:xfrm>
            <a:off x="1508125" y="39624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19" name="Rectangle 151"/>
          <p:cNvSpPr>
            <a:spLocks noChangeArrowheads="1"/>
          </p:cNvSpPr>
          <p:nvPr/>
        </p:nvSpPr>
        <p:spPr bwMode="auto">
          <a:xfrm>
            <a:off x="2041525" y="36576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4</a:t>
            </a:r>
          </a:p>
        </p:txBody>
      </p:sp>
      <p:sp>
        <p:nvSpPr>
          <p:cNvPr id="28698" name="AutoShape 152"/>
          <p:cNvSpPr>
            <a:spLocks noChangeArrowheads="1"/>
          </p:cNvSpPr>
          <p:nvPr/>
        </p:nvSpPr>
        <p:spPr bwMode="auto">
          <a:xfrm>
            <a:off x="2406650" y="4724400"/>
            <a:ext cx="533400" cy="304800"/>
          </a:xfrm>
          <a:prstGeom prst="roundRect">
            <a:avLst>
              <a:gd name="adj" fmla="val 19644"/>
            </a:avLst>
          </a:prstGeom>
          <a:solidFill>
            <a:srgbClr val="F1C7C7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28700" name="Line 154"/>
          <p:cNvSpPr>
            <a:spLocks noChangeShapeType="1"/>
          </p:cNvSpPr>
          <p:nvPr/>
        </p:nvSpPr>
        <p:spPr bwMode="auto">
          <a:xfrm>
            <a:off x="2787650" y="44958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8701" name="Freeform 155"/>
          <p:cNvSpPr>
            <a:spLocks/>
          </p:cNvSpPr>
          <p:nvPr/>
        </p:nvSpPr>
        <p:spPr bwMode="auto">
          <a:xfrm>
            <a:off x="2101850" y="4495800"/>
            <a:ext cx="304800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800924" name="Rectangle 156"/>
          <p:cNvSpPr>
            <a:spLocks noChangeArrowheads="1"/>
          </p:cNvSpPr>
          <p:nvPr/>
        </p:nvSpPr>
        <p:spPr bwMode="auto">
          <a:xfrm>
            <a:off x="2635250" y="4191000"/>
            <a:ext cx="323165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ctr">
              <a:defRPr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d</a:t>
            </a:r>
            <a:r>
              <a:rPr lang="en-US" sz="1800" baseline="-25000">
                <a:solidFill>
                  <a:schemeClr val="tx2"/>
                </a:solidFill>
                <a:latin typeface="Courier New" pitchFamily="49" charset="0"/>
              </a:rPr>
              <a:t>6</a:t>
            </a:r>
          </a:p>
        </p:txBody>
      </p:sp>
      <p:sp>
        <p:nvSpPr>
          <p:cNvPr id="28706" name="Freeform 160"/>
          <p:cNvSpPr>
            <a:spLocks/>
          </p:cNvSpPr>
          <p:nvPr/>
        </p:nvSpPr>
        <p:spPr bwMode="auto">
          <a:xfrm>
            <a:off x="2695574" y="5029200"/>
            <a:ext cx="504825" cy="369332"/>
          </a:xfrm>
          <a:custGeom>
            <a:avLst/>
            <a:gdLst>
              <a:gd name="T0" fmla="*/ 0 w 288"/>
              <a:gd name="T1" fmla="*/ 0 h 48"/>
              <a:gd name="T2" fmla="*/ 0 w 288"/>
              <a:gd name="T3" fmla="*/ 48 h 48"/>
              <a:gd name="T4" fmla="*/ 288 w 288"/>
              <a:gd name="T5" fmla="*/ 48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0"/>
                </a:moveTo>
                <a:lnTo>
                  <a:pt x="0" y="48"/>
                </a:lnTo>
                <a:lnTo>
                  <a:pt x="288" y="48"/>
                </a:lnTo>
              </a:path>
            </a:pathLst>
          </a:custGeom>
          <a:noFill/>
          <a:ln w="19050">
            <a:solidFill>
              <a:schemeClr val="tx2"/>
            </a:solidFill>
            <a:round/>
            <a:headEnd/>
            <a:tailEnd type="triangle" w="lg" len="med"/>
          </a:ln>
        </p:spPr>
        <p:txBody>
          <a:bodyPr wrap="square" lIns="45720" rIns="45720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Rectangle 34"/>
          <p:cNvSpPr>
            <a:spLocks noChangeArrowheads="1"/>
          </p:cNvSpPr>
          <p:nvPr/>
        </p:nvSpPr>
        <p:spPr bwMode="auto">
          <a:xfrm>
            <a:off x="609600" y="1642234"/>
            <a:ext cx="2802048" cy="643766"/>
          </a:xfrm>
          <a:prstGeom prst="rect">
            <a:avLst/>
          </a:prstGeom>
          <a:solidFill>
            <a:srgbClr val="F6F5BD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 anchor="t">
            <a:spAutoFit/>
          </a:bodyPr>
          <a:lstStyle/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x0 = x0 OP d[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];</a:t>
            </a:r>
          </a:p>
          <a:p>
            <a:pPr algn="l">
              <a:lnSpc>
                <a:spcPct val="100000"/>
              </a:lnSpc>
              <a:tabLst>
                <a:tab pos="914400" algn="l"/>
                <a:tab pos="2286000" algn="l"/>
              </a:tabLst>
            </a:pPr>
            <a:r>
              <a:rPr lang="en-US" sz="1800" dirty="0">
                <a:latin typeface="Courier New" pitchFamily="49" charset="0"/>
              </a:rPr>
              <a:t> x1 = x1 OP d[i+1];</a:t>
            </a: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4965700" y="1600200"/>
            <a:ext cx="39497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What changed:</a:t>
            </a:r>
          </a:p>
          <a:p>
            <a:pPr marL="628650" marR="0" lvl="1" indent="-23018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Two independent “streams” of operations</a:t>
            </a: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287338" marR="0" lvl="0" indent="-287338" algn="l" defTabSz="914400" rtl="0" eaLnBrk="1" fontAlgn="base" latinLnBrk="0" hangingPunct="1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Overall Performance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N elements, D cycles latency/op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Should be (N/2+1)*D cycles:</a:t>
            </a:r>
            <a:b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</a:b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</a:rPr>
              <a:t>CPE = D/2</a:t>
            </a:r>
          </a:p>
          <a:p>
            <a:pPr marL="627063" marR="0" lvl="1" indent="-228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CPE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 matches prediction!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410200" y="4953000"/>
            <a:ext cx="1698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What Now?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Unrolling &amp; Accumulating</a:t>
            </a:r>
          </a:p>
        </p:txBody>
      </p:sp>
      <p:sp>
        <p:nvSpPr>
          <p:cNvPr id="80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307388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Idea</a:t>
            </a:r>
          </a:p>
          <a:p>
            <a:pPr lvl="1" eaLnBrk="1" hangingPunct="1">
              <a:defRPr/>
            </a:pPr>
            <a:r>
              <a:rPr lang="en-US" dirty="0"/>
              <a:t>Can unroll to any degree L</a:t>
            </a:r>
          </a:p>
          <a:p>
            <a:pPr lvl="1" eaLnBrk="1" hangingPunct="1">
              <a:defRPr/>
            </a:pPr>
            <a:r>
              <a:rPr lang="en-US" dirty="0"/>
              <a:t>Can accumulate K results in parallel</a:t>
            </a:r>
          </a:p>
          <a:p>
            <a:pPr lvl="1" eaLnBrk="1" hangingPunct="1">
              <a:defRPr/>
            </a:pPr>
            <a:r>
              <a:rPr lang="en-US" dirty="0"/>
              <a:t>L must be multiple of K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Limitations</a:t>
            </a:r>
          </a:p>
          <a:p>
            <a:pPr lvl="1" eaLnBrk="1" hangingPunct="1">
              <a:defRPr/>
            </a:pPr>
            <a:r>
              <a:rPr lang="en-US" dirty="0"/>
              <a:t>Diminishing returns</a:t>
            </a:r>
          </a:p>
          <a:p>
            <a:pPr lvl="2" eaLnBrk="1" hangingPunct="1">
              <a:defRPr/>
            </a:pPr>
            <a:r>
              <a:rPr lang="en-US" dirty="0"/>
              <a:t>Cannot go beyond throughput limitations of execution units</a:t>
            </a:r>
          </a:p>
          <a:p>
            <a:pPr lvl="1" eaLnBrk="1" hangingPunct="1">
              <a:defRPr/>
            </a:pPr>
            <a:r>
              <a:rPr lang="en-US" dirty="0"/>
              <a:t>Large overhead for short lengths</a:t>
            </a:r>
          </a:p>
          <a:p>
            <a:pPr lvl="2" eaLnBrk="1" hangingPunct="1">
              <a:defRPr/>
            </a:pPr>
            <a:r>
              <a:rPr lang="en-US" dirty="0"/>
              <a:t>Finish off iterations sequentially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Unrolling &amp; Accumulating: Double *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Case</a:t>
            </a:r>
          </a:p>
          <a:p>
            <a:pPr lvl="1" eaLnBrk="1" hangingPunct="1">
              <a:defRPr/>
            </a:pPr>
            <a:r>
              <a:rPr lang="en-US" dirty="0"/>
              <a:t>Intel </a:t>
            </a:r>
            <a:r>
              <a:rPr lang="en-US" dirty="0" err="1"/>
              <a:t>Haswell</a:t>
            </a:r>
            <a:r>
              <a:rPr lang="en-US" dirty="0"/>
              <a:t> </a:t>
            </a:r>
          </a:p>
          <a:p>
            <a:pPr lvl="1" eaLnBrk="1" hangingPunct="1">
              <a:defRPr/>
            </a:pPr>
            <a:r>
              <a:rPr lang="en-US" dirty="0"/>
              <a:t>Double FP Multiplication</a:t>
            </a:r>
          </a:p>
          <a:p>
            <a:pPr lvl="1" eaLnBrk="1" hangingPunct="1">
              <a:defRPr/>
            </a:pPr>
            <a:r>
              <a:rPr lang="en-US" dirty="0"/>
              <a:t>Latency bound: 5.00.  Throughput bound: 0.50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900013"/>
              </p:ext>
            </p:extLst>
          </p:nvPr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5.01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1.67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185331" y="4544304"/>
            <a:ext cx="1890196" cy="46166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400" i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Accumulators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5344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Limitations of Optimizing Compilers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219700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z="2000" dirty="0"/>
              <a:t>Operate under fundamental constraint</a:t>
            </a:r>
          </a:p>
          <a:p>
            <a:pPr lvl="1" eaLnBrk="1" hangingPunct="1">
              <a:defRPr/>
            </a:pPr>
            <a:r>
              <a:rPr lang="en-US" sz="1800" dirty="0"/>
              <a:t>Must not cause any change in program behavior</a:t>
            </a:r>
          </a:p>
          <a:p>
            <a:pPr lvl="2">
              <a:defRPr/>
            </a:pPr>
            <a:r>
              <a:rPr lang="en-US" sz="1800" dirty="0"/>
              <a:t>Except, possibly when program making use of nonstandard language features</a:t>
            </a:r>
          </a:p>
          <a:p>
            <a:pPr lvl="1" eaLnBrk="1" hangingPunct="1">
              <a:defRPr/>
            </a:pPr>
            <a:r>
              <a:rPr lang="en-US" sz="1800" dirty="0"/>
              <a:t>Often prevents it from making optimizations that would only affect behavior under pathological conditions.</a:t>
            </a:r>
          </a:p>
          <a:p>
            <a:pPr eaLnBrk="1" hangingPunct="1">
              <a:defRPr/>
            </a:pPr>
            <a:r>
              <a:rPr lang="en-US" sz="2000" dirty="0"/>
              <a:t>Behavior that may be obvious to the programmer can  be obfuscated by languages and coding styles</a:t>
            </a:r>
          </a:p>
          <a:p>
            <a:pPr lvl="1" eaLnBrk="1" hangingPunct="1">
              <a:defRPr/>
            </a:pPr>
            <a:r>
              <a:rPr lang="en-US" sz="1800" dirty="0"/>
              <a:t>e.g., Data ranges may be more limited than variable types suggest</a:t>
            </a:r>
          </a:p>
          <a:p>
            <a:pPr eaLnBrk="1" hangingPunct="1">
              <a:defRPr/>
            </a:pPr>
            <a:r>
              <a:rPr lang="en-US" sz="2000" dirty="0"/>
              <a:t>Most analysis is performed only within procedures</a:t>
            </a:r>
            <a:endParaRPr lang="en-US" sz="1800" dirty="0"/>
          </a:p>
          <a:p>
            <a:pPr lvl="1" eaLnBrk="1" hangingPunct="1">
              <a:defRPr/>
            </a:pPr>
            <a:r>
              <a:rPr lang="en-US" sz="1800" dirty="0"/>
              <a:t>By default, compilers only do </a:t>
            </a:r>
            <a:r>
              <a:rPr lang="en-US" sz="1800" dirty="0" err="1"/>
              <a:t>interprocedural</a:t>
            </a:r>
            <a:r>
              <a:rPr lang="en-US" sz="1800" dirty="0"/>
              <a:t> analysis within individual files</a:t>
            </a:r>
          </a:p>
          <a:p>
            <a:pPr lvl="2">
              <a:defRPr/>
            </a:pPr>
            <a:r>
              <a:rPr lang="en-US" sz="1800" dirty="0"/>
              <a:t>But, not between code in different files</a:t>
            </a:r>
          </a:p>
          <a:p>
            <a:pPr lvl="1">
              <a:defRPr/>
            </a:pPr>
            <a:r>
              <a:rPr lang="en-US" sz="1800" dirty="0"/>
              <a:t>Historically, whole-program analysis was too expensive </a:t>
            </a:r>
            <a:r>
              <a:rPr lang="en-US" sz="1800" dirty="0">
                <a:solidFill>
                  <a:srgbClr val="FF0000"/>
                </a:solidFill>
              </a:rPr>
              <a:t>(change is coming!)</a:t>
            </a:r>
          </a:p>
          <a:p>
            <a:pPr eaLnBrk="1" hangingPunct="1">
              <a:defRPr/>
            </a:pPr>
            <a:r>
              <a:rPr lang="en-US" sz="2000" dirty="0"/>
              <a:t>Most analysis is based only on </a:t>
            </a:r>
            <a:r>
              <a:rPr lang="en-US" sz="2000" i="1" dirty="0"/>
              <a:t>static</a:t>
            </a:r>
            <a:r>
              <a:rPr lang="en-US" sz="2000" dirty="0"/>
              <a:t> information</a:t>
            </a:r>
          </a:p>
          <a:p>
            <a:pPr lvl="1" eaLnBrk="1" hangingPunct="1">
              <a:defRPr/>
            </a:pPr>
            <a:r>
              <a:rPr lang="en-US" sz="1800" dirty="0"/>
              <a:t>Compiler has difficulty anticipating run-time inputs</a:t>
            </a:r>
            <a:endParaRPr lang="en-US" sz="2000" dirty="0"/>
          </a:p>
          <a:p>
            <a:pPr eaLnBrk="1" hangingPunct="1">
              <a:defRPr/>
            </a:pPr>
            <a:r>
              <a:rPr lang="en-US" sz="2000" dirty="0">
                <a:solidFill>
                  <a:srgbClr val="FF0000"/>
                </a:solidFill>
              </a:rPr>
              <a:t>When in doubt, the compiler must be conservative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7592093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Unrolling &amp; Accumulating: </a:t>
            </a:r>
            <a:r>
              <a:rPr lang="en-US" dirty="0" err="1"/>
              <a:t>Int</a:t>
            </a:r>
            <a:r>
              <a:rPr lang="en-US" dirty="0"/>
              <a:t> +</a:t>
            </a:r>
          </a:p>
        </p:txBody>
      </p:sp>
      <p:sp>
        <p:nvSpPr>
          <p:cNvPr id="80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74750"/>
            <a:ext cx="8307388" cy="1416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Case</a:t>
            </a:r>
          </a:p>
          <a:p>
            <a:pPr lvl="1" eaLnBrk="1" hangingPunct="1">
              <a:defRPr/>
            </a:pPr>
            <a:r>
              <a:rPr lang="en-US" dirty="0"/>
              <a:t>Intel </a:t>
            </a:r>
            <a:r>
              <a:rPr lang="en-US" dirty="0" err="1"/>
              <a:t>Haswell</a:t>
            </a:r>
            <a:endParaRPr lang="en-US" dirty="0"/>
          </a:p>
          <a:p>
            <a:pPr lvl="1" eaLnBrk="1" hangingPunct="1">
              <a:defRPr/>
            </a:pPr>
            <a:r>
              <a:rPr lang="en-US" dirty="0"/>
              <a:t>Integer addition</a:t>
            </a:r>
          </a:p>
          <a:p>
            <a:pPr lvl="1" eaLnBrk="1" hangingPunct="1">
              <a:defRPr/>
            </a:pPr>
            <a:r>
              <a:rPr lang="en-US" dirty="0"/>
              <a:t>Latency bound: 1.00.  Throughput bound: 1.00 </a:t>
            </a:r>
          </a:p>
        </p:txBody>
      </p:sp>
      <p:graphicFrame>
        <p:nvGraphicFramePr>
          <p:cNvPr id="803965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888306"/>
              </p:ext>
            </p:extLst>
          </p:nvPr>
        </p:nvGraphicFramePr>
        <p:xfrm>
          <a:off x="1066800" y="2819400"/>
          <a:ext cx="6705600" cy="35204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74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461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Unrolling Factor L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K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1.27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1.01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1.01</a:t>
                      </a: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0.81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0.74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0.69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1.24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0.54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alibri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</a:rPr>
                        <a:t>0.56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45720" marR="45720" horzOverflow="overflow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rot="16200000">
            <a:off x="-185331" y="4544304"/>
            <a:ext cx="1890196" cy="461665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2400" i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Accumulators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Achievable Performance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Limited only by throughput of functional units</a:t>
            </a:r>
          </a:p>
          <a:p>
            <a:pPr eaLnBrk="1" hangingPunct="1">
              <a:defRPr/>
            </a:pPr>
            <a:r>
              <a:rPr lang="en-US" dirty="0"/>
              <a:t>Up to 42X improvement over original, </a:t>
            </a:r>
            <a:r>
              <a:rPr lang="en-US" dirty="0" err="1"/>
              <a:t>unoptimized</a:t>
            </a:r>
            <a:r>
              <a:rPr lang="en-US" dirty="0"/>
              <a:t> code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357016" y="1168527"/>
          <a:ext cx="7796385" cy="1939925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-25400"/>
            <a:ext cx="8716962" cy="781050"/>
          </a:xfrm>
        </p:spPr>
        <p:txBody>
          <a:bodyPr/>
          <a:lstStyle/>
          <a:p>
            <a:pPr>
              <a:defRPr/>
            </a:pPr>
            <a:r>
              <a:rPr lang="en-US" dirty="0"/>
              <a:t>Recall Lab 7: Programming</a:t>
            </a:r>
            <a:r>
              <a:rPr lang="en-US" dirty="0">
                <a:ea typeface="+mj-ea"/>
              </a:rPr>
              <a:t> with AVX2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65150"/>
            <a:ext cx="8307387" cy="6140450"/>
          </a:xfrm>
        </p:spPr>
        <p:txBody>
          <a:bodyPr/>
          <a:lstStyle/>
          <a:p>
            <a:pPr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dirty="0"/>
              <a:t>Y</a:t>
            </a:r>
            <a:r>
              <a:rPr lang="en-US" dirty="0">
                <a:ea typeface="+mn-ea"/>
              </a:rPr>
              <a:t>MM Registers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16 total, each 32 bytes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32 single-byte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16 16-bit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8 32-bit integers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8 single-precision floats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4 double-precision floats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 single-precision float</a:t>
            </a:r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lnSpc>
                <a:spcPct val="105000"/>
              </a:lnSpc>
              <a:buFont typeface="Wingdings" pitchFamily="2" charset="2"/>
              <a:buChar char="n"/>
              <a:defRPr/>
            </a:pPr>
            <a:r>
              <a:rPr lang="en-US" dirty="0"/>
              <a:t>1 double-precision float</a:t>
            </a:r>
          </a:p>
        </p:txBody>
      </p:sp>
      <p:grpSp>
        <p:nvGrpSpPr>
          <p:cNvPr id="39941" name="Group 21"/>
          <p:cNvGrpSpPr>
            <a:grpSpLocks/>
          </p:cNvGrpSpPr>
          <p:nvPr/>
        </p:nvGrpSpPr>
        <p:grpSpPr bwMode="auto">
          <a:xfrm>
            <a:off x="609600" y="2546350"/>
            <a:ext cx="7315200" cy="304800"/>
            <a:chOff x="768" y="864"/>
            <a:chExt cx="4608" cy="192"/>
          </a:xfrm>
        </p:grpSpPr>
        <p:sp>
          <p:nvSpPr>
            <p:cNvPr id="40047" name="Rectangle 22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48" name="Rectangle 23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49" name="Rectangle 24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0" name="Rectangle 25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1" name="Rectangle 26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2" name="Rectangle 27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3" name="Rectangle 28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4" name="Rectangle 29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5" name="Rectangle 30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6" name="Rectangle 31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7" name="Rectangle 32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8" name="Rectangle 33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59" name="Rectangle 34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0" name="Rectangle 35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1" name="Rectangle 36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2" name="Rectangle 37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6350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9945" name="Rectangle 89"/>
          <p:cNvSpPr>
            <a:spLocks noChangeArrowheads="1"/>
          </p:cNvSpPr>
          <p:nvPr/>
        </p:nvSpPr>
        <p:spPr bwMode="auto">
          <a:xfrm>
            <a:off x="6096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6" name="Rectangle 90"/>
          <p:cNvSpPr>
            <a:spLocks noChangeArrowheads="1"/>
          </p:cNvSpPr>
          <p:nvPr/>
        </p:nvSpPr>
        <p:spPr bwMode="auto">
          <a:xfrm>
            <a:off x="15240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7" name="Rectangle 91"/>
          <p:cNvSpPr>
            <a:spLocks noChangeArrowheads="1"/>
          </p:cNvSpPr>
          <p:nvPr/>
        </p:nvSpPr>
        <p:spPr bwMode="auto">
          <a:xfrm>
            <a:off x="24384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8" name="Rectangle 92"/>
          <p:cNvSpPr>
            <a:spLocks noChangeArrowheads="1"/>
          </p:cNvSpPr>
          <p:nvPr/>
        </p:nvSpPr>
        <p:spPr bwMode="auto">
          <a:xfrm>
            <a:off x="33528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49" name="Rectangle 93"/>
          <p:cNvSpPr>
            <a:spLocks noChangeArrowheads="1"/>
          </p:cNvSpPr>
          <p:nvPr/>
        </p:nvSpPr>
        <p:spPr bwMode="auto">
          <a:xfrm>
            <a:off x="42672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0" name="Rectangle 94"/>
          <p:cNvSpPr>
            <a:spLocks noChangeArrowheads="1"/>
          </p:cNvSpPr>
          <p:nvPr/>
        </p:nvSpPr>
        <p:spPr bwMode="auto">
          <a:xfrm>
            <a:off x="51816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1" name="Rectangle 95"/>
          <p:cNvSpPr>
            <a:spLocks noChangeArrowheads="1"/>
          </p:cNvSpPr>
          <p:nvPr/>
        </p:nvSpPr>
        <p:spPr bwMode="auto">
          <a:xfrm>
            <a:off x="60960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2" name="Rectangle 96"/>
          <p:cNvSpPr>
            <a:spLocks noChangeArrowheads="1"/>
          </p:cNvSpPr>
          <p:nvPr/>
        </p:nvSpPr>
        <p:spPr bwMode="auto">
          <a:xfrm>
            <a:off x="7010400" y="2546350"/>
            <a:ext cx="9144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9953" name="Rectangle 97"/>
          <p:cNvSpPr>
            <a:spLocks noChangeArrowheads="1"/>
          </p:cNvSpPr>
          <p:nvPr/>
        </p:nvSpPr>
        <p:spPr bwMode="auto">
          <a:xfrm>
            <a:off x="609600" y="3308350"/>
            <a:ext cx="1828800" cy="304800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143" name="Rectangle 4"/>
          <p:cNvSpPr>
            <a:spLocks noChangeArrowheads="1"/>
          </p:cNvSpPr>
          <p:nvPr/>
        </p:nvSpPr>
        <p:spPr bwMode="auto">
          <a:xfrm>
            <a:off x="609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44" name="Rectangle 4"/>
          <p:cNvSpPr>
            <a:spLocks noChangeArrowheads="1"/>
          </p:cNvSpPr>
          <p:nvPr/>
        </p:nvSpPr>
        <p:spPr bwMode="auto">
          <a:xfrm>
            <a:off x="609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5" name="Rectangle 4"/>
          <p:cNvSpPr>
            <a:spLocks noChangeArrowheads="1"/>
          </p:cNvSpPr>
          <p:nvPr/>
        </p:nvSpPr>
        <p:spPr bwMode="auto">
          <a:xfrm>
            <a:off x="838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6" name="Rectangle 4"/>
          <p:cNvSpPr>
            <a:spLocks noChangeArrowheads="1"/>
          </p:cNvSpPr>
          <p:nvPr/>
        </p:nvSpPr>
        <p:spPr bwMode="auto">
          <a:xfrm>
            <a:off x="1066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7" name="Rectangle 4"/>
          <p:cNvSpPr>
            <a:spLocks noChangeArrowheads="1"/>
          </p:cNvSpPr>
          <p:nvPr/>
        </p:nvSpPr>
        <p:spPr bwMode="auto">
          <a:xfrm>
            <a:off x="1295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8" name="Rectangle 4"/>
          <p:cNvSpPr>
            <a:spLocks noChangeArrowheads="1"/>
          </p:cNvSpPr>
          <p:nvPr/>
        </p:nvSpPr>
        <p:spPr bwMode="auto">
          <a:xfrm>
            <a:off x="1524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69" name="Rectangle 4"/>
          <p:cNvSpPr>
            <a:spLocks noChangeArrowheads="1"/>
          </p:cNvSpPr>
          <p:nvPr/>
        </p:nvSpPr>
        <p:spPr bwMode="auto">
          <a:xfrm>
            <a:off x="1524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0" name="Rectangle 4"/>
          <p:cNvSpPr>
            <a:spLocks noChangeArrowheads="1"/>
          </p:cNvSpPr>
          <p:nvPr/>
        </p:nvSpPr>
        <p:spPr bwMode="auto">
          <a:xfrm>
            <a:off x="1752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1" name="Rectangle 4"/>
          <p:cNvSpPr>
            <a:spLocks noChangeArrowheads="1"/>
          </p:cNvSpPr>
          <p:nvPr/>
        </p:nvSpPr>
        <p:spPr bwMode="auto">
          <a:xfrm>
            <a:off x="1981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2" name="Rectangle 4"/>
          <p:cNvSpPr>
            <a:spLocks noChangeArrowheads="1"/>
          </p:cNvSpPr>
          <p:nvPr/>
        </p:nvSpPr>
        <p:spPr bwMode="auto">
          <a:xfrm>
            <a:off x="2209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3" name="Rectangle 4"/>
          <p:cNvSpPr>
            <a:spLocks noChangeArrowheads="1"/>
          </p:cNvSpPr>
          <p:nvPr/>
        </p:nvSpPr>
        <p:spPr bwMode="auto">
          <a:xfrm>
            <a:off x="2438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4" name="Rectangle 4"/>
          <p:cNvSpPr>
            <a:spLocks noChangeArrowheads="1"/>
          </p:cNvSpPr>
          <p:nvPr/>
        </p:nvSpPr>
        <p:spPr bwMode="auto">
          <a:xfrm>
            <a:off x="2438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5" name="Rectangle 4"/>
          <p:cNvSpPr>
            <a:spLocks noChangeArrowheads="1"/>
          </p:cNvSpPr>
          <p:nvPr/>
        </p:nvSpPr>
        <p:spPr bwMode="auto">
          <a:xfrm>
            <a:off x="2667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6" name="Rectangle 4"/>
          <p:cNvSpPr>
            <a:spLocks noChangeArrowheads="1"/>
          </p:cNvSpPr>
          <p:nvPr/>
        </p:nvSpPr>
        <p:spPr bwMode="auto">
          <a:xfrm>
            <a:off x="2895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7" name="Rectangle 4"/>
          <p:cNvSpPr>
            <a:spLocks noChangeArrowheads="1"/>
          </p:cNvSpPr>
          <p:nvPr/>
        </p:nvSpPr>
        <p:spPr bwMode="auto">
          <a:xfrm>
            <a:off x="3124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8" name="Rectangle 4"/>
          <p:cNvSpPr>
            <a:spLocks noChangeArrowheads="1"/>
          </p:cNvSpPr>
          <p:nvPr/>
        </p:nvSpPr>
        <p:spPr bwMode="auto">
          <a:xfrm>
            <a:off x="3352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79" name="Rectangle 4"/>
          <p:cNvSpPr>
            <a:spLocks noChangeArrowheads="1"/>
          </p:cNvSpPr>
          <p:nvPr/>
        </p:nvSpPr>
        <p:spPr bwMode="auto">
          <a:xfrm>
            <a:off x="3352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0" name="Rectangle 4"/>
          <p:cNvSpPr>
            <a:spLocks noChangeArrowheads="1"/>
          </p:cNvSpPr>
          <p:nvPr/>
        </p:nvSpPr>
        <p:spPr bwMode="auto">
          <a:xfrm>
            <a:off x="3581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1" name="Rectangle 4"/>
          <p:cNvSpPr>
            <a:spLocks noChangeArrowheads="1"/>
          </p:cNvSpPr>
          <p:nvPr/>
        </p:nvSpPr>
        <p:spPr bwMode="auto">
          <a:xfrm>
            <a:off x="3810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2" name="Rectangle 4"/>
          <p:cNvSpPr>
            <a:spLocks noChangeArrowheads="1"/>
          </p:cNvSpPr>
          <p:nvPr/>
        </p:nvSpPr>
        <p:spPr bwMode="auto">
          <a:xfrm>
            <a:off x="4038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3" name="Rectangle 4"/>
          <p:cNvSpPr>
            <a:spLocks noChangeArrowheads="1"/>
          </p:cNvSpPr>
          <p:nvPr/>
        </p:nvSpPr>
        <p:spPr bwMode="auto">
          <a:xfrm>
            <a:off x="4267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4" name="Rectangle 4"/>
          <p:cNvSpPr>
            <a:spLocks noChangeArrowheads="1"/>
          </p:cNvSpPr>
          <p:nvPr/>
        </p:nvSpPr>
        <p:spPr bwMode="auto">
          <a:xfrm>
            <a:off x="4267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5" name="Rectangle 4"/>
          <p:cNvSpPr>
            <a:spLocks noChangeArrowheads="1"/>
          </p:cNvSpPr>
          <p:nvPr/>
        </p:nvSpPr>
        <p:spPr bwMode="auto">
          <a:xfrm>
            <a:off x="4495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6" name="Rectangle 4"/>
          <p:cNvSpPr>
            <a:spLocks noChangeArrowheads="1"/>
          </p:cNvSpPr>
          <p:nvPr/>
        </p:nvSpPr>
        <p:spPr bwMode="auto">
          <a:xfrm>
            <a:off x="4724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7" name="Rectangle 4"/>
          <p:cNvSpPr>
            <a:spLocks noChangeArrowheads="1"/>
          </p:cNvSpPr>
          <p:nvPr/>
        </p:nvSpPr>
        <p:spPr bwMode="auto">
          <a:xfrm>
            <a:off x="4953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8" name="Rectangle 4"/>
          <p:cNvSpPr>
            <a:spLocks noChangeArrowheads="1"/>
          </p:cNvSpPr>
          <p:nvPr/>
        </p:nvSpPr>
        <p:spPr bwMode="auto">
          <a:xfrm>
            <a:off x="5181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9" name="Rectangle 4"/>
          <p:cNvSpPr>
            <a:spLocks noChangeArrowheads="1"/>
          </p:cNvSpPr>
          <p:nvPr/>
        </p:nvSpPr>
        <p:spPr bwMode="auto">
          <a:xfrm>
            <a:off x="5181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0" name="Rectangle 4"/>
          <p:cNvSpPr>
            <a:spLocks noChangeArrowheads="1"/>
          </p:cNvSpPr>
          <p:nvPr/>
        </p:nvSpPr>
        <p:spPr bwMode="auto">
          <a:xfrm>
            <a:off x="5410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1" name="Rectangle 4"/>
          <p:cNvSpPr>
            <a:spLocks noChangeArrowheads="1"/>
          </p:cNvSpPr>
          <p:nvPr/>
        </p:nvSpPr>
        <p:spPr bwMode="auto">
          <a:xfrm>
            <a:off x="5638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2" name="Rectangle 4"/>
          <p:cNvSpPr>
            <a:spLocks noChangeArrowheads="1"/>
          </p:cNvSpPr>
          <p:nvPr/>
        </p:nvSpPr>
        <p:spPr bwMode="auto">
          <a:xfrm>
            <a:off x="5867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3" name="Rectangle 4"/>
          <p:cNvSpPr>
            <a:spLocks noChangeArrowheads="1"/>
          </p:cNvSpPr>
          <p:nvPr/>
        </p:nvSpPr>
        <p:spPr bwMode="auto">
          <a:xfrm>
            <a:off x="6096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4" name="Rectangle 4"/>
          <p:cNvSpPr>
            <a:spLocks noChangeArrowheads="1"/>
          </p:cNvSpPr>
          <p:nvPr/>
        </p:nvSpPr>
        <p:spPr bwMode="auto">
          <a:xfrm>
            <a:off x="6096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5" name="Rectangle 4"/>
          <p:cNvSpPr>
            <a:spLocks noChangeArrowheads="1"/>
          </p:cNvSpPr>
          <p:nvPr/>
        </p:nvSpPr>
        <p:spPr bwMode="auto">
          <a:xfrm>
            <a:off x="6324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6" name="Rectangle 4"/>
          <p:cNvSpPr>
            <a:spLocks noChangeArrowheads="1"/>
          </p:cNvSpPr>
          <p:nvPr/>
        </p:nvSpPr>
        <p:spPr bwMode="auto">
          <a:xfrm>
            <a:off x="6553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7" name="Rectangle 4"/>
          <p:cNvSpPr>
            <a:spLocks noChangeArrowheads="1"/>
          </p:cNvSpPr>
          <p:nvPr/>
        </p:nvSpPr>
        <p:spPr bwMode="auto">
          <a:xfrm>
            <a:off x="67818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8" name="Rectangle 4"/>
          <p:cNvSpPr>
            <a:spLocks noChangeArrowheads="1"/>
          </p:cNvSpPr>
          <p:nvPr/>
        </p:nvSpPr>
        <p:spPr bwMode="auto">
          <a:xfrm>
            <a:off x="7010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99" name="Rectangle 4"/>
          <p:cNvSpPr>
            <a:spLocks noChangeArrowheads="1"/>
          </p:cNvSpPr>
          <p:nvPr/>
        </p:nvSpPr>
        <p:spPr bwMode="auto">
          <a:xfrm>
            <a:off x="70104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0" name="Rectangle 4"/>
          <p:cNvSpPr>
            <a:spLocks noChangeArrowheads="1"/>
          </p:cNvSpPr>
          <p:nvPr/>
        </p:nvSpPr>
        <p:spPr bwMode="auto">
          <a:xfrm>
            <a:off x="72390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1" name="Rectangle 4"/>
          <p:cNvSpPr>
            <a:spLocks noChangeArrowheads="1"/>
          </p:cNvSpPr>
          <p:nvPr/>
        </p:nvSpPr>
        <p:spPr bwMode="auto">
          <a:xfrm>
            <a:off x="74676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2" name="Rectangle 4"/>
          <p:cNvSpPr>
            <a:spLocks noChangeArrowheads="1"/>
          </p:cNvSpPr>
          <p:nvPr/>
        </p:nvSpPr>
        <p:spPr bwMode="auto">
          <a:xfrm>
            <a:off x="7696200" y="1784350"/>
            <a:ext cx="2286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3" name="Rectangle 4"/>
          <p:cNvSpPr>
            <a:spLocks noChangeArrowheads="1"/>
          </p:cNvSpPr>
          <p:nvPr/>
        </p:nvSpPr>
        <p:spPr bwMode="auto">
          <a:xfrm>
            <a:off x="6096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4" name="Rectangle 4"/>
          <p:cNvSpPr>
            <a:spLocks noChangeArrowheads="1"/>
          </p:cNvSpPr>
          <p:nvPr/>
        </p:nvSpPr>
        <p:spPr bwMode="auto">
          <a:xfrm>
            <a:off x="15240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5" name="Rectangle 4"/>
          <p:cNvSpPr>
            <a:spLocks noChangeArrowheads="1"/>
          </p:cNvSpPr>
          <p:nvPr/>
        </p:nvSpPr>
        <p:spPr bwMode="auto">
          <a:xfrm>
            <a:off x="24384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6" name="Rectangle 4"/>
          <p:cNvSpPr>
            <a:spLocks noChangeArrowheads="1"/>
          </p:cNvSpPr>
          <p:nvPr/>
        </p:nvSpPr>
        <p:spPr bwMode="auto">
          <a:xfrm>
            <a:off x="33528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7" name="Rectangle 4"/>
          <p:cNvSpPr>
            <a:spLocks noChangeArrowheads="1"/>
          </p:cNvSpPr>
          <p:nvPr/>
        </p:nvSpPr>
        <p:spPr bwMode="auto">
          <a:xfrm>
            <a:off x="42672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8" name="Rectangle 4"/>
          <p:cNvSpPr>
            <a:spLocks noChangeArrowheads="1"/>
          </p:cNvSpPr>
          <p:nvPr/>
        </p:nvSpPr>
        <p:spPr bwMode="auto">
          <a:xfrm>
            <a:off x="51816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09" name="Rectangle 4"/>
          <p:cNvSpPr>
            <a:spLocks noChangeArrowheads="1"/>
          </p:cNvSpPr>
          <p:nvPr/>
        </p:nvSpPr>
        <p:spPr bwMode="auto">
          <a:xfrm>
            <a:off x="60960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0" name="Rectangle 4"/>
          <p:cNvSpPr>
            <a:spLocks noChangeArrowheads="1"/>
          </p:cNvSpPr>
          <p:nvPr/>
        </p:nvSpPr>
        <p:spPr bwMode="auto">
          <a:xfrm>
            <a:off x="7010400" y="3308350"/>
            <a:ext cx="914400" cy="304800"/>
          </a:xfrm>
          <a:prstGeom prst="rect">
            <a:avLst/>
          </a:prstGeom>
          <a:solidFill>
            <a:srgbClr val="FFCCCC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1" name="Rectangle 97"/>
          <p:cNvSpPr>
            <a:spLocks noChangeArrowheads="1"/>
          </p:cNvSpPr>
          <p:nvPr/>
        </p:nvSpPr>
        <p:spPr bwMode="auto">
          <a:xfrm>
            <a:off x="609600" y="4114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12" name="Rectangle 4"/>
          <p:cNvSpPr>
            <a:spLocks noChangeArrowheads="1"/>
          </p:cNvSpPr>
          <p:nvPr/>
        </p:nvSpPr>
        <p:spPr bwMode="auto">
          <a:xfrm>
            <a:off x="6096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3" name="Rectangle 4"/>
          <p:cNvSpPr>
            <a:spLocks noChangeArrowheads="1"/>
          </p:cNvSpPr>
          <p:nvPr/>
        </p:nvSpPr>
        <p:spPr bwMode="auto">
          <a:xfrm>
            <a:off x="15240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4" name="Rectangle 4"/>
          <p:cNvSpPr>
            <a:spLocks noChangeArrowheads="1"/>
          </p:cNvSpPr>
          <p:nvPr/>
        </p:nvSpPr>
        <p:spPr bwMode="auto">
          <a:xfrm>
            <a:off x="24384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5" name="Rectangle 4"/>
          <p:cNvSpPr>
            <a:spLocks noChangeArrowheads="1"/>
          </p:cNvSpPr>
          <p:nvPr/>
        </p:nvSpPr>
        <p:spPr bwMode="auto">
          <a:xfrm>
            <a:off x="33528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6" name="Rectangle 4"/>
          <p:cNvSpPr>
            <a:spLocks noChangeArrowheads="1"/>
          </p:cNvSpPr>
          <p:nvPr/>
        </p:nvSpPr>
        <p:spPr bwMode="auto">
          <a:xfrm>
            <a:off x="42672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7" name="Rectangle 4"/>
          <p:cNvSpPr>
            <a:spLocks noChangeArrowheads="1"/>
          </p:cNvSpPr>
          <p:nvPr/>
        </p:nvSpPr>
        <p:spPr bwMode="auto">
          <a:xfrm>
            <a:off x="51816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8" name="Rectangle 4"/>
          <p:cNvSpPr>
            <a:spLocks noChangeArrowheads="1"/>
          </p:cNvSpPr>
          <p:nvPr/>
        </p:nvSpPr>
        <p:spPr bwMode="auto">
          <a:xfrm>
            <a:off x="60960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19" name="Rectangle 4"/>
          <p:cNvSpPr>
            <a:spLocks noChangeArrowheads="1"/>
          </p:cNvSpPr>
          <p:nvPr/>
        </p:nvSpPr>
        <p:spPr bwMode="auto">
          <a:xfrm>
            <a:off x="7010400" y="4114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21" name="Rectangle 4"/>
          <p:cNvSpPr>
            <a:spLocks noChangeArrowheads="1"/>
          </p:cNvSpPr>
          <p:nvPr/>
        </p:nvSpPr>
        <p:spPr bwMode="auto">
          <a:xfrm>
            <a:off x="609600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29" name="Rectangle 4"/>
          <p:cNvSpPr>
            <a:spLocks noChangeArrowheads="1"/>
          </p:cNvSpPr>
          <p:nvPr/>
        </p:nvSpPr>
        <p:spPr bwMode="auto">
          <a:xfrm>
            <a:off x="2420257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0" name="Rectangle 4"/>
          <p:cNvSpPr>
            <a:spLocks noChangeArrowheads="1"/>
          </p:cNvSpPr>
          <p:nvPr/>
        </p:nvSpPr>
        <p:spPr bwMode="auto">
          <a:xfrm>
            <a:off x="4230914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1" name="Rectangle 4"/>
          <p:cNvSpPr>
            <a:spLocks noChangeArrowheads="1"/>
          </p:cNvSpPr>
          <p:nvPr/>
        </p:nvSpPr>
        <p:spPr bwMode="auto">
          <a:xfrm>
            <a:off x="6041571" y="4876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2" name="Rectangle 97"/>
          <p:cNvSpPr>
            <a:spLocks noChangeArrowheads="1"/>
          </p:cNvSpPr>
          <p:nvPr/>
        </p:nvSpPr>
        <p:spPr bwMode="auto">
          <a:xfrm>
            <a:off x="609600" y="5638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33" name="Rectangle 4"/>
          <p:cNvSpPr>
            <a:spLocks noChangeArrowheads="1"/>
          </p:cNvSpPr>
          <p:nvPr/>
        </p:nvSpPr>
        <p:spPr bwMode="auto">
          <a:xfrm>
            <a:off x="609600" y="5638800"/>
            <a:ext cx="9144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4" name="Rectangle 4"/>
          <p:cNvSpPr>
            <a:spLocks noChangeArrowheads="1"/>
          </p:cNvSpPr>
          <p:nvPr/>
        </p:nvSpPr>
        <p:spPr bwMode="auto">
          <a:xfrm>
            <a:off x="15240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5" name="Rectangle 4"/>
          <p:cNvSpPr>
            <a:spLocks noChangeArrowheads="1"/>
          </p:cNvSpPr>
          <p:nvPr/>
        </p:nvSpPr>
        <p:spPr bwMode="auto">
          <a:xfrm>
            <a:off x="24384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6" name="Rectangle 4"/>
          <p:cNvSpPr>
            <a:spLocks noChangeArrowheads="1"/>
          </p:cNvSpPr>
          <p:nvPr/>
        </p:nvSpPr>
        <p:spPr bwMode="auto">
          <a:xfrm>
            <a:off x="33528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7" name="Rectangle 4"/>
          <p:cNvSpPr>
            <a:spLocks noChangeArrowheads="1"/>
          </p:cNvSpPr>
          <p:nvPr/>
        </p:nvSpPr>
        <p:spPr bwMode="auto">
          <a:xfrm>
            <a:off x="42672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8" name="Rectangle 4"/>
          <p:cNvSpPr>
            <a:spLocks noChangeArrowheads="1"/>
          </p:cNvSpPr>
          <p:nvPr/>
        </p:nvSpPr>
        <p:spPr bwMode="auto">
          <a:xfrm>
            <a:off x="51816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39" name="Rectangle 4"/>
          <p:cNvSpPr>
            <a:spLocks noChangeArrowheads="1"/>
          </p:cNvSpPr>
          <p:nvPr/>
        </p:nvSpPr>
        <p:spPr bwMode="auto">
          <a:xfrm>
            <a:off x="60960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0" name="Rectangle 4"/>
          <p:cNvSpPr>
            <a:spLocks noChangeArrowheads="1"/>
          </p:cNvSpPr>
          <p:nvPr/>
        </p:nvSpPr>
        <p:spPr bwMode="auto">
          <a:xfrm>
            <a:off x="7010400" y="5638800"/>
            <a:ext cx="9144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1" name="Rectangle 4"/>
          <p:cNvSpPr>
            <a:spLocks noChangeArrowheads="1"/>
          </p:cNvSpPr>
          <p:nvPr/>
        </p:nvSpPr>
        <p:spPr bwMode="auto">
          <a:xfrm>
            <a:off x="609600" y="6400800"/>
            <a:ext cx="1828800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2" name="Rectangle 4"/>
          <p:cNvSpPr>
            <a:spLocks noChangeArrowheads="1"/>
          </p:cNvSpPr>
          <p:nvPr/>
        </p:nvSpPr>
        <p:spPr bwMode="auto">
          <a:xfrm>
            <a:off x="2420257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3" name="Rectangle 4"/>
          <p:cNvSpPr>
            <a:spLocks noChangeArrowheads="1"/>
          </p:cNvSpPr>
          <p:nvPr/>
        </p:nvSpPr>
        <p:spPr bwMode="auto">
          <a:xfrm>
            <a:off x="4230914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44" name="Rectangle 4"/>
          <p:cNvSpPr>
            <a:spLocks noChangeArrowheads="1"/>
          </p:cNvSpPr>
          <p:nvPr/>
        </p:nvSpPr>
        <p:spPr bwMode="auto">
          <a:xfrm>
            <a:off x="6041571" y="6400800"/>
            <a:ext cx="1828800" cy="304800"/>
          </a:xfrm>
          <a:prstGeom prst="rect">
            <a:avLst/>
          </a:prstGeom>
          <a:solidFill>
            <a:srgbClr val="E9FAFF"/>
          </a:solidFill>
          <a:ln w="28575">
            <a:solidFill>
              <a:schemeClr val="tx2"/>
            </a:solidFill>
            <a:miter lim="800000"/>
            <a:headEnd/>
            <a:tailEnd type="none" w="sm" len="sm"/>
          </a:ln>
        </p:spPr>
        <p:txBody>
          <a:bodyPr wrap="square" lIns="45720" rIns="45720" anchor="ctr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9097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00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69950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Double Precision</a:t>
            </a:r>
          </a:p>
        </p:txBody>
      </p:sp>
      <p:grpSp>
        <p:nvGrpSpPr>
          <p:cNvPr id="170" name="Group 169"/>
          <p:cNvGrpSpPr/>
          <p:nvPr/>
        </p:nvGrpSpPr>
        <p:grpSpPr>
          <a:xfrm>
            <a:off x="246821" y="4218583"/>
            <a:ext cx="8470713" cy="2029817"/>
            <a:chOff x="220672" y="1409321"/>
            <a:chExt cx="8470713" cy="2029817"/>
          </a:xfrm>
        </p:grpSpPr>
        <p:grpSp>
          <p:nvGrpSpPr>
            <p:cNvPr id="171" name="Group 170"/>
            <p:cNvGrpSpPr/>
            <p:nvPr/>
          </p:nvGrpSpPr>
          <p:grpSpPr>
            <a:xfrm>
              <a:off x="220672" y="1905000"/>
              <a:ext cx="7315200" cy="304800"/>
              <a:chOff x="220672" y="1869398"/>
              <a:chExt cx="7315200" cy="304800"/>
            </a:xfrm>
          </p:grpSpPr>
          <p:sp>
            <p:nvSpPr>
              <p:cNvPr id="200" name="Rectangle 213"/>
              <p:cNvSpPr>
                <a:spLocks noChangeArrowheads="1"/>
              </p:cNvSpPr>
              <p:nvPr/>
            </p:nvSpPr>
            <p:spPr bwMode="auto">
              <a:xfrm>
                <a:off x="2206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1" name="Rectangle 214"/>
              <p:cNvSpPr>
                <a:spLocks noChangeArrowheads="1"/>
              </p:cNvSpPr>
              <p:nvPr/>
            </p:nvSpPr>
            <p:spPr bwMode="auto">
              <a:xfrm>
                <a:off x="20494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2" name="Rectangle 215"/>
              <p:cNvSpPr>
                <a:spLocks noChangeArrowheads="1"/>
              </p:cNvSpPr>
              <p:nvPr/>
            </p:nvSpPr>
            <p:spPr bwMode="auto">
              <a:xfrm>
                <a:off x="38782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03" name="Rectangle 216"/>
              <p:cNvSpPr>
                <a:spLocks noChangeArrowheads="1"/>
              </p:cNvSpPr>
              <p:nvPr/>
            </p:nvSpPr>
            <p:spPr bwMode="auto">
              <a:xfrm>
                <a:off x="57070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2" name="Group 239"/>
            <p:cNvGrpSpPr>
              <a:grpSpLocks/>
            </p:cNvGrpSpPr>
            <p:nvPr/>
          </p:nvGrpSpPr>
          <p:grpSpPr bwMode="auto">
            <a:xfrm>
              <a:off x="830272" y="2209800"/>
              <a:ext cx="685800" cy="838200"/>
              <a:chOff x="720" y="864"/>
              <a:chExt cx="432" cy="528"/>
            </a:xfrm>
          </p:grpSpPr>
          <p:sp>
            <p:nvSpPr>
              <p:cNvPr id="196" name="Oval 24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97" name="Line 24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8" name="Line 24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9" name="Line 24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3" name="Group 244"/>
            <p:cNvGrpSpPr>
              <a:grpSpLocks/>
            </p:cNvGrpSpPr>
            <p:nvPr/>
          </p:nvGrpSpPr>
          <p:grpSpPr bwMode="auto">
            <a:xfrm>
              <a:off x="2659072" y="2209800"/>
              <a:ext cx="685800" cy="838200"/>
              <a:chOff x="720" y="864"/>
              <a:chExt cx="432" cy="528"/>
            </a:xfrm>
          </p:grpSpPr>
          <p:sp>
            <p:nvSpPr>
              <p:cNvPr id="192" name="Oval 24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93" name="Line 24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4" name="Line 24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5" name="Line 24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4" name="Group 249"/>
            <p:cNvGrpSpPr>
              <a:grpSpLocks/>
            </p:cNvGrpSpPr>
            <p:nvPr/>
          </p:nvGrpSpPr>
          <p:grpSpPr bwMode="auto">
            <a:xfrm>
              <a:off x="4487872" y="2209800"/>
              <a:ext cx="685800" cy="838200"/>
              <a:chOff x="720" y="864"/>
              <a:chExt cx="432" cy="528"/>
            </a:xfrm>
          </p:grpSpPr>
          <p:sp>
            <p:nvSpPr>
              <p:cNvPr id="188" name="Oval 250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89" name="Line 251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0" name="Line 252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91" name="Line 253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175" name="Group 254"/>
            <p:cNvGrpSpPr>
              <a:grpSpLocks/>
            </p:cNvGrpSpPr>
            <p:nvPr/>
          </p:nvGrpSpPr>
          <p:grpSpPr bwMode="auto">
            <a:xfrm>
              <a:off x="6316672" y="2209800"/>
              <a:ext cx="685800" cy="838200"/>
              <a:chOff x="720" y="864"/>
              <a:chExt cx="432" cy="528"/>
            </a:xfrm>
          </p:grpSpPr>
          <p:sp>
            <p:nvSpPr>
              <p:cNvPr id="184" name="Oval 255"/>
              <p:cNvSpPr>
                <a:spLocks noChangeArrowheads="1"/>
              </p:cNvSpPr>
              <p:nvPr/>
            </p:nvSpPr>
            <p:spPr bwMode="auto">
              <a:xfrm>
                <a:off x="816" y="1008"/>
                <a:ext cx="215" cy="217"/>
              </a:xfrm>
              <a:prstGeom prst="ellipse">
                <a:avLst/>
              </a:prstGeom>
              <a:solidFill>
                <a:srgbClr val="FFFF99"/>
              </a:solidFill>
              <a:ln w="19050">
                <a:solidFill>
                  <a:schemeClr val="tx2"/>
                </a:solidFill>
                <a:round/>
                <a:headEnd/>
                <a:tailEnd type="none" w="sm" len="sm"/>
              </a:ln>
            </p:spPr>
            <p:txBody>
              <a:bodyPr wrap="none" lIns="45720" rIns="45720" anchor="ctr"/>
              <a:lstStyle/>
              <a:p>
                <a:pPr algn="ctr"/>
                <a:r>
                  <a:rPr lang="en-US">
                    <a:latin typeface="Courier New" charset="0"/>
                  </a:rPr>
                  <a:t>+</a:t>
                </a:r>
              </a:p>
            </p:txBody>
          </p:sp>
          <p:sp>
            <p:nvSpPr>
              <p:cNvPr id="185" name="Line 256"/>
              <p:cNvSpPr>
                <a:spLocks noChangeShapeType="1"/>
              </p:cNvSpPr>
              <p:nvPr/>
            </p:nvSpPr>
            <p:spPr bwMode="auto">
              <a:xfrm>
                <a:off x="720" y="864"/>
                <a:ext cx="144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6" name="Line 257"/>
              <p:cNvSpPr>
                <a:spLocks noChangeShapeType="1"/>
              </p:cNvSpPr>
              <p:nvPr/>
            </p:nvSpPr>
            <p:spPr bwMode="auto">
              <a:xfrm flipV="1">
                <a:off x="720" y="1200"/>
                <a:ext cx="144" cy="19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7" name="Line 258"/>
              <p:cNvSpPr>
                <a:spLocks noChangeShapeType="1"/>
              </p:cNvSpPr>
              <p:nvPr/>
            </p:nvSpPr>
            <p:spPr bwMode="auto">
              <a:xfrm rot="5400000" flipV="1">
                <a:off x="984" y="1224"/>
                <a:ext cx="192" cy="14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76" name="Text Box 259"/>
            <p:cNvSpPr txBox="1">
              <a:spLocks noChangeArrowheads="1"/>
            </p:cNvSpPr>
            <p:nvPr/>
          </p:nvSpPr>
          <p:spPr bwMode="auto">
            <a:xfrm>
              <a:off x="7642235" y="1870986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%ymm0</a:t>
              </a:r>
            </a:p>
          </p:txBody>
        </p:sp>
        <p:sp>
          <p:nvSpPr>
            <p:cNvPr id="177" name="Text Box 260"/>
            <p:cNvSpPr txBox="1">
              <a:spLocks noChangeArrowheads="1"/>
            </p:cNvSpPr>
            <p:nvPr/>
          </p:nvSpPr>
          <p:spPr bwMode="auto">
            <a:xfrm>
              <a:off x="7675572" y="2977473"/>
              <a:ext cx="10158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ourier New" charset="0"/>
                </a:rPr>
                <a:t>%ymm1</a:t>
              </a:r>
            </a:p>
          </p:txBody>
        </p:sp>
        <p:sp>
          <p:nvSpPr>
            <p:cNvPr id="178" name="Text Box 261"/>
            <p:cNvSpPr txBox="1">
              <a:spLocks noChangeArrowheads="1"/>
            </p:cNvSpPr>
            <p:nvPr/>
          </p:nvSpPr>
          <p:spPr bwMode="auto">
            <a:xfrm>
              <a:off x="2659072" y="1409321"/>
              <a:ext cx="48944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rIns="45720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 err="1">
                  <a:latin typeface="Courier New" charset="0"/>
                </a:rPr>
                <a:t>vaddpd</a:t>
              </a:r>
              <a:r>
                <a:rPr lang="en-US" dirty="0">
                  <a:latin typeface="Courier New" charset="0"/>
                </a:rPr>
                <a:t> %ymm0, %ymm1, %ymm1</a:t>
              </a:r>
            </a:p>
          </p:txBody>
        </p:sp>
        <p:grpSp>
          <p:nvGrpSpPr>
            <p:cNvPr id="179" name="Group 178"/>
            <p:cNvGrpSpPr/>
            <p:nvPr/>
          </p:nvGrpSpPr>
          <p:grpSpPr>
            <a:xfrm>
              <a:off x="220672" y="3048000"/>
              <a:ext cx="7315200" cy="304800"/>
              <a:chOff x="220672" y="1869398"/>
              <a:chExt cx="7315200" cy="304800"/>
            </a:xfrm>
          </p:grpSpPr>
          <p:sp>
            <p:nvSpPr>
              <p:cNvPr id="180" name="Rectangle 213"/>
              <p:cNvSpPr>
                <a:spLocks noChangeArrowheads="1"/>
              </p:cNvSpPr>
              <p:nvPr/>
            </p:nvSpPr>
            <p:spPr bwMode="auto">
              <a:xfrm>
                <a:off x="2206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1" name="Rectangle 214"/>
              <p:cNvSpPr>
                <a:spLocks noChangeArrowheads="1"/>
              </p:cNvSpPr>
              <p:nvPr/>
            </p:nvSpPr>
            <p:spPr bwMode="auto">
              <a:xfrm>
                <a:off x="20494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2" name="Rectangle 215"/>
              <p:cNvSpPr>
                <a:spLocks noChangeArrowheads="1"/>
              </p:cNvSpPr>
              <p:nvPr/>
            </p:nvSpPr>
            <p:spPr bwMode="auto">
              <a:xfrm>
                <a:off x="38782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183" name="Rectangle 216"/>
              <p:cNvSpPr>
                <a:spLocks noChangeArrowheads="1"/>
              </p:cNvSpPr>
              <p:nvPr/>
            </p:nvSpPr>
            <p:spPr bwMode="auto">
              <a:xfrm>
                <a:off x="5707072" y="1869398"/>
                <a:ext cx="1828800" cy="304800"/>
              </a:xfrm>
              <a:prstGeom prst="rect">
                <a:avLst/>
              </a:prstGeom>
              <a:solidFill>
                <a:srgbClr val="CBDBFF"/>
              </a:solidFill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04" name="Group 203"/>
          <p:cNvGrpSpPr/>
          <p:nvPr/>
        </p:nvGrpSpPr>
        <p:grpSpPr>
          <a:xfrm>
            <a:off x="246821" y="1295400"/>
            <a:ext cx="8470392" cy="2029817"/>
            <a:chOff x="251960" y="3810000"/>
            <a:chExt cx="8470392" cy="2029817"/>
          </a:xfrm>
        </p:grpSpPr>
        <p:sp>
          <p:nvSpPr>
            <p:cNvPr id="205" name="Text Box 259"/>
            <p:cNvSpPr txBox="1">
              <a:spLocks noChangeArrowheads="1"/>
            </p:cNvSpPr>
            <p:nvPr/>
          </p:nvSpPr>
          <p:spPr bwMode="auto">
            <a:xfrm>
              <a:off x="7674955" y="4271665"/>
              <a:ext cx="10140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tIns="45720" rIns="45720" bIns="45720" anchor="t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400" dirty="0">
                  <a:latin typeface="Courier New"/>
                  <a:ea typeface="ＭＳ Ｐゴシック"/>
                </a:rPr>
                <a:t>%ymm0</a:t>
              </a:r>
            </a:p>
          </p:txBody>
        </p:sp>
        <p:sp>
          <p:nvSpPr>
            <p:cNvPr id="206" name="Text Box 260"/>
            <p:cNvSpPr txBox="1">
              <a:spLocks noChangeArrowheads="1"/>
            </p:cNvSpPr>
            <p:nvPr/>
          </p:nvSpPr>
          <p:spPr bwMode="auto">
            <a:xfrm>
              <a:off x="7708292" y="5378152"/>
              <a:ext cx="10140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tIns="45720" rIns="45720" bIns="45720" anchor="t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400" dirty="0">
                  <a:latin typeface="Courier New"/>
                  <a:ea typeface="ＭＳ Ｐゴシック"/>
                </a:rPr>
                <a:t>%ymm1</a:t>
              </a:r>
            </a:p>
          </p:txBody>
        </p:sp>
        <p:sp>
          <p:nvSpPr>
            <p:cNvPr id="207" name="Text Box 261"/>
            <p:cNvSpPr txBox="1">
              <a:spLocks noChangeArrowheads="1"/>
            </p:cNvSpPr>
            <p:nvPr/>
          </p:nvSpPr>
          <p:spPr bwMode="auto">
            <a:xfrm>
              <a:off x="2695473" y="3810000"/>
              <a:ext cx="48853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 type="none" w="sm" len="sm"/>
                </a14:hiddenLine>
              </a:ext>
            </a:extLst>
          </p:spPr>
          <p:txBody>
            <a:bodyPr wrap="none" lIns="45720" tIns="45720" rIns="45720" bIns="45720" anchor="t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2400" err="1">
                  <a:latin typeface="Courier New"/>
                  <a:ea typeface="ＭＳ Ｐゴシック"/>
                </a:rPr>
                <a:t>vaddsd</a:t>
              </a:r>
              <a:r>
                <a:rPr lang="en-US" sz="2400" dirty="0">
                  <a:latin typeface="Courier New"/>
                  <a:ea typeface="ＭＳ Ｐゴシック"/>
                </a:rPr>
                <a:t> %ymm0, %ymm1, %ymm1</a:t>
              </a:r>
            </a:p>
          </p:txBody>
        </p:sp>
        <p:grpSp>
          <p:nvGrpSpPr>
            <p:cNvPr id="208" name="Group 207"/>
            <p:cNvGrpSpPr/>
            <p:nvPr/>
          </p:nvGrpSpPr>
          <p:grpSpPr>
            <a:xfrm>
              <a:off x="251960" y="4343400"/>
              <a:ext cx="7312428" cy="1447800"/>
              <a:chOff x="251960" y="4267200"/>
              <a:chExt cx="7312428" cy="1447800"/>
            </a:xfrm>
          </p:grpSpPr>
          <p:grpSp>
            <p:nvGrpSpPr>
              <p:cNvPr id="209" name="Group 208"/>
              <p:cNvGrpSpPr/>
              <p:nvPr/>
            </p:nvGrpSpPr>
            <p:grpSpPr>
              <a:xfrm>
                <a:off x="252515" y="4267200"/>
                <a:ext cx="7311873" cy="304800"/>
                <a:chOff x="252515" y="4369406"/>
                <a:chExt cx="7311873" cy="304800"/>
              </a:xfrm>
            </p:grpSpPr>
            <p:grpSp>
              <p:nvGrpSpPr>
                <p:cNvPr id="263" name="Group 262"/>
                <p:cNvGrpSpPr/>
                <p:nvPr/>
              </p:nvGrpSpPr>
              <p:grpSpPr>
                <a:xfrm>
                  <a:off x="252515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73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4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4" name="Group 263"/>
                <p:cNvGrpSpPr/>
                <p:nvPr/>
              </p:nvGrpSpPr>
              <p:grpSpPr>
                <a:xfrm>
                  <a:off x="2080206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71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2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5" name="Group 264"/>
                <p:cNvGrpSpPr/>
                <p:nvPr/>
              </p:nvGrpSpPr>
              <p:grpSpPr>
                <a:xfrm>
                  <a:off x="3907897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9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0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6" name="Group 265"/>
                <p:cNvGrpSpPr/>
                <p:nvPr/>
              </p:nvGrpSpPr>
              <p:grpSpPr>
                <a:xfrm>
                  <a:off x="5735588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7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8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0" name="Group 209"/>
              <p:cNvGrpSpPr/>
              <p:nvPr/>
            </p:nvGrpSpPr>
            <p:grpSpPr>
              <a:xfrm>
                <a:off x="251960" y="5410200"/>
                <a:ext cx="7311873" cy="304800"/>
                <a:chOff x="252515" y="4369406"/>
                <a:chExt cx="7311873" cy="304800"/>
              </a:xfrm>
            </p:grpSpPr>
            <p:grpSp>
              <p:nvGrpSpPr>
                <p:cNvPr id="251" name="Group 250"/>
                <p:cNvGrpSpPr/>
                <p:nvPr/>
              </p:nvGrpSpPr>
              <p:grpSpPr>
                <a:xfrm>
                  <a:off x="252515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61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2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2" name="Group 251"/>
                <p:cNvGrpSpPr/>
                <p:nvPr/>
              </p:nvGrpSpPr>
              <p:grpSpPr>
                <a:xfrm>
                  <a:off x="2080206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9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60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3" name="Group 252"/>
                <p:cNvGrpSpPr/>
                <p:nvPr/>
              </p:nvGrpSpPr>
              <p:grpSpPr>
                <a:xfrm>
                  <a:off x="3907897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7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8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54" name="Group 253"/>
                <p:cNvGrpSpPr/>
                <p:nvPr/>
              </p:nvGrpSpPr>
              <p:grpSpPr>
                <a:xfrm>
                  <a:off x="5735588" y="4369406"/>
                  <a:ext cx="1828800" cy="304800"/>
                  <a:chOff x="252515" y="4305679"/>
                  <a:chExt cx="3657600" cy="304800"/>
                </a:xfrm>
              </p:grpSpPr>
              <p:sp>
                <p:nvSpPr>
                  <p:cNvPr id="255" name="Rectangle 213"/>
                  <p:cNvSpPr>
                    <a:spLocks noChangeArrowheads="1"/>
                  </p:cNvSpPr>
                  <p:nvPr/>
                </p:nvSpPr>
                <p:spPr bwMode="auto">
                  <a:xfrm>
                    <a:off x="2525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56" name="Rectangle 214"/>
                  <p:cNvSpPr>
                    <a:spLocks noChangeArrowheads="1"/>
                  </p:cNvSpPr>
                  <p:nvPr/>
                </p:nvSpPr>
                <p:spPr bwMode="auto">
                  <a:xfrm>
                    <a:off x="2081315" y="4305679"/>
                    <a:ext cx="1828800" cy="304800"/>
                  </a:xfrm>
                  <a:prstGeom prst="rect">
                    <a:avLst/>
                  </a:prstGeom>
                  <a:solidFill>
                    <a:srgbClr val="CBDBFF"/>
                  </a:solidFill>
                  <a:ln w="28575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11" name="Group 239"/>
              <p:cNvGrpSpPr>
                <a:grpSpLocks/>
              </p:cNvGrpSpPr>
              <p:nvPr/>
            </p:nvGrpSpPr>
            <p:grpSpPr bwMode="auto">
              <a:xfrm>
                <a:off x="380999" y="4572000"/>
                <a:ext cx="685801" cy="838200"/>
                <a:chOff x="720" y="864"/>
                <a:chExt cx="432" cy="528"/>
              </a:xfrm>
            </p:grpSpPr>
            <p:sp>
              <p:nvSpPr>
                <p:cNvPr id="247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8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50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2" name="Group 239"/>
              <p:cNvGrpSpPr>
                <a:grpSpLocks/>
              </p:cNvGrpSpPr>
              <p:nvPr/>
            </p:nvGrpSpPr>
            <p:grpSpPr bwMode="auto">
              <a:xfrm>
                <a:off x="1295399" y="4572000"/>
                <a:ext cx="685801" cy="838200"/>
                <a:chOff x="720" y="864"/>
                <a:chExt cx="432" cy="528"/>
              </a:xfrm>
            </p:grpSpPr>
            <p:sp>
              <p:nvSpPr>
                <p:cNvPr id="243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4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6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3" name="Group 239"/>
              <p:cNvGrpSpPr>
                <a:grpSpLocks/>
              </p:cNvGrpSpPr>
              <p:nvPr/>
            </p:nvGrpSpPr>
            <p:grpSpPr bwMode="auto">
              <a:xfrm>
                <a:off x="2209799" y="4572000"/>
                <a:ext cx="685801" cy="838200"/>
                <a:chOff x="720" y="864"/>
                <a:chExt cx="432" cy="528"/>
              </a:xfrm>
            </p:grpSpPr>
            <p:sp>
              <p:nvSpPr>
                <p:cNvPr id="239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40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2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4" name="Group 239"/>
              <p:cNvGrpSpPr>
                <a:grpSpLocks/>
              </p:cNvGrpSpPr>
              <p:nvPr/>
            </p:nvGrpSpPr>
            <p:grpSpPr bwMode="auto">
              <a:xfrm>
                <a:off x="3124199" y="4572000"/>
                <a:ext cx="685801" cy="838200"/>
                <a:chOff x="720" y="864"/>
                <a:chExt cx="432" cy="528"/>
              </a:xfrm>
            </p:grpSpPr>
            <p:sp>
              <p:nvSpPr>
                <p:cNvPr id="235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36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5" name="Group 239"/>
              <p:cNvGrpSpPr>
                <a:grpSpLocks/>
              </p:cNvGrpSpPr>
              <p:nvPr/>
            </p:nvGrpSpPr>
            <p:grpSpPr bwMode="auto">
              <a:xfrm>
                <a:off x="4038599" y="4572000"/>
                <a:ext cx="685801" cy="838200"/>
                <a:chOff x="720" y="864"/>
                <a:chExt cx="432" cy="528"/>
              </a:xfrm>
            </p:grpSpPr>
            <p:sp>
              <p:nvSpPr>
                <p:cNvPr id="231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32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4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6" name="Group 239"/>
              <p:cNvGrpSpPr>
                <a:grpSpLocks/>
              </p:cNvGrpSpPr>
              <p:nvPr/>
            </p:nvGrpSpPr>
            <p:grpSpPr bwMode="auto">
              <a:xfrm>
                <a:off x="4952999" y="4572000"/>
                <a:ext cx="685801" cy="838200"/>
                <a:chOff x="720" y="864"/>
                <a:chExt cx="432" cy="528"/>
              </a:xfrm>
            </p:grpSpPr>
            <p:sp>
              <p:nvSpPr>
                <p:cNvPr id="227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8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7" name="Group 239"/>
              <p:cNvGrpSpPr>
                <a:grpSpLocks/>
              </p:cNvGrpSpPr>
              <p:nvPr/>
            </p:nvGrpSpPr>
            <p:grpSpPr bwMode="auto">
              <a:xfrm>
                <a:off x="5867399" y="4572000"/>
                <a:ext cx="685801" cy="838200"/>
                <a:chOff x="720" y="864"/>
                <a:chExt cx="432" cy="528"/>
              </a:xfrm>
            </p:grpSpPr>
            <p:sp>
              <p:nvSpPr>
                <p:cNvPr id="223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4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5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6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18" name="Group 239"/>
              <p:cNvGrpSpPr>
                <a:grpSpLocks/>
              </p:cNvGrpSpPr>
              <p:nvPr/>
            </p:nvGrpSpPr>
            <p:grpSpPr bwMode="auto">
              <a:xfrm>
                <a:off x="6781799" y="4572000"/>
                <a:ext cx="685801" cy="838200"/>
                <a:chOff x="720" y="864"/>
                <a:chExt cx="432" cy="528"/>
              </a:xfrm>
            </p:grpSpPr>
            <p:sp>
              <p:nvSpPr>
                <p:cNvPr id="219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 dirty="0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220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820541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2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Using Vector Instructions</a:t>
            </a:r>
          </a:p>
        </p:txBody>
      </p:sp>
      <p:sp>
        <p:nvSpPr>
          <p:cNvPr id="798753" name="Rectangle 33"/>
          <p:cNvSpPr>
            <a:spLocks noGrp="1" noChangeArrowheads="1"/>
          </p:cNvSpPr>
          <p:nvPr>
            <p:ph type="body" idx="1"/>
          </p:nvPr>
        </p:nvSpPr>
        <p:spPr>
          <a:xfrm>
            <a:off x="290513" y="4603750"/>
            <a:ext cx="8307387" cy="18732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Make use of AVX Instructions</a:t>
            </a:r>
          </a:p>
          <a:p>
            <a:pPr lvl="1" eaLnBrk="1" hangingPunct="1">
              <a:defRPr/>
            </a:pPr>
            <a:r>
              <a:rPr lang="en-US" dirty="0"/>
              <a:t>Parallel operations on multiple data elements</a:t>
            </a:r>
          </a:p>
          <a:p>
            <a:pPr lvl="1" eaLnBrk="1" hangingPunct="1">
              <a:defRPr/>
            </a:pPr>
            <a:r>
              <a:rPr lang="en-US" dirty="0"/>
              <a:t>See Web Aside OPT:SIMD on CS:APP web page</a:t>
            </a:r>
          </a:p>
          <a:p>
            <a:pPr lvl="1" eaLnBrk="1" hangingPunct="1">
              <a:defRPr/>
            </a:pPr>
            <a:endParaRPr lang="en-US" dirty="0"/>
          </a:p>
          <a:p>
            <a:pPr lvl="1" eaLnBrk="1" hangingPunct="1">
              <a:defRPr/>
            </a:pPr>
            <a:endParaRPr lang="en-US" dirty="0"/>
          </a:p>
        </p:txBody>
      </p:sp>
      <p:graphicFrame>
        <p:nvGraphicFramePr>
          <p:cNvPr id="7" name="Group 49"/>
          <p:cNvGraphicFramePr>
            <a:graphicFrameLocks noGrp="1"/>
          </p:cNvGraphicFramePr>
          <p:nvPr/>
        </p:nvGraphicFramePr>
        <p:xfrm>
          <a:off x="357016" y="1168527"/>
          <a:ext cx="7796385" cy="2939923"/>
        </p:xfrm>
        <a:graphic>
          <a:graphicData uri="http://schemas.openxmlformats.org/drawingml/2006/table">
            <a:tbl>
              <a:tblPr/>
              <a:tblGrid>
                <a:gridCol w="241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Method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Integer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Double FP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Operation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Add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Helvetica" pitchFamily="34" charset="0"/>
                        </a:rPr>
                        <a:t>Mult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Scalar 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1.01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Vector Best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0.06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0.24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Latency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3.00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5.00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1.00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Vec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 Throughput Bound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0.06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0.25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</a:rPr>
                        <a:t>0.12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A0E8C4-CD58-A83F-A8C5-2A97121054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B4A1E-5320-0217-AB94-7DF997E69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Optimization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099CE-723C-FCD8-C63F-328696D30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>
                    <a:lumMod val="49000"/>
                    <a:lumOff val="51000"/>
                  </a:schemeClr>
                </a:solidFill>
              </a:rPr>
              <a:t>Overview</a:t>
            </a:r>
          </a:p>
          <a:p>
            <a:r>
              <a:rPr lang="en-US" dirty="0"/>
              <a:t>Generally Useful Optimizations</a:t>
            </a:r>
          </a:p>
          <a:p>
            <a:pPr lvl="1"/>
            <a:r>
              <a:rPr lang="en-US" dirty="0">
                <a:latin typeface="Calibri"/>
              </a:rPr>
              <a:t>Code motion/precomputation</a:t>
            </a:r>
          </a:p>
          <a:p>
            <a:pPr lvl="1"/>
            <a:r>
              <a:rPr lang="en-US" dirty="0">
                <a:latin typeface="Calibri"/>
              </a:rPr>
              <a:t>Strength reduction</a:t>
            </a:r>
          </a:p>
          <a:p>
            <a:pPr lvl="1"/>
            <a:r>
              <a:rPr lang="en-US" dirty="0">
                <a:latin typeface="Calibri"/>
              </a:rPr>
              <a:t>Sharing of common subexpressions</a:t>
            </a:r>
          </a:p>
          <a:p>
            <a:pPr lvl="1"/>
            <a:r>
              <a:rPr lang="en-US" dirty="0">
                <a:latin typeface="Calibri"/>
              </a:rPr>
              <a:t>Removing unnecessary procedure calls</a:t>
            </a:r>
          </a:p>
          <a:p>
            <a:r>
              <a:rPr lang="en-US" dirty="0">
                <a:solidFill>
                  <a:srgbClr val="7F7F7F"/>
                </a:solidFill>
              </a:rPr>
              <a:t>Optimization Blockers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Procedure calls</a:t>
            </a:r>
          </a:p>
          <a:p>
            <a:pPr lvl="1"/>
            <a:r>
              <a:rPr lang="en-US" dirty="0">
                <a:solidFill>
                  <a:srgbClr val="7F7F7F"/>
                </a:solidFill>
              </a:rPr>
              <a:t>Memory aliasing</a:t>
            </a:r>
          </a:p>
          <a:p>
            <a:r>
              <a:rPr lang="en-US" b="1" dirty="0">
                <a:solidFill>
                  <a:srgbClr val="7F7F7F"/>
                </a:solidFill>
                <a:latin typeface="Calibri"/>
              </a:rPr>
              <a:t>Modern High-Performance Processors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/>
              </a:rPr>
              <a:t>Out-of-order execution</a:t>
            </a:r>
          </a:p>
          <a:p>
            <a:pPr marL="0" indent="0">
              <a:buNone/>
            </a:pPr>
            <a:endParaRPr lang="en-US" b="1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000032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350250" cy="10604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Generally Useful Optimizations</a:t>
            </a:r>
          </a:p>
        </p:txBody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73188"/>
            <a:ext cx="8307387" cy="327501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/>
              <a:t>Optimizations that you or the compiler should do regardless of processor / compiler</a:t>
            </a:r>
          </a:p>
          <a:p>
            <a:pPr eaLnBrk="1" hangingPunct="1">
              <a:defRPr/>
            </a:pPr>
            <a:endParaRPr lang="en-US" dirty="0"/>
          </a:p>
          <a:p>
            <a:pPr eaLnBrk="1" hangingPunct="1">
              <a:defRPr/>
            </a:pPr>
            <a:r>
              <a:rPr lang="en-US" dirty="0"/>
              <a:t>Code Motion</a:t>
            </a:r>
          </a:p>
          <a:p>
            <a:pPr lvl="1" eaLnBrk="1" hangingPunct="1">
              <a:defRPr/>
            </a:pPr>
            <a:r>
              <a:rPr lang="en-US" dirty="0"/>
              <a:t>Reduce frequency with which computation performed</a:t>
            </a:r>
          </a:p>
          <a:p>
            <a:pPr lvl="2" eaLnBrk="1" hangingPunct="1">
              <a:defRPr/>
            </a:pPr>
            <a:r>
              <a:rPr lang="en-US" dirty="0"/>
              <a:t>If it will always produce same result</a:t>
            </a:r>
          </a:p>
          <a:p>
            <a:pPr lvl="2" eaLnBrk="1" hangingPunct="1">
              <a:defRPr/>
            </a:pPr>
            <a:r>
              <a:rPr lang="en-US" dirty="0"/>
              <a:t>Especially moving code out of loop</a:t>
            </a: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5257800" y="4953000"/>
            <a:ext cx="3124200" cy="99695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</a:t>
            </a:r>
            <a:r>
              <a:rPr lang="en-US" sz="1400" i="1" dirty="0" err="1">
                <a:latin typeface="Courier New" pitchFamily="49" charset="0"/>
              </a:rPr>
              <a:t>int</a:t>
            </a:r>
            <a:r>
              <a:rPr lang="en-US" sz="1400" i="1" dirty="0">
                <a:latin typeface="Courier New" pitchFamily="49" charset="0"/>
              </a:rPr>
              <a:t> </a:t>
            </a:r>
            <a:r>
              <a:rPr lang="en-US" sz="1400" i="1" dirty="0" err="1">
                <a:latin typeface="Courier New" pitchFamily="49" charset="0"/>
              </a:rPr>
              <a:t>ni</a:t>
            </a:r>
            <a:r>
              <a:rPr lang="en-US" sz="1400" i="1" dirty="0">
                <a:latin typeface="Courier New" pitchFamily="49" charset="0"/>
              </a:rPr>
              <a:t> = </a:t>
            </a:r>
            <a:r>
              <a:rPr lang="en-US" sz="1400" i="1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i="1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 err="1">
                <a:latin typeface="Courier New" pitchFamily="49" charset="0"/>
              </a:rPr>
              <a:t>ni+j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</p:txBody>
      </p:sp>
      <p:sp>
        <p:nvSpPr>
          <p:cNvPr id="9221" name="Line 6"/>
          <p:cNvSpPr>
            <a:spLocks noChangeShapeType="1"/>
          </p:cNvSpPr>
          <p:nvPr/>
        </p:nvSpPr>
        <p:spPr bwMode="auto">
          <a:xfrm>
            <a:off x="4570413" y="5105400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608013" y="43434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762" y="304800"/>
            <a:ext cx="8075754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/>
              <a:t>Compiler-Generated Code Motion (-O)</a:t>
            </a:r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1371600" y="3276600"/>
            <a:ext cx="7061916" cy="3105979"/>
          </a:xfrm>
          <a:prstGeom prst="rect">
            <a:avLst/>
          </a:prstGeom>
          <a:solidFill>
            <a:srgbClr val="F1C7C7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: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testq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		# Test n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jle</a:t>
            </a:r>
            <a:r>
              <a:rPr lang="en-US" sz="1400" dirty="0">
                <a:latin typeface="Courier New" pitchFamily="49" charset="0"/>
              </a:rPr>
              <a:t>	.L1			# If 0,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done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imulq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rcx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, %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rdx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		# 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ni</a:t>
            </a:r>
            <a:r>
              <a:rPr lang="en-US" sz="1400" dirty="0">
                <a:solidFill>
                  <a:srgbClr val="C00000"/>
                </a:solidFill>
                <a:latin typeface="Courier New" pitchFamily="49" charset="0"/>
              </a:rPr>
              <a:t> = n*</a:t>
            </a:r>
            <a:r>
              <a:rPr lang="en-US" sz="1400" dirty="0" err="1">
                <a:solidFill>
                  <a:srgbClr val="C00000"/>
                </a:solidFill>
                <a:latin typeface="Courier New" pitchFamily="49" charset="0"/>
              </a:rPr>
              <a:t>i</a:t>
            </a:r>
            <a:endParaRPr lang="en-US" sz="1400" dirty="0">
              <a:solidFill>
                <a:srgbClr val="C00000"/>
              </a:solidFill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leaq</a:t>
            </a:r>
            <a:r>
              <a:rPr lang="en-US" sz="1400" dirty="0">
                <a:latin typeface="Courier New" pitchFamily="49" charset="0"/>
              </a:rPr>
              <a:t>	(%rdi,%rdx,8), %</a:t>
            </a:r>
            <a:r>
              <a:rPr lang="en-US" sz="1400" dirty="0" err="1">
                <a:latin typeface="Courier New" pitchFamily="49" charset="0"/>
              </a:rPr>
              <a:t>rdx</a:t>
            </a:r>
            <a:r>
              <a:rPr lang="en-US" sz="1400" dirty="0">
                <a:latin typeface="Courier New" pitchFamily="49" charset="0"/>
              </a:rPr>
              <a:t>	# </a:t>
            </a:r>
            <a:r>
              <a:rPr lang="en-US" sz="1400" dirty="0" err="1">
                <a:latin typeface="Courier New" pitchFamily="49" charset="0"/>
              </a:rPr>
              <a:t>rowp</a:t>
            </a:r>
            <a:r>
              <a:rPr lang="en-US" sz="1400" dirty="0">
                <a:latin typeface="Courier New" pitchFamily="49" charset="0"/>
              </a:rPr>
              <a:t> = A + 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*8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movl</a:t>
            </a:r>
            <a:r>
              <a:rPr lang="en-US" sz="1400" dirty="0">
                <a:latin typeface="Courier New" pitchFamily="49" charset="0"/>
              </a:rPr>
              <a:t>	$0, %</a:t>
            </a:r>
            <a:r>
              <a:rPr lang="en-US" sz="1400" dirty="0" err="1">
                <a:latin typeface="Courier New" pitchFamily="49" charset="0"/>
              </a:rPr>
              <a:t>eax</a:t>
            </a:r>
            <a:r>
              <a:rPr lang="en-US" sz="1400" dirty="0">
                <a:latin typeface="Courier New" pitchFamily="49" charset="0"/>
              </a:rPr>
              <a:t>	               	# j = 0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.L3:				      	# loop: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(%rsi,%rax,8), %xmm0    	# t = b[j]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movsd</a:t>
            </a:r>
            <a:r>
              <a:rPr lang="en-US" sz="1400" dirty="0">
                <a:latin typeface="Courier New" pitchFamily="49" charset="0"/>
              </a:rPr>
              <a:t>	%xmm0, (%rdx,%rax,8)   	# M[</a:t>
            </a:r>
            <a:r>
              <a:rPr lang="en-US" sz="1400" dirty="0" err="1">
                <a:latin typeface="Courier New" pitchFamily="49" charset="0"/>
              </a:rPr>
              <a:t>A+ni</a:t>
            </a:r>
            <a:r>
              <a:rPr lang="en-US" sz="1400" dirty="0">
                <a:latin typeface="Courier New" pitchFamily="49" charset="0"/>
              </a:rPr>
              <a:t>*8 + j*8] = t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addq</a:t>
            </a:r>
            <a:r>
              <a:rPr lang="en-US" sz="1400" dirty="0">
                <a:latin typeface="Courier New" pitchFamily="49" charset="0"/>
              </a:rPr>
              <a:t>	$1,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			# j++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cmpq</a:t>
            </a:r>
            <a:r>
              <a:rPr lang="en-US" sz="1400" dirty="0">
                <a:latin typeface="Courier New" pitchFamily="49" charset="0"/>
              </a:rPr>
              <a:t>	%</a:t>
            </a:r>
            <a:r>
              <a:rPr lang="en-US" sz="1400" dirty="0" err="1">
                <a:latin typeface="Courier New" pitchFamily="49" charset="0"/>
              </a:rPr>
              <a:t>rcx</a:t>
            </a:r>
            <a:r>
              <a:rPr lang="en-US" sz="1400" dirty="0">
                <a:latin typeface="Courier New" pitchFamily="49" charset="0"/>
              </a:rPr>
              <a:t>, %</a:t>
            </a:r>
            <a:r>
              <a:rPr lang="en-US" sz="1400" dirty="0" err="1">
                <a:latin typeface="Courier New" pitchFamily="49" charset="0"/>
              </a:rPr>
              <a:t>rax</a:t>
            </a:r>
            <a:r>
              <a:rPr lang="en-US" sz="1400" dirty="0">
                <a:latin typeface="Courier New" pitchFamily="49" charset="0"/>
              </a:rPr>
              <a:t>		# </a:t>
            </a:r>
            <a:r>
              <a:rPr lang="en-US" sz="1400" dirty="0" err="1">
                <a:latin typeface="Courier New" pitchFamily="49" charset="0"/>
              </a:rPr>
              <a:t>j:n</a:t>
            </a:r>
            <a:endParaRPr lang="en-US" sz="1400" dirty="0">
              <a:latin typeface="Courier New" pitchFamily="49" charset="0"/>
            </a:endParaRPr>
          </a:p>
          <a:p>
            <a:pPr algn="l"/>
            <a:r>
              <a:rPr lang="en-US" sz="1400" dirty="0">
                <a:latin typeface="Courier New" pitchFamily="49" charset="0"/>
              </a:rPr>
              <a:t>	</a:t>
            </a:r>
            <a:r>
              <a:rPr lang="en-US" sz="1400" dirty="0" err="1">
                <a:latin typeface="Courier New" pitchFamily="49" charset="0"/>
              </a:rPr>
              <a:t>jne</a:t>
            </a:r>
            <a:r>
              <a:rPr lang="en-US" sz="1400" dirty="0">
                <a:latin typeface="Courier New" pitchFamily="49" charset="0"/>
              </a:rPr>
              <a:t>	.L3			# if !=, </a:t>
            </a:r>
            <a:r>
              <a:rPr lang="en-US" sz="1400" dirty="0" err="1">
                <a:latin typeface="Courier New" pitchFamily="49" charset="0"/>
              </a:rPr>
              <a:t>goto</a:t>
            </a:r>
            <a:r>
              <a:rPr lang="en-US" sz="1400" dirty="0">
                <a:latin typeface="Courier New" pitchFamily="49" charset="0"/>
              </a:rPr>
              <a:t> loop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.L1:				      	# done:</a:t>
            </a:r>
          </a:p>
          <a:p>
            <a:pPr algn="l"/>
            <a:r>
              <a:rPr lang="en-US" sz="1400" dirty="0">
                <a:latin typeface="Courier New" pitchFamily="49" charset="0"/>
              </a:rPr>
              <a:t>	ret</a:t>
            </a:r>
          </a:p>
        </p:txBody>
      </p:sp>
      <p:sp>
        <p:nvSpPr>
          <p:cNvPr id="10244" name="Line 6"/>
          <p:cNvSpPr>
            <a:spLocks noChangeShapeType="1"/>
          </p:cNvSpPr>
          <p:nvPr/>
        </p:nvSpPr>
        <p:spPr bwMode="auto">
          <a:xfrm>
            <a:off x="2286000" y="27432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 rot="5400000" flipH="1" flipV="1">
            <a:off x="5257800" y="2590800"/>
            <a:ext cx="6096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9"/>
          <p:cNvSpPr>
            <a:spLocks noChangeArrowheads="1"/>
          </p:cNvSpPr>
          <p:nvPr/>
        </p:nvSpPr>
        <p:spPr bwMode="auto">
          <a:xfrm>
            <a:off x="5257800" y="1219200"/>
            <a:ext cx="3124200" cy="120967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long ni = n*i;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double *rowp = a+ni;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	*rowp++ = b[j];	</a:t>
            </a:r>
          </a:p>
        </p:txBody>
      </p:sp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304800" y="1066800"/>
            <a:ext cx="3854450" cy="1635125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void </a:t>
            </a:r>
            <a:r>
              <a:rPr lang="en-US" sz="1400" dirty="0" err="1">
                <a:latin typeface="Courier New" pitchFamily="49" charset="0"/>
              </a:rPr>
              <a:t>set_row</a:t>
            </a:r>
            <a:r>
              <a:rPr lang="en-US" sz="1400" dirty="0">
                <a:latin typeface="Courier New" pitchFamily="49" charset="0"/>
              </a:rPr>
              <a:t>(double *a, double *b,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long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, long n)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long j;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	a[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</a:rPr>
              <a:t>n*</a:t>
            </a:r>
            <a:r>
              <a:rPr lang="en-US" sz="14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400" dirty="0" err="1">
                <a:latin typeface="Courier New" pitchFamily="49" charset="0"/>
              </a:rPr>
              <a:t>+j</a:t>
            </a:r>
            <a:r>
              <a:rPr lang="en-US" sz="1400" dirty="0">
                <a:latin typeface="Courier New" pitchFamily="49" charset="0"/>
              </a:rPr>
              <a:t>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620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Reduction in Strength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2817812"/>
          </a:xfrm>
          <a:noFill/>
        </p:spPr>
        <p:txBody>
          <a:bodyPr lIns="90487" tIns="44450" rIns="90487" bIns="44450"/>
          <a:lstStyle/>
          <a:p>
            <a:pPr lvl="1" eaLnBrk="1" hangingPunct="1"/>
            <a:r>
              <a:rPr lang="en-US" dirty="0"/>
              <a:t>Replace costly operation with simpler one</a:t>
            </a:r>
          </a:p>
          <a:p>
            <a:pPr lvl="1" eaLnBrk="1" hangingPunct="1"/>
            <a:r>
              <a:rPr lang="en-US" dirty="0"/>
              <a:t>Shift, add instead of multiply or divide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dirty="0">
                <a:latin typeface="Courier New" pitchFamily="49" charset="0"/>
              </a:rPr>
              <a:t>16*x	--&gt;	x &lt;&lt; 4</a:t>
            </a:r>
          </a:p>
          <a:p>
            <a:pPr lvl="2" eaLnBrk="1" hangingPunct="1"/>
            <a:r>
              <a:rPr lang="en-US" dirty="0"/>
              <a:t>Utility is machine dependent</a:t>
            </a:r>
          </a:p>
          <a:p>
            <a:pPr lvl="2" eaLnBrk="1" hangingPunct="1"/>
            <a:r>
              <a:rPr lang="en-US" dirty="0"/>
              <a:t>Depends on cost of multiply or divide instruction</a:t>
            </a:r>
          </a:p>
          <a:p>
            <a:pPr lvl="3" eaLnBrk="1" hangingPunct="1"/>
            <a:r>
              <a:rPr lang="en-US" dirty="0"/>
              <a:t>Integer multiply may require multiple CPU cycles</a:t>
            </a:r>
          </a:p>
          <a:p>
            <a:pPr lvl="1" eaLnBrk="1" hangingPunct="1"/>
            <a:r>
              <a:rPr lang="en-US" dirty="0"/>
              <a:t>Recognize sequence of products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838200" y="4597400"/>
            <a:ext cx="2876224" cy="1166986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for (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= 0;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 &lt; n; 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++) {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</a:t>
            </a:r>
            <a:r>
              <a:rPr lang="en-US" sz="1400" dirty="0" err="1">
                <a:latin typeface="Courier New" pitchFamily="49" charset="0"/>
              </a:rPr>
              <a:t>int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 = n*</a:t>
            </a:r>
            <a:r>
              <a:rPr lang="en-US" sz="1400" dirty="0" err="1">
                <a:latin typeface="Courier New" pitchFamily="49" charset="0"/>
              </a:rPr>
              <a:t>i</a:t>
            </a:r>
            <a:r>
              <a:rPr lang="en-US" sz="14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    a[</a:t>
            </a:r>
            <a:r>
              <a:rPr lang="en-US" sz="1400" dirty="0" err="1">
                <a:latin typeface="Courier New" pitchFamily="49" charset="0"/>
              </a:rPr>
              <a:t>ni</a:t>
            </a:r>
            <a:r>
              <a:rPr lang="en-US" sz="1400" dirty="0">
                <a:latin typeface="Courier New" pitchFamily="49" charset="0"/>
              </a:rPr>
              <a:t> + j] = b[j];</a:t>
            </a:r>
          </a:p>
          <a:p>
            <a:pPr algn="l">
              <a:lnSpc>
                <a:spcPct val="100000"/>
              </a:lnSpc>
            </a:pPr>
            <a:r>
              <a:rPr lang="en-US" sz="1400" dirty="0">
                <a:latin typeface="Courier New" pitchFamily="49" charset="0"/>
              </a:rPr>
              <a:t>}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4876800" y="4368800"/>
            <a:ext cx="2897188" cy="1422400"/>
          </a:xfrm>
          <a:prstGeom prst="rect">
            <a:avLst/>
          </a:prstGeom>
          <a:solidFill>
            <a:srgbClr val="F6F5BD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int ni = 0;</a:t>
            </a:r>
            <a:endParaRPr lang="en-US" sz="140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for (i = 0; i &lt; n; i++) {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for (j = 0; j &lt; n; j++)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    a[ni + j] = b[j];</a:t>
            </a:r>
          </a:p>
          <a:p>
            <a:pPr algn="l">
              <a:lnSpc>
                <a:spcPct val="100000"/>
              </a:lnSpc>
            </a:pPr>
            <a:r>
              <a:rPr lang="en-US" sz="1400" i="1">
                <a:latin typeface="Courier New" pitchFamily="49" charset="0"/>
              </a:rPr>
              <a:t>  ni += n;</a:t>
            </a:r>
          </a:p>
          <a:p>
            <a:pPr algn="l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}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4017963" y="4906963"/>
            <a:ext cx="584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4-float" id="{67944C2F-3416-D142-8702-985A1351DF87}" vid="{1F314E78-C04B-D443-8A36-28CC65374A53}"/>
    </a:ext>
  </a:extLst>
</a:theme>
</file>

<file path=ppt/theme/theme2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4-float" id="{67944C2F-3416-D142-8702-985A1351DF87}" vid="{02832A9C-35A8-454D-BA11-0FC3DDDE4E09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1812</TotalTime>
  <Pages>0</Pages>
  <Words>2350</Words>
  <Characters>0</Characters>
  <Application>Microsoft Office PowerPoint</Application>
  <PresentationFormat>On-screen Show (4:3)</PresentationFormat>
  <Lines>0</Lines>
  <Paragraphs>323</Paragraphs>
  <Slides>54</Slides>
  <Notes>44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54</vt:i4>
      </vt:variant>
    </vt:vector>
  </HeadingPairs>
  <TitlesOfParts>
    <vt:vector size="56" baseType="lpstr">
      <vt:lpstr>Title and Content</vt:lpstr>
      <vt:lpstr>Title Only</vt:lpstr>
      <vt:lpstr>Program Optimization  COMP 222: Introduction to Computer Organization</vt:lpstr>
      <vt:lpstr>Program Optimization</vt:lpstr>
      <vt:lpstr>Performance Realities</vt:lpstr>
      <vt:lpstr>Optimizing Compilers</vt:lpstr>
      <vt:lpstr>Limitations of Optimizing Compilers</vt:lpstr>
      <vt:lpstr>Program Optimization</vt:lpstr>
      <vt:lpstr>Generally Useful Optimizations</vt:lpstr>
      <vt:lpstr>Compiler-Generated Code Motion (-O)</vt:lpstr>
      <vt:lpstr>Reduction in Strength</vt:lpstr>
      <vt:lpstr>Share Common Subexpressions</vt:lpstr>
      <vt:lpstr>Program Optimization</vt:lpstr>
      <vt:lpstr>Optimization Blocker #1: Procedure Calls</vt:lpstr>
      <vt:lpstr>Lower Case Conversion Performance</vt:lpstr>
      <vt:lpstr>Convert Loop To Goto Form</vt:lpstr>
      <vt:lpstr>Calling Strlen</vt:lpstr>
      <vt:lpstr>Improving Performance</vt:lpstr>
      <vt:lpstr>Lower Case Conversion Performance</vt:lpstr>
      <vt:lpstr>Optimization Blocker: Procedure Calls</vt:lpstr>
      <vt:lpstr>Memory Matters</vt:lpstr>
      <vt:lpstr>Memory Aliasing</vt:lpstr>
      <vt:lpstr>Removing Aliasing</vt:lpstr>
      <vt:lpstr>Optimization Blocker: Memory Aliasing</vt:lpstr>
      <vt:lpstr>Program Optimization</vt:lpstr>
      <vt:lpstr>Exploiting Instruction-Level Parallelism</vt:lpstr>
      <vt:lpstr>Beyond Pipelining: Superscalar Processor</vt:lpstr>
      <vt:lpstr>Modern CPU Design</vt:lpstr>
      <vt:lpstr>Instruction Control</vt:lpstr>
      <vt:lpstr>Execution Unit</vt:lpstr>
      <vt:lpstr>Pipelined Functional Units</vt:lpstr>
      <vt:lpstr>Example: Intel Haswell</vt:lpstr>
      <vt:lpstr>Haswell Operation</vt:lpstr>
      <vt:lpstr>Benchmark Example: Data Type for Vectors</vt:lpstr>
      <vt:lpstr>Benchmark Computation</vt:lpstr>
      <vt:lpstr>Cycles Per Element (CPE)</vt:lpstr>
      <vt:lpstr>Benchmark Performance</vt:lpstr>
      <vt:lpstr>Basic Optimizations</vt:lpstr>
      <vt:lpstr>Effect of Basic Optimizations</vt:lpstr>
      <vt:lpstr>x86-64 Compilation of Combine4</vt:lpstr>
      <vt:lpstr>Combine4 = Serial Computation (OP = *)</vt:lpstr>
      <vt:lpstr>Loop Unrolling (2x1)</vt:lpstr>
      <vt:lpstr>Effect of Loop Unrolling</vt:lpstr>
      <vt:lpstr>Loop Unrolling with Reassociation (2x1a)</vt:lpstr>
      <vt:lpstr>Effect of Reassociation</vt:lpstr>
      <vt:lpstr>Reassociated Computation</vt:lpstr>
      <vt:lpstr>Loop Unrolling with Separate Accumulators (2x2)</vt:lpstr>
      <vt:lpstr>Effect of Separate Accumulators</vt:lpstr>
      <vt:lpstr>Separate Accumulators</vt:lpstr>
      <vt:lpstr>Unrolling &amp; Accumulating</vt:lpstr>
      <vt:lpstr>Unrolling &amp; Accumulating: Double *</vt:lpstr>
      <vt:lpstr>Unrolling &amp; Accumulating: Int +</vt:lpstr>
      <vt:lpstr>Achievable Performance</vt:lpstr>
      <vt:lpstr>Recall Lab 7: Programming with AVX2</vt:lpstr>
      <vt:lpstr>SIMD Operations</vt:lpstr>
      <vt:lpstr>Using Vector Instructions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cp:lastModifiedBy>Alan Cox</cp:lastModifiedBy>
  <cp:revision>263</cp:revision>
  <cp:lastPrinted>2012-09-05T04:08:39Z</cp:lastPrinted>
  <dcterms:created xsi:type="dcterms:W3CDTF">2012-09-06T15:16:51Z</dcterms:created>
  <dcterms:modified xsi:type="dcterms:W3CDTF">2025-12-03T19:22:51Z</dcterms:modified>
</cp:coreProperties>
</file>