
<file path=[Content_Types].xml><?xml version="1.0" encoding="utf-8"?>
<Types xmlns="http://schemas.openxmlformats.org/package/2006/content-types"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1" r:id="rId2"/>
  </p:sldMasterIdLst>
  <p:notesMasterIdLst>
    <p:notesMasterId r:id="rId30"/>
  </p:notesMasterIdLst>
  <p:handoutMasterIdLst>
    <p:handoutMasterId r:id="rId31"/>
  </p:handoutMasterIdLst>
  <p:sldIdLst>
    <p:sldId id="295" r:id="rId3"/>
    <p:sldId id="1042" r:id="rId4"/>
    <p:sldId id="325" r:id="rId5"/>
    <p:sldId id="327" r:id="rId6"/>
    <p:sldId id="328" r:id="rId7"/>
    <p:sldId id="1160" r:id="rId8"/>
    <p:sldId id="326" r:id="rId9"/>
    <p:sldId id="330" r:id="rId10"/>
    <p:sldId id="1146" r:id="rId11"/>
    <p:sldId id="1147" r:id="rId12"/>
    <p:sldId id="1150" r:id="rId13"/>
    <p:sldId id="1053" r:id="rId14"/>
    <p:sldId id="1153" r:id="rId15"/>
    <p:sldId id="1152" r:id="rId16"/>
    <p:sldId id="1154" r:id="rId17"/>
    <p:sldId id="1054" r:id="rId18"/>
    <p:sldId id="1055" r:id="rId19"/>
    <p:sldId id="1056" r:id="rId20"/>
    <p:sldId id="1057" r:id="rId21"/>
    <p:sldId id="1162" r:id="rId22"/>
    <p:sldId id="1159" r:id="rId23"/>
    <p:sldId id="1163" r:id="rId24"/>
    <p:sldId id="1076" r:id="rId25"/>
    <p:sldId id="331" r:id="rId26"/>
    <p:sldId id="332" r:id="rId27"/>
    <p:sldId id="1164" r:id="rId28"/>
    <p:sldId id="1165" r:id="rId29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648">
          <p15:clr>
            <a:srgbClr val="A4A3A4"/>
          </p15:clr>
        </p15:guide>
        <p15:guide id="2" pos="27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2676" autoAdjust="0"/>
  </p:normalViewPr>
  <p:slideViewPr>
    <p:cSldViewPr>
      <p:cViewPr>
        <p:scale>
          <a:sx n="96" d="100"/>
          <a:sy n="96" d="100"/>
        </p:scale>
        <p:origin x="2080" y="408"/>
      </p:cViewPr>
      <p:guideLst>
        <p:guide orient="horz" pos="3648"/>
        <p:guide pos="27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OS%20X%20Lion:Users:bryant:ics3:opt:cpe-exampl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6807817589577"/>
          <c:y val="6.3380426983446495E-2"/>
          <c:w val="0.81758957654723097"/>
          <c:h val="0.76995481668779497"/>
        </c:manualLayout>
      </c:layout>
      <c:scatterChart>
        <c:scatterStyle val="lineMarker"/>
        <c:varyColors val="0"/>
        <c:ser>
          <c:idx val="0"/>
          <c:order val="0"/>
          <c:tx>
            <c:strRef>
              <c:f>'cpe2'!$A$3</c:f>
              <c:strCache>
                <c:ptCount val="1"/>
                <c:pt idx="0">
                  <c:v>psum1</c:v>
                </c:pt>
              </c:strCache>
            </c:strRef>
          </c:tx>
          <c:spPr>
            <a:ln w="28575">
              <a:noFill/>
            </a:ln>
          </c:spPr>
          <c:marker>
            <c:symbol val="diamond"/>
            <c:size val="5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'cpe2'!$B$3:$AE$3</c:f>
              <c:numCache>
                <c:formatCode>General</c:formatCode>
                <c:ptCount val="30"/>
                <c:pt idx="1">
                  <c:v>2112.6</c:v>
                </c:pt>
                <c:pt idx="2">
                  <c:v>1451.1</c:v>
                </c:pt>
                <c:pt idx="3">
                  <c:v>1188.5999999999999</c:v>
                </c:pt>
                <c:pt idx="4">
                  <c:v>1218</c:v>
                </c:pt>
                <c:pt idx="5">
                  <c:v>2131.5</c:v>
                </c:pt>
                <c:pt idx="6">
                  <c:v>1247.4000000000001</c:v>
                </c:pt>
                <c:pt idx="7">
                  <c:v>2003.4</c:v>
                </c:pt>
                <c:pt idx="8">
                  <c:v>1190.7</c:v>
                </c:pt>
                <c:pt idx="9">
                  <c:v>1117.2</c:v>
                </c:pt>
                <c:pt idx="10">
                  <c:v>758.1</c:v>
                </c:pt>
                <c:pt idx="11">
                  <c:v>2020.2</c:v>
                </c:pt>
                <c:pt idx="12">
                  <c:v>1629.6</c:v>
                </c:pt>
                <c:pt idx="13">
                  <c:v>1686.3</c:v>
                </c:pt>
                <c:pt idx="14">
                  <c:v>1211.7</c:v>
                </c:pt>
                <c:pt idx="15">
                  <c:v>1568.7</c:v>
                </c:pt>
                <c:pt idx="16">
                  <c:v>1841.7</c:v>
                </c:pt>
                <c:pt idx="17">
                  <c:v>1543.5</c:v>
                </c:pt>
                <c:pt idx="18">
                  <c:v>1358.7</c:v>
                </c:pt>
                <c:pt idx="19">
                  <c:v>2011.8</c:v>
                </c:pt>
                <c:pt idx="20">
                  <c:v>2066.4</c:v>
                </c:pt>
                <c:pt idx="21">
                  <c:v>1373.4</c:v>
                </c:pt>
                <c:pt idx="22">
                  <c:v>1635.9</c:v>
                </c:pt>
                <c:pt idx="23">
                  <c:v>2032.8</c:v>
                </c:pt>
                <c:pt idx="24">
                  <c:v>2058</c:v>
                </c:pt>
                <c:pt idx="25">
                  <c:v>787.5</c:v>
                </c:pt>
                <c:pt idx="26">
                  <c:v>1539.3</c:v>
                </c:pt>
                <c:pt idx="27">
                  <c:v>1285.2</c:v>
                </c:pt>
                <c:pt idx="28">
                  <c:v>905.1</c:v>
                </c:pt>
                <c:pt idx="29">
                  <c:v>1938.3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DA80-E740-A73B-A42D5E5D7A33}"/>
            </c:ext>
          </c:extLst>
        </c:ser>
        <c:ser>
          <c:idx val="1"/>
          <c:order val="1"/>
          <c:tx>
            <c:strRef>
              <c:f>'cpe2'!$A$4</c:f>
              <c:strCache>
                <c:ptCount val="1"/>
                <c:pt idx="0">
                  <c:v>psum1i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'cpe2'!$B$4:$AE$4</c:f>
              <c:numCache>
                <c:formatCode>General</c:formatCode>
                <c:ptCount val="30"/>
                <c:pt idx="0">
                  <c:v>367.79</c:v>
                </c:pt>
                <c:pt idx="1">
                  <c:v>2107.4299999999998</c:v>
                </c:pt>
                <c:pt idx="2">
                  <c:v>1449.43</c:v>
                </c:pt>
                <c:pt idx="3">
                  <c:v>1188.03</c:v>
                </c:pt>
                <c:pt idx="4">
                  <c:v>1224.0899999999999</c:v>
                </c:pt>
                <c:pt idx="5">
                  <c:v>2134.4699999999998</c:v>
                </c:pt>
                <c:pt idx="6">
                  <c:v>1242.1199999999999</c:v>
                </c:pt>
                <c:pt idx="7">
                  <c:v>1999.27</c:v>
                </c:pt>
                <c:pt idx="8">
                  <c:v>1188.03</c:v>
                </c:pt>
                <c:pt idx="9">
                  <c:v>1115.92</c:v>
                </c:pt>
                <c:pt idx="10">
                  <c:v>755.38</c:v>
                </c:pt>
                <c:pt idx="11">
                  <c:v>2017.29</c:v>
                </c:pt>
                <c:pt idx="12">
                  <c:v>1629.7</c:v>
                </c:pt>
                <c:pt idx="13">
                  <c:v>1683.79</c:v>
                </c:pt>
                <c:pt idx="14">
                  <c:v>1215.07</c:v>
                </c:pt>
                <c:pt idx="15">
                  <c:v>1575.62</c:v>
                </c:pt>
                <c:pt idx="16">
                  <c:v>1837.02</c:v>
                </c:pt>
                <c:pt idx="17">
                  <c:v>1548.58</c:v>
                </c:pt>
                <c:pt idx="18">
                  <c:v>1359.29</c:v>
                </c:pt>
                <c:pt idx="19">
                  <c:v>2008.28</c:v>
                </c:pt>
                <c:pt idx="20">
                  <c:v>2071.37</c:v>
                </c:pt>
                <c:pt idx="21">
                  <c:v>1377.32</c:v>
                </c:pt>
                <c:pt idx="22">
                  <c:v>1638.72</c:v>
                </c:pt>
                <c:pt idx="23">
                  <c:v>2035.32</c:v>
                </c:pt>
                <c:pt idx="24">
                  <c:v>2062.36</c:v>
                </c:pt>
                <c:pt idx="25">
                  <c:v>791.42999999999938</c:v>
                </c:pt>
                <c:pt idx="26">
                  <c:v>1539.57</c:v>
                </c:pt>
                <c:pt idx="27">
                  <c:v>1287.18</c:v>
                </c:pt>
                <c:pt idx="28">
                  <c:v>899.6</c:v>
                </c:pt>
                <c:pt idx="29">
                  <c:v>1936.17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DA80-E740-A73B-A42D5E5D7A33}"/>
            </c:ext>
          </c:extLst>
        </c:ser>
        <c:ser>
          <c:idx val="2"/>
          <c:order val="2"/>
          <c:tx>
            <c:strRef>
              <c:f>'cpe2'!$A$5</c:f>
              <c:strCache>
                <c:ptCount val="1"/>
                <c:pt idx="0">
                  <c:v>psum2</c:v>
                </c:pt>
              </c:strCache>
            </c:strRef>
          </c:tx>
          <c:spPr>
            <a:ln w="28575">
              <a:noFill/>
            </a:ln>
          </c:spPr>
          <c:marker>
            <c:symbol val="triangle"/>
            <c:size val="5"/>
            <c:spPr>
              <a:solidFill>
                <a:srgbClr val="333333"/>
              </a:solidFill>
              <a:ln>
                <a:solidFill>
                  <a:srgbClr val="333333"/>
                </a:solidFill>
                <a:prstDash val="solid"/>
              </a:ln>
            </c:spPr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'cpe2'!$B$5:$AE$5</c:f>
              <c:numCache>
                <c:formatCode>General</c:formatCode>
                <c:ptCount val="30"/>
                <c:pt idx="1">
                  <c:v>1535.1</c:v>
                </c:pt>
                <c:pt idx="2">
                  <c:v>1100.4000000000001</c:v>
                </c:pt>
                <c:pt idx="3">
                  <c:v>921.9</c:v>
                </c:pt>
                <c:pt idx="4">
                  <c:v>940.8</c:v>
                </c:pt>
                <c:pt idx="5">
                  <c:v>1545.6</c:v>
                </c:pt>
                <c:pt idx="6">
                  <c:v>949.2</c:v>
                </c:pt>
                <c:pt idx="7">
                  <c:v>1455.3</c:v>
                </c:pt>
                <c:pt idx="8">
                  <c:v>917.7</c:v>
                </c:pt>
                <c:pt idx="9">
                  <c:v>865.2</c:v>
                </c:pt>
                <c:pt idx="10">
                  <c:v>623.70000000000005</c:v>
                </c:pt>
                <c:pt idx="11">
                  <c:v>1467.9</c:v>
                </c:pt>
                <c:pt idx="12">
                  <c:v>1209.5999999999999</c:v>
                </c:pt>
                <c:pt idx="13">
                  <c:v>1253.7</c:v>
                </c:pt>
                <c:pt idx="14">
                  <c:v>936.6</c:v>
                </c:pt>
                <c:pt idx="15">
                  <c:v>1173.9000000000001</c:v>
                </c:pt>
                <c:pt idx="16">
                  <c:v>1352.4</c:v>
                </c:pt>
                <c:pt idx="17">
                  <c:v>1150.8</c:v>
                </c:pt>
                <c:pt idx="18">
                  <c:v>1029</c:v>
                </c:pt>
                <c:pt idx="19">
                  <c:v>1461.6</c:v>
                </c:pt>
                <c:pt idx="20">
                  <c:v>1509.9</c:v>
                </c:pt>
                <c:pt idx="21">
                  <c:v>1039.5</c:v>
                </c:pt>
                <c:pt idx="22">
                  <c:v>1215.9000000000001</c:v>
                </c:pt>
                <c:pt idx="23">
                  <c:v>1478.4</c:v>
                </c:pt>
                <c:pt idx="24">
                  <c:v>1505.7</c:v>
                </c:pt>
                <c:pt idx="25">
                  <c:v>642.6</c:v>
                </c:pt>
                <c:pt idx="26">
                  <c:v>1152.9000000000001</c:v>
                </c:pt>
                <c:pt idx="27">
                  <c:v>987</c:v>
                </c:pt>
                <c:pt idx="28">
                  <c:v>732.9</c:v>
                </c:pt>
                <c:pt idx="29">
                  <c:v>1419.6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DA80-E740-A73B-A42D5E5D7A33}"/>
            </c:ext>
          </c:extLst>
        </c:ser>
        <c:ser>
          <c:idx val="3"/>
          <c:order val="3"/>
          <c:tx>
            <c:strRef>
              <c:f>'cpe2'!$A$6</c:f>
              <c:strCache>
                <c:ptCount val="1"/>
                <c:pt idx="0">
                  <c:v>psum2i</c:v>
                </c:pt>
              </c:strCache>
            </c:strRef>
          </c:tx>
          <c:spPr>
            <a:ln w="12700">
              <a:solidFill>
                <a:srgbClr val="000000"/>
              </a:solidFill>
              <a:prstDash val="solid"/>
            </a:ln>
          </c:spPr>
          <c:marker>
            <c:symbol val="none"/>
          </c:marker>
          <c:xVal>
            <c:numRef>
              <c:f>'cpe2'!$B$2:$AE$2</c:f>
              <c:numCache>
                <c:formatCode>General</c:formatCode>
                <c:ptCount val="30"/>
                <c:pt idx="0">
                  <c:v>0</c:v>
                </c:pt>
                <c:pt idx="1">
                  <c:v>193</c:v>
                </c:pt>
                <c:pt idx="2">
                  <c:v>120</c:v>
                </c:pt>
                <c:pt idx="3">
                  <c:v>91</c:v>
                </c:pt>
                <c:pt idx="4">
                  <c:v>95</c:v>
                </c:pt>
                <c:pt idx="5">
                  <c:v>196</c:v>
                </c:pt>
                <c:pt idx="6">
                  <c:v>97</c:v>
                </c:pt>
                <c:pt idx="7">
                  <c:v>181</c:v>
                </c:pt>
                <c:pt idx="8">
                  <c:v>91</c:v>
                </c:pt>
                <c:pt idx="9">
                  <c:v>83</c:v>
                </c:pt>
                <c:pt idx="10">
                  <c:v>43</c:v>
                </c:pt>
                <c:pt idx="11">
                  <c:v>183</c:v>
                </c:pt>
                <c:pt idx="12">
                  <c:v>140</c:v>
                </c:pt>
                <c:pt idx="13">
                  <c:v>146</c:v>
                </c:pt>
                <c:pt idx="14">
                  <c:v>94</c:v>
                </c:pt>
                <c:pt idx="15">
                  <c:v>134</c:v>
                </c:pt>
                <c:pt idx="16">
                  <c:v>163</c:v>
                </c:pt>
                <c:pt idx="17">
                  <c:v>131</c:v>
                </c:pt>
                <c:pt idx="18">
                  <c:v>110</c:v>
                </c:pt>
                <c:pt idx="19">
                  <c:v>182</c:v>
                </c:pt>
                <c:pt idx="20">
                  <c:v>189</c:v>
                </c:pt>
                <c:pt idx="21">
                  <c:v>112</c:v>
                </c:pt>
                <c:pt idx="22">
                  <c:v>141</c:v>
                </c:pt>
                <c:pt idx="23">
                  <c:v>185</c:v>
                </c:pt>
                <c:pt idx="24">
                  <c:v>188</c:v>
                </c:pt>
                <c:pt idx="25">
                  <c:v>47</c:v>
                </c:pt>
                <c:pt idx="26">
                  <c:v>130</c:v>
                </c:pt>
                <c:pt idx="27">
                  <c:v>102</c:v>
                </c:pt>
                <c:pt idx="28">
                  <c:v>59</c:v>
                </c:pt>
                <c:pt idx="29">
                  <c:v>174</c:v>
                </c:pt>
              </c:numCache>
            </c:numRef>
          </c:xVal>
          <c:yVal>
            <c:numRef>
              <c:f>'cpe2'!$B$6:$AE$6</c:f>
              <c:numCache>
                <c:formatCode>General</c:formatCode>
                <c:ptCount val="30"/>
                <c:pt idx="0">
                  <c:v>367.66</c:v>
                </c:pt>
                <c:pt idx="1">
                  <c:v>1531.11</c:v>
                </c:pt>
                <c:pt idx="2">
                  <c:v>1091.05</c:v>
                </c:pt>
                <c:pt idx="3">
                  <c:v>916.23</c:v>
                </c:pt>
                <c:pt idx="4">
                  <c:v>940.33999999999912</c:v>
                </c:pt>
                <c:pt idx="5">
                  <c:v>1549.2</c:v>
                </c:pt>
                <c:pt idx="6">
                  <c:v>952.4</c:v>
                </c:pt>
                <c:pt idx="7">
                  <c:v>1458.77</c:v>
                </c:pt>
                <c:pt idx="8">
                  <c:v>916.23</c:v>
                </c:pt>
                <c:pt idx="9">
                  <c:v>868.01</c:v>
                </c:pt>
                <c:pt idx="10">
                  <c:v>626.87</c:v>
                </c:pt>
                <c:pt idx="11">
                  <c:v>1470.83</c:v>
                </c:pt>
                <c:pt idx="12">
                  <c:v>1211.6199999999999</c:v>
                </c:pt>
                <c:pt idx="13">
                  <c:v>1247.79</c:v>
                </c:pt>
                <c:pt idx="14">
                  <c:v>934.31999999999937</c:v>
                </c:pt>
                <c:pt idx="15">
                  <c:v>1175.45</c:v>
                </c:pt>
                <c:pt idx="16">
                  <c:v>1350.27</c:v>
                </c:pt>
                <c:pt idx="17">
                  <c:v>1157.3599999999999</c:v>
                </c:pt>
                <c:pt idx="18">
                  <c:v>1030.77</c:v>
                </c:pt>
                <c:pt idx="19">
                  <c:v>1464.8</c:v>
                </c:pt>
                <c:pt idx="20">
                  <c:v>1507</c:v>
                </c:pt>
                <c:pt idx="21">
                  <c:v>1042.82</c:v>
                </c:pt>
                <c:pt idx="22">
                  <c:v>1217.6400000000001</c:v>
                </c:pt>
                <c:pt idx="23">
                  <c:v>1482.89</c:v>
                </c:pt>
                <c:pt idx="24">
                  <c:v>1500.97</c:v>
                </c:pt>
                <c:pt idx="25">
                  <c:v>650.99</c:v>
                </c:pt>
                <c:pt idx="26">
                  <c:v>1151.33</c:v>
                </c:pt>
                <c:pt idx="27">
                  <c:v>982.54</c:v>
                </c:pt>
                <c:pt idx="28">
                  <c:v>723.32999999999936</c:v>
                </c:pt>
                <c:pt idx="29">
                  <c:v>1416.58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DA80-E740-A73B-A42D5E5D7A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62654072"/>
        <c:axId val="-2062655992"/>
      </c:scatterChart>
      <c:valAx>
        <c:axId val="-2062654072"/>
        <c:scaling>
          <c:orientation val="minMax"/>
          <c:max val="200"/>
        </c:scaling>
        <c:delete val="0"/>
        <c:axPos val="b"/>
        <c:title>
          <c:tx>
            <c:rich>
              <a:bodyPr/>
              <a:lstStyle/>
              <a:p>
                <a:pPr>
                  <a:defRPr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Elements</a:t>
                </a:r>
              </a:p>
            </c:rich>
          </c:tx>
          <c:layout>
            <c:manualLayout>
              <c:xMode val="edge"/>
              <c:yMode val="edge"/>
              <c:x val="0.49022801302931601"/>
              <c:y val="0.9084526758098899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62655992"/>
        <c:crosses val="autoZero"/>
        <c:crossBetween val="midCat"/>
      </c:valAx>
      <c:valAx>
        <c:axId val="-206265599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0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Cycles</a:t>
                </a:r>
              </a:p>
            </c:rich>
          </c:tx>
          <c:layout>
            <c:manualLayout>
              <c:xMode val="edge"/>
              <c:yMode val="edge"/>
              <c:x val="2.6058631921824098E-2"/>
              <c:y val="0.38967234729461597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-2062654072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0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9C02A0-2CB8-F64C-87A7-A5563D28AA9B}" type="datetimeFigureOut">
              <a:rPr lang="en-US" smtClean="0"/>
              <a:pPr/>
              <a:t>12/6/24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85E4B-77DA-1E4C-9EDA-713D746B907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27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314" name="Rectangle 2"/>
          <p:cNvSpPr>
            <a:spLocks noGrp="1" noChangeArrowheads="1"/>
          </p:cNvSpPr>
          <p:nvPr>
            <p:ph type="body" sz="quarter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418722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Gill San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Century Gothic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Century Gothic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4099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Overview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866" y="1445044"/>
            <a:ext cx="8306223" cy="5220601"/>
          </a:xfrm>
        </p:spPr>
        <p:txBody>
          <a:bodyPr/>
          <a:lstStyle/>
          <a:p>
            <a:r>
              <a:rPr lang="en-US" dirty="0"/>
              <a:t>Modern High-Performance Processors</a:t>
            </a:r>
          </a:p>
          <a:p>
            <a:pPr lvl="1"/>
            <a:r>
              <a:rPr lang="en-US" dirty="0"/>
              <a:t>Out-of-order execution</a:t>
            </a:r>
          </a:p>
          <a:p>
            <a:r>
              <a:rPr lang="en-US" dirty="0"/>
              <a:t>Recap</a:t>
            </a:r>
          </a:p>
          <a:p>
            <a:pPr lvl="1"/>
            <a:r>
              <a:rPr lang="en-US" dirty="0"/>
              <a:t>Overall learning objectives 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Example: Data Type for Vectors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514821" y="1498526"/>
            <a:ext cx="4132541" cy="1320874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/* data structure for vectors */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typedef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 defTabSz="457200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 defTabSz="457200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*data;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 </a:t>
            </a:r>
            <a:r>
              <a:rPr lang="en-US" sz="1600" dirty="0" err="1">
                <a:latin typeface="Courier New" pitchFamily="49" charset="0"/>
              </a:rPr>
              <a:t>vec</a:t>
            </a:r>
            <a:r>
              <a:rPr lang="en-US" sz="1600" dirty="0">
                <a:latin typeface="Courier New" pitchFamily="49" charset="0"/>
              </a:rPr>
              <a:t>;</a:t>
            </a: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4647362" y="3733800"/>
            <a:ext cx="4492314" cy="2551980"/>
          </a:xfrm>
          <a:prstGeom prst="rect">
            <a:avLst/>
          </a:prstGeom>
          <a:solidFill>
            <a:srgbClr val="F6F5BD"/>
          </a:solidFill>
          <a:ln w="1270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/* retrieve vector element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 and store at </a:t>
            </a:r>
            <a:r>
              <a:rPr lang="en-US" sz="1600" dirty="0" err="1">
                <a:latin typeface="Courier New" pitchFamily="49" charset="0"/>
              </a:rPr>
              <a:t>val</a:t>
            </a:r>
            <a:r>
              <a:rPr lang="en-US" sz="1600" dirty="0">
                <a:latin typeface="Courier New" pitchFamily="49" charset="0"/>
              </a:rPr>
              <a:t> */</a:t>
            </a:r>
          </a:p>
          <a:p>
            <a:pPr algn="l">
              <a:lnSpc>
                <a:spcPct val="100000"/>
              </a:lnSpc>
            </a:pPr>
            <a:r>
              <a:rPr lang="en-US" sz="1600" dirty="0" err="1">
                <a:latin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get_vec_element</a:t>
            </a:r>
            <a:endParaRPr lang="en-US" sz="16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  (*</a:t>
            </a:r>
            <a:r>
              <a:rPr lang="en-US" sz="1600" dirty="0" err="1">
                <a:latin typeface="Courier New" pitchFamily="49" charset="0"/>
              </a:rPr>
              <a:t>vec</a:t>
            </a:r>
            <a:r>
              <a:rPr lang="en-US" sz="1600" dirty="0">
                <a:latin typeface="Courier New" pitchFamily="49" charset="0"/>
              </a:rPr>
              <a:t> v,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idx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val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if (</a:t>
            </a:r>
            <a:r>
              <a:rPr lang="en-US" sz="1600" dirty="0" err="1">
                <a:latin typeface="Courier New" pitchFamily="49" charset="0"/>
              </a:rPr>
              <a:t>idx</a:t>
            </a:r>
            <a:r>
              <a:rPr lang="en-US" sz="1600" dirty="0">
                <a:latin typeface="Courier New" pitchFamily="49" charset="0"/>
              </a:rPr>
              <a:t> &gt;= v-&gt;</a:t>
            </a:r>
            <a:r>
              <a:rPr lang="en-US" sz="1600" dirty="0" err="1">
                <a:latin typeface="Courier New" pitchFamily="49" charset="0"/>
              </a:rPr>
              <a:t>len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	return 0;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*</a:t>
            </a:r>
            <a:r>
              <a:rPr lang="en-US" sz="1600" dirty="0" err="1">
                <a:latin typeface="Courier New" pitchFamily="49" charset="0"/>
              </a:rPr>
              <a:t>val</a:t>
            </a:r>
            <a:r>
              <a:rPr lang="en-US" sz="1600" dirty="0">
                <a:latin typeface="Courier New" pitchFamily="49" charset="0"/>
              </a:rPr>
              <a:t> = v-&gt;data[</a:t>
            </a:r>
            <a:r>
              <a:rPr lang="en-US" sz="1600" dirty="0" err="1">
                <a:latin typeface="Courier New" pitchFamily="49" charset="0"/>
              </a:rPr>
              <a:t>idx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 algn="l" defTabSz="515938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	return 1;</a:t>
            </a:r>
          </a:p>
          <a:p>
            <a:pPr algn="l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6503349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4800600" y="1841500"/>
            <a:ext cx="776536" cy="292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1800" dirty="0" err="1">
                <a:latin typeface="Courier New" pitchFamily="49" charset="0"/>
              </a:rPr>
              <a:t>len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11" name="Rectangle 11"/>
          <p:cNvSpPr>
            <a:spLocks noChangeArrowheads="1"/>
          </p:cNvSpPr>
          <p:nvPr/>
        </p:nvSpPr>
        <p:spPr bwMode="auto">
          <a:xfrm>
            <a:off x="4800600" y="2133600"/>
            <a:ext cx="776536" cy="2921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data</a:t>
            </a: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6858000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13" name="Rectangle 10"/>
          <p:cNvSpPr>
            <a:spLocks noChangeArrowheads="1"/>
          </p:cNvSpPr>
          <p:nvPr/>
        </p:nvSpPr>
        <p:spPr bwMode="auto">
          <a:xfrm>
            <a:off x="8256901" y="2133600"/>
            <a:ext cx="353699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cxnSp>
        <p:nvCxnSpPr>
          <p:cNvPr id="15" name="Straight Arrow Connector 14"/>
          <p:cNvCxnSpPr>
            <a:stCxn id="11" idx="3"/>
            <a:endCxn id="7" idx="1"/>
          </p:cNvCxnSpPr>
          <p:nvPr/>
        </p:nvCxnSpPr>
        <p:spPr bwMode="auto">
          <a:xfrm>
            <a:off x="5577136" y="2279650"/>
            <a:ext cx="926213" cy="15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6" name="Rectangle 10"/>
          <p:cNvSpPr>
            <a:spLocks noChangeArrowheads="1"/>
          </p:cNvSpPr>
          <p:nvPr/>
        </p:nvSpPr>
        <p:spPr bwMode="auto">
          <a:xfrm>
            <a:off x="7215499" y="2133600"/>
            <a:ext cx="1041402" cy="2921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/>
          <a:lstStyle/>
          <a:p>
            <a:pPr algn="ctr">
              <a:lnSpc>
                <a:spcPct val="100000"/>
              </a:lnSpc>
            </a:pPr>
            <a:endParaRPr lang="en-US" sz="2000" dirty="0">
              <a:latin typeface="Courier New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516034" y="1837381"/>
            <a:ext cx="3080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0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891868" y="1837267"/>
            <a:ext cx="30809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1</a:t>
            </a:r>
          </a:p>
        </p:txBody>
      </p:sp>
      <p:sp>
        <p:nvSpPr>
          <p:cNvPr id="19" name="Rectangle 18"/>
          <p:cNvSpPr/>
          <p:nvPr/>
        </p:nvSpPr>
        <p:spPr>
          <a:xfrm>
            <a:off x="8037377" y="1837267"/>
            <a:ext cx="80182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>
                <a:latin typeface="Courier New" pitchFamily="49" charset="0"/>
              </a:rPr>
              <a:t>len-1</a:t>
            </a: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7368989" y="2286000"/>
            <a:ext cx="733612" cy="1390"/>
          </a:xfrm>
          <a:prstGeom prst="line">
            <a:avLst/>
          </a:prstGeom>
          <a:noFill/>
          <a:ln w="635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38175" y="4191000"/>
            <a:ext cx="3871913" cy="2219325"/>
          </a:xfrm>
        </p:spPr>
        <p:txBody>
          <a:bodyPr/>
          <a:lstStyle/>
          <a:p>
            <a:pPr marL="0" indent="0"/>
            <a:r>
              <a:rPr lang="en-US" sz="2400" dirty="0"/>
              <a:t>Data Types</a:t>
            </a:r>
          </a:p>
          <a:p>
            <a:pPr lvl="1"/>
            <a:r>
              <a:rPr lang="en-US" sz="2000" dirty="0"/>
              <a:t>Use different declarations for </a:t>
            </a:r>
            <a:r>
              <a:rPr lang="en-US" sz="2000" dirty="0" err="1">
                <a:latin typeface="Courier New" pitchFamily="49" charset="0"/>
              </a:rPr>
              <a:t>data_t</a:t>
            </a:r>
            <a:endParaRPr lang="en-US" sz="2000" dirty="0">
              <a:latin typeface="Courier New" pitchFamily="49" charset="0"/>
            </a:endParaRPr>
          </a:p>
          <a:p>
            <a:pPr lvl="1"/>
            <a:r>
              <a:rPr lang="en-US" sz="2000" dirty="0" err="1">
                <a:latin typeface="Courier New" pitchFamily="49" charset="0"/>
              </a:rPr>
              <a:t>int</a:t>
            </a:r>
            <a:endParaRPr lang="en-US" sz="2000" dirty="0">
              <a:latin typeface="Courier New" pitchFamily="49" charset="0"/>
            </a:endParaRPr>
          </a:p>
          <a:p>
            <a:pPr lvl="1"/>
            <a:r>
              <a:rPr lang="en-US" sz="2000" dirty="0">
                <a:latin typeface="Courier New" pitchFamily="49" charset="0"/>
              </a:rPr>
              <a:t>long</a:t>
            </a:r>
          </a:p>
          <a:p>
            <a:pPr lvl="1"/>
            <a:r>
              <a:rPr lang="en-US" sz="2000" dirty="0">
                <a:latin typeface="Courier New" pitchFamily="49" charset="0"/>
              </a:rPr>
              <a:t>float</a:t>
            </a:r>
          </a:p>
          <a:p>
            <a:pPr lvl="1"/>
            <a:r>
              <a:rPr lang="en-US" sz="2000" dirty="0">
                <a:latin typeface="Courier New" pitchFamily="49" charset="0"/>
              </a:rPr>
              <a:t>double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Computation</a:t>
            </a:r>
          </a:p>
        </p:txBody>
      </p:sp>
      <p:sp>
        <p:nvSpPr>
          <p:cNvPr id="7751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38175" y="4191000"/>
            <a:ext cx="3871913" cy="2219325"/>
          </a:xfrm>
        </p:spPr>
        <p:txBody>
          <a:bodyPr/>
          <a:lstStyle/>
          <a:p>
            <a:pPr marL="0" indent="0"/>
            <a:r>
              <a:rPr lang="en-US" sz="2400" dirty="0"/>
              <a:t>Data Types</a:t>
            </a:r>
          </a:p>
          <a:p>
            <a:pPr lvl="1"/>
            <a:r>
              <a:rPr lang="en-US" sz="2000" dirty="0"/>
              <a:t>Use different declarations for </a:t>
            </a:r>
            <a:r>
              <a:rPr lang="en-US" sz="2000" dirty="0" err="1">
                <a:latin typeface="Courier New" pitchFamily="49" charset="0"/>
              </a:rPr>
              <a:t>data_t</a:t>
            </a:r>
            <a:endParaRPr lang="en-US" sz="2000" dirty="0">
              <a:latin typeface="Courier New" pitchFamily="49" charset="0"/>
            </a:endParaRPr>
          </a:p>
          <a:p>
            <a:pPr lvl="1"/>
            <a:r>
              <a:rPr lang="en-US" sz="2000" dirty="0" err="1">
                <a:latin typeface="Courier New" pitchFamily="49" charset="0"/>
              </a:rPr>
              <a:t>int</a:t>
            </a:r>
            <a:endParaRPr lang="en-US" sz="2000" dirty="0">
              <a:latin typeface="Courier New" pitchFamily="49" charset="0"/>
            </a:endParaRPr>
          </a:p>
          <a:p>
            <a:pPr lvl="1"/>
            <a:r>
              <a:rPr lang="en-US" sz="2000" dirty="0">
                <a:latin typeface="Courier New" pitchFamily="49" charset="0"/>
              </a:rPr>
              <a:t>long</a:t>
            </a:r>
          </a:p>
          <a:p>
            <a:pPr lvl="1"/>
            <a:r>
              <a:rPr lang="en-US" sz="2000" dirty="0">
                <a:latin typeface="Courier New" pitchFamily="49" charset="0"/>
              </a:rPr>
              <a:t>float</a:t>
            </a:r>
          </a:p>
          <a:p>
            <a:pPr lvl="1"/>
            <a:r>
              <a:rPr lang="en-US" sz="2000" dirty="0">
                <a:latin typeface="Courier New" pitchFamily="49" charset="0"/>
              </a:rPr>
              <a:t>double</a:t>
            </a:r>
          </a:p>
        </p:txBody>
      </p:sp>
      <p:sp>
        <p:nvSpPr>
          <p:cNvPr id="775173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662488" y="4191000"/>
            <a:ext cx="3871912" cy="2219325"/>
          </a:xfrm>
        </p:spPr>
        <p:txBody>
          <a:bodyPr/>
          <a:lstStyle/>
          <a:p>
            <a:pPr marL="0" indent="0"/>
            <a:r>
              <a:rPr lang="en-US" sz="2400" dirty="0"/>
              <a:t>Operations</a:t>
            </a:r>
          </a:p>
          <a:p>
            <a:pPr lvl="1"/>
            <a:r>
              <a:rPr lang="en-US" sz="2000" dirty="0"/>
              <a:t>Use different definitions of </a:t>
            </a:r>
            <a:r>
              <a:rPr lang="en-US" sz="2000" dirty="0">
                <a:latin typeface="Courier New" pitchFamily="49" charset="0"/>
              </a:rPr>
              <a:t>OP</a:t>
            </a:r>
            <a:r>
              <a:rPr lang="en-US" sz="2000" dirty="0"/>
              <a:t> and </a:t>
            </a:r>
            <a:r>
              <a:rPr lang="en-US" sz="2000" dirty="0">
                <a:latin typeface="Courier New" pitchFamily="49" charset="0"/>
              </a:rPr>
              <a:t>IDENT</a:t>
            </a:r>
          </a:p>
          <a:p>
            <a:pPr lvl="1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+ </a:t>
            </a:r>
            <a:r>
              <a:rPr lang="en-US" sz="2000" dirty="0"/>
              <a:t>/</a:t>
            </a:r>
            <a:r>
              <a:rPr lang="en-US" sz="2000" dirty="0">
                <a:latin typeface="Courier New" pitchFamily="49" charset="0"/>
              </a:rPr>
              <a:t> 0</a:t>
            </a:r>
          </a:p>
          <a:p>
            <a:pPr lvl="1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* </a:t>
            </a:r>
            <a:r>
              <a:rPr lang="en-US" sz="2000" dirty="0"/>
              <a:t>/</a:t>
            </a:r>
            <a:r>
              <a:rPr lang="en-US" sz="2000" dirty="0">
                <a:latin typeface="Courier New" pitchFamily="49" charset="0"/>
              </a:rPr>
              <a:t> 1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638175" y="1133182"/>
            <a:ext cx="5834930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combine1(</a:t>
            </a:r>
            <a:r>
              <a:rPr lang="en-US" sz="1800" dirty="0" err="1">
                <a:latin typeface="Courier New" pitchFamily="49" charset="0"/>
              </a:rPr>
              <a:t>vec_ptr</a:t>
            </a:r>
            <a:r>
              <a:rPr lang="en-US" sz="1800" dirty="0">
                <a:latin typeface="Courier New" pitchFamily="49" charset="0"/>
              </a:rPr>
              <a:t> v,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long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IDENT;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</a:t>
            </a:r>
            <a:r>
              <a:rPr lang="en-US" sz="1800" dirty="0" err="1">
                <a:latin typeface="Courier New" pitchFamily="49" charset="0"/>
              </a:rPr>
              <a:t>vec_length</a:t>
            </a:r>
            <a:r>
              <a:rPr lang="en-US" sz="1800" dirty="0">
                <a:latin typeface="Courier New" pitchFamily="49" charset="0"/>
              </a:rPr>
              <a:t>(v);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val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get_vec_element</a:t>
            </a:r>
            <a:r>
              <a:rPr lang="en-US" sz="1800" dirty="0">
                <a:latin typeface="Courier New" pitchFamily="49" charset="0"/>
              </a:rPr>
              <a:t>(v,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, &amp;</a:t>
            </a:r>
            <a:r>
              <a:rPr lang="en-US" sz="1800" dirty="0" err="1">
                <a:latin typeface="Courier New" pitchFamily="49" charset="0"/>
              </a:rPr>
              <a:t>val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	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OP </a:t>
            </a:r>
            <a:r>
              <a:rPr lang="en-US" sz="1800" dirty="0" err="1">
                <a:latin typeface="Courier New" pitchFamily="49" charset="0"/>
              </a:rPr>
              <a:t>val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05600" y="16002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Compute sum or product of vector elements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140700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Cycles Per Element (CPE)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990600"/>
            <a:ext cx="8307387" cy="1516063"/>
          </a:xfrm>
        </p:spPr>
        <p:txBody>
          <a:bodyPr/>
          <a:lstStyle/>
          <a:p>
            <a:r>
              <a:rPr lang="en-US" sz="2000" dirty="0"/>
              <a:t>Convenient way to express performance of program that operates on vectors or lists</a:t>
            </a:r>
          </a:p>
          <a:p>
            <a:r>
              <a:rPr lang="en-US" sz="2000" dirty="0"/>
              <a:t>Length = n</a:t>
            </a:r>
          </a:p>
          <a:p>
            <a:r>
              <a:rPr lang="en-US" sz="2000" dirty="0"/>
              <a:t>In our case: </a:t>
            </a:r>
            <a:r>
              <a:rPr lang="en-US" sz="2000" dirty="0">
                <a:solidFill>
                  <a:srgbClr val="C00000"/>
                </a:solidFill>
              </a:rPr>
              <a:t>CPE = cycles per OP</a:t>
            </a:r>
            <a:endParaRPr lang="en-US" sz="2000" dirty="0"/>
          </a:p>
          <a:p>
            <a:r>
              <a:rPr lang="en-US" sz="2000" dirty="0"/>
              <a:t>T = CPE*n + Overhead</a:t>
            </a:r>
          </a:p>
          <a:p>
            <a:pPr lvl="1"/>
            <a:r>
              <a:rPr lang="en-US" sz="1600" dirty="0"/>
              <a:t>CPE is slope of line</a:t>
            </a:r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1752600" y="3276600"/>
          <a:ext cx="5754977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193646" y="4169220"/>
            <a:ext cx="746306" cy="34144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27432" tIns="27432" rIns="27432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0" i="0" strike="noStrike">
                <a:solidFill>
                  <a:srgbClr val="000000"/>
                </a:solidFill>
                <a:latin typeface="Courier New"/>
                <a:cs typeface="Courier New"/>
              </a:rPr>
              <a:t>psum1</a:t>
            </a:r>
            <a:endParaRPr lang="en-US" sz="1200" b="0" i="0" strike="noStrike">
              <a:solidFill>
                <a:srgbClr val="000000"/>
              </a:solidFill>
              <a:latin typeface="Arial"/>
              <a:cs typeface="Arial"/>
            </a:endParaRPr>
          </a:p>
          <a:p>
            <a:pPr algn="ctr" rtl="0">
              <a:defRPr sz="1000"/>
            </a:pPr>
            <a:r>
              <a:rPr lang="en-US" sz="1200" b="0" i="0" strike="noStrike">
                <a:solidFill>
                  <a:srgbClr val="000000"/>
                </a:solidFill>
                <a:latin typeface="Arial"/>
                <a:cs typeface="Arial"/>
              </a:rPr>
              <a:t>Slope = 9.0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572000" y="5225123"/>
            <a:ext cx="746306" cy="33747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lIns="27432" tIns="22860" rIns="27432" bIns="0" anchor="t" upright="1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/>
            </a:pPr>
            <a:r>
              <a:rPr lang="en-US" sz="1200" b="0" i="0" strike="noStrike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b="0" i="0" strike="noStrike" dirty="0">
                <a:solidFill>
                  <a:srgbClr val="000000"/>
                </a:solidFill>
                <a:latin typeface="Courier New"/>
                <a:cs typeface="Courier New"/>
              </a:rPr>
              <a:t>psum2</a:t>
            </a:r>
            <a:endParaRPr lang="en-US" sz="1200" b="0" i="0" strike="noStrike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rtl="0">
              <a:defRPr sz="1000"/>
            </a:pPr>
            <a:r>
              <a:rPr lang="en-US" sz="1200" b="0" i="0" strike="noStrike" dirty="0">
                <a:solidFill>
                  <a:srgbClr val="000000"/>
                </a:solidFill>
                <a:latin typeface="Arial"/>
                <a:cs typeface="Arial"/>
              </a:rPr>
              <a:t>Slope = 6.0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Performance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638175" y="1133182"/>
            <a:ext cx="5834930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combine1(</a:t>
            </a:r>
            <a:r>
              <a:rPr lang="en-US" sz="1800" dirty="0" err="1">
                <a:latin typeface="Courier New" pitchFamily="49" charset="0"/>
              </a:rPr>
              <a:t>vec_ptr</a:t>
            </a:r>
            <a:r>
              <a:rPr lang="en-US" sz="1800" dirty="0">
                <a:latin typeface="Courier New" pitchFamily="49" charset="0"/>
              </a:rPr>
              <a:t> v,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long </a:t>
            </a:r>
            <a:r>
              <a:rPr lang="en-US" sz="1800" dirty="0" err="1">
                <a:latin typeface="Courier New" pitchFamily="49" charset="0"/>
              </a:rPr>
              <a:t>int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IDENT;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</a:t>
            </a:r>
            <a:r>
              <a:rPr lang="en-US" sz="1800" dirty="0" err="1">
                <a:latin typeface="Courier New" pitchFamily="49" charset="0"/>
              </a:rPr>
              <a:t>vec_length</a:t>
            </a:r>
            <a:r>
              <a:rPr lang="en-US" sz="1800" dirty="0">
                <a:latin typeface="Courier New" pitchFamily="49" charset="0"/>
              </a:rPr>
              <a:t>(v);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</a:t>
            </a:r>
            <a:r>
              <a:rPr lang="en-US" sz="1800" dirty="0" err="1">
                <a:latin typeface="Courier New" pitchFamily="49" charset="0"/>
              </a:rPr>
              <a:t>val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dirty="0" err="1">
                <a:latin typeface="Courier New" pitchFamily="49" charset="0"/>
              </a:rPr>
              <a:t>get_vec_element</a:t>
            </a:r>
            <a:r>
              <a:rPr lang="en-US" sz="1800" dirty="0">
                <a:latin typeface="Courier New" pitchFamily="49" charset="0"/>
              </a:rPr>
              <a:t>(v,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, &amp;</a:t>
            </a:r>
            <a:r>
              <a:rPr lang="en-US" sz="1800" dirty="0" err="1">
                <a:latin typeface="Courier New" pitchFamily="49" charset="0"/>
              </a:rPr>
              <a:t>val</a:t>
            </a:r>
            <a:r>
              <a:rPr lang="en-US" sz="1800" dirty="0">
                <a:latin typeface="Courier New" pitchFamily="49" charset="0"/>
              </a:rPr>
              <a:t>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	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OP </a:t>
            </a:r>
            <a:r>
              <a:rPr lang="en-US" sz="1800" dirty="0" err="1">
                <a:latin typeface="Courier New" pitchFamily="49" charset="0"/>
              </a:rPr>
              <a:t>val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05600" y="16002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Compute sum or product of vector elements</a:t>
            </a:r>
          </a:p>
        </p:txBody>
      </p:sp>
      <p:graphicFrame>
        <p:nvGraphicFramePr>
          <p:cNvPr id="10" name="Group 49"/>
          <p:cNvGraphicFramePr>
            <a:graphicFrameLocks noGrp="1"/>
          </p:cNvGraphicFramePr>
          <p:nvPr/>
        </p:nvGraphicFramePr>
        <p:xfrm>
          <a:off x="396875" y="4267200"/>
          <a:ext cx="8229600" cy="1777873"/>
        </p:xfrm>
        <a:graphic>
          <a:graphicData uri="http://schemas.openxmlformats.org/drawingml/2006/table">
            <a:tbl>
              <a:tblPr/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unoptimized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22.68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20.02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19.98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20.18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–O1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11.14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Optimizations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6875" y="4495800"/>
            <a:ext cx="7896225" cy="1838324"/>
          </a:xfrm>
        </p:spPr>
        <p:txBody>
          <a:bodyPr/>
          <a:lstStyle/>
          <a:p>
            <a:r>
              <a:rPr lang="en-US" dirty="0"/>
              <a:t>Move </a:t>
            </a:r>
            <a:r>
              <a:rPr lang="en-US" dirty="0" err="1"/>
              <a:t>vec_length</a:t>
            </a:r>
            <a:r>
              <a:rPr lang="en-US" dirty="0"/>
              <a:t> out of loop</a:t>
            </a:r>
          </a:p>
          <a:p>
            <a:r>
              <a:rPr lang="en-US" dirty="0"/>
              <a:t>Avoid bounds check on each cycle</a:t>
            </a:r>
          </a:p>
          <a:p>
            <a:r>
              <a:rPr lang="en-US" dirty="0"/>
              <a:t>Accumulate in temporary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1295400" y="1331243"/>
            <a:ext cx="5421355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combine4(</a:t>
            </a:r>
            <a:r>
              <a:rPr lang="en-US" sz="1800" dirty="0" err="1">
                <a:latin typeface="Courier New" pitchFamily="49" charset="0"/>
              </a:rPr>
              <a:t>vec_ptr</a:t>
            </a:r>
            <a:r>
              <a:rPr lang="en-US" sz="1800" dirty="0">
                <a:latin typeface="Courier New" pitchFamily="49" charset="0"/>
              </a:rPr>
              <a:t> v,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long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long length = </a:t>
            </a:r>
            <a:r>
              <a:rPr lang="en-US" sz="1800" dirty="0" err="1">
                <a:latin typeface="Courier New" pitchFamily="49" charset="0"/>
              </a:rPr>
              <a:t>vec_length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*d = </a:t>
            </a:r>
            <a:r>
              <a:rPr lang="en-US" sz="1800" dirty="0" err="1">
                <a:latin typeface="Courier New" pitchFamily="49" charset="0"/>
              </a:rPr>
              <a:t>get_vec_start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t = IDENT;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length;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t = t OP 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 of Basic Optimizations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96875" y="5934076"/>
            <a:ext cx="7896225" cy="542924"/>
          </a:xfrm>
        </p:spPr>
        <p:txBody>
          <a:bodyPr/>
          <a:lstStyle/>
          <a:p>
            <a:r>
              <a:rPr lang="en-US" dirty="0"/>
              <a:t>Eliminates sources of overhead in loop</a:t>
            </a:r>
          </a:p>
        </p:txBody>
      </p:sp>
      <p:sp>
        <p:nvSpPr>
          <p:cNvPr id="775172" name="Rectangle 4"/>
          <p:cNvSpPr>
            <a:spLocks noChangeArrowheads="1"/>
          </p:cNvSpPr>
          <p:nvPr/>
        </p:nvSpPr>
        <p:spPr bwMode="auto">
          <a:xfrm>
            <a:off x="1295400" y="1331243"/>
            <a:ext cx="5421355" cy="2859757"/>
          </a:xfrm>
          <a:prstGeom prst="rect">
            <a:avLst/>
          </a:prstGeom>
          <a:solidFill>
            <a:srgbClr val="F6F5BD"/>
          </a:solidFill>
          <a:ln w="38100" cmpd="dbl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void combine4(</a:t>
            </a:r>
            <a:r>
              <a:rPr lang="en-US" sz="1800" dirty="0" err="1">
                <a:latin typeface="Courier New" pitchFamily="49" charset="0"/>
              </a:rPr>
              <a:t>vec_ptr</a:t>
            </a:r>
            <a:r>
              <a:rPr lang="en-US" sz="1800" dirty="0">
                <a:latin typeface="Courier New" pitchFamily="49" charset="0"/>
              </a:rPr>
              <a:t> v,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long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long length = </a:t>
            </a:r>
            <a:r>
              <a:rPr lang="en-US" sz="1800" dirty="0" err="1">
                <a:latin typeface="Courier New" pitchFamily="49" charset="0"/>
              </a:rPr>
              <a:t>vec_length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*d = </a:t>
            </a:r>
            <a:r>
              <a:rPr lang="en-US" sz="1800" dirty="0" err="1">
                <a:latin typeface="Courier New" pitchFamily="49" charset="0"/>
              </a:rPr>
              <a:t>get_vec_start</a:t>
            </a:r>
            <a:r>
              <a:rPr lang="en-US" sz="1800" dirty="0"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</a:t>
            </a:r>
            <a:r>
              <a:rPr lang="en-US" sz="1800" dirty="0" err="1">
                <a:latin typeface="Courier New" pitchFamily="49" charset="0"/>
              </a:rPr>
              <a:t>data_t</a:t>
            </a:r>
            <a:r>
              <a:rPr lang="en-US" sz="1800" dirty="0">
                <a:latin typeface="Courier New" pitchFamily="49" charset="0"/>
              </a:rPr>
              <a:t> t = IDENT;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for (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= 0;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 &lt; length; 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  t = t OP 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  *</a:t>
            </a:r>
            <a:r>
              <a:rPr lang="en-US" sz="1800" dirty="0" err="1">
                <a:latin typeface="Courier New" pitchFamily="49" charset="0"/>
              </a:rPr>
              <a:t>dest</a:t>
            </a:r>
            <a:r>
              <a:rPr lang="en-US" sz="1800" dirty="0">
                <a:latin typeface="Courier New" pitchFamily="49" charset="0"/>
              </a:rPr>
              <a:t> = 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}</a:t>
            </a:r>
          </a:p>
        </p:txBody>
      </p:sp>
      <p:graphicFrame>
        <p:nvGraphicFramePr>
          <p:cNvPr id="5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111470"/>
              </p:ext>
            </p:extLst>
          </p:nvPr>
        </p:nvGraphicFramePr>
        <p:xfrm>
          <a:off x="396874" y="4267200"/>
          <a:ext cx="6003925" cy="1552575"/>
        </p:xfrm>
        <a:graphic>
          <a:graphicData uri="http://schemas.openxmlformats.org/drawingml/2006/table">
            <a:tbl>
              <a:tblPr/>
              <a:tblGrid>
                <a:gridCol w="1723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Combine1 –O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10.17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11.14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3810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x86-64 Compilation of Combine4</a:t>
            </a:r>
          </a:p>
        </p:txBody>
      </p:sp>
      <p:sp>
        <p:nvSpPr>
          <p:cNvPr id="77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624" y="1371600"/>
            <a:ext cx="8255000" cy="685800"/>
          </a:xfrm>
        </p:spPr>
        <p:txBody>
          <a:bodyPr/>
          <a:lstStyle/>
          <a:p>
            <a:pPr marL="287338" indent="-287338" eaLnBrk="1" hangingPunct="1">
              <a:defRPr/>
            </a:pPr>
            <a:r>
              <a:rPr lang="en-US" dirty="0"/>
              <a:t>Inner Loop (Case: Integer Multiply)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1491875" y="2057400"/>
            <a:ext cx="5715000" cy="1166986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>
                <a:latin typeface="Courier New" pitchFamily="49" charset="0"/>
              </a:rPr>
              <a:t>.L519:		# Loop: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imull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	(%rax,%rdx,4), %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ecx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	# t = t * d[</a:t>
            </a:r>
            <a:r>
              <a:rPr lang="en-US" sz="1400" dirty="0" err="1">
                <a:solidFill>
                  <a:srgbClr val="C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C00000"/>
                </a:solidFill>
                <a:latin typeface="Courier New" pitchFamily="49" charset="0"/>
              </a:rPr>
              <a:t>]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addq</a:t>
            </a:r>
            <a:r>
              <a:rPr lang="en-US" sz="1400" dirty="0">
                <a:latin typeface="Courier New" pitchFamily="49" charset="0"/>
              </a:rPr>
              <a:t>	$1, %</a:t>
            </a:r>
            <a:r>
              <a:rPr lang="en-US" sz="1400" dirty="0" err="1">
                <a:latin typeface="Courier New" pitchFamily="49" charset="0"/>
              </a:rPr>
              <a:t>rdx</a:t>
            </a:r>
            <a:r>
              <a:rPr lang="en-US" sz="1400" dirty="0">
                <a:latin typeface="Courier New" pitchFamily="49" charset="0"/>
              </a:rPr>
              <a:t>	# </a:t>
            </a:r>
            <a:r>
              <a:rPr lang="en-US" sz="1400" dirty="0" err="1">
                <a:latin typeface="Courier New" pitchFamily="49" charset="0"/>
              </a:rPr>
              <a:t>i</a:t>
            </a:r>
            <a:r>
              <a:rPr lang="en-US" sz="1400" dirty="0">
                <a:latin typeface="Courier New" pitchFamily="49" charset="0"/>
              </a:rPr>
              <a:t>++</a:t>
            </a: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cmpq</a:t>
            </a:r>
            <a:r>
              <a:rPr lang="en-US" sz="1400" dirty="0">
                <a:latin typeface="Courier New" pitchFamily="49" charset="0"/>
              </a:rPr>
              <a:t>	%</a:t>
            </a:r>
            <a:r>
              <a:rPr lang="en-US" sz="1400" dirty="0" err="1">
                <a:latin typeface="Courier New" pitchFamily="49" charset="0"/>
              </a:rPr>
              <a:t>rdx</a:t>
            </a:r>
            <a:r>
              <a:rPr lang="en-US" sz="1400" dirty="0">
                <a:latin typeface="Courier New" pitchFamily="49" charset="0"/>
              </a:rPr>
              <a:t>, %</a:t>
            </a:r>
            <a:r>
              <a:rPr lang="en-US" sz="1400" dirty="0" err="1">
                <a:latin typeface="Courier New" pitchFamily="49" charset="0"/>
              </a:rPr>
              <a:t>rbp</a:t>
            </a:r>
            <a:r>
              <a:rPr lang="en-US" sz="1400" dirty="0">
                <a:latin typeface="Courier New" pitchFamily="49" charset="0"/>
              </a:rPr>
              <a:t>	# Compare </a:t>
            </a:r>
            <a:r>
              <a:rPr lang="en-US" sz="1400" dirty="0" err="1">
                <a:latin typeface="Courier New" pitchFamily="49" charset="0"/>
              </a:rPr>
              <a:t>length:i</a:t>
            </a:r>
            <a:endParaRPr lang="en-US" sz="14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228600" algn="l"/>
                <a:tab pos="914400" algn="l"/>
                <a:tab pos="3149600" algn="l"/>
              </a:tabLst>
            </a:pPr>
            <a:r>
              <a:rPr lang="en-US" sz="1400" dirty="0">
                <a:latin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</a:rPr>
              <a:t>jg</a:t>
            </a:r>
            <a:r>
              <a:rPr lang="en-US" sz="1400" dirty="0">
                <a:latin typeface="Courier New" pitchFamily="49" charset="0"/>
              </a:rPr>
              <a:t>	.L519	# If &gt;, </a:t>
            </a:r>
            <a:r>
              <a:rPr lang="en-US" sz="1400" dirty="0" err="1">
                <a:latin typeface="Courier New" pitchFamily="49" charset="0"/>
              </a:rPr>
              <a:t>goto</a:t>
            </a:r>
            <a:r>
              <a:rPr lang="en-US" sz="1400" dirty="0">
                <a:latin typeface="Courier New" pitchFamily="49" charset="0"/>
              </a:rPr>
              <a:t> Loop</a:t>
            </a:r>
          </a:p>
        </p:txBody>
      </p:sp>
      <p:graphicFrame>
        <p:nvGraphicFramePr>
          <p:cNvPr id="9" name="Group 49"/>
          <p:cNvGraphicFramePr>
            <a:graphicFrameLocks noGrp="1"/>
          </p:cNvGraphicFramePr>
          <p:nvPr/>
        </p:nvGraphicFramePr>
        <p:xfrm>
          <a:off x="1570037" y="4013327"/>
          <a:ext cx="6003925" cy="1777873"/>
        </p:xfrm>
        <a:graphic>
          <a:graphicData uri="http://schemas.openxmlformats.org/drawingml/2006/table">
            <a:tbl>
              <a:tblPr/>
              <a:tblGrid>
                <a:gridCol w="1723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1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85750"/>
            <a:ext cx="8664575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Combine4 = Serial Computation (OP = *)</a:t>
            </a:r>
          </a:p>
        </p:txBody>
      </p:sp>
      <p:sp>
        <p:nvSpPr>
          <p:cNvPr id="78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26036" y="1143000"/>
            <a:ext cx="6365564" cy="1676400"/>
          </a:xfrm>
        </p:spPr>
        <p:txBody>
          <a:bodyPr/>
          <a:lstStyle/>
          <a:p>
            <a:pPr marL="287338" indent="-287338" eaLnBrk="1" hangingPunct="1">
              <a:defRPr/>
            </a:pPr>
            <a:r>
              <a:rPr lang="en-US" dirty="0"/>
              <a:t>Computation (length=8)</a:t>
            </a:r>
          </a:p>
          <a:p>
            <a:pPr marL="285750" lvl="1" indent="-171450" eaLnBrk="1" hangingPunct="1">
              <a:buFont typeface="Wingdings" pitchFamily="2" charset="2"/>
              <a:buNone/>
              <a:defRPr/>
            </a:pPr>
            <a:r>
              <a:rPr lang="en-US" sz="1400" b="1" dirty="0"/>
              <a:t> </a:t>
            </a:r>
            <a:r>
              <a:rPr lang="en-US" sz="1600" b="1" dirty="0">
                <a:latin typeface="Courier New" pitchFamily="49" charset="0"/>
              </a:rPr>
              <a:t>((((((((1 * d[0]) * d[1]) * d[2]) * d[3]) </a:t>
            </a:r>
            <a:br>
              <a:rPr lang="en-US" sz="1600" b="1" dirty="0">
                <a:latin typeface="Courier New" pitchFamily="49" charset="0"/>
              </a:rPr>
            </a:br>
            <a:r>
              <a:rPr lang="en-US" sz="1600" b="1" dirty="0">
                <a:latin typeface="Courier New" pitchFamily="49" charset="0"/>
              </a:rPr>
              <a:t>* d[4]) * d[5]) * d[6]) * d[7])</a:t>
            </a:r>
          </a:p>
          <a:p>
            <a:pPr marL="287338" indent="-287338" eaLnBrk="1" hangingPunct="1">
              <a:defRPr/>
            </a:pPr>
            <a:r>
              <a:rPr lang="en-US" dirty="0"/>
              <a:t>Sequential dependence</a:t>
            </a:r>
          </a:p>
          <a:p>
            <a:pPr marL="687388" lvl="1" indent="-287338">
              <a:defRPr/>
            </a:pPr>
            <a:r>
              <a:rPr lang="en-US" dirty="0"/>
              <a:t>Performance: determined by latency of OP</a:t>
            </a:r>
          </a:p>
        </p:txBody>
      </p:sp>
      <p:sp>
        <p:nvSpPr>
          <p:cNvPr id="20503" name="AutoShape 5"/>
          <p:cNvSpPr>
            <a:spLocks noChangeArrowheads="1"/>
          </p:cNvSpPr>
          <p:nvPr/>
        </p:nvSpPr>
        <p:spPr bwMode="auto">
          <a:xfrm>
            <a:off x="599701" y="1905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04" name="Line 6"/>
          <p:cNvSpPr>
            <a:spLocks noChangeShapeType="1"/>
          </p:cNvSpPr>
          <p:nvPr/>
        </p:nvSpPr>
        <p:spPr bwMode="auto">
          <a:xfrm>
            <a:off x="752101" y="167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5" name="Line 7"/>
          <p:cNvSpPr>
            <a:spLocks noChangeShapeType="1"/>
          </p:cNvSpPr>
          <p:nvPr/>
        </p:nvSpPr>
        <p:spPr bwMode="auto">
          <a:xfrm>
            <a:off x="980701" y="1676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6" name="AutoShape 8"/>
          <p:cNvSpPr>
            <a:spLocks noChangeArrowheads="1"/>
          </p:cNvSpPr>
          <p:nvPr/>
        </p:nvSpPr>
        <p:spPr bwMode="auto">
          <a:xfrm>
            <a:off x="997261" y="2438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07" name="Line 9"/>
          <p:cNvSpPr>
            <a:spLocks noChangeShapeType="1"/>
          </p:cNvSpPr>
          <p:nvPr/>
        </p:nvSpPr>
        <p:spPr bwMode="auto">
          <a:xfrm>
            <a:off x="1149661" y="22860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8" name="Line 10"/>
          <p:cNvSpPr>
            <a:spLocks noChangeShapeType="1"/>
          </p:cNvSpPr>
          <p:nvPr/>
        </p:nvSpPr>
        <p:spPr bwMode="auto">
          <a:xfrm>
            <a:off x="1378261" y="2209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09" name="Freeform 11"/>
          <p:cNvSpPr>
            <a:spLocks/>
          </p:cNvSpPr>
          <p:nvPr/>
        </p:nvSpPr>
        <p:spPr bwMode="auto">
          <a:xfrm>
            <a:off x="904501" y="22098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72" name="Rectangle 12"/>
          <p:cNvSpPr>
            <a:spLocks noChangeArrowheads="1"/>
          </p:cNvSpPr>
          <p:nvPr/>
        </p:nvSpPr>
        <p:spPr bwMode="auto">
          <a:xfrm>
            <a:off x="645739" y="1371600"/>
            <a:ext cx="230191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1</a:t>
            </a:r>
            <a:endParaRPr lang="en-US" sz="1800" baseline="-25000">
              <a:solidFill>
                <a:schemeClr val="tx2"/>
              </a:solidFill>
              <a:latin typeface="Courier New" pitchFamily="49" charset="0"/>
            </a:endParaRPr>
          </a:p>
        </p:txBody>
      </p:sp>
      <p:sp>
        <p:nvSpPr>
          <p:cNvPr id="783373" name="Rectangle 13"/>
          <p:cNvSpPr>
            <a:spLocks noChangeArrowheads="1"/>
          </p:cNvSpPr>
          <p:nvPr/>
        </p:nvSpPr>
        <p:spPr bwMode="auto">
          <a:xfrm>
            <a:off x="828301" y="1371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783374" name="Rectangle 14"/>
          <p:cNvSpPr>
            <a:spLocks noChangeArrowheads="1"/>
          </p:cNvSpPr>
          <p:nvPr/>
        </p:nvSpPr>
        <p:spPr bwMode="auto">
          <a:xfrm>
            <a:off x="1225861" y="1905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20513" name="AutoShape 15"/>
          <p:cNvSpPr>
            <a:spLocks noChangeArrowheads="1"/>
          </p:cNvSpPr>
          <p:nvPr/>
        </p:nvSpPr>
        <p:spPr bwMode="auto">
          <a:xfrm>
            <a:off x="1385359" y="29718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14" name="Line 16"/>
          <p:cNvSpPr>
            <a:spLocks noChangeShapeType="1"/>
          </p:cNvSpPr>
          <p:nvPr/>
        </p:nvSpPr>
        <p:spPr bwMode="auto">
          <a:xfrm>
            <a:off x="1537759" y="2819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15" name="Line 17"/>
          <p:cNvSpPr>
            <a:spLocks noChangeShapeType="1"/>
          </p:cNvSpPr>
          <p:nvPr/>
        </p:nvSpPr>
        <p:spPr bwMode="auto">
          <a:xfrm>
            <a:off x="1766359" y="27432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16" name="Freeform 18"/>
          <p:cNvSpPr>
            <a:spLocks/>
          </p:cNvSpPr>
          <p:nvPr/>
        </p:nvSpPr>
        <p:spPr bwMode="auto">
          <a:xfrm>
            <a:off x="1286186" y="27432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79" name="Rectangle 19"/>
          <p:cNvSpPr>
            <a:spLocks noChangeArrowheads="1"/>
          </p:cNvSpPr>
          <p:nvPr/>
        </p:nvSpPr>
        <p:spPr bwMode="auto">
          <a:xfrm>
            <a:off x="1613959" y="24384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2</a:t>
            </a:r>
          </a:p>
        </p:txBody>
      </p:sp>
      <p:sp>
        <p:nvSpPr>
          <p:cNvPr id="20518" name="AutoShape 20"/>
          <p:cNvSpPr>
            <a:spLocks noChangeArrowheads="1"/>
          </p:cNvSpPr>
          <p:nvPr/>
        </p:nvSpPr>
        <p:spPr bwMode="auto">
          <a:xfrm>
            <a:off x="1769534" y="35052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19" name="Line 21"/>
          <p:cNvSpPr>
            <a:spLocks noChangeShapeType="1"/>
          </p:cNvSpPr>
          <p:nvPr/>
        </p:nvSpPr>
        <p:spPr bwMode="auto">
          <a:xfrm>
            <a:off x="1921934" y="3352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0" name="Line 22"/>
          <p:cNvSpPr>
            <a:spLocks noChangeShapeType="1"/>
          </p:cNvSpPr>
          <p:nvPr/>
        </p:nvSpPr>
        <p:spPr bwMode="auto">
          <a:xfrm>
            <a:off x="2150534" y="32766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1" name="Freeform 23"/>
          <p:cNvSpPr>
            <a:spLocks/>
          </p:cNvSpPr>
          <p:nvPr/>
        </p:nvSpPr>
        <p:spPr bwMode="auto">
          <a:xfrm>
            <a:off x="1674284" y="32766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84" name="Rectangle 24"/>
          <p:cNvSpPr>
            <a:spLocks noChangeArrowheads="1"/>
          </p:cNvSpPr>
          <p:nvPr/>
        </p:nvSpPr>
        <p:spPr bwMode="auto">
          <a:xfrm>
            <a:off x="1998134" y="29718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3</a:t>
            </a:r>
          </a:p>
        </p:txBody>
      </p:sp>
      <p:sp>
        <p:nvSpPr>
          <p:cNvPr id="20523" name="AutoShape 25"/>
          <p:cNvSpPr>
            <a:spLocks noChangeArrowheads="1"/>
          </p:cNvSpPr>
          <p:nvPr/>
        </p:nvSpPr>
        <p:spPr bwMode="auto">
          <a:xfrm>
            <a:off x="2168836" y="40386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24" name="Line 26"/>
          <p:cNvSpPr>
            <a:spLocks noChangeShapeType="1"/>
          </p:cNvSpPr>
          <p:nvPr/>
        </p:nvSpPr>
        <p:spPr bwMode="auto">
          <a:xfrm>
            <a:off x="2321236" y="3886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5" name="Line 27"/>
          <p:cNvSpPr>
            <a:spLocks noChangeShapeType="1"/>
          </p:cNvSpPr>
          <p:nvPr/>
        </p:nvSpPr>
        <p:spPr bwMode="auto">
          <a:xfrm>
            <a:off x="2549836" y="38100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26" name="Freeform 28"/>
          <p:cNvSpPr>
            <a:spLocks/>
          </p:cNvSpPr>
          <p:nvPr/>
        </p:nvSpPr>
        <p:spPr bwMode="auto">
          <a:xfrm>
            <a:off x="2058459" y="38100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89" name="Rectangle 29"/>
          <p:cNvSpPr>
            <a:spLocks noChangeArrowheads="1"/>
          </p:cNvSpPr>
          <p:nvPr/>
        </p:nvSpPr>
        <p:spPr bwMode="auto">
          <a:xfrm>
            <a:off x="2397436" y="35052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 dirty="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 dirty="0">
                <a:solidFill>
                  <a:schemeClr val="tx2"/>
                </a:solidFill>
                <a:latin typeface="Courier New" pitchFamily="49" charset="0"/>
              </a:rPr>
              <a:t>4</a:t>
            </a:r>
          </a:p>
        </p:txBody>
      </p:sp>
      <p:sp>
        <p:nvSpPr>
          <p:cNvPr id="20528" name="AutoShape 30"/>
          <p:cNvSpPr>
            <a:spLocks noChangeArrowheads="1"/>
          </p:cNvSpPr>
          <p:nvPr/>
        </p:nvSpPr>
        <p:spPr bwMode="auto">
          <a:xfrm>
            <a:off x="2551141" y="45720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29" name="Line 31"/>
          <p:cNvSpPr>
            <a:spLocks noChangeShapeType="1"/>
          </p:cNvSpPr>
          <p:nvPr/>
        </p:nvSpPr>
        <p:spPr bwMode="auto">
          <a:xfrm>
            <a:off x="2703541" y="44196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0" name="Line 32"/>
          <p:cNvSpPr>
            <a:spLocks noChangeShapeType="1"/>
          </p:cNvSpPr>
          <p:nvPr/>
        </p:nvSpPr>
        <p:spPr bwMode="auto">
          <a:xfrm>
            <a:off x="2932141" y="43434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1" name="Freeform 33"/>
          <p:cNvSpPr>
            <a:spLocks/>
          </p:cNvSpPr>
          <p:nvPr/>
        </p:nvSpPr>
        <p:spPr bwMode="auto">
          <a:xfrm>
            <a:off x="2457761" y="43434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94" name="Rectangle 34"/>
          <p:cNvSpPr>
            <a:spLocks noChangeArrowheads="1"/>
          </p:cNvSpPr>
          <p:nvPr/>
        </p:nvSpPr>
        <p:spPr bwMode="auto">
          <a:xfrm>
            <a:off x="2779741" y="40386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5</a:t>
            </a:r>
          </a:p>
        </p:txBody>
      </p:sp>
      <p:sp>
        <p:nvSpPr>
          <p:cNvPr id="20533" name="AutoShape 35"/>
          <p:cNvSpPr>
            <a:spLocks noChangeArrowheads="1"/>
          </p:cNvSpPr>
          <p:nvPr/>
        </p:nvSpPr>
        <p:spPr bwMode="auto">
          <a:xfrm>
            <a:off x="2939987" y="51054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34" name="Line 36"/>
          <p:cNvSpPr>
            <a:spLocks noChangeShapeType="1"/>
          </p:cNvSpPr>
          <p:nvPr/>
        </p:nvSpPr>
        <p:spPr bwMode="auto">
          <a:xfrm>
            <a:off x="3092387" y="49530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5" name="Line 37"/>
          <p:cNvSpPr>
            <a:spLocks noChangeShapeType="1"/>
          </p:cNvSpPr>
          <p:nvPr/>
        </p:nvSpPr>
        <p:spPr bwMode="auto">
          <a:xfrm>
            <a:off x="3320987" y="48768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36" name="Freeform 38"/>
          <p:cNvSpPr>
            <a:spLocks/>
          </p:cNvSpPr>
          <p:nvPr/>
        </p:nvSpPr>
        <p:spPr bwMode="auto">
          <a:xfrm>
            <a:off x="2840066" y="48768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399" name="Rectangle 39"/>
          <p:cNvSpPr>
            <a:spLocks noChangeArrowheads="1"/>
          </p:cNvSpPr>
          <p:nvPr/>
        </p:nvSpPr>
        <p:spPr bwMode="auto">
          <a:xfrm>
            <a:off x="3168587" y="45720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6</a:t>
            </a:r>
          </a:p>
        </p:txBody>
      </p:sp>
      <p:sp>
        <p:nvSpPr>
          <p:cNvPr id="20538" name="AutoShape 40"/>
          <p:cNvSpPr>
            <a:spLocks noChangeArrowheads="1"/>
          </p:cNvSpPr>
          <p:nvPr/>
        </p:nvSpPr>
        <p:spPr bwMode="auto">
          <a:xfrm>
            <a:off x="3334435" y="5638800"/>
            <a:ext cx="533400" cy="304800"/>
          </a:xfrm>
          <a:prstGeom prst="roundRect">
            <a:avLst>
              <a:gd name="adj" fmla="val 19644"/>
            </a:avLst>
          </a:prstGeom>
          <a:solidFill>
            <a:srgbClr val="F1C7C7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>
              <a:lnSpc>
                <a:spcPct val="100000"/>
              </a:lnSpc>
            </a:pPr>
            <a:r>
              <a:rPr lang="en-US" sz="1800">
                <a:latin typeface="Courier New" pitchFamily="49" charset="0"/>
              </a:rPr>
              <a:t>*</a:t>
            </a:r>
          </a:p>
        </p:txBody>
      </p:sp>
      <p:sp>
        <p:nvSpPr>
          <p:cNvPr id="20539" name="Line 41"/>
          <p:cNvSpPr>
            <a:spLocks noChangeShapeType="1"/>
          </p:cNvSpPr>
          <p:nvPr/>
        </p:nvSpPr>
        <p:spPr bwMode="auto">
          <a:xfrm>
            <a:off x="3492811" y="5486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40" name="Line 42"/>
          <p:cNvSpPr>
            <a:spLocks noChangeShapeType="1"/>
          </p:cNvSpPr>
          <p:nvPr/>
        </p:nvSpPr>
        <p:spPr bwMode="auto">
          <a:xfrm>
            <a:off x="3715435" y="5410200"/>
            <a:ext cx="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20541" name="Freeform 43"/>
          <p:cNvSpPr>
            <a:spLocks/>
          </p:cNvSpPr>
          <p:nvPr/>
        </p:nvSpPr>
        <p:spPr bwMode="auto">
          <a:xfrm>
            <a:off x="3228912" y="5410200"/>
            <a:ext cx="92398" cy="369332"/>
          </a:xfrm>
          <a:custGeom>
            <a:avLst/>
            <a:gdLst>
              <a:gd name="T0" fmla="*/ 0 w 288"/>
              <a:gd name="T1" fmla="*/ 0 h 48"/>
              <a:gd name="T2" fmla="*/ 0 w 288"/>
              <a:gd name="T3" fmla="*/ 48 h 48"/>
              <a:gd name="T4" fmla="*/ 288 w 288"/>
              <a:gd name="T5" fmla="*/ 48 h 48"/>
              <a:gd name="T6" fmla="*/ 0 60000 65536"/>
              <a:gd name="T7" fmla="*/ 0 60000 65536"/>
              <a:gd name="T8" fmla="*/ 0 60000 65536"/>
              <a:gd name="T9" fmla="*/ 0 w 288"/>
              <a:gd name="T10" fmla="*/ 0 h 48"/>
              <a:gd name="T11" fmla="*/ 288 w 288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" h="48">
                <a:moveTo>
                  <a:pt x="0" y="0"/>
                </a:moveTo>
                <a:lnTo>
                  <a:pt x="0" y="48"/>
                </a:lnTo>
                <a:lnTo>
                  <a:pt x="288" y="48"/>
                </a:lnTo>
              </a:path>
            </a:pathLst>
          </a:custGeom>
          <a:noFill/>
          <a:ln w="19050">
            <a:solidFill>
              <a:schemeClr val="tx2"/>
            </a:solidFill>
            <a:round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3404" name="Rectangle 44"/>
          <p:cNvSpPr>
            <a:spLocks noChangeArrowheads="1"/>
          </p:cNvSpPr>
          <p:nvPr/>
        </p:nvSpPr>
        <p:spPr bwMode="auto">
          <a:xfrm>
            <a:off x="3563035" y="5105400"/>
            <a:ext cx="323165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wrap="square" lIns="45720" rIns="45720">
            <a:spAutoFit/>
          </a:bodyPr>
          <a:lstStyle/>
          <a:p>
            <a:pPr algn="ctr">
              <a:defRPr/>
            </a:pPr>
            <a:r>
              <a:rPr lang="en-US" sz="1800">
                <a:solidFill>
                  <a:schemeClr val="tx2"/>
                </a:solidFill>
                <a:latin typeface="Courier New" pitchFamily="49" charset="0"/>
              </a:rPr>
              <a:t>d</a:t>
            </a:r>
            <a:r>
              <a:rPr lang="en-US" sz="1800" baseline="-25000">
                <a:solidFill>
                  <a:schemeClr val="tx2"/>
                </a:solidFill>
                <a:latin typeface="Courier New" pitchFamily="49" charset="0"/>
              </a:rPr>
              <a:t>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08907" y="381000"/>
            <a:ext cx="7592093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Loop Unrolling (2x1)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5822950"/>
            <a:ext cx="8307387" cy="577850"/>
          </a:xfrm>
        </p:spPr>
        <p:txBody>
          <a:bodyPr/>
          <a:lstStyle/>
          <a:p>
            <a:r>
              <a:rPr lang="en-US" sz="2800" dirty="0"/>
              <a:t>Perform 2x more useful work per iteration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921222" y="1295400"/>
            <a:ext cx="5860578" cy="4275529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unroll2a_combine(</a:t>
            </a:r>
            <a:r>
              <a:rPr lang="en-US" sz="1600" dirty="0" err="1">
                <a:latin typeface="Courier New" pitchFamily="49" charset="0"/>
              </a:rPr>
              <a:t>vec_ptr</a:t>
            </a:r>
            <a:r>
              <a:rPr lang="en-US" sz="1600" dirty="0">
                <a:latin typeface="Courier New" pitchFamily="49" charset="0"/>
              </a:rPr>
              <a:t> v,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)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length = </a:t>
            </a:r>
            <a:r>
              <a:rPr lang="en-US" sz="1600" dirty="0" err="1">
                <a:latin typeface="Courier New" pitchFamily="49" charset="0"/>
              </a:rPr>
              <a:t>vec_length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limit = length-1;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*d = </a:t>
            </a:r>
            <a:r>
              <a:rPr lang="en-US" sz="1600" dirty="0" err="1">
                <a:latin typeface="Courier New" pitchFamily="49" charset="0"/>
              </a:rPr>
              <a:t>get_vec_start</a:t>
            </a:r>
            <a:r>
              <a:rPr lang="en-US" sz="1600" dirty="0">
                <a:latin typeface="Courier New" pitchFamily="49" charset="0"/>
              </a:rPr>
              <a:t>(v);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x = IDENT;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Combine 2 elements at a time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for (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= 0;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&lt; limit; 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+=2)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	x = 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(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x OP d[</a:t>
            </a:r>
            <a:r>
              <a:rPr lang="en-US" sz="1600" dirty="0" err="1">
                <a:solidFill>
                  <a:srgbClr val="A50021"/>
                </a:solidFill>
                <a:latin typeface="Courier New" pitchFamily="49" charset="0"/>
              </a:rPr>
              <a:t>i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]</a:t>
            </a:r>
            <a:r>
              <a:rPr lang="en-US" sz="1600" dirty="0">
                <a:solidFill>
                  <a:schemeClr val="folHlink"/>
                </a:solidFill>
                <a:latin typeface="Courier New" pitchFamily="49" charset="0"/>
              </a:rPr>
              <a:t>)</a:t>
            </a: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OP d[i+1];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A50021"/>
                </a:solidFill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/* Finish any remaining elements */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for (;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 &lt; length; 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++)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	x = x OP d[</a:t>
            </a:r>
            <a:r>
              <a:rPr lang="en-US" sz="1600" dirty="0" err="1">
                <a:latin typeface="Courier New" pitchFamily="49" charset="0"/>
              </a:rPr>
              <a:t>i</a:t>
            </a:r>
            <a:r>
              <a:rPr lang="en-US" sz="1600" dirty="0">
                <a:latin typeface="Courier New" pitchFamily="49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*</a:t>
            </a:r>
            <a:r>
              <a:rPr lang="en-US" sz="1600" dirty="0" err="1">
                <a:latin typeface="Courier New" pitchFamily="49" charset="0"/>
              </a:rPr>
              <a:t>dest</a:t>
            </a:r>
            <a:r>
              <a:rPr lang="en-US" sz="1600" dirty="0">
                <a:latin typeface="Courier New" pitchFamily="49" charset="0"/>
              </a:rPr>
              <a:t> = x;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5" name="Rectangle 4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Effect of Loop Unrolling</a:t>
            </a:r>
          </a:p>
        </p:txBody>
      </p:sp>
      <p:sp>
        <p:nvSpPr>
          <p:cNvPr id="788526" name="Rectangle 46"/>
          <p:cNvSpPr>
            <a:spLocks noGrp="1" noChangeArrowheads="1"/>
          </p:cNvSpPr>
          <p:nvPr>
            <p:ph type="body" idx="1"/>
          </p:nvPr>
        </p:nvSpPr>
        <p:spPr>
          <a:xfrm>
            <a:off x="379413" y="3886200"/>
            <a:ext cx="8307387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Helps integer add</a:t>
            </a:r>
          </a:p>
          <a:p>
            <a:pPr lvl="1">
              <a:defRPr/>
            </a:pPr>
            <a:r>
              <a:rPr lang="en-US" dirty="0"/>
              <a:t>Achieves latency bound</a:t>
            </a:r>
          </a:p>
          <a:p>
            <a:pPr eaLnBrk="1" hangingPunct="1">
              <a:defRPr/>
            </a:pPr>
            <a:r>
              <a:rPr lang="en-US" dirty="0"/>
              <a:t>Others don’t improve. </a:t>
            </a:r>
            <a:r>
              <a:rPr lang="en-US" i="1" dirty="0">
                <a:solidFill>
                  <a:srgbClr val="990000"/>
                </a:solidFill>
              </a:rPr>
              <a:t>Why?</a:t>
            </a:r>
          </a:p>
          <a:p>
            <a:pPr lvl="1" eaLnBrk="1" hangingPunct="1">
              <a:defRPr/>
            </a:pPr>
            <a:r>
              <a:rPr lang="en-US" dirty="0"/>
              <a:t>Still sequential dependency</a:t>
            </a:r>
          </a:p>
        </p:txBody>
      </p:sp>
      <p:sp>
        <p:nvSpPr>
          <p:cNvPr id="22556" name="Rectangle 47"/>
          <p:cNvSpPr>
            <a:spLocks noChangeArrowheads="1"/>
          </p:cNvSpPr>
          <p:nvPr/>
        </p:nvSpPr>
        <p:spPr bwMode="auto">
          <a:xfrm>
            <a:off x="4495800" y="4191000"/>
            <a:ext cx="3767056" cy="366767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800" dirty="0">
                <a:latin typeface="Courier New" pitchFamily="49" charset="0"/>
              </a:rPr>
              <a:t>x = (x OP d[</a:t>
            </a:r>
            <a:r>
              <a:rPr lang="en-US" sz="1800" dirty="0" err="1">
                <a:latin typeface="Courier New" pitchFamily="49" charset="0"/>
              </a:rPr>
              <a:t>i</a:t>
            </a:r>
            <a:r>
              <a:rPr lang="en-US" sz="1800" dirty="0">
                <a:latin typeface="Courier New" pitchFamily="49" charset="0"/>
              </a:rPr>
              <a:t>]) OP d[i+1];</a:t>
            </a:r>
          </a:p>
        </p:txBody>
      </p:sp>
      <p:graphicFrame>
        <p:nvGraphicFramePr>
          <p:cNvPr id="7" name="Group 49"/>
          <p:cNvGraphicFramePr>
            <a:graphicFrameLocks noGrp="1"/>
          </p:cNvGraphicFramePr>
          <p:nvPr/>
        </p:nvGraphicFramePr>
        <p:xfrm>
          <a:off x="1570037" y="1346327"/>
          <a:ext cx="6003925" cy="2165223"/>
        </p:xfrm>
        <a:graphic>
          <a:graphicData uri="http://schemas.openxmlformats.org/drawingml/2006/table">
            <a:tbl>
              <a:tblPr/>
              <a:tblGrid>
                <a:gridCol w="17233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0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Combine4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1.27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Unroll 2x1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5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Superscalar Processor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990000"/>
                </a:solidFill>
              </a:rPr>
              <a:t>Definition:</a:t>
            </a:r>
            <a:r>
              <a:rPr lang="en-US" dirty="0"/>
              <a:t> A superscalar processor can issue and execute </a:t>
            </a:r>
            <a:r>
              <a:rPr lang="en-US" i="1" dirty="0">
                <a:solidFill>
                  <a:srgbClr val="990000"/>
                </a:solidFill>
              </a:rPr>
              <a:t>multiple instructions in one cycle</a:t>
            </a:r>
            <a:r>
              <a:rPr lang="en-US" dirty="0"/>
              <a:t>. The instructions are retrieved from a sequential instruction stream and are usually scheduled dynamically.</a:t>
            </a:r>
          </a:p>
          <a:p>
            <a:endParaRPr lang="en-US" dirty="0"/>
          </a:p>
          <a:p>
            <a:r>
              <a:rPr lang="en-US" dirty="0"/>
              <a:t>Benefit: without programming effort, superscalar processor can take advantage of the </a:t>
            </a:r>
            <a:r>
              <a:rPr lang="en-US" i="1" dirty="0">
                <a:solidFill>
                  <a:srgbClr val="990000"/>
                </a:solidFill>
              </a:rPr>
              <a:t>instruction level parallelism</a:t>
            </a:r>
            <a:r>
              <a:rPr lang="en-US" dirty="0">
                <a:solidFill>
                  <a:srgbClr val="990000"/>
                </a:solidFill>
              </a:rPr>
              <a:t> </a:t>
            </a:r>
            <a:r>
              <a:rPr lang="en-US" dirty="0"/>
              <a:t>that most programs have</a:t>
            </a:r>
          </a:p>
          <a:p>
            <a:endParaRPr lang="en-US" dirty="0"/>
          </a:p>
          <a:p>
            <a:r>
              <a:rPr lang="en-US" dirty="0"/>
              <a:t>Most modern CPUs are superscalar.</a:t>
            </a:r>
          </a:p>
          <a:p>
            <a:r>
              <a:rPr lang="en-US" dirty="0"/>
              <a:t>Intel: since Pentium (1993)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-25400"/>
            <a:ext cx="8716962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</a:rPr>
              <a:t>Programming with AVX2</a:t>
            </a:r>
          </a:p>
        </p:txBody>
      </p:sp>
      <p:sp>
        <p:nvSpPr>
          <p:cNvPr id="82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565150"/>
            <a:ext cx="8307387" cy="6140450"/>
          </a:xfrm>
        </p:spPr>
        <p:txBody>
          <a:bodyPr/>
          <a:lstStyle/>
          <a:p>
            <a:pPr eaLnBrk="1" hangingPunct="1">
              <a:lnSpc>
                <a:spcPct val="105000"/>
              </a:lnSpc>
              <a:buFont typeface="Wingdings" pitchFamily="2" charset="2"/>
              <a:buNone/>
              <a:defRPr/>
            </a:pPr>
            <a:r>
              <a:rPr lang="en-US" dirty="0"/>
              <a:t>Y</a:t>
            </a:r>
            <a:r>
              <a:rPr lang="en-US" dirty="0">
                <a:ea typeface="+mn-ea"/>
              </a:rPr>
              <a:t>MM Registers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16 total, each 32 bytes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32 single-byte integers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16 16-bit integers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8 32-bit integers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8 single-precision floats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4 double-precision floats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1 single-precision float</a:t>
            </a:r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lnSpc>
                <a:spcPct val="105000"/>
              </a:lnSpc>
              <a:buFont typeface="Wingdings" pitchFamily="2" charset="2"/>
              <a:buChar char="n"/>
              <a:defRPr/>
            </a:pPr>
            <a:r>
              <a:rPr lang="en-US" dirty="0"/>
              <a:t>1 double-precision float</a:t>
            </a:r>
          </a:p>
        </p:txBody>
      </p:sp>
      <p:grpSp>
        <p:nvGrpSpPr>
          <p:cNvPr id="39941" name="Group 21"/>
          <p:cNvGrpSpPr>
            <a:grpSpLocks/>
          </p:cNvGrpSpPr>
          <p:nvPr/>
        </p:nvGrpSpPr>
        <p:grpSpPr bwMode="auto">
          <a:xfrm>
            <a:off x="609600" y="2546350"/>
            <a:ext cx="7315200" cy="304800"/>
            <a:chOff x="768" y="864"/>
            <a:chExt cx="4608" cy="192"/>
          </a:xfrm>
        </p:grpSpPr>
        <p:sp>
          <p:nvSpPr>
            <p:cNvPr id="40047" name="Rectangle 22"/>
            <p:cNvSpPr>
              <a:spLocks noChangeArrowheads="1"/>
            </p:cNvSpPr>
            <p:nvPr/>
          </p:nvSpPr>
          <p:spPr bwMode="auto">
            <a:xfrm>
              <a:off x="768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48" name="Rectangle 23"/>
            <p:cNvSpPr>
              <a:spLocks noChangeArrowheads="1"/>
            </p:cNvSpPr>
            <p:nvPr/>
          </p:nvSpPr>
          <p:spPr bwMode="auto">
            <a:xfrm>
              <a:off x="1056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49" name="Rectangle 24"/>
            <p:cNvSpPr>
              <a:spLocks noChangeArrowheads="1"/>
            </p:cNvSpPr>
            <p:nvPr/>
          </p:nvSpPr>
          <p:spPr bwMode="auto">
            <a:xfrm>
              <a:off x="1344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0" name="Rectangle 25"/>
            <p:cNvSpPr>
              <a:spLocks noChangeArrowheads="1"/>
            </p:cNvSpPr>
            <p:nvPr/>
          </p:nvSpPr>
          <p:spPr bwMode="auto">
            <a:xfrm>
              <a:off x="1632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1" name="Rectangle 26"/>
            <p:cNvSpPr>
              <a:spLocks noChangeArrowheads="1"/>
            </p:cNvSpPr>
            <p:nvPr/>
          </p:nvSpPr>
          <p:spPr bwMode="auto">
            <a:xfrm>
              <a:off x="1920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2" name="Rectangle 27"/>
            <p:cNvSpPr>
              <a:spLocks noChangeArrowheads="1"/>
            </p:cNvSpPr>
            <p:nvPr/>
          </p:nvSpPr>
          <p:spPr bwMode="auto">
            <a:xfrm>
              <a:off x="2208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3" name="Rectangle 28"/>
            <p:cNvSpPr>
              <a:spLocks noChangeArrowheads="1"/>
            </p:cNvSpPr>
            <p:nvPr/>
          </p:nvSpPr>
          <p:spPr bwMode="auto">
            <a:xfrm>
              <a:off x="2496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4" name="Rectangle 29"/>
            <p:cNvSpPr>
              <a:spLocks noChangeArrowheads="1"/>
            </p:cNvSpPr>
            <p:nvPr/>
          </p:nvSpPr>
          <p:spPr bwMode="auto">
            <a:xfrm>
              <a:off x="2784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5" name="Rectangle 30"/>
            <p:cNvSpPr>
              <a:spLocks noChangeArrowheads="1"/>
            </p:cNvSpPr>
            <p:nvPr/>
          </p:nvSpPr>
          <p:spPr bwMode="auto">
            <a:xfrm>
              <a:off x="3072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6" name="Rectangle 31"/>
            <p:cNvSpPr>
              <a:spLocks noChangeArrowheads="1"/>
            </p:cNvSpPr>
            <p:nvPr/>
          </p:nvSpPr>
          <p:spPr bwMode="auto">
            <a:xfrm>
              <a:off x="3360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7" name="Rectangle 32"/>
            <p:cNvSpPr>
              <a:spLocks noChangeArrowheads="1"/>
            </p:cNvSpPr>
            <p:nvPr/>
          </p:nvSpPr>
          <p:spPr bwMode="auto">
            <a:xfrm>
              <a:off x="3648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8" name="Rectangle 33"/>
            <p:cNvSpPr>
              <a:spLocks noChangeArrowheads="1"/>
            </p:cNvSpPr>
            <p:nvPr/>
          </p:nvSpPr>
          <p:spPr bwMode="auto">
            <a:xfrm>
              <a:off x="3936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59" name="Rectangle 34"/>
            <p:cNvSpPr>
              <a:spLocks noChangeArrowheads="1"/>
            </p:cNvSpPr>
            <p:nvPr/>
          </p:nvSpPr>
          <p:spPr bwMode="auto">
            <a:xfrm>
              <a:off x="4224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0" name="Rectangle 35"/>
            <p:cNvSpPr>
              <a:spLocks noChangeArrowheads="1"/>
            </p:cNvSpPr>
            <p:nvPr/>
          </p:nvSpPr>
          <p:spPr bwMode="auto">
            <a:xfrm>
              <a:off x="4512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1" name="Rectangle 36"/>
            <p:cNvSpPr>
              <a:spLocks noChangeArrowheads="1"/>
            </p:cNvSpPr>
            <p:nvPr/>
          </p:nvSpPr>
          <p:spPr bwMode="auto">
            <a:xfrm>
              <a:off x="4800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40062" name="Rectangle 37"/>
            <p:cNvSpPr>
              <a:spLocks noChangeArrowheads="1"/>
            </p:cNvSpPr>
            <p:nvPr/>
          </p:nvSpPr>
          <p:spPr bwMode="auto">
            <a:xfrm>
              <a:off x="5088" y="864"/>
              <a:ext cx="288" cy="192"/>
            </a:xfrm>
            <a:prstGeom prst="rect">
              <a:avLst/>
            </a:prstGeom>
            <a:solidFill>
              <a:srgbClr val="FFCCCC"/>
            </a:solidFill>
            <a:ln w="63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9945" name="Rectangle 89"/>
          <p:cNvSpPr>
            <a:spLocks noChangeArrowheads="1"/>
          </p:cNvSpPr>
          <p:nvPr/>
        </p:nvSpPr>
        <p:spPr bwMode="auto">
          <a:xfrm>
            <a:off x="6096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46" name="Rectangle 90"/>
          <p:cNvSpPr>
            <a:spLocks noChangeArrowheads="1"/>
          </p:cNvSpPr>
          <p:nvPr/>
        </p:nvSpPr>
        <p:spPr bwMode="auto">
          <a:xfrm>
            <a:off x="15240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47" name="Rectangle 91"/>
          <p:cNvSpPr>
            <a:spLocks noChangeArrowheads="1"/>
          </p:cNvSpPr>
          <p:nvPr/>
        </p:nvSpPr>
        <p:spPr bwMode="auto">
          <a:xfrm>
            <a:off x="24384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48" name="Rectangle 92"/>
          <p:cNvSpPr>
            <a:spLocks noChangeArrowheads="1"/>
          </p:cNvSpPr>
          <p:nvPr/>
        </p:nvSpPr>
        <p:spPr bwMode="auto">
          <a:xfrm>
            <a:off x="33528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49" name="Rectangle 93"/>
          <p:cNvSpPr>
            <a:spLocks noChangeArrowheads="1"/>
          </p:cNvSpPr>
          <p:nvPr/>
        </p:nvSpPr>
        <p:spPr bwMode="auto">
          <a:xfrm>
            <a:off x="42672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50" name="Rectangle 94"/>
          <p:cNvSpPr>
            <a:spLocks noChangeArrowheads="1"/>
          </p:cNvSpPr>
          <p:nvPr/>
        </p:nvSpPr>
        <p:spPr bwMode="auto">
          <a:xfrm>
            <a:off x="51816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51" name="Rectangle 95"/>
          <p:cNvSpPr>
            <a:spLocks noChangeArrowheads="1"/>
          </p:cNvSpPr>
          <p:nvPr/>
        </p:nvSpPr>
        <p:spPr bwMode="auto">
          <a:xfrm>
            <a:off x="60960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52" name="Rectangle 96"/>
          <p:cNvSpPr>
            <a:spLocks noChangeArrowheads="1"/>
          </p:cNvSpPr>
          <p:nvPr/>
        </p:nvSpPr>
        <p:spPr bwMode="auto">
          <a:xfrm>
            <a:off x="7010400" y="2546350"/>
            <a:ext cx="9144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  <p:sp>
        <p:nvSpPr>
          <p:cNvPr id="39953" name="Rectangle 97"/>
          <p:cNvSpPr>
            <a:spLocks noChangeArrowheads="1"/>
          </p:cNvSpPr>
          <p:nvPr/>
        </p:nvSpPr>
        <p:spPr bwMode="auto">
          <a:xfrm>
            <a:off x="609600" y="3308350"/>
            <a:ext cx="1828800" cy="304800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143" name="Rectangle 4"/>
          <p:cNvSpPr>
            <a:spLocks noChangeArrowheads="1"/>
          </p:cNvSpPr>
          <p:nvPr/>
        </p:nvSpPr>
        <p:spPr bwMode="auto">
          <a:xfrm>
            <a:off x="609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44" name="Rectangle 4"/>
          <p:cNvSpPr>
            <a:spLocks noChangeArrowheads="1"/>
          </p:cNvSpPr>
          <p:nvPr/>
        </p:nvSpPr>
        <p:spPr bwMode="auto">
          <a:xfrm>
            <a:off x="609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65" name="Rectangle 4"/>
          <p:cNvSpPr>
            <a:spLocks noChangeArrowheads="1"/>
          </p:cNvSpPr>
          <p:nvPr/>
        </p:nvSpPr>
        <p:spPr bwMode="auto">
          <a:xfrm>
            <a:off x="838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66" name="Rectangle 4"/>
          <p:cNvSpPr>
            <a:spLocks noChangeArrowheads="1"/>
          </p:cNvSpPr>
          <p:nvPr/>
        </p:nvSpPr>
        <p:spPr bwMode="auto">
          <a:xfrm>
            <a:off x="1066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67" name="Rectangle 4"/>
          <p:cNvSpPr>
            <a:spLocks noChangeArrowheads="1"/>
          </p:cNvSpPr>
          <p:nvPr/>
        </p:nvSpPr>
        <p:spPr bwMode="auto">
          <a:xfrm>
            <a:off x="1295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68" name="Rectangle 4"/>
          <p:cNvSpPr>
            <a:spLocks noChangeArrowheads="1"/>
          </p:cNvSpPr>
          <p:nvPr/>
        </p:nvSpPr>
        <p:spPr bwMode="auto">
          <a:xfrm>
            <a:off x="1524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69" name="Rectangle 4"/>
          <p:cNvSpPr>
            <a:spLocks noChangeArrowheads="1"/>
          </p:cNvSpPr>
          <p:nvPr/>
        </p:nvSpPr>
        <p:spPr bwMode="auto">
          <a:xfrm>
            <a:off x="1524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0" name="Rectangle 4"/>
          <p:cNvSpPr>
            <a:spLocks noChangeArrowheads="1"/>
          </p:cNvSpPr>
          <p:nvPr/>
        </p:nvSpPr>
        <p:spPr bwMode="auto">
          <a:xfrm>
            <a:off x="1752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1" name="Rectangle 4"/>
          <p:cNvSpPr>
            <a:spLocks noChangeArrowheads="1"/>
          </p:cNvSpPr>
          <p:nvPr/>
        </p:nvSpPr>
        <p:spPr bwMode="auto">
          <a:xfrm>
            <a:off x="1981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2" name="Rectangle 4"/>
          <p:cNvSpPr>
            <a:spLocks noChangeArrowheads="1"/>
          </p:cNvSpPr>
          <p:nvPr/>
        </p:nvSpPr>
        <p:spPr bwMode="auto">
          <a:xfrm>
            <a:off x="2209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3" name="Rectangle 4"/>
          <p:cNvSpPr>
            <a:spLocks noChangeArrowheads="1"/>
          </p:cNvSpPr>
          <p:nvPr/>
        </p:nvSpPr>
        <p:spPr bwMode="auto">
          <a:xfrm>
            <a:off x="2438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4" name="Rectangle 4"/>
          <p:cNvSpPr>
            <a:spLocks noChangeArrowheads="1"/>
          </p:cNvSpPr>
          <p:nvPr/>
        </p:nvSpPr>
        <p:spPr bwMode="auto">
          <a:xfrm>
            <a:off x="2438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5" name="Rectangle 4"/>
          <p:cNvSpPr>
            <a:spLocks noChangeArrowheads="1"/>
          </p:cNvSpPr>
          <p:nvPr/>
        </p:nvSpPr>
        <p:spPr bwMode="auto">
          <a:xfrm>
            <a:off x="2667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6" name="Rectangle 4"/>
          <p:cNvSpPr>
            <a:spLocks noChangeArrowheads="1"/>
          </p:cNvSpPr>
          <p:nvPr/>
        </p:nvSpPr>
        <p:spPr bwMode="auto">
          <a:xfrm>
            <a:off x="2895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7" name="Rectangle 4"/>
          <p:cNvSpPr>
            <a:spLocks noChangeArrowheads="1"/>
          </p:cNvSpPr>
          <p:nvPr/>
        </p:nvSpPr>
        <p:spPr bwMode="auto">
          <a:xfrm>
            <a:off x="3124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8" name="Rectangle 4"/>
          <p:cNvSpPr>
            <a:spLocks noChangeArrowheads="1"/>
          </p:cNvSpPr>
          <p:nvPr/>
        </p:nvSpPr>
        <p:spPr bwMode="auto">
          <a:xfrm>
            <a:off x="3352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79" name="Rectangle 4"/>
          <p:cNvSpPr>
            <a:spLocks noChangeArrowheads="1"/>
          </p:cNvSpPr>
          <p:nvPr/>
        </p:nvSpPr>
        <p:spPr bwMode="auto">
          <a:xfrm>
            <a:off x="3352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0" name="Rectangle 4"/>
          <p:cNvSpPr>
            <a:spLocks noChangeArrowheads="1"/>
          </p:cNvSpPr>
          <p:nvPr/>
        </p:nvSpPr>
        <p:spPr bwMode="auto">
          <a:xfrm>
            <a:off x="3581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1" name="Rectangle 4"/>
          <p:cNvSpPr>
            <a:spLocks noChangeArrowheads="1"/>
          </p:cNvSpPr>
          <p:nvPr/>
        </p:nvSpPr>
        <p:spPr bwMode="auto">
          <a:xfrm>
            <a:off x="3810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2" name="Rectangle 4"/>
          <p:cNvSpPr>
            <a:spLocks noChangeArrowheads="1"/>
          </p:cNvSpPr>
          <p:nvPr/>
        </p:nvSpPr>
        <p:spPr bwMode="auto">
          <a:xfrm>
            <a:off x="4038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3" name="Rectangle 4"/>
          <p:cNvSpPr>
            <a:spLocks noChangeArrowheads="1"/>
          </p:cNvSpPr>
          <p:nvPr/>
        </p:nvSpPr>
        <p:spPr bwMode="auto">
          <a:xfrm>
            <a:off x="4267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4" name="Rectangle 4"/>
          <p:cNvSpPr>
            <a:spLocks noChangeArrowheads="1"/>
          </p:cNvSpPr>
          <p:nvPr/>
        </p:nvSpPr>
        <p:spPr bwMode="auto">
          <a:xfrm>
            <a:off x="4267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5" name="Rectangle 4"/>
          <p:cNvSpPr>
            <a:spLocks noChangeArrowheads="1"/>
          </p:cNvSpPr>
          <p:nvPr/>
        </p:nvSpPr>
        <p:spPr bwMode="auto">
          <a:xfrm>
            <a:off x="4495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6" name="Rectangle 4"/>
          <p:cNvSpPr>
            <a:spLocks noChangeArrowheads="1"/>
          </p:cNvSpPr>
          <p:nvPr/>
        </p:nvSpPr>
        <p:spPr bwMode="auto">
          <a:xfrm>
            <a:off x="4724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7" name="Rectangle 4"/>
          <p:cNvSpPr>
            <a:spLocks noChangeArrowheads="1"/>
          </p:cNvSpPr>
          <p:nvPr/>
        </p:nvSpPr>
        <p:spPr bwMode="auto">
          <a:xfrm>
            <a:off x="4953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8" name="Rectangle 4"/>
          <p:cNvSpPr>
            <a:spLocks noChangeArrowheads="1"/>
          </p:cNvSpPr>
          <p:nvPr/>
        </p:nvSpPr>
        <p:spPr bwMode="auto">
          <a:xfrm>
            <a:off x="5181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89" name="Rectangle 4"/>
          <p:cNvSpPr>
            <a:spLocks noChangeArrowheads="1"/>
          </p:cNvSpPr>
          <p:nvPr/>
        </p:nvSpPr>
        <p:spPr bwMode="auto">
          <a:xfrm>
            <a:off x="5181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0" name="Rectangle 4"/>
          <p:cNvSpPr>
            <a:spLocks noChangeArrowheads="1"/>
          </p:cNvSpPr>
          <p:nvPr/>
        </p:nvSpPr>
        <p:spPr bwMode="auto">
          <a:xfrm>
            <a:off x="5410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1" name="Rectangle 4"/>
          <p:cNvSpPr>
            <a:spLocks noChangeArrowheads="1"/>
          </p:cNvSpPr>
          <p:nvPr/>
        </p:nvSpPr>
        <p:spPr bwMode="auto">
          <a:xfrm>
            <a:off x="5638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2" name="Rectangle 4"/>
          <p:cNvSpPr>
            <a:spLocks noChangeArrowheads="1"/>
          </p:cNvSpPr>
          <p:nvPr/>
        </p:nvSpPr>
        <p:spPr bwMode="auto">
          <a:xfrm>
            <a:off x="5867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3" name="Rectangle 4"/>
          <p:cNvSpPr>
            <a:spLocks noChangeArrowheads="1"/>
          </p:cNvSpPr>
          <p:nvPr/>
        </p:nvSpPr>
        <p:spPr bwMode="auto">
          <a:xfrm>
            <a:off x="6096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4" name="Rectangle 4"/>
          <p:cNvSpPr>
            <a:spLocks noChangeArrowheads="1"/>
          </p:cNvSpPr>
          <p:nvPr/>
        </p:nvSpPr>
        <p:spPr bwMode="auto">
          <a:xfrm>
            <a:off x="6096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5" name="Rectangle 4"/>
          <p:cNvSpPr>
            <a:spLocks noChangeArrowheads="1"/>
          </p:cNvSpPr>
          <p:nvPr/>
        </p:nvSpPr>
        <p:spPr bwMode="auto">
          <a:xfrm>
            <a:off x="6324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6" name="Rectangle 4"/>
          <p:cNvSpPr>
            <a:spLocks noChangeArrowheads="1"/>
          </p:cNvSpPr>
          <p:nvPr/>
        </p:nvSpPr>
        <p:spPr bwMode="auto">
          <a:xfrm>
            <a:off x="6553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7" name="Rectangle 4"/>
          <p:cNvSpPr>
            <a:spLocks noChangeArrowheads="1"/>
          </p:cNvSpPr>
          <p:nvPr/>
        </p:nvSpPr>
        <p:spPr bwMode="auto">
          <a:xfrm>
            <a:off x="67818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8" name="Rectangle 4"/>
          <p:cNvSpPr>
            <a:spLocks noChangeArrowheads="1"/>
          </p:cNvSpPr>
          <p:nvPr/>
        </p:nvSpPr>
        <p:spPr bwMode="auto">
          <a:xfrm>
            <a:off x="7010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199" name="Rectangle 4"/>
          <p:cNvSpPr>
            <a:spLocks noChangeArrowheads="1"/>
          </p:cNvSpPr>
          <p:nvPr/>
        </p:nvSpPr>
        <p:spPr bwMode="auto">
          <a:xfrm>
            <a:off x="70104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0" name="Rectangle 4"/>
          <p:cNvSpPr>
            <a:spLocks noChangeArrowheads="1"/>
          </p:cNvSpPr>
          <p:nvPr/>
        </p:nvSpPr>
        <p:spPr bwMode="auto">
          <a:xfrm>
            <a:off x="72390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1" name="Rectangle 4"/>
          <p:cNvSpPr>
            <a:spLocks noChangeArrowheads="1"/>
          </p:cNvSpPr>
          <p:nvPr/>
        </p:nvSpPr>
        <p:spPr bwMode="auto">
          <a:xfrm>
            <a:off x="74676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2" name="Rectangle 4"/>
          <p:cNvSpPr>
            <a:spLocks noChangeArrowheads="1"/>
          </p:cNvSpPr>
          <p:nvPr/>
        </p:nvSpPr>
        <p:spPr bwMode="auto">
          <a:xfrm>
            <a:off x="7696200" y="1784350"/>
            <a:ext cx="2286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3" name="Rectangle 4"/>
          <p:cNvSpPr>
            <a:spLocks noChangeArrowheads="1"/>
          </p:cNvSpPr>
          <p:nvPr/>
        </p:nvSpPr>
        <p:spPr bwMode="auto">
          <a:xfrm>
            <a:off x="6096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4" name="Rectangle 4"/>
          <p:cNvSpPr>
            <a:spLocks noChangeArrowheads="1"/>
          </p:cNvSpPr>
          <p:nvPr/>
        </p:nvSpPr>
        <p:spPr bwMode="auto">
          <a:xfrm>
            <a:off x="15240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5" name="Rectangle 4"/>
          <p:cNvSpPr>
            <a:spLocks noChangeArrowheads="1"/>
          </p:cNvSpPr>
          <p:nvPr/>
        </p:nvSpPr>
        <p:spPr bwMode="auto">
          <a:xfrm>
            <a:off x="24384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6" name="Rectangle 4"/>
          <p:cNvSpPr>
            <a:spLocks noChangeArrowheads="1"/>
          </p:cNvSpPr>
          <p:nvPr/>
        </p:nvSpPr>
        <p:spPr bwMode="auto">
          <a:xfrm>
            <a:off x="33528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7" name="Rectangle 4"/>
          <p:cNvSpPr>
            <a:spLocks noChangeArrowheads="1"/>
          </p:cNvSpPr>
          <p:nvPr/>
        </p:nvSpPr>
        <p:spPr bwMode="auto">
          <a:xfrm>
            <a:off x="42672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8" name="Rectangle 4"/>
          <p:cNvSpPr>
            <a:spLocks noChangeArrowheads="1"/>
          </p:cNvSpPr>
          <p:nvPr/>
        </p:nvSpPr>
        <p:spPr bwMode="auto">
          <a:xfrm>
            <a:off x="51816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09" name="Rectangle 4"/>
          <p:cNvSpPr>
            <a:spLocks noChangeArrowheads="1"/>
          </p:cNvSpPr>
          <p:nvPr/>
        </p:nvSpPr>
        <p:spPr bwMode="auto">
          <a:xfrm>
            <a:off x="60960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0" name="Rectangle 4"/>
          <p:cNvSpPr>
            <a:spLocks noChangeArrowheads="1"/>
          </p:cNvSpPr>
          <p:nvPr/>
        </p:nvSpPr>
        <p:spPr bwMode="auto">
          <a:xfrm>
            <a:off x="7010400" y="3308350"/>
            <a:ext cx="914400" cy="30480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1" name="Rectangle 97"/>
          <p:cNvSpPr>
            <a:spLocks noChangeArrowheads="1"/>
          </p:cNvSpPr>
          <p:nvPr/>
        </p:nvSpPr>
        <p:spPr bwMode="auto">
          <a:xfrm>
            <a:off x="609600" y="4114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12" name="Rectangle 4"/>
          <p:cNvSpPr>
            <a:spLocks noChangeArrowheads="1"/>
          </p:cNvSpPr>
          <p:nvPr/>
        </p:nvSpPr>
        <p:spPr bwMode="auto">
          <a:xfrm>
            <a:off x="6096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3" name="Rectangle 4"/>
          <p:cNvSpPr>
            <a:spLocks noChangeArrowheads="1"/>
          </p:cNvSpPr>
          <p:nvPr/>
        </p:nvSpPr>
        <p:spPr bwMode="auto">
          <a:xfrm>
            <a:off x="15240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4" name="Rectangle 4"/>
          <p:cNvSpPr>
            <a:spLocks noChangeArrowheads="1"/>
          </p:cNvSpPr>
          <p:nvPr/>
        </p:nvSpPr>
        <p:spPr bwMode="auto">
          <a:xfrm>
            <a:off x="24384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5" name="Rectangle 4"/>
          <p:cNvSpPr>
            <a:spLocks noChangeArrowheads="1"/>
          </p:cNvSpPr>
          <p:nvPr/>
        </p:nvSpPr>
        <p:spPr bwMode="auto">
          <a:xfrm>
            <a:off x="33528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6" name="Rectangle 4"/>
          <p:cNvSpPr>
            <a:spLocks noChangeArrowheads="1"/>
          </p:cNvSpPr>
          <p:nvPr/>
        </p:nvSpPr>
        <p:spPr bwMode="auto">
          <a:xfrm>
            <a:off x="42672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7" name="Rectangle 4"/>
          <p:cNvSpPr>
            <a:spLocks noChangeArrowheads="1"/>
          </p:cNvSpPr>
          <p:nvPr/>
        </p:nvSpPr>
        <p:spPr bwMode="auto">
          <a:xfrm>
            <a:off x="51816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8" name="Rectangle 4"/>
          <p:cNvSpPr>
            <a:spLocks noChangeArrowheads="1"/>
          </p:cNvSpPr>
          <p:nvPr/>
        </p:nvSpPr>
        <p:spPr bwMode="auto">
          <a:xfrm>
            <a:off x="60960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19" name="Rectangle 4"/>
          <p:cNvSpPr>
            <a:spLocks noChangeArrowheads="1"/>
          </p:cNvSpPr>
          <p:nvPr/>
        </p:nvSpPr>
        <p:spPr bwMode="auto">
          <a:xfrm>
            <a:off x="7010400" y="4114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21" name="Rectangle 4"/>
          <p:cNvSpPr>
            <a:spLocks noChangeArrowheads="1"/>
          </p:cNvSpPr>
          <p:nvPr/>
        </p:nvSpPr>
        <p:spPr bwMode="auto">
          <a:xfrm>
            <a:off x="609600" y="4876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29" name="Rectangle 4"/>
          <p:cNvSpPr>
            <a:spLocks noChangeArrowheads="1"/>
          </p:cNvSpPr>
          <p:nvPr/>
        </p:nvSpPr>
        <p:spPr bwMode="auto">
          <a:xfrm>
            <a:off x="2420257" y="4876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0" name="Rectangle 4"/>
          <p:cNvSpPr>
            <a:spLocks noChangeArrowheads="1"/>
          </p:cNvSpPr>
          <p:nvPr/>
        </p:nvSpPr>
        <p:spPr bwMode="auto">
          <a:xfrm>
            <a:off x="4230914" y="4876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1" name="Rectangle 4"/>
          <p:cNvSpPr>
            <a:spLocks noChangeArrowheads="1"/>
          </p:cNvSpPr>
          <p:nvPr/>
        </p:nvSpPr>
        <p:spPr bwMode="auto">
          <a:xfrm>
            <a:off x="6041571" y="4876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2" name="Rectangle 97"/>
          <p:cNvSpPr>
            <a:spLocks noChangeArrowheads="1"/>
          </p:cNvSpPr>
          <p:nvPr/>
        </p:nvSpPr>
        <p:spPr bwMode="auto">
          <a:xfrm>
            <a:off x="609600" y="5638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  <p:sp>
        <p:nvSpPr>
          <p:cNvPr id="233" name="Rectangle 4"/>
          <p:cNvSpPr>
            <a:spLocks noChangeArrowheads="1"/>
          </p:cNvSpPr>
          <p:nvPr/>
        </p:nvSpPr>
        <p:spPr bwMode="auto">
          <a:xfrm>
            <a:off x="609600" y="5638800"/>
            <a:ext cx="9144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4" name="Rectangle 4"/>
          <p:cNvSpPr>
            <a:spLocks noChangeArrowheads="1"/>
          </p:cNvSpPr>
          <p:nvPr/>
        </p:nvSpPr>
        <p:spPr bwMode="auto">
          <a:xfrm>
            <a:off x="15240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5" name="Rectangle 4"/>
          <p:cNvSpPr>
            <a:spLocks noChangeArrowheads="1"/>
          </p:cNvSpPr>
          <p:nvPr/>
        </p:nvSpPr>
        <p:spPr bwMode="auto">
          <a:xfrm>
            <a:off x="24384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6" name="Rectangle 4"/>
          <p:cNvSpPr>
            <a:spLocks noChangeArrowheads="1"/>
          </p:cNvSpPr>
          <p:nvPr/>
        </p:nvSpPr>
        <p:spPr bwMode="auto">
          <a:xfrm>
            <a:off x="33528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7" name="Rectangle 4"/>
          <p:cNvSpPr>
            <a:spLocks noChangeArrowheads="1"/>
          </p:cNvSpPr>
          <p:nvPr/>
        </p:nvSpPr>
        <p:spPr bwMode="auto">
          <a:xfrm>
            <a:off x="42672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8" name="Rectangle 4"/>
          <p:cNvSpPr>
            <a:spLocks noChangeArrowheads="1"/>
          </p:cNvSpPr>
          <p:nvPr/>
        </p:nvSpPr>
        <p:spPr bwMode="auto">
          <a:xfrm>
            <a:off x="51816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39" name="Rectangle 4"/>
          <p:cNvSpPr>
            <a:spLocks noChangeArrowheads="1"/>
          </p:cNvSpPr>
          <p:nvPr/>
        </p:nvSpPr>
        <p:spPr bwMode="auto">
          <a:xfrm>
            <a:off x="60960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40" name="Rectangle 4"/>
          <p:cNvSpPr>
            <a:spLocks noChangeArrowheads="1"/>
          </p:cNvSpPr>
          <p:nvPr/>
        </p:nvSpPr>
        <p:spPr bwMode="auto">
          <a:xfrm>
            <a:off x="7010400" y="5638800"/>
            <a:ext cx="9144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41" name="Rectangle 4"/>
          <p:cNvSpPr>
            <a:spLocks noChangeArrowheads="1"/>
          </p:cNvSpPr>
          <p:nvPr/>
        </p:nvSpPr>
        <p:spPr bwMode="auto">
          <a:xfrm>
            <a:off x="609600" y="6400800"/>
            <a:ext cx="1828800" cy="3048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42" name="Rectangle 4"/>
          <p:cNvSpPr>
            <a:spLocks noChangeArrowheads="1"/>
          </p:cNvSpPr>
          <p:nvPr/>
        </p:nvSpPr>
        <p:spPr bwMode="auto">
          <a:xfrm>
            <a:off x="2420257" y="6400800"/>
            <a:ext cx="18288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43" name="Rectangle 4"/>
          <p:cNvSpPr>
            <a:spLocks noChangeArrowheads="1"/>
          </p:cNvSpPr>
          <p:nvPr/>
        </p:nvSpPr>
        <p:spPr bwMode="auto">
          <a:xfrm>
            <a:off x="4230914" y="6400800"/>
            <a:ext cx="18288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  <p:sp>
        <p:nvSpPr>
          <p:cNvPr id="244" name="Rectangle 4"/>
          <p:cNvSpPr>
            <a:spLocks noChangeArrowheads="1"/>
          </p:cNvSpPr>
          <p:nvPr/>
        </p:nvSpPr>
        <p:spPr bwMode="auto">
          <a:xfrm>
            <a:off x="6041571" y="6400800"/>
            <a:ext cx="1828800" cy="304800"/>
          </a:xfrm>
          <a:prstGeom prst="rect">
            <a:avLst/>
          </a:prstGeom>
          <a:solidFill>
            <a:srgbClr val="E9FAFF"/>
          </a:solidFill>
          <a:ln w="28575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wrap="square" lIns="45720" rIns="45720" anchor="ctr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909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2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Using Vector Instructions</a:t>
            </a:r>
          </a:p>
        </p:txBody>
      </p:sp>
      <p:sp>
        <p:nvSpPr>
          <p:cNvPr id="798753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290513" y="4603750"/>
            <a:ext cx="8307387" cy="1873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Make use of AVX Instructions</a:t>
            </a:r>
          </a:p>
          <a:p>
            <a:pPr lvl="1" eaLnBrk="1" hangingPunct="1">
              <a:defRPr/>
            </a:pPr>
            <a:r>
              <a:rPr lang="en-US" dirty="0"/>
              <a:t>Parallel operations on multiple data elements</a:t>
            </a:r>
          </a:p>
          <a:p>
            <a:pPr lvl="1" eaLnBrk="1" hangingPunct="1">
              <a:defRPr/>
            </a:pPr>
            <a:r>
              <a:rPr lang="en-US" dirty="0"/>
              <a:t>See Web Aside OPT:SIMD on CS:APP web page</a:t>
            </a:r>
          </a:p>
          <a:p>
            <a:pPr lvl="1" eaLnBrk="1" hangingPunct="1">
              <a:defRPr/>
            </a:pPr>
            <a:endParaRPr lang="en-US" dirty="0"/>
          </a:p>
          <a:p>
            <a:pPr lvl="1" eaLnBrk="1" hangingPunct="1">
              <a:defRPr/>
            </a:pPr>
            <a:endParaRPr lang="en-US" dirty="0"/>
          </a:p>
        </p:txBody>
      </p:sp>
      <p:graphicFrame>
        <p:nvGraphicFramePr>
          <p:cNvPr id="7" name="Group 49"/>
          <p:cNvGraphicFramePr>
            <a:graphicFrameLocks noGrp="1"/>
          </p:cNvGraphicFramePr>
          <p:nvPr/>
        </p:nvGraphicFramePr>
        <p:xfrm>
          <a:off x="357016" y="1168527"/>
          <a:ext cx="7796385" cy="2939923"/>
        </p:xfrm>
        <a:graphic>
          <a:graphicData uri="http://schemas.openxmlformats.org/drawingml/2006/table">
            <a:tbl>
              <a:tblPr/>
              <a:tblGrid>
                <a:gridCol w="2418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443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Method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Integer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Double FP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Operation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Add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Helvetica" pitchFamily="34" charset="0"/>
                        </a:rPr>
                        <a:t>Mult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Helvetica" pitchFamily="34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Scalar Best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Vector Best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F1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0.06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0.24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0.16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Latency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3.00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5.00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1.00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0.50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Vec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 Throughput Bound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0.06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0.25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elvetica" pitchFamily="34" charset="0"/>
                        </a:rPr>
                        <a:t>0.12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4813" y="127000"/>
            <a:ext cx="8716962" cy="7810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+mj-ea"/>
              </a:rPr>
              <a:t>SIMD Operations</a:t>
            </a:r>
          </a:p>
        </p:txBody>
      </p:sp>
      <p:sp>
        <p:nvSpPr>
          <p:cNvPr id="82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513" y="869950"/>
            <a:ext cx="8307387" cy="5378450"/>
          </a:xfrm>
        </p:spPr>
        <p:txBody>
          <a:bodyPr/>
          <a:lstStyle/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SIMD Operations: Single Precision</a:t>
            </a: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eaLnBrk="1" hangingPunct="1">
              <a:buFont typeface="Wingdings" pitchFamily="2" charset="2"/>
              <a:buNone/>
              <a:defRPr/>
            </a:pPr>
            <a:endParaRPr lang="en-US" dirty="0">
              <a:ea typeface="+mn-ea"/>
            </a:endParaRPr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endParaRPr lang="en-US" dirty="0"/>
          </a:p>
          <a:p>
            <a:pPr lvl="1" eaLnBrk="1" hangingPunct="1">
              <a:buFont typeface="Wingdings" pitchFamily="2" charset="2"/>
              <a:buChar char="n"/>
              <a:defRPr/>
            </a:pPr>
            <a:r>
              <a:rPr lang="en-US" dirty="0"/>
              <a:t>SIMD Operations: Double Precision</a:t>
            </a:r>
          </a:p>
        </p:txBody>
      </p:sp>
      <p:grpSp>
        <p:nvGrpSpPr>
          <p:cNvPr id="170" name="Group 169"/>
          <p:cNvGrpSpPr/>
          <p:nvPr/>
        </p:nvGrpSpPr>
        <p:grpSpPr>
          <a:xfrm>
            <a:off x="246821" y="4218583"/>
            <a:ext cx="8470713" cy="2029817"/>
            <a:chOff x="220672" y="1409321"/>
            <a:chExt cx="8470713" cy="2029817"/>
          </a:xfrm>
        </p:grpSpPr>
        <p:grpSp>
          <p:nvGrpSpPr>
            <p:cNvPr id="171" name="Group 170"/>
            <p:cNvGrpSpPr/>
            <p:nvPr/>
          </p:nvGrpSpPr>
          <p:grpSpPr>
            <a:xfrm>
              <a:off x="220672" y="1905000"/>
              <a:ext cx="7315200" cy="304800"/>
              <a:chOff x="220672" y="1869398"/>
              <a:chExt cx="7315200" cy="304800"/>
            </a:xfrm>
          </p:grpSpPr>
          <p:sp>
            <p:nvSpPr>
              <p:cNvPr id="200" name="Rectangle 213"/>
              <p:cNvSpPr>
                <a:spLocks noChangeArrowheads="1"/>
              </p:cNvSpPr>
              <p:nvPr/>
            </p:nvSpPr>
            <p:spPr bwMode="auto">
              <a:xfrm>
                <a:off x="2206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1" name="Rectangle 214"/>
              <p:cNvSpPr>
                <a:spLocks noChangeArrowheads="1"/>
              </p:cNvSpPr>
              <p:nvPr/>
            </p:nvSpPr>
            <p:spPr bwMode="auto">
              <a:xfrm>
                <a:off x="20494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2" name="Rectangle 215"/>
              <p:cNvSpPr>
                <a:spLocks noChangeArrowheads="1"/>
              </p:cNvSpPr>
              <p:nvPr/>
            </p:nvSpPr>
            <p:spPr bwMode="auto">
              <a:xfrm>
                <a:off x="38782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03" name="Rectangle 216"/>
              <p:cNvSpPr>
                <a:spLocks noChangeArrowheads="1"/>
              </p:cNvSpPr>
              <p:nvPr/>
            </p:nvSpPr>
            <p:spPr bwMode="auto">
              <a:xfrm>
                <a:off x="57070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72" name="Group 239"/>
            <p:cNvGrpSpPr>
              <a:grpSpLocks/>
            </p:cNvGrpSpPr>
            <p:nvPr/>
          </p:nvGrpSpPr>
          <p:grpSpPr bwMode="auto">
            <a:xfrm>
              <a:off x="830272" y="2209800"/>
              <a:ext cx="685800" cy="838200"/>
              <a:chOff x="720" y="864"/>
              <a:chExt cx="432" cy="528"/>
            </a:xfrm>
          </p:grpSpPr>
          <p:sp>
            <p:nvSpPr>
              <p:cNvPr id="196" name="Oval 240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197" name="Line 241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8" name="Line 242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9" name="Line 243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73" name="Group 244"/>
            <p:cNvGrpSpPr>
              <a:grpSpLocks/>
            </p:cNvGrpSpPr>
            <p:nvPr/>
          </p:nvGrpSpPr>
          <p:grpSpPr bwMode="auto">
            <a:xfrm>
              <a:off x="2659072" y="2209800"/>
              <a:ext cx="685800" cy="838200"/>
              <a:chOff x="720" y="864"/>
              <a:chExt cx="432" cy="528"/>
            </a:xfrm>
          </p:grpSpPr>
          <p:sp>
            <p:nvSpPr>
              <p:cNvPr id="192" name="Oval 245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193" name="Line 246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4" name="Line 247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5" name="Line 248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74" name="Group 249"/>
            <p:cNvGrpSpPr>
              <a:grpSpLocks/>
            </p:cNvGrpSpPr>
            <p:nvPr/>
          </p:nvGrpSpPr>
          <p:grpSpPr bwMode="auto">
            <a:xfrm>
              <a:off x="4487872" y="2209800"/>
              <a:ext cx="685800" cy="838200"/>
              <a:chOff x="720" y="864"/>
              <a:chExt cx="432" cy="528"/>
            </a:xfrm>
          </p:grpSpPr>
          <p:sp>
            <p:nvSpPr>
              <p:cNvPr id="188" name="Oval 250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189" name="Line 251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0" name="Line 252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91" name="Line 253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175" name="Group 254"/>
            <p:cNvGrpSpPr>
              <a:grpSpLocks/>
            </p:cNvGrpSpPr>
            <p:nvPr/>
          </p:nvGrpSpPr>
          <p:grpSpPr bwMode="auto">
            <a:xfrm>
              <a:off x="6316672" y="2209800"/>
              <a:ext cx="685800" cy="838200"/>
              <a:chOff x="720" y="864"/>
              <a:chExt cx="432" cy="528"/>
            </a:xfrm>
          </p:grpSpPr>
          <p:sp>
            <p:nvSpPr>
              <p:cNvPr id="184" name="Oval 255"/>
              <p:cNvSpPr>
                <a:spLocks noChangeArrowheads="1"/>
              </p:cNvSpPr>
              <p:nvPr/>
            </p:nvSpPr>
            <p:spPr bwMode="auto">
              <a:xfrm>
                <a:off x="816" y="1008"/>
                <a:ext cx="215" cy="217"/>
              </a:xfrm>
              <a:prstGeom prst="ellipse">
                <a:avLst/>
              </a:prstGeom>
              <a:solidFill>
                <a:srgbClr val="FFFF99"/>
              </a:solidFill>
              <a:ln w="19050">
                <a:solidFill>
                  <a:schemeClr val="tx2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/>
              <a:lstStyle/>
              <a:p>
                <a:pPr algn="ctr"/>
                <a:r>
                  <a:rPr lang="en-US">
                    <a:latin typeface="Courier New" charset="0"/>
                  </a:rPr>
                  <a:t>+</a:t>
                </a:r>
              </a:p>
            </p:txBody>
          </p:sp>
          <p:sp>
            <p:nvSpPr>
              <p:cNvPr id="185" name="Line 256"/>
              <p:cNvSpPr>
                <a:spLocks noChangeShapeType="1"/>
              </p:cNvSpPr>
              <p:nvPr/>
            </p:nvSpPr>
            <p:spPr bwMode="auto">
              <a:xfrm>
                <a:off x="720" y="864"/>
                <a:ext cx="144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6" name="Line 257"/>
              <p:cNvSpPr>
                <a:spLocks noChangeShapeType="1"/>
              </p:cNvSpPr>
              <p:nvPr/>
            </p:nvSpPr>
            <p:spPr bwMode="auto">
              <a:xfrm flipV="1">
                <a:off x="720" y="1200"/>
                <a:ext cx="144" cy="192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7" name="Line 258"/>
              <p:cNvSpPr>
                <a:spLocks noChangeShapeType="1"/>
              </p:cNvSpPr>
              <p:nvPr/>
            </p:nvSpPr>
            <p:spPr bwMode="auto">
              <a:xfrm rot="5400000" flipV="1">
                <a:off x="984" y="1224"/>
                <a:ext cx="192" cy="144"/>
              </a:xfrm>
              <a:prstGeom prst="line">
                <a:avLst/>
              </a:prstGeom>
              <a:noFill/>
              <a:ln w="19050">
                <a:solidFill>
                  <a:schemeClr val="tx2"/>
                </a:solidFill>
                <a:round/>
                <a:headEnd/>
                <a:tailEnd type="triangle" w="lg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176" name="Text Box 259"/>
            <p:cNvSpPr txBox="1">
              <a:spLocks noChangeArrowheads="1"/>
            </p:cNvSpPr>
            <p:nvPr/>
          </p:nvSpPr>
          <p:spPr bwMode="auto">
            <a:xfrm>
              <a:off x="7642235" y="1870986"/>
              <a:ext cx="10158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ourier New" charset="0"/>
                </a:rPr>
                <a:t>%ymm0</a:t>
              </a:r>
            </a:p>
          </p:txBody>
        </p:sp>
        <p:sp>
          <p:nvSpPr>
            <p:cNvPr id="177" name="Text Box 260"/>
            <p:cNvSpPr txBox="1">
              <a:spLocks noChangeArrowheads="1"/>
            </p:cNvSpPr>
            <p:nvPr/>
          </p:nvSpPr>
          <p:spPr bwMode="auto">
            <a:xfrm>
              <a:off x="7675572" y="2977473"/>
              <a:ext cx="10158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ourier New" charset="0"/>
                </a:rPr>
                <a:t>%ymm1</a:t>
              </a:r>
            </a:p>
          </p:txBody>
        </p:sp>
        <p:sp>
          <p:nvSpPr>
            <p:cNvPr id="178" name="Text Box 261"/>
            <p:cNvSpPr txBox="1">
              <a:spLocks noChangeArrowheads="1"/>
            </p:cNvSpPr>
            <p:nvPr/>
          </p:nvSpPr>
          <p:spPr bwMode="auto">
            <a:xfrm>
              <a:off x="2659072" y="1409321"/>
              <a:ext cx="489442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 err="1">
                  <a:latin typeface="Courier New" charset="0"/>
                </a:rPr>
                <a:t>vaddpd</a:t>
              </a:r>
              <a:r>
                <a:rPr lang="en-US" dirty="0">
                  <a:latin typeface="Courier New" charset="0"/>
                </a:rPr>
                <a:t> %ymm0, %ymm1, %ymm1</a:t>
              </a:r>
            </a:p>
          </p:txBody>
        </p:sp>
        <p:grpSp>
          <p:nvGrpSpPr>
            <p:cNvPr id="179" name="Group 178"/>
            <p:cNvGrpSpPr/>
            <p:nvPr/>
          </p:nvGrpSpPr>
          <p:grpSpPr>
            <a:xfrm>
              <a:off x="220672" y="3048000"/>
              <a:ext cx="7315200" cy="304800"/>
              <a:chOff x="220672" y="1869398"/>
              <a:chExt cx="7315200" cy="304800"/>
            </a:xfrm>
          </p:grpSpPr>
          <p:sp>
            <p:nvSpPr>
              <p:cNvPr id="180" name="Rectangle 213"/>
              <p:cNvSpPr>
                <a:spLocks noChangeArrowheads="1"/>
              </p:cNvSpPr>
              <p:nvPr/>
            </p:nvSpPr>
            <p:spPr bwMode="auto">
              <a:xfrm>
                <a:off x="2206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1" name="Rectangle 214"/>
              <p:cNvSpPr>
                <a:spLocks noChangeArrowheads="1"/>
              </p:cNvSpPr>
              <p:nvPr/>
            </p:nvSpPr>
            <p:spPr bwMode="auto">
              <a:xfrm>
                <a:off x="20494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2" name="Rectangle 215"/>
              <p:cNvSpPr>
                <a:spLocks noChangeArrowheads="1"/>
              </p:cNvSpPr>
              <p:nvPr/>
            </p:nvSpPr>
            <p:spPr bwMode="auto">
              <a:xfrm>
                <a:off x="38782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83" name="Rectangle 216"/>
              <p:cNvSpPr>
                <a:spLocks noChangeArrowheads="1"/>
              </p:cNvSpPr>
              <p:nvPr/>
            </p:nvSpPr>
            <p:spPr bwMode="auto">
              <a:xfrm>
                <a:off x="5707072" y="1869398"/>
                <a:ext cx="1828800" cy="304800"/>
              </a:xfrm>
              <a:prstGeom prst="rect">
                <a:avLst/>
              </a:prstGeom>
              <a:solidFill>
                <a:srgbClr val="CBDBFF"/>
              </a:solidFill>
              <a:ln w="2857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lIns="45720" rIns="45720"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204" name="Group 203"/>
          <p:cNvGrpSpPr/>
          <p:nvPr/>
        </p:nvGrpSpPr>
        <p:grpSpPr>
          <a:xfrm>
            <a:off x="246821" y="1295400"/>
            <a:ext cx="8471268" cy="2029817"/>
            <a:chOff x="251960" y="3810000"/>
            <a:chExt cx="8471268" cy="2029817"/>
          </a:xfrm>
        </p:grpSpPr>
        <p:sp>
          <p:nvSpPr>
            <p:cNvPr id="205" name="Text Box 259"/>
            <p:cNvSpPr txBox="1">
              <a:spLocks noChangeArrowheads="1"/>
            </p:cNvSpPr>
            <p:nvPr/>
          </p:nvSpPr>
          <p:spPr bwMode="auto">
            <a:xfrm>
              <a:off x="7674078" y="4271665"/>
              <a:ext cx="10158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ourier New" charset="0"/>
                </a:rPr>
                <a:t>%ymm0</a:t>
              </a:r>
            </a:p>
          </p:txBody>
        </p:sp>
        <p:sp>
          <p:nvSpPr>
            <p:cNvPr id="206" name="Text Box 260"/>
            <p:cNvSpPr txBox="1">
              <a:spLocks noChangeArrowheads="1"/>
            </p:cNvSpPr>
            <p:nvPr/>
          </p:nvSpPr>
          <p:spPr bwMode="auto">
            <a:xfrm>
              <a:off x="7707415" y="5378152"/>
              <a:ext cx="101581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>
                  <a:latin typeface="Courier New" charset="0"/>
                </a:rPr>
                <a:t>%ymm1</a:t>
              </a:r>
            </a:p>
          </p:txBody>
        </p:sp>
        <p:sp>
          <p:nvSpPr>
            <p:cNvPr id="207" name="Text Box 261"/>
            <p:cNvSpPr txBox="1">
              <a:spLocks noChangeArrowheads="1"/>
            </p:cNvSpPr>
            <p:nvPr/>
          </p:nvSpPr>
          <p:spPr bwMode="auto">
            <a:xfrm>
              <a:off x="2690915" y="3810000"/>
              <a:ext cx="4894429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9050">
                  <a:solidFill>
                    <a:srgbClr val="000000"/>
                  </a:solidFill>
                  <a:miter lim="800000"/>
                  <a:headEnd/>
                  <a:tailEnd type="none" w="sm" len="sm"/>
                </a14:hiddenLine>
              </a:ext>
            </a:extLst>
          </p:spPr>
          <p:txBody>
            <a:bodyPr wrap="none" lIns="45720" rIns="45720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charset="0"/>
                  <a:ea typeface="ＭＳ Ｐゴシック" charset="0"/>
                </a:defRPr>
              </a:lvl9pPr>
            </a:lstStyle>
            <a:p>
              <a:r>
                <a:rPr lang="en-US" dirty="0" err="1">
                  <a:latin typeface="Courier New" charset="0"/>
                </a:rPr>
                <a:t>vaddsd</a:t>
              </a:r>
              <a:r>
                <a:rPr lang="en-US" dirty="0">
                  <a:latin typeface="Courier New" charset="0"/>
                </a:rPr>
                <a:t> %ymm0, %ymm1, %ymm1</a:t>
              </a:r>
            </a:p>
          </p:txBody>
        </p:sp>
        <p:grpSp>
          <p:nvGrpSpPr>
            <p:cNvPr id="208" name="Group 207"/>
            <p:cNvGrpSpPr/>
            <p:nvPr/>
          </p:nvGrpSpPr>
          <p:grpSpPr>
            <a:xfrm>
              <a:off x="251960" y="4343400"/>
              <a:ext cx="7312428" cy="1447800"/>
              <a:chOff x="251960" y="4267200"/>
              <a:chExt cx="7312428" cy="1447800"/>
            </a:xfrm>
          </p:grpSpPr>
          <p:grpSp>
            <p:nvGrpSpPr>
              <p:cNvPr id="209" name="Group 208"/>
              <p:cNvGrpSpPr/>
              <p:nvPr/>
            </p:nvGrpSpPr>
            <p:grpSpPr>
              <a:xfrm>
                <a:off x="252515" y="4267200"/>
                <a:ext cx="7311873" cy="304800"/>
                <a:chOff x="252515" y="4369406"/>
                <a:chExt cx="7311873" cy="304800"/>
              </a:xfrm>
            </p:grpSpPr>
            <p:grpSp>
              <p:nvGrpSpPr>
                <p:cNvPr id="263" name="Group 262"/>
                <p:cNvGrpSpPr/>
                <p:nvPr/>
              </p:nvGrpSpPr>
              <p:grpSpPr>
                <a:xfrm>
                  <a:off x="252515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73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4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64" name="Group 263"/>
                <p:cNvGrpSpPr/>
                <p:nvPr/>
              </p:nvGrpSpPr>
              <p:grpSpPr>
                <a:xfrm>
                  <a:off x="2080206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71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2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65" name="Group 264"/>
                <p:cNvGrpSpPr/>
                <p:nvPr/>
              </p:nvGrpSpPr>
              <p:grpSpPr>
                <a:xfrm>
                  <a:off x="3907897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69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70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66" name="Group 265"/>
                <p:cNvGrpSpPr/>
                <p:nvPr/>
              </p:nvGrpSpPr>
              <p:grpSpPr>
                <a:xfrm>
                  <a:off x="5735588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67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68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10" name="Group 209"/>
              <p:cNvGrpSpPr/>
              <p:nvPr/>
            </p:nvGrpSpPr>
            <p:grpSpPr>
              <a:xfrm>
                <a:off x="251960" y="5410200"/>
                <a:ext cx="7311873" cy="304800"/>
                <a:chOff x="252515" y="4369406"/>
                <a:chExt cx="7311873" cy="304800"/>
              </a:xfrm>
            </p:grpSpPr>
            <p:grpSp>
              <p:nvGrpSpPr>
                <p:cNvPr id="251" name="Group 250"/>
                <p:cNvGrpSpPr/>
                <p:nvPr/>
              </p:nvGrpSpPr>
              <p:grpSpPr>
                <a:xfrm>
                  <a:off x="252515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61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62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2" name="Group 251"/>
                <p:cNvGrpSpPr/>
                <p:nvPr/>
              </p:nvGrpSpPr>
              <p:grpSpPr>
                <a:xfrm>
                  <a:off x="2080206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59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60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3" name="Group 252"/>
                <p:cNvGrpSpPr/>
                <p:nvPr/>
              </p:nvGrpSpPr>
              <p:grpSpPr>
                <a:xfrm>
                  <a:off x="3907897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57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58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54" name="Group 253"/>
                <p:cNvGrpSpPr/>
                <p:nvPr/>
              </p:nvGrpSpPr>
              <p:grpSpPr>
                <a:xfrm>
                  <a:off x="5735588" y="4369406"/>
                  <a:ext cx="1828800" cy="304800"/>
                  <a:chOff x="252515" y="4305679"/>
                  <a:chExt cx="3657600" cy="304800"/>
                </a:xfrm>
              </p:grpSpPr>
              <p:sp>
                <p:nvSpPr>
                  <p:cNvPr id="255" name="Rectangle 213"/>
                  <p:cNvSpPr>
                    <a:spLocks noChangeArrowheads="1"/>
                  </p:cNvSpPr>
                  <p:nvPr/>
                </p:nvSpPr>
                <p:spPr bwMode="auto">
                  <a:xfrm>
                    <a:off x="2525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256" name="Rectangle 214"/>
                  <p:cNvSpPr>
                    <a:spLocks noChangeArrowheads="1"/>
                  </p:cNvSpPr>
                  <p:nvPr/>
                </p:nvSpPr>
                <p:spPr bwMode="auto">
                  <a:xfrm>
                    <a:off x="2081315" y="4305679"/>
                    <a:ext cx="1828800" cy="304800"/>
                  </a:xfrm>
                  <a:prstGeom prst="rect">
                    <a:avLst/>
                  </a:prstGeom>
                  <a:solidFill>
                    <a:srgbClr val="CBDBFF"/>
                  </a:solidFill>
                  <a:ln w="28575">
                    <a:solidFill>
                      <a:schemeClr val="tx2"/>
                    </a:solidFill>
                    <a:miter lim="800000"/>
                    <a:headEnd/>
                    <a:tailEnd type="none" w="sm" len="sm"/>
                  </a:ln>
                </p:spPr>
                <p:txBody>
                  <a:bodyPr lIns="45720" rIns="45720" anchor="ctr">
                    <a:spAutoFit/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11" name="Group 239"/>
              <p:cNvGrpSpPr>
                <a:grpSpLocks/>
              </p:cNvGrpSpPr>
              <p:nvPr/>
            </p:nvGrpSpPr>
            <p:grpSpPr bwMode="auto">
              <a:xfrm>
                <a:off x="380999" y="4572000"/>
                <a:ext cx="685801" cy="838200"/>
                <a:chOff x="720" y="864"/>
                <a:chExt cx="432" cy="528"/>
              </a:xfrm>
            </p:grpSpPr>
            <p:sp>
              <p:nvSpPr>
                <p:cNvPr id="247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48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50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2" name="Group 239"/>
              <p:cNvGrpSpPr>
                <a:grpSpLocks/>
              </p:cNvGrpSpPr>
              <p:nvPr/>
            </p:nvGrpSpPr>
            <p:grpSpPr bwMode="auto">
              <a:xfrm>
                <a:off x="1295399" y="4572000"/>
                <a:ext cx="685801" cy="838200"/>
                <a:chOff x="720" y="864"/>
                <a:chExt cx="432" cy="528"/>
              </a:xfrm>
            </p:grpSpPr>
            <p:sp>
              <p:nvSpPr>
                <p:cNvPr id="243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44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3" name="Group 239"/>
              <p:cNvGrpSpPr>
                <a:grpSpLocks/>
              </p:cNvGrpSpPr>
              <p:nvPr/>
            </p:nvGrpSpPr>
            <p:grpSpPr bwMode="auto">
              <a:xfrm>
                <a:off x="2209799" y="4572000"/>
                <a:ext cx="685801" cy="838200"/>
                <a:chOff x="720" y="864"/>
                <a:chExt cx="432" cy="528"/>
              </a:xfrm>
            </p:grpSpPr>
            <p:sp>
              <p:nvSpPr>
                <p:cNvPr id="239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40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2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4" name="Group 239"/>
              <p:cNvGrpSpPr>
                <a:grpSpLocks/>
              </p:cNvGrpSpPr>
              <p:nvPr/>
            </p:nvGrpSpPr>
            <p:grpSpPr bwMode="auto">
              <a:xfrm>
                <a:off x="3124199" y="4572000"/>
                <a:ext cx="685801" cy="838200"/>
                <a:chOff x="720" y="864"/>
                <a:chExt cx="432" cy="528"/>
              </a:xfrm>
            </p:grpSpPr>
            <p:sp>
              <p:nvSpPr>
                <p:cNvPr id="235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36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5" name="Group 239"/>
              <p:cNvGrpSpPr>
                <a:grpSpLocks/>
              </p:cNvGrpSpPr>
              <p:nvPr/>
            </p:nvGrpSpPr>
            <p:grpSpPr bwMode="auto">
              <a:xfrm>
                <a:off x="4038599" y="4572000"/>
                <a:ext cx="685801" cy="838200"/>
                <a:chOff x="720" y="864"/>
                <a:chExt cx="432" cy="528"/>
              </a:xfrm>
            </p:grpSpPr>
            <p:sp>
              <p:nvSpPr>
                <p:cNvPr id="231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32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34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6" name="Group 239"/>
              <p:cNvGrpSpPr>
                <a:grpSpLocks/>
              </p:cNvGrpSpPr>
              <p:nvPr/>
            </p:nvGrpSpPr>
            <p:grpSpPr bwMode="auto">
              <a:xfrm>
                <a:off x="4952999" y="4572000"/>
                <a:ext cx="685801" cy="838200"/>
                <a:chOff x="720" y="864"/>
                <a:chExt cx="432" cy="528"/>
              </a:xfrm>
            </p:grpSpPr>
            <p:sp>
              <p:nvSpPr>
                <p:cNvPr id="227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28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7" name="Group 239"/>
              <p:cNvGrpSpPr>
                <a:grpSpLocks/>
              </p:cNvGrpSpPr>
              <p:nvPr/>
            </p:nvGrpSpPr>
            <p:grpSpPr bwMode="auto">
              <a:xfrm>
                <a:off x="5867399" y="4572000"/>
                <a:ext cx="685801" cy="838200"/>
                <a:chOff x="720" y="864"/>
                <a:chExt cx="432" cy="528"/>
              </a:xfrm>
            </p:grpSpPr>
            <p:sp>
              <p:nvSpPr>
                <p:cNvPr id="223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24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5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6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18" name="Group 239"/>
              <p:cNvGrpSpPr>
                <a:grpSpLocks/>
              </p:cNvGrpSpPr>
              <p:nvPr/>
            </p:nvGrpSpPr>
            <p:grpSpPr bwMode="auto">
              <a:xfrm>
                <a:off x="6781799" y="4572000"/>
                <a:ext cx="685801" cy="838200"/>
                <a:chOff x="720" y="864"/>
                <a:chExt cx="432" cy="528"/>
              </a:xfrm>
            </p:grpSpPr>
            <p:sp>
              <p:nvSpPr>
                <p:cNvPr id="219" name="Oval 240"/>
                <p:cNvSpPr>
                  <a:spLocks noChangeArrowheads="1"/>
                </p:cNvSpPr>
                <p:nvPr/>
              </p:nvSpPr>
              <p:spPr bwMode="auto">
                <a:xfrm>
                  <a:off x="816" y="1008"/>
                  <a:ext cx="215" cy="217"/>
                </a:xfrm>
                <a:prstGeom prst="ellipse">
                  <a:avLst/>
                </a:prstGeom>
                <a:solidFill>
                  <a:srgbClr val="FFFF99"/>
                </a:solidFill>
                <a:ln w="19050">
                  <a:solidFill>
                    <a:schemeClr val="tx2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/>
                <a:lstStyle/>
                <a:p>
                  <a:pPr algn="ctr"/>
                  <a:r>
                    <a:rPr lang="en-US" dirty="0">
                      <a:latin typeface="Courier New" charset="0"/>
                    </a:rPr>
                    <a:t>+</a:t>
                  </a:r>
                </a:p>
              </p:txBody>
            </p:sp>
            <p:sp>
              <p:nvSpPr>
                <p:cNvPr id="220" name="Line 241"/>
                <p:cNvSpPr>
                  <a:spLocks noChangeShapeType="1"/>
                </p:cNvSpPr>
                <p:nvPr/>
              </p:nvSpPr>
              <p:spPr bwMode="auto">
                <a:xfrm>
                  <a:off x="720" y="864"/>
                  <a:ext cx="144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Line 242"/>
                <p:cNvSpPr>
                  <a:spLocks noChangeShapeType="1"/>
                </p:cNvSpPr>
                <p:nvPr/>
              </p:nvSpPr>
              <p:spPr bwMode="auto">
                <a:xfrm flipV="1">
                  <a:off x="720" y="1200"/>
                  <a:ext cx="144" cy="192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Line 243"/>
                <p:cNvSpPr>
                  <a:spLocks noChangeShapeType="1"/>
                </p:cNvSpPr>
                <p:nvPr/>
              </p:nvSpPr>
              <p:spPr bwMode="auto">
                <a:xfrm rot="5400000" flipV="1">
                  <a:off x="984" y="1224"/>
                  <a:ext cx="192" cy="144"/>
                </a:xfrm>
                <a:prstGeom prst="line">
                  <a:avLst/>
                </a:prstGeom>
                <a:noFill/>
                <a:ln w="19050">
                  <a:solidFill>
                    <a:schemeClr val="tx2"/>
                  </a:solidFill>
                  <a:round/>
                  <a:headEnd/>
                  <a:tailEnd type="triangle" w="lg" len="med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8820541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2913" y="1220788"/>
            <a:ext cx="8624887" cy="5140325"/>
          </a:xfrm>
        </p:spPr>
        <p:txBody>
          <a:bodyPr/>
          <a:lstStyle/>
          <a:p>
            <a:pPr marL="284163" indent="-284163" eaLnBrk="1" hangingPunct="1">
              <a:defRPr/>
            </a:pPr>
            <a:r>
              <a:rPr lang="en-US" dirty="0"/>
              <a:t>Challenge</a:t>
            </a:r>
          </a:p>
          <a:p>
            <a:pPr marL="457200" lvl="1" indent="-173038" eaLnBrk="1" hangingPunct="1">
              <a:defRPr/>
            </a:pPr>
            <a:r>
              <a:rPr lang="en-US" dirty="0">
                <a:solidFill>
                  <a:srgbClr val="990000"/>
                </a:solidFill>
              </a:rPr>
              <a:t>Instruction Control Unit </a:t>
            </a:r>
            <a:r>
              <a:rPr lang="en-US" dirty="0"/>
              <a:t>must work well ahead of </a:t>
            </a:r>
            <a:r>
              <a:rPr lang="en-US" dirty="0">
                <a:solidFill>
                  <a:srgbClr val="990000"/>
                </a:solidFill>
              </a:rPr>
              <a:t>Execution Unit</a:t>
            </a:r>
            <a:br>
              <a:rPr lang="en-US" dirty="0"/>
            </a:br>
            <a:r>
              <a:rPr lang="en-US" dirty="0"/>
              <a:t>to generate enough operations to keep EU busy</a:t>
            </a:r>
          </a:p>
          <a:p>
            <a:pPr marL="285750" lvl="1" indent="-171450" eaLnBrk="1" hangingPunct="1">
              <a:defRPr/>
            </a:pPr>
            <a:endParaRPr lang="en-US" dirty="0"/>
          </a:p>
          <a:p>
            <a:pPr marL="285750" lvl="1" indent="-171450" eaLnBrk="1" hangingPunct="1">
              <a:defRPr/>
            </a:pPr>
            <a:endParaRPr lang="en-US" dirty="0"/>
          </a:p>
          <a:p>
            <a:pPr marL="285750" lvl="1" indent="-171450" eaLnBrk="1" hangingPunct="1">
              <a:defRPr/>
            </a:pPr>
            <a:endParaRPr lang="en-US" dirty="0"/>
          </a:p>
          <a:p>
            <a:pPr marL="285750" lvl="1" indent="-171450" eaLnBrk="1" hangingPunct="1">
              <a:defRPr/>
            </a:pPr>
            <a:endParaRPr lang="en-US" dirty="0"/>
          </a:p>
          <a:p>
            <a:pPr marL="285750" lvl="1" indent="-171450" eaLnBrk="1" hangingPunct="1">
              <a:defRPr/>
            </a:pPr>
            <a:endParaRPr lang="en-US" dirty="0"/>
          </a:p>
          <a:p>
            <a:pPr marL="285750" lvl="1" indent="-171450" eaLnBrk="1" hangingPunct="1">
              <a:defRPr/>
            </a:pPr>
            <a:endParaRPr lang="en-US" dirty="0"/>
          </a:p>
          <a:p>
            <a:pPr marL="285750" lvl="1" indent="-171450" eaLnBrk="1" hangingPunct="1">
              <a:defRPr/>
            </a:pPr>
            <a:endParaRPr lang="en-US" dirty="0"/>
          </a:p>
          <a:p>
            <a:pPr marL="457200" lvl="1" indent="-173038">
              <a:defRPr/>
            </a:pPr>
            <a:r>
              <a:rPr lang="en-US" dirty="0"/>
              <a:t>When encounters conditional branch, cannot reliably determine where to continue fetching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143000" y="2506308"/>
            <a:ext cx="4615445" cy="230576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404663:  </a:t>
            </a:r>
            <a:r>
              <a:rPr lang="nl-NL" sz="1800" dirty="0" err="1">
                <a:latin typeface="Courier New" pitchFamily="49" charset="0"/>
              </a:rPr>
              <a:t>mov</a:t>
            </a:r>
            <a:r>
              <a:rPr lang="nl-NL" sz="1800" dirty="0">
                <a:latin typeface="Courier New" pitchFamily="49" charset="0"/>
              </a:rPr>
              <a:t>    $0x0,%eax</a:t>
            </a:r>
          </a:p>
          <a:p>
            <a:pPr algn="l"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404668:  </a:t>
            </a:r>
            <a:r>
              <a:rPr lang="nl-NL" sz="1800" dirty="0" err="1">
                <a:latin typeface="Courier New" pitchFamily="49" charset="0"/>
              </a:rPr>
              <a:t>cmp</a:t>
            </a:r>
            <a:r>
              <a:rPr lang="nl-NL" sz="1800" dirty="0">
                <a:latin typeface="Courier New" pitchFamily="49" charset="0"/>
              </a:rPr>
              <a:t>    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rsi</a:t>
            </a:r>
            <a:endParaRPr lang="nl-NL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</a:t>
            </a:r>
            <a:r>
              <a:rPr lang="nl-NL" sz="1800" i="1" dirty="0">
                <a:latin typeface="Courier New" pitchFamily="49" charset="0"/>
              </a:rPr>
              <a:t>40466b:  </a:t>
            </a:r>
            <a:r>
              <a:rPr lang="nl-NL" sz="1800" i="1" dirty="0" err="1">
                <a:latin typeface="Courier New" pitchFamily="49" charset="0"/>
              </a:rPr>
              <a:t>jge</a:t>
            </a:r>
            <a:r>
              <a:rPr lang="nl-NL" sz="1800" i="1" dirty="0">
                <a:latin typeface="Courier New" pitchFamily="49" charset="0"/>
              </a:rPr>
              <a:t>    404685</a:t>
            </a:r>
          </a:p>
          <a:p>
            <a:pPr algn="l"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40466d:  </a:t>
            </a:r>
            <a:r>
              <a:rPr lang="nl-NL" sz="1800" dirty="0" err="1">
                <a:latin typeface="Courier New" pitchFamily="49" charset="0"/>
              </a:rPr>
              <a:t>mov</a:t>
            </a:r>
            <a:r>
              <a:rPr lang="nl-NL" sz="1800" dirty="0">
                <a:latin typeface="Courier New" pitchFamily="49" charset="0"/>
              </a:rPr>
              <a:t>    0x8(%</a:t>
            </a:r>
            <a:r>
              <a:rPr lang="nl-NL" sz="1800" dirty="0" err="1">
                <a:latin typeface="Courier New" pitchFamily="49" charset="0"/>
              </a:rPr>
              <a:t>rdi</a:t>
            </a:r>
            <a:r>
              <a:rPr lang="nl-NL" sz="1800" dirty="0">
                <a:latin typeface="Courier New" pitchFamily="49" charset="0"/>
              </a:rPr>
              <a:t>),%</a:t>
            </a:r>
            <a:r>
              <a:rPr lang="nl-NL" sz="1800" dirty="0" err="1">
                <a:latin typeface="Courier New" pitchFamily="49" charset="0"/>
              </a:rPr>
              <a:t>rax</a:t>
            </a:r>
            <a:endParaRPr lang="nl-NL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 </a:t>
            </a:r>
          </a:p>
          <a:p>
            <a:pPr algn="l"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 . . .</a:t>
            </a:r>
          </a:p>
          <a:p>
            <a:pPr algn="l"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endParaRPr lang="nl-NL" sz="1800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685800" algn="l"/>
                <a:tab pos="1435100" algn="l"/>
                <a:tab pos="3606800" algn="l"/>
                <a:tab pos="4686300" algn="l"/>
              </a:tabLst>
            </a:pPr>
            <a:r>
              <a:rPr lang="nl-NL" sz="1800" dirty="0">
                <a:latin typeface="Courier New" pitchFamily="49" charset="0"/>
              </a:rPr>
              <a:t>  404685:  </a:t>
            </a:r>
            <a:r>
              <a:rPr lang="nl-NL" sz="1800" dirty="0" err="1">
                <a:latin typeface="Courier New" pitchFamily="49" charset="0"/>
              </a:rPr>
              <a:t>retq</a:t>
            </a:r>
            <a:endParaRPr lang="nl-NL" sz="1800" dirty="0">
              <a:latin typeface="Courier New" pitchFamily="49" charset="0"/>
            </a:endParaRPr>
          </a:p>
        </p:txBody>
      </p:sp>
      <p:sp>
        <p:nvSpPr>
          <p:cNvPr id="66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6421438" cy="573087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What About Branches?</a:t>
            </a:r>
          </a:p>
        </p:txBody>
      </p:sp>
      <p:sp>
        <p:nvSpPr>
          <p:cNvPr id="48133" name="AutoShape 5"/>
          <p:cNvSpPr>
            <a:spLocks/>
          </p:cNvSpPr>
          <p:nvPr/>
        </p:nvSpPr>
        <p:spPr bwMode="auto">
          <a:xfrm>
            <a:off x="5792916" y="2514600"/>
            <a:ext cx="304800" cy="509814"/>
          </a:xfrm>
          <a:prstGeom prst="rightBrace">
            <a:avLst>
              <a:gd name="adj1" fmla="val 16667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48135" name="Text Box 7"/>
          <p:cNvSpPr txBox="1">
            <a:spLocks noChangeArrowheads="1"/>
          </p:cNvSpPr>
          <p:nvPr/>
        </p:nvSpPr>
        <p:spPr bwMode="auto">
          <a:xfrm>
            <a:off x="6285526" y="2562749"/>
            <a:ext cx="1186222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latin typeface="Calibri" pitchFamily="34" charset="0"/>
              </a:rPr>
              <a:t>Executing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6646143" y="3045767"/>
            <a:ext cx="239834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400" dirty="0">
                <a:solidFill>
                  <a:srgbClr val="990000"/>
                </a:solidFill>
                <a:latin typeface="Calibri" pitchFamily="34" charset="0"/>
              </a:rPr>
              <a:t>How to continue?</a:t>
            </a:r>
          </a:p>
        </p:txBody>
      </p:sp>
      <p:cxnSp>
        <p:nvCxnSpPr>
          <p:cNvPr id="10" name="Straight Arrow Connector 9"/>
          <p:cNvCxnSpPr/>
          <p:nvPr/>
        </p:nvCxnSpPr>
        <p:spPr bwMode="auto">
          <a:xfrm flipH="1">
            <a:off x="5257800" y="3276600"/>
            <a:ext cx="1295400" cy="0"/>
          </a:xfrm>
          <a:prstGeom prst="straightConnector1">
            <a:avLst/>
          </a:prstGeom>
          <a:noFill/>
          <a:ln w="25400" cap="flat" cmpd="sng" algn="ctr">
            <a:solidFill>
              <a:srgbClr val="99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High-Performance Branch Prediction</a:t>
            </a:r>
          </a:p>
        </p:txBody>
      </p:sp>
      <p:sp>
        <p:nvSpPr>
          <p:cNvPr id="50176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Critical to Performance</a:t>
            </a:r>
          </a:p>
          <a:p>
            <a:pPr lvl="1"/>
            <a:r>
              <a:rPr lang="en-US" dirty="0"/>
              <a:t>Typically 11–15 cycle penalty for misprediction on Haswell</a:t>
            </a:r>
          </a:p>
          <a:p>
            <a:r>
              <a:rPr lang="en-US" dirty="0"/>
              <a:t>Branch Target Buffer</a:t>
            </a:r>
          </a:p>
          <a:p>
            <a:pPr lvl="1"/>
            <a:r>
              <a:rPr lang="en-US" dirty="0"/>
              <a:t>512 entries</a:t>
            </a:r>
          </a:p>
          <a:p>
            <a:pPr lvl="1"/>
            <a:r>
              <a:rPr lang="en-US" dirty="0"/>
              <a:t>4 bits of history</a:t>
            </a:r>
          </a:p>
          <a:p>
            <a:pPr lvl="1"/>
            <a:r>
              <a:rPr lang="en-US" dirty="0"/>
              <a:t>Adaptive algorithm</a:t>
            </a:r>
          </a:p>
          <a:p>
            <a:pPr lvl="2"/>
            <a:r>
              <a:rPr lang="en-US" dirty="0"/>
              <a:t>Can recognize repeated patterns, e.g., alternating taken–not taken</a:t>
            </a:r>
          </a:p>
          <a:p>
            <a:r>
              <a:rPr lang="en-US" dirty="0"/>
              <a:t>Handling BTB misses</a:t>
            </a:r>
          </a:p>
          <a:p>
            <a:pPr lvl="1"/>
            <a:r>
              <a:rPr lang="en-US" dirty="0"/>
              <a:t>Detect in ~cycle 6</a:t>
            </a:r>
          </a:p>
          <a:p>
            <a:pPr lvl="1"/>
            <a:r>
              <a:rPr lang="en-US" dirty="0"/>
              <a:t>Predict taken for negative offset, not taken for positive</a:t>
            </a:r>
          </a:p>
          <a:p>
            <a:pPr lvl="2"/>
            <a:r>
              <a:rPr lang="en-US" dirty="0"/>
              <a:t>Loops vs. conditionals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858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Branch Prediction</a:t>
            </a:r>
          </a:p>
        </p:txBody>
      </p:sp>
      <p:sp>
        <p:nvSpPr>
          <p:cNvPr id="504859" name="Rectangle 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Branch History </a:t>
            </a:r>
          </a:p>
          <a:p>
            <a:pPr lvl="1"/>
            <a:r>
              <a:rPr lang="en-US" dirty="0"/>
              <a:t>Encode information about prior history of branch instructions</a:t>
            </a:r>
          </a:p>
          <a:p>
            <a:pPr lvl="1"/>
            <a:r>
              <a:rPr lang="en-US" dirty="0"/>
              <a:t>Predict whether or not branch will be taken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State Machine</a:t>
            </a:r>
          </a:p>
          <a:p>
            <a:pPr lvl="1"/>
            <a:r>
              <a:rPr lang="en-US" dirty="0"/>
              <a:t>Each time branch taken, transition to right</a:t>
            </a:r>
          </a:p>
          <a:p>
            <a:pPr lvl="1"/>
            <a:r>
              <a:rPr lang="en-US" dirty="0"/>
              <a:t>When not taken, transition to left</a:t>
            </a:r>
          </a:p>
          <a:p>
            <a:pPr lvl="1"/>
            <a:r>
              <a:rPr lang="en-US" dirty="0"/>
              <a:t>Predict branch taken when in state Yes! or Yes?</a:t>
            </a:r>
          </a:p>
          <a:p>
            <a:pPr lvl="1"/>
            <a:endParaRPr lang="en-US" dirty="0"/>
          </a:p>
        </p:txBody>
      </p:sp>
      <p:grpSp>
        <p:nvGrpSpPr>
          <p:cNvPr id="504836" name="Group 4"/>
          <p:cNvGrpSpPr>
            <a:grpSpLocks/>
          </p:cNvGrpSpPr>
          <p:nvPr/>
        </p:nvGrpSpPr>
        <p:grpSpPr bwMode="auto">
          <a:xfrm>
            <a:off x="918082" y="2696978"/>
            <a:ext cx="7307835" cy="1464044"/>
            <a:chOff x="519" y="2194"/>
            <a:chExt cx="4603" cy="923"/>
          </a:xfrm>
        </p:grpSpPr>
        <p:sp>
          <p:nvSpPr>
            <p:cNvPr id="504837" name="Rectangle 5"/>
            <p:cNvSpPr>
              <a:spLocks noChangeArrowheads="1"/>
            </p:cNvSpPr>
            <p:nvPr/>
          </p:nvSpPr>
          <p:spPr bwMode="auto">
            <a:xfrm>
              <a:off x="1719" y="2866"/>
              <a:ext cx="214" cy="25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69" tIns="44441" rIns="90469" bIns="44441">
              <a:spAutoFit/>
            </a:bodyPr>
            <a:lstStyle/>
            <a:p>
              <a:pPr algn="l" defTabSz="914091"/>
              <a:r>
                <a:rPr lang="en-US" sz="2000" dirty="0">
                  <a:latin typeface="Arial" charset="0"/>
                </a:rPr>
                <a:t>T</a:t>
              </a:r>
            </a:p>
          </p:txBody>
        </p:sp>
        <p:sp>
          <p:nvSpPr>
            <p:cNvPr id="504838" name="Rectangle 6"/>
            <p:cNvSpPr>
              <a:spLocks noChangeArrowheads="1"/>
            </p:cNvSpPr>
            <p:nvPr/>
          </p:nvSpPr>
          <p:spPr bwMode="auto">
            <a:xfrm>
              <a:off x="2631" y="2866"/>
              <a:ext cx="214" cy="25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69" tIns="44441" rIns="90469" bIns="44441">
              <a:spAutoFit/>
            </a:bodyPr>
            <a:lstStyle/>
            <a:p>
              <a:pPr algn="l" defTabSz="914091"/>
              <a:r>
                <a:rPr lang="en-US" sz="2000" dirty="0">
                  <a:latin typeface="Arial" charset="0"/>
                </a:rPr>
                <a:t>T</a:t>
              </a:r>
            </a:p>
          </p:txBody>
        </p:sp>
        <p:sp>
          <p:nvSpPr>
            <p:cNvPr id="504839" name="Rectangle 7"/>
            <p:cNvSpPr>
              <a:spLocks noChangeArrowheads="1"/>
            </p:cNvSpPr>
            <p:nvPr/>
          </p:nvSpPr>
          <p:spPr bwMode="auto">
            <a:xfrm>
              <a:off x="3591" y="2866"/>
              <a:ext cx="214" cy="25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69" tIns="44441" rIns="90469" bIns="44441">
              <a:spAutoFit/>
            </a:bodyPr>
            <a:lstStyle/>
            <a:p>
              <a:pPr algn="l" defTabSz="914091"/>
              <a:r>
                <a:rPr lang="en-US" sz="2000" dirty="0">
                  <a:latin typeface="Arial" charset="0"/>
                </a:rPr>
                <a:t>T</a:t>
              </a:r>
            </a:p>
          </p:txBody>
        </p:sp>
        <p:sp>
          <p:nvSpPr>
            <p:cNvPr id="504840" name="Oval 8"/>
            <p:cNvSpPr>
              <a:spLocks noChangeArrowheads="1"/>
            </p:cNvSpPr>
            <p:nvPr/>
          </p:nvSpPr>
          <p:spPr bwMode="auto">
            <a:xfrm>
              <a:off x="4280" y="2456"/>
              <a:ext cx="416" cy="368"/>
            </a:xfrm>
            <a:prstGeom prst="ellipse">
              <a:avLst/>
            </a:prstGeom>
            <a:noFill/>
            <a:ln w="25400">
              <a:solidFill>
                <a:srgbClr val="063DE8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4206"/>
            </a:p>
          </p:txBody>
        </p:sp>
        <p:sp>
          <p:nvSpPr>
            <p:cNvPr id="504841" name="Oval 9"/>
            <p:cNvSpPr>
              <a:spLocks noChangeArrowheads="1"/>
            </p:cNvSpPr>
            <p:nvPr/>
          </p:nvSpPr>
          <p:spPr bwMode="auto">
            <a:xfrm>
              <a:off x="776" y="2456"/>
              <a:ext cx="416" cy="368"/>
            </a:xfrm>
            <a:prstGeom prst="ellipse">
              <a:avLst/>
            </a:prstGeom>
            <a:noFill/>
            <a:ln w="25400">
              <a:solidFill>
                <a:srgbClr val="063DE8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4206"/>
            </a:p>
          </p:txBody>
        </p:sp>
        <p:sp>
          <p:nvSpPr>
            <p:cNvPr id="504842" name="Oval 10"/>
            <p:cNvSpPr>
              <a:spLocks noChangeArrowheads="1"/>
            </p:cNvSpPr>
            <p:nvPr/>
          </p:nvSpPr>
          <p:spPr bwMode="auto">
            <a:xfrm>
              <a:off x="1060" y="2404"/>
              <a:ext cx="472" cy="47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469" tIns="44441" rIns="90469" bIns="44441" anchor="ctr"/>
            <a:lstStyle/>
            <a:p>
              <a:pPr defTabSz="914091"/>
              <a:r>
                <a:rPr lang="en-US" sz="2000" dirty="0">
                  <a:latin typeface="Arial" charset="0"/>
                </a:rPr>
                <a:t>Yes!</a:t>
              </a:r>
            </a:p>
          </p:txBody>
        </p:sp>
        <p:sp>
          <p:nvSpPr>
            <p:cNvPr id="504843" name="Oval 11"/>
            <p:cNvSpPr>
              <a:spLocks noChangeArrowheads="1"/>
            </p:cNvSpPr>
            <p:nvPr/>
          </p:nvSpPr>
          <p:spPr bwMode="auto">
            <a:xfrm>
              <a:off x="2020" y="2404"/>
              <a:ext cx="472" cy="47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469" tIns="44441" rIns="90469" bIns="44441" anchor="ctr"/>
            <a:lstStyle/>
            <a:p>
              <a:pPr defTabSz="914091"/>
              <a:r>
                <a:rPr lang="en-US" sz="2000" dirty="0">
                  <a:latin typeface="Arial" charset="0"/>
                </a:rPr>
                <a:t>Yes?</a:t>
              </a:r>
            </a:p>
          </p:txBody>
        </p:sp>
        <p:sp>
          <p:nvSpPr>
            <p:cNvPr id="504844" name="Oval 12"/>
            <p:cNvSpPr>
              <a:spLocks noChangeArrowheads="1"/>
            </p:cNvSpPr>
            <p:nvPr/>
          </p:nvSpPr>
          <p:spPr bwMode="auto">
            <a:xfrm>
              <a:off x="2980" y="2404"/>
              <a:ext cx="472" cy="47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469" tIns="44441" rIns="90469" bIns="44441" anchor="ctr"/>
            <a:lstStyle/>
            <a:p>
              <a:pPr defTabSz="914091"/>
              <a:r>
                <a:rPr lang="en-US" sz="2000" dirty="0">
                  <a:latin typeface="Arial" charset="0"/>
                </a:rPr>
                <a:t>No?</a:t>
              </a:r>
            </a:p>
          </p:txBody>
        </p:sp>
        <p:sp>
          <p:nvSpPr>
            <p:cNvPr id="504845" name="Oval 13"/>
            <p:cNvSpPr>
              <a:spLocks noChangeArrowheads="1"/>
            </p:cNvSpPr>
            <p:nvPr/>
          </p:nvSpPr>
          <p:spPr bwMode="auto">
            <a:xfrm>
              <a:off x="3940" y="2404"/>
              <a:ext cx="472" cy="472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90469" tIns="44441" rIns="90469" bIns="44441" anchor="ctr"/>
            <a:lstStyle/>
            <a:p>
              <a:pPr defTabSz="914091"/>
              <a:r>
                <a:rPr lang="en-US" sz="2000" dirty="0">
                  <a:latin typeface="Arial" charset="0"/>
                </a:rPr>
                <a:t>No!</a:t>
              </a:r>
            </a:p>
          </p:txBody>
        </p:sp>
        <p:sp>
          <p:nvSpPr>
            <p:cNvPr id="504846" name="Line 14"/>
            <p:cNvSpPr>
              <a:spLocks noChangeShapeType="1"/>
            </p:cNvSpPr>
            <p:nvPr/>
          </p:nvSpPr>
          <p:spPr bwMode="auto">
            <a:xfrm>
              <a:off x="1488" y="2496"/>
              <a:ext cx="576" cy="0"/>
            </a:xfrm>
            <a:prstGeom prst="line">
              <a:avLst/>
            </a:prstGeom>
            <a:noFill/>
            <a:ln w="25400">
              <a:solidFill>
                <a:srgbClr val="063DE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4206"/>
            </a:p>
          </p:txBody>
        </p:sp>
        <p:sp>
          <p:nvSpPr>
            <p:cNvPr id="504847" name="Line 15"/>
            <p:cNvSpPr>
              <a:spLocks noChangeShapeType="1"/>
            </p:cNvSpPr>
            <p:nvPr/>
          </p:nvSpPr>
          <p:spPr bwMode="auto">
            <a:xfrm>
              <a:off x="1488" y="2784"/>
              <a:ext cx="576" cy="0"/>
            </a:xfrm>
            <a:prstGeom prst="line">
              <a:avLst/>
            </a:prstGeom>
            <a:noFill/>
            <a:ln w="25400">
              <a:solidFill>
                <a:srgbClr val="063DE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 sz="4206"/>
            </a:p>
          </p:txBody>
        </p:sp>
        <p:sp>
          <p:nvSpPr>
            <p:cNvPr id="504848" name="Line 16"/>
            <p:cNvSpPr>
              <a:spLocks noChangeShapeType="1"/>
            </p:cNvSpPr>
            <p:nvPr/>
          </p:nvSpPr>
          <p:spPr bwMode="auto">
            <a:xfrm>
              <a:off x="2448" y="2496"/>
              <a:ext cx="576" cy="0"/>
            </a:xfrm>
            <a:prstGeom prst="line">
              <a:avLst/>
            </a:prstGeom>
            <a:noFill/>
            <a:ln w="25400">
              <a:solidFill>
                <a:srgbClr val="063DE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4206"/>
            </a:p>
          </p:txBody>
        </p:sp>
        <p:sp>
          <p:nvSpPr>
            <p:cNvPr id="504849" name="Line 17"/>
            <p:cNvSpPr>
              <a:spLocks noChangeShapeType="1"/>
            </p:cNvSpPr>
            <p:nvPr/>
          </p:nvSpPr>
          <p:spPr bwMode="auto">
            <a:xfrm>
              <a:off x="2448" y="2784"/>
              <a:ext cx="576" cy="0"/>
            </a:xfrm>
            <a:prstGeom prst="line">
              <a:avLst/>
            </a:prstGeom>
            <a:noFill/>
            <a:ln w="25400">
              <a:solidFill>
                <a:srgbClr val="063DE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 sz="4206"/>
            </a:p>
          </p:txBody>
        </p:sp>
        <p:sp>
          <p:nvSpPr>
            <p:cNvPr id="504850" name="Line 18"/>
            <p:cNvSpPr>
              <a:spLocks noChangeShapeType="1"/>
            </p:cNvSpPr>
            <p:nvPr/>
          </p:nvSpPr>
          <p:spPr bwMode="auto">
            <a:xfrm>
              <a:off x="3408" y="2496"/>
              <a:ext cx="576" cy="0"/>
            </a:xfrm>
            <a:prstGeom prst="line">
              <a:avLst/>
            </a:prstGeom>
            <a:noFill/>
            <a:ln w="25400">
              <a:solidFill>
                <a:srgbClr val="063DE8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4206"/>
            </a:p>
          </p:txBody>
        </p:sp>
        <p:sp>
          <p:nvSpPr>
            <p:cNvPr id="504851" name="Line 19"/>
            <p:cNvSpPr>
              <a:spLocks noChangeShapeType="1"/>
            </p:cNvSpPr>
            <p:nvPr/>
          </p:nvSpPr>
          <p:spPr bwMode="auto">
            <a:xfrm>
              <a:off x="3408" y="2784"/>
              <a:ext cx="576" cy="0"/>
            </a:xfrm>
            <a:prstGeom prst="line">
              <a:avLst/>
            </a:prstGeom>
            <a:noFill/>
            <a:ln w="25400">
              <a:solidFill>
                <a:srgbClr val="063DE8"/>
              </a:solidFill>
              <a:round/>
              <a:headEnd type="triangle" w="med" len="med"/>
              <a:tailEnd/>
            </a:ln>
            <a:effectLst/>
          </p:spPr>
          <p:txBody>
            <a:bodyPr/>
            <a:lstStyle/>
            <a:p>
              <a:endParaRPr lang="en-US" sz="4206"/>
            </a:p>
          </p:txBody>
        </p:sp>
        <p:sp>
          <p:nvSpPr>
            <p:cNvPr id="504852" name="Rectangle 20"/>
            <p:cNvSpPr>
              <a:spLocks noChangeArrowheads="1"/>
            </p:cNvSpPr>
            <p:nvPr/>
          </p:nvSpPr>
          <p:spPr bwMode="auto">
            <a:xfrm>
              <a:off x="1623" y="2194"/>
              <a:ext cx="331" cy="25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69" tIns="44441" rIns="90469" bIns="44441">
              <a:spAutoFit/>
            </a:bodyPr>
            <a:lstStyle/>
            <a:p>
              <a:pPr algn="l" defTabSz="914091"/>
              <a:r>
                <a:rPr lang="en-US" sz="2000" dirty="0">
                  <a:latin typeface="Arial" charset="0"/>
                </a:rPr>
                <a:t>NT</a:t>
              </a:r>
            </a:p>
          </p:txBody>
        </p:sp>
        <p:sp>
          <p:nvSpPr>
            <p:cNvPr id="504853" name="Rectangle 21"/>
            <p:cNvSpPr>
              <a:spLocks noChangeArrowheads="1"/>
            </p:cNvSpPr>
            <p:nvPr/>
          </p:nvSpPr>
          <p:spPr bwMode="auto">
            <a:xfrm>
              <a:off x="519" y="2482"/>
              <a:ext cx="214" cy="25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69" tIns="44441" rIns="90469" bIns="44441">
              <a:spAutoFit/>
            </a:bodyPr>
            <a:lstStyle/>
            <a:p>
              <a:pPr algn="l" defTabSz="914091"/>
              <a:r>
                <a:rPr lang="en-US" sz="2000" dirty="0">
                  <a:latin typeface="Arial" charset="0"/>
                </a:rPr>
                <a:t>T</a:t>
              </a:r>
            </a:p>
          </p:txBody>
        </p:sp>
        <p:sp>
          <p:nvSpPr>
            <p:cNvPr id="504854" name="Rectangle 22"/>
            <p:cNvSpPr>
              <a:spLocks noChangeArrowheads="1"/>
            </p:cNvSpPr>
            <p:nvPr/>
          </p:nvSpPr>
          <p:spPr bwMode="auto">
            <a:xfrm>
              <a:off x="2535" y="2194"/>
              <a:ext cx="331" cy="25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69" tIns="44441" rIns="90469" bIns="44441">
              <a:spAutoFit/>
            </a:bodyPr>
            <a:lstStyle/>
            <a:p>
              <a:pPr algn="l" defTabSz="914091"/>
              <a:r>
                <a:rPr lang="en-US" sz="2000" dirty="0">
                  <a:latin typeface="Arial" charset="0"/>
                </a:rPr>
                <a:t>NT</a:t>
              </a:r>
            </a:p>
          </p:txBody>
        </p:sp>
        <p:sp>
          <p:nvSpPr>
            <p:cNvPr id="504855" name="Rectangle 23"/>
            <p:cNvSpPr>
              <a:spLocks noChangeArrowheads="1"/>
            </p:cNvSpPr>
            <p:nvPr/>
          </p:nvSpPr>
          <p:spPr bwMode="auto">
            <a:xfrm>
              <a:off x="3495" y="2194"/>
              <a:ext cx="331" cy="25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69" tIns="44441" rIns="90469" bIns="44441">
              <a:spAutoFit/>
            </a:bodyPr>
            <a:lstStyle/>
            <a:p>
              <a:pPr algn="l" defTabSz="914091"/>
              <a:r>
                <a:rPr lang="en-US" sz="2000" dirty="0">
                  <a:latin typeface="Arial" charset="0"/>
                </a:rPr>
                <a:t>NT</a:t>
              </a:r>
            </a:p>
          </p:txBody>
        </p:sp>
        <p:sp>
          <p:nvSpPr>
            <p:cNvPr id="504856" name="Rectangle 24"/>
            <p:cNvSpPr>
              <a:spLocks noChangeArrowheads="1"/>
            </p:cNvSpPr>
            <p:nvPr/>
          </p:nvSpPr>
          <p:spPr bwMode="auto">
            <a:xfrm>
              <a:off x="4791" y="2530"/>
              <a:ext cx="331" cy="251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69" tIns="44441" rIns="90469" bIns="44441">
              <a:spAutoFit/>
            </a:bodyPr>
            <a:lstStyle/>
            <a:p>
              <a:pPr algn="l" defTabSz="914091"/>
              <a:r>
                <a:rPr lang="en-US" sz="2000" dirty="0">
                  <a:latin typeface="Arial" charset="0"/>
                </a:rPr>
                <a:t>NT</a:t>
              </a:r>
            </a:p>
          </p:txBody>
        </p:sp>
      </p:grp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866" y="1445044"/>
            <a:ext cx="8306223" cy="5220601"/>
          </a:xfrm>
        </p:spPr>
        <p:txBody>
          <a:bodyPr/>
          <a:lstStyle/>
          <a:p>
            <a:r>
              <a:rPr lang="en-US" dirty="0"/>
              <a:t>Describe the organization of a computer system, including the role that the processor, memory, and I/O devices play in the execution of a program.</a:t>
            </a:r>
          </a:p>
          <a:p>
            <a:r>
              <a:rPr lang="en-US" dirty="0"/>
              <a:t>Describe how the processor employs pipelining and the memory system employs caching to accelerate the execution of a program.</a:t>
            </a:r>
          </a:p>
          <a:p>
            <a:r>
              <a:rPr lang="en-US" dirty="0"/>
              <a:t>Write small-scale programs in C that perform dynamic memory allocation and use pointers to construct basic data structures.</a:t>
            </a:r>
          </a:p>
          <a:p>
            <a:r>
              <a:rPr lang="en-US" dirty="0"/>
              <a:t>Read the assembly language generated by a C compiler for a widely used processor.</a:t>
            </a:r>
          </a:p>
        </p:txBody>
      </p:sp>
    </p:spTree>
    <p:extLst>
      <p:ext uri="{BB962C8B-B14F-4D97-AF65-F5344CB8AC3E}">
        <p14:creationId xmlns:p14="http://schemas.microsoft.com/office/powerpoint/2010/main" val="3334797156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 (cont.)</a:t>
            </a:r>
          </a:p>
        </p:txBody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866" y="1445044"/>
            <a:ext cx="8306223" cy="5220601"/>
          </a:xfrm>
        </p:spPr>
        <p:txBody>
          <a:bodyPr/>
          <a:lstStyle/>
          <a:p>
            <a:r>
              <a:rPr lang="en-US" dirty="0"/>
              <a:t>Describe how control flow structures and data types from C are implemented at the machine level.</a:t>
            </a:r>
          </a:p>
          <a:p>
            <a:r>
              <a:rPr lang="en-US" dirty="0"/>
              <a:t>Describe the layout of code and data within the address space of an executing program.</a:t>
            </a:r>
          </a:p>
          <a:p>
            <a:r>
              <a:rPr lang="en-US" dirty="0"/>
              <a:t>Describe a return-oriented programming attack and how to defend against it.</a:t>
            </a:r>
          </a:p>
          <a:p>
            <a:r>
              <a:rPr lang="en-US" dirty="0"/>
              <a:t>Describe a systematic approach to diagnosing program errors.</a:t>
            </a:r>
          </a:p>
        </p:txBody>
      </p:sp>
    </p:spTree>
    <p:extLst>
      <p:ext uri="{BB962C8B-B14F-4D97-AF65-F5344CB8AC3E}">
        <p14:creationId xmlns:p14="http://schemas.microsoft.com/office/powerpoint/2010/main" val="411908551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>
          <a:xfrm>
            <a:off x="534142" y="337019"/>
            <a:ext cx="7554292" cy="572295"/>
          </a:xfrm>
        </p:spPr>
        <p:txBody>
          <a:bodyPr/>
          <a:lstStyle/>
          <a:p>
            <a:r>
              <a:rPr lang="en-US"/>
              <a:t>Modern CPU Design</a:t>
            </a:r>
          </a:p>
        </p:txBody>
      </p:sp>
      <p:pic>
        <p:nvPicPr>
          <p:cNvPr id="494647" name="Picture 5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5038" y="1146180"/>
            <a:ext cx="5597362" cy="516973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530" y="154202"/>
            <a:ext cx="6298423" cy="572295"/>
          </a:xfrm>
        </p:spPr>
        <p:txBody>
          <a:bodyPr/>
          <a:lstStyle/>
          <a:p>
            <a:r>
              <a:rPr lang="en-US"/>
              <a:t>Instruction Control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918" y="3034752"/>
            <a:ext cx="8306223" cy="3408334"/>
          </a:xfrm>
        </p:spPr>
        <p:txBody>
          <a:bodyPr/>
          <a:lstStyle/>
          <a:p>
            <a:r>
              <a:rPr lang="en-US" sz="2003"/>
              <a:t>Grabs Instruction Bytes From Memory</a:t>
            </a:r>
          </a:p>
          <a:p>
            <a:pPr lvl="1"/>
            <a:r>
              <a:rPr lang="en-US" sz="1803"/>
              <a:t>Based on Current PC + Predicted Targets for Predicted Branches</a:t>
            </a:r>
          </a:p>
          <a:p>
            <a:pPr lvl="1"/>
            <a:r>
              <a:rPr lang="en-US" sz="1803"/>
              <a:t>Hardware dynamically guesses whether branches taken/not taken and (possibly) branch target</a:t>
            </a:r>
          </a:p>
          <a:p>
            <a:r>
              <a:rPr lang="en-US" sz="2003"/>
              <a:t>Translates Instructions Into </a:t>
            </a:r>
            <a:r>
              <a:rPr lang="en-US" sz="2003" i="1"/>
              <a:t>Operations</a:t>
            </a:r>
          </a:p>
          <a:p>
            <a:pPr lvl="1"/>
            <a:r>
              <a:rPr lang="en-US" sz="1803"/>
              <a:t>Primitive steps required to perform instruction</a:t>
            </a:r>
          </a:p>
          <a:p>
            <a:pPr lvl="1"/>
            <a:r>
              <a:rPr lang="en-US" sz="1803"/>
              <a:t>Typical instruction requires 1–3 operations</a:t>
            </a:r>
          </a:p>
          <a:p>
            <a:r>
              <a:rPr lang="en-US" sz="2003"/>
              <a:t>Converts Register References Into </a:t>
            </a:r>
            <a:r>
              <a:rPr lang="en-US" sz="2003" i="1"/>
              <a:t>Tags</a:t>
            </a:r>
          </a:p>
          <a:p>
            <a:pPr lvl="1"/>
            <a:r>
              <a:rPr lang="en-US" sz="1803"/>
              <a:t>Abstract identifier linking destination of one operation with sources of later operations</a:t>
            </a:r>
          </a:p>
        </p:txBody>
      </p:sp>
      <p:pic>
        <p:nvPicPr>
          <p:cNvPr id="496659" name="Picture 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5038" y="917262"/>
            <a:ext cx="5017118" cy="223512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Execution</a:t>
            </a:r>
            <a:br>
              <a:rPr lang="en-US"/>
            </a:br>
            <a:r>
              <a:rPr lang="en-US"/>
              <a:t>Unit</a:t>
            </a:r>
          </a:p>
        </p:txBody>
      </p:sp>
      <p:sp>
        <p:nvSpPr>
          <p:cNvPr id="497917" name="Rectangle 253"/>
          <p:cNvSpPr>
            <a:spLocks noGrp="1" noChangeArrowheads="1"/>
          </p:cNvSpPr>
          <p:nvPr>
            <p:ph type="body" idx="1"/>
          </p:nvPr>
        </p:nvSpPr>
        <p:spPr>
          <a:xfrm>
            <a:off x="290918" y="3816889"/>
            <a:ext cx="8306223" cy="2626197"/>
          </a:xfrm>
        </p:spPr>
        <p:txBody>
          <a:bodyPr/>
          <a:lstStyle/>
          <a:p>
            <a:pPr lvl="1"/>
            <a:r>
              <a:rPr lang="en-US"/>
              <a:t>Multiple functional units</a:t>
            </a:r>
          </a:p>
          <a:p>
            <a:pPr lvl="2"/>
            <a:r>
              <a:rPr lang="en-US"/>
              <a:t>Each can operate in independently</a:t>
            </a:r>
          </a:p>
          <a:p>
            <a:pPr lvl="1"/>
            <a:r>
              <a:rPr lang="en-US"/>
              <a:t>Operations performed as soon as operands available</a:t>
            </a:r>
          </a:p>
          <a:p>
            <a:pPr lvl="2"/>
            <a:r>
              <a:rPr lang="en-US"/>
              <a:t>Not necessarily in program order</a:t>
            </a:r>
          </a:p>
          <a:p>
            <a:pPr lvl="2"/>
            <a:r>
              <a:rPr lang="en-US"/>
              <a:t>Within limits of functional units</a:t>
            </a:r>
          </a:p>
          <a:p>
            <a:pPr lvl="1"/>
            <a:r>
              <a:rPr lang="en-US"/>
              <a:t>Control logic</a:t>
            </a:r>
          </a:p>
          <a:p>
            <a:pPr lvl="2"/>
            <a:r>
              <a:rPr lang="en-US"/>
              <a:t>Ensures behavior equivalent to sequential program execution</a:t>
            </a:r>
          </a:p>
        </p:txBody>
      </p:sp>
      <p:grpSp>
        <p:nvGrpSpPr>
          <p:cNvPr id="497916" name="Group 252"/>
          <p:cNvGrpSpPr>
            <a:grpSpLocks/>
          </p:cNvGrpSpPr>
          <p:nvPr/>
        </p:nvGrpSpPr>
        <p:grpSpPr bwMode="auto">
          <a:xfrm>
            <a:off x="3072905" y="306813"/>
            <a:ext cx="5640284" cy="3401976"/>
            <a:chOff x="1069" y="1824"/>
            <a:chExt cx="3548" cy="2140"/>
          </a:xfrm>
        </p:grpSpPr>
        <p:sp>
          <p:nvSpPr>
            <p:cNvPr id="497669" name="Rectangle 5"/>
            <p:cNvSpPr>
              <a:spLocks noChangeArrowheads="1"/>
            </p:cNvSpPr>
            <p:nvPr/>
          </p:nvSpPr>
          <p:spPr bwMode="auto">
            <a:xfrm>
              <a:off x="1437" y="2128"/>
              <a:ext cx="3180" cy="1836"/>
            </a:xfrm>
            <a:prstGeom prst="rect">
              <a:avLst/>
            </a:prstGeom>
            <a:solidFill>
              <a:srgbClr val="91919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4206"/>
            </a:p>
          </p:txBody>
        </p:sp>
        <p:sp>
          <p:nvSpPr>
            <p:cNvPr id="497670" name="Rectangle 6"/>
            <p:cNvSpPr>
              <a:spLocks noChangeArrowheads="1"/>
            </p:cNvSpPr>
            <p:nvPr/>
          </p:nvSpPr>
          <p:spPr bwMode="auto">
            <a:xfrm>
              <a:off x="1427" y="2118"/>
              <a:ext cx="3169" cy="1825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4206"/>
            </a:p>
          </p:txBody>
        </p:sp>
        <p:sp>
          <p:nvSpPr>
            <p:cNvPr id="497671" name="Rectangle 7"/>
            <p:cNvSpPr>
              <a:spLocks noChangeArrowheads="1"/>
            </p:cNvSpPr>
            <p:nvPr/>
          </p:nvSpPr>
          <p:spPr bwMode="auto">
            <a:xfrm>
              <a:off x="2489" y="3744"/>
              <a:ext cx="709" cy="1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2000" dirty="0">
                  <a:latin typeface="Arial" charset="0"/>
                </a:rPr>
                <a:t>Execution</a:t>
              </a:r>
              <a:endParaRPr lang="en-US" sz="2000" dirty="0"/>
            </a:p>
          </p:txBody>
        </p:sp>
        <p:sp>
          <p:nvSpPr>
            <p:cNvPr id="497672" name="Rectangle 8"/>
            <p:cNvSpPr>
              <a:spLocks noChangeArrowheads="1"/>
            </p:cNvSpPr>
            <p:nvPr/>
          </p:nvSpPr>
          <p:spPr bwMode="auto">
            <a:xfrm>
              <a:off x="1715" y="2358"/>
              <a:ext cx="2833" cy="529"/>
            </a:xfrm>
            <a:prstGeom prst="rect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4206"/>
            </a:p>
          </p:txBody>
        </p:sp>
        <p:sp>
          <p:nvSpPr>
            <p:cNvPr id="497673" name="Rectangle 9"/>
            <p:cNvSpPr>
              <a:spLocks noChangeArrowheads="1"/>
            </p:cNvSpPr>
            <p:nvPr/>
          </p:nvSpPr>
          <p:spPr bwMode="auto">
            <a:xfrm>
              <a:off x="4064" y="2515"/>
              <a:ext cx="445" cy="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2">
                  <a:latin typeface="Arial" charset="0"/>
                </a:rPr>
                <a:t>Functional</a:t>
              </a:r>
              <a:endParaRPr lang="en-US" sz="4206"/>
            </a:p>
          </p:txBody>
        </p:sp>
        <p:sp>
          <p:nvSpPr>
            <p:cNvPr id="497674" name="Rectangle 10"/>
            <p:cNvSpPr>
              <a:spLocks noChangeArrowheads="1"/>
            </p:cNvSpPr>
            <p:nvPr/>
          </p:nvSpPr>
          <p:spPr bwMode="auto">
            <a:xfrm>
              <a:off x="4288" y="2630"/>
              <a:ext cx="220" cy="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2">
                  <a:latin typeface="Arial" charset="0"/>
                </a:rPr>
                <a:t>Units</a:t>
              </a:r>
              <a:endParaRPr lang="en-US" sz="4206"/>
            </a:p>
          </p:txBody>
        </p:sp>
        <p:sp>
          <p:nvSpPr>
            <p:cNvPr id="497679" name="Rectangle 15"/>
            <p:cNvSpPr>
              <a:spLocks noChangeArrowheads="1"/>
            </p:cNvSpPr>
            <p:nvPr/>
          </p:nvSpPr>
          <p:spPr bwMode="auto">
            <a:xfrm>
              <a:off x="1763" y="2454"/>
              <a:ext cx="337" cy="289"/>
            </a:xfrm>
            <a:prstGeom prst="rect">
              <a:avLst/>
            </a:prstGeom>
            <a:solidFill>
              <a:srgbClr val="91919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4206"/>
            </a:p>
          </p:txBody>
        </p:sp>
        <p:sp>
          <p:nvSpPr>
            <p:cNvPr id="497680" name="Rectangle 16"/>
            <p:cNvSpPr>
              <a:spLocks noChangeArrowheads="1"/>
            </p:cNvSpPr>
            <p:nvPr/>
          </p:nvSpPr>
          <p:spPr bwMode="auto">
            <a:xfrm>
              <a:off x="1811" y="2508"/>
              <a:ext cx="276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1">
                  <a:latin typeface="Arial" charset="0"/>
                </a:rPr>
                <a:t>Integer/</a:t>
              </a:r>
              <a:endParaRPr lang="en-US" sz="4206"/>
            </a:p>
          </p:txBody>
        </p:sp>
        <p:sp>
          <p:nvSpPr>
            <p:cNvPr id="497681" name="Rectangle 17"/>
            <p:cNvSpPr>
              <a:spLocks noChangeArrowheads="1"/>
            </p:cNvSpPr>
            <p:nvPr/>
          </p:nvSpPr>
          <p:spPr bwMode="auto">
            <a:xfrm>
              <a:off x="1819" y="2604"/>
              <a:ext cx="257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1">
                  <a:latin typeface="Arial" charset="0"/>
                </a:rPr>
                <a:t>Branch</a:t>
              </a:r>
              <a:endParaRPr lang="en-US" sz="4206"/>
            </a:p>
          </p:txBody>
        </p:sp>
        <p:sp>
          <p:nvSpPr>
            <p:cNvPr id="497682" name="Rectangle 18"/>
            <p:cNvSpPr>
              <a:spLocks noChangeArrowheads="1"/>
            </p:cNvSpPr>
            <p:nvPr/>
          </p:nvSpPr>
          <p:spPr bwMode="auto">
            <a:xfrm>
              <a:off x="2531" y="2454"/>
              <a:ext cx="337" cy="289"/>
            </a:xfrm>
            <a:prstGeom prst="rect">
              <a:avLst/>
            </a:prstGeom>
            <a:solidFill>
              <a:srgbClr val="91919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4206"/>
            </a:p>
          </p:txBody>
        </p:sp>
        <p:sp>
          <p:nvSpPr>
            <p:cNvPr id="497683" name="Rectangle 19"/>
            <p:cNvSpPr>
              <a:spLocks noChangeArrowheads="1"/>
            </p:cNvSpPr>
            <p:nvPr/>
          </p:nvSpPr>
          <p:spPr bwMode="auto">
            <a:xfrm>
              <a:off x="2665" y="2508"/>
              <a:ext cx="10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1">
                  <a:latin typeface="Arial" charset="0"/>
                </a:rPr>
                <a:t>FP</a:t>
              </a:r>
              <a:endParaRPr lang="en-US" sz="4206"/>
            </a:p>
          </p:txBody>
        </p:sp>
        <p:sp>
          <p:nvSpPr>
            <p:cNvPr id="497684" name="Rectangle 20"/>
            <p:cNvSpPr>
              <a:spLocks noChangeArrowheads="1"/>
            </p:cNvSpPr>
            <p:nvPr/>
          </p:nvSpPr>
          <p:spPr bwMode="auto">
            <a:xfrm>
              <a:off x="2643" y="2604"/>
              <a:ext cx="14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1">
                  <a:latin typeface="Arial" charset="0"/>
                </a:rPr>
                <a:t>Add</a:t>
              </a:r>
              <a:endParaRPr lang="en-US" sz="4206"/>
            </a:p>
          </p:txBody>
        </p:sp>
        <p:sp>
          <p:nvSpPr>
            <p:cNvPr id="497685" name="Rectangle 21"/>
            <p:cNvSpPr>
              <a:spLocks noChangeArrowheads="1"/>
            </p:cNvSpPr>
            <p:nvPr/>
          </p:nvSpPr>
          <p:spPr bwMode="auto">
            <a:xfrm>
              <a:off x="2915" y="2454"/>
              <a:ext cx="337" cy="289"/>
            </a:xfrm>
            <a:prstGeom prst="rect">
              <a:avLst/>
            </a:prstGeom>
            <a:solidFill>
              <a:srgbClr val="91919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4206"/>
            </a:p>
          </p:txBody>
        </p:sp>
        <p:sp>
          <p:nvSpPr>
            <p:cNvPr id="497686" name="Rectangle 22"/>
            <p:cNvSpPr>
              <a:spLocks noChangeArrowheads="1"/>
            </p:cNvSpPr>
            <p:nvPr/>
          </p:nvSpPr>
          <p:spPr bwMode="auto">
            <a:xfrm>
              <a:off x="3049" y="2508"/>
              <a:ext cx="10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1">
                  <a:latin typeface="Arial" charset="0"/>
                </a:rPr>
                <a:t>FP</a:t>
              </a:r>
              <a:endParaRPr lang="en-US" sz="4206"/>
            </a:p>
          </p:txBody>
        </p:sp>
        <p:sp>
          <p:nvSpPr>
            <p:cNvPr id="497687" name="Rectangle 23"/>
            <p:cNvSpPr>
              <a:spLocks noChangeArrowheads="1"/>
            </p:cNvSpPr>
            <p:nvPr/>
          </p:nvSpPr>
          <p:spPr bwMode="auto">
            <a:xfrm>
              <a:off x="2955" y="2604"/>
              <a:ext cx="15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1">
                  <a:latin typeface="Arial" charset="0"/>
                </a:rPr>
                <a:t>Mult</a:t>
              </a:r>
              <a:endParaRPr lang="en-US" sz="4206"/>
            </a:p>
          </p:txBody>
        </p:sp>
        <p:sp>
          <p:nvSpPr>
            <p:cNvPr id="497688" name="Rectangle 24"/>
            <p:cNvSpPr>
              <a:spLocks noChangeArrowheads="1"/>
            </p:cNvSpPr>
            <p:nvPr/>
          </p:nvSpPr>
          <p:spPr bwMode="auto">
            <a:xfrm>
              <a:off x="3107" y="2604"/>
              <a:ext cx="139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1">
                  <a:latin typeface="Arial" charset="0"/>
                </a:rPr>
                <a:t>/Div</a:t>
              </a:r>
              <a:endParaRPr lang="en-US" sz="4206"/>
            </a:p>
          </p:txBody>
        </p:sp>
        <p:sp>
          <p:nvSpPr>
            <p:cNvPr id="497689" name="Rectangle 25"/>
            <p:cNvSpPr>
              <a:spLocks noChangeArrowheads="1"/>
            </p:cNvSpPr>
            <p:nvPr/>
          </p:nvSpPr>
          <p:spPr bwMode="auto">
            <a:xfrm>
              <a:off x="3299" y="2454"/>
              <a:ext cx="337" cy="289"/>
            </a:xfrm>
            <a:prstGeom prst="rect">
              <a:avLst/>
            </a:prstGeom>
            <a:solidFill>
              <a:srgbClr val="91919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4206"/>
            </a:p>
          </p:txBody>
        </p:sp>
        <p:sp>
          <p:nvSpPr>
            <p:cNvPr id="497690" name="Rectangle 26"/>
            <p:cNvSpPr>
              <a:spLocks noChangeArrowheads="1"/>
            </p:cNvSpPr>
            <p:nvPr/>
          </p:nvSpPr>
          <p:spPr bwMode="auto">
            <a:xfrm>
              <a:off x="3393" y="2556"/>
              <a:ext cx="182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1">
                  <a:latin typeface="Arial" charset="0"/>
                </a:rPr>
                <a:t>Load</a:t>
              </a:r>
              <a:endParaRPr lang="en-US" sz="4206"/>
            </a:p>
          </p:txBody>
        </p:sp>
        <p:sp>
          <p:nvSpPr>
            <p:cNvPr id="497691" name="Rectangle 27"/>
            <p:cNvSpPr>
              <a:spLocks noChangeArrowheads="1"/>
            </p:cNvSpPr>
            <p:nvPr/>
          </p:nvSpPr>
          <p:spPr bwMode="auto">
            <a:xfrm>
              <a:off x="3683" y="2454"/>
              <a:ext cx="337" cy="289"/>
            </a:xfrm>
            <a:prstGeom prst="rect">
              <a:avLst/>
            </a:prstGeom>
            <a:solidFill>
              <a:srgbClr val="91919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4206"/>
            </a:p>
          </p:txBody>
        </p:sp>
        <p:sp>
          <p:nvSpPr>
            <p:cNvPr id="497692" name="Rectangle 28"/>
            <p:cNvSpPr>
              <a:spLocks noChangeArrowheads="1"/>
            </p:cNvSpPr>
            <p:nvPr/>
          </p:nvSpPr>
          <p:spPr bwMode="auto">
            <a:xfrm>
              <a:off x="3771" y="2556"/>
              <a:ext cx="194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1">
                  <a:latin typeface="Arial" charset="0"/>
                </a:rPr>
                <a:t>Store</a:t>
              </a:r>
              <a:endParaRPr lang="en-US" sz="4206"/>
            </a:p>
          </p:txBody>
        </p:sp>
        <p:sp>
          <p:nvSpPr>
            <p:cNvPr id="497696" name="Rectangle 32"/>
            <p:cNvSpPr>
              <a:spLocks noChangeArrowheads="1"/>
            </p:cNvSpPr>
            <p:nvPr/>
          </p:nvSpPr>
          <p:spPr bwMode="auto">
            <a:xfrm>
              <a:off x="3299" y="3414"/>
              <a:ext cx="721" cy="385"/>
            </a:xfrm>
            <a:prstGeom prst="rect">
              <a:avLst/>
            </a:prstGeom>
            <a:solidFill>
              <a:srgbClr val="91919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4206"/>
            </a:p>
          </p:txBody>
        </p:sp>
        <p:sp>
          <p:nvSpPr>
            <p:cNvPr id="497697" name="Rectangle 33"/>
            <p:cNvSpPr>
              <a:spLocks noChangeArrowheads="1"/>
            </p:cNvSpPr>
            <p:nvPr/>
          </p:nvSpPr>
          <p:spPr bwMode="auto">
            <a:xfrm>
              <a:off x="3578" y="3499"/>
              <a:ext cx="204" cy="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2">
                  <a:latin typeface="Arial" charset="0"/>
                </a:rPr>
                <a:t>Data</a:t>
              </a:r>
              <a:endParaRPr lang="en-US" sz="4206"/>
            </a:p>
          </p:txBody>
        </p:sp>
        <p:sp>
          <p:nvSpPr>
            <p:cNvPr id="497698" name="Rectangle 34"/>
            <p:cNvSpPr>
              <a:spLocks noChangeArrowheads="1"/>
            </p:cNvSpPr>
            <p:nvPr/>
          </p:nvSpPr>
          <p:spPr bwMode="auto">
            <a:xfrm>
              <a:off x="3541" y="3614"/>
              <a:ext cx="279" cy="1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2">
                  <a:latin typeface="Arial" charset="0"/>
                </a:rPr>
                <a:t>Cache</a:t>
              </a:r>
              <a:endParaRPr lang="en-US" sz="4206"/>
            </a:p>
          </p:txBody>
        </p:sp>
        <p:grpSp>
          <p:nvGrpSpPr>
            <p:cNvPr id="497783" name="Group 119"/>
            <p:cNvGrpSpPr>
              <a:grpSpLocks/>
            </p:cNvGrpSpPr>
            <p:nvPr/>
          </p:nvGrpSpPr>
          <p:grpSpPr bwMode="auto">
            <a:xfrm>
              <a:off x="3349" y="2742"/>
              <a:ext cx="93" cy="672"/>
              <a:chOff x="3349" y="2742"/>
              <a:chExt cx="93" cy="672"/>
            </a:xfrm>
          </p:grpSpPr>
          <p:sp>
            <p:nvSpPr>
              <p:cNvPr id="497781" name="Rectangle 117"/>
              <p:cNvSpPr>
                <a:spLocks noChangeArrowheads="1"/>
              </p:cNvSpPr>
              <p:nvPr/>
            </p:nvSpPr>
            <p:spPr bwMode="auto">
              <a:xfrm>
                <a:off x="3386" y="2742"/>
                <a:ext cx="18" cy="58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782" name="Freeform 118"/>
              <p:cNvSpPr>
                <a:spLocks/>
              </p:cNvSpPr>
              <p:nvPr/>
            </p:nvSpPr>
            <p:spPr bwMode="auto">
              <a:xfrm>
                <a:off x="3349" y="3322"/>
                <a:ext cx="93" cy="9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6" y="92"/>
                  </a:cxn>
                  <a:cxn ang="0">
                    <a:pos x="93" y="0"/>
                  </a:cxn>
                  <a:cxn ang="0">
                    <a:pos x="0" y="0"/>
                  </a:cxn>
                </a:cxnLst>
                <a:rect l="0" t="0" r="r" b="b"/>
                <a:pathLst>
                  <a:path w="93" h="92">
                    <a:moveTo>
                      <a:pt x="0" y="0"/>
                    </a:moveTo>
                    <a:lnTo>
                      <a:pt x="46" y="92"/>
                    </a:lnTo>
                    <a:lnTo>
                      <a:pt x="9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</p:grpSp>
        <p:grpSp>
          <p:nvGrpSpPr>
            <p:cNvPr id="497786" name="Group 122"/>
            <p:cNvGrpSpPr>
              <a:grpSpLocks/>
            </p:cNvGrpSpPr>
            <p:nvPr/>
          </p:nvGrpSpPr>
          <p:grpSpPr bwMode="auto">
            <a:xfrm>
              <a:off x="3486" y="2742"/>
              <a:ext cx="107" cy="672"/>
              <a:chOff x="3486" y="2742"/>
              <a:chExt cx="107" cy="672"/>
            </a:xfrm>
          </p:grpSpPr>
          <p:sp>
            <p:nvSpPr>
              <p:cNvPr id="497784" name="Rectangle 120"/>
              <p:cNvSpPr>
                <a:spLocks noChangeArrowheads="1"/>
              </p:cNvSpPr>
              <p:nvPr/>
            </p:nvSpPr>
            <p:spPr bwMode="auto">
              <a:xfrm>
                <a:off x="3527" y="2847"/>
                <a:ext cx="24" cy="56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785" name="Freeform 121"/>
              <p:cNvSpPr>
                <a:spLocks/>
              </p:cNvSpPr>
              <p:nvPr/>
            </p:nvSpPr>
            <p:spPr bwMode="auto">
              <a:xfrm>
                <a:off x="3486" y="2742"/>
                <a:ext cx="107" cy="108"/>
              </a:xfrm>
              <a:custGeom>
                <a:avLst/>
                <a:gdLst/>
                <a:ahLst/>
                <a:cxnLst>
                  <a:cxn ang="0">
                    <a:pos x="107" y="108"/>
                  </a:cxn>
                  <a:cxn ang="0">
                    <a:pos x="53" y="0"/>
                  </a:cxn>
                  <a:cxn ang="0">
                    <a:pos x="0" y="108"/>
                  </a:cxn>
                  <a:cxn ang="0">
                    <a:pos x="107" y="108"/>
                  </a:cxn>
                </a:cxnLst>
                <a:rect l="0" t="0" r="r" b="b"/>
                <a:pathLst>
                  <a:path w="107" h="108">
                    <a:moveTo>
                      <a:pt x="107" y="108"/>
                    </a:moveTo>
                    <a:lnTo>
                      <a:pt x="53" y="0"/>
                    </a:lnTo>
                    <a:lnTo>
                      <a:pt x="0" y="108"/>
                    </a:lnTo>
                    <a:lnTo>
                      <a:pt x="107" y="10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</p:grpSp>
        <p:grpSp>
          <p:nvGrpSpPr>
            <p:cNvPr id="497789" name="Group 125"/>
            <p:cNvGrpSpPr>
              <a:grpSpLocks/>
            </p:cNvGrpSpPr>
            <p:nvPr/>
          </p:nvGrpSpPr>
          <p:grpSpPr bwMode="auto">
            <a:xfrm>
              <a:off x="3733" y="2742"/>
              <a:ext cx="93" cy="672"/>
              <a:chOff x="3733" y="2742"/>
              <a:chExt cx="93" cy="672"/>
            </a:xfrm>
          </p:grpSpPr>
          <p:sp>
            <p:nvSpPr>
              <p:cNvPr id="497787" name="Rectangle 123"/>
              <p:cNvSpPr>
                <a:spLocks noChangeArrowheads="1"/>
              </p:cNvSpPr>
              <p:nvPr/>
            </p:nvSpPr>
            <p:spPr bwMode="auto">
              <a:xfrm>
                <a:off x="3770" y="2742"/>
                <a:ext cx="18" cy="582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788" name="Freeform 124"/>
              <p:cNvSpPr>
                <a:spLocks/>
              </p:cNvSpPr>
              <p:nvPr/>
            </p:nvSpPr>
            <p:spPr bwMode="auto">
              <a:xfrm>
                <a:off x="3733" y="3322"/>
                <a:ext cx="93" cy="9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46" y="92"/>
                  </a:cxn>
                  <a:cxn ang="0">
                    <a:pos x="93" y="0"/>
                  </a:cxn>
                  <a:cxn ang="0">
                    <a:pos x="0" y="0"/>
                  </a:cxn>
                </a:cxnLst>
                <a:rect l="0" t="0" r="r" b="b"/>
                <a:pathLst>
                  <a:path w="93" h="92">
                    <a:moveTo>
                      <a:pt x="0" y="0"/>
                    </a:moveTo>
                    <a:lnTo>
                      <a:pt x="46" y="92"/>
                    </a:lnTo>
                    <a:lnTo>
                      <a:pt x="9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</p:grpSp>
        <p:grpSp>
          <p:nvGrpSpPr>
            <p:cNvPr id="497792" name="Group 128"/>
            <p:cNvGrpSpPr>
              <a:grpSpLocks/>
            </p:cNvGrpSpPr>
            <p:nvPr/>
          </p:nvGrpSpPr>
          <p:grpSpPr bwMode="auto">
            <a:xfrm>
              <a:off x="3870" y="2742"/>
              <a:ext cx="107" cy="672"/>
              <a:chOff x="3870" y="2742"/>
              <a:chExt cx="107" cy="672"/>
            </a:xfrm>
          </p:grpSpPr>
          <p:sp>
            <p:nvSpPr>
              <p:cNvPr id="497790" name="Rectangle 126"/>
              <p:cNvSpPr>
                <a:spLocks noChangeArrowheads="1"/>
              </p:cNvSpPr>
              <p:nvPr/>
            </p:nvSpPr>
            <p:spPr bwMode="auto">
              <a:xfrm>
                <a:off x="3911" y="2742"/>
                <a:ext cx="24" cy="567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791" name="Freeform 127"/>
              <p:cNvSpPr>
                <a:spLocks/>
              </p:cNvSpPr>
              <p:nvPr/>
            </p:nvSpPr>
            <p:spPr bwMode="auto">
              <a:xfrm>
                <a:off x="3870" y="3307"/>
                <a:ext cx="107" cy="10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53" y="107"/>
                  </a:cxn>
                  <a:cxn ang="0">
                    <a:pos x="107" y="0"/>
                  </a:cxn>
                  <a:cxn ang="0">
                    <a:pos x="0" y="0"/>
                  </a:cxn>
                </a:cxnLst>
                <a:rect l="0" t="0" r="r" b="b"/>
                <a:pathLst>
                  <a:path w="107" h="107">
                    <a:moveTo>
                      <a:pt x="0" y="0"/>
                    </a:moveTo>
                    <a:lnTo>
                      <a:pt x="53" y="107"/>
                    </a:lnTo>
                    <a:lnTo>
                      <a:pt x="10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</p:grpSp>
        <p:sp>
          <p:nvSpPr>
            <p:cNvPr id="497799" name="Rectangle 135"/>
            <p:cNvSpPr>
              <a:spLocks noChangeArrowheads="1"/>
            </p:cNvSpPr>
            <p:nvPr/>
          </p:nvSpPr>
          <p:spPr bwMode="auto">
            <a:xfrm>
              <a:off x="1811" y="1848"/>
              <a:ext cx="66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4206"/>
            </a:p>
          </p:txBody>
        </p:sp>
        <p:sp>
          <p:nvSpPr>
            <p:cNvPr id="497800" name="Rectangle 136"/>
            <p:cNvSpPr>
              <a:spLocks noChangeArrowheads="1"/>
            </p:cNvSpPr>
            <p:nvPr/>
          </p:nvSpPr>
          <p:spPr bwMode="auto">
            <a:xfrm>
              <a:off x="1873" y="1824"/>
              <a:ext cx="502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2">
                  <a:latin typeface="Arial" charset="0"/>
                </a:rPr>
                <a:t>Prediction</a:t>
              </a:r>
              <a:endParaRPr lang="en-US" sz="4206"/>
            </a:p>
          </p:txBody>
        </p:sp>
        <p:sp>
          <p:nvSpPr>
            <p:cNvPr id="497801" name="Rectangle 137"/>
            <p:cNvSpPr>
              <a:spLocks noChangeArrowheads="1"/>
            </p:cNvSpPr>
            <p:nvPr/>
          </p:nvSpPr>
          <p:spPr bwMode="auto">
            <a:xfrm>
              <a:off x="1901" y="1968"/>
              <a:ext cx="226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402">
                  <a:latin typeface="Arial" charset="0"/>
                </a:rPr>
                <a:t>OK?</a:t>
              </a:r>
              <a:endParaRPr lang="en-US" sz="4206"/>
            </a:p>
          </p:txBody>
        </p:sp>
        <p:sp>
          <p:nvSpPr>
            <p:cNvPr id="497802" name="Rectangle 138"/>
            <p:cNvSpPr>
              <a:spLocks noChangeArrowheads="1"/>
            </p:cNvSpPr>
            <p:nvPr/>
          </p:nvSpPr>
          <p:spPr bwMode="auto">
            <a:xfrm>
              <a:off x="3875" y="3164"/>
              <a:ext cx="28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4206"/>
            </a:p>
          </p:txBody>
        </p:sp>
        <p:sp>
          <p:nvSpPr>
            <p:cNvPr id="497803" name="Rectangle 139"/>
            <p:cNvSpPr>
              <a:spLocks noChangeArrowheads="1"/>
            </p:cNvSpPr>
            <p:nvPr/>
          </p:nvSpPr>
          <p:spPr bwMode="auto">
            <a:xfrm>
              <a:off x="3948" y="3199"/>
              <a:ext cx="172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1">
                  <a:latin typeface="Arial" charset="0"/>
                </a:rPr>
                <a:t>Data</a:t>
              </a:r>
              <a:endParaRPr lang="en-US" sz="4206"/>
            </a:p>
          </p:txBody>
        </p:sp>
        <p:sp>
          <p:nvSpPr>
            <p:cNvPr id="497804" name="Rectangle 140"/>
            <p:cNvSpPr>
              <a:spLocks noChangeArrowheads="1"/>
            </p:cNvSpPr>
            <p:nvPr/>
          </p:nvSpPr>
          <p:spPr bwMode="auto">
            <a:xfrm>
              <a:off x="3495" y="3159"/>
              <a:ext cx="285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4206"/>
            </a:p>
          </p:txBody>
        </p:sp>
        <p:sp>
          <p:nvSpPr>
            <p:cNvPr id="497805" name="Rectangle 141"/>
            <p:cNvSpPr>
              <a:spLocks noChangeArrowheads="1"/>
            </p:cNvSpPr>
            <p:nvPr/>
          </p:nvSpPr>
          <p:spPr bwMode="auto">
            <a:xfrm>
              <a:off x="3568" y="3194"/>
              <a:ext cx="172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1">
                  <a:latin typeface="Arial" charset="0"/>
                </a:rPr>
                <a:t>Data</a:t>
              </a:r>
              <a:endParaRPr lang="en-US" sz="4206"/>
            </a:p>
          </p:txBody>
        </p:sp>
        <p:sp>
          <p:nvSpPr>
            <p:cNvPr id="497806" name="Rectangle 142"/>
            <p:cNvSpPr>
              <a:spLocks noChangeArrowheads="1"/>
            </p:cNvSpPr>
            <p:nvPr/>
          </p:nvSpPr>
          <p:spPr bwMode="auto">
            <a:xfrm>
              <a:off x="3137" y="3030"/>
              <a:ext cx="30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4206"/>
            </a:p>
          </p:txBody>
        </p:sp>
        <p:sp>
          <p:nvSpPr>
            <p:cNvPr id="497807" name="Rectangle 143"/>
            <p:cNvSpPr>
              <a:spLocks noChangeArrowheads="1"/>
            </p:cNvSpPr>
            <p:nvPr/>
          </p:nvSpPr>
          <p:spPr bwMode="auto">
            <a:xfrm>
              <a:off x="3210" y="3065"/>
              <a:ext cx="172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1">
                  <a:latin typeface="Arial" charset="0"/>
                </a:rPr>
                <a:t>Addr</a:t>
              </a:r>
              <a:endParaRPr lang="en-US" sz="4206"/>
            </a:p>
          </p:txBody>
        </p:sp>
        <p:sp>
          <p:nvSpPr>
            <p:cNvPr id="497808" name="Rectangle 144"/>
            <p:cNvSpPr>
              <a:spLocks noChangeArrowheads="1"/>
            </p:cNvSpPr>
            <p:nvPr/>
          </p:nvSpPr>
          <p:spPr bwMode="auto">
            <a:xfrm>
              <a:off x="3380" y="3065"/>
              <a:ext cx="22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1">
                  <a:latin typeface="Arial" charset="0"/>
                </a:rPr>
                <a:t>.</a:t>
              </a:r>
              <a:endParaRPr lang="en-US" sz="4206"/>
            </a:p>
          </p:txBody>
        </p:sp>
        <p:sp>
          <p:nvSpPr>
            <p:cNvPr id="497809" name="Rectangle 145"/>
            <p:cNvSpPr>
              <a:spLocks noChangeArrowheads="1"/>
            </p:cNvSpPr>
            <p:nvPr/>
          </p:nvSpPr>
          <p:spPr bwMode="auto">
            <a:xfrm>
              <a:off x="3539" y="3020"/>
              <a:ext cx="30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4206"/>
            </a:p>
          </p:txBody>
        </p:sp>
        <p:sp>
          <p:nvSpPr>
            <p:cNvPr id="497810" name="Rectangle 146"/>
            <p:cNvSpPr>
              <a:spLocks noChangeArrowheads="1"/>
            </p:cNvSpPr>
            <p:nvPr/>
          </p:nvSpPr>
          <p:spPr bwMode="auto">
            <a:xfrm>
              <a:off x="3612" y="3055"/>
              <a:ext cx="172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1">
                  <a:latin typeface="Arial" charset="0"/>
                </a:rPr>
                <a:t>Addr</a:t>
              </a:r>
              <a:endParaRPr lang="en-US" sz="4206"/>
            </a:p>
          </p:txBody>
        </p:sp>
        <p:sp>
          <p:nvSpPr>
            <p:cNvPr id="497811" name="Rectangle 147"/>
            <p:cNvSpPr>
              <a:spLocks noChangeArrowheads="1"/>
            </p:cNvSpPr>
            <p:nvPr/>
          </p:nvSpPr>
          <p:spPr bwMode="auto">
            <a:xfrm>
              <a:off x="3782" y="3055"/>
              <a:ext cx="22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1">
                  <a:latin typeface="Arial" charset="0"/>
                </a:rPr>
                <a:t>.</a:t>
              </a:r>
              <a:endParaRPr lang="en-US" sz="4206"/>
            </a:p>
          </p:txBody>
        </p:sp>
        <p:grpSp>
          <p:nvGrpSpPr>
            <p:cNvPr id="497814" name="Group 150"/>
            <p:cNvGrpSpPr>
              <a:grpSpLocks/>
            </p:cNvGrpSpPr>
            <p:nvPr/>
          </p:nvGrpSpPr>
          <p:grpSpPr bwMode="auto">
            <a:xfrm>
              <a:off x="1917" y="2310"/>
              <a:ext cx="77" cy="144"/>
              <a:chOff x="1917" y="2310"/>
              <a:chExt cx="77" cy="144"/>
            </a:xfrm>
          </p:grpSpPr>
          <p:sp>
            <p:nvSpPr>
              <p:cNvPr id="497812" name="Rectangle 148"/>
              <p:cNvSpPr>
                <a:spLocks noChangeArrowheads="1"/>
              </p:cNvSpPr>
              <p:nvPr/>
            </p:nvSpPr>
            <p:spPr bwMode="auto">
              <a:xfrm>
                <a:off x="1949" y="2310"/>
                <a:ext cx="12" cy="6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813" name="Freeform 149"/>
              <p:cNvSpPr>
                <a:spLocks/>
              </p:cNvSpPr>
              <p:nvPr/>
            </p:nvSpPr>
            <p:spPr bwMode="auto">
              <a:xfrm>
                <a:off x="1917" y="2377"/>
                <a:ext cx="77" cy="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8" y="77"/>
                  </a:cxn>
                  <a:cxn ang="0">
                    <a:pos x="77" y="0"/>
                  </a:cxn>
                  <a:cxn ang="0">
                    <a:pos x="0" y="0"/>
                  </a:cxn>
                </a:cxnLst>
                <a:rect l="0" t="0" r="r" b="b"/>
                <a:pathLst>
                  <a:path w="77" h="77">
                    <a:moveTo>
                      <a:pt x="0" y="0"/>
                    </a:moveTo>
                    <a:lnTo>
                      <a:pt x="38" y="77"/>
                    </a:lnTo>
                    <a:lnTo>
                      <a:pt x="7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</p:grpSp>
        <p:grpSp>
          <p:nvGrpSpPr>
            <p:cNvPr id="497817" name="Group 153"/>
            <p:cNvGrpSpPr>
              <a:grpSpLocks/>
            </p:cNvGrpSpPr>
            <p:nvPr/>
          </p:nvGrpSpPr>
          <p:grpSpPr bwMode="auto">
            <a:xfrm>
              <a:off x="2685" y="2310"/>
              <a:ext cx="77" cy="144"/>
              <a:chOff x="2685" y="2310"/>
              <a:chExt cx="77" cy="144"/>
            </a:xfrm>
          </p:grpSpPr>
          <p:sp>
            <p:nvSpPr>
              <p:cNvPr id="497815" name="Rectangle 151"/>
              <p:cNvSpPr>
                <a:spLocks noChangeArrowheads="1"/>
              </p:cNvSpPr>
              <p:nvPr/>
            </p:nvSpPr>
            <p:spPr bwMode="auto">
              <a:xfrm>
                <a:off x="2717" y="2310"/>
                <a:ext cx="12" cy="6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816" name="Freeform 152"/>
              <p:cNvSpPr>
                <a:spLocks/>
              </p:cNvSpPr>
              <p:nvPr/>
            </p:nvSpPr>
            <p:spPr bwMode="auto">
              <a:xfrm>
                <a:off x="2685" y="2377"/>
                <a:ext cx="77" cy="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8" y="77"/>
                  </a:cxn>
                  <a:cxn ang="0">
                    <a:pos x="77" y="0"/>
                  </a:cxn>
                  <a:cxn ang="0">
                    <a:pos x="0" y="0"/>
                  </a:cxn>
                </a:cxnLst>
                <a:rect l="0" t="0" r="r" b="b"/>
                <a:pathLst>
                  <a:path w="77" h="77">
                    <a:moveTo>
                      <a:pt x="0" y="0"/>
                    </a:moveTo>
                    <a:lnTo>
                      <a:pt x="38" y="77"/>
                    </a:lnTo>
                    <a:lnTo>
                      <a:pt x="7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</p:grpSp>
        <p:grpSp>
          <p:nvGrpSpPr>
            <p:cNvPr id="497820" name="Group 156"/>
            <p:cNvGrpSpPr>
              <a:grpSpLocks/>
            </p:cNvGrpSpPr>
            <p:nvPr/>
          </p:nvGrpSpPr>
          <p:grpSpPr bwMode="auto">
            <a:xfrm>
              <a:off x="3069" y="2310"/>
              <a:ext cx="77" cy="144"/>
              <a:chOff x="3069" y="2310"/>
              <a:chExt cx="77" cy="144"/>
            </a:xfrm>
          </p:grpSpPr>
          <p:sp>
            <p:nvSpPr>
              <p:cNvPr id="497818" name="Rectangle 154"/>
              <p:cNvSpPr>
                <a:spLocks noChangeArrowheads="1"/>
              </p:cNvSpPr>
              <p:nvPr/>
            </p:nvSpPr>
            <p:spPr bwMode="auto">
              <a:xfrm>
                <a:off x="3101" y="2310"/>
                <a:ext cx="12" cy="6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819" name="Freeform 155"/>
              <p:cNvSpPr>
                <a:spLocks/>
              </p:cNvSpPr>
              <p:nvPr/>
            </p:nvSpPr>
            <p:spPr bwMode="auto">
              <a:xfrm>
                <a:off x="3069" y="2377"/>
                <a:ext cx="77" cy="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8" y="77"/>
                  </a:cxn>
                  <a:cxn ang="0">
                    <a:pos x="77" y="0"/>
                  </a:cxn>
                  <a:cxn ang="0">
                    <a:pos x="0" y="0"/>
                  </a:cxn>
                </a:cxnLst>
                <a:rect l="0" t="0" r="r" b="b"/>
                <a:pathLst>
                  <a:path w="77" h="77">
                    <a:moveTo>
                      <a:pt x="0" y="0"/>
                    </a:moveTo>
                    <a:lnTo>
                      <a:pt x="38" y="77"/>
                    </a:lnTo>
                    <a:lnTo>
                      <a:pt x="7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</p:grpSp>
        <p:grpSp>
          <p:nvGrpSpPr>
            <p:cNvPr id="497823" name="Group 159"/>
            <p:cNvGrpSpPr>
              <a:grpSpLocks/>
            </p:cNvGrpSpPr>
            <p:nvPr/>
          </p:nvGrpSpPr>
          <p:grpSpPr bwMode="auto">
            <a:xfrm>
              <a:off x="3453" y="2310"/>
              <a:ext cx="77" cy="144"/>
              <a:chOff x="3453" y="2310"/>
              <a:chExt cx="77" cy="144"/>
            </a:xfrm>
          </p:grpSpPr>
          <p:sp>
            <p:nvSpPr>
              <p:cNvPr id="497821" name="Rectangle 157"/>
              <p:cNvSpPr>
                <a:spLocks noChangeArrowheads="1"/>
              </p:cNvSpPr>
              <p:nvPr/>
            </p:nvSpPr>
            <p:spPr bwMode="auto">
              <a:xfrm>
                <a:off x="3485" y="2310"/>
                <a:ext cx="12" cy="6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822" name="Freeform 158"/>
              <p:cNvSpPr>
                <a:spLocks/>
              </p:cNvSpPr>
              <p:nvPr/>
            </p:nvSpPr>
            <p:spPr bwMode="auto">
              <a:xfrm>
                <a:off x="3453" y="2377"/>
                <a:ext cx="77" cy="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8" y="77"/>
                  </a:cxn>
                  <a:cxn ang="0">
                    <a:pos x="77" y="0"/>
                  </a:cxn>
                  <a:cxn ang="0">
                    <a:pos x="0" y="0"/>
                  </a:cxn>
                </a:cxnLst>
                <a:rect l="0" t="0" r="r" b="b"/>
                <a:pathLst>
                  <a:path w="77" h="77">
                    <a:moveTo>
                      <a:pt x="0" y="0"/>
                    </a:moveTo>
                    <a:lnTo>
                      <a:pt x="38" y="77"/>
                    </a:lnTo>
                    <a:lnTo>
                      <a:pt x="7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</p:grpSp>
        <p:grpSp>
          <p:nvGrpSpPr>
            <p:cNvPr id="497826" name="Group 162"/>
            <p:cNvGrpSpPr>
              <a:grpSpLocks/>
            </p:cNvGrpSpPr>
            <p:nvPr/>
          </p:nvGrpSpPr>
          <p:grpSpPr bwMode="auto">
            <a:xfrm>
              <a:off x="3837" y="2310"/>
              <a:ext cx="77" cy="144"/>
              <a:chOff x="3837" y="2310"/>
              <a:chExt cx="77" cy="144"/>
            </a:xfrm>
          </p:grpSpPr>
          <p:sp>
            <p:nvSpPr>
              <p:cNvPr id="497824" name="Rectangle 160"/>
              <p:cNvSpPr>
                <a:spLocks noChangeArrowheads="1"/>
              </p:cNvSpPr>
              <p:nvPr/>
            </p:nvSpPr>
            <p:spPr bwMode="auto">
              <a:xfrm>
                <a:off x="3869" y="2310"/>
                <a:ext cx="12" cy="6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825" name="Freeform 161"/>
              <p:cNvSpPr>
                <a:spLocks/>
              </p:cNvSpPr>
              <p:nvPr/>
            </p:nvSpPr>
            <p:spPr bwMode="auto">
              <a:xfrm>
                <a:off x="3837" y="2377"/>
                <a:ext cx="77" cy="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8" y="77"/>
                  </a:cxn>
                  <a:cxn ang="0">
                    <a:pos x="77" y="0"/>
                  </a:cxn>
                  <a:cxn ang="0">
                    <a:pos x="0" y="0"/>
                  </a:cxn>
                </a:cxnLst>
                <a:rect l="0" t="0" r="r" b="b"/>
                <a:pathLst>
                  <a:path w="77" h="77">
                    <a:moveTo>
                      <a:pt x="0" y="0"/>
                    </a:moveTo>
                    <a:lnTo>
                      <a:pt x="38" y="77"/>
                    </a:lnTo>
                    <a:lnTo>
                      <a:pt x="7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</p:grpSp>
        <p:sp>
          <p:nvSpPr>
            <p:cNvPr id="497827" name="Rectangle 163"/>
            <p:cNvSpPr>
              <a:spLocks noChangeArrowheads="1"/>
            </p:cNvSpPr>
            <p:nvPr/>
          </p:nvSpPr>
          <p:spPr bwMode="auto">
            <a:xfrm>
              <a:off x="1955" y="2301"/>
              <a:ext cx="1920" cy="18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4206"/>
            </a:p>
          </p:txBody>
        </p:sp>
        <p:sp>
          <p:nvSpPr>
            <p:cNvPr id="497828" name="Rectangle 164"/>
            <p:cNvSpPr>
              <a:spLocks noChangeArrowheads="1"/>
            </p:cNvSpPr>
            <p:nvPr/>
          </p:nvSpPr>
          <p:spPr bwMode="auto">
            <a:xfrm>
              <a:off x="2147" y="2454"/>
              <a:ext cx="337" cy="289"/>
            </a:xfrm>
            <a:prstGeom prst="rect">
              <a:avLst/>
            </a:prstGeom>
            <a:solidFill>
              <a:srgbClr val="91919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 sz="4206"/>
            </a:p>
          </p:txBody>
        </p:sp>
        <p:sp>
          <p:nvSpPr>
            <p:cNvPr id="497829" name="Rectangle 165"/>
            <p:cNvSpPr>
              <a:spLocks noChangeArrowheads="1"/>
            </p:cNvSpPr>
            <p:nvPr/>
          </p:nvSpPr>
          <p:spPr bwMode="auto">
            <a:xfrm>
              <a:off x="2188" y="2508"/>
              <a:ext cx="29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1">
                  <a:latin typeface="Arial" charset="0"/>
                </a:rPr>
                <a:t>General</a:t>
              </a:r>
              <a:endParaRPr lang="en-US" sz="4206"/>
            </a:p>
          </p:txBody>
        </p:sp>
        <p:sp>
          <p:nvSpPr>
            <p:cNvPr id="497830" name="Rectangle 166"/>
            <p:cNvSpPr>
              <a:spLocks noChangeArrowheads="1"/>
            </p:cNvSpPr>
            <p:nvPr/>
          </p:nvSpPr>
          <p:spPr bwMode="auto">
            <a:xfrm>
              <a:off x="2206" y="2604"/>
              <a:ext cx="253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1">
                  <a:latin typeface="Arial" charset="0"/>
                </a:rPr>
                <a:t>Integer</a:t>
              </a:r>
              <a:endParaRPr lang="en-US" sz="4206"/>
            </a:p>
          </p:txBody>
        </p:sp>
        <p:grpSp>
          <p:nvGrpSpPr>
            <p:cNvPr id="497833" name="Group 169"/>
            <p:cNvGrpSpPr>
              <a:grpSpLocks/>
            </p:cNvGrpSpPr>
            <p:nvPr/>
          </p:nvGrpSpPr>
          <p:grpSpPr bwMode="auto">
            <a:xfrm>
              <a:off x="2301" y="2310"/>
              <a:ext cx="77" cy="144"/>
              <a:chOff x="2301" y="2310"/>
              <a:chExt cx="77" cy="144"/>
            </a:xfrm>
          </p:grpSpPr>
          <p:sp>
            <p:nvSpPr>
              <p:cNvPr id="497831" name="Rectangle 167"/>
              <p:cNvSpPr>
                <a:spLocks noChangeArrowheads="1"/>
              </p:cNvSpPr>
              <p:nvPr/>
            </p:nvSpPr>
            <p:spPr bwMode="auto">
              <a:xfrm>
                <a:off x="2333" y="2310"/>
                <a:ext cx="12" cy="69"/>
              </a:xfrm>
              <a:prstGeom prst="rect">
                <a:avLst/>
              </a:prstGeom>
              <a:solidFill>
                <a:srgbClr val="0000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832" name="Freeform 168"/>
              <p:cNvSpPr>
                <a:spLocks/>
              </p:cNvSpPr>
              <p:nvPr/>
            </p:nvSpPr>
            <p:spPr bwMode="auto">
              <a:xfrm>
                <a:off x="2301" y="2377"/>
                <a:ext cx="77" cy="7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8" y="77"/>
                  </a:cxn>
                  <a:cxn ang="0">
                    <a:pos x="77" y="0"/>
                  </a:cxn>
                  <a:cxn ang="0">
                    <a:pos x="0" y="0"/>
                  </a:cxn>
                </a:cxnLst>
                <a:rect l="0" t="0" r="r" b="b"/>
                <a:pathLst>
                  <a:path w="77" h="77">
                    <a:moveTo>
                      <a:pt x="0" y="0"/>
                    </a:moveTo>
                    <a:lnTo>
                      <a:pt x="38" y="77"/>
                    </a:lnTo>
                    <a:lnTo>
                      <a:pt x="7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</p:grpSp>
        <p:sp>
          <p:nvSpPr>
            <p:cNvPr id="497834" name="Rectangle 170"/>
            <p:cNvSpPr>
              <a:spLocks noChangeArrowheads="1"/>
            </p:cNvSpPr>
            <p:nvPr/>
          </p:nvSpPr>
          <p:spPr bwMode="auto">
            <a:xfrm>
              <a:off x="1523" y="2976"/>
              <a:ext cx="2496" cy="12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4206"/>
            </a:p>
          </p:txBody>
        </p:sp>
        <p:grpSp>
          <p:nvGrpSpPr>
            <p:cNvPr id="497838" name="Group 174"/>
            <p:cNvGrpSpPr>
              <a:grpSpLocks/>
            </p:cNvGrpSpPr>
            <p:nvPr/>
          </p:nvGrpSpPr>
          <p:grpSpPr bwMode="auto">
            <a:xfrm>
              <a:off x="1874" y="2742"/>
              <a:ext cx="67" cy="240"/>
              <a:chOff x="1874" y="2742"/>
              <a:chExt cx="67" cy="240"/>
            </a:xfrm>
          </p:grpSpPr>
          <p:sp>
            <p:nvSpPr>
              <p:cNvPr id="497835" name="Line 171"/>
              <p:cNvSpPr>
                <a:spLocks noChangeShapeType="1"/>
              </p:cNvSpPr>
              <p:nvPr/>
            </p:nvSpPr>
            <p:spPr bwMode="auto">
              <a:xfrm>
                <a:off x="1907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836" name="Freeform 172"/>
              <p:cNvSpPr>
                <a:spLocks/>
              </p:cNvSpPr>
              <p:nvPr/>
            </p:nvSpPr>
            <p:spPr bwMode="auto">
              <a:xfrm>
                <a:off x="1874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837" name="Freeform 173"/>
              <p:cNvSpPr>
                <a:spLocks/>
              </p:cNvSpPr>
              <p:nvPr/>
            </p:nvSpPr>
            <p:spPr bwMode="auto">
              <a:xfrm>
                <a:off x="1874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</p:grpSp>
        <p:grpSp>
          <p:nvGrpSpPr>
            <p:cNvPr id="497842" name="Group 178"/>
            <p:cNvGrpSpPr>
              <a:grpSpLocks/>
            </p:cNvGrpSpPr>
            <p:nvPr/>
          </p:nvGrpSpPr>
          <p:grpSpPr bwMode="auto">
            <a:xfrm>
              <a:off x="2642" y="2742"/>
              <a:ext cx="67" cy="240"/>
              <a:chOff x="2642" y="2742"/>
              <a:chExt cx="67" cy="240"/>
            </a:xfrm>
          </p:grpSpPr>
          <p:sp>
            <p:nvSpPr>
              <p:cNvPr id="497839" name="Line 175"/>
              <p:cNvSpPr>
                <a:spLocks noChangeShapeType="1"/>
              </p:cNvSpPr>
              <p:nvPr/>
            </p:nvSpPr>
            <p:spPr bwMode="auto">
              <a:xfrm>
                <a:off x="2675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840" name="Freeform 176"/>
              <p:cNvSpPr>
                <a:spLocks/>
              </p:cNvSpPr>
              <p:nvPr/>
            </p:nvSpPr>
            <p:spPr bwMode="auto">
              <a:xfrm>
                <a:off x="2642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841" name="Freeform 177"/>
              <p:cNvSpPr>
                <a:spLocks/>
              </p:cNvSpPr>
              <p:nvPr/>
            </p:nvSpPr>
            <p:spPr bwMode="auto">
              <a:xfrm>
                <a:off x="2642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</p:grpSp>
        <p:grpSp>
          <p:nvGrpSpPr>
            <p:cNvPr id="497846" name="Group 182"/>
            <p:cNvGrpSpPr>
              <a:grpSpLocks/>
            </p:cNvGrpSpPr>
            <p:nvPr/>
          </p:nvGrpSpPr>
          <p:grpSpPr bwMode="auto">
            <a:xfrm>
              <a:off x="3026" y="2742"/>
              <a:ext cx="67" cy="240"/>
              <a:chOff x="3026" y="2742"/>
              <a:chExt cx="67" cy="240"/>
            </a:xfrm>
          </p:grpSpPr>
          <p:sp>
            <p:nvSpPr>
              <p:cNvPr id="497843" name="Line 179"/>
              <p:cNvSpPr>
                <a:spLocks noChangeShapeType="1"/>
              </p:cNvSpPr>
              <p:nvPr/>
            </p:nvSpPr>
            <p:spPr bwMode="auto">
              <a:xfrm>
                <a:off x="3059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844" name="Freeform 180"/>
              <p:cNvSpPr>
                <a:spLocks/>
              </p:cNvSpPr>
              <p:nvPr/>
            </p:nvSpPr>
            <p:spPr bwMode="auto">
              <a:xfrm>
                <a:off x="3026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845" name="Freeform 181"/>
              <p:cNvSpPr>
                <a:spLocks/>
              </p:cNvSpPr>
              <p:nvPr/>
            </p:nvSpPr>
            <p:spPr bwMode="auto">
              <a:xfrm>
                <a:off x="3026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</p:grpSp>
        <p:grpSp>
          <p:nvGrpSpPr>
            <p:cNvPr id="497850" name="Group 186"/>
            <p:cNvGrpSpPr>
              <a:grpSpLocks/>
            </p:cNvGrpSpPr>
            <p:nvPr/>
          </p:nvGrpSpPr>
          <p:grpSpPr bwMode="auto">
            <a:xfrm>
              <a:off x="3410" y="2742"/>
              <a:ext cx="67" cy="240"/>
              <a:chOff x="3410" y="2742"/>
              <a:chExt cx="67" cy="240"/>
            </a:xfrm>
          </p:grpSpPr>
          <p:sp>
            <p:nvSpPr>
              <p:cNvPr id="497847" name="Line 183"/>
              <p:cNvSpPr>
                <a:spLocks noChangeShapeType="1"/>
              </p:cNvSpPr>
              <p:nvPr/>
            </p:nvSpPr>
            <p:spPr bwMode="auto">
              <a:xfrm>
                <a:off x="3443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848" name="Freeform 184"/>
              <p:cNvSpPr>
                <a:spLocks/>
              </p:cNvSpPr>
              <p:nvPr/>
            </p:nvSpPr>
            <p:spPr bwMode="auto">
              <a:xfrm>
                <a:off x="3410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849" name="Freeform 185"/>
              <p:cNvSpPr>
                <a:spLocks/>
              </p:cNvSpPr>
              <p:nvPr/>
            </p:nvSpPr>
            <p:spPr bwMode="auto">
              <a:xfrm>
                <a:off x="3410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</p:grpSp>
        <p:grpSp>
          <p:nvGrpSpPr>
            <p:cNvPr id="497854" name="Group 190"/>
            <p:cNvGrpSpPr>
              <a:grpSpLocks/>
            </p:cNvGrpSpPr>
            <p:nvPr/>
          </p:nvGrpSpPr>
          <p:grpSpPr bwMode="auto">
            <a:xfrm>
              <a:off x="3794" y="2742"/>
              <a:ext cx="67" cy="240"/>
              <a:chOff x="3794" y="2742"/>
              <a:chExt cx="67" cy="240"/>
            </a:xfrm>
          </p:grpSpPr>
          <p:sp>
            <p:nvSpPr>
              <p:cNvPr id="497851" name="Line 187"/>
              <p:cNvSpPr>
                <a:spLocks noChangeShapeType="1"/>
              </p:cNvSpPr>
              <p:nvPr/>
            </p:nvSpPr>
            <p:spPr bwMode="auto">
              <a:xfrm>
                <a:off x="3827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852" name="Freeform 188"/>
              <p:cNvSpPr>
                <a:spLocks/>
              </p:cNvSpPr>
              <p:nvPr/>
            </p:nvSpPr>
            <p:spPr bwMode="auto">
              <a:xfrm>
                <a:off x="3794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853" name="Freeform 189"/>
              <p:cNvSpPr>
                <a:spLocks/>
              </p:cNvSpPr>
              <p:nvPr/>
            </p:nvSpPr>
            <p:spPr bwMode="auto">
              <a:xfrm>
                <a:off x="3794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</p:grpSp>
        <p:grpSp>
          <p:nvGrpSpPr>
            <p:cNvPr id="497858" name="Group 194"/>
            <p:cNvGrpSpPr>
              <a:grpSpLocks/>
            </p:cNvGrpSpPr>
            <p:nvPr/>
          </p:nvGrpSpPr>
          <p:grpSpPr bwMode="auto">
            <a:xfrm>
              <a:off x="2258" y="2742"/>
              <a:ext cx="67" cy="240"/>
              <a:chOff x="2258" y="2742"/>
              <a:chExt cx="67" cy="240"/>
            </a:xfrm>
          </p:grpSpPr>
          <p:sp>
            <p:nvSpPr>
              <p:cNvPr id="497855" name="Line 191"/>
              <p:cNvSpPr>
                <a:spLocks noChangeShapeType="1"/>
              </p:cNvSpPr>
              <p:nvPr/>
            </p:nvSpPr>
            <p:spPr bwMode="auto">
              <a:xfrm>
                <a:off x="2291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856" name="Freeform 192"/>
              <p:cNvSpPr>
                <a:spLocks/>
              </p:cNvSpPr>
              <p:nvPr/>
            </p:nvSpPr>
            <p:spPr bwMode="auto">
              <a:xfrm>
                <a:off x="2258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857" name="Freeform 193"/>
              <p:cNvSpPr>
                <a:spLocks/>
              </p:cNvSpPr>
              <p:nvPr/>
            </p:nvSpPr>
            <p:spPr bwMode="auto">
              <a:xfrm>
                <a:off x="2258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</p:grpSp>
        <p:grpSp>
          <p:nvGrpSpPr>
            <p:cNvPr id="497862" name="Group 198"/>
            <p:cNvGrpSpPr>
              <a:grpSpLocks/>
            </p:cNvGrpSpPr>
            <p:nvPr/>
          </p:nvGrpSpPr>
          <p:grpSpPr bwMode="auto">
            <a:xfrm>
              <a:off x="1874" y="2742"/>
              <a:ext cx="67" cy="240"/>
              <a:chOff x="1874" y="2742"/>
              <a:chExt cx="67" cy="240"/>
            </a:xfrm>
          </p:grpSpPr>
          <p:sp>
            <p:nvSpPr>
              <p:cNvPr id="497859" name="Line 195"/>
              <p:cNvSpPr>
                <a:spLocks noChangeShapeType="1"/>
              </p:cNvSpPr>
              <p:nvPr/>
            </p:nvSpPr>
            <p:spPr bwMode="auto">
              <a:xfrm>
                <a:off x="1907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860" name="Freeform 196"/>
              <p:cNvSpPr>
                <a:spLocks/>
              </p:cNvSpPr>
              <p:nvPr/>
            </p:nvSpPr>
            <p:spPr bwMode="auto">
              <a:xfrm>
                <a:off x="1874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861" name="Freeform 197"/>
              <p:cNvSpPr>
                <a:spLocks/>
              </p:cNvSpPr>
              <p:nvPr/>
            </p:nvSpPr>
            <p:spPr bwMode="auto">
              <a:xfrm>
                <a:off x="1874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</p:grpSp>
        <p:grpSp>
          <p:nvGrpSpPr>
            <p:cNvPr id="497866" name="Group 202"/>
            <p:cNvGrpSpPr>
              <a:grpSpLocks/>
            </p:cNvGrpSpPr>
            <p:nvPr/>
          </p:nvGrpSpPr>
          <p:grpSpPr bwMode="auto">
            <a:xfrm>
              <a:off x="2642" y="2742"/>
              <a:ext cx="67" cy="240"/>
              <a:chOff x="2642" y="2742"/>
              <a:chExt cx="67" cy="240"/>
            </a:xfrm>
          </p:grpSpPr>
          <p:sp>
            <p:nvSpPr>
              <p:cNvPr id="497863" name="Line 199"/>
              <p:cNvSpPr>
                <a:spLocks noChangeShapeType="1"/>
              </p:cNvSpPr>
              <p:nvPr/>
            </p:nvSpPr>
            <p:spPr bwMode="auto">
              <a:xfrm>
                <a:off x="2675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864" name="Freeform 200"/>
              <p:cNvSpPr>
                <a:spLocks/>
              </p:cNvSpPr>
              <p:nvPr/>
            </p:nvSpPr>
            <p:spPr bwMode="auto">
              <a:xfrm>
                <a:off x="2642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865" name="Freeform 201"/>
              <p:cNvSpPr>
                <a:spLocks/>
              </p:cNvSpPr>
              <p:nvPr/>
            </p:nvSpPr>
            <p:spPr bwMode="auto">
              <a:xfrm>
                <a:off x="2642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</p:grpSp>
        <p:grpSp>
          <p:nvGrpSpPr>
            <p:cNvPr id="497870" name="Group 206"/>
            <p:cNvGrpSpPr>
              <a:grpSpLocks/>
            </p:cNvGrpSpPr>
            <p:nvPr/>
          </p:nvGrpSpPr>
          <p:grpSpPr bwMode="auto">
            <a:xfrm>
              <a:off x="3026" y="2742"/>
              <a:ext cx="67" cy="240"/>
              <a:chOff x="3026" y="2742"/>
              <a:chExt cx="67" cy="240"/>
            </a:xfrm>
          </p:grpSpPr>
          <p:sp>
            <p:nvSpPr>
              <p:cNvPr id="497867" name="Line 203"/>
              <p:cNvSpPr>
                <a:spLocks noChangeShapeType="1"/>
              </p:cNvSpPr>
              <p:nvPr/>
            </p:nvSpPr>
            <p:spPr bwMode="auto">
              <a:xfrm>
                <a:off x="3059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868" name="Freeform 204"/>
              <p:cNvSpPr>
                <a:spLocks/>
              </p:cNvSpPr>
              <p:nvPr/>
            </p:nvSpPr>
            <p:spPr bwMode="auto">
              <a:xfrm>
                <a:off x="3026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869" name="Freeform 205"/>
              <p:cNvSpPr>
                <a:spLocks/>
              </p:cNvSpPr>
              <p:nvPr/>
            </p:nvSpPr>
            <p:spPr bwMode="auto">
              <a:xfrm>
                <a:off x="3026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</p:grpSp>
        <p:grpSp>
          <p:nvGrpSpPr>
            <p:cNvPr id="497874" name="Group 210"/>
            <p:cNvGrpSpPr>
              <a:grpSpLocks/>
            </p:cNvGrpSpPr>
            <p:nvPr/>
          </p:nvGrpSpPr>
          <p:grpSpPr bwMode="auto">
            <a:xfrm>
              <a:off x="3410" y="2742"/>
              <a:ext cx="67" cy="240"/>
              <a:chOff x="3410" y="2742"/>
              <a:chExt cx="67" cy="240"/>
            </a:xfrm>
          </p:grpSpPr>
          <p:sp>
            <p:nvSpPr>
              <p:cNvPr id="497871" name="Line 207"/>
              <p:cNvSpPr>
                <a:spLocks noChangeShapeType="1"/>
              </p:cNvSpPr>
              <p:nvPr/>
            </p:nvSpPr>
            <p:spPr bwMode="auto">
              <a:xfrm>
                <a:off x="3443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872" name="Freeform 208"/>
              <p:cNvSpPr>
                <a:spLocks/>
              </p:cNvSpPr>
              <p:nvPr/>
            </p:nvSpPr>
            <p:spPr bwMode="auto">
              <a:xfrm>
                <a:off x="3410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873" name="Freeform 209"/>
              <p:cNvSpPr>
                <a:spLocks/>
              </p:cNvSpPr>
              <p:nvPr/>
            </p:nvSpPr>
            <p:spPr bwMode="auto">
              <a:xfrm>
                <a:off x="3410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</p:grpSp>
        <p:grpSp>
          <p:nvGrpSpPr>
            <p:cNvPr id="497878" name="Group 214"/>
            <p:cNvGrpSpPr>
              <a:grpSpLocks/>
            </p:cNvGrpSpPr>
            <p:nvPr/>
          </p:nvGrpSpPr>
          <p:grpSpPr bwMode="auto">
            <a:xfrm>
              <a:off x="3794" y="2742"/>
              <a:ext cx="67" cy="240"/>
              <a:chOff x="3794" y="2742"/>
              <a:chExt cx="67" cy="240"/>
            </a:xfrm>
          </p:grpSpPr>
          <p:sp>
            <p:nvSpPr>
              <p:cNvPr id="497875" name="Line 211"/>
              <p:cNvSpPr>
                <a:spLocks noChangeShapeType="1"/>
              </p:cNvSpPr>
              <p:nvPr/>
            </p:nvSpPr>
            <p:spPr bwMode="auto">
              <a:xfrm>
                <a:off x="3827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876" name="Freeform 212"/>
              <p:cNvSpPr>
                <a:spLocks/>
              </p:cNvSpPr>
              <p:nvPr/>
            </p:nvSpPr>
            <p:spPr bwMode="auto">
              <a:xfrm>
                <a:off x="3794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877" name="Freeform 213"/>
              <p:cNvSpPr>
                <a:spLocks/>
              </p:cNvSpPr>
              <p:nvPr/>
            </p:nvSpPr>
            <p:spPr bwMode="auto">
              <a:xfrm>
                <a:off x="3794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</p:grpSp>
        <p:grpSp>
          <p:nvGrpSpPr>
            <p:cNvPr id="497882" name="Group 218"/>
            <p:cNvGrpSpPr>
              <a:grpSpLocks/>
            </p:cNvGrpSpPr>
            <p:nvPr/>
          </p:nvGrpSpPr>
          <p:grpSpPr bwMode="auto">
            <a:xfrm>
              <a:off x="2258" y="2742"/>
              <a:ext cx="67" cy="240"/>
              <a:chOff x="2258" y="2742"/>
              <a:chExt cx="67" cy="240"/>
            </a:xfrm>
          </p:grpSpPr>
          <p:sp>
            <p:nvSpPr>
              <p:cNvPr id="497879" name="Line 215"/>
              <p:cNvSpPr>
                <a:spLocks noChangeShapeType="1"/>
              </p:cNvSpPr>
              <p:nvPr/>
            </p:nvSpPr>
            <p:spPr bwMode="auto">
              <a:xfrm>
                <a:off x="2291" y="2807"/>
                <a:ext cx="1" cy="110"/>
              </a:xfrm>
              <a:prstGeom prst="line">
                <a:avLst/>
              </a:prstGeom>
              <a:noFill/>
              <a:ln w="127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880" name="Freeform 216"/>
              <p:cNvSpPr>
                <a:spLocks/>
              </p:cNvSpPr>
              <p:nvPr/>
            </p:nvSpPr>
            <p:spPr bwMode="auto">
              <a:xfrm>
                <a:off x="2258" y="2742"/>
                <a:ext cx="67" cy="68"/>
              </a:xfrm>
              <a:custGeom>
                <a:avLst/>
                <a:gdLst/>
                <a:ahLst/>
                <a:cxnLst>
                  <a:cxn ang="0">
                    <a:pos x="67" y="68"/>
                  </a:cxn>
                  <a:cxn ang="0">
                    <a:pos x="33" y="0"/>
                  </a:cxn>
                  <a:cxn ang="0">
                    <a:pos x="0" y="68"/>
                  </a:cxn>
                  <a:cxn ang="0">
                    <a:pos x="67" y="68"/>
                  </a:cxn>
                </a:cxnLst>
                <a:rect l="0" t="0" r="r" b="b"/>
                <a:pathLst>
                  <a:path w="67" h="68">
                    <a:moveTo>
                      <a:pt x="67" y="68"/>
                    </a:moveTo>
                    <a:lnTo>
                      <a:pt x="33" y="0"/>
                    </a:lnTo>
                    <a:lnTo>
                      <a:pt x="0" y="68"/>
                    </a:lnTo>
                    <a:lnTo>
                      <a:pt x="67" y="6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  <p:sp>
            <p:nvSpPr>
              <p:cNvPr id="497881" name="Freeform 217"/>
              <p:cNvSpPr>
                <a:spLocks/>
              </p:cNvSpPr>
              <p:nvPr/>
            </p:nvSpPr>
            <p:spPr bwMode="auto">
              <a:xfrm>
                <a:off x="2258" y="2915"/>
                <a:ext cx="67" cy="6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3" y="67"/>
                  </a:cxn>
                  <a:cxn ang="0">
                    <a:pos x="67" y="0"/>
                  </a:cxn>
                  <a:cxn ang="0">
                    <a:pos x="0" y="0"/>
                  </a:cxn>
                </a:cxnLst>
                <a:rect l="0" t="0" r="r" b="b"/>
                <a:pathLst>
                  <a:path w="67" h="67">
                    <a:moveTo>
                      <a:pt x="0" y="0"/>
                    </a:moveTo>
                    <a:lnTo>
                      <a:pt x="33" y="67"/>
                    </a:lnTo>
                    <a:lnTo>
                      <a:pt x="67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4206"/>
              </a:p>
            </p:txBody>
          </p:sp>
        </p:grpSp>
        <p:sp>
          <p:nvSpPr>
            <p:cNvPr id="497883" name="Rectangle 219"/>
            <p:cNvSpPr>
              <a:spLocks noChangeArrowheads="1"/>
            </p:cNvSpPr>
            <p:nvPr/>
          </p:nvSpPr>
          <p:spPr bwMode="auto">
            <a:xfrm>
              <a:off x="2051" y="2982"/>
              <a:ext cx="754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4206"/>
            </a:p>
          </p:txBody>
        </p:sp>
        <p:sp>
          <p:nvSpPr>
            <p:cNvPr id="497884" name="Rectangle 220"/>
            <p:cNvSpPr>
              <a:spLocks noChangeArrowheads="1"/>
            </p:cNvSpPr>
            <p:nvPr/>
          </p:nvSpPr>
          <p:spPr bwMode="auto">
            <a:xfrm>
              <a:off x="2119" y="3017"/>
              <a:ext cx="650" cy="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1">
                  <a:latin typeface="Arial" charset="0"/>
                </a:rPr>
                <a:t>Operation Results</a:t>
              </a:r>
              <a:endParaRPr lang="en-US" sz="4206"/>
            </a:p>
          </p:txBody>
        </p:sp>
        <p:sp>
          <p:nvSpPr>
            <p:cNvPr id="497901" name="Rectangle 237"/>
            <p:cNvSpPr>
              <a:spLocks noChangeArrowheads="1"/>
            </p:cNvSpPr>
            <p:nvPr/>
          </p:nvSpPr>
          <p:spPr bwMode="auto">
            <a:xfrm>
              <a:off x="1104" y="1838"/>
              <a:ext cx="56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4206"/>
            </a:p>
          </p:txBody>
        </p:sp>
        <p:grpSp>
          <p:nvGrpSpPr>
            <p:cNvPr id="497911" name="Group 247"/>
            <p:cNvGrpSpPr>
              <a:grpSpLocks/>
            </p:cNvGrpSpPr>
            <p:nvPr/>
          </p:nvGrpSpPr>
          <p:grpSpPr bwMode="auto">
            <a:xfrm>
              <a:off x="1069" y="1824"/>
              <a:ext cx="424" cy="270"/>
              <a:chOff x="1202" y="1871"/>
              <a:chExt cx="424" cy="270"/>
            </a:xfrm>
          </p:grpSpPr>
          <p:sp>
            <p:nvSpPr>
              <p:cNvPr id="497902" name="Rectangle 238"/>
              <p:cNvSpPr>
                <a:spLocks noChangeArrowheads="1"/>
              </p:cNvSpPr>
              <p:nvPr/>
            </p:nvSpPr>
            <p:spPr bwMode="auto">
              <a:xfrm>
                <a:off x="1202" y="1871"/>
                <a:ext cx="420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2">
                    <a:latin typeface="Arial" charset="0"/>
                  </a:rPr>
                  <a:t>Register</a:t>
                </a:r>
                <a:endParaRPr lang="en-US" sz="4206"/>
              </a:p>
            </p:txBody>
          </p:sp>
          <p:sp>
            <p:nvSpPr>
              <p:cNvPr id="497903" name="Rectangle 239"/>
              <p:cNvSpPr>
                <a:spLocks noChangeArrowheads="1"/>
              </p:cNvSpPr>
              <p:nvPr/>
            </p:nvSpPr>
            <p:spPr bwMode="auto">
              <a:xfrm>
                <a:off x="1206" y="2005"/>
                <a:ext cx="420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2">
                    <a:latin typeface="Arial" charset="0"/>
                  </a:rPr>
                  <a:t>Updates</a:t>
                </a:r>
                <a:endParaRPr lang="en-US" sz="4206"/>
              </a:p>
            </p:txBody>
          </p:sp>
        </p:grpSp>
        <p:sp>
          <p:nvSpPr>
            <p:cNvPr id="497912" name="Line 248"/>
            <p:cNvSpPr>
              <a:spLocks noChangeShapeType="1"/>
            </p:cNvSpPr>
            <p:nvPr/>
          </p:nvSpPr>
          <p:spPr bwMode="auto">
            <a:xfrm flipV="1">
              <a:off x="1584" y="1968"/>
              <a:ext cx="0" cy="1008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endParaRPr lang="en-US" sz="4206"/>
            </a:p>
          </p:txBody>
        </p:sp>
        <p:sp>
          <p:nvSpPr>
            <p:cNvPr id="497913" name="Line 249"/>
            <p:cNvSpPr>
              <a:spLocks noChangeShapeType="1"/>
            </p:cNvSpPr>
            <p:nvPr/>
          </p:nvSpPr>
          <p:spPr bwMode="auto">
            <a:xfrm flipV="1">
              <a:off x="1824" y="1968"/>
              <a:ext cx="0" cy="480"/>
            </a:xfrm>
            <a:prstGeom prst="line">
              <a:avLst/>
            </a:prstGeom>
            <a:noFill/>
            <a:ln w="19050">
              <a:solidFill>
                <a:schemeClr val="tx2"/>
              </a:solidFill>
              <a:prstDash val="sysDot"/>
              <a:round/>
              <a:headEnd/>
              <a:tailEnd type="triangl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endParaRPr lang="en-US" sz="4206"/>
            </a:p>
          </p:txBody>
        </p:sp>
        <p:sp>
          <p:nvSpPr>
            <p:cNvPr id="497914" name="Line 250"/>
            <p:cNvSpPr>
              <a:spLocks noChangeShapeType="1"/>
            </p:cNvSpPr>
            <p:nvPr/>
          </p:nvSpPr>
          <p:spPr bwMode="auto">
            <a:xfrm>
              <a:off x="2880" y="1824"/>
              <a:ext cx="0" cy="480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 type="triangle" w="sm" len="sm"/>
            </a:ln>
            <a:effectLst/>
          </p:spPr>
          <p:txBody>
            <a:bodyPr wrap="none" lIns="45784" rIns="45784" anchor="ctr">
              <a:spAutoFit/>
            </a:bodyPr>
            <a:lstStyle/>
            <a:p>
              <a:endParaRPr lang="en-US" sz="4206"/>
            </a:p>
          </p:txBody>
        </p:sp>
        <p:sp>
          <p:nvSpPr>
            <p:cNvPr id="497915" name="Rectangle 251"/>
            <p:cNvSpPr>
              <a:spLocks noChangeArrowheads="1"/>
            </p:cNvSpPr>
            <p:nvPr/>
          </p:nvSpPr>
          <p:spPr bwMode="auto">
            <a:xfrm>
              <a:off x="2907" y="1872"/>
              <a:ext cx="551" cy="1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l"/>
              <a:r>
                <a:rPr lang="en-US" sz="1402">
                  <a:latin typeface="Arial" charset="0"/>
                </a:rPr>
                <a:t>Operations</a:t>
              </a:r>
              <a:endParaRPr lang="en-US" sz="4206"/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228600"/>
            <a:ext cx="7592093" cy="762000"/>
          </a:xfrm>
        </p:spPr>
        <p:txBody>
          <a:bodyPr/>
          <a:lstStyle/>
          <a:p>
            <a:r>
              <a:rPr lang="en-US" dirty="0"/>
              <a:t>Pipelined Functional Units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6427570" y="357186"/>
            <a:ext cx="1865530" cy="2057400"/>
            <a:chOff x="4553635" y="1828800"/>
            <a:chExt cx="1865530" cy="2057400"/>
          </a:xfrm>
        </p:grpSpPr>
        <p:sp>
          <p:nvSpPr>
            <p:cNvPr id="4" name="AutoShape 5"/>
            <p:cNvSpPr>
              <a:spLocks noChangeArrowheads="1"/>
            </p:cNvSpPr>
            <p:nvPr/>
          </p:nvSpPr>
          <p:spPr bwMode="auto">
            <a:xfrm>
              <a:off x="4571999" y="2057400"/>
              <a:ext cx="1847165" cy="3810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0" dirty="0">
                  <a:latin typeface="Calibri"/>
                  <a:cs typeface="Calibri"/>
                </a:rPr>
                <a:t>Stage 1</a:t>
              </a:r>
            </a:p>
          </p:txBody>
        </p:sp>
        <p:sp>
          <p:nvSpPr>
            <p:cNvPr id="5" name="Line 6"/>
            <p:cNvSpPr>
              <a:spLocks noChangeShapeType="1"/>
            </p:cNvSpPr>
            <p:nvPr/>
          </p:nvSpPr>
          <p:spPr bwMode="auto">
            <a:xfrm>
              <a:off x="5029200" y="18288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6" name="Line 7"/>
            <p:cNvSpPr>
              <a:spLocks noChangeShapeType="1"/>
            </p:cNvSpPr>
            <p:nvPr/>
          </p:nvSpPr>
          <p:spPr bwMode="auto">
            <a:xfrm>
              <a:off x="5943600" y="18288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>
              <a:off x="5486400" y="24384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2" name="AutoShape 5"/>
            <p:cNvSpPr>
              <a:spLocks noChangeArrowheads="1"/>
            </p:cNvSpPr>
            <p:nvPr/>
          </p:nvSpPr>
          <p:spPr bwMode="auto">
            <a:xfrm>
              <a:off x="4572000" y="2667000"/>
              <a:ext cx="1847165" cy="3810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0" dirty="0">
                  <a:latin typeface="Calibri"/>
                  <a:cs typeface="Calibri"/>
                </a:rPr>
                <a:t>Stage 2</a:t>
              </a:r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>
              <a:off x="5486401" y="30480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4" name="AutoShape 5"/>
            <p:cNvSpPr>
              <a:spLocks noChangeArrowheads="1"/>
            </p:cNvSpPr>
            <p:nvPr/>
          </p:nvSpPr>
          <p:spPr bwMode="auto">
            <a:xfrm>
              <a:off x="4553635" y="3276600"/>
              <a:ext cx="1847165" cy="381000"/>
            </a:xfrm>
            <a:prstGeom prst="roundRect">
              <a:avLst>
                <a:gd name="adj" fmla="val 19644"/>
              </a:avLst>
            </a:prstGeom>
            <a:solidFill>
              <a:srgbClr val="F1C7C7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lnSpc>
                  <a:spcPct val="100000"/>
                </a:lnSpc>
              </a:pPr>
              <a:r>
                <a:rPr lang="en-US" sz="1800" b="0" dirty="0">
                  <a:latin typeface="Calibri"/>
                  <a:cs typeface="Calibri"/>
                </a:rPr>
                <a:t>Stage 3</a:t>
              </a:r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>
              <a:off x="5468036" y="3657600"/>
              <a:ext cx="0" cy="2286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1800" dirty="0">
                <a:latin typeface="Calibri" pitchFamily="34" charset="0"/>
              </a:endParaRPr>
            </a:p>
          </p:txBody>
        </p:sp>
      </p:grpSp>
      <p:sp>
        <p:nvSpPr>
          <p:cNvPr id="16" name="Rectangle 4"/>
          <p:cNvSpPr>
            <a:spLocks noChangeArrowheads="1"/>
          </p:cNvSpPr>
          <p:nvPr/>
        </p:nvSpPr>
        <p:spPr bwMode="auto">
          <a:xfrm>
            <a:off x="119773" y="1045252"/>
            <a:ext cx="4861706" cy="1567096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long </a:t>
            </a:r>
            <a:r>
              <a:rPr lang="en-US" sz="1600" dirty="0" err="1">
                <a:latin typeface="Courier New" pitchFamily="49" charset="0"/>
              </a:rPr>
              <a:t>mult_eg</a:t>
            </a:r>
            <a:r>
              <a:rPr lang="en-US" sz="1600" dirty="0">
                <a:latin typeface="Courier New" pitchFamily="49" charset="0"/>
              </a:rPr>
              <a:t>(long a, long b, long c) {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long p1 = a*b;
    long p2 = a*c;
    long p3 = p1 * p2;</a:t>
            </a:r>
          </a:p>
          <a:p>
            <a:pPr algn="l"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return p3;
}</a:t>
            </a:r>
          </a:p>
        </p:txBody>
      </p:sp>
      <p:sp>
        <p:nvSpPr>
          <p:cNvPr id="19" name="Content Placeholder 18"/>
          <p:cNvSpPr>
            <a:spLocks noGrp="1"/>
          </p:cNvSpPr>
          <p:nvPr>
            <p:ph idx="1"/>
          </p:nvPr>
        </p:nvSpPr>
        <p:spPr>
          <a:xfrm>
            <a:off x="396875" y="4800601"/>
            <a:ext cx="7896225" cy="1533524"/>
          </a:xfrm>
        </p:spPr>
        <p:txBody>
          <a:bodyPr/>
          <a:lstStyle/>
          <a:p>
            <a:pPr lvl="1"/>
            <a:r>
              <a:rPr lang="en-US" dirty="0"/>
              <a:t>Divide computation into stages</a:t>
            </a:r>
          </a:p>
          <a:p>
            <a:pPr lvl="1"/>
            <a:r>
              <a:rPr lang="en-US" dirty="0"/>
              <a:t>Pass partial computations from stage to stage</a:t>
            </a:r>
          </a:p>
          <a:p>
            <a:pPr lvl="1"/>
            <a:r>
              <a:rPr lang="en-US" dirty="0"/>
              <a:t>Stage </a:t>
            </a:r>
            <a:r>
              <a:rPr lang="en-US" dirty="0" err="1"/>
              <a:t>i</a:t>
            </a:r>
            <a:r>
              <a:rPr lang="en-US" dirty="0"/>
              <a:t> can start on new computation once values passed to i+1</a:t>
            </a:r>
          </a:p>
          <a:p>
            <a:pPr lvl="1"/>
            <a:r>
              <a:rPr lang="en-US" dirty="0"/>
              <a:t>E.g., complete 3 multiplications in 7 cycles, even though each requires 3 cycles</a:t>
            </a:r>
          </a:p>
        </p:txBody>
      </p:sp>
      <p:graphicFrame>
        <p:nvGraphicFramePr>
          <p:cNvPr id="17" name="Content Placeholder 16"/>
          <p:cNvGraphicFramePr>
            <a:graphicFrameLocks/>
          </p:cNvGraphicFramePr>
          <p:nvPr/>
        </p:nvGraphicFramePr>
        <p:xfrm>
          <a:off x="1219200" y="2743200"/>
          <a:ext cx="6934202" cy="185420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144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Time</a:t>
                      </a:r>
                    </a:p>
                  </a:txBody>
                  <a:tcPr marL="124677" marR="124677"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1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2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3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4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5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6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7</a:t>
                      </a:r>
                      <a:endParaRPr lang="en-US" b="0" i="0" dirty="0">
                        <a:latin typeface="Calibri"/>
                        <a:cs typeface="Calibri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Stage 1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latin typeface="Courier New"/>
                          <a:cs typeface="Courier New"/>
                        </a:rPr>
                        <a:t>a*b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latin typeface="Courier New"/>
                          <a:cs typeface="Courier New"/>
                        </a:rPr>
                        <a:t>a*c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latin typeface="Courier New"/>
                          <a:cs typeface="Courier New"/>
                        </a:rPr>
                        <a:t>p1*p2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Stage 2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latin typeface="Courier New"/>
                          <a:cs typeface="Courier New"/>
                        </a:rPr>
                        <a:t>a*b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latin typeface="Courier New"/>
                          <a:cs typeface="Courier New"/>
                        </a:rPr>
                        <a:t>a*c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latin typeface="Courier New"/>
                          <a:cs typeface="Courier New"/>
                        </a:rPr>
                        <a:t>p1*p2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/>
                          <a:cs typeface="Calibri"/>
                        </a:rPr>
                        <a:t>Stage 3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latin typeface="Courier New"/>
                          <a:cs typeface="Courier New"/>
                        </a:rPr>
                        <a:t>a*b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latin typeface="Courier New"/>
                          <a:cs typeface="Courier New"/>
                        </a:rPr>
                        <a:t>a*c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i="0" dirty="0">
                        <a:latin typeface="Courier New"/>
                        <a:cs typeface="Courier New"/>
                      </a:endParaRP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i="0" dirty="0">
                          <a:latin typeface="Courier New"/>
                          <a:cs typeface="Courier New"/>
                        </a:rPr>
                        <a:t>p1*p2</a:t>
                      </a:r>
                    </a:p>
                  </a:txBody>
                  <a:tcPr marL="124677" marR="124677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1018328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>
          <a:xfrm>
            <a:off x="534142" y="337019"/>
            <a:ext cx="8082075" cy="572295"/>
          </a:xfrm>
        </p:spPr>
        <p:txBody>
          <a:bodyPr/>
          <a:lstStyle/>
          <a:p>
            <a:r>
              <a:rPr lang="en-US" dirty="0"/>
              <a:t>Example: Intel Haswell</a:t>
            </a:r>
          </a:p>
        </p:txBody>
      </p:sp>
      <p:sp>
        <p:nvSpPr>
          <p:cNvPr id="495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5224" y="1069873"/>
            <a:ext cx="8306224" cy="5220601"/>
          </a:xfrm>
        </p:spPr>
        <p:txBody>
          <a:bodyPr/>
          <a:lstStyle/>
          <a:p>
            <a:pPr marL="224151" indent="-224151" defTabSz="896603">
              <a:tabLst>
                <a:tab pos="114460" algn="l"/>
                <a:tab pos="4235021" algn="r"/>
                <a:tab pos="6180841" algn="r"/>
              </a:tabLst>
            </a:pPr>
            <a:r>
              <a:rPr lang="en-US" sz="2003" dirty="0"/>
              <a:t>Multiple Instructions Can Execute in Parallel</a:t>
            </a:r>
          </a:p>
          <a:p>
            <a:pPr marL="561173" lvl="1" indent="-222561" defTabSz="896603">
              <a:tabLst>
                <a:tab pos="114460" algn="l"/>
                <a:tab pos="4235021" algn="r"/>
                <a:tab pos="6180841" algn="r"/>
              </a:tabLst>
            </a:pPr>
            <a:r>
              <a:rPr lang="en-US" sz="1803" dirty="0"/>
              <a:t>2 load</a:t>
            </a:r>
          </a:p>
          <a:p>
            <a:pPr marL="561173" lvl="1" indent="-222561" defTabSz="896603">
              <a:tabLst>
                <a:tab pos="114460" algn="l"/>
                <a:tab pos="4235021" algn="r"/>
                <a:tab pos="6180841" algn="r"/>
              </a:tabLst>
            </a:pPr>
            <a:r>
              <a:rPr lang="en-US" sz="1803" dirty="0"/>
              <a:t>1 store</a:t>
            </a:r>
          </a:p>
          <a:p>
            <a:pPr marL="561173" lvl="1" indent="-222561" defTabSz="896603">
              <a:tabLst>
                <a:tab pos="114460" algn="l"/>
                <a:tab pos="4235021" algn="r"/>
                <a:tab pos="6180841" algn="r"/>
              </a:tabLst>
            </a:pPr>
            <a:r>
              <a:rPr lang="en-US" sz="1803" dirty="0"/>
              <a:t>4 integer</a:t>
            </a:r>
          </a:p>
          <a:p>
            <a:pPr marL="561173" lvl="1" indent="-222561" defTabSz="896603">
              <a:tabLst>
                <a:tab pos="114460" algn="l"/>
                <a:tab pos="4235021" algn="r"/>
                <a:tab pos="6180841" algn="r"/>
              </a:tabLst>
            </a:pPr>
            <a:r>
              <a:rPr lang="en-US" sz="1803" dirty="0"/>
              <a:t>2 FP multiply</a:t>
            </a:r>
          </a:p>
          <a:p>
            <a:pPr marL="561173" lvl="1" indent="-222561" defTabSz="896603">
              <a:tabLst>
                <a:tab pos="114460" algn="l"/>
                <a:tab pos="4235021" algn="r"/>
                <a:tab pos="6180841" algn="r"/>
              </a:tabLst>
            </a:pPr>
            <a:r>
              <a:rPr lang="en-US" sz="1803" dirty="0"/>
              <a:t>1 FP add / divide</a:t>
            </a:r>
          </a:p>
          <a:p>
            <a:pPr marL="224151" indent="-224151" defTabSz="896603">
              <a:tabLst>
                <a:tab pos="114460" algn="l"/>
                <a:tab pos="4235021" algn="r"/>
                <a:tab pos="6180841" algn="r"/>
              </a:tabLst>
            </a:pPr>
            <a:r>
              <a:rPr lang="en-US" sz="2003" dirty="0"/>
              <a:t>Some Instructions Take &gt; 1 Cycle, but Can be Pipelined</a:t>
            </a:r>
          </a:p>
          <a:p>
            <a:pPr marL="561173" lvl="1" indent="-222561" defTabSz="896603">
              <a:tabLst>
                <a:tab pos="114460" algn="l"/>
                <a:tab pos="4235021" algn="r"/>
                <a:tab pos="6180841" algn="r"/>
              </a:tabLst>
            </a:pPr>
            <a:r>
              <a:rPr lang="en-US" sz="1803" dirty="0"/>
              <a:t>Instruction	Latency	Cycles/Issue</a:t>
            </a:r>
          </a:p>
          <a:p>
            <a:pPr marL="561173" lvl="1" indent="-222561" defTabSz="896603">
              <a:tabLst>
                <a:tab pos="114460" algn="l"/>
                <a:tab pos="4235021" algn="r"/>
                <a:tab pos="6180841" algn="r"/>
              </a:tabLst>
            </a:pPr>
            <a:r>
              <a:rPr lang="en-US" sz="1803" dirty="0"/>
              <a:t>Load / Store	4	1</a:t>
            </a:r>
          </a:p>
          <a:p>
            <a:pPr marL="561173" lvl="1" indent="-222561" defTabSz="896603">
              <a:tabLst>
                <a:tab pos="114460" algn="l"/>
                <a:tab pos="4235021" algn="r"/>
                <a:tab pos="6180841" algn="r"/>
              </a:tabLst>
            </a:pPr>
            <a:r>
              <a:rPr lang="en-US" sz="1803" dirty="0"/>
              <a:t>Integer Multiply	3	1</a:t>
            </a:r>
          </a:p>
          <a:p>
            <a:pPr marL="561173" lvl="1" indent="-222561" defTabSz="896603">
              <a:tabLst>
                <a:tab pos="114460" algn="l"/>
                <a:tab pos="4235021" algn="r"/>
                <a:tab pos="6180841" algn="r"/>
              </a:tabLst>
            </a:pPr>
            <a:r>
              <a:rPr lang="en-US" sz="1803" dirty="0"/>
              <a:t>Integer Divide	3—30	3—30</a:t>
            </a:r>
          </a:p>
          <a:p>
            <a:pPr marL="561173" lvl="1" indent="-222561" defTabSz="896603">
              <a:tabLst>
                <a:tab pos="114460" algn="l"/>
                <a:tab pos="4235021" algn="r"/>
                <a:tab pos="6180841" algn="r"/>
              </a:tabLst>
            </a:pPr>
            <a:r>
              <a:rPr lang="en-US" sz="1803" dirty="0"/>
              <a:t>Double/Single FP Multiply	5	1</a:t>
            </a:r>
          </a:p>
          <a:p>
            <a:pPr marL="561173" lvl="1" indent="-222561" defTabSz="896603">
              <a:tabLst>
                <a:tab pos="114460" algn="l"/>
                <a:tab pos="4235021" algn="r"/>
                <a:tab pos="6180841" algn="r"/>
              </a:tabLst>
            </a:pPr>
            <a:r>
              <a:rPr lang="en-US" sz="1803" dirty="0"/>
              <a:t>Double/Single FP Add	3	1</a:t>
            </a:r>
          </a:p>
          <a:p>
            <a:pPr marL="561173" lvl="1" indent="-222561" defTabSz="896603">
              <a:tabLst>
                <a:tab pos="114460" algn="l"/>
                <a:tab pos="4235021" algn="r"/>
                <a:tab pos="6180841" algn="r"/>
              </a:tabLst>
            </a:pPr>
            <a:r>
              <a:rPr lang="en-US" sz="1803" dirty="0"/>
              <a:t>Double/Single FP Divide	10—15	6—11</a:t>
            </a:r>
          </a:p>
          <a:p>
            <a:pPr marL="224151" indent="-224151" defTabSz="896603">
              <a:tabLst>
                <a:tab pos="114460" algn="l"/>
                <a:tab pos="4235021" algn="r"/>
                <a:tab pos="6180841" algn="r"/>
              </a:tabLst>
            </a:pPr>
            <a:endParaRPr lang="en-US" sz="2003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Haswell</a:t>
            </a:r>
            <a:r>
              <a:rPr lang="en-US" dirty="0"/>
              <a:t> Operation</a:t>
            </a:r>
          </a:p>
        </p:txBody>
      </p:sp>
      <p:sp>
        <p:nvSpPr>
          <p:cNvPr id="50074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Translates instructions dynamically into “</a:t>
            </a:r>
            <a:r>
              <a:rPr lang="en-US" dirty="0" err="1"/>
              <a:t>Uops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~118 bits wide</a:t>
            </a:r>
          </a:p>
          <a:p>
            <a:pPr lvl="1"/>
            <a:r>
              <a:rPr lang="en-US" dirty="0"/>
              <a:t>Holds operation, two sources, and destination</a:t>
            </a:r>
          </a:p>
          <a:p>
            <a:r>
              <a:rPr lang="en-US" dirty="0"/>
              <a:t>Executes </a:t>
            </a:r>
            <a:r>
              <a:rPr lang="en-US" dirty="0" err="1"/>
              <a:t>Uops</a:t>
            </a:r>
            <a:r>
              <a:rPr lang="en-US" dirty="0"/>
              <a:t> with “Out of Order” engine</a:t>
            </a:r>
          </a:p>
          <a:p>
            <a:pPr lvl="1"/>
            <a:r>
              <a:rPr lang="en-US" dirty="0" err="1"/>
              <a:t>Uop</a:t>
            </a:r>
            <a:r>
              <a:rPr lang="en-US" dirty="0"/>
              <a:t> executed when</a:t>
            </a:r>
          </a:p>
          <a:p>
            <a:pPr lvl="2"/>
            <a:r>
              <a:rPr lang="en-US" dirty="0"/>
              <a:t>Operands available</a:t>
            </a:r>
          </a:p>
          <a:p>
            <a:pPr lvl="2"/>
            <a:r>
              <a:rPr lang="en-US" dirty="0"/>
              <a:t>Functional unit available</a:t>
            </a:r>
          </a:p>
          <a:p>
            <a:pPr lvl="1"/>
            <a:r>
              <a:rPr lang="en-US" dirty="0"/>
              <a:t>Execution controlled by “Reservation Stations”</a:t>
            </a:r>
          </a:p>
          <a:p>
            <a:pPr lvl="2"/>
            <a:r>
              <a:rPr lang="en-US" dirty="0"/>
              <a:t>Keeps track of data dependencies between </a:t>
            </a:r>
            <a:r>
              <a:rPr lang="en-US" dirty="0" err="1"/>
              <a:t>uops</a:t>
            </a:r>
            <a:endParaRPr lang="en-US" dirty="0"/>
          </a:p>
          <a:p>
            <a:pPr lvl="2"/>
            <a:r>
              <a:rPr lang="en-US" dirty="0"/>
              <a:t>Allocates resources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Exploiting Instruction-Level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general understanding of modern processor design</a:t>
            </a:r>
          </a:p>
          <a:p>
            <a:pPr lvl="1"/>
            <a:r>
              <a:rPr lang="en-US" dirty="0"/>
              <a:t>Hardware can execute multiple instructions in parallel</a:t>
            </a:r>
          </a:p>
          <a:p>
            <a:r>
              <a:rPr lang="en-US" dirty="0"/>
              <a:t>Performance limited by data dependencies</a:t>
            </a:r>
          </a:p>
          <a:p>
            <a:r>
              <a:rPr lang="en-US" dirty="0"/>
              <a:t>Simple transformations can yield dramatic performance improvement</a:t>
            </a:r>
          </a:p>
          <a:p>
            <a:pPr lvl="1"/>
            <a:r>
              <a:rPr lang="en-US" dirty="0"/>
              <a:t>Compilers often cannot make these transformations</a:t>
            </a:r>
          </a:p>
          <a:p>
            <a:pPr lvl="1"/>
            <a:r>
              <a:rPr lang="en-US" dirty="0"/>
              <a:t>Lack of </a:t>
            </a:r>
            <a:r>
              <a:rPr lang="en-US" dirty="0" err="1"/>
              <a:t>associativity</a:t>
            </a:r>
            <a:r>
              <a:rPr lang="en-US" dirty="0"/>
              <a:t> and </a:t>
            </a:r>
            <a:r>
              <a:rPr lang="en-US" dirty="0" err="1"/>
              <a:t>distributivity</a:t>
            </a:r>
            <a:r>
              <a:rPr lang="en-US" dirty="0"/>
              <a:t> in floating-point arithmetic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04-float" id="{67944C2F-3416-D142-8702-985A1351DF87}" vid="{1F314E78-C04B-D443-8A36-28CC65374A53}"/>
    </a:ext>
  </a:extLst>
</a:theme>
</file>

<file path=ppt/theme/theme2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04-float" id="{67944C2F-3416-D142-8702-985A1351DF87}" vid="{02832A9C-35A8-454D-BA11-0FC3DDDE4E09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1894</TotalTime>
  <Pages>0</Pages>
  <Words>2027</Words>
  <Characters>0</Characters>
  <Application>Microsoft Macintosh PowerPoint</Application>
  <PresentationFormat>On-screen Show (4:3)</PresentationFormat>
  <Lines>0</Lines>
  <Paragraphs>500</Paragraphs>
  <Slides>27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9" baseType="lpstr">
      <vt:lpstr>Calibri Bold</vt:lpstr>
      <vt:lpstr>Arial</vt:lpstr>
      <vt:lpstr>Arial Narrow</vt:lpstr>
      <vt:lpstr>Calibri</vt:lpstr>
      <vt:lpstr>Century Gothic</vt:lpstr>
      <vt:lpstr>Courier New</vt:lpstr>
      <vt:lpstr>Gill Sans</vt:lpstr>
      <vt:lpstr>Helvetica</vt:lpstr>
      <vt:lpstr>Wingdings</vt:lpstr>
      <vt:lpstr>Wingdings 2</vt:lpstr>
      <vt:lpstr>Title and Content</vt:lpstr>
      <vt:lpstr>Title Only</vt:lpstr>
      <vt:lpstr>Overview</vt:lpstr>
      <vt:lpstr>Superscalar Processor</vt:lpstr>
      <vt:lpstr>Modern CPU Design</vt:lpstr>
      <vt:lpstr>Instruction Control</vt:lpstr>
      <vt:lpstr>Execution Unit</vt:lpstr>
      <vt:lpstr>Pipelined Functional Units</vt:lpstr>
      <vt:lpstr>Example: Intel Haswell</vt:lpstr>
      <vt:lpstr>Haswell Operation</vt:lpstr>
      <vt:lpstr>Exploiting Instruction-Level Parallelism</vt:lpstr>
      <vt:lpstr>Benchmark Example: Data Type for Vectors</vt:lpstr>
      <vt:lpstr>Benchmark Computation</vt:lpstr>
      <vt:lpstr>Cycles Per Element (CPE)</vt:lpstr>
      <vt:lpstr>Benchmark Performance</vt:lpstr>
      <vt:lpstr>Basic Optimizations</vt:lpstr>
      <vt:lpstr>Effect of Basic Optimizations</vt:lpstr>
      <vt:lpstr>x86-64 Compilation of Combine4</vt:lpstr>
      <vt:lpstr>Combine4 = Serial Computation (OP = *)</vt:lpstr>
      <vt:lpstr>Loop Unrolling (2x1)</vt:lpstr>
      <vt:lpstr>Effect of Loop Unrolling</vt:lpstr>
      <vt:lpstr>Programming with AVX2</vt:lpstr>
      <vt:lpstr>Using Vector Instructions</vt:lpstr>
      <vt:lpstr>SIMD Operations</vt:lpstr>
      <vt:lpstr>What About Branches?</vt:lpstr>
      <vt:lpstr>High-Performance Branch Prediction</vt:lpstr>
      <vt:lpstr>Example Branch Prediction</vt:lpstr>
      <vt:lpstr>Learning Objectives</vt:lpstr>
      <vt:lpstr>Learning Objectives (cont.)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 1st Lecture, Jan. 12th</dc:title>
  <dc:creator>Markus Pueschel</dc:creator>
  <cp:lastModifiedBy>Alan Cox</cp:lastModifiedBy>
  <cp:revision>72</cp:revision>
  <cp:lastPrinted>2012-09-05T04:08:39Z</cp:lastPrinted>
  <dcterms:created xsi:type="dcterms:W3CDTF">2012-09-06T15:16:51Z</dcterms:created>
  <dcterms:modified xsi:type="dcterms:W3CDTF">2024-12-06T20:27:30Z</dcterms:modified>
</cp:coreProperties>
</file>