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3" r:id="rId4"/>
    <p:sldId id="260" r:id="rId5"/>
    <p:sldId id="261" r:id="rId6"/>
    <p:sldId id="262" r:id="rId7"/>
    <p:sldId id="279" r:id="rId8"/>
    <p:sldId id="258" r:id="rId9"/>
    <p:sldId id="259" r:id="rId10"/>
    <p:sldId id="264" r:id="rId11"/>
    <p:sldId id="269" r:id="rId12"/>
    <p:sldId id="270" r:id="rId13"/>
    <p:sldId id="271" r:id="rId14"/>
    <p:sldId id="272" r:id="rId15"/>
    <p:sldId id="281" r:id="rId16"/>
    <p:sldId id="274" r:id="rId17"/>
    <p:sldId id="275" r:id="rId18"/>
    <p:sldId id="282" r:id="rId19"/>
    <p:sldId id="276" r:id="rId20"/>
    <p:sldId id="280" r:id="rId21"/>
    <p:sldId id="273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4536B-6B75-3EC0-B952-D6388421D343}" v="147" dt="2024-01-09T06:28:50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>
      <p:cViewPr varScale="1">
        <p:scale>
          <a:sx n="110" d="100"/>
          <a:sy n="110" d="100"/>
        </p:scale>
        <p:origin x="16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1029B0-EE7D-026B-EA9C-B7DBEE642C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66562-D537-02A1-6A1E-0E1979B760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BBE31D-CD93-4D9C-8842-4CB3283EDA00}" type="datetime1">
              <a:rPr lang="en-US" altLang="en-US"/>
              <a:pPr>
                <a:defRPr/>
              </a:pPr>
              <a:t>1/8/2024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4515E5-DA5E-F134-899F-D21E9C3E2F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8BE71B-1636-8E96-754C-611DBB385B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5E4307-F68F-4F46-AE0B-63BF9EF646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DEF505B-3FE3-439B-B4C2-ACE0E99A6B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5931A6E-96DE-F530-ACDC-B322E79F83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5CCF919-B608-0F5D-D388-4FC1759F864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DE21C29-3475-59AD-44D0-3BDF6628CC6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A277FCF-330E-39D1-3155-A8198C733B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11213E97-5FE2-4390-F1BE-7068ED683D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C0564A9E-56F8-4269-8E3E-AF212B949B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id="{0B8C9DE4-2963-3036-92A7-F8DABD4727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id="{59D138B0-0653-01DA-E825-3F84A38BA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09A6EED1-87AB-221A-3776-9756ADB879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793641-5AD1-4B16-B43B-D7C3F29C18FF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1DBE5875-2317-090C-C2AF-9B50F810B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D8E41DE5-4F5F-A2E4-D1B0-1E18C8546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0F628E5E-F0F6-CFC1-EA26-3DCC2D685E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DCDC320-2687-494E-B74D-184990F2D806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>
            <a:extLst>
              <a:ext uri="{FF2B5EF4-FFF2-40B4-BE49-F238E27FC236}">
                <a16:creationId xmlns:a16="http://schemas.microsoft.com/office/drawing/2014/main" id="{96ED1A5B-0769-915E-6502-5C36C2E9B55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3733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4">
            <a:extLst>
              <a:ext uri="{FF2B5EF4-FFF2-40B4-BE49-F238E27FC236}">
                <a16:creationId xmlns:a16="http://schemas.microsoft.com/office/drawing/2014/main" id="{01F33EAF-2601-3072-080A-5C16A9FEB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D655DAE5-A3B5-C492-EF12-21CD1A8CEA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 321 Overview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2F800D5C-1BFF-894F-245E-9164370AA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3DC42-FA5C-4ED3-A44F-1C8F18C70E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89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5213B1-2B3F-570A-FC66-4A9D574F04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0F2D6E-1434-D779-3EAA-DCBD3D4A91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 321 Overview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E2AB96-9700-4208-4E30-640EBE5459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87768-5D38-4CB4-9591-C54856A2C5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2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3BA51B-8A10-EE28-54A7-DD8163EAAF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EA8B4F-C07E-E4B6-8ABF-C698C5AD71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 321 Overview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D7B62F-782D-B921-1D41-A33BDB8876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22B6B-EE39-48A4-8B1E-7B5D3DEB8C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677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229600" cy="2338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86188"/>
            <a:ext cx="8229600" cy="2339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7F627A-1B7E-44B2-666A-559A53A301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F6EA96-2DB5-E93B-4F27-F4D17FC52B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 321 Overview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DF6CC3-75FC-32A0-D44E-5464BB6D6E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1C3B4-0B5C-46EE-832C-F602B76E46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68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63B0C0-9057-CBD4-225E-5167D3C01A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E4F361-D527-247E-0F26-92AB6A7FAD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 321 Overview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2DF79A-BE7B-EEAE-D6AF-534E2E3A5A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2923B-7D70-4313-8B5A-C7CCF5452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63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DF5030-34FF-5515-CD63-95DEF446A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072418-AD1D-7B3C-3A5B-276BA30B11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 321 Overview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EB2B3C-F5E1-F81B-0752-8E01DFE35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7BD9-2420-43B4-BB61-AE6B071C6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92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5C618B-20E3-958E-9E64-4C0DE1D5B8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6BEFE5-AE62-3EF2-EA6B-F587428287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 321 Overview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263165-043C-F53C-7606-18B74BA085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B1661-1133-472B-B768-E54B690FE5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08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CE05D6-D1EF-30E5-519C-A72B652F33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13FD2DA-96D0-61C8-79ED-25EE7CC38D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 321 Overview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642A954-9C6E-F2F8-677A-75055FC783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5DEBE-96E7-416A-8113-F3880FEA1A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06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20E7C1-4BD2-81BB-9714-EFBE821B4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9F55DF-B836-02D5-899E-2A023A343C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 321 Overview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7D3291D-0A71-9D81-8105-D6CFB5F41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F6980-0132-4117-8E8C-CC27284AA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50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F2FE29-BD2D-6383-0593-2372A5BB2B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AF57BA-0969-FBA5-091A-9D40676706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 321 Overview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0FCD58-EC05-FF20-0124-60F831BFFE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FEDDF-2505-47D0-A5AE-752E10EFAD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001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95B1F1-4667-4D62-40F8-3B817CC5E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0ED4B2-92D7-8EBB-6AA3-ABD43C6859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 321 Overview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641585-A38B-E7C1-A6E7-73ED742246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5777E-E2E0-473E-BA75-0F4951A6EB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92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C9D197-3CD3-1AD1-C27C-C4C2E79990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D12572-70C8-94E3-7877-75275E8F13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 321 Overview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BF1B-413C-5B7B-CEAC-572CBAF1CC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72998-92BB-4E27-9214-43EA1872F0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34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45592F7-A81C-75B5-A3DF-2DF7321ED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5386CAA-2039-D329-58DA-49A4F1301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0F1737-CB45-0C90-2A8E-0AD1A7A343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Cox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5D6BF82-FC62-8FB1-A0BD-6C1FD31FDD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COMP 321 Overview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5541B1-20E9-E83A-7DB7-EBEAC04BDA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pPr>
              <a:defRPr/>
            </a:pPr>
            <a:fld id="{C43E4D36-62EA-4605-8CF3-C8D036CEA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DD882CCD-7420-0D26-C29C-EA70A290C13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807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charset="0"/>
          <a:ea typeface="Arial" charset="0"/>
          <a:cs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38175" indent="-290513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w"/>
        <a:defRPr sz="2000" b="1">
          <a:solidFill>
            <a:schemeClr val="accent2"/>
          </a:solidFill>
          <a:latin typeface="+mn-lt"/>
          <a:ea typeface="+mn-ea"/>
          <a:cs typeface="+mn-cs"/>
        </a:defRPr>
      </a:lvl2pPr>
      <a:lvl3pPr marL="1033463" indent="-280988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hlink"/>
          </a:solidFill>
          <a:latin typeface="+mn-lt"/>
          <a:ea typeface="+mn-ea"/>
          <a:cs typeface="+mn-cs"/>
        </a:defRPr>
      </a:lvl3pPr>
      <a:lvl4pPr marL="1438275" indent="-290513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hlink"/>
          </a:solidFill>
          <a:latin typeface="+mn-lt"/>
          <a:ea typeface="+mn-ea"/>
          <a:cs typeface="+mn-cs"/>
        </a:defRPr>
      </a:lvl4pPr>
      <a:lvl5pPr marL="1833563" indent="-280988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5pPr>
      <a:lvl6pPr marL="22907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6pPr>
      <a:lvl7pPr marL="27479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7pPr>
      <a:lvl8pPr marL="32051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8pPr>
      <a:lvl9pPr marL="3662363" indent="-280988" algn="l" rtl="0" fontAlgn="base">
        <a:spcBef>
          <a:spcPct val="20000"/>
        </a:spcBef>
        <a:spcAft>
          <a:spcPct val="0"/>
        </a:spcAft>
        <a:buChar char="»"/>
        <a:defRPr sz="1400" b="1">
          <a:solidFill>
            <a:schemeClr val="hlink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pply.rice.ed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5A86095B-FDDB-1144-0FF4-4ADD71521F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2130425"/>
            <a:ext cx="9067800" cy="1470025"/>
          </a:xfrm>
        </p:spPr>
        <p:txBody>
          <a:bodyPr/>
          <a:lstStyle/>
          <a:p>
            <a:pPr eaLnBrk="1" hangingPunct="1"/>
            <a:r>
              <a:rPr lang="en-US" altLang="en-US" sz="2800"/>
              <a:t>COMP 321:</a:t>
            </a:r>
            <a:br>
              <a:rPr lang="en-US" altLang="en-US" sz="2800"/>
            </a:br>
            <a:r>
              <a:rPr lang="en-US" altLang="en-US" sz="2800"/>
              <a:t>Introduction to Computer Systems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3E93A0B8-3F34-BBB0-C847-CD5B3218D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810000"/>
            <a:ext cx="3200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800"/>
          </a:p>
          <a:p>
            <a:pPr algn="ctr" eaLnBrk="1" hangingPunct="1"/>
            <a:r>
              <a:rPr lang="en-US" altLang="en-US" sz="1800"/>
              <a:t>Alan L. Cox</a:t>
            </a:r>
          </a:p>
          <a:p>
            <a:pPr algn="ctr" eaLnBrk="1" hangingPunct="1"/>
            <a:r>
              <a:rPr lang="en-US" altLang="en-US" sz="1800"/>
              <a:t>alc@rice.edu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D5364C9-14DE-1D44-54AC-2565B91C0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3088" y="4953000"/>
            <a:ext cx="2908300" cy="1752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defRPr sz="18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638175" indent="-290513" algn="l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033463" indent="-28098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3pPr>
            <a:lvl4pPr marL="1438275" indent="-2905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4pPr>
            <a:lvl5pPr marL="1833563" indent="-280988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5pPr>
            <a:lvl6pPr marL="2290763" indent="-280988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6pPr>
            <a:lvl7pPr marL="2747963" indent="-280988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7pPr>
            <a:lvl8pPr marL="3205163" indent="-280988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8pPr>
            <a:lvl9pPr marL="3662363" indent="-280988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endParaRPr lang="en-US" altLang="en-US" kern="0" dirty="0"/>
          </a:p>
          <a:p>
            <a:pPr eaLnBrk="1" hangingPunct="1">
              <a:defRPr/>
            </a:pPr>
            <a:r>
              <a:rPr lang="en-US" altLang="en-US" kern="0" dirty="0"/>
              <a:t>Scott </a:t>
            </a:r>
            <a:r>
              <a:rPr lang="en-US" altLang="en-US" kern="0" dirty="0" err="1"/>
              <a:t>Rixner</a:t>
            </a:r>
            <a:endParaRPr lang="en-US" altLang="en-US" kern="0" dirty="0"/>
          </a:p>
          <a:p>
            <a:pPr eaLnBrk="1" hangingPunct="1">
              <a:defRPr/>
            </a:pPr>
            <a:r>
              <a:rPr lang="en-US" altLang="en-US" kern="0" dirty="0" err="1"/>
              <a:t>rixner@rice.edu</a:t>
            </a:r>
            <a:endParaRPr lang="en-US" altLang="en-US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08DFEBB7-45B2-40C4-90F7-B79DCD8329B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0CC064BB-DC33-FFBE-0236-6E950A1B9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8A13B054-5904-E99D-7D1B-899EF8A46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5C9DF5-45CF-43F7-A221-D77D181BAA6B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D7D9AFE4-6141-8664-0B3E-923A4D9DD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Syllabus Overview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0E328F73-DFF2-09D1-7E37-B17987DA9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Machine-level representation of programs</a:t>
            </a:r>
          </a:p>
          <a:p>
            <a:pPr lvl="1" eaLnBrk="1" hangingPunct="1"/>
            <a:r>
              <a:rPr lang="en-US" altLang="en-US"/>
              <a:t>Assembly to C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Linking and Virtual Memory</a:t>
            </a:r>
          </a:p>
          <a:p>
            <a:pPr lvl="1" eaLnBrk="1" hangingPunct="1"/>
            <a:r>
              <a:rPr lang="en-US" altLang="en-US"/>
              <a:t>How does a program actually get loaded and run?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Exceptions</a:t>
            </a:r>
          </a:p>
          <a:p>
            <a:pPr lvl="1" eaLnBrk="1" hangingPunct="1"/>
            <a:r>
              <a:rPr lang="en-US" altLang="en-US"/>
              <a:t>Critical events can happen outside your program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I/O, Networking, and Concurrency</a:t>
            </a:r>
          </a:p>
          <a:p>
            <a:pPr lvl="1" eaLnBrk="1" hangingPunct="1"/>
            <a:r>
              <a:rPr lang="en-US" altLang="en-US"/>
              <a:t>Programs must communicate to be useful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A10A9A30-5FB1-9AA5-1C28-CC5A1D7E257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6F364578-1C25-A90C-5D05-5BDFC1F3E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3DB1008B-FC56-CD82-AF22-B4799EB1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F62659-B302-4DED-A7BC-3B5D6A65F80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FD1D0FF2-A2AF-4DE5-FF1C-5C9624F860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Linking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FEB2215E-EE1D-AD77-2040-61B5D5C12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Libraries</a:t>
            </a:r>
          </a:p>
          <a:p>
            <a:pPr lvl="1" eaLnBrk="1" hangingPunct="1"/>
            <a:r>
              <a:rPr lang="en-US" altLang="en-US"/>
              <a:t>What are they?</a:t>
            </a:r>
          </a:p>
          <a:p>
            <a:pPr lvl="1" eaLnBrk="1" hangingPunct="1"/>
            <a:r>
              <a:rPr lang="en-US" altLang="en-US"/>
              <a:t>How are they used by your program?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Incremental compilation</a:t>
            </a:r>
          </a:p>
          <a:p>
            <a:pPr lvl="1" eaLnBrk="1" hangingPunct="1"/>
            <a:r>
              <a:rPr lang="en-US" altLang="en-US"/>
              <a:t>How can you minimize recompilation?</a:t>
            </a:r>
          </a:p>
          <a:p>
            <a:pPr lvl="1" eaLnBrk="1" hangingPunct="1"/>
            <a:r>
              <a:rPr lang="en-US" altLang="en-US"/>
              <a:t>How are 100’s of files combined into one program?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Errors</a:t>
            </a:r>
          </a:p>
          <a:p>
            <a:pPr lvl="1" eaLnBrk="1" hangingPunct="1"/>
            <a:r>
              <a:rPr lang="en-US" altLang="en-US"/>
              <a:t>Why does your program compile but not run?</a:t>
            </a:r>
          </a:p>
          <a:p>
            <a:pPr lvl="1" eaLnBrk="1" hangingPunct="1"/>
            <a:r>
              <a:rPr lang="en-US" altLang="en-US"/>
              <a:t>Why does Windows tell you that </a:t>
            </a:r>
            <a:r>
              <a:rPr lang="ja-JP" altLang="en-US">
                <a:ea typeface="MS PGothic" panose="020B0600070205080204" pitchFamily="34" charset="-128"/>
              </a:rPr>
              <a:t>“</a:t>
            </a:r>
            <a:r>
              <a:rPr lang="en-US" altLang="ja-JP">
                <a:ea typeface="MS PGothic" panose="020B0600070205080204" pitchFamily="34" charset="-128"/>
              </a:rPr>
              <a:t>&lt;blah&gt;.dll is out of date</a:t>
            </a:r>
            <a:r>
              <a:rPr lang="ja-JP" altLang="en-US">
                <a:ea typeface="MS PGothic" panose="020B0600070205080204" pitchFamily="34" charset="-128"/>
              </a:rPr>
              <a:t>”</a:t>
            </a:r>
            <a:r>
              <a:rPr lang="en-US" altLang="ja-JP">
                <a:ea typeface="MS PGothic" panose="020B0600070205080204" pitchFamily="34" charset="-128"/>
              </a:rPr>
              <a:t>?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>
            <a:extLst>
              <a:ext uri="{FF2B5EF4-FFF2-40B4-BE49-F238E27FC236}">
                <a16:creationId xmlns:a16="http://schemas.microsoft.com/office/drawing/2014/main" id="{F3995945-652F-EC0A-F0C1-03AF8010323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4A678E2F-EA4F-7CD7-8536-CC1EA90C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0BF680EA-86C6-7584-4598-0F0BAD189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2D2829-76CE-404A-A7B4-0BC9CBFE940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C8F1BA8E-0DFB-4627-B37A-97D2A733C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Virtual Memory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B193E9D3-547C-1B3F-1AC1-D9CACD196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 spaces</a:t>
            </a:r>
          </a:p>
          <a:p>
            <a:pPr lvl="1" eaLnBrk="1" hangingPunct="1"/>
            <a:r>
              <a:rPr lang="en-US" altLang="en-US"/>
              <a:t>What does a program</a:t>
            </a:r>
            <a:r>
              <a:rPr lang="en-US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address space look like?</a:t>
            </a:r>
          </a:p>
          <a:p>
            <a:pPr lvl="1" eaLnBrk="1" hangingPunct="1"/>
            <a:r>
              <a:rPr lang="en-US" altLang="en-US"/>
              <a:t>How are programs loaded into memory?</a:t>
            </a:r>
          </a:p>
          <a:p>
            <a:pPr lvl="1" eaLnBrk="1" hangingPunct="1"/>
            <a:r>
              <a:rPr lang="en-US" altLang="en-US"/>
              <a:t>How are programs isolated and protected from each other?</a:t>
            </a:r>
          </a:p>
          <a:p>
            <a:pPr lvl="1" eaLnBrk="1" hangingPunct="1"/>
            <a:r>
              <a:rPr lang="en-US" altLang="en-US"/>
              <a:t>How do programs share memory?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Allocating memory</a:t>
            </a:r>
          </a:p>
          <a:p>
            <a:pPr lvl="1" eaLnBrk="1" hangingPunct="1"/>
            <a:r>
              <a:rPr lang="en-US" altLang="en-US"/>
              <a:t>Where is your program</a:t>
            </a:r>
            <a:r>
              <a:rPr lang="en-US" altLang="en-US">
                <a:ea typeface="MS PGothic" panose="020B0600070205080204" pitchFamily="34" charset="-128"/>
              </a:rPr>
              <a:t>’</a:t>
            </a:r>
            <a:r>
              <a:rPr lang="en-US" altLang="ja-JP">
                <a:ea typeface="MS PGothic" panose="020B0600070205080204" pitchFamily="34" charset="-128"/>
              </a:rPr>
              <a:t>s data stored?</a:t>
            </a:r>
          </a:p>
          <a:p>
            <a:pPr lvl="1" eaLnBrk="1" hangingPunct="1"/>
            <a:r>
              <a:rPr lang="en-US" altLang="en-US"/>
              <a:t>What if you need more memory?</a:t>
            </a:r>
          </a:p>
          <a:p>
            <a:pPr lvl="1" eaLnBrk="1" hangingPunct="1"/>
            <a:r>
              <a:rPr lang="en-US" altLang="en-US"/>
              <a:t>How is this allocation managed?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>
            <a:extLst>
              <a:ext uri="{FF2B5EF4-FFF2-40B4-BE49-F238E27FC236}">
                <a16:creationId xmlns:a16="http://schemas.microsoft.com/office/drawing/2014/main" id="{4BE2B8EE-E336-ACC7-0FEF-9794BCDFB2B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9698" name="Footer Placeholder 4">
            <a:extLst>
              <a:ext uri="{FF2B5EF4-FFF2-40B4-BE49-F238E27FC236}">
                <a16:creationId xmlns:a16="http://schemas.microsoft.com/office/drawing/2014/main" id="{AB87325E-87ED-1B6E-DF3A-9565D32B2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D3C81C97-8DD2-E66E-2CD7-5E154139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5358C2-5278-4DD7-9670-9A7F2CEA4B8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3BDC74B7-2620-E099-FE76-6DA3DA90F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Exceptions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B45112E0-7AF7-08A1-4796-7D67F502B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Running programs</a:t>
            </a:r>
          </a:p>
          <a:p>
            <a:pPr lvl="1" eaLnBrk="1" hangingPunct="1"/>
            <a:r>
              <a:rPr lang="en-US" altLang="en-US"/>
              <a:t>How does the shell work?</a:t>
            </a:r>
          </a:p>
          <a:p>
            <a:pPr lvl="1" eaLnBrk="1" hangingPunct="1"/>
            <a:r>
              <a:rPr lang="en-US" altLang="en-US"/>
              <a:t>What is a process, and how is it created?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Communicating with a program</a:t>
            </a:r>
          </a:p>
          <a:p>
            <a:pPr lvl="1" eaLnBrk="1" hangingPunct="1"/>
            <a:r>
              <a:rPr lang="en-US" altLang="en-US"/>
              <a:t>What happens when you type Ctrl-C, Ctrl-Z, etc.?</a:t>
            </a:r>
          </a:p>
          <a:p>
            <a:pPr lvl="1" eaLnBrk="1" hangingPunct="1"/>
            <a:r>
              <a:rPr lang="en-US" altLang="en-US"/>
              <a:t>How does your program find out about external events?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System calls</a:t>
            </a:r>
          </a:p>
          <a:p>
            <a:pPr lvl="1" eaLnBrk="1" hangingPunct="1"/>
            <a:r>
              <a:rPr lang="en-US" altLang="en-US"/>
              <a:t>What happens to your program when you invoke the operating system?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>
            <a:extLst>
              <a:ext uri="{FF2B5EF4-FFF2-40B4-BE49-F238E27FC236}">
                <a16:creationId xmlns:a16="http://schemas.microsoft.com/office/drawing/2014/main" id="{A540F467-001D-4F7D-16E7-29F0E3AB766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EFA6F893-7260-19C7-4D1B-32746C1B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A1555249-14BD-5B20-548D-DBD10F010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5F75A2-C191-4FBD-BABF-1422077A095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EF89C060-B4F6-A0A1-9868-FBB9B3414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I/O, Networking, and Concurrency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D959A009-0DDB-E4D7-43BC-AD67297219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interface</a:t>
            </a:r>
          </a:p>
          <a:p>
            <a:pPr lvl="1" eaLnBrk="1" hangingPunct="1"/>
            <a:r>
              <a:rPr lang="en-US" altLang="en-US"/>
              <a:t>How are files read, written, shared, etc.?</a:t>
            </a:r>
          </a:p>
          <a:p>
            <a:pPr lvl="1" eaLnBrk="1" hangingPunct="1"/>
            <a:r>
              <a:rPr lang="en-US" altLang="en-US"/>
              <a:t>Which I/O functions should you use and why?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Network access</a:t>
            </a:r>
          </a:p>
          <a:p>
            <a:pPr lvl="1" eaLnBrk="1" hangingPunct="1"/>
            <a:r>
              <a:rPr lang="en-US" altLang="en-US"/>
              <a:t>Who manages the network?</a:t>
            </a:r>
          </a:p>
          <a:p>
            <a:pPr lvl="1" eaLnBrk="1" hangingPunct="1"/>
            <a:r>
              <a:rPr lang="en-US" altLang="en-US"/>
              <a:t>How can your program access the network?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Concurrency</a:t>
            </a:r>
          </a:p>
          <a:p>
            <a:pPr lvl="1" eaLnBrk="1" hangingPunct="1"/>
            <a:r>
              <a:rPr lang="en-US" altLang="en-US"/>
              <a:t>What are some of the problems with concurrency?</a:t>
            </a:r>
          </a:p>
          <a:p>
            <a:pPr lvl="1" eaLnBrk="1" hangingPunct="1"/>
            <a:r>
              <a:rPr lang="en-US" altLang="en-US"/>
              <a:t>How are concurrent programs written?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>
            <a:extLst>
              <a:ext uri="{FF2B5EF4-FFF2-40B4-BE49-F238E27FC236}">
                <a16:creationId xmlns:a16="http://schemas.microsoft.com/office/drawing/2014/main" id="{46140C7A-E4D2-DB6F-365D-334CD992519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1746" name="Footer Placeholder 4">
            <a:extLst>
              <a:ext uri="{FF2B5EF4-FFF2-40B4-BE49-F238E27FC236}">
                <a16:creationId xmlns:a16="http://schemas.microsoft.com/office/drawing/2014/main" id="{2DA85D0E-0A3F-7FF2-3152-AECC04FEC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31747" name="Slide Number Placeholder 5">
            <a:extLst>
              <a:ext uri="{FF2B5EF4-FFF2-40B4-BE49-F238E27FC236}">
                <a16:creationId xmlns:a16="http://schemas.microsoft.com/office/drawing/2014/main" id="{F62ED4F5-BE5C-42EA-4369-5868F146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C4F972-41BA-46C7-BE0D-D1797AEFB63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986EEF48-0D17-18E9-BC77-C6CF9536D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Exposure to Real Programs</a:t>
            </a: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9DA8B149-46E2-9EA5-8428-E922D3341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 the course of the semester you will be exposed to several </a:t>
            </a:r>
            <a:r>
              <a:rPr lang="ja-JP" altLang="en-US"/>
              <a:t>“</a:t>
            </a:r>
            <a:r>
              <a:rPr lang="en-US" altLang="ja-JP"/>
              <a:t>real</a:t>
            </a:r>
            <a:r>
              <a:rPr lang="ja-JP" altLang="en-US"/>
              <a:t>”</a:t>
            </a:r>
            <a:r>
              <a:rPr lang="en-US" altLang="ja-JP"/>
              <a:t> programs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Shell</a:t>
            </a:r>
          </a:p>
          <a:p>
            <a:pPr lvl="1" eaLnBrk="1" hangingPunct="1"/>
            <a:r>
              <a:rPr lang="en-US" altLang="en-US"/>
              <a:t>You will write pieces of a functioning Unix shell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Dynamic memory allocator</a:t>
            </a:r>
          </a:p>
          <a:p>
            <a:pPr lvl="1" eaLnBrk="1" hangingPunct="1"/>
            <a:r>
              <a:rPr lang="en-US" altLang="en-US"/>
              <a:t>You will write a functioning memory allocator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And more…</a:t>
            </a:r>
          </a:p>
        </p:txBody>
      </p:sp>
      <p:pic>
        <p:nvPicPr>
          <p:cNvPr id="31750" name="Picture 6" descr="images.jpeg">
            <a:extLst>
              <a:ext uri="{FF2B5EF4-FFF2-40B4-BE49-F238E27FC236}">
                <a16:creationId xmlns:a16="http://schemas.microsoft.com/office/drawing/2014/main" id="{1DBE46EE-7A9B-AE22-7924-589C6946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905000"/>
            <a:ext cx="1325563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7" descr="images (1).jpeg">
            <a:extLst>
              <a:ext uri="{FF2B5EF4-FFF2-40B4-BE49-F238E27FC236}">
                <a16:creationId xmlns:a16="http://schemas.microsoft.com/office/drawing/2014/main" id="{2E7EE758-F597-2FD3-4BE6-C835743668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8200"/>
            <a:ext cx="27130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>
            <a:extLst>
              <a:ext uri="{FF2B5EF4-FFF2-40B4-BE49-F238E27FC236}">
                <a16:creationId xmlns:a16="http://schemas.microsoft.com/office/drawing/2014/main" id="{B598B3F2-62B9-C80D-974E-6DB6A26DC3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2770" name="Footer Placeholder 4">
            <a:extLst>
              <a:ext uri="{FF2B5EF4-FFF2-40B4-BE49-F238E27FC236}">
                <a16:creationId xmlns:a16="http://schemas.microsoft.com/office/drawing/2014/main" id="{DEE6E178-867A-2A74-DE5E-CA58B5DD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32771" name="Slide Number Placeholder 5">
            <a:extLst>
              <a:ext uri="{FF2B5EF4-FFF2-40B4-BE49-F238E27FC236}">
                <a16:creationId xmlns:a16="http://schemas.microsoft.com/office/drawing/2014/main" id="{397FF67E-3361-1CDE-2F6D-5838FF28C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607B79-4775-46A9-B332-88456137FD1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8E24D94F-1CB7-4547-D2A9-D7716FEBDC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Logistics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A86C8EB6-4734-5B70-4719-A3FDC978E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Lectures: </a:t>
            </a:r>
            <a:r>
              <a:rPr lang="en-US" altLang="en-US" sz="2000">
                <a:solidFill>
                  <a:schemeClr val="accent2"/>
                </a:solidFill>
              </a:rPr>
              <a:t>TR 2:30-3:45 PM KCK 100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Labs:	 </a:t>
            </a:r>
            <a:r>
              <a:rPr lang="en-US" altLang="en-US" sz="2000">
                <a:solidFill>
                  <a:schemeClr val="accent2"/>
                </a:solidFill>
              </a:rPr>
              <a:t>W 2:00-3:15 PM or 3:30-4:45 PM PCF 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Lecturers: </a:t>
            </a:r>
            <a:r>
              <a:rPr lang="en-US" altLang="en-US" sz="2000">
                <a:solidFill>
                  <a:schemeClr val="accent2"/>
                </a:solidFill>
              </a:rPr>
              <a:t>Alan L. Cox and Scott Rixner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TAs: </a:t>
            </a:r>
            <a:r>
              <a:rPr lang="en-US" altLang="en-US" sz="2000">
                <a:solidFill>
                  <a:schemeClr val="accent2"/>
                </a:solidFill>
              </a:rPr>
              <a:t>See web page</a:t>
            </a:r>
            <a:endParaRPr lang="en-US" altLang="en-US" b="0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Web page: </a:t>
            </a:r>
            <a:r>
              <a:rPr lang="en-US" altLang="en-US" sz="2000">
                <a:solidFill>
                  <a:schemeClr val="accent2"/>
                </a:solidFill>
              </a:rPr>
              <a:t>https://www.clear.rice.edu/comp321/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Announcements: </a:t>
            </a:r>
            <a:r>
              <a:rPr lang="en-US" altLang="en-US" sz="2000">
                <a:solidFill>
                  <a:schemeClr val="accent2"/>
                </a:solidFill>
              </a:rPr>
              <a:t>On Piazza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Textbook: </a:t>
            </a:r>
            <a:r>
              <a:rPr lang="en-US" altLang="en-US" sz="2000" i="1">
                <a:solidFill>
                  <a:schemeClr val="accent2"/>
                </a:solidFill>
              </a:rPr>
              <a:t>Computer Systems: A Programmer</a:t>
            </a:r>
            <a:r>
              <a:rPr lang="ja-JP" altLang="en-US" sz="2000" i="1">
                <a:solidFill>
                  <a:schemeClr val="accent2"/>
                </a:solidFill>
              </a:rPr>
              <a:t>’</a:t>
            </a:r>
            <a:r>
              <a:rPr lang="en-US" altLang="ja-JP" sz="2000" i="1">
                <a:solidFill>
                  <a:schemeClr val="accent2"/>
                </a:solidFill>
              </a:rPr>
              <a:t>s Perspective</a:t>
            </a:r>
            <a:r>
              <a:rPr lang="en-US" altLang="ja-JP" sz="2000">
                <a:solidFill>
                  <a:schemeClr val="accent2"/>
                </a:solidFill>
              </a:rPr>
              <a:t>, 3</a:t>
            </a:r>
            <a:r>
              <a:rPr lang="en-US" altLang="ja-JP" sz="2000" baseline="30000">
                <a:solidFill>
                  <a:schemeClr val="accent2"/>
                </a:solidFill>
              </a:rPr>
              <a:t>rd</a:t>
            </a:r>
            <a:r>
              <a:rPr lang="en-US" altLang="ja-JP" sz="2000">
                <a:solidFill>
                  <a:schemeClr val="accent2"/>
                </a:solidFill>
              </a:rPr>
              <a:t> Ed. by Bryant and O</a:t>
            </a:r>
            <a:r>
              <a:rPr lang="ja-JP" altLang="en-US" sz="2000">
                <a:solidFill>
                  <a:schemeClr val="accent2"/>
                </a:solidFill>
              </a:rPr>
              <a:t>’</a:t>
            </a:r>
            <a:r>
              <a:rPr lang="en-US" altLang="ja-JP" sz="2000">
                <a:solidFill>
                  <a:schemeClr val="accent2"/>
                </a:solidFill>
              </a:rPr>
              <a:t>Hallaron</a:t>
            </a:r>
            <a:endParaRPr lang="en-US" altLang="en-US" sz="2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>
            <a:extLst>
              <a:ext uri="{FF2B5EF4-FFF2-40B4-BE49-F238E27FC236}">
                <a16:creationId xmlns:a16="http://schemas.microsoft.com/office/drawing/2014/main" id="{96A48173-C778-FC3E-C4F4-03A27FFB355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4818" name="Footer Placeholder 4">
            <a:extLst>
              <a:ext uri="{FF2B5EF4-FFF2-40B4-BE49-F238E27FC236}">
                <a16:creationId xmlns:a16="http://schemas.microsoft.com/office/drawing/2014/main" id="{E8021DBA-C3D6-22CB-69B2-F2471B68F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34819" name="Slide Number Placeholder 5">
            <a:extLst>
              <a:ext uri="{FF2B5EF4-FFF2-40B4-BE49-F238E27FC236}">
                <a16:creationId xmlns:a16="http://schemas.microsoft.com/office/drawing/2014/main" id="{00002432-D35E-F008-EA09-7BEB8596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2E25C3-964A-42BD-B12C-2DA0014094AA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14D0B0F3-2B96-8207-D5BA-2905917F26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Weekly Labs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77BC0902-7155-BD2E-DD5D-E62A01534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Emphasis</a:t>
            </a:r>
          </a:p>
          <a:p>
            <a:pPr lvl="1" eaLnBrk="1" hangingPunct="1">
              <a:defRPr/>
            </a:pPr>
            <a:r>
              <a:rPr lang="en-US" altLang="en-US" dirty="0"/>
              <a:t>C programming, debugging</a:t>
            </a:r>
          </a:p>
          <a:p>
            <a:pPr lvl="1" eaLnBrk="1" hangingPunct="1">
              <a:defRPr/>
            </a:pPr>
            <a:r>
              <a:rPr lang="en-US" altLang="en-US" dirty="0"/>
              <a:t>In-depth hands-on exercises</a:t>
            </a:r>
          </a:p>
          <a:p>
            <a:pPr lvl="1" eaLnBrk="1" hangingPunct="1">
              <a:defRPr/>
            </a:pPr>
            <a:r>
              <a:rPr lang="en-US" altLang="en-US" dirty="0"/>
              <a:t>General programming tips</a:t>
            </a:r>
          </a:p>
          <a:p>
            <a:pPr lvl="1" eaLnBrk="1" hangingPunct="1">
              <a:defRPr/>
            </a:pPr>
            <a:r>
              <a:rPr lang="en-US" altLang="en-US" dirty="0"/>
              <a:t>Other cool topics in computer systems as time permits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Requires access to CLEAR servers</a:t>
            </a:r>
          </a:p>
          <a:p>
            <a:pPr lvl="1" eaLnBrk="1" hangingPunct="1">
              <a:defRPr/>
            </a:pPr>
            <a:r>
              <a:rPr lang="en-US" altLang="en-US" dirty="0"/>
              <a:t>Go to </a:t>
            </a:r>
            <a:r>
              <a:rPr lang="en-US" altLang="en-US" dirty="0">
                <a:hlinkClick r:id="rId2"/>
              </a:rPr>
              <a:t>http://apply.rice.edu/</a:t>
            </a:r>
            <a:r>
              <a:rPr lang="en-US" altLang="en-US" dirty="0"/>
              <a:t> for an account</a:t>
            </a:r>
          </a:p>
          <a:p>
            <a:pPr marL="0" indent="-115888" eaLnBrk="1" hangingPunct="1">
              <a:defRPr/>
            </a:pPr>
            <a:endParaRPr lang="en-US" altLang="en-US" dirty="0"/>
          </a:p>
          <a:p>
            <a:pPr marL="0" indent="-115888" eaLnBrk="1" hangingPunct="1">
              <a:defRPr/>
            </a:pPr>
            <a:r>
              <a:rPr lang="en-US" altLang="en-US" dirty="0"/>
              <a:t>Requires a GitHub account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>
            <a:extLst>
              <a:ext uri="{FF2B5EF4-FFF2-40B4-BE49-F238E27FC236}">
                <a16:creationId xmlns:a16="http://schemas.microsoft.com/office/drawing/2014/main" id="{1C08E2E1-62FC-17A3-8717-10EE57951CE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5842" name="Footer Placeholder 4">
            <a:extLst>
              <a:ext uri="{FF2B5EF4-FFF2-40B4-BE49-F238E27FC236}">
                <a16:creationId xmlns:a16="http://schemas.microsoft.com/office/drawing/2014/main" id="{28D54D57-BF4C-4E74-104F-FB678B238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35843" name="Slide Number Placeholder 5">
            <a:extLst>
              <a:ext uri="{FF2B5EF4-FFF2-40B4-BE49-F238E27FC236}">
                <a16:creationId xmlns:a16="http://schemas.microsoft.com/office/drawing/2014/main" id="{9DE01D63-5E16-FEC3-0C19-81F17FEA9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F1E350-9630-41CC-B4BD-E1B44D98417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F3AD7405-B044-2340-6780-06F28DBFE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Labs</a:t>
            </a:r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153B1D1A-6E16-9CBA-0B2E-8D03A2A41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/>
              </a:rPr>
              <a:t>Everyone should do the labs</a:t>
            </a:r>
          </a:p>
          <a:p>
            <a:pPr lvl="1" indent="-290195" eaLnBrk="1" hangingPunct="1"/>
            <a:r>
              <a:rPr lang="en-US" altLang="en-US" dirty="0"/>
              <a:t>You should treat labs like lectures</a:t>
            </a:r>
          </a:p>
          <a:p>
            <a:pPr lvl="1" indent="-290195" eaLnBrk="1" hangingPunct="1"/>
            <a:r>
              <a:rPr lang="en-US" altLang="en-US" dirty="0"/>
              <a:t>Many key concepts needed by assignments will be covered in labs</a:t>
            </a:r>
          </a:p>
          <a:p>
            <a:pPr lvl="1" indent="-290195" eaLnBrk="1" hangingPunct="1"/>
            <a:r>
              <a:rPr lang="en-US" altLang="en-US" dirty="0"/>
              <a:t>Especially crucial for those who have never programmed in C</a:t>
            </a:r>
          </a:p>
          <a:p>
            <a:pPr lvl="1" indent="-290195" eaLnBrk="1" hangingPunct="1"/>
            <a:r>
              <a:rPr lang="en-US" altLang="en-US" dirty="0"/>
              <a:t>And for those who have not programmed in a Unix environment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dirty="0">
                <a:ea typeface="MS PGothic"/>
              </a:rPr>
              <a:t>Extra credit for turning in the labs on time</a:t>
            </a:r>
          </a:p>
          <a:p>
            <a:pPr lvl="1" indent="-290195" eaLnBrk="1" hangingPunct="1"/>
            <a:r>
              <a:rPr lang="en-US" altLang="en-US" dirty="0">
                <a:solidFill>
                  <a:srgbClr val="000066"/>
                </a:solidFill>
                <a:ea typeface="MS PGothic"/>
              </a:rPr>
              <a:t>Requirements for receiving extra credit will be detailed in the first lab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>
            <a:extLst>
              <a:ext uri="{FF2B5EF4-FFF2-40B4-BE49-F238E27FC236}">
                <a16:creationId xmlns:a16="http://schemas.microsoft.com/office/drawing/2014/main" id="{62614D12-E63B-6FA0-45DD-B531E606D90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6866" name="Footer Placeholder 4">
            <a:extLst>
              <a:ext uri="{FF2B5EF4-FFF2-40B4-BE49-F238E27FC236}">
                <a16:creationId xmlns:a16="http://schemas.microsoft.com/office/drawing/2014/main" id="{4C8AD186-FF1D-CDD1-66C1-655505AD9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36867" name="Slide Number Placeholder 5">
            <a:extLst>
              <a:ext uri="{FF2B5EF4-FFF2-40B4-BE49-F238E27FC236}">
                <a16:creationId xmlns:a16="http://schemas.microsoft.com/office/drawing/2014/main" id="{B24DB232-043F-B9EB-EB80-2FB9F1A89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E96E60-9BFE-4D5C-9D38-3D6CEDB61C5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10A548EE-6239-1B78-080B-0C6F0C813C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Assignments/Exams</a:t>
            </a:r>
          </a:p>
        </p:txBody>
      </p:sp>
      <p:sp>
        <p:nvSpPr>
          <p:cNvPr id="36869" name="Rectangle 3">
            <a:extLst>
              <a:ext uri="{FF2B5EF4-FFF2-40B4-BE49-F238E27FC236}">
                <a16:creationId xmlns:a16="http://schemas.microsoft.com/office/drawing/2014/main" id="{B00C6203-F0AF-B273-42F8-F31078B35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/>
              </a:rPr>
              <a:t>Assignments all involve programming</a:t>
            </a:r>
          </a:p>
          <a:p>
            <a:pPr lvl="1" indent="-290195" eaLnBrk="1" hangingPunct="1"/>
            <a:r>
              <a:rPr lang="en-US" altLang="en-US" dirty="0"/>
              <a:t>6 assignments throughout the semester</a:t>
            </a:r>
          </a:p>
          <a:p>
            <a:pPr lvl="1" indent="-290195" eaLnBrk="1" hangingPunct="1"/>
            <a:r>
              <a:rPr lang="en-US" altLang="en-US" dirty="0"/>
              <a:t>First 2 are to get you familiar with C programming</a:t>
            </a:r>
          </a:p>
          <a:p>
            <a:pPr lvl="1" indent="-290195" eaLnBrk="1" hangingPunct="1"/>
            <a:r>
              <a:rPr lang="en-US" altLang="en-US" dirty="0"/>
              <a:t>Last 4 are to teach the course concepts and assume you are comfortable with C</a:t>
            </a:r>
          </a:p>
          <a:p>
            <a:pPr lvl="1" indent="-290195" eaLnBrk="1" hangingPunct="1"/>
            <a:r>
              <a:rPr lang="en-US" altLang="en-US" dirty="0"/>
              <a:t>An introductory book on C may be helpful, e.g., </a:t>
            </a:r>
            <a:r>
              <a:rPr lang="en-US" altLang="en-US" i="1" dirty="0"/>
              <a:t>Head First C</a:t>
            </a:r>
            <a:endParaRPr lang="en-US" altLang="en-US" dirty="0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dirty="0">
                <a:ea typeface="MS PGothic"/>
              </a:rPr>
              <a:t>Comprehensive in-person registrar-scheduled exam during finals period</a:t>
            </a:r>
          </a:p>
          <a:p>
            <a:pPr lvl="1" indent="-290195" eaLnBrk="1" hangingPunct="1"/>
            <a:r>
              <a:rPr lang="en-US" altLang="en-US" dirty="0"/>
              <a:t>No quizzes or exams during the semester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00D0F171-9C15-C229-A408-B2421861EBF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F6A9782A-3DFB-CBE8-4E9C-93D315FD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D56D52A9-3775-986F-A141-8D67B8403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494AB6-9AB1-4AF4-B5F3-61C9870D80F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58CFD862-1942-08B4-D341-154D26750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Goals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9D934C55-2082-D37C-04DD-ECAEB65744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Understand programming better</a:t>
            </a:r>
          </a:p>
          <a:p>
            <a:pPr lvl="1" eaLnBrk="1" hangingPunct="1"/>
            <a:r>
              <a:rPr lang="en-US" altLang="en-US"/>
              <a:t>Linking</a:t>
            </a:r>
          </a:p>
          <a:p>
            <a:pPr lvl="1" eaLnBrk="1" hangingPunct="1"/>
            <a:r>
              <a:rPr lang="en-US" altLang="en-US"/>
              <a:t>Exceptions</a:t>
            </a:r>
          </a:p>
          <a:p>
            <a:pPr lvl="1" eaLnBrk="1" hangingPunct="1"/>
            <a:r>
              <a:rPr lang="en-US" altLang="en-US"/>
              <a:t>Memory</a:t>
            </a:r>
          </a:p>
          <a:p>
            <a:pPr lvl="1" eaLnBrk="1" hangingPunct="1"/>
            <a:r>
              <a:rPr lang="en-US" altLang="en-US"/>
              <a:t>I/O</a:t>
            </a:r>
          </a:p>
          <a:p>
            <a:pPr lvl="1" eaLnBrk="1" hangingPunct="1"/>
            <a:r>
              <a:rPr lang="en-US" altLang="en-US"/>
              <a:t>Networking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Prepare for systems classes</a:t>
            </a:r>
          </a:p>
          <a:p>
            <a:pPr lvl="1" eaLnBrk="1" hangingPunct="1"/>
            <a:r>
              <a:rPr lang="en-US" altLang="en-US"/>
              <a:t>Computer architecture</a:t>
            </a:r>
          </a:p>
          <a:p>
            <a:pPr lvl="1" eaLnBrk="1" hangingPunct="1"/>
            <a:r>
              <a:rPr lang="en-US" altLang="en-US"/>
              <a:t>Compilers</a:t>
            </a:r>
          </a:p>
          <a:p>
            <a:pPr lvl="1" eaLnBrk="1" hangingPunct="1"/>
            <a:r>
              <a:rPr lang="en-US" altLang="en-US"/>
              <a:t>Operating systems</a:t>
            </a:r>
          </a:p>
          <a:p>
            <a:pPr lvl="1" eaLnBrk="1" hangingPunct="1"/>
            <a:r>
              <a:rPr lang="en-US" altLang="en-US"/>
              <a:t>Networking</a:t>
            </a:r>
          </a:p>
          <a:p>
            <a:pPr lvl="1" eaLnBrk="1" hangingPunct="1"/>
            <a:r>
              <a:rPr lang="en-US" altLang="en-US"/>
              <a:t>Security</a:t>
            </a:r>
          </a:p>
        </p:txBody>
      </p:sp>
      <p:pic>
        <p:nvPicPr>
          <p:cNvPr id="17414" name="Picture 6" descr="images.jpeg">
            <a:extLst>
              <a:ext uri="{FF2B5EF4-FFF2-40B4-BE49-F238E27FC236}">
                <a16:creationId xmlns:a16="http://schemas.microsoft.com/office/drawing/2014/main" id="{2431BBE6-D016-B3E2-5F5E-4D68C743CD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4384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9" descr="download (1).jpeg">
            <a:extLst>
              <a:ext uri="{FF2B5EF4-FFF2-40B4-BE49-F238E27FC236}">
                <a16:creationId xmlns:a16="http://schemas.microsoft.com/office/drawing/2014/main" id="{099F66FA-03B7-150F-1ADB-B82098BAE9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05000"/>
            <a:ext cx="3459163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0" descr="images (2).jpeg">
            <a:extLst>
              <a:ext uri="{FF2B5EF4-FFF2-40B4-BE49-F238E27FC236}">
                <a16:creationId xmlns:a16="http://schemas.microsoft.com/office/drawing/2014/main" id="{F834A8D0-4EAD-A0EC-F323-09AC31FC80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"/>
            <a:ext cx="133191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1" descr="images (3).jpeg">
            <a:extLst>
              <a:ext uri="{FF2B5EF4-FFF2-40B4-BE49-F238E27FC236}">
                <a16:creationId xmlns:a16="http://schemas.microsoft.com/office/drawing/2014/main" id="{C3A535C4-755F-49BF-265D-003989DF1A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62400"/>
            <a:ext cx="22098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>
            <a:extLst>
              <a:ext uri="{FF2B5EF4-FFF2-40B4-BE49-F238E27FC236}">
                <a16:creationId xmlns:a16="http://schemas.microsoft.com/office/drawing/2014/main" id="{0EA755AF-5419-545B-A683-E0A6B3D5E60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7890" name="Footer Placeholder 4">
            <a:extLst>
              <a:ext uri="{FF2B5EF4-FFF2-40B4-BE49-F238E27FC236}">
                <a16:creationId xmlns:a16="http://schemas.microsoft.com/office/drawing/2014/main" id="{7B06DB84-B5DE-DF60-A111-15E6CAD4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37891" name="Slide Number Placeholder 5">
            <a:extLst>
              <a:ext uri="{FF2B5EF4-FFF2-40B4-BE49-F238E27FC236}">
                <a16:creationId xmlns:a16="http://schemas.microsoft.com/office/drawing/2014/main" id="{DFFCE44B-2B37-66B1-C256-143D46996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BF0D50-C58C-4E20-8E5D-5220BF4DB3A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6DF318A6-9727-C1D9-23A2-A9F6E05AC2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Assignment Policies</a:t>
            </a:r>
          </a:p>
        </p:txBody>
      </p:sp>
      <p:sp>
        <p:nvSpPr>
          <p:cNvPr id="37893" name="Rectangle 3">
            <a:extLst>
              <a:ext uri="{FF2B5EF4-FFF2-40B4-BE49-F238E27FC236}">
                <a16:creationId xmlns:a16="http://schemas.microsoft.com/office/drawing/2014/main" id="{2799A94F-434D-4E1A-8CDE-F40A227F4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Carefully read the assignments web page</a:t>
            </a:r>
          </a:p>
          <a:p>
            <a:pPr lvl="1" eaLnBrk="1" hangingPunct="1"/>
            <a:r>
              <a:rPr lang="en-US" altLang="en-US"/>
              <a:t>Honor code policy</a:t>
            </a:r>
          </a:p>
          <a:p>
            <a:pPr lvl="1" eaLnBrk="1" hangingPunct="1"/>
            <a:r>
              <a:rPr lang="en-US" altLang="en-US"/>
              <a:t>Slip day and regrade policies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All assignments will be posted on the web page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Assignments are due at 11:55PM on the due date, unless otherwise specified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Assignments must be done on CLEAR servers</a:t>
            </a:r>
          </a:p>
          <a:p>
            <a:pPr lvl="1" eaLnBrk="1" hangingPunct="1"/>
            <a:r>
              <a:rPr lang="en-US" altLang="en-US"/>
              <a:t>Other systems may behave differently!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3">
            <a:extLst>
              <a:ext uri="{FF2B5EF4-FFF2-40B4-BE49-F238E27FC236}">
                <a16:creationId xmlns:a16="http://schemas.microsoft.com/office/drawing/2014/main" id="{DF0D1277-C106-7949-95AF-92DD1B35382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38914" name="Footer Placeholder 4">
            <a:extLst>
              <a:ext uri="{FF2B5EF4-FFF2-40B4-BE49-F238E27FC236}">
                <a16:creationId xmlns:a16="http://schemas.microsoft.com/office/drawing/2014/main" id="{BD2A5FB8-DF5B-3A73-1199-9E0FE0199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38915" name="Slide Number Placeholder 5">
            <a:extLst>
              <a:ext uri="{FF2B5EF4-FFF2-40B4-BE49-F238E27FC236}">
                <a16:creationId xmlns:a16="http://schemas.microsoft.com/office/drawing/2014/main" id="{A8BEFF59-157D-C27F-0A78-1BA89E567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0E9233-E61A-4115-BA9B-83C4F88B617C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BD0A44E8-0778-15B2-C252-079777E4A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Time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9979DE30-33F1-646A-6C04-8391DD126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Begin introduction to C</a:t>
            </a:r>
          </a:p>
          <a:p>
            <a:pPr lvl="1" eaLnBrk="1" hangingPunct="1"/>
            <a:r>
              <a:rPr lang="en-US" altLang="en-US"/>
              <a:t>Lab this week will show some basic C programs</a:t>
            </a:r>
          </a:p>
          <a:p>
            <a:pPr lvl="1" eaLnBrk="1" hangingPunct="1"/>
            <a:r>
              <a:rPr lang="en-US" altLang="en-US"/>
              <a:t>Start with simple data types</a:t>
            </a:r>
          </a:p>
          <a:p>
            <a:pPr lvl="1" eaLnBrk="1" hangingPunct="1"/>
            <a:r>
              <a:rPr lang="en-US" altLang="en-US"/>
              <a:t>First programming assignment to get everyone familiar with 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>
            <a:extLst>
              <a:ext uri="{FF2B5EF4-FFF2-40B4-BE49-F238E27FC236}">
                <a16:creationId xmlns:a16="http://schemas.microsoft.com/office/drawing/2014/main" id="{4933C0BF-DC72-B24A-C30B-2DE186A3921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DBCD881D-DE3D-794A-7112-AD711C344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81911B33-A8C3-2AFF-22E4-FE30FD044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AE01E1-BCF6-40D2-923F-1C8044E4966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0FBC167A-C1A7-6F9D-E600-AD86CE10F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Computer Organization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45E0CEE4-E117-4CE0-F7EB-FF2AA1E2BF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Hardware/software interface (ELEC 220)</a:t>
            </a:r>
          </a:p>
          <a:p>
            <a:pPr lvl="1" eaLnBrk="1" hangingPunct="1"/>
            <a:r>
              <a:rPr lang="en-US" altLang="en-US"/>
              <a:t>Basic hardware organization of computer systems</a:t>
            </a:r>
          </a:p>
          <a:p>
            <a:pPr lvl="1" eaLnBrk="1" hangingPunct="1"/>
            <a:r>
              <a:rPr lang="en-US" altLang="en-US"/>
              <a:t>Assembly language</a:t>
            </a:r>
          </a:p>
          <a:p>
            <a:pPr lvl="1" eaLnBrk="1" hangingPunct="1"/>
            <a:r>
              <a:rPr lang="en-US" altLang="en-US"/>
              <a:t>How low-level software manipulates hardware state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System/application interface (COMP 321)</a:t>
            </a:r>
          </a:p>
          <a:p>
            <a:pPr lvl="1" eaLnBrk="1" hangingPunct="1"/>
            <a:r>
              <a:rPr lang="en-US" altLang="en-US"/>
              <a:t>Abstract hardware organization</a:t>
            </a:r>
          </a:p>
          <a:p>
            <a:pPr lvl="1" eaLnBrk="1" hangingPunct="1"/>
            <a:r>
              <a:rPr lang="en-US" altLang="en-US"/>
              <a:t>C language (one step above assembly language)</a:t>
            </a:r>
          </a:p>
          <a:p>
            <a:pPr lvl="1" eaLnBrk="1" hangingPunct="1"/>
            <a:r>
              <a:rPr lang="en-US" altLang="en-US"/>
              <a:t>How to use operating system services to access system resources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>
            <a:extLst>
              <a:ext uri="{FF2B5EF4-FFF2-40B4-BE49-F238E27FC236}">
                <a16:creationId xmlns:a16="http://schemas.microsoft.com/office/drawing/2014/main" id="{D3D70B63-475F-FC85-9251-F80428EA7A8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BA52E518-4E07-3D13-F28A-EA59CE7FF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D6091F5A-9240-FAB9-C607-4544CF2C0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99FE03-1314-40C1-AED0-33B979E9956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30F0F40B-55D1-E367-56EB-4D77745C44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use C?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FD4E966A-8448-4572-E232-68DFA2E63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Interfacing with run-time and operating systems is more suited to low-level programming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Much of the software that you use is written in C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Understanding C and assembly is key to understanding how programs execute</a:t>
            </a:r>
          </a:p>
          <a:p>
            <a:pPr lvl="1" eaLnBrk="1" hangingPunct="1"/>
            <a:r>
              <a:rPr lang="en-US" altLang="en-US" sz="1800"/>
              <a:t>Behavior of programs in presence of bugs</a:t>
            </a:r>
          </a:p>
          <a:p>
            <a:pPr lvl="2" eaLnBrk="1" hangingPunct="1"/>
            <a:r>
              <a:rPr lang="en-US" altLang="en-US" sz="1600"/>
              <a:t>High-level language model breaks down</a:t>
            </a:r>
          </a:p>
          <a:p>
            <a:pPr lvl="1" eaLnBrk="1" hangingPunct="1"/>
            <a:r>
              <a:rPr lang="en-US" altLang="en-US" sz="1800"/>
              <a:t>Tuning program performance</a:t>
            </a:r>
          </a:p>
          <a:p>
            <a:pPr lvl="2" eaLnBrk="1" hangingPunct="1"/>
            <a:r>
              <a:rPr lang="en-US" altLang="en-US" sz="1600"/>
              <a:t>Understanding sources of program inefficiency</a:t>
            </a:r>
          </a:p>
          <a:p>
            <a:pPr lvl="1" eaLnBrk="1" hangingPunct="1"/>
            <a:r>
              <a:rPr lang="en-US" altLang="en-US" sz="1800"/>
              <a:t>Implementing system software</a:t>
            </a:r>
          </a:p>
          <a:p>
            <a:pPr lvl="2" eaLnBrk="1" hangingPunct="1"/>
            <a:r>
              <a:rPr lang="en-US" altLang="en-US" sz="1600"/>
              <a:t>Compiler has machine code as target</a:t>
            </a:r>
          </a:p>
          <a:p>
            <a:pPr lvl="2" eaLnBrk="1" hangingPunct="1"/>
            <a:r>
              <a:rPr lang="en-US" altLang="en-US" sz="1600"/>
              <a:t>Operating systems must manage process state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4">
            <a:extLst>
              <a:ext uri="{FF2B5EF4-FFF2-40B4-BE49-F238E27FC236}">
                <a16:creationId xmlns:a16="http://schemas.microsoft.com/office/drawing/2014/main" id="{A8704F98-43A3-E545-95C1-2CB564DD728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0482" name="Footer Placeholder 5">
            <a:extLst>
              <a:ext uri="{FF2B5EF4-FFF2-40B4-BE49-F238E27FC236}">
                <a16:creationId xmlns:a16="http://schemas.microsoft.com/office/drawing/2014/main" id="{B14C810F-C708-CF7A-A10F-E8497B3E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20483" name="Slide Number Placeholder 6">
            <a:extLst>
              <a:ext uri="{FF2B5EF4-FFF2-40B4-BE49-F238E27FC236}">
                <a16:creationId xmlns:a16="http://schemas.microsoft.com/office/drawing/2014/main" id="{723A4345-028F-5A60-857A-3312F80B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05DA01-2ED2-48DD-8D58-1D1C60D58700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95A77F58-68A3-2C0C-6213-F709C262F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Problems in Low-Level Programming</a:t>
            </a:r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AD8814E6-EE0A-E958-4994-79E56C989D0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en-US" sz="1800"/>
              <a:t>Imperative programming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sz="180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800"/>
              <a:t>Few abstractions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No objects, abstract functions, ...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sz="180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1800"/>
              <a:t>No safety net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Direct access to system resources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Manual memory management</a:t>
            </a:r>
          </a:p>
        </p:txBody>
      </p:sp>
      <p:grpSp>
        <p:nvGrpSpPr>
          <p:cNvPr id="20486" name="Group 9">
            <a:extLst>
              <a:ext uri="{FF2B5EF4-FFF2-40B4-BE49-F238E27FC236}">
                <a16:creationId xmlns:a16="http://schemas.microsoft.com/office/drawing/2014/main" id="{9358F8CE-66C9-B371-DCEE-2A74C9891F8B}"/>
              </a:ext>
            </a:extLst>
          </p:cNvPr>
          <p:cNvGrpSpPr>
            <a:grpSpLocks/>
          </p:cNvGrpSpPr>
          <p:nvPr/>
        </p:nvGrpSpPr>
        <p:grpSpPr bwMode="auto">
          <a:xfrm>
            <a:off x="1968500" y="1447800"/>
            <a:ext cx="5859463" cy="1279525"/>
            <a:chOff x="1696" y="816"/>
            <a:chExt cx="3691" cy="806"/>
          </a:xfrm>
        </p:grpSpPr>
        <p:sp>
          <p:nvSpPr>
            <p:cNvPr id="20489" name="Text Box 10">
              <a:extLst>
                <a:ext uri="{FF2B5EF4-FFF2-40B4-BE49-F238E27FC236}">
                  <a16:creationId xmlns:a16="http://schemas.microsoft.com/office/drawing/2014/main" id="{E488D764-A67B-878D-8ECD-9928B98831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6" y="1073"/>
              <a:ext cx="23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defRPr sz="2400" b="1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SzPct val="90000"/>
                <a:buFont typeface="Wingdings" panose="05000000000000000000" pitchFamily="2" charset="2"/>
                <a:buChar char="w"/>
                <a:defRPr sz="2000" b="1">
                  <a:solidFill>
                    <a:schemeClr val="accent2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hlink"/>
                  </a:solidFill>
                  <a:latin typeface="Verdana" panose="020B060403050404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</a:pPr>
              <a:r>
                <a:rPr lang="en-US" altLang="en-US" b="0">
                  <a:latin typeface="Tahoma" panose="020B0604030504040204" pitchFamily="34" charset="0"/>
                </a:rPr>
                <a:t>It’</a:t>
              </a:r>
              <a:r>
                <a:rPr lang="en-US" altLang="ja-JP" b="0">
                  <a:latin typeface="Tahoma" panose="020B0604030504040204" pitchFamily="34" charset="0"/>
                </a:rPr>
                <a:t>s easy to make mistakes</a:t>
              </a:r>
              <a:endParaRPr lang="en-US" altLang="en-US" b="0" u="sng">
                <a:latin typeface="Tahoma" panose="020B0604030504040204" pitchFamily="34" charset="0"/>
              </a:endParaRPr>
            </a:p>
          </p:txBody>
        </p:sp>
        <p:pic>
          <p:nvPicPr>
            <p:cNvPr id="20490" name="Picture 11" descr="j0104748[1]">
              <a:extLst>
                <a:ext uri="{FF2B5EF4-FFF2-40B4-BE49-F238E27FC236}">
                  <a16:creationId xmlns:a16="http://schemas.microsoft.com/office/drawing/2014/main" id="{6A70B734-5961-0DA1-EE96-D7EC26C5FD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3" y="816"/>
              <a:ext cx="794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487" name="Text Box 12">
            <a:extLst>
              <a:ext uri="{FF2B5EF4-FFF2-40B4-BE49-F238E27FC236}">
                <a16:creationId xmlns:a16="http://schemas.microsoft.com/office/drawing/2014/main" id="{65D2EF99-FE80-D22F-F339-B18892585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389188"/>
            <a:ext cx="4497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en-US" b="0">
                <a:latin typeface="Tahoma" panose="020B0604030504040204" pitchFamily="34" charset="0"/>
              </a:rPr>
              <a:t>When you do, you’</a:t>
            </a:r>
            <a:r>
              <a:rPr lang="en-US" altLang="ja-JP" b="0">
                <a:latin typeface="Tahoma" panose="020B0604030504040204" pitchFamily="34" charset="0"/>
              </a:rPr>
              <a:t>re out of luck</a:t>
            </a:r>
            <a:endParaRPr lang="en-US" altLang="en-US" b="0">
              <a:latin typeface="Tahoma" panose="020B0604030504040204" pitchFamily="34" charset="0"/>
            </a:endParaRPr>
          </a:p>
        </p:txBody>
      </p:sp>
      <p:pic>
        <p:nvPicPr>
          <p:cNvPr id="20488" name="Picture 10" descr="images (4).jpeg">
            <a:extLst>
              <a:ext uri="{FF2B5EF4-FFF2-40B4-BE49-F238E27FC236}">
                <a16:creationId xmlns:a16="http://schemas.microsoft.com/office/drawing/2014/main" id="{1278C5E7-0867-4719-C9F0-845BEA0AD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429000"/>
            <a:ext cx="28448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>
            <a:extLst>
              <a:ext uri="{FF2B5EF4-FFF2-40B4-BE49-F238E27FC236}">
                <a16:creationId xmlns:a16="http://schemas.microsoft.com/office/drawing/2014/main" id="{04FDFA04-467C-1035-C225-ADB49955D2A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0BC9F842-7DCD-609F-5280-14AEEB67C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31A4DF88-6004-5141-E3A7-0470E2C09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005509-45C2-4E50-8289-0A4E5ABFEA89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92E9EC54-DEB1-7A13-880F-D86673D53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Programming Survival Skills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C8122D28-6A24-5D98-012A-326BE58607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Planning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Good style &amp; documentation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Defensive programming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Debugging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>
            <a:extLst>
              <a:ext uri="{FF2B5EF4-FFF2-40B4-BE49-F238E27FC236}">
                <a16:creationId xmlns:a16="http://schemas.microsoft.com/office/drawing/2014/main" id="{DBB20DCC-86DD-B801-56B2-81D8BBE2AEF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id="{0A372B2D-07B4-3CEC-5F99-F9217D45C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E580270A-2EA3-A6B6-AD65-7CC1079BF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A89E36-8797-477E-B137-ED65754731F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BC0CB253-8744-00CD-7C12-257F549B0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this course is </a:t>
            </a:r>
            <a:r>
              <a:rPr lang="en-US" altLang="en-US" i="1"/>
              <a:t>not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3709663-7345-75E0-14B9-E9A914FE85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/>
              </a:rPr>
              <a:t>This is not a course about the art of programming</a:t>
            </a:r>
          </a:p>
          <a:p>
            <a:pPr lvl="1" indent="-290195" eaLnBrk="1" hangingPunct="1"/>
            <a:r>
              <a:rPr lang="en-US" altLang="en-US" dirty="0"/>
              <a:t>Other courses have/will cover programming principles (e.g., COMP 215, 318, …)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dirty="0">
                <a:ea typeface="MS PGothic"/>
              </a:rPr>
              <a:t>This is not a course about the C language</a:t>
            </a:r>
          </a:p>
          <a:p>
            <a:pPr lvl="1" indent="-290195" eaLnBrk="1" hangingPunct="1"/>
            <a:r>
              <a:rPr lang="en-US" altLang="en-US" dirty="0"/>
              <a:t>You will gain a familiarity with C</a:t>
            </a:r>
          </a:p>
          <a:p>
            <a:pPr lvl="1" indent="-290195" eaLnBrk="1" hangingPunct="1"/>
            <a:r>
              <a:rPr lang="en-US" altLang="en-US" dirty="0"/>
              <a:t>There are many C concepts that we will not discuss</a:t>
            </a:r>
          </a:p>
          <a:p>
            <a:pPr lvl="1" indent="-290195" eaLnBrk="1" hangingPunct="1"/>
            <a:r>
              <a:rPr lang="en-US" altLang="en-US" dirty="0"/>
              <a:t>We will not cover large-scale program design in C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dirty="0">
                <a:ea typeface="MS PGothic"/>
              </a:rPr>
              <a:t>C is simply a useful vehicle for learning system-level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>
            <a:extLst>
              <a:ext uri="{FF2B5EF4-FFF2-40B4-BE49-F238E27FC236}">
                <a16:creationId xmlns:a16="http://schemas.microsoft.com/office/drawing/2014/main" id="{699789E1-E97E-3CB0-7579-2B0CB118757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CF831A98-93B9-A0E7-8AA4-5A8BAFB93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157D68B1-00BA-6E9B-6820-648FDDBEA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F723CE-DD3A-4BD4-9077-7A11A49D3B65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8B300B68-14A8-A775-70E6-0509C3817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Perspective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D1CE71C9-6620-0F42-3095-BABDF22C2B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Upper-level systems courses teach how systems work so you can </a:t>
            </a:r>
            <a:r>
              <a:rPr lang="en-US" altLang="en-US" i="1"/>
              <a:t>build</a:t>
            </a:r>
            <a:r>
              <a:rPr lang="en-US" altLang="en-US"/>
              <a:t> them</a:t>
            </a:r>
          </a:p>
          <a:p>
            <a:pPr lvl="1" eaLnBrk="1" hangingPunct="1"/>
            <a:r>
              <a:rPr lang="en-US" altLang="en-US"/>
              <a:t>Computer architecture</a:t>
            </a:r>
          </a:p>
          <a:p>
            <a:pPr lvl="2" eaLnBrk="1" hangingPunct="1"/>
            <a:r>
              <a:rPr lang="en-US" altLang="en-US"/>
              <a:t>How does a microprocessor work?</a:t>
            </a:r>
          </a:p>
          <a:p>
            <a:pPr lvl="1" eaLnBrk="1" hangingPunct="1"/>
            <a:r>
              <a:rPr lang="en-US" altLang="en-US"/>
              <a:t>Compilers</a:t>
            </a:r>
          </a:p>
          <a:p>
            <a:pPr lvl="2" eaLnBrk="1" hangingPunct="1"/>
            <a:r>
              <a:rPr lang="en-US" altLang="en-US"/>
              <a:t>How does a compiler work?</a:t>
            </a:r>
          </a:p>
          <a:p>
            <a:pPr lvl="1" eaLnBrk="1" hangingPunct="1"/>
            <a:r>
              <a:rPr lang="en-US" altLang="en-US"/>
              <a:t>Operating systems</a:t>
            </a:r>
          </a:p>
          <a:p>
            <a:pPr lvl="2" eaLnBrk="1" hangingPunct="1"/>
            <a:r>
              <a:rPr lang="en-US" altLang="en-US"/>
              <a:t>How does an operating system work?</a:t>
            </a:r>
          </a:p>
          <a:p>
            <a:pPr lvl="1" eaLnBrk="1" hangingPunct="1"/>
            <a:r>
              <a:rPr lang="en-US" altLang="en-US"/>
              <a:t>Networking</a:t>
            </a:r>
          </a:p>
          <a:p>
            <a:pPr lvl="2" eaLnBrk="1" hangingPunct="1"/>
            <a:r>
              <a:rPr lang="en-US" altLang="en-US"/>
              <a:t>How do network protocols work?</a:t>
            </a:r>
          </a:p>
          <a:p>
            <a:pPr lvl="1" eaLnBrk="1" hangingPunct="1"/>
            <a:r>
              <a:rPr lang="en-US" altLang="en-US"/>
              <a:t>Security</a:t>
            </a:r>
          </a:p>
          <a:p>
            <a:pPr lvl="2" eaLnBrk="1" hangingPunct="1"/>
            <a:r>
              <a:rPr lang="en-US" altLang="en-US"/>
              <a:t>How does SSL/TLS work?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>
            <a:extLst>
              <a:ext uri="{FF2B5EF4-FFF2-40B4-BE49-F238E27FC236}">
                <a16:creationId xmlns:a16="http://schemas.microsoft.com/office/drawing/2014/main" id="{FB98F26B-8AEC-E018-92ED-28FE72532B0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Cox</a:t>
            </a:r>
          </a:p>
        </p:txBody>
      </p:sp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3CA7A08B-232F-EDE3-97C0-0015783A5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panose="020B0604020202020204" pitchFamily="34" charset="0"/>
              </a:rPr>
              <a:t>COMP 321 Overview</a:t>
            </a: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CA9C6389-93F5-793B-B54E-55D112C03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 b="1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90000"/>
              <a:buFont typeface="Wingdings" panose="05000000000000000000" pitchFamily="2" charset="2"/>
              <a:buChar char="w"/>
              <a:defRPr sz="2000" b="1">
                <a:solidFill>
                  <a:schemeClr val="accent2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hlink"/>
                </a:solidFill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AF58A8-FDF6-4A4A-BA94-AEE04F7AF303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6C269D7B-89BF-716A-3148-908E81516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Perspective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81AC5D68-15FD-D07B-0B3B-D32787E9A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This course teaches how to </a:t>
            </a:r>
            <a:r>
              <a:rPr lang="en-US" altLang="en-US" i="1"/>
              <a:t>use</a:t>
            </a:r>
            <a:r>
              <a:rPr lang="en-US" altLang="en-US"/>
              <a:t> systems</a:t>
            </a:r>
          </a:p>
          <a:p>
            <a:pPr lvl="1" eaLnBrk="1" hangingPunct="1"/>
            <a:r>
              <a:rPr lang="en-US" altLang="en-US"/>
              <a:t>Purpose is to show how by knowing more about the underlying system, one can be more effective as a programmer</a:t>
            </a:r>
          </a:p>
          <a:p>
            <a:pPr lvl="1" eaLnBrk="1" hangingPunct="1"/>
            <a:r>
              <a:rPr lang="en-US" altLang="en-US"/>
              <a:t>Enable you to</a:t>
            </a:r>
          </a:p>
          <a:p>
            <a:pPr lvl="2" eaLnBrk="1" hangingPunct="1"/>
            <a:r>
              <a:rPr lang="en-US" altLang="en-US"/>
              <a:t>Write programs that are more reliable and efficient</a:t>
            </a:r>
          </a:p>
          <a:p>
            <a:pPr lvl="2" eaLnBrk="1" hangingPunct="1"/>
            <a:r>
              <a:rPr lang="en-US" altLang="en-US"/>
              <a:t>Incorporate features that require hooks into OS</a:t>
            </a:r>
          </a:p>
          <a:p>
            <a:pPr lvl="3" eaLnBrk="1" hangingPunct="1"/>
            <a:r>
              <a:rPr lang="en-US" altLang="en-US"/>
              <a:t>E.g., concurrency, signal handlers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This course covers some material that you won’</a:t>
            </a:r>
            <a:r>
              <a:rPr lang="en-US" altLang="ja-JP"/>
              <a:t>t see elsewhere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6600"/>
      </a:dk1>
      <a:lt1>
        <a:srgbClr val="FFFFFF"/>
      </a:lt1>
      <a:dk2>
        <a:srgbClr val="660033"/>
      </a:dk2>
      <a:lt2>
        <a:srgbClr val="777777"/>
      </a:lt2>
      <a:accent1>
        <a:srgbClr val="550066"/>
      </a:accent1>
      <a:accent2>
        <a:srgbClr val="000066"/>
      </a:accent2>
      <a:accent3>
        <a:srgbClr val="FFFFFF"/>
      </a:accent3>
      <a:accent4>
        <a:srgbClr val="005600"/>
      </a:accent4>
      <a:accent5>
        <a:srgbClr val="B4AAB8"/>
      </a:accent5>
      <a:accent6>
        <a:srgbClr val="00005C"/>
      </a:accent6>
      <a:hlink>
        <a:srgbClr val="000000"/>
      </a:hlink>
      <a:folHlink>
        <a:srgbClr val="006166"/>
      </a:folHlink>
    </a:clrScheme>
    <a:fontScheme name="Default Design">
      <a:majorFont>
        <a:latin typeface="Verdana"/>
        <a:ea typeface="Arial"/>
        <a:cs typeface="Arial"/>
      </a:majorFont>
      <a:minorFont>
        <a:latin typeface="Verdan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5C66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180066"/>
        </a:accent2>
        <a:accent3>
          <a:srgbClr val="FFFFFF"/>
        </a:accent3>
        <a:accent4>
          <a:srgbClr val="135600"/>
        </a:accent4>
        <a:accent5>
          <a:srgbClr val="B4AAB8"/>
        </a:accent5>
        <a:accent6>
          <a:srgbClr val="15005C"/>
        </a:accent6>
        <a:hlink>
          <a:srgbClr val="00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6600"/>
        </a:dk1>
        <a:lt1>
          <a:srgbClr val="FFFFFF"/>
        </a:lt1>
        <a:dk2>
          <a:srgbClr val="660033"/>
        </a:dk2>
        <a:lt2>
          <a:srgbClr val="006166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C9C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6600"/>
        </a:dk1>
        <a:lt1>
          <a:srgbClr val="FFFFFF"/>
        </a:lt1>
        <a:dk2>
          <a:srgbClr val="660033"/>
        </a:dk2>
        <a:lt2>
          <a:srgbClr val="777777"/>
        </a:lt2>
        <a:accent1>
          <a:srgbClr val="550066"/>
        </a:accent1>
        <a:accent2>
          <a:srgbClr val="000066"/>
        </a:accent2>
        <a:accent3>
          <a:srgbClr val="FFFFFF"/>
        </a:accent3>
        <a:accent4>
          <a:srgbClr val="005600"/>
        </a:accent4>
        <a:accent5>
          <a:srgbClr val="B4AAB8"/>
        </a:accent5>
        <a:accent6>
          <a:srgbClr val="00005C"/>
        </a:accent6>
        <a:hlink>
          <a:srgbClr val="000000"/>
        </a:hlink>
        <a:folHlink>
          <a:srgbClr val="0061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1168</Words>
  <Application>Microsoft Office PowerPoint</Application>
  <PresentationFormat>On-screen Show (4:3)</PresentationFormat>
  <Paragraphs>277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COMP 321: Introduction to Computer Systems</vt:lpstr>
      <vt:lpstr>Goals</vt:lpstr>
      <vt:lpstr>Computer Organization</vt:lpstr>
      <vt:lpstr>Why use C?</vt:lpstr>
      <vt:lpstr>Problems in Low-Level Programming</vt:lpstr>
      <vt:lpstr>Programming Survival Skills</vt:lpstr>
      <vt:lpstr>What this course is not</vt:lpstr>
      <vt:lpstr>Course Perspective</vt:lpstr>
      <vt:lpstr>Course Perspective</vt:lpstr>
      <vt:lpstr>Syllabus Overview</vt:lpstr>
      <vt:lpstr>Linking</vt:lpstr>
      <vt:lpstr>Virtual Memory</vt:lpstr>
      <vt:lpstr>Exceptions</vt:lpstr>
      <vt:lpstr>I/O, Networking, and Concurrency</vt:lpstr>
      <vt:lpstr>Exposure to Real Programs</vt:lpstr>
      <vt:lpstr>Logistics</vt:lpstr>
      <vt:lpstr>Weekly Labs</vt:lpstr>
      <vt:lpstr>Labs</vt:lpstr>
      <vt:lpstr>Assignments/Exams</vt:lpstr>
      <vt:lpstr>Assignment Policies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221: Introduction to Computer Systems</dc:title>
  <dc:creator/>
  <cp:lastModifiedBy/>
  <cp:revision>104</cp:revision>
  <dcterms:created xsi:type="dcterms:W3CDTF">2010-08-24T16:25:30Z</dcterms:created>
  <dcterms:modified xsi:type="dcterms:W3CDTF">2024-01-09T06:28:55Z</dcterms:modified>
</cp:coreProperties>
</file>