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18" r:id="rId3"/>
    <p:sldId id="315" r:id="rId4"/>
    <p:sldId id="316" r:id="rId5"/>
    <p:sldId id="317" r:id="rId6"/>
    <p:sldId id="259" r:id="rId7"/>
    <p:sldId id="258" r:id="rId8"/>
    <p:sldId id="300" r:id="rId9"/>
    <p:sldId id="301" r:id="rId10"/>
    <p:sldId id="302" r:id="rId11"/>
    <p:sldId id="303" r:id="rId12"/>
    <p:sldId id="270" r:id="rId13"/>
    <p:sldId id="319" r:id="rId14"/>
    <p:sldId id="272" r:id="rId15"/>
    <p:sldId id="273" r:id="rId16"/>
    <p:sldId id="274" r:id="rId17"/>
    <p:sldId id="279" r:id="rId18"/>
    <p:sldId id="311" r:id="rId19"/>
    <p:sldId id="320" r:id="rId20"/>
    <p:sldId id="32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6" r:id="rId33"/>
    <p:sldId id="297" r:id="rId34"/>
    <p:sldId id="322" r:id="rId35"/>
    <p:sldId id="298" r:id="rId36"/>
    <p:sldId id="299" r:id="rId37"/>
    <p:sldId id="310" r:id="rId38"/>
    <p:sldId id="304" r:id="rId39"/>
    <p:sldId id="305" r:id="rId40"/>
    <p:sldId id="307" r:id="rId41"/>
    <p:sldId id="308" r:id="rId42"/>
    <p:sldId id="309" r:id="rId43"/>
    <p:sldId id="313" r:id="rId44"/>
    <p:sldId id="312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6546E3-3BA2-4F8A-5B2A-ED05233E4C6B}" v="312" dt="2024-01-11T18:47:07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7"/>
  </p:normalViewPr>
  <p:slideViewPr>
    <p:cSldViewPr>
      <p:cViewPr varScale="1">
        <p:scale>
          <a:sx n="110" d="100"/>
          <a:sy n="110" d="100"/>
        </p:scale>
        <p:origin x="16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287FD3-74F9-0A8D-9D85-16F951A35A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A477B8-D8C0-D636-C0EB-855BADE26B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D594D1F-A288-405B-ABF0-81049293EB2D}" type="datetime1">
              <a:rPr lang="en-US" altLang="en-US"/>
              <a:pPr>
                <a:defRPr/>
              </a:pPr>
              <a:t>1/11/2024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E3B64-2BD1-F182-BD1F-9CAF9ED086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953800-73E8-0361-6D38-7CCB270705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9DB8EE9-5906-4A32-88ED-ABF8D7445C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2380A5A-2A91-EE26-89CE-94959226C7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774B249-A081-93AB-35FF-BBD8F4479C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BC0194F0-66FB-854F-869A-B7FC86A5B2B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DEC28A8-AD2B-9C76-4B5A-7342708C67C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D4236CB8-ABFF-1DFC-595E-87D3E2995E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20AD0A86-8997-0F48-B86A-BF98699BFB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74654F3-1DF0-4870-985D-09177CE27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72FDFA86-FE36-4466-018F-DE14348280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99358423-6238-5544-D6DC-C07CD03F7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43BBADCD-3D20-B3C8-1F6A-7A4B55F67A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A74C2D4-723D-4EFF-ABD1-1E28C93B3DC8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790E6F60-6199-0C9B-89F1-3EFA247B4A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62513F0F-5E68-C51E-F1E9-A5B0C896E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1A5A8E64-5201-6965-6547-2F90F35445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E22691B-B30A-4091-9755-30BE4F6A3DCB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DE4D9E27-AB31-167E-DD41-5321E50548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3733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D06C43EE-4B74-F560-CD06-FEF3FF8C2D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97E77BA2-F56C-F28C-66FF-06D7D18E1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2990DABE-CE4E-CB1A-64D2-789AD2ACE9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14D480-FB8E-4334-9DDE-61C4C00898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88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5F5ED3-D846-BB67-0FC2-1570A976C5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BB559F-BBEC-EC02-71A3-51B700242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1656A9-17C1-1D1B-C080-59169AC169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040C6-4F70-4BC1-8517-25E579B9EE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4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DEFA5A-03BE-D039-76DD-3BD290DB8B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B83B11-C95A-B20C-A7EE-9741AFFA6A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28CFE1-2774-6CBD-725E-EAF7953C28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5F970-474A-409E-8A29-C64DC8E85E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434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75C2F8-CC71-3585-7AEC-CCAE9634C2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BF7A66-DC22-4C16-7DE8-9F333AF0C6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E83966-4748-E791-3CBD-F1B4BF6A66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F8994-FDA9-46C5-87E6-D69B449F3A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70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8E4AC9-7D33-18DA-33AD-54BDBDF2A0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D3BA8A-7FB5-D5AC-ADE8-6CF59BB625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D4B72F-F9B6-145D-C39D-8E329BA174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1ED9D-49E8-4E7E-8EB7-E1D11AAB93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93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771B30-1C7D-4055-5626-A4F5449597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3B358D-9628-9A1E-DDFF-0DE08DF242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54C5DB-03B2-A493-4E69-46DD76ABC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73094-9DF9-4435-843E-82C87099DA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52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DC9CE0-1CD1-7D70-7C70-6FB0834CF7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477D88-4745-02C4-2F42-CB7ACFC91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2E03CF-0969-5F2A-EE5E-960E5D3ADD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19CE9-2D14-4BFB-BADE-08AE7C64F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96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5035143-9178-9134-619E-69B178529D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847BFD3-365B-FFC4-AD59-541FD5A8E7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46C1399-EB0A-44D1-5D8A-D6AA9DFFC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5423C-28C8-4E91-9027-27458A85B1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97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A0C040-E53B-28E5-179B-703559D803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E726D1A-4FE3-78AD-5AE9-04D89C437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53465D-8F04-0C18-43B3-A450CD04AC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D270E-C7C4-4D19-B2F1-7D951F7D67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11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F107C2-F3F6-54DD-9B66-D9150A1AF1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08E798E-C1FF-0FD2-BA66-62E28DF9DC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CE25880-4D7A-C97C-2DA6-9D48A5B27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F11F6-E853-496B-8279-F56C7D652D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53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B468C3-B39D-5570-2084-36EECC4DC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009810-3D1B-8047-303D-F9846B96F6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9CFC31-78E2-E078-D3FB-11750B84DE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199BB-DD5E-4915-9F79-134C4B90D1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69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4B80EF-810E-1A3E-FAE0-CB4A6C41E3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D95D30-0808-1BB1-DD6A-C2D7E064C7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F378AD-8B24-983F-1FEC-D6B8F4C795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9B6ED-DF10-45F5-B80A-E0B41F28AF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59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34F9DB2-7F1E-0212-4BA5-B908C0678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D9833E-CAE9-9968-E0D6-07908E648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6B2E098-4B97-CF21-D25C-90BAC8729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6F9F83C-423F-B793-6A54-1326C5C64E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F033851-AC45-3EA3-FC59-6B673A3AB3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/>
            </a:lvl1pPr>
          </a:lstStyle>
          <a:p>
            <a:pPr>
              <a:defRPr/>
            </a:pPr>
            <a:fld id="{1DE6182F-AD51-4036-8B9B-564DAFCB0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39A75267-71F3-2BC3-573D-CBE8CB489B5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38175" indent="-290513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w"/>
        <a:defRPr sz="2000" b="1">
          <a:solidFill>
            <a:schemeClr val="accent2"/>
          </a:solidFill>
          <a:latin typeface="+mn-lt"/>
          <a:ea typeface="+mn-ea"/>
          <a:cs typeface="+mn-cs"/>
        </a:defRPr>
      </a:lvl2pPr>
      <a:lvl3pPr marL="1033463" indent="-280988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hlink"/>
          </a:solidFill>
          <a:latin typeface="+mn-lt"/>
          <a:ea typeface="+mn-ea"/>
          <a:cs typeface="+mn-cs"/>
        </a:defRPr>
      </a:lvl3pPr>
      <a:lvl4pPr marL="1438275" indent="-290513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hlink"/>
          </a:solidFill>
          <a:latin typeface="+mn-lt"/>
          <a:ea typeface="+mn-ea"/>
          <a:cs typeface="+mn-cs"/>
        </a:defRPr>
      </a:lvl4pPr>
      <a:lvl5pPr marL="1833563" indent="-280988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5pPr>
      <a:lvl6pPr marL="22907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6pPr>
      <a:lvl7pPr marL="27479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7pPr>
      <a:lvl8pPr marL="32051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8pPr>
      <a:lvl9pPr marL="36623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B66ED68B-CDAB-58F1-F4B1-D750C077D3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" y="2130425"/>
            <a:ext cx="9067800" cy="1470025"/>
          </a:xfrm>
        </p:spPr>
        <p:txBody>
          <a:bodyPr/>
          <a:lstStyle/>
          <a:p>
            <a:pPr eaLnBrk="1" hangingPunct="1"/>
            <a:r>
              <a:rPr lang="en-US" altLang="en-US" sz="2800"/>
              <a:t>Simple Data Types in C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0A3CF9CF-C654-67B4-3974-4D941E64F4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Alan L. Cox</a:t>
            </a:r>
          </a:p>
          <a:p>
            <a:pPr eaLnBrk="1" hangingPunct="1"/>
            <a:r>
              <a:rPr lang="en-US" altLang="en-US"/>
              <a:t>alc@rice.edu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>
            <a:extLst>
              <a:ext uri="{FF2B5EF4-FFF2-40B4-BE49-F238E27FC236}">
                <a16:creationId xmlns:a16="http://schemas.microsoft.com/office/drawing/2014/main" id="{6352A902-B338-804B-440A-9B0475E4515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7650" name="Footer Placeholder 4">
            <a:extLst>
              <a:ext uri="{FF2B5EF4-FFF2-40B4-BE49-F238E27FC236}">
                <a16:creationId xmlns:a16="http://schemas.microsoft.com/office/drawing/2014/main" id="{75ABAFC2-A31A-6DF0-55F3-419F233D5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E919AAFD-1B8C-22B1-F2FB-5C12F0B3F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783CA7-3EF9-4DF6-B420-25E8145182C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5507001C-C505-E991-E35C-8867E39DFD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ASCII</a:t>
            </a:r>
          </a:p>
        </p:txBody>
      </p:sp>
      <p:sp>
        <p:nvSpPr>
          <p:cNvPr id="27653" name="Text Box 3">
            <a:extLst>
              <a:ext uri="{FF2B5EF4-FFF2-40B4-BE49-F238E27FC236}">
                <a16:creationId xmlns:a16="http://schemas.microsoft.com/office/drawing/2014/main" id="{12E7DD4B-26C9-4EF9-CCD7-14E262D47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13" y="1482725"/>
            <a:ext cx="8129587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From </a:t>
            </a:r>
            <a:r>
              <a:rPr lang="ja-JP" altLang="en-US" sz="2000" b="0">
                <a:latin typeface="Tahoma" panose="020B0604030504040204" pitchFamily="34" charset="0"/>
              </a:rPr>
              <a:t>“</a:t>
            </a:r>
            <a:r>
              <a:rPr lang="en-US" altLang="ja-JP" sz="2000">
                <a:latin typeface="Courier New" panose="02070309020205020404" pitchFamily="49" charset="0"/>
              </a:rPr>
              <a:t>man ascii</a:t>
            </a:r>
            <a:r>
              <a:rPr lang="ja-JP" altLang="en-US" sz="2000" b="0">
                <a:latin typeface="Tahoma" panose="020B0604030504040204" pitchFamily="34" charset="0"/>
              </a:rPr>
              <a:t>”</a:t>
            </a:r>
            <a:r>
              <a:rPr lang="en-US" altLang="ja-JP" sz="2000" b="0">
                <a:latin typeface="Tahoma" panose="020B0604030504040204" pitchFamily="34" charset="0"/>
              </a:rPr>
              <a:t>:</a:t>
            </a:r>
          </a:p>
          <a:p>
            <a:pPr algn="ctr" eaLnBrk="1" hangingPunct="1"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 0 NUL|  1 SOH|  2 STX|  3 ETX|  4 EOT|  5 ENQ|  6 ACK|  7 BEL|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 8 BS |  9 HT | 10 NL | 11 VT | 12 NP | 13 CR | 14 SO | 15 SI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16 DLE| 17 DC1| 18 DC2| 19 DC3| 20 DC4| 21 NAK| 22 SYN| 23 ETB|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24 CAN| 25 EM | 26 SUB| 27 ESC| 28 FS | 29 GS | 30 RS | 31 US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32 SP | 33  ! | 34  " | 35  # | 36  $ | 37  % | 38  &amp; | 39  '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40  ( | 41  ) | 42  * | 43  + | 44  , | 45  - | 46  . | 47  /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48  0 | 49  1 | 50  2 | 51  3 | 52  4 | 53  5 | 54  6 | 55  7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56  8 | 57  9 | 58  : | 59  ; | 60  &lt; | 61  = | 62  &gt; | 63  ?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64  @ | 65  A | 66  B | 67  C | 68  D | 69  E | 70  F | 71  G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72  H | 73  I | 74  J | 75  K | 76  L | 77  M | 78  N | 79  O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80  P | 81  Q | 82  R | 83  S | 84  T | 85  U | 86  V | 87  W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88  X | 89  Y | 90  Z | 91  [ | 92  \ | 93  ] | 94  ^ | 95  _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 96  ` | 97  a | 98  b | 99  c |100  d |101  e |102  f |103  g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|104  h |105  i |106  j |107  k |108  l |109  m |110  n |111  o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|112  p |113  q |114  r |115  s |116  t |117  u |118  v |119  w |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|120  x |121  y |122  z |123  { |124  | |125  } |126  ~ |127 DEL|</a:t>
            </a:r>
          </a:p>
        </p:txBody>
      </p:sp>
      <p:grpSp>
        <p:nvGrpSpPr>
          <p:cNvPr id="27654" name="Group 4">
            <a:extLst>
              <a:ext uri="{FF2B5EF4-FFF2-40B4-BE49-F238E27FC236}">
                <a16:creationId xmlns:a16="http://schemas.microsoft.com/office/drawing/2014/main" id="{9CF9BF5E-5AAF-7150-BFAC-EFEA75043797}"/>
              </a:ext>
            </a:extLst>
          </p:cNvPr>
          <p:cNvGrpSpPr>
            <a:grpSpLocks/>
          </p:cNvGrpSpPr>
          <p:nvPr/>
        </p:nvGrpSpPr>
        <p:grpSpPr bwMode="auto">
          <a:xfrm>
            <a:off x="0" y="1101725"/>
            <a:ext cx="1162050" cy="1981200"/>
            <a:chOff x="96" y="960"/>
            <a:chExt cx="732" cy="1248"/>
          </a:xfrm>
        </p:grpSpPr>
        <p:sp>
          <p:nvSpPr>
            <p:cNvPr id="27655" name="Text Box 5">
              <a:extLst>
                <a:ext uri="{FF2B5EF4-FFF2-40B4-BE49-F238E27FC236}">
                  <a16:creationId xmlns:a16="http://schemas.microsoft.com/office/drawing/2014/main" id="{47DA4E84-3194-9DA3-B50E-408F89E86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960"/>
              <a:ext cx="732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Special </a:t>
              </a:r>
              <a:r>
                <a:rPr lang="en-US" altLang="en-US" sz="1600" b="0" i="1">
                  <a:latin typeface="Tahoma" panose="020B0604030504040204" pitchFamily="34" charset="0"/>
                </a:rPr>
                <a:t>control</a:t>
              </a:r>
              <a:r>
                <a:rPr lang="en-US" altLang="en-US" sz="1600" b="0">
                  <a:latin typeface="Tahoma" panose="020B0604030504040204" pitchFamily="34" charset="0"/>
                </a:rPr>
                <a:t> characters</a:t>
              </a:r>
            </a:p>
          </p:txBody>
        </p:sp>
        <p:sp>
          <p:nvSpPr>
            <p:cNvPr id="27656" name="AutoShape 6">
              <a:extLst>
                <a:ext uri="{FF2B5EF4-FFF2-40B4-BE49-F238E27FC236}">
                  <a16:creationId xmlns:a16="http://schemas.microsoft.com/office/drawing/2014/main" id="{35AB0587-44BA-43EA-77E9-494E3583A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" y="1632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7657" name="Line 7">
              <a:extLst>
                <a:ext uri="{FF2B5EF4-FFF2-40B4-BE49-F238E27FC236}">
                  <a16:creationId xmlns:a16="http://schemas.microsoft.com/office/drawing/2014/main" id="{CC3372C7-BD85-99AA-C8F7-E41232BC62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488"/>
              <a:ext cx="144" cy="4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>
            <a:extLst>
              <a:ext uri="{FF2B5EF4-FFF2-40B4-BE49-F238E27FC236}">
                <a16:creationId xmlns:a16="http://schemas.microsoft.com/office/drawing/2014/main" id="{C5D086B4-67CC-A506-849E-7511CFF49A8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F65D0DD2-02B8-6264-5E9D-0189CD1CE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23CD20DF-C985-91DC-62DB-5EE8C7443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733FDC-0CED-43A0-B975-F5868CFDD4F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8238EF1F-010E-8D8A-6F55-E46E149E5A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Characters are just numbers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54CF8D4C-4006-62B4-B220-42DA627312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229600" cy="4830762"/>
          </a:xfrm>
        </p:spPr>
        <p:txBody>
          <a:bodyPr/>
          <a:lstStyle/>
          <a:p>
            <a:pPr eaLnBrk="1" hangingPunct="1"/>
            <a:r>
              <a:rPr lang="en-US" altLang="en-US"/>
              <a:t>What does this function do?</a:t>
            </a:r>
          </a:p>
        </p:txBody>
      </p:sp>
      <p:sp>
        <p:nvSpPr>
          <p:cNvPr id="28678" name="Text Box 4">
            <a:extLst>
              <a:ext uri="{FF2B5EF4-FFF2-40B4-BE49-F238E27FC236}">
                <a16:creationId xmlns:a16="http://schemas.microsoft.com/office/drawing/2014/main" id="{F12A55D2-A809-5C3F-0B99-8C8BDFB53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825625"/>
            <a:ext cx="5110163" cy="4462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char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fun(char c)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char new_c;</a:t>
            </a:r>
          </a:p>
          <a:p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  if ((c &gt;= 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A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) &amp;&amp; (c &lt;= 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Z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))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new_c = c - 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A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 + 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a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else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new_c = c;</a:t>
            </a:r>
          </a:p>
          <a:p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  return (new_c);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}    </a:t>
            </a: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D7B476C5-DB90-E975-1562-94249FC890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919288"/>
            <a:ext cx="685800" cy="61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0906BA2F-2317-DC66-64C0-519AF4102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90688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return type</a:t>
            </a:r>
          </a:p>
        </p:txBody>
      </p:sp>
      <p:sp>
        <p:nvSpPr>
          <p:cNvPr id="74760" name="Line 8">
            <a:extLst>
              <a:ext uri="{FF2B5EF4-FFF2-40B4-BE49-F238E27FC236}">
                <a16:creationId xmlns:a16="http://schemas.microsoft.com/office/drawing/2014/main" id="{62A38246-646F-B660-B58C-ACA007BFB7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2362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1" name="Text Box 9">
            <a:extLst>
              <a:ext uri="{FF2B5EF4-FFF2-40B4-BE49-F238E27FC236}">
                <a16:creationId xmlns:a16="http://schemas.microsoft.com/office/drawing/2014/main" id="{BB86914A-247D-9FEA-D7B5-FFBE9181D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127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procedure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name</a:t>
            </a:r>
          </a:p>
        </p:txBody>
      </p:sp>
      <p:sp>
        <p:nvSpPr>
          <p:cNvPr id="74763" name="Line 11">
            <a:extLst>
              <a:ext uri="{FF2B5EF4-FFF2-40B4-BE49-F238E27FC236}">
                <a16:creationId xmlns:a16="http://schemas.microsoft.com/office/drawing/2014/main" id="{DDFBE254-FA1E-61DA-7496-5EA0FC6C4F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1981200"/>
            <a:ext cx="3505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4" name="Text Box 12">
            <a:extLst>
              <a:ext uri="{FF2B5EF4-FFF2-40B4-BE49-F238E27FC236}">
                <a16:creationId xmlns:a16="http://schemas.microsoft.com/office/drawing/2014/main" id="{11F0F863-2971-81DA-BBD7-38E5F5517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750" y="1600200"/>
            <a:ext cx="1644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argument type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and name</a:t>
            </a:r>
          </a:p>
        </p:txBody>
      </p:sp>
      <p:sp>
        <p:nvSpPr>
          <p:cNvPr id="74765" name="Line 13">
            <a:extLst>
              <a:ext uri="{FF2B5EF4-FFF2-40B4-BE49-F238E27FC236}">
                <a16:creationId xmlns:a16="http://schemas.microsoft.com/office/drawing/2014/main" id="{8B89D515-B700-8D36-4E9F-43C9100BC9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310515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6" name="Text Box 14">
            <a:extLst>
              <a:ext uri="{FF2B5EF4-FFF2-40B4-BE49-F238E27FC236}">
                <a16:creationId xmlns:a16="http://schemas.microsoft.com/office/drawing/2014/main" id="{95A66DC0-9443-69B8-39B2-77647E420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28950"/>
            <a:ext cx="1695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local variable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type and name</a:t>
            </a:r>
          </a:p>
        </p:txBody>
      </p:sp>
      <p:sp>
        <p:nvSpPr>
          <p:cNvPr id="74767" name="Line 15">
            <a:extLst>
              <a:ext uri="{FF2B5EF4-FFF2-40B4-BE49-F238E27FC236}">
                <a16:creationId xmlns:a16="http://schemas.microsoft.com/office/drawing/2014/main" id="{CE9C2F0C-B084-CE52-9AAC-C8E498720C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77000" y="417195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8" name="Text Box 16">
            <a:extLst>
              <a:ext uri="{FF2B5EF4-FFF2-40B4-BE49-F238E27FC236}">
                <a16:creationId xmlns:a16="http://schemas.microsoft.com/office/drawing/2014/main" id="{E79FEF53-3771-3103-56B3-B590A008D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943350"/>
            <a:ext cx="1314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Math 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characters!</a:t>
            </a:r>
          </a:p>
        </p:txBody>
      </p:sp>
      <p:sp>
        <p:nvSpPr>
          <p:cNvPr id="74769" name="Line 17">
            <a:extLst>
              <a:ext uri="{FF2B5EF4-FFF2-40B4-BE49-F238E27FC236}">
                <a16:creationId xmlns:a16="http://schemas.microsoft.com/office/drawing/2014/main" id="{5080A6C0-427C-76BD-01EE-71FB81C3F2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48615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0" name="Text Box 18">
            <a:extLst>
              <a:ext uri="{FF2B5EF4-FFF2-40B4-BE49-F238E27FC236}">
                <a16:creationId xmlns:a16="http://schemas.microsoft.com/office/drawing/2014/main" id="{9DA5D740-8CC0-0214-4A15-0D1C0FE6C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181350"/>
            <a:ext cx="178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comparisons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with characters!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  <p:bldP spid="74758" grpId="0"/>
      <p:bldP spid="74761" grpId="0"/>
      <p:bldP spid="74764" grpId="0"/>
      <p:bldP spid="74766" grpId="0"/>
      <p:bldP spid="74768" grpId="0"/>
      <p:bldP spid="747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>
            <a:extLst>
              <a:ext uri="{FF2B5EF4-FFF2-40B4-BE49-F238E27FC236}">
                <a16:creationId xmlns:a16="http://schemas.microsoft.com/office/drawing/2014/main" id="{40049457-2AF1-0B48-8ADF-356F1B02285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9698" name="Footer Placeholder 4">
            <a:extLst>
              <a:ext uri="{FF2B5EF4-FFF2-40B4-BE49-F238E27FC236}">
                <a16:creationId xmlns:a16="http://schemas.microsoft.com/office/drawing/2014/main" id="{3B792A28-37CB-6119-B71C-82CEF421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E8D0FF7D-E625-E2BC-0A02-F2F1FC0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8AC1A9-B6A3-458B-993C-24736623EF2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9700" name="Rectangle 7">
            <a:extLst>
              <a:ext uri="{FF2B5EF4-FFF2-40B4-BE49-F238E27FC236}">
                <a16:creationId xmlns:a16="http://schemas.microsoft.com/office/drawing/2014/main" id="{36974C86-933B-7795-CDD2-11ADB111ED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Integers</a:t>
            </a:r>
          </a:p>
        </p:txBody>
      </p:sp>
      <p:sp>
        <p:nvSpPr>
          <p:cNvPr id="29701" name="Rectangle 8">
            <a:extLst>
              <a:ext uri="{FF2B5EF4-FFF2-40B4-BE49-F238E27FC236}">
                <a16:creationId xmlns:a16="http://schemas.microsoft.com/office/drawing/2014/main" id="{712AB730-639B-4BAB-9C74-635499E094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Fundamental problem:</a:t>
            </a:r>
          </a:p>
          <a:p>
            <a:pPr lvl="1" eaLnBrk="1" hangingPunct="1"/>
            <a:r>
              <a:rPr lang="en-US" altLang="en-US"/>
              <a:t>Fixed-size representation can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t encode all numbers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Standard low-level solution:</a:t>
            </a:r>
          </a:p>
          <a:p>
            <a:pPr lvl="1" eaLnBrk="1" hangingPunct="1"/>
            <a:r>
              <a:rPr lang="en-US" altLang="en-US"/>
              <a:t>Limit number range and precision</a:t>
            </a:r>
          </a:p>
          <a:p>
            <a:pPr lvl="2" eaLnBrk="1" hangingPunct="1"/>
            <a:r>
              <a:rPr lang="en-US" altLang="en-US"/>
              <a:t>Usually sufficient</a:t>
            </a:r>
          </a:p>
          <a:p>
            <a:pPr lvl="2" eaLnBrk="1" hangingPunct="1"/>
            <a:r>
              <a:rPr lang="en-US" altLang="en-US"/>
              <a:t>Potential source of bugs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Signed and unsigned variants</a:t>
            </a:r>
          </a:p>
          <a:p>
            <a:pPr lvl="1" eaLnBrk="1" hangingPunct="1"/>
            <a:r>
              <a:rPr lang="en-US" altLang="en-US"/>
              <a:t>unsigned modifier can be used with any sized integer (short, long, or long long)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29702" name="Rectangle 4">
            <a:extLst>
              <a:ext uri="{FF2B5EF4-FFF2-40B4-BE49-F238E27FC236}">
                <a16:creationId xmlns:a16="http://schemas.microsoft.com/office/drawing/2014/main" id="{EC11F7C9-931E-B41F-0F03-4DAF69C38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038600"/>
            <a:ext cx="853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en-US" sz="2800" b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899B06DD-818B-11CB-F721-70BD118CF4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Signed Integer</a:t>
            </a:r>
          </a:p>
        </p:txBody>
      </p:sp>
      <p:sp>
        <p:nvSpPr>
          <p:cNvPr id="30722" name="Date Placeholder 3">
            <a:extLst>
              <a:ext uri="{FF2B5EF4-FFF2-40B4-BE49-F238E27FC236}">
                <a16:creationId xmlns:a16="http://schemas.microsoft.com/office/drawing/2014/main" id="{943508B3-21CB-5E04-AF00-3683A792041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0723" name="Footer Placeholder 4">
            <a:extLst>
              <a:ext uri="{FF2B5EF4-FFF2-40B4-BE49-F238E27FC236}">
                <a16:creationId xmlns:a16="http://schemas.microsoft.com/office/drawing/2014/main" id="{B4E614C0-847A-D468-276D-93FE9522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30724" name="Slide Number Placeholder 5">
            <a:extLst>
              <a:ext uri="{FF2B5EF4-FFF2-40B4-BE49-F238E27FC236}">
                <a16:creationId xmlns:a16="http://schemas.microsoft.com/office/drawing/2014/main" id="{56968F60-FB75-23ED-568D-FA365853D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9FE685-A8DA-4483-ADFC-E00840B89AC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30725" name="Picture 6" descr="images (1).jpeg">
            <a:extLst>
              <a:ext uri="{FF2B5EF4-FFF2-40B4-BE49-F238E27FC236}">
                <a16:creationId xmlns:a16="http://schemas.microsoft.com/office/drawing/2014/main" id="{50F0E211-B422-C6E3-E87F-D9C83B07C0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286000"/>
            <a:ext cx="85471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>
            <a:extLst>
              <a:ext uri="{FF2B5EF4-FFF2-40B4-BE49-F238E27FC236}">
                <a16:creationId xmlns:a16="http://schemas.microsoft.com/office/drawing/2014/main" id="{4864E2AD-69AA-3D87-9A8B-EA36AB3EC6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1746" name="Footer Placeholder 4">
            <a:extLst>
              <a:ext uri="{FF2B5EF4-FFF2-40B4-BE49-F238E27FC236}">
                <a16:creationId xmlns:a16="http://schemas.microsoft.com/office/drawing/2014/main" id="{F66D40F8-892C-4265-D300-E40FE818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31747" name="Slide Number Placeholder 5">
            <a:extLst>
              <a:ext uri="{FF2B5EF4-FFF2-40B4-BE49-F238E27FC236}">
                <a16:creationId xmlns:a16="http://schemas.microsoft.com/office/drawing/2014/main" id="{0740C3A9-9D47-5E50-0C3F-592075979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DCCE75-14E1-4D91-A8CE-0ED27BD8941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47D590A1-2238-8687-7D2D-5E8E7BC75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Integer Representations</a:t>
            </a:r>
          </a:p>
        </p:txBody>
      </p:sp>
      <p:graphicFrame>
        <p:nvGraphicFramePr>
          <p:cNvPr id="31749" name="Object 2">
            <a:extLst>
              <a:ext uri="{FF2B5EF4-FFF2-40B4-BE49-F238E27FC236}">
                <a16:creationId xmlns:a16="http://schemas.microsoft.com/office/drawing/2014/main" id="{74C9F5CC-6FD0-2A31-20AF-60E3306975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371600"/>
          <a:ext cx="3810000" cy="415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0" imgH="0" progId="Word.Document.8">
                  <p:embed/>
                </p:oleObj>
              </mc:Choice>
              <mc:Fallback>
                <p:oleObj name="Document" r:id="rId2" imgW="0" imgH="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3810000" cy="415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>
            <a:extLst>
              <a:ext uri="{FF2B5EF4-FFF2-40B4-BE49-F238E27FC236}">
                <a16:creationId xmlns:a16="http://schemas.microsoft.com/office/drawing/2014/main" id="{0E29F60D-44C0-A51E-F279-46E4F92B041E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1143000"/>
            <a:ext cx="4991100" cy="4419600"/>
            <a:chOff x="2496" y="1104"/>
            <a:chExt cx="3144" cy="2784"/>
          </a:xfrm>
        </p:grpSpPr>
        <p:sp>
          <p:nvSpPr>
            <p:cNvPr id="31755" name="Oval 5">
              <a:extLst>
                <a:ext uri="{FF2B5EF4-FFF2-40B4-BE49-F238E27FC236}">
                  <a16:creationId xmlns:a16="http://schemas.microsoft.com/office/drawing/2014/main" id="{83298D86-CF57-0C68-19BA-01CEECBF9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296"/>
              <a:ext cx="2400" cy="240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US" altLang="en-US" b="0" u="sng">
                <a:latin typeface="Courier New" panose="02070309020205020404" pitchFamily="49" charset="0"/>
              </a:endParaRPr>
            </a:p>
          </p:txBody>
        </p:sp>
        <p:sp>
          <p:nvSpPr>
            <p:cNvPr id="31756" name="Text Box 6">
              <a:extLst>
                <a:ext uri="{FF2B5EF4-FFF2-40B4-BE49-F238E27FC236}">
                  <a16:creationId xmlns:a16="http://schemas.microsoft.com/office/drawing/2014/main" id="{16B3A2BC-D223-F6AB-9E1C-E5D58B30F3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0" y="1104"/>
              <a:ext cx="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0000</a:t>
              </a:r>
            </a:p>
          </p:txBody>
        </p:sp>
        <p:sp>
          <p:nvSpPr>
            <p:cNvPr id="31757" name="Text Box 7">
              <a:extLst>
                <a:ext uri="{FF2B5EF4-FFF2-40B4-BE49-F238E27FC236}">
                  <a16:creationId xmlns:a16="http://schemas.microsoft.com/office/drawing/2014/main" id="{6379748A-417A-5DD0-963E-65132BA45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1152"/>
              <a:ext cx="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0001</a:t>
              </a:r>
            </a:p>
          </p:txBody>
        </p:sp>
        <p:sp>
          <p:nvSpPr>
            <p:cNvPr id="31758" name="Text Box 8">
              <a:extLst>
                <a:ext uri="{FF2B5EF4-FFF2-40B4-BE49-F238E27FC236}">
                  <a16:creationId xmlns:a16="http://schemas.microsoft.com/office/drawing/2014/main" id="{2F57353C-54FB-DF13-676E-94B6C96623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1392"/>
              <a:ext cx="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0010</a:t>
              </a:r>
            </a:p>
          </p:txBody>
        </p:sp>
        <p:sp>
          <p:nvSpPr>
            <p:cNvPr id="31759" name="Text Box 9">
              <a:extLst>
                <a:ext uri="{FF2B5EF4-FFF2-40B4-BE49-F238E27FC236}">
                  <a16:creationId xmlns:a16="http://schemas.microsoft.com/office/drawing/2014/main" id="{CD36304C-EB35-EA49-2C5F-89A5483839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2" y="1872"/>
              <a:ext cx="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0011</a:t>
              </a:r>
            </a:p>
          </p:txBody>
        </p:sp>
        <p:sp>
          <p:nvSpPr>
            <p:cNvPr id="31760" name="Text Box 10">
              <a:extLst>
                <a:ext uri="{FF2B5EF4-FFF2-40B4-BE49-F238E27FC236}">
                  <a16:creationId xmlns:a16="http://schemas.microsoft.com/office/drawing/2014/main" id="{C57D8B1C-88DD-87F2-45EF-27050D0A15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0" y="2400"/>
              <a:ext cx="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0100</a:t>
              </a:r>
            </a:p>
          </p:txBody>
        </p:sp>
        <p:sp>
          <p:nvSpPr>
            <p:cNvPr id="31761" name="Text Box 11">
              <a:extLst>
                <a:ext uri="{FF2B5EF4-FFF2-40B4-BE49-F238E27FC236}">
                  <a16:creationId xmlns:a16="http://schemas.microsoft.com/office/drawing/2014/main" id="{C4EA6154-1CF9-FCFF-84A8-2D47632A6C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2" y="2928"/>
              <a:ext cx="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0101</a:t>
              </a:r>
            </a:p>
          </p:txBody>
        </p:sp>
        <p:sp>
          <p:nvSpPr>
            <p:cNvPr id="31762" name="Text Box 12">
              <a:extLst>
                <a:ext uri="{FF2B5EF4-FFF2-40B4-BE49-F238E27FC236}">
                  <a16:creationId xmlns:a16="http://schemas.microsoft.com/office/drawing/2014/main" id="{2AA0DD13-593F-46EE-4C21-98B5FAB3A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3408"/>
              <a:ext cx="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0110</a:t>
              </a:r>
            </a:p>
          </p:txBody>
        </p:sp>
        <p:sp>
          <p:nvSpPr>
            <p:cNvPr id="31763" name="Text Box 13">
              <a:extLst>
                <a:ext uri="{FF2B5EF4-FFF2-40B4-BE49-F238E27FC236}">
                  <a16:creationId xmlns:a16="http://schemas.microsoft.com/office/drawing/2014/main" id="{0DF53608-AA86-E0AE-E945-32DB962E39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3648"/>
              <a:ext cx="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0111</a:t>
              </a:r>
            </a:p>
          </p:txBody>
        </p:sp>
        <p:sp>
          <p:nvSpPr>
            <p:cNvPr id="31764" name="Text Box 14">
              <a:extLst>
                <a:ext uri="{FF2B5EF4-FFF2-40B4-BE49-F238E27FC236}">
                  <a16:creationId xmlns:a16="http://schemas.microsoft.com/office/drawing/2014/main" id="{27E3D32C-EEBE-A79C-4CDE-CF891AB88D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0" y="3696"/>
              <a:ext cx="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1000</a:t>
              </a:r>
            </a:p>
          </p:txBody>
        </p:sp>
        <p:sp>
          <p:nvSpPr>
            <p:cNvPr id="31765" name="Text Box 15">
              <a:extLst>
                <a:ext uri="{FF2B5EF4-FFF2-40B4-BE49-F238E27FC236}">
                  <a16:creationId xmlns:a16="http://schemas.microsoft.com/office/drawing/2014/main" id="{B5E8F71D-0B0C-01A4-6FA3-4F80E93AD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648"/>
              <a:ext cx="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1001</a:t>
              </a:r>
            </a:p>
          </p:txBody>
        </p:sp>
        <p:sp>
          <p:nvSpPr>
            <p:cNvPr id="31766" name="Text Box 16">
              <a:extLst>
                <a:ext uri="{FF2B5EF4-FFF2-40B4-BE49-F238E27FC236}">
                  <a16:creationId xmlns:a16="http://schemas.microsoft.com/office/drawing/2014/main" id="{0BB7D3F0-BC2D-4361-7750-3EB6E31C7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976"/>
              <a:ext cx="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1011</a:t>
              </a:r>
            </a:p>
          </p:txBody>
        </p:sp>
        <p:sp>
          <p:nvSpPr>
            <p:cNvPr id="31767" name="Text Box 17">
              <a:extLst>
                <a:ext uri="{FF2B5EF4-FFF2-40B4-BE49-F238E27FC236}">
                  <a16:creationId xmlns:a16="http://schemas.microsoft.com/office/drawing/2014/main" id="{DCB6DAD8-07FB-8023-8959-ADFFBEC158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400"/>
              <a:ext cx="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1100</a:t>
              </a:r>
            </a:p>
          </p:txBody>
        </p:sp>
        <p:sp>
          <p:nvSpPr>
            <p:cNvPr id="31768" name="Text Box 18">
              <a:extLst>
                <a:ext uri="{FF2B5EF4-FFF2-40B4-BE49-F238E27FC236}">
                  <a16:creationId xmlns:a16="http://schemas.microsoft.com/office/drawing/2014/main" id="{DA0A43E4-5E24-2191-C0D9-34432C6059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872"/>
              <a:ext cx="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1101</a:t>
              </a:r>
            </a:p>
          </p:txBody>
        </p:sp>
        <p:sp>
          <p:nvSpPr>
            <p:cNvPr id="31769" name="Text Box 19">
              <a:extLst>
                <a:ext uri="{FF2B5EF4-FFF2-40B4-BE49-F238E27FC236}">
                  <a16:creationId xmlns:a16="http://schemas.microsoft.com/office/drawing/2014/main" id="{B8E05954-B36E-32C9-AE47-5CDDE822A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408"/>
              <a:ext cx="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1010</a:t>
              </a:r>
            </a:p>
          </p:txBody>
        </p:sp>
        <p:sp>
          <p:nvSpPr>
            <p:cNvPr id="31770" name="Text Box 20">
              <a:extLst>
                <a:ext uri="{FF2B5EF4-FFF2-40B4-BE49-F238E27FC236}">
                  <a16:creationId xmlns:a16="http://schemas.microsoft.com/office/drawing/2014/main" id="{214E1AD4-09F5-0356-1A7A-C7C0DFE8DC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392"/>
              <a:ext cx="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1110</a:t>
              </a:r>
            </a:p>
          </p:txBody>
        </p:sp>
        <p:sp>
          <p:nvSpPr>
            <p:cNvPr id="31771" name="Text Box 21">
              <a:extLst>
                <a:ext uri="{FF2B5EF4-FFF2-40B4-BE49-F238E27FC236}">
                  <a16:creationId xmlns:a16="http://schemas.microsoft.com/office/drawing/2014/main" id="{1AC201F8-EC70-F369-4078-B20B2D539F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152"/>
              <a:ext cx="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1111</a:t>
              </a:r>
            </a:p>
          </p:txBody>
        </p:sp>
        <p:sp>
          <p:nvSpPr>
            <p:cNvPr id="31772" name="Oval 22">
              <a:extLst>
                <a:ext uri="{FF2B5EF4-FFF2-40B4-BE49-F238E27FC236}">
                  <a16:creationId xmlns:a16="http://schemas.microsoft.com/office/drawing/2014/main" id="{2D63A1D8-BAB0-A2F7-D43E-9E2774555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584"/>
              <a:ext cx="1824" cy="182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US" altLang="en-US" b="0" u="sng">
                <a:latin typeface="Courier New" panose="02070309020205020404" pitchFamily="49" charset="0"/>
              </a:endParaRPr>
            </a:p>
          </p:txBody>
        </p:sp>
        <p:sp>
          <p:nvSpPr>
            <p:cNvPr id="31773" name="Text Box 23">
              <a:extLst>
                <a:ext uri="{FF2B5EF4-FFF2-40B4-BE49-F238E27FC236}">
                  <a16:creationId xmlns:a16="http://schemas.microsoft.com/office/drawing/2014/main" id="{CC4970AA-65BC-8960-A2F7-182D1C336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1" y="1344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31774" name="Text Box 24">
              <a:extLst>
                <a:ext uri="{FF2B5EF4-FFF2-40B4-BE49-F238E27FC236}">
                  <a16:creationId xmlns:a16="http://schemas.microsoft.com/office/drawing/2014/main" id="{FF983FC0-1549-2DF9-7F0E-28D65CE223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1440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1775" name="Text Box 25">
              <a:extLst>
                <a:ext uri="{FF2B5EF4-FFF2-40B4-BE49-F238E27FC236}">
                  <a16:creationId xmlns:a16="http://schemas.microsoft.com/office/drawing/2014/main" id="{C28A892A-B567-0B8A-3532-E4790A0EE7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1680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1776" name="Text Box 26">
              <a:extLst>
                <a:ext uri="{FF2B5EF4-FFF2-40B4-BE49-F238E27FC236}">
                  <a16:creationId xmlns:a16="http://schemas.microsoft.com/office/drawing/2014/main" id="{70E23D9E-DA55-7DB6-4DDB-B34073029D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2016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1777" name="Text Box 27">
              <a:extLst>
                <a:ext uri="{FF2B5EF4-FFF2-40B4-BE49-F238E27FC236}">
                  <a16:creationId xmlns:a16="http://schemas.microsoft.com/office/drawing/2014/main" id="{21E739F1-EDA4-3A2B-0199-6AFE48933A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0" y="2400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31778" name="Text Box 28">
              <a:extLst>
                <a:ext uri="{FF2B5EF4-FFF2-40B4-BE49-F238E27FC236}">
                  <a16:creationId xmlns:a16="http://schemas.microsoft.com/office/drawing/2014/main" id="{5415D4EA-499D-6F1B-50FA-F78D95558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2832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31779" name="Text Box 29">
              <a:extLst>
                <a:ext uri="{FF2B5EF4-FFF2-40B4-BE49-F238E27FC236}">
                  <a16:creationId xmlns:a16="http://schemas.microsoft.com/office/drawing/2014/main" id="{97BE1468-277B-7B9B-6295-59589DDE2E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3168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31780" name="Text Box 30">
              <a:extLst>
                <a:ext uri="{FF2B5EF4-FFF2-40B4-BE49-F238E27FC236}">
                  <a16:creationId xmlns:a16="http://schemas.microsoft.com/office/drawing/2014/main" id="{8590F436-41C0-3545-86E0-49C0D8835D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3408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31781" name="Text Box 31">
              <a:extLst>
                <a:ext uri="{FF2B5EF4-FFF2-40B4-BE49-F238E27FC236}">
                  <a16:creationId xmlns:a16="http://schemas.microsoft.com/office/drawing/2014/main" id="{D086A3EF-5229-703B-AD5D-6711670529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1" y="3456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31782" name="Text Box 32">
              <a:extLst>
                <a:ext uri="{FF2B5EF4-FFF2-40B4-BE49-F238E27FC236}">
                  <a16:creationId xmlns:a16="http://schemas.microsoft.com/office/drawing/2014/main" id="{27B79732-2B1D-55E6-7AFE-905C83718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408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31783" name="Text Box 33">
              <a:extLst>
                <a:ext uri="{FF2B5EF4-FFF2-40B4-BE49-F238E27FC236}">
                  <a16:creationId xmlns:a16="http://schemas.microsoft.com/office/drawing/2014/main" id="{A3B0BC18-C08A-6583-4860-A055D2FC91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3168"/>
              <a:ext cx="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31784" name="Text Box 34">
              <a:extLst>
                <a:ext uri="{FF2B5EF4-FFF2-40B4-BE49-F238E27FC236}">
                  <a16:creationId xmlns:a16="http://schemas.microsoft.com/office/drawing/2014/main" id="{8E3671F1-177E-E909-297A-A79CD10E5C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01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D</a:t>
              </a:r>
            </a:p>
          </p:txBody>
        </p:sp>
        <p:sp>
          <p:nvSpPr>
            <p:cNvPr id="31785" name="Text Box 35">
              <a:extLst>
                <a:ext uri="{FF2B5EF4-FFF2-40B4-BE49-F238E27FC236}">
                  <a16:creationId xmlns:a16="http://schemas.microsoft.com/office/drawing/2014/main" id="{0D9EAF8E-7EB4-64BA-EF93-6D2C0E685B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5" y="2400"/>
              <a:ext cx="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C</a:t>
              </a:r>
            </a:p>
          </p:txBody>
        </p:sp>
        <p:sp>
          <p:nvSpPr>
            <p:cNvPr id="31786" name="Text Box 36">
              <a:extLst>
                <a:ext uri="{FF2B5EF4-FFF2-40B4-BE49-F238E27FC236}">
                  <a16:creationId xmlns:a16="http://schemas.microsoft.com/office/drawing/2014/main" id="{41FD4BA5-DADF-4C43-4B72-809976DC2A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2832"/>
              <a:ext cx="18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31787" name="Text Box 37">
              <a:extLst>
                <a:ext uri="{FF2B5EF4-FFF2-40B4-BE49-F238E27FC236}">
                  <a16:creationId xmlns:a16="http://schemas.microsoft.com/office/drawing/2014/main" id="{8F4D5D38-FD60-DB9E-A916-6BC96AA06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1680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E</a:t>
              </a:r>
            </a:p>
          </p:txBody>
        </p:sp>
        <p:sp>
          <p:nvSpPr>
            <p:cNvPr id="31788" name="Text Box 38">
              <a:extLst>
                <a:ext uri="{FF2B5EF4-FFF2-40B4-BE49-F238E27FC236}">
                  <a16:creationId xmlns:a16="http://schemas.microsoft.com/office/drawing/2014/main" id="{24606718-10A1-16CE-CB7D-71A02DCD11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1440"/>
              <a:ext cx="17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F</a:t>
              </a:r>
            </a:p>
          </p:txBody>
        </p:sp>
        <p:sp>
          <p:nvSpPr>
            <p:cNvPr id="31789" name="Oval 39">
              <a:extLst>
                <a:ext uri="{FF2B5EF4-FFF2-40B4-BE49-F238E27FC236}">
                  <a16:creationId xmlns:a16="http://schemas.microsoft.com/office/drawing/2014/main" id="{DEA23F0B-9F80-ACAE-3C08-5D55A79C0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872"/>
              <a:ext cx="1248" cy="12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US" altLang="en-US" b="0" u="sng">
                <a:latin typeface="Courier New" panose="02070309020205020404" pitchFamily="49" charset="0"/>
              </a:endParaRPr>
            </a:p>
          </p:txBody>
        </p:sp>
        <p:sp>
          <p:nvSpPr>
            <p:cNvPr id="31790" name="Text Box 40">
              <a:extLst>
                <a:ext uri="{FF2B5EF4-FFF2-40B4-BE49-F238E27FC236}">
                  <a16:creationId xmlns:a16="http://schemas.microsoft.com/office/drawing/2014/main" id="{13BD4EAD-5A4F-A80A-5DBE-1D1CEDCC22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1" y="1632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31791" name="Text Box 41">
              <a:extLst>
                <a:ext uri="{FF2B5EF4-FFF2-40B4-BE49-F238E27FC236}">
                  <a16:creationId xmlns:a16="http://schemas.microsoft.com/office/drawing/2014/main" id="{02CE5980-B02A-86E4-D661-08122FCDBF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680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1792" name="Text Box 42">
              <a:extLst>
                <a:ext uri="{FF2B5EF4-FFF2-40B4-BE49-F238E27FC236}">
                  <a16:creationId xmlns:a16="http://schemas.microsoft.com/office/drawing/2014/main" id="{80C91561-62F7-D60B-5519-2D6428DEA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1872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1793" name="Text Box 43">
              <a:extLst>
                <a:ext uri="{FF2B5EF4-FFF2-40B4-BE49-F238E27FC236}">
                  <a16:creationId xmlns:a16="http://schemas.microsoft.com/office/drawing/2014/main" id="{BDF893DA-C270-24F8-D1A4-0D3A57AB2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112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1794" name="Text Box 44">
              <a:extLst>
                <a:ext uri="{FF2B5EF4-FFF2-40B4-BE49-F238E27FC236}">
                  <a16:creationId xmlns:a16="http://schemas.microsoft.com/office/drawing/2014/main" id="{EF4E2CEA-4640-17D1-E8F6-D869EC022E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400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31795" name="Text Box 45">
              <a:extLst>
                <a:ext uri="{FF2B5EF4-FFF2-40B4-BE49-F238E27FC236}">
                  <a16:creationId xmlns:a16="http://schemas.microsoft.com/office/drawing/2014/main" id="{A538F966-CBEA-714C-2947-828014273D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688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31796" name="Text Box 46">
              <a:extLst>
                <a:ext uri="{FF2B5EF4-FFF2-40B4-BE49-F238E27FC236}">
                  <a16:creationId xmlns:a16="http://schemas.microsoft.com/office/drawing/2014/main" id="{373FCCF8-3379-FFDF-A374-55386A0CF6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2976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31797" name="Text Box 47">
              <a:extLst>
                <a:ext uri="{FF2B5EF4-FFF2-40B4-BE49-F238E27FC236}">
                  <a16:creationId xmlns:a16="http://schemas.microsoft.com/office/drawing/2014/main" id="{1BF31CAC-4A1E-F7F5-8D61-9D94A7B6C6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3120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31798" name="Text Box 48">
              <a:extLst>
                <a:ext uri="{FF2B5EF4-FFF2-40B4-BE49-F238E27FC236}">
                  <a16:creationId xmlns:a16="http://schemas.microsoft.com/office/drawing/2014/main" id="{79C91142-D25D-7573-625F-2A9ACDFA9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1" y="3168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31799" name="Text Box 49">
              <a:extLst>
                <a:ext uri="{FF2B5EF4-FFF2-40B4-BE49-F238E27FC236}">
                  <a16:creationId xmlns:a16="http://schemas.microsoft.com/office/drawing/2014/main" id="{E8B4DC19-1E23-7E4D-9565-A09C7D0BC7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120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31800" name="Text Box 50">
              <a:extLst>
                <a:ext uri="{FF2B5EF4-FFF2-40B4-BE49-F238E27FC236}">
                  <a16:creationId xmlns:a16="http://schemas.microsoft.com/office/drawing/2014/main" id="{1F4C17B4-F529-8593-2DA4-309CBC9588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2976"/>
              <a:ext cx="23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10</a:t>
              </a:r>
            </a:p>
          </p:txBody>
        </p:sp>
        <p:sp>
          <p:nvSpPr>
            <p:cNvPr id="31801" name="Text Box 51">
              <a:extLst>
                <a:ext uri="{FF2B5EF4-FFF2-40B4-BE49-F238E27FC236}">
                  <a16:creationId xmlns:a16="http://schemas.microsoft.com/office/drawing/2014/main" id="{DA86A4B5-88AF-9ADF-50D1-BE9437566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4" y="2736"/>
              <a:ext cx="23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11</a:t>
              </a:r>
            </a:p>
          </p:txBody>
        </p:sp>
        <p:sp>
          <p:nvSpPr>
            <p:cNvPr id="31802" name="Text Box 52">
              <a:extLst>
                <a:ext uri="{FF2B5EF4-FFF2-40B4-BE49-F238E27FC236}">
                  <a16:creationId xmlns:a16="http://schemas.microsoft.com/office/drawing/2014/main" id="{B8B39916-561E-20C2-F662-381FE1B9EA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8" y="2400"/>
              <a:ext cx="23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12</a:t>
              </a:r>
            </a:p>
          </p:txBody>
        </p:sp>
        <p:sp>
          <p:nvSpPr>
            <p:cNvPr id="31803" name="Text Box 53">
              <a:extLst>
                <a:ext uri="{FF2B5EF4-FFF2-40B4-BE49-F238E27FC236}">
                  <a16:creationId xmlns:a16="http://schemas.microsoft.com/office/drawing/2014/main" id="{0F31CCE8-4FD6-F6FE-8491-EC96C04DCB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112"/>
              <a:ext cx="23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13</a:t>
              </a:r>
            </a:p>
          </p:txBody>
        </p:sp>
        <p:sp>
          <p:nvSpPr>
            <p:cNvPr id="31804" name="Text Box 54">
              <a:extLst>
                <a:ext uri="{FF2B5EF4-FFF2-40B4-BE49-F238E27FC236}">
                  <a16:creationId xmlns:a16="http://schemas.microsoft.com/office/drawing/2014/main" id="{B7E6E6CF-CBF3-3D84-E455-E17290F3E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8" y="1872"/>
              <a:ext cx="23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14</a:t>
              </a:r>
            </a:p>
          </p:txBody>
        </p:sp>
        <p:sp>
          <p:nvSpPr>
            <p:cNvPr id="31805" name="Text Box 55">
              <a:extLst>
                <a:ext uri="{FF2B5EF4-FFF2-40B4-BE49-F238E27FC236}">
                  <a16:creationId xmlns:a16="http://schemas.microsoft.com/office/drawing/2014/main" id="{F5DD6746-CD97-F147-A6EA-545D6DB99D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1680"/>
              <a:ext cx="23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15</a:t>
              </a:r>
            </a:p>
          </p:txBody>
        </p:sp>
        <p:sp>
          <p:nvSpPr>
            <p:cNvPr id="31806" name="Text Box 56">
              <a:extLst>
                <a:ext uri="{FF2B5EF4-FFF2-40B4-BE49-F238E27FC236}">
                  <a16:creationId xmlns:a16="http://schemas.microsoft.com/office/drawing/2014/main" id="{70AEFC80-6A5B-69B0-95F4-2A4D45C361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872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31807" name="Text Box 57">
              <a:extLst>
                <a:ext uri="{FF2B5EF4-FFF2-40B4-BE49-F238E27FC236}">
                  <a16:creationId xmlns:a16="http://schemas.microsoft.com/office/drawing/2014/main" id="{C620DAD2-F587-A74A-BE11-B1B8CEF902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1920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1808" name="Text Box 58">
              <a:extLst>
                <a:ext uri="{FF2B5EF4-FFF2-40B4-BE49-F238E27FC236}">
                  <a16:creationId xmlns:a16="http://schemas.microsoft.com/office/drawing/2014/main" id="{69C264F0-99A4-8C03-8228-19F7494888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1" y="2928"/>
              <a:ext cx="2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-8</a:t>
              </a:r>
            </a:p>
          </p:txBody>
        </p:sp>
        <p:sp>
          <p:nvSpPr>
            <p:cNvPr id="31809" name="Text Box 59">
              <a:extLst>
                <a:ext uri="{FF2B5EF4-FFF2-40B4-BE49-F238E27FC236}">
                  <a16:creationId xmlns:a16="http://schemas.microsoft.com/office/drawing/2014/main" id="{C42D9818-C5E6-3F3C-38A0-05F30DF69C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208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1810" name="Text Box 60">
              <a:extLst>
                <a:ext uri="{FF2B5EF4-FFF2-40B4-BE49-F238E27FC236}">
                  <a16:creationId xmlns:a16="http://schemas.microsoft.com/office/drawing/2014/main" id="{E9142C80-C43A-1356-E92F-9E71824D4B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2400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31811" name="Text Box 61">
              <a:extLst>
                <a:ext uri="{FF2B5EF4-FFF2-40B4-BE49-F238E27FC236}">
                  <a16:creationId xmlns:a16="http://schemas.microsoft.com/office/drawing/2014/main" id="{2B9B388F-14A4-4765-5818-2571D0074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592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31812" name="Text Box 62">
              <a:extLst>
                <a:ext uri="{FF2B5EF4-FFF2-40B4-BE49-F238E27FC236}">
                  <a16:creationId xmlns:a16="http://schemas.microsoft.com/office/drawing/2014/main" id="{3D4845F3-8529-5FD5-5DEB-386BFEEC7F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784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31813" name="Text Box 63">
              <a:extLst>
                <a:ext uri="{FF2B5EF4-FFF2-40B4-BE49-F238E27FC236}">
                  <a16:creationId xmlns:a16="http://schemas.microsoft.com/office/drawing/2014/main" id="{D6D6B2D9-EA1C-74BA-B55D-FFC93BC8B3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880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31814" name="Text Box 64">
              <a:extLst>
                <a:ext uri="{FF2B5EF4-FFF2-40B4-BE49-F238E27FC236}">
                  <a16:creationId xmlns:a16="http://schemas.microsoft.com/office/drawing/2014/main" id="{74C2DF4D-6F2C-F813-6A1B-165296CB3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064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1815" name="Text Box 65">
              <a:extLst>
                <a:ext uri="{FF2B5EF4-FFF2-40B4-BE49-F238E27FC236}">
                  <a16:creationId xmlns:a16="http://schemas.microsoft.com/office/drawing/2014/main" id="{A5F5E4EB-1EEA-D446-A7C2-1822EFBCC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880"/>
              <a:ext cx="2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-7</a:t>
              </a:r>
            </a:p>
          </p:txBody>
        </p:sp>
        <p:sp>
          <p:nvSpPr>
            <p:cNvPr id="31816" name="Text Box 66">
              <a:extLst>
                <a:ext uri="{FF2B5EF4-FFF2-40B4-BE49-F238E27FC236}">
                  <a16:creationId xmlns:a16="http://schemas.microsoft.com/office/drawing/2014/main" id="{57354267-3FB9-FA44-D185-EE485DD4F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784"/>
              <a:ext cx="2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-6</a:t>
              </a:r>
            </a:p>
          </p:txBody>
        </p:sp>
        <p:sp>
          <p:nvSpPr>
            <p:cNvPr id="31817" name="Text Box 67">
              <a:extLst>
                <a:ext uri="{FF2B5EF4-FFF2-40B4-BE49-F238E27FC236}">
                  <a16:creationId xmlns:a16="http://schemas.microsoft.com/office/drawing/2014/main" id="{809B4E5B-6A22-EE9E-EC71-535DDA41D5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592"/>
              <a:ext cx="2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-5</a:t>
              </a:r>
            </a:p>
          </p:txBody>
        </p:sp>
        <p:sp>
          <p:nvSpPr>
            <p:cNvPr id="31818" name="Text Box 68">
              <a:extLst>
                <a:ext uri="{FF2B5EF4-FFF2-40B4-BE49-F238E27FC236}">
                  <a16:creationId xmlns:a16="http://schemas.microsoft.com/office/drawing/2014/main" id="{16CB0654-DFAE-39CC-DC3C-7BDA9ECF4E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2400"/>
              <a:ext cx="2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-4</a:t>
              </a:r>
            </a:p>
          </p:txBody>
        </p:sp>
        <p:sp>
          <p:nvSpPr>
            <p:cNvPr id="31819" name="Text Box 69">
              <a:extLst>
                <a:ext uri="{FF2B5EF4-FFF2-40B4-BE49-F238E27FC236}">
                  <a16:creationId xmlns:a16="http://schemas.microsoft.com/office/drawing/2014/main" id="{C538C138-B142-E7B0-7DE5-1C41A5BAB7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208"/>
              <a:ext cx="2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-3</a:t>
              </a:r>
            </a:p>
          </p:txBody>
        </p:sp>
        <p:sp>
          <p:nvSpPr>
            <p:cNvPr id="31820" name="Text Box 70">
              <a:extLst>
                <a:ext uri="{FF2B5EF4-FFF2-40B4-BE49-F238E27FC236}">
                  <a16:creationId xmlns:a16="http://schemas.microsoft.com/office/drawing/2014/main" id="{FE3ADC50-DEC3-C3A9-FDAE-ACCF107F1A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064"/>
              <a:ext cx="2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-2</a:t>
              </a:r>
            </a:p>
          </p:txBody>
        </p:sp>
        <p:sp>
          <p:nvSpPr>
            <p:cNvPr id="31821" name="Text Box 71">
              <a:extLst>
                <a:ext uri="{FF2B5EF4-FFF2-40B4-BE49-F238E27FC236}">
                  <a16:creationId xmlns:a16="http://schemas.microsoft.com/office/drawing/2014/main" id="{92F8253D-8FE8-B7E9-37D1-F38380AA9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920"/>
              <a:ext cx="2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-1</a:t>
              </a:r>
            </a:p>
          </p:txBody>
        </p:sp>
      </p:grpSp>
      <p:grpSp>
        <p:nvGrpSpPr>
          <p:cNvPr id="3" name="Group 72">
            <a:extLst>
              <a:ext uri="{FF2B5EF4-FFF2-40B4-BE49-F238E27FC236}">
                <a16:creationId xmlns:a16="http://schemas.microsoft.com/office/drawing/2014/main" id="{D83E769E-BA95-B4DD-855B-A5B00B7122B8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733800"/>
            <a:ext cx="3886200" cy="2241550"/>
            <a:chOff x="1632" y="2736"/>
            <a:chExt cx="2448" cy="1412"/>
          </a:xfrm>
        </p:grpSpPr>
        <p:sp>
          <p:nvSpPr>
            <p:cNvPr id="31752" name="Text Box 73">
              <a:extLst>
                <a:ext uri="{FF2B5EF4-FFF2-40B4-BE49-F238E27FC236}">
                  <a16:creationId xmlns:a16="http://schemas.microsoft.com/office/drawing/2014/main" id="{94C9ECD4-64C5-C54C-45EC-8CAA3113C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3936"/>
              <a:ext cx="22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Why one more negative than positive?</a:t>
              </a:r>
            </a:p>
          </p:txBody>
        </p:sp>
        <p:sp>
          <p:nvSpPr>
            <p:cNvPr id="31753" name="Line 74">
              <a:extLst>
                <a:ext uri="{FF2B5EF4-FFF2-40B4-BE49-F238E27FC236}">
                  <a16:creationId xmlns:a16="http://schemas.microsoft.com/office/drawing/2014/main" id="{BF3CFB65-0EBF-78E0-3EB7-0D44659EA0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00" y="2736"/>
              <a:ext cx="384" cy="12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4" name="Line 75">
              <a:extLst>
                <a:ext uri="{FF2B5EF4-FFF2-40B4-BE49-F238E27FC236}">
                  <a16:creationId xmlns:a16="http://schemas.microsoft.com/office/drawing/2014/main" id="{B374C822-03E7-03D7-7518-2C8CE7908D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3120"/>
              <a:ext cx="1296" cy="81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>
            <a:extLst>
              <a:ext uri="{FF2B5EF4-FFF2-40B4-BE49-F238E27FC236}">
                <a16:creationId xmlns:a16="http://schemas.microsoft.com/office/drawing/2014/main" id="{50EAEC31-677F-9D33-C50A-CC8D519027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2770" name="Footer Placeholder 4">
            <a:extLst>
              <a:ext uri="{FF2B5EF4-FFF2-40B4-BE49-F238E27FC236}">
                <a16:creationId xmlns:a16="http://schemas.microsoft.com/office/drawing/2014/main" id="{83D7FA15-D3DC-FB10-0769-BF3259901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32771" name="Slide Number Placeholder 5">
            <a:extLst>
              <a:ext uri="{FF2B5EF4-FFF2-40B4-BE49-F238E27FC236}">
                <a16:creationId xmlns:a16="http://schemas.microsoft.com/office/drawing/2014/main" id="{D1CAEE15-7552-51D4-E8BA-3398719D7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F032FE-D054-41D9-9116-BA761E05319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9A83EB8B-15AD-FF64-A5F9-781D5C2964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Integer Representations</a:t>
            </a:r>
          </a:p>
        </p:txBody>
      </p:sp>
      <p:sp>
        <p:nvSpPr>
          <p:cNvPr id="32773" name="Rectangle 4">
            <a:extLst>
              <a:ext uri="{FF2B5EF4-FFF2-40B4-BE49-F238E27FC236}">
                <a16:creationId xmlns:a16="http://schemas.microsoft.com/office/drawing/2014/main" id="{F3912902-CE61-EED0-1804-B9BC4314C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219200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0" u="sng">
                <a:latin typeface="Tahoma" panose="020B0604030504040204" pitchFamily="34" charset="0"/>
              </a:rPr>
              <a:t>Math for </a:t>
            </a:r>
            <a:r>
              <a:rPr lang="en-US" altLang="en-US" sz="2000" b="0" i="1" u="sng">
                <a:latin typeface="Tahoma" panose="020B0604030504040204" pitchFamily="34" charset="0"/>
              </a:rPr>
              <a:t>n</a:t>
            </a:r>
            <a:r>
              <a:rPr lang="en-US" altLang="en-US" sz="2000" b="0" u="sng">
                <a:latin typeface="Tahoma" panose="020B0604030504040204" pitchFamily="34" charset="0"/>
              </a:rPr>
              <a:t> bits:</a:t>
            </a:r>
          </a:p>
          <a:p>
            <a:endParaRPr lang="en-US" altLang="en-US" sz="2000" b="0">
              <a:solidFill>
                <a:schemeClr val="bg2"/>
              </a:solidFill>
              <a:latin typeface="Tahoma" panose="020B0604030504040204" pitchFamily="34" charset="0"/>
            </a:endParaRPr>
          </a:p>
          <a:p>
            <a:r>
              <a:rPr lang="en-US" altLang="en-US" sz="2000" b="0">
                <a:latin typeface="Tahoma" panose="020B0604030504040204" pitchFamily="34" charset="0"/>
              </a:rPr>
              <a:t>Define</a:t>
            </a:r>
          </a:p>
        </p:txBody>
      </p:sp>
      <p:graphicFrame>
        <p:nvGraphicFramePr>
          <p:cNvPr id="32774" name="Object 2">
            <a:extLst>
              <a:ext uri="{FF2B5EF4-FFF2-40B4-BE49-F238E27FC236}">
                <a16:creationId xmlns:a16="http://schemas.microsoft.com/office/drawing/2014/main" id="{91149358-8C8E-DC22-4E41-ABB559339C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2667000"/>
          <a:ext cx="2286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0" imgH="0" progId="Equation.3">
                  <p:embed/>
                </p:oleObj>
              </mc:Choice>
              <mc:Fallback>
                <p:oleObj name="Equation" r:id="rId2" imgW="0" imgH="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667000"/>
                        <a:ext cx="2286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3">
            <a:extLst>
              <a:ext uri="{FF2B5EF4-FFF2-40B4-BE49-F238E27FC236}">
                <a16:creationId xmlns:a16="http://schemas.microsoft.com/office/drawing/2014/main" id="{CE5392C4-29FA-C493-4574-FD14EE9FB8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11700" y="3581400"/>
          <a:ext cx="368458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0" imgH="0" progId="Equation.3">
                  <p:embed/>
                </p:oleObj>
              </mc:Choice>
              <mc:Fallback>
                <p:oleObj name="Equation" r:id="rId4" imgW="0" imgH="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3581400"/>
                        <a:ext cx="3684588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6" name="Object 4">
            <a:extLst>
              <a:ext uri="{FF2B5EF4-FFF2-40B4-BE49-F238E27FC236}">
                <a16:creationId xmlns:a16="http://schemas.microsoft.com/office/drawing/2014/main" id="{E30216E4-8182-389A-485D-F658DE6F00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08638" y="1905000"/>
          <a:ext cx="19351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0" imgH="0" progId="Equation.3">
                  <p:embed/>
                </p:oleObj>
              </mc:Choice>
              <mc:Fallback>
                <p:oleObj name="Equation" r:id="rId6" imgW="0" imgH="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8638" y="1905000"/>
                        <a:ext cx="193516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Line 8">
            <a:extLst>
              <a:ext uri="{FF2B5EF4-FFF2-40B4-BE49-F238E27FC236}">
                <a16:creationId xmlns:a16="http://schemas.microsoft.com/office/drawing/2014/main" id="{47A3ED69-4E89-A4B9-40B2-CE0C70AFCB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Text Box 9">
            <a:extLst>
              <a:ext uri="{FF2B5EF4-FFF2-40B4-BE49-F238E27FC236}">
                <a16:creationId xmlns:a16="http://schemas.microsoft.com/office/drawing/2014/main" id="{FD15EDFC-6B85-2373-CFE0-0978A8859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088" y="4697413"/>
            <a:ext cx="16144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sign bit</a:t>
            </a:r>
          </a:p>
          <a:p>
            <a:pPr algn="ctr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0=non-negative</a:t>
            </a:r>
          </a:p>
          <a:p>
            <a:pPr algn="ctr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1=negative</a:t>
            </a:r>
            <a:endParaRPr lang="en-US" altLang="en-US" sz="1600" b="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32779" name="Object 5">
            <a:extLst>
              <a:ext uri="{FF2B5EF4-FFF2-40B4-BE49-F238E27FC236}">
                <a16:creationId xmlns:a16="http://schemas.microsoft.com/office/drawing/2014/main" id="{4B4E83AC-98E5-BA48-6FCE-3BA82D05BD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371600"/>
          <a:ext cx="3810000" cy="415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0" imgH="0" progId="Word.Document.8">
                  <p:embed/>
                </p:oleObj>
              </mc:Choice>
              <mc:Fallback>
                <p:oleObj name="Document" r:id="rId8" imgW="0" imgH="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3810000" cy="415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>
            <a:extLst>
              <a:ext uri="{FF2B5EF4-FFF2-40B4-BE49-F238E27FC236}">
                <a16:creationId xmlns:a16="http://schemas.microsoft.com/office/drawing/2014/main" id="{C6DE2281-662D-D8F5-0EBC-95922032DD9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3794" name="Footer Placeholder 4">
            <a:extLst>
              <a:ext uri="{FF2B5EF4-FFF2-40B4-BE49-F238E27FC236}">
                <a16:creationId xmlns:a16="http://schemas.microsoft.com/office/drawing/2014/main" id="{4308F8B6-4D2D-FD94-4D70-9976FCAF9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33795" name="Slide Number Placeholder 5">
            <a:extLst>
              <a:ext uri="{FF2B5EF4-FFF2-40B4-BE49-F238E27FC236}">
                <a16:creationId xmlns:a16="http://schemas.microsoft.com/office/drawing/2014/main" id="{DC917600-091B-7E9F-4D98-46956CDC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C6189-1D0F-4117-B218-2E5A96E44C8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12C43F00-4019-BFE9-1E37-6E463DAF5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Integer Ranges</a:t>
            </a:r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716AB501-EB57-A3B2-C845-D4EA30B61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8307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altLang="en-US"/>
              <a:t>Unsigned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/>
              <a:t>UMin</a:t>
            </a:r>
            <a:r>
              <a:rPr lang="en-US" altLang="en-US" baseline="-25000"/>
              <a:t>n</a:t>
            </a:r>
            <a:r>
              <a:rPr lang="en-US" altLang="en-US"/>
              <a:t> … UMax</a:t>
            </a:r>
            <a:r>
              <a:rPr lang="en-US" altLang="en-US" baseline="-25000"/>
              <a:t>n</a:t>
            </a:r>
            <a:r>
              <a:rPr lang="en-US" altLang="en-US"/>
              <a:t> = 0 … 2</a:t>
            </a:r>
            <a:r>
              <a:rPr lang="en-US" altLang="en-US" baseline="30000"/>
              <a:t>n</a:t>
            </a:r>
            <a:r>
              <a:rPr lang="en-US" altLang="en-US"/>
              <a:t>-1: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/>
          </a:p>
          <a:p>
            <a:pPr eaLnBrk="1" hangingPunct="1">
              <a:lnSpc>
                <a:spcPct val="80000"/>
              </a:lnSpc>
            </a:pPr>
            <a:r>
              <a:rPr lang="en-US" altLang="en-US" sz="1400"/>
              <a:t>32 bits:  0 ... 4,294,967,295</a:t>
            </a:r>
            <a:r>
              <a:rPr lang="en-US" altLang="en-US" sz="1600"/>
              <a:t>		</a:t>
            </a:r>
            <a:r>
              <a:rPr lang="en-US" altLang="en-US" sz="1400" b="0">
                <a:latin typeface="Courier New" panose="02070309020205020404" pitchFamily="49" charset="0"/>
              </a:rPr>
              <a:t>unsigned int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/>
              <a:t>64 bits:  0 ... 18,446,744,073,709,551,615</a:t>
            </a:r>
            <a:r>
              <a:rPr lang="en-US" altLang="en-US" sz="1600"/>
              <a:t>	</a:t>
            </a:r>
            <a:r>
              <a:rPr lang="en-US" altLang="en-US" sz="1400" b="0">
                <a:latin typeface="Courier New" panose="02070309020205020404" pitchFamily="49" charset="0"/>
              </a:rPr>
              <a:t>unsigned long int</a:t>
            </a:r>
            <a:endParaRPr lang="en-US" altLang="en-US" sz="1600" b="0"/>
          </a:p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algn="ctr" eaLnBrk="1" hangingPunct="1">
              <a:lnSpc>
                <a:spcPct val="80000"/>
              </a:lnSpc>
            </a:pPr>
            <a:r>
              <a:rPr lang="en-US" altLang="en-US"/>
              <a:t>2</a:t>
            </a:r>
            <a:r>
              <a:rPr lang="ja-JP" altLang="en-US"/>
              <a:t>’</a:t>
            </a:r>
            <a:r>
              <a:rPr lang="en-US" altLang="ja-JP"/>
              <a:t>s Complement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/>
              <a:t>TMin</a:t>
            </a:r>
            <a:r>
              <a:rPr lang="en-US" altLang="en-US" baseline="-25000"/>
              <a:t>n</a:t>
            </a:r>
            <a:r>
              <a:rPr lang="en-US" altLang="en-US"/>
              <a:t> … TMax</a:t>
            </a:r>
            <a:r>
              <a:rPr lang="en-US" altLang="en-US" baseline="-25000"/>
              <a:t>n</a:t>
            </a:r>
            <a:r>
              <a:rPr lang="en-US" altLang="en-US"/>
              <a:t> = -2</a:t>
            </a:r>
            <a:r>
              <a:rPr lang="en-US" altLang="en-US" baseline="30000"/>
              <a:t>n-1</a:t>
            </a:r>
            <a:r>
              <a:rPr lang="en-US" altLang="en-US"/>
              <a:t> … 2</a:t>
            </a:r>
            <a:r>
              <a:rPr lang="en-US" altLang="en-US" baseline="30000"/>
              <a:t>n-1</a:t>
            </a:r>
            <a:r>
              <a:rPr lang="en-US" altLang="en-US"/>
              <a:t>-1: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/>
          </a:p>
          <a:p>
            <a:pPr eaLnBrk="1" hangingPunct="1">
              <a:lnSpc>
                <a:spcPct val="80000"/>
              </a:lnSpc>
            </a:pPr>
            <a:r>
              <a:rPr lang="en-US" altLang="en-US" sz="1400"/>
              <a:t>32 bits:  -2,147,483,648 ... 2,147,483,647</a:t>
            </a:r>
            <a:r>
              <a:rPr lang="en-US" altLang="en-US" sz="1600"/>
              <a:t>			        </a:t>
            </a:r>
            <a:r>
              <a:rPr lang="en-US" altLang="en-US" sz="1400" b="0">
                <a:latin typeface="Courier New" panose="02070309020205020404" pitchFamily="49" charset="0"/>
              </a:rPr>
              <a:t>int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/>
              <a:t>64 bits:  -9,223,372,036,854,775,808 … 9,223,372,036,854,775,807</a:t>
            </a:r>
            <a:r>
              <a:rPr lang="en-US" altLang="en-US" sz="1600"/>
              <a:t> </a:t>
            </a:r>
            <a:r>
              <a:rPr lang="en-US" altLang="en-US" sz="1400" b="0">
                <a:latin typeface="Courier New" panose="02070309020205020404" pitchFamily="49" charset="0"/>
              </a:rPr>
              <a:t>long int</a:t>
            </a:r>
            <a:endParaRPr lang="en-US" altLang="en-US" sz="1600"/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r>
              <a:rPr lang="en-US" altLang="en-US" sz="1600"/>
              <a:t>Note: C numeric ranges are platform dependent!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b="0">
                <a:latin typeface="Courier New" panose="02070309020205020404" pitchFamily="49" charset="0"/>
              </a:rPr>
              <a:t>#include &lt;limits.h&gt;</a:t>
            </a:r>
            <a:r>
              <a:rPr lang="en-US" altLang="en-US" sz="1600"/>
              <a:t> to define </a:t>
            </a:r>
            <a:r>
              <a:rPr lang="en-US" altLang="en-US" sz="1600" b="0">
                <a:latin typeface="Courier New" panose="02070309020205020404" pitchFamily="49" charset="0"/>
              </a:rPr>
              <a:t>ULONG_MAX</a:t>
            </a:r>
            <a:r>
              <a:rPr lang="en-US" altLang="en-US" sz="1600">
                <a:latin typeface="Courier New" panose="02070309020205020404" pitchFamily="49" charset="0"/>
              </a:rPr>
              <a:t>,</a:t>
            </a:r>
            <a:r>
              <a:rPr lang="en-US" altLang="en-US" sz="1600"/>
              <a:t> </a:t>
            </a:r>
            <a:r>
              <a:rPr lang="en-US" altLang="en-US" sz="1600" b="0">
                <a:latin typeface="Courier New" panose="02070309020205020404" pitchFamily="49" charset="0"/>
              </a:rPr>
              <a:t>UINT_MIN</a:t>
            </a:r>
            <a:r>
              <a:rPr lang="en-US" altLang="en-US" sz="1600">
                <a:latin typeface="Courier New" panose="02070309020205020404" pitchFamily="49" charset="0"/>
              </a:rPr>
              <a:t>,</a:t>
            </a:r>
            <a:r>
              <a:rPr lang="en-US" altLang="en-US" sz="1600"/>
              <a:t> </a:t>
            </a:r>
            <a:r>
              <a:rPr lang="en-US" altLang="en-US" sz="1600" b="0">
                <a:latin typeface="Courier New" panose="02070309020205020404" pitchFamily="49" charset="0"/>
              </a:rPr>
              <a:t>INT_MAX</a:t>
            </a:r>
            <a:r>
              <a:rPr lang="en-US" altLang="en-US" sz="1600">
                <a:latin typeface="Courier New" panose="02070309020205020404" pitchFamily="49" charset="0"/>
              </a:rPr>
              <a:t>,</a:t>
            </a:r>
            <a:r>
              <a:rPr lang="en-US" altLang="en-US" sz="1600"/>
              <a:t> 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>
            <a:extLst>
              <a:ext uri="{FF2B5EF4-FFF2-40B4-BE49-F238E27FC236}">
                <a16:creationId xmlns:a16="http://schemas.microsoft.com/office/drawing/2014/main" id="{D1EA72B5-C1C0-EA05-279F-FC7B3D4EC34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4818" name="Footer Placeholder 4">
            <a:extLst>
              <a:ext uri="{FF2B5EF4-FFF2-40B4-BE49-F238E27FC236}">
                <a16:creationId xmlns:a16="http://schemas.microsoft.com/office/drawing/2014/main" id="{7AE8AE4E-BD5D-62AB-14D1-4A9FC5414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34819" name="Slide Number Placeholder 5">
            <a:extLst>
              <a:ext uri="{FF2B5EF4-FFF2-40B4-BE49-F238E27FC236}">
                <a16:creationId xmlns:a16="http://schemas.microsoft.com/office/drawing/2014/main" id="{052E69E0-C175-A63D-8D17-4062E53F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4C98E5-1DC8-4EB5-9E01-6ACC2BD6775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D03B8BAE-5EA1-82BD-46C2-D632DFEFB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Detecting Overflow in Programs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6E9EB338-8A28-42F9-A80A-9868D08DC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Some high-level languages (ML, Ada, …):</a:t>
            </a:r>
          </a:p>
          <a:p>
            <a:pPr lvl="1" eaLnBrk="1" hangingPunct="1"/>
            <a:r>
              <a:rPr lang="en-US" altLang="en-US" sz="1800"/>
              <a:t>Overflow causes </a:t>
            </a:r>
            <a:r>
              <a:rPr lang="en-US" altLang="en-US" sz="1800" i="1"/>
              <a:t>exception</a:t>
            </a:r>
            <a:r>
              <a:rPr lang="en-US" altLang="en-US" sz="1800"/>
              <a:t> that can be </a:t>
            </a:r>
            <a:r>
              <a:rPr lang="en-US" altLang="en-US" sz="1800" i="1"/>
              <a:t>handled</a:t>
            </a:r>
            <a:endParaRPr lang="en-US" altLang="en-US" sz="18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C:</a:t>
            </a:r>
          </a:p>
          <a:p>
            <a:pPr lvl="1" eaLnBrk="1" hangingPunct="1"/>
            <a:r>
              <a:rPr lang="en-US" altLang="en-US" sz="1800"/>
              <a:t>Overflow causes no special event</a:t>
            </a:r>
          </a:p>
          <a:p>
            <a:pPr lvl="1" eaLnBrk="1" hangingPunct="1"/>
            <a:r>
              <a:rPr lang="en-US" altLang="en-US" sz="1800"/>
              <a:t>Programmer must check, if desired</a:t>
            </a: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DB9648C6-8BFC-E5A9-68FA-A6440B4D9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733800"/>
            <a:ext cx="6991350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b="0">
                <a:latin typeface="Tahoma" panose="020B0604030504040204" pitchFamily="34" charset="0"/>
              </a:rPr>
              <a:t>E.g., given a, b, and c=UAdd</a:t>
            </a:r>
            <a:r>
              <a:rPr lang="en-US" altLang="en-US" sz="1800" b="0" baseline="-25000">
                <a:latin typeface="Tahoma" panose="020B0604030504040204" pitchFamily="34" charset="0"/>
              </a:rPr>
              <a:t>n</a:t>
            </a:r>
            <a:r>
              <a:rPr lang="en-US" altLang="en-US" sz="1800" b="0">
                <a:latin typeface="Tahoma" panose="020B0604030504040204" pitchFamily="34" charset="0"/>
              </a:rPr>
              <a:t>(a,b) – overflow?</a:t>
            </a:r>
          </a:p>
          <a:p>
            <a:pPr lvl="1" eaLnBrk="1" hangingPunct="1">
              <a:buSz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eaLnBrk="1" hangingPunct="1"/>
            <a:r>
              <a:rPr lang="en-US" altLang="en-US" sz="1800" b="0">
                <a:latin typeface="Tahoma" panose="020B0604030504040204" pitchFamily="34" charset="0"/>
              </a:rPr>
              <a:t>Claim:	Overflow iff c &lt; a  (Or similarly, iff c &lt; b)</a:t>
            </a:r>
          </a:p>
          <a:p>
            <a:pPr eaLnBrk="1" hangingPunct="1"/>
            <a:endParaRPr lang="en-US" altLang="en-US" sz="1800" b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1800" b="0">
                <a:latin typeface="Tahoma" panose="020B0604030504040204" pitchFamily="34" charset="0"/>
              </a:rPr>
              <a:t>Proof:	Know 0 </a:t>
            </a:r>
            <a:r>
              <a:rPr lang="en-US" altLang="en-US" sz="1800" b="0">
                <a:latin typeface="Tahoma" panose="020B0604030504040204" pitchFamily="34" charset="0"/>
                <a:sym typeface="Symbol" panose="05050102010706020507" pitchFamily="18" charset="2"/>
              </a:rPr>
              <a:t> b &lt; 2</a:t>
            </a:r>
            <a:r>
              <a:rPr lang="en-US" altLang="en-US" sz="1800" b="0" baseline="30000">
                <a:latin typeface="Tahoma" panose="020B0604030504040204" pitchFamily="34" charset="0"/>
                <a:sym typeface="Symbol" panose="05050102010706020507" pitchFamily="18" charset="2"/>
              </a:rPr>
              <a:t>n</a:t>
            </a:r>
          </a:p>
          <a:p>
            <a:pPr lvl="1" eaLnBrk="1" hangingPunct="1">
              <a:buSz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	If no overflow,	c = (a + b) mod 2</a:t>
            </a:r>
            <a:r>
              <a:rPr lang="en-US" altLang="en-US" sz="1800" b="0" baseline="30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n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= a + b 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sym typeface="Symbol" panose="05050102010706020507" pitchFamily="18" charset="2"/>
              </a:rPr>
              <a:t> a + 0 = a</a:t>
            </a:r>
          </a:p>
          <a:p>
            <a:pPr lvl="1" eaLnBrk="1" hangingPunct="1">
              <a:buSz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	If overflow,	c = (a + b) mod 2</a:t>
            </a:r>
            <a:r>
              <a:rPr lang="en-US" altLang="en-US" sz="1800" b="0" baseline="30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n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= a + b – 2</a:t>
            </a:r>
            <a:r>
              <a:rPr lang="en-US" altLang="en-US" sz="1800" b="0" baseline="30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n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&lt;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sym typeface="Symbol" panose="05050102010706020507" pitchFamily="18" charset="2"/>
              </a:rPr>
              <a:t> a</a:t>
            </a:r>
            <a:endParaRPr lang="en-US" altLang="en-US" sz="1800" b="0">
              <a:solidFill>
                <a:schemeClr val="tx1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pic>
        <p:nvPicPr>
          <p:cNvPr id="34823" name="Picture 7" descr="images (2).jpeg">
            <a:extLst>
              <a:ext uri="{FF2B5EF4-FFF2-40B4-BE49-F238E27FC236}">
                <a16:creationId xmlns:a16="http://schemas.microsoft.com/office/drawing/2014/main" id="{D1277BA2-1872-98F3-E5C7-50B0134AB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275" y="2209800"/>
            <a:ext cx="2397125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4">
            <a:extLst>
              <a:ext uri="{FF2B5EF4-FFF2-40B4-BE49-F238E27FC236}">
                <a16:creationId xmlns:a16="http://schemas.microsoft.com/office/drawing/2014/main" id="{56D7F086-7D87-7B37-DC84-808C647A683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5842" name="Footer Placeholder 5">
            <a:extLst>
              <a:ext uri="{FF2B5EF4-FFF2-40B4-BE49-F238E27FC236}">
                <a16:creationId xmlns:a16="http://schemas.microsoft.com/office/drawing/2014/main" id="{E5F289B0-C941-1084-F32C-4B9FE6105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35843" name="Slide Number Placeholder 6">
            <a:extLst>
              <a:ext uri="{FF2B5EF4-FFF2-40B4-BE49-F238E27FC236}">
                <a16:creationId xmlns:a16="http://schemas.microsoft.com/office/drawing/2014/main" id="{AD3EE5D4-EAFD-C1E8-5715-6D38F91C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5F0646-79A2-4C47-AF34-CEE909A67B4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251D92D0-CF82-F994-76D7-1E71C4B65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Overflow</a:t>
            </a:r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67FC2D25-5121-08E0-B354-9F9C05455D9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295400"/>
            <a:ext cx="3886200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/>
              <a:t>z is  951,946,282 not 5,246,913,578 as expected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y is not a valid positive number (sign bit is set)!  It</a:t>
            </a:r>
            <a:r>
              <a:rPr lang="ja-JP" altLang="en-US" sz="2000"/>
              <a:t>’</a:t>
            </a:r>
            <a:r>
              <a:rPr lang="en-US" altLang="ja-JP" sz="2000"/>
              <a:t>s -1,171,510,507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z is still 951,946,282</a:t>
            </a:r>
          </a:p>
        </p:txBody>
      </p:sp>
      <p:sp>
        <p:nvSpPr>
          <p:cNvPr id="35846" name="Text Box 4">
            <a:extLst>
              <a:ext uri="{FF2B5EF4-FFF2-40B4-BE49-F238E27FC236}">
                <a16:creationId xmlns:a16="http://schemas.microsoft.com/office/drawing/2014/main" id="{5EEC6CB5-5682-64C7-E477-078B96611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4648200" cy="1878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unsigned int x = 2123456789U;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unsigned int y = 3123456789U;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unsigned int z;</a:t>
            </a:r>
          </a:p>
          <a:p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z = x + y;</a:t>
            </a:r>
          </a:p>
        </p:txBody>
      </p:sp>
      <p:sp>
        <p:nvSpPr>
          <p:cNvPr id="35847" name="Text Box 7">
            <a:extLst>
              <a:ext uri="{FF2B5EF4-FFF2-40B4-BE49-F238E27FC236}">
                <a16:creationId xmlns:a16="http://schemas.microsoft.com/office/drawing/2014/main" id="{2AF1E1F9-8BE9-3ED3-8AAD-AD90486A1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038600"/>
            <a:ext cx="4419600" cy="1866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int x = 2123456789;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int y = 3123456789;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int z;</a:t>
            </a:r>
          </a:p>
          <a:p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z = x + y;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4">
            <a:extLst>
              <a:ext uri="{FF2B5EF4-FFF2-40B4-BE49-F238E27FC236}">
                <a16:creationId xmlns:a16="http://schemas.microsoft.com/office/drawing/2014/main" id="{3DB557C5-FB33-1C2D-B779-A49A1A28C88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6866" name="Footer Placeholder 5">
            <a:extLst>
              <a:ext uri="{FF2B5EF4-FFF2-40B4-BE49-F238E27FC236}">
                <a16:creationId xmlns:a16="http://schemas.microsoft.com/office/drawing/2014/main" id="{A99C37E7-C559-85FB-2AB6-E2D30D9D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36867" name="Slide Number Placeholder 6">
            <a:extLst>
              <a:ext uri="{FF2B5EF4-FFF2-40B4-BE49-F238E27FC236}">
                <a16:creationId xmlns:a16="http://schemas.microsoft.com/office/drawing/2014/main" id="{2434E56A-C418-38BD-4D74-C9520B60E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458EEA-9C91-46B8-845B-A8106C985A9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88143D3A-74E0-998E-3575-6EEAF6926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However, …</a:t>
            </a:r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88EC49C4-5977-ED43-AAEA-6E1295A09ED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295400"/>
            <a:ext cx="3886200" cy="2616200"/>
          </a:xfrm>
        </p:spPr>
        <p:txBody>
          <a:bodyPr/>
          <a:lstStyle/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Should this assertion ever fail?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Do a web search for </a:t>
            </a:r>
            <a:r>
              <a:rPr lang="ja-JP" altLang="en-US" sz="2000"/>
              <a:t>“</a:t>
            </a:r>
            <a:r>
              <a:rPr lang="en-US" altLang="ja-JP" sz="2000"/>
              <a:t>GCC bug 30475</a:t>
            </a:r>
            <a:r>
              <a:rPr lang="ja-JP" altLang="en-US" sz="2000"/>
              <a:t>”</a:t>
            </a:r>
            <a:r>
              <a:rPr lang="en-US" altLang="ja-JP" sz="2000"/>
              <a:t>.</a:t>
            </a:r>
          </a:p>
          <a:p>
            <a:pPr marL="0" indent="0" eaLnBrk="1" hangingPunct="1"/>
            <a:endParaRPr lang="en-US" altLang="en-US" sz="2000"/>
          </a:p>
        </p:txBody>
      </p:sp>
      <p:sp>
        <p:nvSpPr>
          <p:cNvPr id="36870" name="Text Box 4">
            <a:extLst>
              <a:ext uri="{FF2B5EF4-FFF2-40B4-BE49-F238E27FC236}">
                <a16:creationId xmlns:a16="http://schemas.microsoft.com/office/drawing/2014/main" id="{E4B692EB-6AAF-2F20-BFA4-FDD88F354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4032250" cy="261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#include &lt;assert.h&gt;</a:t>
            </a:r>
          </a:p>
          <a:p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void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procedure(int x)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…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	assert(x + 10 &gt; x);</a:t>
            </a:r>
          </a:p>
        </p:txBody>
      </p:sp>
      <p:sp>
        <p:nvSpPr>
          <p:cNvPr id="36871" name="Rectangle 6">
            <a:extLst>
              <a:ext uri="{FF2B5EF4-FFF2-40B4-BE49-F238E27FC236}">
                <a16:creationId xmlns:a16="http://schemas.microsoft.com/office/drawing/2014/main" id="{59A668E2-F4E9-8F95-725E-C66559FC17B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04800" y="4038600"/>
            <a:ext cx="8458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 dirty="0">
                <a:latin typeface="Verdana"/>
                <a:ea typeface="MS PGothic"/>
                <a:cs typeface="Arial"/>
              </a:rPr>
              <a:t>The C language definition did not assume 2</a:t>
            </a:r>
            <a:r>
              <a:rPr lang="ja-JP" altLang="en-US" sz="2000">
                <a:latin typeface="Verdana"/>
                <a:ea typeface="MS PGothic"/>
                <a:cs typeface="Arial"/>
              </a:rPr>
              <a:t>’</a:t>
            </a:r>
            <a:r>
              <a:rPr lang="en-US" altLang="ja-JP" sz="2000" dirty="0">
                <a:latin typeface="Verdana"/>
                <a:ea typeface="MS PGothic"/>
                <a:cs typeface="Arial"/>
              </a:rPr>
              <a:t>s complement as the underlying implementation until 2023 (C23)! </a:t>
            </a:r>
            <a:endParaRPr lang="en-US" altLang="ja-JP" sz="2000" dirty="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 dirty="0">
                <a:latin typeface="Verdana"/>
                <a:ea typeface="MS PGothic"/>
                <a:cs typeface="Arial"/>
              </a:rPr>
              <a:t>However, the behavior of signed integer overflow is still undefined in C23.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DB33BE00-291D-6978-824D-B5CCAD1235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FE977445-D727-EA1F-EF27-4FEB1F6ADA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 able to explain to others what a data type is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 able to use basic data types in C programs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 able to see the inaccuracies and limitations introduced by machine representations of numbers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8435" name="Date Placeholder 3">
            <a:extLst>
              <a:ext uri="{FF2B5EF4-FFF2-40B4-BE49-F238E27FC236}">
                <a16:creationId xmlns:a16="http://schemas.microsoft.com/office/drawing/2014/main" id="{5B722D5C-FBDC-5300-8B14-46595BB2E6F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8436" name="Footer Placeholder 4">
            <a:extLst>
              <a:ext uri="{FF2B5EF4-FFF2-40B4-BE49-F238E27FC236}">
                <a16:creationId xmlns:a16="http://schemas.microsoft.com/office/drawing/2014/main" id="{50165BF2-5659-6F0E-5D19-FAC4DA201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18437" name="Slide Number Placeholder 5">
            <a:extLst>
              <a:ext uri="{FF2B5EF4-FFF2-40B4-BE49-F238E27FC236}">
                <a16:creationId xmlns:a16="http://schemas.microsoft.com/office/drawing/2014/main" id="{29EAF1AF-ECDE-410A-7955-DBB95DCD3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720E36-A0D5-4DD7-8284-E71DCF56756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4">
            <a:extLst>
              <a:ext uri="{FF2B5EF4-FFF2-40B4-BE49-F238E27FC236}">
                <a16:creationId xmlns:a16="http://schemas.microsoft.com/office/drawing/2014/main" id="{F3661F80-6BEB-B215-068E-370F1AA108C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7890" name="Footer Placeholder 5">
            <a:extLst>
              <a:ext uri="{FF2B5EF4-FFF2-40B4-BE49-F238E27FC236}">
                <a16:creationId xmlns:a16="http://schemas.microsoft.com/office/drawing/2014/main" id="{A0B85631-1715-4D1E-3020-AE98C2F68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37891" name="Slide Number Placeholder 6">
            <a:extLst>
              <a:ext uri="{FF2B5EF4-FFF2-40B4-BE49-F238E27FC236}">
                <a16:creationId xmlns:a16="http://schemas.microsoft.com/office/drawing/2014/main" id="{B9D83C1E-94A5-1558-6320-60E9D6AA9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2D3B96-6659-4285-A3C5-664DB1F492F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DCC73744-0E7C-BAC5-0827-5E8F1D385F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/>
              </a:rPr>
              <a:t>You say, </a:t>
            </a:r>
            <a:r>
              <a:rPr lang="ja-JP" altLang="en-US">
                <a:ea typeface="MS PGothic"/>
              </a:rPr>
              <a:t>“</a:t>
            </a:r>
            <a:r>
              <a:rPr lang="en-US" altLang="ja-JP" dirty="0">
                <a:ea typeface="MS PGothic"/>
              </a:rPr>
              <a:t>What can I do?</a:t>
            </a:r>
            <a:r>
              <a:rPr lang="ja-JP" altLang="en-US">
                <a:ea typeface="MS PGothic"/>
              </a:rPr>
              <a:t>”</a:t>
            </a:r>
            <a:endParaRPr lang="en-US" altLang="en-US">
              <a:ea typeface="MS PGothic"/>
            </a:endParaRPr>
          </a:p>
        </p:txBody>
      </p:sp>
      <p:sp>
        <p:nvSpPr>
          <p:cNvPr id="37893" name="Text Box 4">
            <a:extLst>
              <a:ext uri="{FF2B5EF4-FFF2-40B4-BE49-F238E27FC236}">
                <a16:creationId xmlns:a16="http://schemas.microsoft.com/office/drawing/2014/main" id="{2EBC2558-1607-1B9E-C16E-971DE8514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8162812" cy="48320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Courier New"/>
                <a:ea typeface="MS PGothic"/>
                <a:cs typeface="Arial"/>
              </a:rPr>
              <a:t>#include &lt;</a:t>
            </a:r>
            <a:r>
              <a:rPr lang="en-US" altLang="en-US" sz="2000" dirty="0" err="1">
                <a:latin typeface="Courier New"/>
                <a:ea typeface="MS PGothic"/>
                <a:cs typeface="Arial"/>
              </a:rPr>
              <a:t>limits.h</a:t>
            </a:r>
            <a:r>
              <a:rPr lang="en-US" altLang="en-US" sz="2000" dirty="0">
                <a:latin typeface="Courier New"/>
                <a:ea typeface="MS PGothic"/>
                <a:cs typeface="Arial"/>
              </a:rPr>
              <a:t>&gt;</a:t>
            </a:r>
          </a:p>
          <a:p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 dirty="0">
                <a:latin typeface="Courier New"/>
                <a:ea typeface="MS PGothic"/>
                <a:cs typeface="Arial"/>
              </a:rPr>
              <a:t>/* Safe, signed add.  Won</a:t>
            </a:r>
            <a:r>
              <a:rPr lang="ja-JP" altLang="en-US" sz="2000">
                <a:latin typeface="Courier New"/>
                <a:ea typeface="MS PGothic"/>
                <a:cs typeface="Arial"/>
              </a:rPr>
              <a:t>’</a:t>
            </a:r>
            <a:r>
              <a:rPr lang="en-US" altLang="ja-JP" sz="2000" dirty="0">
                <a:latin typeface="Courier New"/>
                <a:ea typeface="MS PGothic"/>
                <a:cs typeface="Arial"/>
              </a:rPr>
              <a:t>t overflow!  C23 has</a:t>
            </a:r>
            <a:endParaRPr lang="en-US" dirty="0"/>
          </a:p>
          <a:p>
            <a:r>
              <a:rPr lang="en-US" altLang="ja-JP" sz="2000" dirty="0">
                <a:latin typeface="Courier New"/>
                <a:ea typeface="MS PGothic"/>
                <a:cs typeface="Arial"/>
              </a:rPr>
              <a:t> * a similar function, </a:t>
            </a:r>
            <a:r>
              <a:rPr lang="en-US" altLang="ja-JP" sz="2000" dirty="0" err="1">
                <a:latin typeface="Courier New"/>
                <a:ea typeface="MS PGothic"/>
                <a:cs typeface="Arial"/>
              </a:rPr>
              <a:t>ckd_add</a:t>
            </a:r>
            <a:r>
              <a:rPr lang="en-US" altLang="ja-JP" sz="2000" dirty="0">
                <a:latin typeface="Courier New"/>
                <a:ea typeface="MS PGothic"/>
                <a:cs typeface="Arial"/>
              </a:rPr>
              <a:t>, built in. */</a:t>
            </a:r>
            <a:endParaRPr lang="en-US"/>
          </a:p>
          <a:p>
            <a:r>
              <a:rPr lang="en-US" altLang="en-US" sz="2000" dirty="0">
                <a:latin typeface="Courier New"/>
                <a:ea typeface="MS PGothic"/>
                <a:cs typeface="Arial"/>
              </a:rPr>
              <a:t>int</a:t>
            </a:r>
          </a:p>
          <a:p>
            <a:r>
              <a:rPr lang="en-US" altLang="en-US" sz="2000" dirty="0" err="1">
                <a:latin typeface="Courier New"/>
                <a:ea typeface="MS PGothic"/>
                <a:cs typeface="Arial"/>
              </a:rPr>
              <a:t>safe_add</a:t>
            </a:r>
            <a:r>
              <a:rPr lang="en-US" altLang="en-US" sz="2000" dirty="0">
                <a:latin typeface="Courier New"/>
                <a:ea typeface="MS PGothic"/>
                <a:cs typeface="Arial"/>
              </a:rPr>
              <a:t>(int x, int y)	/* INT_MIN &lt; x &lt; INT_MAX */</a:t>
            </a:r>
          </a:p>
          <a:p>
            <a:r>
              <a:rPr lang="en-US" altLang="en-US" sz="2000" dirty="0">
                <a:latin typeface="Courier New"/>
                <a:ea typeface="MS PGothic"/>
                <a:cs typeface="Arial"/>
              </a:rPr>
              <a:t>{				/* INT_MIN &lt; y &lt; INT_MAX */</a:t>
            </a:r>
          </a:p>
          <a:p>
            <a:r>
              <a:rPr lang="en-US" altLang="en-US" sz="2000" dirty="0">
                <a:latin typeface="Courier New"/>
                <a:ea typeface="MS PGothic"/>
                <a:cs typeface="Arial"/>
              </a:rPr>
              <a:t>	if (y &lt; 0)</a:t>
            </a:r>
          </a:p>
          <a:p>
            <a:r>
              <a:rPr lang="en-US" altLang="en-US" sz="2000" dirty="0">
                <a:latin typeface="Courier New"/>
                <a:ea typeface="MS PGothic"/>
                <a:cs typeface="Arial"/>
              </a:rPr>
              <a:t>		return (</a:t>
            </a:r>
            <a:r>
              <a:rPr lang="en-US" altLang="en-US" sz="2000" dirty="0" err="1">
                <a:latin typeface="Courier New"/>
                <a:ea typeface="MS PGothic"/>
                <a:cs typeface="Arial"/>
              </a:rPr>
              <a:t>safe_sub</a:t>
            </a:r>
            <a:r>
              <a:rPr lang="en-US" altLang="en-US" sz="2000" dirty="0">
                <a:latin typeface="Courier New"/>
                <a:ea typeface="MS PGothic"/>
                <a:cs typeface="Arial"/>
              </a:rPr>
              <a:t>(x, -y));</a:t>
            </a:r>
          </a:p>
          <a:p>
            <a:r>
              <a:rPr lang="en-US" altLang="en-US" sz="2000" dirty="0">
                <a:latin typeface="Courier New"/>
                <a:ea typeface="MS PGothic"/>
                <a:cs typeface="Arial"/>
              </a:rPr>
              <a:t>	if (INT_MAX – y &lt; x)</a:t>
            </a:r>
          </a:p>
          <a:p>
            <a:r>
              <a:rPr lang="en-US" altLang="en-US" sz="2000" dirty="0">
                <a:latin typeface="Courier New"/>
                <a:ea typeface="MS PGothic"/>
                <a:cs typeface="Arial"/>
              </a:rPr>
              <a:t>		return (INT_MAX);	/* Don</a:t>
            </a:r>
            <a:r>
              <a:rPr lang="ja-JP" altLang="en-US" sz="2000">
                <a:latin typeface="Courier New"/>
                <a:ea typeface="MS PGothic"/>
                <a:cs typeface="Arial"/>
              </a:rPr>
              <a:t>’</a:t>
            </a:r>
            <a:r>
              <a:rPr lang="en-US" altLang="ja-JP" sz="2000" dirty="0">
                <a:latin typeface="Courier New"/>
                <a:ea typeface="MS PGothic"/>
                <a:cs typeface="Arial"/>
              </a:rPr>
              <a:t>t overflow! */ </a:t>
            </a:r>
            <a:endParaRPr lang="en-US" altLang="ja-JP" sz="2000" dirty="0">
              <a:latin typeface="Courier New" panose="02070309020205020404" pitchFamily="49" charset="0"/>
            </a:endParaRPr>
          </a:p>
          <a:p>
            <a:r>
              <a:rPr lang="en-US" altLang="en-US" sz="2000" dirty="0">
                <a:latin typeface="Courier New"/>
                <a:ea typeface="MS PGothic"/>
                <a:cs typeface="Arial"/>
              </a:rPr>
              <a:t>	return (x + y);</a:t>
            </a:r>
          </a:p>
          <a:p>
            <a:r>
              <a:rPr lang="en-US" altLang="en-US" sz="2000" dirty="0">
                <a:latin typeface="Courier New"/>
                <a:ea typeface="MS PGothic"/>
                <a:cs typeface="Arial"/>
              </a:rPr>
              <a:t>}</a:t>
            </a:r>
          </a:p>
        </p:txBody>
      </p:sp>
      <p:sp>
        <p:nvSpPr>
          <p:cNvPr id="37894" name="Content Placeholder 1">
            <a:extLst>
              <a:ext uri="{FF2B5EF4-FFF2-40B4-BE49-F238E27FC236}">
                <a16:creationId xmlns:a16="http://schemas.microsoft.com/office/drawing/2014/main" id="{9A4282A9-053A-9ADB-CED5-3BC2E36D63F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3">
            <a:extLst>
              <a:ext uri="{FF2B5EF4-FFF2-40B4-BE49-F238E27FC236}">
                <a16:creationId xmlns:a16="http://schemas.microsoft.com/office/drawing/2014/main" id="{BC5021EB-30F4-EA27-4B9F-56BA5AA15B8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8914" name="Footer Placeholder 4">
            <a:extLst>
              <a:ext uri="{FF2B5EF4-FFF2-40B4-BE49-F238E27FC236}">
                <a16:creationId xmlns:a16="http://schemas.microsoft.com/office/drawing/2014/main" id="{98826DBE-6504-5ACE-27A5-2DCE6B375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38915" name="Slide Number Placeholder 5">
            <a:extLst>
              <a:ext uri="{FF2B5EF4-FFF2-40B4-BE49-F238E27FC236}">
                <a16:creationId xmlns:a16="http://schemas.microsoft.com/office/drawing/2014/main" id="{CD20B99A-8DB8-9973-8901-4B3DCDF45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88B5B5-86F9-4DAD-8A21-6B0C1E61461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E10AD9A2-8826-C6BC-5E6A-951055D3A6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Bit Shifting as Multiplication</a:t>
            </a:r>
          </a:p>
        </p:txBody>
      </p:sp>
      <p:grpSp>
        <p:nvGrpSpPr>
          <p:cNvPr id="38917" name="Group 3">
            <a:extLst>
              <a:ext uri="{FF2B5EF4-FFF2-40B4-BE49-F238E27FC236}">
                <a16:creationId xmlns:a16="http://schemas.microsoft.com/office/drawing/2014/main" id="{A25EBFF9-6C31-325F-95ED-D8DB41BAF9D7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600200"/>
            <a:ext cx="7256463" cy="1838325"/>
            <a:chOff x="192" y="1008"/>
            <a:chExt cx="4571" cy="1158"/>
          </a:xfrm>
        </p:grpSpPr>
        <p:sp>
          <p:nvSpPr>
            <p:cNvPr id="38920" name="Text Box 4">
              <a:extLst>
                <a:ext uri="{FF2B5EF4-FFF2-40B4-BE49-F238E27FC236}">
                  <a16:creationId xmlns:a16="http://schemas.microsoft.com/office/drawing/2014/main" id="{F88F2895-4DC0-62FB-7BD0-EA05E8B7DB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8921" name="Text Box 5">
              <a:extLst>
                <a:ext uri="{FF2B5EF4-FFF2-40B4-BE49-F238E27FC236}">
                  <a16:creationId xmlns:a16="http://schemas.microsoft.com/office/drawing/2014/main" id="{46CF6B02-66C8-8CFE-1828-1A8013F876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8922" name="Text Box 6">
              <a:extLst>
                <a:ext uri="{FF2B5EF4-FFF2-40B4-BE49-F238E27FC236}">
                  <a16:creationId xmlns:a16="http://schemas.microsoft.com/office/drawing/2014/main" id="{C61EC265-1251-125D-09A1-924546EB6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8923" name="Text Box 7">
              <a:extLst>
                <a:ext uri="{FF2B5EF4-FFF2-40B4-BE49-F238E27FC236}">
                  <a16:creationId xmlns:a16="http://schemas.microsoft.com/office/drawing/2014/main" id="{524AB0CC-D73E-7118-B6D8-623271D31E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8924" name="Text Box 8">
              <a:extLst>
                <a:ext uri="{FF2B5EF4-FFF2-40B4-BE49-F238E27FC236}">
                  <a16:creationId xmlns:a16="http://schemas.microsoft.com/office/drawing/2014/main" id="{3FF46352-C619-EA56-012F-E3212451EB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440"/>
              <a:ext cx="4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= 3</a:t>
              </a:r>
            </a:p>
          </p:txBody>
        </p:sp>
        <p:sp>
          <p:nvSpPr>
            <p:cNvPr id="38925" name="Text Box 9">
              <a:extLst>
                <a:ext uri="{FF2B5EF4-FFF2-40B4-BE49-F238E27FC236}">
                  <a16:creationId xmlns:a16="http://schemas.microsoft.com/office/drawing/2014/main" id="{ECB60EDB-7D9A-8259-FE09-E3E60C364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8926" name="Text Box 10">
              <a:extLst>
                <a:ext uri="{FF2B5EF4-FFF2-40B4-BE49-F238E27FC236}">
                  <a16:creationId xmlns:a16="http://schemas.microsoft.com/office/drawing/2014/main" id="{847F411C-C592-4E7C-D693-70C54609C0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8927" name="Text Box 11">
              <a:extLst>
                <a:ext uri="{FF2B5EF4-FFF2-40B4-BE49-F238E27FC236}">
                  <a16:creationId xmlns:a16="http://schemas.microsoft.com/office/drawing/2014/main" id="{0694D0DB-A379-0B36-FC05-FABB06A85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8928" name="Text Box 12">
              <a:extLst>
                <a:ext uri="{FF2B5EF4-FFF2-40B4-BE49-F238E27FC236}">
                  <a16:creationId xmlns:a16="http://schemas.microsoft.com/office/drawing/2014/main" id="{26E05452-8D9F-2304-E364-713AB6FB50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8929" name="Text Box 13">
              <a:extLst>
                <a:ext uri="{FF2B5EF4-FFF2-40B4-BE49-F238E27FC236}">
                  <a16:creationId xmlns:a16="http://schemas.microsoft.com/office/drawing/2014/main" id="{C0DB4035-E76C-59D8-BCA1-EB21DA8FEE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872"/>
              <a:ext cx="4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= 6</a:t>
              </a:r>
            </a:p>
          </p:txBody>
        </p:sp>
        <p:sp>
          <p:nvSpPr>
            <p:cNvPr id="38930" name="Line 14">
              <a:extLst>
                <a:ext uri="{FF2B5EF4-FFF2-40B4-BE49-F238E27FC236}">
                  <a16:creationId xmlns:a16="http://schemas.microsoft.com/office/drawing/2014/main" id="{CE0C9484-167D-7C4C-54F4-8327AC3D50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Line 15">
              <a:extLst>
                <a:ext uri="{FF2B5EF4-FFF2-40B4-BE49-F238E27FC236}">
                  <a16:creationId xmlns:a16="http://schemas.microsoft.com/office/drawing/2014/main" id="{C9657DA6-BD53-1F47-875E-E6D90E31B1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84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2" name="Line 16">
              <a:extLst>
                <a:ext uri="{FF2B5EF4-FFF2-40B4-BE49-F238E27FC236}">
                  <a16:creationId xmlns:a16="http://schemas.microsoft.com/office/drawing/2014/main" id="{B009B28C-ECB9-9BBC-DC4C-8BCF1D40C0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2" y="1728"/>
              <a:ext cx="192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Line 17">
              <a:extLst>
                <a:ext uri="{FF2B5EF4-FFF2-40B4-BE49-F238E27FC236}">
                  <a16:creationId xmlns:a16="http://schemas.microsoft.com/office/drawing/2014/main" id="{F0311ED8-2D11-2261-8494-ABF5797F97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4" name="Text Box 18">
              <a:extLst>
                <a:ext uri="{FF2B5EF4-FFF2-40B4-BE49-F238E27FC236}">
                  <a16:creationId xmlns:a16="http://schemas.microsoft.com/office/drawing/2014/main" id="{9BCB50AB-A1C6-A62F-4267-77B0192E9C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872"/>
              <a:ext cx="229" cy="29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38935" name="Text Box 19">
              <a:extLst>
                <a:ext uri="{FF2B5EF4-FFF2-40B4-BE49-F238E27FC236}">
                  <a16:creationId xmlns:a16="http://schemas.microsoft.com/office/drawing/2014/main" id="{9293858F-FC89-3996-EDE9-B8014B5B00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8936" name="Text Box 20">
              <a:extLst>
                <a:ext uri="{FF2B5EF4-FFF2-40B4-BE49-F238E27FC236}">
                  <a16:creationId xmlns:a16="http://schemas.microsoft.com/office/drawing/2014/main" id="{560B2EA6-9626-1EF6-5FF6-FA8D9FC028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8937" name="Text Box 21">
              <a:extLst>
                <a:ext uri="{FF2B5EF4-FFF2-40B4-BE49-F238E27FC236}">
                  <a16:creationId xmlns:a16="http://schemas.microsoft.com/office/drawing/2014/main" id="{FF1CDFE4-D838-CDED-FF87-07A7D26F56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8938" name="Text Box 22">
              <a:extLst>
                <a:ext uri="{FF2B5EF4-FFF2-40B4-BE49-F238E27FC236}">
                  <a16:creationId xmlns:a16="http://schemas.microsoft.com/office/drawing/2014/main" id="{BCD195BD-0ABA-1111-B907-6C49EDC07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8939" name="Text Box 23">
              <a:extLst>
                <a:ext uri="{FF2B5EF4-FFF2-40B4-BE49-F238E27FC236}">
                  <a16:creationId xmlns:a16="http://schemas.microsoft.com/office/drawing/2014/main" id="{3739D2CC-6B81-FE99-672E-E1CC8CCB73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440"/>
              <a:ext cx="4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= -3</a:t>
              </a:r>
            </a:p>
          </p:txBody>
        </p:sp>
        <p:sp>
          <p:nvSpPr>
            <p:cNvPr id="38940" name="Text Box 24">
              <a:extLst>
                <a:ext uri="{FF2B5EF4-FFF2-40B4-BE49-F238E27FC236}">
                  <a16:creationId xmlns:a16="http://schemas.microsoft.com/office/drawing/2014/main" id="{3A4F928D-C2DF-3001-502D-D41092CBE6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8941" name="Text Box 25">
              <a:extLst>
                <a:ext uri="{FF2B5EF4-FFF2-40B4-BE49-F238E27FC236}">
                  <a16:creationId xmlns:a16="http://schemas.microsoft.com/office/drawing/2014/main" id="{C9193E3C-69AE-FA39-8B03-A31B95DCB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8942" name="Text Box 26">
              <a:extLst>
                <a:ext uri="{FF2B5EF4-FFF2-40B4-BE49-F238E27FC236}">
                  <a16:creationId xmlns:a16="http://schemas.microsoft.com/office/drawing/2014/main" id="{10C8B6D6-305B-41C4-A060-45EDBA84C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8943" name="Text Box 27">
              <a:extLst>
                <a:ext uri="{FF2B5EF4-FFF2-40B4-BE49-F238E27FC236}">
                  <a16:creationId xmlns:a16="http://schemas.microsoft.com/office/drawing/2014/main" id="{8EDDB4EA-FCA5-151E-20AC-38B100C5FB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8944" name="Text Box 28">
              <a:extLst>
                <a:ext uri="{FF2B5EF4-FFF2-40B4-BE49-F238E27FC236}">
                  <a16:creationId xmlns:a16="http://schemas.microsoft.com/office/drawing/2014/main" id="{D47581FD-1AF6-7A86-F155-A0F8A7D03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872"/>
              <a:ext cx="4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= -6</a:t>
              </a:r>
            </a:p>
          </p:txBody>
        </p:sp>
        <p:sp>
          <p:nvSpPr>
            <p:cNvPr id="38945" name="Line 29">
              <a:extLst>
                <a:ext uri="{FF2B5EF4-FFF2-40B4-BE49-F238E27FC236}">
                  <a16:creationId xmlns:a16="http://schemas.microsoft.com/office/drawing/2014/main" id="{550D4DE2-352A-7705-95E8-8A8641C269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6" name="Line 30">
              <a:extLst>
                <a:ext uri="{FF2B5EF4-FFF2-40B4-BE49-F238E27FC236}">
                  <a16:creationId xmlns:a16="http://schemas.microsoft.com/office/drawing/2014/main" id="{8D845960-C3D6-BEED-A318-0B9B22760F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7" name="Line 31">
              <a:extLst>
                <a:ext uri="{FF2B5EF4-FFF2-40B4-BE49-F238E27FC236}">
                  <a16:creationId xmlns:a16="http://schemas.microsoft.com/office/drawing/2014/main" id="{A2EAE526-DCAB-8C7B-3D09-1AF15F9717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88" y="1728"/>
              <a:ext cx="192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8" name="Line 32">
              <a:extLst>
                <a:ext uri="{FF2B5EF4-FFF2-40B4-BE49-F238E27FC236}">
                  <a16:creationId xmlns:a16="http://schemas.microsoft.com/office/drawing/2014/main" id="{CB259EB4-2D48-5F50-D795-1859CA2434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20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9" name="Text Box 33">
              <a:extLst>
                <a:ext uri="{FF2B5EF4-FFF2-40B4-BE49-F238E27FC236}">
                  <a16:creationId xmlns:a16="http://schemas.microsoft.com/office/drawing/2014/main" id="{37372346-FDE2-812B-EA55-4DE21C65F1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872"/>
              <a:ext cx="229" cy="29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38950" name="Text Box 34">
              <a:extLst>
                <a:ext uri="{FF2B5EF4-FFF2-40B4-BE49-F238E27FC236}">
                  <a16:creationId xmlns:a16="http://schemas.microsoft.com/office/drawing/2014/main" id="{B2103644-CA9B-4A6E-DC68-F698E3E819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008"/>
              <a:ext cx="29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b="0" i="1">
                  <a:latin typeface="Tahoma" panose="020B0604030504040204" pitchFamily="34" charset="0"/>
                </a:rPr>
                <a:t>Shift left</a:t>
              </a:r>
              <a:r>
                <a:rPr lang="en-US" altLang="en-US" b="0">
                  <a:latin typeface="Tahoma" panose="020B0604030504040204" pitchFamily="34" charset="0"/>
                </a:rPr>
                <a:t> (</a:t>
              </a:r>
              <a:r>
                <a:rPr lang="en-US" altLang="en-US" sz="2000">
                  <a:latin typeface="Courier New" panose="02070309020205020404" pitchFamily="49" charset="0"/>
                </a:rPr>
                <a:t>x &lt;&lt; 1</a:t>
              </a:r>
              <a:r>
                <a:rPr lang="en-US" altLang="en-US" b="0">
                  <a:latin typeface="Tahoma" panose="020B0604030504040204" pitchFamily="34" charset="0"/>
                </a:rPr>
                <a:t>) multiplies by 2:</a:t>
              </a:r>
            </a:p>
          </p:txBody>
        </p:sp>
      </p:grpSp>
      <p:sp>
        <p:nvSpPr>
          <p:cNvPr id="38918" name="Text Box 35">
            <a:extLst>
              <a:ext uri="{FF2B5EF4-FFF2-40B4-BE49-F238E27FC236}">
                <a16:creationId xmlns:a16="http://schemas.microsoft.com/office/drawing/2014/main" id="{D79F1A8F-D2B7-1116-42B4-91CF4AC74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67200"/>
            <a:ext cx="50958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Tahoma" panose="020B0604030504040204" pitchFamily="34" charset="0"/>
              </a:rPr>
              <a:t>Works for unsigned, 2</a:t>
            </a:r>
            <a:r>
              <a:rPr lang="ja-JP" altLang="en-US" b="0">
                <a:latin typeface="Tahoma" panose="020B0604030504040204" pitchFamily="34" charset="0"/>
              </a:rPr>
              <a:t>’</a:t>
            </a:r>
            <a:r>
              <a:rPr lang="en-US" altLang="ja-JP" b="0">
                <a:latin typeface="Tahoma" panose="020B0604030504040204" pitchFamily="34" charset="0"/>
              </a:rPr>
              <a:t>s complement</a:t>
            </a:r>
          </a:p>
          <a:p>
            <a:pPr eaLnBrk="1" hangingPunct="1"/>
            <a:r>
              <a:rPr lang="en-US" altLang="en-US" b="0">
                <a:latin typeface="Tahoma" panose="020B0604030504040204" pitchFamily="34" charset="0"/>
              </a:rPr>
              <a:t>Can overflow</a:t>
            </a:r>
          </a:p>
        </p:txBody>
      </p:sp>
      <p:sp>
        <p:nvSpPr>
          <p:cNvPr id="38919" name="Text Box 36">
            <a:extLst>
              <a:ext uri="{FF2B5EF4-FFF2-40B4-BE49-F238E27FC236}">
                <a16:creationId xmlns:a16="http://schemas.microsoft.com/office/drawing/2014/main" id="{11ECFB58-422D-AB37-B03E-D42D62B15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0"/>
            <a:ext cx="7677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In decimal, same idea multiplies by 10:  e.g., 42 </a:t>
            </a:r>
            <a:r>
              <a:rPr lang="en-US" altLang="en-US" b="0">
                <a:latin typeface="Tahoma" panose="020B0604030504040204" pitchFamily="34" charset="0"/>
                <a:sym typeface="Symbol" panose="05050102010706020507" pitchFamily="18" charset="2"/>
              </a:rPr>
              <a:t> 420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>
            <a:extLst>
              <a:ext uri="{FF2B5EF4-FFF2-40B4-BE49-F238E27FC236}">
                <a16:creationId xmlns:a16="http://schemas.microsoft.com/office/drawing/2014/main" id="{614DEBFD-189C-3031-E970-5FCBE595A7D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9938" name="Footer Placeholder 4">
            <a:extLst>
              <a:ext uri="{FF2B5EF4-FFF2-40B4-BE49-F238E27FC236}">
                <a16:creationId xmlns:a16="http://schemas.microsoft.com/office/drawing/2014/main" id="{56E09FD9-ED9D-C717-5FD2-A2764DFBF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39939" name="Slide Number Placeholder 5">
            <a:extLst>
              <a:ext uri="{FF2B5EF4-FFF2-40B4-BE49-F238E27FC236}">
                <a16:creationId xmlns:a16="http://schemas.microsoft.com/office/drawing/2014/main" id="{296EB932-C8A1-BB5E-D549-F4D524D4D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7BBCCE-7898-4BB2-8AEE-EE3C5939F43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3CCBEE89-47B9-23C7-FBF3-29F3FD386D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Bit Shifting as Division</a:t>
            </a:r>
          </a:p>
        </p:txBody>
      </p:sp>
      <p:grpSp>
        <p:nvGrpSpPr>
          <p:cNvPr id="39941" name="Group 3">
            <a:extLst>
              <a:ext uri="{FF2B5EF4-FFF2-40B4-BE49-F238E27FC236}">
                <a16:creationId xmlns:a16="http://schemas.microsoft.com/office/drawing/2014/main" id="{F7F9364E-E17B-F655-689C-B608F4DFD0D6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810000"/>
            <a:ext cx="8655050" cy="2514600"/>
            <a:chOff x="192" y="2640"/>
            <a:chExt cx="5452" cy="1584"/>
          </a:xfrm>
        </p:grpSpPr>
        <p:sp>
          <p:nvSpPr>
            <p:cNvPr id="39971" name="Text Box 4">
              <a:extLst>
                <a:ext uri="{FF2B5EF4-FFF2-40B4-BE49-F238E27FC236}">
                  <a16:creationId xmlns:a16="http://schemas.microsoft.com/office/drawing/2014/main" id="{484F78C0-98A1-B721-3F80-D993E3DA7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12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9972" name="Text Box 5">
              <a:extLst>
                <a:ext uri="{FF2B5EF4-FFF2-40B4-BE49-F238E27FC236}">
                  <a16:creationId xmlns:a16="http://schemas.microsoft.com/office/drawing/2014/main" id="{9ACC73F6-4BE7-720E-ED8B-98281AAB59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12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9973" name="Text Box 6">
              <a:extLst>
                <a:ext uri="{FF2B5EF4-FFF2-40B4-BE49-F238E27FC236}">
                  <a16:creationId xmlns:a16="http://schemas.microsoft.com/office/drawing/2014/main" id="{693D8A8E-ECC6-14ED-EBE5-E9653D8226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312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9974" name="Text Box 7">
              <a:extLst>
                <a:ext uri="{FF2B5EF4-FFF2-40B4-BE49-F238E27FC236}">
                  <a16:creationId xmlns:a16="http://schemas.microsoft.com/office/drawing/2014/main" id="{D5E25B82-A8D7-6A14-C8FC-3D0A770BF3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12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9975" name="Text Box 8">
              <a:extLst>
                <a:ext uri="{FF2B5EF4-FFF2-40B4-BE49-F238E27FC236}">
                  <a16:creationId xmlns:a16="http://schemas.microsoft.com/office/drawing/2014/main" id="{6ADB6A06-5673-13FD-5801-9E114167AF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120"/>
              <a:ext cx="4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= 7</a:t>
              </a:r>
            </a:p>
          </p:txBody>
        </p:sp>
        <p:sp>
          <p:nvSpPr>
            <p:cNvPr id="39976" name="Text Box 9">
              <a:extLst>
                <a:ext uri="{FF2B5EF4-FFF2-40B4-BE49-F238E27FC236}">
                  <a16:creationId xmlns:a16="http://schemas.microsoft.com/office/drawing/2014/main" id="{6A126914-8F64-E268-543C-CF20BFE2EA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55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9977" name="Text Box 10">
              <a:extLst>
                <a:ext uri="{FF2B5EF4-FFF2-40B4-BE49-F238E27FC236}">
                  <a16:creationId xmlns:a16="http://schemas.microsoft.com/office/drawing/2014/main" id="{1B11579F-B6C1-4D51-B32C-91856500A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55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9978" name="Text Box 11">
              <a:extLst>
                <a:ext uri="{FF2B5EF4-FFF2-40B4-BE49-F238E27FC236}">
                  <a16:creationId xmlns:a16="http://schemas.microsoft.com/office/drawing/2014/main" id="{C052FA44-FD77-3DF8-C8C3-A460BCEEAC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355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9979" name="Text Box 12">
              <a:extLst>
                <a:ext uri="{FF2B5EF4-FFF2-40B4-BE49-F238E27FC236}">
                  <a16:creationId xmlns:a16="http://schemas.microsoft.com/office/drawing/2014/main" id="{53DF587E-0EFE-C224-70E8-560F4A28E8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55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9980" name="Text Box 13">
              <a:extLst>
                <a:ext uri="{FF2B5EF4-FFF2-40B4-BE49-F238E27FC236}">
                  <a16:creationId xmlns:a16="http://schemas.microsoft.com/office/drawing/2014/main" id="{11710FA4-CA80-9126-166E-148616B9BF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552"/>
              <a:ext cx="4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= 3</a:t>
              </a:r>
            </a:p>
          </p:txBody>
        </p:sp>
        <p:sp>
          <p:nvSpPr>
            <p:cNvPr id="39981" name="Line 14">
              <a:extLst>
                <a:ext uri="{FF2B5EF4-FFF2-40B4-BE49-F238E27FC236}">
                  <a16:creationId xmlns:a16="http://schemas.microsoft.com/office/drawing/2014/main" id="{55C4C2D4-406F-3B3D-4964-33865E6681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340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2" name="Line 15">
              <a:extLst>
                <a:ext uri="{FF2B5EF4-FFF2-40B4-BE49-F238E27FC236}">
                  <a16:creationId xmlns:a16="http://schemas.microsoft.com/office/drawing/2014/main" id="{66EE6A63-BC7C-33C6-1CAA-AFA30184DD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40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3" name="Line 16">
              <a:extLst>
                <a:ext uri="{FF2B5EF4-FFF2-40B4-BE49-F238E27FC236}">
                  <a16:creationId xmlns:a16="http://schemas.microsoft.com/office/drawing/2014/main" id="{2E1425F8-7BAD-9460-6A9E-7A1662C7FE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408"/>
              <a:ext cx="192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4" name="Text Box 17">
              <a:extLst>
                <a:ext uri="{FF2B5EF4-FFF2-40B4-BE49-F238E27FC236}">
                  <a16:creationId xmlns:a16="http://schemas.microsoft.com/office/drawing/2014/main" id="{B98EA785-561E-2982-9545-59A0EAEB1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312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9985" name="Text Box 18">
              <a:extLst>
                <a:ext uri="{FF2B5EF4-FFF2-40B4-BE49-F238E27FC236}">
                  <a16:creationId xmlns:a16="http://schemas.microsoft.com/office/drawing/2014/main" id="{1BC446EE-476C-170C-9EDA-1AC9E6E80F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12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9986" name="Text Box 19">
              <a:extLst>
                <a:ext uri="{FF2B5EF4-FFF2-40B4-BE49-F238E27FC236}">
                  <a16:creationId xmlns:a16="http://schemas.microsoft.com/office/drawing/2014/main" id="{DDDAAE4C-22D6-14BF-B30B-C163C4CDCB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12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9987" name="Text Box 20">
              <a:extLst>
                <a:ext uri="{FF2B5EF4-FFF2-40B4-BE49-F238E27FC236}">
                  <a16:creationId xmlns:a16="http://schemas.microsoft.com/office/drawing/2014/main" id="{10AA4AB3-AF10-81BE-9602-E218832547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12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9988" name="Text Box 21">
              <a:extLst>
                <a:ext uri="{FF2B5EF4-FFF2-40B4-BE49-F238E27FC236}">
                  <a16:creationId xmlns:a16="http://schemas.microsoft.com/office/drawing/2014/main" id="{7FE069F4-ED0E-8A6E-7DDB-536EB3FB56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3120"/>
              <a:ext cx="4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= -7</a:t>
              </a:r>
            </a:p>
          </p:txBody>
        </p:sp>
        <p:sp>
          <p:nvSpPr>
            <p:cNvPr id="39989" name="Text Box 22">
              <a:extLst>
                <a:ext uri="{FF2B5EF4-FFF2-40B4-BE49-F238E27FC236}">
                  <a16:creationId xmlns:a16="http://schemas.microsoft.com/office/drawing/2014/main" id="{4BCC8666-ADD0-0E46-BFB6-612B0C8647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355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9990" name="Text Box 23">
              <a:extLst>
                <a:ext uri="{FF2B5EF4-FFF2-40B4-BE49-F238E27FC236}">
                  <a16:creationId xmlns:a16="http://schemas.microsoft.com/office/drawing/2014/main" id="{629B383B-4DDD-F9B5-5C1A-41BEA2C2F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55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9991" name="Text Box 24">
              <a:extLst>
                <a:ext uri="{FF2B5EF4-FFF2-40B4-BE49-F238E27FC236}">
                  <a16:creationId xmlns:a16="http://schemas.microsoft.com/office/drawing/2014/main" id="{4E641E4A-5B03-B77F-42DC-2253F9395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55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9992" name="Text Box 25">
              <a:extLst>
                <a:ext uri="{FF2B5EF4-FFF2-40B4-BE49-F238E27FC236}">
                  <a16:creationId xmlns:a16="http://schemas.microsoft.com/office/drawing/2014/main" id="{E7DE3F1B-5C97-5E12-385D-BCFAABD26B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55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9993" name="Text Box 26">
              <a:extLst>
                <a:ext uri="{FF2B5EF4-FFF2-40B4-BE49-F238E27FC236}">
                  <a16:creationId xmlns:a16="http://schemas.microsoft.com/office/drawing/2014/main" id="{6E6DA477-B30C-CE75-7052-90DB23AD47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3552"/>
              <a:ext cx="4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= -4</a:t>
              </a:r>
            </a:p>
          </p:txBody>
        </p:sp>
        <p:sp>
          <p:nvSpPr>
            <p:cNvPr id="39994" name="Line 27">
              <a:extLst>
                <a:ext uri="{FF2B5EF4-FFF2-40B4-BE49-F238E27FC236}">
                  <a16:creationId xmlns:a16="http://schemas.microsoft.com/office/drawing/2014/main" id="{E163136C-591C-7A9C-8B95-2D1B956C0D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40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5" name="Line 28">
              <a:extLst>
                <a:ext uri="{FF2B5EF4-FFF2-40B4-BE49-F238E27FC236}">
                  <a16:creationId xmlns:a16="http://schemas.microsoft.com/office/drawing/2014/main" id="{BBD31BEC-1D3F-84D0-883C-F65C5F2C4D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40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6" name="Line 29">
              <a:extLst>
                <a:ext uri="{FF2B5EF4-FFF2-40B4-BE49-F238E27FC236}">
                  <a16:creationId xmlns:a16="http://schemas.microsoft.com/office/drawing/2014/main" id="{9D3A67D2-6C8B-EAD4-D0DC-D4D14DC32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3408"/>
              <a:ext cx="192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7" name="Line 30">
              <a:extLst>
                <a:ext uri="{FF2B5EF4-FFF2-40B4-BE49-F238E27FC236}">
                  <a16:creationId xmlns:a16="http://schemas.microsoft.com/office/drawing/2014/main" id="{05D1B383-D4D9-9646-A92E-BD726466D1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3408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8" name="Line 31">
              <a:extLst>
                <a:ext uri="{FF2B5EF4-FFF2-40B4-BE49-F238E27FC236}">
                  <a16:creationId xmlns:a16="http://schemas.microsoft.com/office/drawing/2014/main" id="{3E6D8E19-2B7F-FB93-BB98-1234E31E8C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408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9" name="Freeform 32">
              <a:extLst>
                <a:ext uri="{FF2B5EF4-FFF2-40B4-BE49-F238E27FC236}">
                  <a16:creationId xmlns:a16="http://schemas.microsoft.com/office/drawing/2014/main" id="{1F913A94-A585-C941-A431-24DF2586C3B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" y="2976"/>
              <a:ext cx="528" cy="480"/>
            </a:xfrm>
            <a:custGeom>
              <a:avLst/>
              <a:gdLst>
                <a:gd name="T0" fmla="*/ 0 w 480"/>
                <a:gd name="T1" fmla="*/ 0 h 480"/>
                <a:gd name="T2" fmla="*/ 722 w 480"/>
                <a:gd name="T3" fmla="*/ 384 h 480"/>
                <a:gd name="T4" fmla="*/ 3555 w 480"/>
                <a:gd name="T5" fmla="*/ 480 h 480"/>
                <a:gd name="T6" fmla="*/ 0 60000 65536"/>
                <a:gd name="T7" fmla="*/ 0 60000 65536"/>
                <a:gd name="T8" fmla="*/ 0 60000 65536"/>
                <a:gd name="T9" fmla="*/ 0 w 480"/>
                <a:gd name="T10" fmla="*/ 0 h 480"/>
                <a:gd name="T11" fmla="*/ 480 w 48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480">
                  <a:moveTo>
                    <a:pt x="0" y="0"/>
                  </a:moveTo>
                  <a:cubicBezTo>
                    <a:pt x="8" y="152"/>
                    <a:pt x="16" y="304"/>
                    <a:pt x="96" y="384"/>
                  </a:cubicBezTo>
                  <a:cubicBezTo>
                    <a:pt x="176" y="464"/>
                    <a:pt x="328" y="472"/>
                    <a:pt x="480" y="48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0" name="Oval 33">
              <a:extLst>
                <a:ext uri="{FF2B5EF4-FFF2-40B4-BE49-F238E27FC236}">
                  <a16:creationId xmlns:a16="http://schemas.microsoft.com/office/drawing/2014/main" id="{2A467F6C-F20D-29D8-D9A9-4BB753244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360"/>
              <a:ext cx="192" cy="24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40001" name="Oval 34">
              <a:extLst>
                <a:ext uri="{FF2B5EF4-FFF2-40B4-BE49-F238E27FC236}">
                  <a16:creationId xmlns:a16="http://schemas.microsoft.com/office/drawing/2014/main" id="{B225CA2D-FAAF-72EE-2D7D-646F3DBCC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360"/>
              <a:ext cx="192" cy="24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40002" name="Freeform 35">
              <a:extLst>
                <a:ext uri="{FF2B5EF4-FFF2-40B4-BE49-F238E27FC236}">
                  <a16:creationId xmlns:a16="http://schemas.microsoft.com/office/drawing/2014/main" id="{A1969947-3E22-C12A-A1E0-4284A82003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" y="2976"/>
              <a:ext cx="2784" cy="1248"/>
            </a:xfrm>
            <a:custGeom>
              <a:avLst/>
              <a:gdLst>
                <a:gd name="T0" fmla="*/ 240 w 2784"/>
                <a:gd name="T1" fmla="*/ 0 h 1248"/>
                <a:gd name="T2" fmla="*/ 336 w 2784"/>
                <a:gd name="T3" fmla="*/ 1056 h 1248"/>
                <a:gd name="T4" fmla="*/ 2256 w 2784"/>
                <a:gd name="T5" fmla="*/ 1152 h 1248"/>
                <a:gd name="T6" fmla="*/ 2784 w 2784"/>
                <a:gd name="T7" fmla="*/ 528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84"/>
                <a:gd name="T13" fmla="*/ 0 h 1248"/>
                <a:gd name="T14" fmla="*/ 2784 w 27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84" h="1248">
                  <a:moveTo>
                    <a:pt x="240" y="0"/>
                  </a:moveTo>
                  <a:cubicBezTo>
                    <a:pt x="120" y="432"/>
                    <a:pt x="0" y="864"/>
                    <a:pt x="336" y="1056"/>
                  </a:cubicBezTo>
                  <a:cubicBezTo>
                    <a:pt x="672" y="1248"/>
                    <a:pt x="1848" y="1240"/>
                    <a:pt x="2256" y="1152"/>
                  </a:cubicBezTo>
                  <a:cubicBezTo>
                    <a:pt x="2664" y="1064"/>
                    <a:pt x="2696" y="632"/>
                    <a:pt x="2784" y="52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3" name="Text Box 36">
              <a:extLst>
                <a:ext uri="{FF2B5EF4-FFF2-40B4-BE49-F238E27FC236}">
                  <a16:creationId xmlns:a16="http://schemas.microsoft.com/office/drawing/2014/main" id="{D5F7E2C1-EF8B-AF23-02DC-38FED3122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3888"/>
              <a:ext cx="13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Always rounds down!</a:t>
              </a:r>
            </a:p>
          </p:txBody>
        </p:sp>
        <p:sp>
          <p:nvSpPr>
            <p:cNvPr id="40004" name="Text Box 37">
              <a:extLst>
                <a:ext uri="{FF2B5EF4-FFF2-40B4-BE49-F238E27FC236}">
                  <a16:creationId xmlns:a16="http://schemas.microsoft.com/office/drawing/2014/main" id="{C55A7A9C-ABE7-D702-0963-A6017D0D4B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640"/>
              <a:ext cx="54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0" i="1" u="sng">
                  <a:latin typeface="Tahoma" panose="020B0604030504040204" pitchFamily="34" charset="0"/>
                </a:rPr>
                <a:t>Arithmetic</a:t>
              </a:r>
              <a:r>
                <a:rPr lang="en-US" altLang="en-US" b="0" i="1">
                  <a:latin typeface="Tahoma" panose="020B0604030504040204" pitchFamily="34" charset="0"/>
                </a:rPr>
                <a:t> shift right</a:t>
              </a:r>
              <a:r>
                <a:rPr lang="en-US" altLang="en-US" b="0">
                  <a:latin typeface="Tahoma" panose="020B0604030504040204" pitchFamily="34" charset="0"/>
                </a:rPr>
                <a:t> (</a:t>
              </a:r>
              <a:r>
                <a:rPr lang="en-US" altLang="en-US" sz="2000">
                  <a:latin typeface="Courier New" panose="02070309020205020404" pitchFamily="49" charset="0"/>
                </a:rPr>
                <a:t>x &gt;&gt; 1</a:t>
              </a:r>
              <a:r>
                <a:rPr lang="en-US" altLang="en-US" b="0">
                  <a:latin typeface="Tahoma" panose="020B0604030504040204" pitchFamily="34" charset="0"/>
                </a:rPr>
                <a:t>) divides by 2 for 2</a:t>
              </a:r>
              <a:r>
                <a:rPr lang="ja-JP" altLang="en-US" b="0">
                  <a:latin typeface="Tahoma" panose="020B0604030504040204" pitchFamily="34" charset="0"/>
                </a:rPr>
                <a:t>’</a:t>
              </a:r>
              <a:r>
                <a:rPr lang="en-US" altLang="ja-JP" b="0">
                  <a:latin typeface="Tahoma" panose="020B0604030504040204" pitchFamily="34" charset="0"/>
                </a:rPr>
                <a:t>s complement:</a:t>
              </a:r>
              <a:endParaRPr lang="en-US" altLang="en-US" b="0" u="sng">
                <a:latin typeface="Courier New" panose="02070309020205020404" pitchFamily="49" charset="0"/>
              </a:endParaRPr>
            </a:p>
          </p:txBody>
        </p:sp>
      </p:grpSp>
      <p:grpSp>
        <p:nvGrpSpPr>
          <p:cNvPr id="39942" name="Group 38">
            <a:extLst>
              <a:ext uri="{FF2B5EF4-FFF2-40B4-BE49-F238E27FC236}">
                <a16:creationId xmlns:a16="http://schemas.microsoft.com/office/drawing/2014/main" id="{7660DE3A-621D-5D0F-663F-8F9A162F67E9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143000"/>
            <a:ext cx="7321550" cy="2317750"/>
            <a:chOff x="240" y="960"/>
            <a:chExt cx="4612" cy="1460"/>
          </a:xfrm>
        </p:grpSpPr>
        <p:sp>
          <p:nvSpPr>
            <p:cNvPr id="39943" name="Text Box 39">
              <a:extLst>
                <a:ext uri="{FF2B5EF4-FFF2-40B4-BE49-F238E27FC236}">
                  <a16:creationId xmlns:a16="http://schemas.microsoft.com/office/drawing/2014/main" id="{0E4D22A9-8615-F956-34D5-DC489DAD5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9944" name="Text Box 40">
              <a:extLst>
                <a:ext uri="{FF2B5EF4-FFF2-40B4-BE49-F238E27FC236}">
                  <a16:creationId xmlns:a16="http://schemas.microsoft.com/office/drawing/2014/main" id="{FB72DE33-7BFF-BBFF-5C7D-FED0E4CE9D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9945" name="Text Box 41">
              <a:extLst>
                <a:ext uri="{FF2B5EF4-FFF2-40B4-BE49-F238E27FC236}">
                  <a16:creationId xmlns:a16="http://schemas.microsoft.com/office/drawing/2014/main" id="{F8B77081-D6BD-EE53-138B-38041EA3EB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9946" name="Text Box 42">
              <a:extLst>
                <a:ext uri="{FF2B5EF4-FFF2-40B4-BE49-F238E27FC236}">
                  <a16:creationId xmlns:a16="http://schemas.microsoft.com/office/drawing/2014/main" id="{0241E557-CDFD-3CA3-0DB6-2AE9C046F1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9947" name="Text Box 43">
              <a:extLst>
                <a:ext uri="{FF2B5EF4-FFF2-40B4-BE49-F238E27FC236}">
                  <a16:creationId xmlns:a16="http://schemas.microsoft.com/office/drawing/2014/main" id="{9124B367-AAE5-1BEA-E513-35618876D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440"/>
              <a:ext cx="4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= 7</a:t>
              </a:r>
            </a:p>
          </p:txBody>
        </p:sp>
        <p:sp>
          <p:nvSpPr>
            <p:cNvPr id="39948" name="Text Box 44">
              <a:extLst>
                <a:ext uri="{FF2B5EF4-FFF2-40B4-BE49-F238E27FC236}">
                  <a16:creationId xmlns:a16="http://schemas.microsoft.com/office/drawing/2014/main" id="{735C9040-2048-97E7-42FE-FF024A84EC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9949" name="Text Box 45">
              <a:extLst>
                <a:ext uri="{FF2B5EF4-FFF2-40B4-BE49-F238E27FC236}">
                  <a16:creationId xmlns:a16="http://schemas.microsoft.com/office/drawing/2014/main" id="{E49DDF08-A7C4-A5FC-F521-CF764F10F9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9950" name="Text Box 46">
              <a:extLst>
                <a:ext uri="{FF2B5EF4-FFF2-40B4-BE49-F238E27FC236}">
                  <a16:creationId xmlns:a16="http://schemas.microsoft.com/office/drawing/2014/main" id="{FE87B439-296D-3615-1910-D05308283B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9951" name="Text Box 47">
              <a:extLst>
                <a:ext uri="{FF2B5EF4-FFF2-40B4-BE49-F238E27FC236}">
                  <a16:creationId xmlns:a16="http://schemas.microsoft.com/office/drawing/2014/main" id="{C1AE9241-5962-0DD8-A3A9-7A0F2CA539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9952" name="Text Box 48">
              <a:extLst>
                <a:ext uri="{FF2B5EF4-FFF2-40B4-BE49-F238E27FC236}">
                  <a16:creationId xmlns:a16="http://schemas.microsoft.com/office/drawing/2014/main" id="{5DC649DB-6557-26CD-87E2-7ADA10B4CA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872"/>
              <a:ext cx="4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= 3</a:t>
              </a:r>
            </a:p>
          </p:txBody>
        </p:sp>
        <p:sp>
          <p:nvSpPr>
            <p:cNvPr id="39953" name="Line 49">
              <a:extLst>
                <a:ext uri="{FF2B5EF4-FFF2-40B4-BE49-F238E27FC236}">
                  <a16:creationId xmlns:a16="http://schemas.microsoft.com/office/drawing/2014/main" id="{D07E21D0-5298-65CA-76FA-877D5F900A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4" name="Line 50">
              <a:extLst>
                <a:ext uri="{FF2B5EF4-FFF2-40B4-BE49-F238E27FC236}">
                  <a16:creationId xmlns:a16="http://schemas.microsoft.com/office/drawing/2014/main" id="{64832D68-B758-A8FF-9561-FD8745127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Line 51">
              <a:extLst>
                <a:ext uri="{FF2B5EF4-FFF2-40B4-BE49-F238E27FC236}">
                  <a16:creationId xmlns:a16="http://schemas.microsoft.com/office/drawing/2014/main" id="{91DCC939-1180-6CA2-6E09-8587BB7DC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1728"/>
              <a:ext cx="192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6" name="Text Box 52">
              <a:extLst>
                <a:ext uri="{FF2B5EF4-FFF2-40B4-BE49-F238E27FC236}">
                  <a16:creationId xmlns:a16="http://schemas.microsoft.com/office/drawing/2014/main" id="{C13EE7E7-2EA5-485D-2FA6-991DD9E00C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9957" name="Text Box 53">
              <a:extLst>
                <a:ext uri="{FF2B5EF4-FFF2-40B4-BE49-F238E27FC236}">
                  <a16:creationId xmlns:a16="http://schemas.microsoft.com/office/drawing/2014/main" id="{D42FDC0C-85DA-F88D-DD19-6D8F5594BB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9958" name="Text Box 54">
              <a:extLst>
                <a:ext uri="{FF2B5EF4-FFF2-40B4-BE49-F238E27FC236}">
                  <a16:creationId xmlns:a16="http://schemas.microsoft.com/office/drawing/2014/main" id="{346EAD9F-2777-C2C7-54CB-783FA1E2DF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9959" name="Text Box 55">
              <a:extLst>
                <a:ext uri="{FF2B5EF4-FFF2-40B4-BE49-F238E27FC236}">
                  <a16:creationId xmlns:a16="http://schemas.microsoft.com/office/drawing/2014/main" id="{A122556D-217E-A7C8-97F1-C7A4FC503D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9960" name="Text Box 56">
              <a:extLst>
                <a:ext uri="{FF2B5EF4-FFF2-40B4-BE49-F238E27FC236}">
                  <a16:creationId xmlns:a16="http://schemas.microsoft.com/office/drawing/2014/main" id="{C7A50BB5-6D5B-3759-9974-6675D41042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440"/>
              <a:ext cx="4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= 9</a:t>
              </a:r>
            </a:p>
          </p:txBody>
        </p:sp>
        <p:sp>
          <p:nvSpPr>
            <p:cNvPr id="39961" name="Text Box 57">
              <a:extLst>
                <a:ext uri="{FF2B5EF4-FFF2-40B4-BE49-F238E27FC236}">
                  <a16:creationId xmlns:a16="http://schemas.microsoft.com/office/drawing/2014/main" id="{2F3B8CA6-EB32-2AC7-D5CE-C758A2C074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9962" name="Text Box 58">
              <a:extLst>
                <a:ext uri="{FF2B5EF4-FFF2-40B4-BE49-F238E27FC236}">
                  <a16:creationId xmlns:a16="http://schemas.microsoft.com/office/drawing/2014/main" id="{415D819F-955C-448A-1D8B-B147C26AD3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9963" name="Text Box 59">
              <a:extLst>
                <a:ext uri="{FF2B5EF4-FFF2-40B4-BE49-F238E27FC236}">
                  <a16:creationId xmlns:a16="http://schemas.microsoft.com/office/drawing/2014/main" id="{BAC27590-1900-DFBD-51A6-2868FB33D0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9964" name="Text Box 60">
              <a:extLst>
                <a:ext uri="{FF2B5EF4-FFF2-40B4-BE49-F238E27FC236}">
                  <a16:creationId xmlns:a16="http://schemas.microsoft.com/office/drawing/2014/main" id="{3CDD36EF-CF36-F471-928F-4AF5A2A4B2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9965" name="Text Box 61">
              <a:extLst>
                <a:ext uri="{FF2B5EF4-FFF2-40B4-BE49-F238E27FC236}">
                  <a16:creationId xmlns:a16="http://schemas.microsoft.com/office/drawing/2014/main" id="{A7285F94-00F6-2E37-1991-F4249BE442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872"/>
              <a:ext cx="4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= 4</a:t>
              </a:r>
            </a:p>
          </p:txBody>
        </p:sp>
        <p:sp>
          <p:nvSpPr>
            <p:cNvPr id="39966" name="Line 62">
              <a:extLst>
                <a:ext uri="{FF2B5EF4-FFF2-40B4-BE49-F238E27FC236}">
                  <a16:creationId xmlns:a16="http://schemas.microsoft.com/office/drawing/2014/main" id="{0E4195C2-CFB8-F46C-4E96-9C6FB506E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7" name="Line 63">
              <a:extLst>
                <a:ext uri="{FF2B5EF4-FFF2-40B4-BE49-F238E27FC236}">
                  <a16:creationId xmlns:a16="http://schemas.microsoft.com/office/drawing/2014/main" id="{02AAA64F-57AE-2B17-88AE-D238474A5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8" name="Line 64">
              <a:extLst>
                <a:ext uri="{FF2B5EF4-FFF2-40B4-BE49-F238E27FC236}">
                  <a16:creationId xmlns:a16="http://schemas.microsoft.com/office/drawing/2014/main" id="{F3054EAC-0542-D541-BD87-8502B48D94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1728"/>
              <a:ext cx="192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9" name="Text Box 65">
              <a:extLst>
                <a:ext uri="{FF2B5EF4-FFF2-40B4-BE49-F238E27FC236}">
                  <a16:creationId xmlns:a16="http://schemas.microsoft.com/office/drawing/2014/main" id="{BD699C6A-1485-2EDD-9FBB-E38113C37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208"/>
              <a:ext cx="13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Always rounds down!</a:t>
              </a:r>
            </a:p>
          </p:txBody>
        </p:sp>
        <p:sp>
          <p:nvSpPr>
            <p:cNvPr id="39970" name="Text Box 66">
              <a:extLst>
                <a:ext uri="{FF2B5EF4-FFF2-40B4-BE49-F238E27FC236}">
                  <a16:creationId xmlns:a16="http://schemas.microsoft.com/office/drawing/2014/main" id="{4686A6FD-C567-09E5-694B-40727380CA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960"/>
              <a:ext cx="46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0" i="1" u="sng">
                  <a:latin typeface="Tahoma" panose="020B0604030504040204" pitchFamily="34" charset="0"/>
                </a:rPr>
                <a:t>Logical</a:t>
              </a:r>
              <a:r>
                <a:rPr lang="en-US" altLang="en-US" b="0" i="1">
                  <a:latin typeface="Tahoma" panose="020B0604030504040204" pitchFamily="34" charset="0"/>
                </a:rPr>
                <a:t> shift right</a:t>
              </a:r>
              <a:r>
                <a:rPr lang="en-US" altLang="en-US" b="0">
                  <a:latin typeface="Tahoma" panose="020B0604030504040204" pitchFamily="34" charset="0"/>
                </a:rPr>
                <a:t> (</a:t>
              </a:r>
              <a:r>
                <a:rPr lang="en-US" altLang="en-US" sz="2000">
                  <a:latin typeface="Courier New" panose="02070309020205020404" pitchFamily="49" charset="0"/>
                </a:rPr>
                <a:t>x &gt;&gt; 1</a:t>
              </a:r>
              <a:r>
                <a:rPr lang="en-US" altLang="en-US" b="0">
                  <a:latin typeface="Tahoma" panose="020B0604030504040204" pitchFamily="34" charset="0"/>
                </a:rPr>
                <a:t>) divides by 2 for unsigned:</a:t>
              </a:r>
              <a:endParaRPr lang="en-US" altLang="en-US" b="0" u="sng">
                <a:latin typeface="Courier New" panose="02070309020205020404" pitchFamily="49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>
            <a:extLst>
              <a:ext uri="{FF2B5EF4-FFF2-40B4-BE49-F238E27FC236}">
                <a16:creationId xmlns:a16="http://schemas.microsoft.com/office/drawing/2014/main" id="{F2D8023F-757B-4B4A-4683-FCCD8C63B68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0962" name="Footer Placeholder 4">
            <a:extLst>
              <a:ext uri="{FF2B5EF4-FFF2-40B4-BE49-F238E27FC236}">
                <a16:creationId xmlns:a16="http://schemas.microsoft.com/office/drawing/2014/main" id="{9559B10E-E3FD-7A95-7DB3-6919C7E8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40963" name="Slide Number Placeholder 5">
            <a:extLst>
              <a:ext uri="{FF2B5EF4-FFF2-40B4-BE49-F238E27FC236}">
                <a16:creationId xmlns:a16="http://schemas.microsoft.com/office/drawing/2014/main" id="{1150F6AC-22EE-1100-69DD-614D84ED6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7AB55D-4E6D-4694-B204-5C3921B9923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FDAD968A-D7EB-AF1D-45E6-16038AD59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Bit Shifting for Multiplication/Division</a:t>
            </a:r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664B52D4-AC12-518D-263F-444153080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useful?</a:t>
            </a:r>
          </a:p>
          <a:p>
            <a:pPr lvl="1" eaLnBrk="1" hangingPunct="1"/>
            <a:r>
              <a:rPr lang="en-US" altLang="en-US"/>
              <a:t>Simpler, thus faster, than general multiplication &amp; division</a:t>
            </a:r>
          </a:p>
          <a:p>
            <a:pPr lvl="1" eaLnBrk="1" hangingPunct="1"/>
            <a:r>
              <a:rPr lang="en-US" altLang="en-US"/>
              <a:t>Standard compiler optimization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Can shift multiple positions at once:</a:t>
            </a:r>
          </a:p>
          <a:p>
            <a:pPr lvl="1" eaLnBrk="1" hangingPunct="1"/>
            <a:r>
              <a:rPr lang="en-US" altLang="en-US"/>
              <a:t>Multiplies or divides by corresponding power-of-2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a &lt;&lt; 5		 a &gt;&gt; 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4">
            <a:extLst>
              <a:ext uri="{FF2B5EF4-FFF2-40B4-BE49-F238E27FC236}">
                <a16:creationId xmlns:a16="http://schemas.microsoft.com/office/drawing/2014/main" id="{3DCAEAE7-3529-751D-F757-D58F6DB14AC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1986" name="Footer Placeholder 5">
            <a:extLst>
              <a:ext uri="{FF2B5EF4-FFF2-40B4-BE49-F238E27FC236}">
                <a16:creationId xmlns:a16="http://schemas.microsoft.com/office/drawing/2014/main" id="{3487737E-1696-D17D-EC7F-BFCB174CC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41987" name="Slide Number Placeholder 6">
            <a:extLst>
              <a:ext uri="{FF2B5EF4-FFF2-40B4-BE49-F238E27FC236}">
                <a16:creationId xmlns:a16="http://schemas.microsoft.com/office/drawing/2014/main" id="{D5883659-6D3D-7E19-E1F7-9134D198B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590D44-2D54-49F7-9BE9-EBC4AD70680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48DCE4C6-9190-1FB9-575D-59DCBAFC8B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Sampling of Integer Properties</a:t>
            </a:r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D08CADFB-BE0B-0990-D65F-6BEBF1912A1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76450"/>
            <a:ext cx="4033838" cy="2557463"/>
          </a:xfrm>
        </p:spPr>
        <p:txBody>
          <a:bodyPr/>
          <a:lstStyle/>
          <a:p>
            <a:pPr marL="0" indent="0" eaLnBrk="1" hangingPunct="1"/>
            <a:r>
              <a:rPr lang="en-US" altLang="en-US" sz="1800" dirty="0">
                <a:ea typeface="MS PGothic"/>
              </a:rPr>
              <a:t>Mostly as usual, e.g.:</a:t>
            </a:r>
          </a:p>
          <a:p>
            <a:pPr lvl="1" indent="-290195" eaLnBrk="1" hangingPunct="1">
              <a:buFont typeface="Wingdings" panose="05000000000000000000" pitchFamily="2" charset="2"/>
              <a:buNone/>
            </a:pPr>
            <a:r>
              <a:rPr lang="en-US" altLang="en-US" sz="1600" dirty="0"/>
              <a:t>0 is identity for +, -</a:t>
            </a:r>
          </a:p>
          <a:p>
            <a:pPr lvl="1" indent="-290195" eaLnBrk="1" hangingPunct="1">
              <a:buFont typeface="Wingdings" panose="05000000000000000000" pitchFamily="2" charset="2"/>
              <a:buNone/>
            </a:pPr>
            <a:r>
              <a:rPr lang="en-US" altLang="en-US" sz="1600" dirty="0"/>
              <a:t>1 is identity for </a:t>
            </a:r>
            <a:r>
              <a:rPr lang="en-US" altLang="en-US" sz="1200" dirty="0"/>
              <a:t>×</a:t>
            </a:r>
            <a:r>
              <a:rPr lang="en-US" altLang="en-US" sz="1600" dirty="0"/>
              <a:t>, ÷</a:t>
            </a:r>
          </a:p>
          <a:p>
            <a:pPr lvl="1" indent="-290195" eaLnBrk="1" hangingPunct="1">
              <a:buNone/>
            </a:pPr>
            <a:r>
              <a:rPr lang="en-US" altLang="en-US" sz="1600" dirty="0"/>
              <a:t>+, </a:t>
            </a:r>
            <a:r>
              <a:rPr lang="en-US" altLang="en-US" sz="1200" dirty="0"/>
              <a:t>×</a:t>
            </a:r>
            <a:r>
              <a:rPr lang="en-US" altLang="en-US" sz="1600" dirty="0"/>
              <a:t> are associative</a:t>
            </a:r>
          </a:p>
          <a:p>
            <a:pPr lvl="1" indent="-290195" eaLnBrk="1" hangingPunct="1">
              <a:buFont typeface="Wingdings" panose="05000000000000000000" pitchFamily="2" charset="2"/>
              <a:buNone/>
            </a:pPr>
            <a:r>
              <a:rPr lang="en-US" altLang="en-US" sz="1600" dirty="0"/>
              <a:t>+, </a:t>
            </a:r>
            <a:r>
              <a:rPr lang="en-US" altLang="en-US" sz="1200" dirty="0"/>
              <a:t>×</a:t>
            </a:r>
            <a:r>
              <a:rPr lang="en-US" altLang="en-US" sz="1600" dirty="0"/>
              <a:t> are commutative</a:t>
            </a:r>
          </a:p>
          <a:p>
            <a:pPr lvl="1" indent="-290195" eaLnBrk="1" hangingPunct="1">
              <a:buFont typeface="Wingdings" panose="05000000000000000000" pitchFamily="2" charset="2"/>
              <a:buNone/>
            </a:pPr>
            <a:r>
              <a:rPr lang="en-US" altLang="en-US" sz="1200" dirty="0"/>
              <a:t>×</a:t>
            </a:r>
            <a:r>
              <a:rPr lang="en-US" altLang="en-US" sz="1600" dirty="0"/>
              <a:t> distributes over +, -</a:t>
            </a:r>
          </a:p>
          <a:p>
            <a:pPr lvl="1" indent="-290195" eaLnBrk="1" hangingPunct="1">
              <a:buFont typeface="Wingdings" panose="05000000000000000000" pitchFamily="2" charset="2"/>
              <a:buNone/>
            </a:pPr>
            <a:endParaRPr lang="en-US" altLang="en-US" sz="1600"/>
          </a:p>
          <a:p>
            <a:pPr lvl="1" indent="-290195" eaLnBrk="1" hangingPunct="1"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sp>
        <p:nvSpPr>
          <p:cNvPr id="41990" name="Rectangle 4">
            <a:extLst>
              <a:ext uri="{FF2B5EF4-FFF2-40B4-BE49-F238E27FC236}">
                <a16:creationId xmlns:a16="http://schemas.microsoft.com/office/drawing/2014/main" id="{700DA58F-46CE-AE10-FB6D-994F5A75FA4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076450"/>
            <a:ext cx="4033838" cy="1066800"/>
          </a:xfrm>
        </p:spPr>
        <p:txBody>
          <a:bodyPr/>
          <a:lstStyle/>
          <a:p>
            <a:pPr marL="0" indent="0" eaLnBrk="1" hangingPunct="1"/>
            <a:r>
              <a:rPr lang="en-US" altLang="en-US" sz="1800"/>
              <a:t>Some surprises, e.g.: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600"/>
              <a:t>÷ doesn</a:t>
            </a:r>
            <a:r>
              <a:rPr lang="ja-JP" altLang="en-US" sz="1600">
                <a:ea typeface="MS PGothic" panose="020B0600070205080204" pitchFamily="34" charset="-128"/>
              </a:rPr>
              <a:t>’</a:t>
            </a:r>
            <a:r>
              <a:rPr lang="en-US" altLang="ja-JP" sz="1600">
                <a:ea typeface="MS PGothic" panose="020B0600070205080204" pitchFamily="34" charset="-128"/>
              </a:rPr>
              <a:t>t distribute over +, -</a:t>
            </a:r>
            <a:endParaRPr lang="en-US" altLang="ja-JP" sz="1400">
              <a:ea typeface="MS PGothic" panose="020B0600070205080204" pitchFamily="34" charset="-128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600">
                <a:sym typeface="Symbol" panose="05050102010706020507" pitchFamily="18" charset="2"/>
              </a:rPr>
              <a:t> (</a:t>
            </a:r>
            <a:r>
              <a:rPr lang="en-US" altLang="en-US" sz="1600"/>
              <a:t>a,b &gt; 0 </a:t>
            </a:r>
            <a:r>
              <a:rPr lang="en-US" altLang="en-US" sz="1600">
                <a:sym typeface="Symbol" panose="05050102010706020507" pitchFamily="18" charset="2"/>
              </a:rPr>
              <a:t> a + b &gt; a)</a:t>
            </a:r>
            <a:endParaRPr lang="en-US" altLang="en-US" sz="1600"/>
          </a:p>
        </p:txBody>
      </p:sp>
      <p:sp>
        <p:nvSpPr>
          <p:cNvPr id="41991" name="Text Box 5">
            <a:extLst>
              <a:ext uri="{FF2B5EF4-FFF2-40B4-BE49-F238E27FC236}">
                <a16:creationId xmlns:a16="http://schemas.microsoft.com/office/drawing/2014/main" id="{6FB15DAD-DC9E-B8BE-993D-6C65F5DCB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953000"/>
            <a:ext cx="6858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0" u="sng">
                <a:latin typeface="Tahoma" panose="020B0604030504040204" pitchFamily="34" charset="0"/>
              </a:rPr>
              <a:t>Why should you care?</a:t>
            </a:r>
          </a:p>
          <a:p>
            <a:pPr lvl="1">
              <a:buSzTx/>
              <a:buFontTx/>
              <a:buChar char="–"/>
            </a:pP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Programmer should be aware of behavior of their programs</a:t>
            </a:r>
          </a:p>
          <a:p>
            <a:pPr lvl="1">
              <a:buSzTx/>
              <a:buFontTx/>
              <a:buChar char="–"/>
            </a:pP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Compiler uses such properties in optimizations</a:t>
            </a:r>
            <a:endParaRPr lang="en-US" altLang="en-US" b="0" u="sng">
              <a:solidFill>
                <a:schemeClr val="tx1"/>
              </a:solidFill>
              <a:latin typeface="Courier New" panose="02070309020205020404" pitchFamily="49" charset="0"/>
              <a:ea typeface="MS PGothic" panose="020B0600070205080204" pitchFamily="34" charset="-128"/>
            </a:endParaRPr>
          </a:p>
        </p:txBody>
      </p:sp>
      <p:sp>
        <p:nvSpPr>
          <p:cNvPr id="41992" name="Text Box 6">
            <a:extLst>
              <a:ext uri="{FF2B5EF4-FFF2-40B4-BE49-F238E27FC236}">
                <a16:creationId xmlns:a16="http://schemas.microsoft.com/office/drawing/2014/main" id="{03CC0DCB-65CE-9B18-F43B-9A103EEDB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5" y="1524000"/>
            <a:ext cx="5240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For both unsigned &amp; 2</a:t>
            </a:r>
            <a:r>
              <a:rPr lang="ja-JP" altLang="en-US" b="0">
                <a:latin typeface="Tahoma" panose="020B0604030504040204" pitchFamily="34" charset="0"/>
              </a:rPr>
              <a:t>’</a:t>
            </a:r>
            <a:r>
              <a:rPr lang="en-US" altLang="ja-JP" b="0">
                <a:latin typeface="Tahoma" panose="020B0604030504040204" pitchFamily="34" charset="0"/>
              </a:rPr>
              <a:t>s complement:</a:t>
            </a:r>
            <a:endParaRPr lang="en-US" altLang="en-US" b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>
            <a:extLst>
              <a:ext uri="{FF2B5EF4-FFF2-40B4-BE49-F238E27FC236}">
                <a16:creationId xmlns:a16="http://schemas.microsoft.com/office/drawing/2014/main" id="{01784A58-BAC6-8A3E-DC6B-5043BA28352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3010" name="Footer Placeholder 4">
            <a:extLst>
              <a:ext uri="{FF2B5EF4-FFF2-40B4-BE49-F238E27FC236}">
                <a16:creationId xmlns:a16="http://schemas.microsoft.com/office/drawing/2014/main" id="{484A47DA-5B83-41CD-56DB-02F5EAFB6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43011" name="Slide Number Placeholder 5">
            <a:extLst>
              <a:ext uri="{FF2B5EF4-FFF2-40B4-BE49-F238E27FC236}">
                <a16:creationId xmlns:a16="http://schemas.microsoft.com/office/drawing/2014/main" id="{80E1A8B3-FB77-6D98-BE3D-137EE32F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C2F666-F435-4717-B2AA-01A8606300C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id="{2F116806-9C88-F6DD-6725-ECF64A04D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Beware of Sign Conversions in C</a:t>
            </a:r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91700BEA-2289-C6C6-DA60-EBEE18697E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633538"/>
          </a:xfrm>
        </p:spPr>
        <p:txBody>
          <a:bodyPr/>
          <a:lstStyle/>
          <a:p>
            <a:pPr eaLnBrk="1" hangingPunct="1"/>
            <a:r>
              <a:rPr lang="en-US" altLang="en-US" sz="2000"/>
              <a:t>Beware implicit or explicit conversions between unsigned and signed representations!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One of many common mistakes: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239049F7-8D06-120E-91C7-2415256081C0}"/>
              </a:ext>
            </a:extLst>
          </p:cNvPr>
          <p:cNvGrpSpPr>
            <a:grpSpLocks/>
          </p:cNvGrpSpPr>
          <p:nvPr/>
        </p:nvGrpSpPr>
        <p:grpSpPr bwMode="auto">
          <a:xfrm>
            <a:off x="873125" y="4419600"/>
            <a:ext cx="7019925" cy="976313"/>
            <a:chOff x="790" y="2976"/>
            <a:chExt cx="4422" cy="615"/>
          </a:xfrm>
        </p:grpSpPr>
        <p:sp>
          <p:nvSpPr>
            <p:cNvPr id="43017" name="Text Box 5">
              <a:extLst>
                <a:ext uri="{FF2B5EF4-FFF2-40B4-BE49-F238E27FC236}">
                  <a16:creationId xmlns:a16="http://schemas.microsoft.com/office/drawing/2014/main" id="{774EB0E8-DA01-E70C-9C4C-884AFD7C8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" y="3360"/>
              <a:ext cx="442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Always false(!) because -1 is converted to unsigned, yielding UMax</a:t>
              </a:r>
              <a:r>
                <a:rPr lang="en-US" altLang="en-US" sz="1800" b="0" baseline="-25000">
                  <a:latin typeface="Tahoma" panose="020B0604030504040204" pitchFamily="34" charset="0"/>
                </a:rPr>
                <a:t>n</a:t>
              </a:r>
              <a:endParaRPr lang="en-US" altLang="en-US" b="0">
                <a:latin typeface="Times New Roman" panose="02020603050405020304" pitchFamily="18" charset="0"/>
              </a:endParaRPr>
            </a:p>
          </p:txBody>
        </p:sp>
        <p:sp>
          <p:nvSpPr>
            <p:cNvPr id="43018" name="Line 6">
              <a:extLst>
                <a:ext uri="{FF2B5EF4-FFF2-40B4-BE49-F238E27FC236}">
                  <a16:creationId xmlns:a16="http://schemas.microsoft.com/office/drawing/2014/main" id="{9C982BA5-21FA-9579-FBA9-450A19AF87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2976"/>
              <a:ext cx="0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5" name="Text Box 7">
            <a:extLst>
              <a:ext uri="{FF2B5EF4-FFF2-40B4-BE49-F238E27FC236}">
                <a16:creationId xmlns:a16="http://schemas.microsoft.com/office/drawing/2014/main" id="{85DC655A-5719-F561-43AB-322DE4499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352800"/>
            <a:ext cx="2378075" cy="1036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unsigned int  u;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…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if (u &gt; -1) …</a:t>
            </a:r>
          </a:p>
        </p:txBody>
      </p:sp>
      <p:sp>
        <p:nvSpPr>
          <p:cNvPr id="43016" name="Text Box 8">
            <a:extLst>
              <a:ext uri="{FF2B5EF4-FFF2-40B4-BE49-F238E27FC236}">
                <a16:creationId xmlns:a16="http://schemas.microsoft.com/office/drawing/2014/main" id="{93401669-3FE5-0694-2243-6B746AB1B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0" y="3352800"/>
            <a:ext cx="30495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0">
                <a:solidFill>
                  <a:srgbClr val="FF3300"/>
                </a:solidFill>
                <a:latin typeface="Garamond" panose="02020404030301010803" pitchFamily="18" charset="0"/>
              </a:rPr>
              <a:t>?</a:t>
            </a:r>
            <a:r>
              <a:rPr lang="en-US" altLang="en-US" b="0">
                <a:latin typeface="Tahoma" panose="020B0604030504040204" pitchFamily="34" charset="0"/>
              </a:rPr>
              <a:t>  What</a:t>
            </a:r>
            <a:r>
              <a:rPr lang="ja-JP" altLang="en-US" b="0">
                <a:latin typeface="Tahoma" panose="020B0604030504040204" pitchFamily="34" charset="0"/>
              </a:rPr>
              <a:t>’</a:t>
            </a:r>
            <a:r>
              <a:rPr lang="en-US" altLang="ja-JP" b="0">
                <a:latin typeface="Tahoma" panose="020B0604030504040204" pitchFamily="34" charset="0"/>
              </a:rPr>
              <a:t>s wrong?  </a:t>
            </a:r>
            <a:r>
              <a:rPr lang="en-US" altLang="ja-JP" sz="4400" b="0">
                <a:solidFill>
                  <a:srgbClr val="00CC00"/>
                </a:solidFill>
                <a:latin typeface="Impact" panose="020B0806030902050204" pitchFamily="34" charset="0"/>
              </a:rPr>
              <a:t>?</a:t>
            </a:r>
            <a:endParaRPr lang="en-US" altLang="en-US" sz="4400" b="0">
              <a:solidFill>
                <a:srgbClr val="00CC00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>
            <a:extLst>
              <a:ext uri="{FF2B5EF4-FFF2-40B4-BE49-F238E27FC236}">
                <a16:creationId xmlns:a16="http://schemas.microsoft.com/office/drawing/2014/main" id="{F9D21800-F5A6-198A-41F3-2943EC30246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4034" name="Footer Placeholder 4">
            <a:extLst>
              <a:ext uri="{FF2B5EF4-FFF2-40B4-BE49-F238E27FC236}">
                <a16:creationId xmlns:a16="http://schemas.microsoft.com/office/drawing/2014/main" id="{32EEA55E-3FB6-697B-9B21-188A0BA6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44035" name="Slide Number Placeholder 5">
            <a:extLst>
              <a:ext uri="{FF2B5EF4-FFF2-40B4-BE49-F238E27FC236}">
                <a16:creationId xmlns:a16="http://schemas.microsoft.com/office/drawing/2014/main" id="{A3216FF5-B521-5F39-EF0E-C55EDEBE5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66956A-E0D1-4947-9DC1-E5EC71FDADE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7B77CD13-FC53-EE50-A142-BAEF524B3C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Non-Integral Numbers:  How?</a:t>
            </a:r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28D4BC76-2B6C-F3E0-D6AE-E45F4A07A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Fixed-size representations</a:t>
            </a:r>
          </a:p>
          <a:p>
            <a:pPr lvl="1" eaLnBrk="1" hangingPunct="1"/>
            <a:r>
              <a:rPr lang="en-US" altLang="en-US"/>
              <a:t>Rational numbers (i.e., pairs of integers)</a:t>
            </a:r>
          </a:p>
          <a:p>
            <a:pPr lvl="1" eaLnBrk="1" hangingPunct="1"/>
            <a:r>
              <a:rPr lang="en-US" altLang="en-US"/>
              <a:t>Fixed-point (use integer, remember where point is)</a:t>
            </a:r>
          </a:p>
          <a:p>
            <a:pPr lvl="1" eaLnBrk="1" hangingPunct="1"/>
            <a:r>
              <a:rPr lang="en-US" altLang="en-US"/>
              <a:t>Floating-point (scientific notation)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Variable-size representations</a:t>
            </a:r>
          </a:p>
          <a:p>
            <a:pPr lvl="1" eaLnBrk="1" hangingPunct="1"/>
            <a:r>
              <a:rPr lang="en-US" altLang="en-US"/>
              <a:t>Sums of fractions (e.g., Taylor-series)</a:t>
            </a:r>
          </a:p>
          <a:p>
            <a:pPr lvl="1" eaLnBrk="1" hangingPunct="1"/>
            <a:r>
              <a:rPr lang="en-US" altLang="en-US"/>
              <a:t>Unbounded-length series of digits/bits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>
            <a:extLst>
              <a:ext uri="{FF2B5EF4-FFF2-40B4-BE49-F238E27FC236}">
                <a16:creationId xmlns:a16="http://schemas.microsoft.com/office/drawing/2014/main" id="{F8E3D477-2735-1AC0-1E4B-673BFEB1584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5058" name="Footer Placeholder 4">
            <a:extLst>
              <a:ext uri="{FF2B5EF4-FFF2-40B4-BE49-F238E27FC236}">
                <a16:creationId xmlns:a16="http://schemas.microsoft.com/office/drawing/2014/main" id="{A4BCBBC6-6E69-FCF0-CB45-B6106C2D4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45059" name="Slide Number Placeholder 5">
            <a:extLst>
              <a:ext uri="{FF2B5EF4-FFF2-40B4-BE49-F238E27FC236}">
                <a16:creationId xmlns:a16="http://schemas.microsoft.com/office/drawing/2014/main" id="{84D3DBE5-7A02-90E9-F6F3-52542040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E5B3A1-7575-4357-ACF2-91258590D51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id="{F288839A-000F-5F97-9F36-7B2B65E11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Floating-point</a:t>
            </a:r>
          </a:p>
        </p:txBody>
      </p:sp>
      <p:sp>
        <p:nvSpPr>
          <p:cNvPr id="45061" name="Rectangle 3">
            <a:extLst>
              <a:ext uri="{FF2B5EF4-FFF2-40B4-BE49-F238E27FC236}">
                <a16:creationId xmlns:a16="http://schemas.microsoft.com/office/drawing/2014/main" id="{3BD703C3-DE37-5D8B-F19F-DF6E184A0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Binary version of scientific notation</a:t>
            </a:r>
          </a:p>
          <a:p>
            <a:pPr lvl="1" eaLnBrk="1" hangingPunct="1"/>
            <a:endParaRPr lang="en-US" altLang="en-US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/>
              <a:t>1.001101110 </a:t>
            </a:r>
            <a:r>
              <a:rPr lang="en-US" altLang="en-US" sz="1600"/>
              <a:t>×</a:t>
            </a:r>
            <a:r>
              <a:rPr lang="en-US" altLang="en-US"/>
              <a:t> 2</a:t>
            </a:r>
            <a:r>
              <a:rPr lang="en-US" altLang="en-US" baseline="30000"/>
              <a:t>5</a:t>
            </a:r>
            <a:r>
              <a:rPr lang="en-US" altLang="en-US"/>
              <a:t>	= 100110.1110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/>
              <a:t>					= 32 + 4 + 2 + </a:t>
            </a:r>
            <a:r>
              <a:rPr lang="en-US" altLang="en-US" baseline="30000"/>
              <a:t>1</a:t>
            </a:r>
            <a:r>
              <a:rPr lang="en-US" altLang="en-US"/>
              <a:t>/</a:t>
            </a:r>
            <a:r>
              <a:rPr lang="en-US" altLang="en-US" baseline="-25000"/>
              <a:t>2</a:t>
            </a:r>
            <a:r>
              <a:rPr lang="en-US" altLang="en-US"/>
              <a:t> + </a:t>
            </a:r>
            <a:r>
              <a:rPr lang="en-US" altLang="en-US" baseline="30000"/>
              <a:t>1</a:t>
            </a:r>
            <a:r>
              <a:rPr lang="en-US" altLang="en-US"/>
              <a:t>/</a:t>
            </a:r>
            <a:r>
              <a:rPr lang="en-US" altLang="en-US" baseline="-25000"/>
              <a:t>4</a:t>
            </a:r>
            <a:r>
              <a:rPr lang="en-US" altLang="en-US"/>
              <a:t> + </a:t>
            </a:r>
            <a:r>
              <a:rPr lang="en-US" altLang="en-US" baseline="30000"/>
              <a:t>1</a:t>
            </a:r>
            <a:r>
              <a:rPr lang="en-US" altLang="en-US"/>
              <a:t>/</a:t>
            </a:r>
            <a:r>
              <a:rPr lang="en-US" altLang="en-US" baseline="-25000"/>
              <a:t>8</a:t>
            </a:r>
            <a:r>
              <a:rPr lang="en-US" altLang="en-US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/>
              <a:t>					= 38.875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/>
              <a:t>-1.011 </a:t>
            </a:r>
            <a:r>
              <a:rPr lang="en-US" altLang="en-US" sz="1600"/>
              <a:t>×</a:t>
            </a:r>
            <a:r>
              <a:rPr lang="en-US" altLang="en-US"/>
              <a:t> 2</a:t>
            </a:r>
            <a:r>
              <a:rPr lang="en-US" altLang="en-US" baseline="30000"/>
              <a:t>-3</a:t>
            </a:r>
            <a:r>
              <a:rPr lang="en-US" altLang="en-US"/>
              <a:t>		= -.001011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/>
              <a:t>					= - (</a:t>
            </a:r>
            <a:r>
              <a:rPr lang="en-US" altLang="en-US" baseline="30000"/>
              <a:t>1</a:t>
            </a:r>
            <a:r>
              <a:rPr lang="en-US" altLang="en-US"/>
              <a:t>/</a:t>
            </a:r>
            <a:r>
              <a:rPr lang="en-US" altLang="en-US" baseline="-25000"/>
              <a:t>8</a:t>
            </a:r>
            <a:r>
              <a:rPr lang="en-US" altLang="en-US"/>
              <a:t> + </a:t>
            </a:r>
            <a:r>
              <a:rPr lang="en-US" altLang="en-US" baseline="30000"/>
              <a:t>1</a:t>
            </a:r>
            <a:r>
              <a:rPr lang="en-US" altLang="en-US"/>
              <a:t>/</a:t>
            </a:r>
            <a:r>
              <a:rPr lang="en-US" altLang="en-US" baseline="-25000"/>
              <a:t>32</a:t>
            </a:r>
            <a:r>
              <a:rPr lang="en-US" altLang="en-US"/>
              <a:t> + </a:t>
            </a:r>
            <a:r>
              <a:rPr lang="en-US" altLang="en-US" baseline="30000"/>
              <a:t>1</a:t>
            </a:r>
            <a:r>
              <a:rPr lang="en-US" altLang="en-US"/>
              <a:t>/</a:t>
            </a:r>
            <a:r>
              <a:rPr lang="en-US" altLang="en-US" baseline="-25000"/>
              <a:t>64</a:t>
            </a:r>
            <a:r>
              <a:rPr lang="en-US" altLang="en-US"/>
              <a:t>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/>
              <a:t>					= -.171875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2E689BC8-5CBF-149E-C0EC-E51744148AB4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3962400"/>
            <a:ext cx="1784350" cy="1828800"/>
            <a:chOff x="576" y="2976"/>
            <a:chExt cx="1124" cy="1152"/>
          </a:xfrm>
        </p:grpSpPr>
        <p:sp>
          <p:nvSpPr>
            <p:cNvPr id="45063" name="Line 5">
              <a:extLst>
                <a:ext uri="{FF2B5EF4-FFF2-40B4-BE49-F238E27FC236}">
                  <a16:creationId xmlns:a16="http://schemas.microsoft.com/office/drawing/2014/main" id="{F4A57F12-291D-899E-5B5D-A7D407D9D5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68" y="2976"/>
              <a:ext cx="240" cy="8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4" name="Text Box 6">
              <a:extLst>
                <a:ext uri="{FF2B5EF4-FFF2-40B4-BE49-F238E27FC236}">
                  <a16:creationId xmlns:a16="http://schemas.microsoft.com/office/drawing/2014/main" id="{F10673D4-A6F1-B7D2-BB3D-3CE9A600D2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840"/>
              <a:ext cx="11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b="0" i="1">
                  <a:latin typeface="Tahoma" panose="020B0604030504040204" pitchFamily="34" charset="0"/>
                </a:rPr>
                <a:t>binary point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3">
            <a:extLst>
              <a:ext uri="{FF2B5EF4-FFF2-40B4-BE49-F238E27FC236}">
                <a16:creationId xmlns:a16="http://schemas.microsoft.com/office/drawing/2014/main" id="{6071F83C-5853-B6A3-B197-FCD76474DD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6082" name="Footer Placeholder 4">
            <a:extLst>
              <a:ext uri="{FF2B5EF4-FFF2-40B4-BE49-F238E27FC236}">
                <a16:creationId xmlns:a16="http://schemas.microsoft.com/office/drawing/2014/main" id="{3B5663E3-6137-D6FC-EC0E-483815EA4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46083" name="Slide Number Placeholder 5">
            <a:extLst>
              <a:ext uri="{FF2B5EF4-FFF2-40B4-BE49-F238E27FC236}">
                <a16:creationId xmlns:a16="http://schemas.microsoft.com/office/drawing/2014/main" id="{62A53850-820F-A6A0-4FEC-F78183954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5578E4-CCBF-4FA2-BA76-9E0F8F5AD48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0FFA46B1-4181-B29A-C78E-45718FB20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FP Overflow &amp; Underflow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208C9319-EA98-35F7-D96F-98D1072BDB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270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/>
              <a:t>Fixed-sized representation leads to limitations</a:t>
            </a:r>
            <a:endParaRPr lang="en-US" altLang="en-US" sz="2000"/>
          </a:p>
        </p:txBody>
      </p:sp>
      <p:grpSp>
        <p:nvGrpSpPr>
          <p:cNvPr id="46086" name="Group 4">
            <a:extLst>
              <a:ext uri="{FF2B5EF4-FFF2-40B4-BE49-F238E27FC236}">
                <a16:creationId xmlns:a16="http://schemas.microsoft.com/office/drawing/2014/main" id="{EB005FA6-AB54-6AC2-3913-CD917ABB09B0}"/>
              </a:ext>
            </a:extLst>
          </p:cNvPr>
          <p:cNvGrpSpPr>
            <a:grpSpLocks/>
          </p:cNvGrpSpPr>
          <p:nvPr/>
        </p:nvGrpSpPr>
        <p:grpSpPr bwMode="auto">
          <a:xfrm>
            <a:off x="1181100" y="3429000"/>
            <a:ext cx="6781800" cy="990600"/>
            <a:chOff x="768" y="2592"/>
            <a:chExt cx="4272" cy="624"/>
          </a:xfrm>
        </p:grpSpPr>
        <p:grpSp>
          <p:nvGrpSpPr>
            <p:cNvPr id="46097" name="Group 5">
              <a:extLst>
                <a:ext uri="{FF2B5EF4-FFF2-40B4-BE49-F238E27FC236}">
                  <a16:creationId xmlns:a16="http://schemas.microsoft.com/office/drawing/2014/main" id="{674B0519-0A99-D5C3-E853-50BBCC23CF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2784"/>
              <a:ext cx="4272" cy="432"/>
              <a:chOff x="768" y="2784"/>
              <a:chExt cx="4272" cy="432"/>
            </a:xfrm>
          </p:grpSpPr>
          <p:sp>
            <p:nvSpPr>
              <p:cNvPr id="46099" name="Rectangle 6">
                <a:extLst>
                  <a:ext uri="{FF2B5EF4-FFF2-40B4-BE49-F238E27FC236}">
                    <a16:creationId xmlns:a16="http://schemas.microsoft.com/office/drawing/2014/main" id="{E2CDA451-C099-9FE6-40F3-303BFC0ED9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784"/>
                <a:ext cx="912" cy="432"/>
              </a:xfrm>
              <a:prstGeom prst="rect">
                <a:avLst/>
              </a:prstGeom>
              <a:solidFill>
                <a:srgbClr val="00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 b="0">
                    <a:latin typeface="Tahoma" panose="020B0604030504040204" pitchFamily="34" charset="0"/>
                  </a:rPr>
                  <a:t>Expressible</a:t>
                </a:r>
              </a:p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 b="0">
                    <a:latin typeface="Tahoma" panose="020B0604030504040204" pitchFamily="34" charset="0"/>
                  </a:rPr>
                  <a:t>negative values</a:t>
                </a:r>
              </a:p>
            </p:txBody>
          </p:sp>
          <p:sp>
            <p:nvSpPr>
              <p:cNvPr id="46100" name="Rectangle 7">
                <a:extLst>
                  <a:ext uri="{FF2B5EF4-FFF2-40B4-BE49-F238E27FC236}">
                    <a16:creationId xmlns:a16="http://schemas.microsoft.com/office/drawing/2014/main" id="{71A160AC-B0E5-AFE0-CD1F-C270F7C05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" y="2784"/>
                <a:ext cx="912" cy="432"/>
              </a:xfrm>
              <a:prstGeom prst="rect">
                <a:avLst/>
              </a:prstGeom>
              <a:solidFill>
                <a:srgbClr val="00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 b="0">
                    <a:latin typeface="Tahoma" panose="020B0604030504040204" pitchFamily="34" charset="0"/>
                  </a:rPr>
                  <a:t>Expressible</a:t>
                </a:r>
              </a:p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 b="0">
                    <a:latin typeface="Tahoma" panose="020B0604030504040204" pitchFamily="34" charset="0"/>
                  </a:rPr>
                  <a:t>positive values</a:t>
                </a:r>
              </a:p>
            </p:txBody>
          </p:sp>
          <p:sp>
            <p:nvSpPr>
              <p:cNvPr id="46101" name="Rectangle 8">
                <a:extLst>
                  <a:ext uri="{FF2B5EF4-FFF2-40B4-BE49-F238E27FC236}">
                    <a16:creationId xmlns:a16="http://schemas.microsoft.com/office/drawing/2014/main" id="{3FF4C0D8-602E-8C5F-17EF-48FC6F25C0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784"/>
                <a:ext cx="624" cy="432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 b="0">
                    <a:latin typeface="Tahoma" panose="020B0604030504040204" pitchFamily="34" charset="0"/>
                  </a:rPr>
                  <a:t>Negative</a:t>
                </a:r>
              </a:p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 b="0">
                    <a:latin typeface="Tahoma" panose="020B0604030504040204" pitchFamily="34" charset="0"/>
                  </a:rPr>
                  <a:t>underflow</a:t>
                </a:r>
              </a:p>
            </p:txBody>
          </p:sp>
          <p:sp>
            <p:nvSpPr>
              <p:cNvPr id="46102" name="Rectangle 9">
                <a:extLst>
                  <a:ext uri="{FF2B5EF4-FFF2-40B4-BE49-F238E27FC236}">
                    <a16:creationId xmlns:a16="http://schemas.microsoft.com/office/drawing/2014/main" id="{0C150471-9E6D-82FC-9F9B-9229D937C1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2784"/>
                <a:ext cx="624" cy="432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 b="0">
                    <a:latin typeface="Tahoma" panose="020B0604030504040204" pitchFamily="34" charset="0"/>
                  </a:rPr>
                  <a:t>Positive</a:t>
                </a:r>
              </a:p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 b="0">
                    <a:latin typeface="Tahoma" panose="020B0604030504040204" pitchFamily="34" charset="0"/>
                  </a:rPr>
                  <a:t>underflow</a:t>
                </a:r>
              </a:p>
            </p:txBody>
          </p:sp>
          <p:sp>
            <p:nvSpPr>
              <p:cNvPr id="46103" name="AutoShape 10">
                <a:extLst>
                  <a:ext uri="{FF2B5EF4-FFF2-40B4-BE49-F238E27FC236}">
                    <a16:creationId xmlns:a16="http://schemas.microsoft.com/office/drawing/2014/main" id="{AB3F7A02-FFD9-3CEE-CC63-EF5671E1F4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2784"/>
                <a:ext cx="576" cy="432"/>
              </a:xfrm>
              <a:prstGeom prst="homePlate">
                <a:avLst>
                  <a:gd name="adj" fmla="val 33333"/>
                </a:avLst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 b="0">
                    <a:latin typeface="Tahoma" panose="020B0604030504040204" pitchFamily="34" charset="0"/>
                  </a:rPr>
                  <a:t>Positive</a:t>
                </a:r>
              </a:p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 b="0">
                    <a:latin typeface="Tahoma" panose="020B0604030504040204" pitchFamily="34" charset="0"/>
                  </a:rPr>
                  <a:t>overflow</a:t>
                </a:r>
              </a:p>
            </p:txBody>
          </p:sp>
          <p:sp>
            <p:nvSpPr>
              <p:cNvPr id="46104" name="AutoShape 11">
                <a:extLst>
                  <a:ext uri="{FF2B5EF4-FFF2-40B4-BE49-F238E27FC236}">
                    <a16:creationId xmlns:a16="http://schemas.microsoft.com/office/drawing/2014/main" id="{BC29CFB7-DC00-0E09-D12D-F42748914C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768" y="2784"/>
                <a:ext cx="576" cy="432"/>
              </a:xfrm>
              <a:prstGeom prst="homePlate">
                <a:avLst>
                  <a:gd name="adj" fmla="val 33333"/>
                </a:avLst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 b="0">
                    <a:latin typeface="Tahoma" panose="020B0604030504040204" pitchFamily="34" charset="0"/>
                  </a:rPr>
                  <a:t>Negative</a:t>
                </a:r>
              </a:p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 b="0">
                    <a:latin typeface="Tahoma" panose="020B0604030504040204" pitchFamily="34" charset="0"/>
                  </a:rPr>
                  <a:t>overflow</a:t>
                </a:r>
              </a:p>
            </p:txBody>
          </p:sp>
          <p:sp>
            <p:nvSpPr>
              <p:cNvPr id="46105" name="Rectangle 12">
                <a:extLst>
                  <a:ext uri="{FF2B5EF4-FFF2-40B4-BE49-F238E27FC236}">
                    <a16:creationId xmlns:a16="http://schemas.microsoft.com/office/drawing/2014/main" id="{9880C4CF-A8F2-B1D4-0BC2-EEE62EEFFB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2784"/>
                <a:ext cx="48" cy="432"/>
              </a:xfrm>
              <a:prstGeom prst="rect">
                <a:avLst/>
              </a:prstGeom>
              <a:solidFill>
                <a:srgbClr val="00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en-US" altLang="en-US" sz="1800" b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6098" name="Text Box 13">
              <a:extLst>
                <a:ext uri="{FF2B5EF4-FFF2-40B4-BE49-F238E27FC236}">
                  <a16:creationId xmlns:a16="http://schemas.microsoft.com/office/drawing/2014/main" id="{3D74D0F1-9656-E43D-EFE7-5E2A2041CE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9" y="2592"/>
              <a:ext cx="3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Zero</a:t>
              </a:r>
            </a:p>
          </p:txBody>
        </p:sp>
      </p:grpSp>
      <p:grpSp>
        <p:nvGrpSpPr>
          <p:cNvPr id="4" name="Group 14">
            <a:extLst>
              <a:ext uri="{FF2B5EF4-FFF2-40B4-BE49-F238E27FC236}">
                <a16:creationId xmlns:a16="http://schemas.microsoft.com/office/drawing/2014/main" id="{6D07AFEB-16DB-3D4E-C0A5-3D4538741937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133600"/>
            <a:ext cx="6705600" cy="1571625"/>
            <a:chOff x="768" y="1776"/>
            <a:chExt cx="4224" cy="990"/>
          </a:xfrm>
        </p:grpSpPr>
        <p:sp>
          <p:nvSpPr>
            <p:cNvPr id="46092" name="Text Box 15">
              <a:extLst>
                <a:ext uri="{FF2B5EF4-FFF2-40B4-BE49-F238E27FC236}">
                  <a16:creationId xmlns:a16="http://schemas.microsoft.com/office/drawing/2014/main" id="{59422234-A390-86ED-B75F-C4057CA440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776"/>
              <a:ext cx="2592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Large positive exponent.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Unlike integer arithmetic, overflow </a:t>
              </a:r>
              <a:r>
                <a:rPr lang="en-US" altLang="en-US" sz="1600" b="0">
                  <a:latin typeface="Tahoma" panose="020B0604030504040204" pitchFamily="34" charset="0"/>
                  <a:sym typeface="Symbol" panose="05050102010706020507" pitchFamily="18" charset="2"/>
                </a:rPr>
                <a:t></a:t>
              </a:r>
              <a:r>
                <a:rPr lang="en-US" altLang="en-US" sz="1600" b="0">
                  <a:latin typeface="Tahoma" panose="020B0604030504040204" pitchFamily="34" charset="0"/>
                </a:rPr>
                <a:t> imprecise result (</a:t>
              </a:r>
              <a:r>
                <a:rPr lang="en-US" altLang="en-US" sz="1600" b="0">
                  <a:latin typeface="Tahoma" panose="020B0604030504040204" pitchFamily="34" charset="0"/>
                  <a:sym typeface="Symbol" panose="05050102010706020507" pitchFamily="18" charset="2"/>
                </a:rPr>
                <a:t>), not inaccurate result</a:t>
              </a:r>
              <a:endParaRPr lang="en-US" altLang="en-US" sz="1600" b="0" u="sng">
                <a:latin typeface="Tahoma" panose="020B0604030504040204" pitchFamily="34" charset="0"/>
              </a:endParaRPr>
            </a:p>
          </p:txBody>
        </p:sp>
        <p:sp>
          <p:nvSpPr>
            <p:cNvPr id="46093" name="Text Box 16">
              <a:extLst>
                <a:ext uri="{FF2B5EF4-FFF2-40B4-BE49-F238E27FC236}">
                  <a16:creationId xmlns:a16="http://schemas.microsoft.com/office/drawing/2014/main" id="{F00E808C-54B2-A39C-4ACD-5B50963591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400"/>
              <a:ext cx="52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Round to +</a:t>
              </a:r>
              <a:r>
                <a:rPr lang="en-US" altLang="en-US" sz="1600" b="0">
                  <a:latin typeface="Tahoma" panose="020B0604030504040204" pitchFamily="34" charset="0"/>
                  <a:sym typeface="Symbol" panose="05050102010706020507" pitchFamily="18" charset="2"/>
                </a:rPr>
                <a:t></a:t>
              </a:r>
            </a:p>
          </p:txBody>
        </p:sp>
        <p:sp>
          <p:nvSpPr>
            <p:cNvPr id="46094" name="Text Box 17">
              <a:extLst>
                <a:ext uri="{FF2B5EF4-FFF2-40B4-BE49-F238E27FC236}">
                  <a16:creationId xmlns:a16="http://schemas.microsoft.com/office/drawing/2014/main" id="{15E70A9C-A8BE-08E9-94EF-7BFF6290C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400"/>
              <a:ext cx="52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Round to -</a:t>
              </a:r>
              <a:r>
                <a:rPr lang="en-US" altLang="en-US" sz="1600" b="0">
                  <a:latin typeface="Tahoma" panose="020B0604030504040204" pitchFamily="34" charset="0"/>
                  <a:sym typeface="Symbol" panose="05050102010706020507" pitchFamily="18" charset="2"/>
                </a:rPr>
                <a:t></a:t>
              </a:r>
            </a:p>
          </p:txBody>
        </p:sp>
        <p:sp>
          <p:nvSpPr>
            <p:cNvPr id="46095" name="Line 18">
              <a:extLst>
                <a:ext uri="{FF2B5EF4-FFF2-40B4-BE49-F238E27FC236}">
                  <a16:creationId xmlns:a16="http://schemas.microsoft.com/office/drawing/2014/main" id="{EE73A096-3775-A001-BBE1-EF58A496FB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8" y="2304"/>
              <a:ext cx="1632" cy="4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Line 19">
              <a:extLst>
                <a:ext uri="{FF2B5EF4-FFF2-40B4-BE49-F238E27FC236}">
                  <a16:creationId xmlns:a16="http://schemas.microsoft.com/office/drawing/2014/main" id="{3A1BAE09-2995-DAFA-A74A-0475BCAC3F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304"/>
              <a:ext cx="1632" cy="4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0">
            <a:extLst>
              <a:ext uri="{FF2B5EF4-FFF2-40B4-BE49-F238E27FC236}">
                <a16:creationId xmlns:a16="http://schemas.microsoft.com/office/drawing/2014/main" id="{2ACD3169-5DED-87AF-4648-699059EE3E65}"/>
              </a:ext>
            </a:extLst>
          </p:cNvPr>
          <p:cNvGrpSpPr>
            <a:grpSpLocks/>
          </p:cNvGrpSpPr>
          <p:nvPr/>
        </p:nvGrpSpPr>
        <p:grpSpPr bwMode="auto">
          <a:xfrm>
            <a:off x="3370263" y="4495800"/>
            <a:ext cx="2401887" cy="1114425"/>
            <a:chOff x="2131" y="3264"/>
            <a:chExt cx="1513" cy="702"/>
          </a:xfrm>
        </p:grpSpPr>
        <p:sp>
          <p:nvSpPr>
            <p:cNvPr id="46089" name="Text Box 21">
              <a:extLst>
                <a:ext uri="{FF2B5EF4-FFF2-40B4-BE49-F238E27FC236}">
                  <a16:creationId xmlns:a16="http://schemas.microsoft.com/office/drawing/2014/main" id="{E79F48B7-2333-B19B-DF19-0A20AF673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1" y="3600"/>
              <a:ext cx="151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Large negative exponent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Round to zero</a:t>
              </a:r>
            </a:p>
          </p:txBody>
        </p:sp>
        <p:sp>
          <p:nvSpPr>
            <p:cNvPr id="46090" name="Line 22">
              <a:extLst>
                <a:ext uri="{FF2B5EF4-FFF2-40B4-BE49-F238E27FC236}">
                  <a16:creationId xmlns:a16="http://schemas.microsoft.com/office/drawing/2014/main" id="{2C13C8A0-7396-C47D-9E44-C3119EBA7B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92" y="3264"/>
              <a:ext cx="288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Line 23">
              <a:extLst>
                <a:ext uri="{FF2B5EF4-FFF2-40B4-BE49-F238E27FC236}">
                  <a16:creationId xmlns:a16="http://schemas.microsoft.com/office/drawing/2014/main" id="{213ADA32-86BD-CAD8-8246-D192BC9790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264"/>
              <a:ext cx="288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3">
            <a:extLst>
              <a:ext uri="{FF2B5EF4-FFF2-40B4-BE49-F238E27FC236}">
                <a16:creationId xmlns:a16="http://schemas.microsoft.com/office/drawing/2014/main" id="{F8E05947-6AAF-5E63-C097-44DC4ED4180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7106" name="Footer Placeholder 4">
            <a:extLst>
              <a:ext uri="{FF2B5EF4-FFF2-40B4-BE49-F238E27FC236}">
                <a16:creationId xmlns:a16="http://schemas.microsoft.com/office/drawing/2014/main" id="{A1A79528-A2AD-7D79-0C4C-7B4B17E6F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47107" name="Slide Number Placeholder 5">
            <a:extLst>
              <a:ext uri="{FF2B5EF4-FFF2-40B4-BE49-F238E27FC236}">
                <a16:creationId xmlns:a16="http://schemas.microsoft.com/office/drawing/2014/main" id="{531EE4DC-28BF-FE5D-A969-4DFA674E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50F0C6-73CA-466D-AD86-CDF7B302ED0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7108" name="Rectangle 2">
            <a:extLst>
              <a:ext uri="{FF2B5EF4-FFF2-40B4-BE49-F238E27FC236}">
                <a16:creationId xmlns:a16="http://schemas.microsoft.com/office/drawing/2014/main" id="{063AE28C-15E2-FF83-8ABF-9F4D09C31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FP Representation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0D86871E-4D71-4E17-A27A-8D5BD3E2A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28938"/>
            <a:ext cx="8229600" cy="2344737"/>
          </a:xfrm>
        </p:spPr>
        <p:txBody>
          <a:bodyPr/>
          <a:lstStyle/>
          <a:p>
            <a:pPr eaLnBrk="1" hangingPunct="1"/>
            <a:r>
              <a:rPr lang="en-US" altLang="en-US"/>
              <a:t>Fixed-size representation</a:t>
            </a:r>
          </a:p>
          <a:p>
            <a:pPr lvl="1" eaLnBrk="1" hangingPunct="1"/>
            <a:r>
              <a:rPr lang="en-US" altLang="en-US"/>
              <a:t>Using more significand bits	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increased precision</a:t>
            </a:r>
          </a:p>
          <a:p>
            <a:pPr lvl="1" eaLnBrk="1" hangingPunct="1"/>
            <a:r>
              <a:rPr lang="en-US" altLang="en-US"/>
              <a:t>Using more exponent bits	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increased range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Typically, fixed # of bits for each part, for simplicity</a:t>
            </a:r>
          </a:p>
        </p:txBody>
      </p:sp>
      <p:grpSp>
        <p:nvGrpSpPr>
          <p:cNvPr id="47110" name="Group 4">
            <a:extLst>
              <a:ext uri="{FF2B5EF4-FFF2-40B4-BE49-F238E27FC236}">
                <a16:creationId xmlns:a16="http://schemas.microsoft.com/office/drawing/2014/main" id="{C9CE5112-397D-DF41-8EB7-0DC251726CA2}"/>
              </a:ext>
            </a:extLst>
          </p:cNvPr>
          <p:cNvGrpSpPr>
            <a:grpSpLocks/>
          </p:cNvGrpSpPr>
          <p:nvPr/>
        </p:nvGrpSpPr>
        <p:grpSpPr bwMode="auto">
          <a:xfrm>
            <a:off x="3282950" y="1524000"/>
            <a:ext cx="3197225" cy="1235075"/>
            <a:chOff x="2068" y="960"/>
            <a:chExt cx="2014" cy="778"/>
          </a:xfrm>
        </p:grpSpPr>
        <p:sp>
          <p:nvSpPr>
            <p:cNvPr id="47111" name="AutoShape 5">
              <a:extLst>
                <a:ext uri="{FF2B5EF4-FFF2-40B4-BE49-F238E27FC236}">
                  <a16:creationId xmlns:a16="http://schemas.microsoft.com/office/drawing/2014/main" id="{578F8F03-F3D6-F324-94F9-138393F9C1D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616" y="840"/>
              <a:ext cx="144" cy="1056"/>
            </a:xfrm>
            <a:prstGeom prst="rightBrace">
              <a:avLst>
                <a:gd name="adj1" fmla="val 61111"/>
                <a:gd name="adj2" fmla="val 5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47112" name="Line 6">
              <a:extLst>
                <a:ext uri="{FF2B5EF4-FFF2-40B4-BE49-F238E27FC236}">
                  <a16:creationId xmlns:a16="http://schemas.microsoft.com/office/drawing/2014/main" id="{673247E2-8586-4931-054F-6928304325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00" y="1200"/>
              <a:ext cx="48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3" name="Text Box 7">
              <a:extLst>
                <a:ext uri="{FF2B5EF4-FFF2-40B4-BE49-F238E27FC236}">
                  <a16:creationId xmlns:a16="http://schemas.microsoft.com/office/drawing/2014/main" id="{588CDD3A-1E05-B453-B3C5-4DB6A44C88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8" y="960"/>
              <a:ext cx="1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1.001101110 </a:t>
              </a:r>
              <a:r>
                <a:rPr lang="en-US" altLang="en-US" sz="1800" b="0">
                  <a:latin typeface="Tahoma" panose="020B0604030504040204" pitchFamily="34" charset="0"/>
                </a:rPr>
                <a:t>×</a:t>
              </a:r>
              <a:r>
                <a:rPr lang="en-US" altLang="en-US" b="0">
                  <a:latin typeface="Tahoma" panose="020B0604030504040204" pitchFamily="34" charset="0"/>
                </a:rPr>
                <a:t> 2</a:t>
              </a:r>
              <a:r>
                <a:rPr lang="en-US" altLang="en-US" b="0" baseline="30000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47114" name="Text Box 8">
              <a:extLst>
                <a:ext uri="{FF2B5EF4-FFF2-40B4-BE49-F238E27FC236}">
                  <a16:creationId xmlns:a16="http://schemas.microsoft.com/office/drawing/2014/main" id="{8A022F82-9F72-5B58-B0A1-30CC3A781C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488"/>
              <a:ext cx="86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significand</a:t>
              </a:r>
            </a:p>
          </p:txBody>
        </p:sp>
        <p:sp>
          <p:nvSpPr>
            <p:cNvPr id="47115" name="Text Box 9">
              <a:extLst>
                <a:ext uri="{FF2B5EF4-FFF2-40B4-BE49-F238E27FC236}">
                  <a16:creationId xmlns:a16="http://schemas.microsoft.com/office/drawing/2014/main" id="{797D1D9E-170C-ACA2-8BF4-5EF5CD3C16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1488"/>
              <a:ext cx="7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exponent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200F6547-6E19-0746-1302-0B227CEFFA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do you see?</a:t>
            </a:r>
          </a:p>
        </p:txBody>
      </p:sp>
      <p:sp>
        <p:nvSpPr>
          <p:cNvPr id="20482" name="Date Placeholder 3">
            <a:extLst>
              <a:ext uri="{FF2B5EF4-FFF2-40B4-BE49-F238E27FC236}">
                <a16:creationId xmlns:a16="http://schemas.microsoft.com/office/drawing/2014/main" id="{53317478-E134-3708-5B97-A97BCA939A2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5C623F47-B263-A8BE-F9F2-85D6F67F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20484" name="Slide Number Placeholder 5">
            <a:extLst>
              <a:ext uri="{FF2B5EF4-FFF2-40B4-BE49-F238E27FC236}">
                <a16:creationId xmlns:a16="http://schemas.microsoft.com/office/drawing/2014/main" id="{B08A3667-F3FA-C7D9-7D9F-82CF27F8C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6FFE8C-FB81-44E0-A515-62CC6108409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20485" name="Picture 6" descr="What_Do_You_See_2.jpg">
            <a:extLst>
              <a:ext uri="{FF2B5EF4-FFF2-40B4-BE49-F238E27FC236}">
                <a16:creationId xmlns:a16="http://schemas.microsoft.com/office/drawing/2014/main" id="{F94C2DA5-2FD6-18DC-BE84-2DFF62A7C0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3354388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What_Do_You_See_3.jpg">
            <a:extLst>
              <a:ext uri="{FF2B5EF4-FFF2-40B4-BE49-F238E27FC236}">
                <a16:creationId xmlns:a16="http://schemas.microsoft.com/office/drawing/2014/main" id="{8971D9F1-9742-9E29-9218-DAC8AECD9E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057400"/>
            <a:ext cx="4775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>
            <a:extLst>
              <a:ext uri="{FF2B5EF4-FFF2-40B4-BE49-F238E27FC236}">
                <a16:creationId xmlns:a16="http://schemas.microsoft.com/office/drawing/2014/main" id="{878ED235-F312-E72A-3B10-E6D034BA588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8130" name="Footer Placeholder 4">
            <a:extLst>
              <a:ext uri="{FF2B5EF4-FFF2-40B4-BE49-F238E27FC236}">
                <a16:creationId xmlns:a16="http://schemas.microsoft.com/office/drawing/2014/main" id="{65CACBC2-6459-FD9F-7710-80D55D2C3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48131" name="Slide Number Placeholder 5">
            <a:extLst>
              <a:ext uri="{FF2B5EF4-FFF2-40B4-BE49-F238E27FC236}">
                <a16:creationId xmlns:a16="http://schemas.microsoft.com/office/drawing/2014/main" id="{0C1073A8-1A03-1BCC-6040-076FB26C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AED4B7-C75D-4B3C-A8D2-D2E631742E7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2499EE54-8D42-B528-ACA4-453A02D532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FP Representation: IEEE 754</a:t>
            </a:r>
          </a:p>
        </p:txBody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id="{63708576-DD15-0899-DD32-6B495ACD21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Current standard version of floating-point</a:t>
            </a:r>
          </a:p>
          <a:p>
            <a:pPr algn="ctr" eaLnBrk="1" hangingPunct="1"/>
            <a:endParaRPr lang="en-US" altLang="en-US" sz="2000"/>
          </a:p>
          <a:p>
            <a:pPr eaLnBrk="1" hangingPunct="1"/>
            <a:r>
              <a:rPr lang="en-US" altLang="en-US" sz="2000" i="1"/>
              <a:t>Single-precision (float)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/>
              <a:t>One word: 1 sign bit, 23 bit fraction, 8 bit exponent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/>
              <a:t>Positive range: </a:t>
            </a:r>
            <a:r>
              <a:rPr lang="en-US" altLang="en-US" sz="1400"/>
              <a:t>1.17549435 </a:t>
            </a:r>
            <a:r>
              <a:rPr lang="en-US" altLang="en-US" sz="1600"/>
              <a:t>×</a:t>
            </a:r>
            <a:r>
              <a:rPr lang="en-US" altLang="en-US" sz="1400"/>
              <a:t> 10</a:t>
            </a:r>
            <a:r>
              <a:rPr lang="en-US" altLang="en-US" sz="1400" baseline="30000"/>
              <a:t>-38</a:t>
            </a:r>
            <a:r>
              <a:rPr lang="en-US" altLang="en-US" sz="1400"/>
              <a:t> … 3.40282347 </a:t>
            </a:r>
            <a:r>
              <a:rPr lang="en-US" altLang="en-US" sz="1600"/>
              <a:t>×</a:t>
            </a:r>
            <a:r>
              <a:rPr lang="en-US" altLang="en-US" sz="1400"/>
              <a:t> 10</a:t>
            </a:r>
            <a:r>
              <a:rPr lang="en-US" altLang="en-US" sz="1400" baseline="30000"/>
              <a:t>+38</a:t>
            </a:r>
          </a:p>
          <a:p>
            <a:pPr eaLnBrk="1" hangingPunct="1"/>
            <a:endParaRPr lang="en-US" altLang="en-US" sz="2000" i="1"/>
          </a:p>
          <a:p>
            <a:pPr eaLnBrk="1" hangingPunct="1"/>
            <a:r>
              <a:rPr lang="en-US" altLang="en-US" sz="2000" i="1"/>
              <a:t>Double-precision (double)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/>
              <a:t>Two words: 1 sign bit, 52 bit fraction, 11 bit exponent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/>
              <a:t>Positive range: </a:t>
            </a:r>
            <a:r>
              <a:rPr lang="en-US" altLang="en-US" sz="1400"/>
              <a:t>2.2250738585072014 </a:t>
            </a:r>
            <a:r>
              <a:rPr lang="en-US" altLang="en-US" sz="1600"/>
              <a:t>×</a:t>
            </a:r>
            <a:r>
              <a:rPr lang="en-US" altLang="en-US" sz="1400"/>
              <a:t> 10</a:t>
            </a:r>
            <a:r>
              <a:rPr lang="en-US" altLang="en-US" sz="1400" baseline="30000"/>
              <a:t>-308</a:t>
            </a:r>
            <a:r>
              <a:rPr lang="en-US" altLang="en-US" sz="1400"/>
              <a:t> … 1.7976931348623157 </a:t>
            </a:r>
            <a:r>
              <a:rPr lang="en-US" altLang="en-US" sz="1600"/>
              <a:t>×</a:t>
            </a:r>
            <a:r>
              <a:rPr lang="en-US" altLang="en-US" sz="1400"/>
              <a:t> 10</a:t>
            </a:r>
            <a:r>
              <a:rPr lang="en-US" altLang="en-US" sz="1400" baseline="30000"/>
              <a:t>+308</a:t>
            </a:r>
          </a:p>
        </p:txBody>
      </p:sp>
      <p:sp>
        <p:nvSpPr>
          <p:cNvPr id="48134" name="Text Box 4">
            <a:extLst>
              <a:ext uri="{FF2B5EF4-FFF2-40B4-BE49-F238E27FC236}">
                <a16:creationId xmlns:a16="http://schemas.microsoft.com/office/drawing/2014/main" id="{7071E2F3-28CF-6F63-3D0B-75D06612D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0" y="5334000"/>
            <a:ext cx="4805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Lots of details in B&amp;O Chapter 2.4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3">
            <a:extLst>
              <a:ext uri="{FF2B5EF4-FFF2-40B4-BE49-F238E27FC236}">
                <a16:creationId xmlns:a16="http://schemas.microsoft.com/office/drawing/2014/main" id="{28EA1E04-C7E4-27E4-BB10-D8B0AC9DA5F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9154" name="Footer Placeholder 4">
            <a:extLst>
              <a:ext uri="{FF2B5EF4-FFF2-40B4-BE49-F238E27FC236}">
                <a16:creationId xmlns:a16="http://schemas.microsoft.com/office/drawing/2014/main" id="{2366A227-5B68-9A56-4A27-83F469649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49155" name="Slide Number Placeholder 5">
            <a:extLst>
              <a:ext uri="{FF2B5EF4-FFF2-40B4-BE49-F238E27FC236}">
                <a16:creationId xmlns:a16="http://schemas.microsoft.com/office/drawing/2014/main" id="{48DC49A7-E472-CBE2-02B0-85CD8B0B9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182E57-3F28-4708-990F-AAC46B7BEBD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0B620E4F-FC77-B1A6-732C-4CD1A9D5F4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IEEE 754 Special Numbers</a:t>
            </a:r>
          </a:p>
        </p:txBody>
      </p:sp>
      <p:sp>
        <p:nvSpPr>
          <p:cNvPr id="49157" name="Rectangle 3">
            <a:extLst>
              <a:ext uri="{FF2B5EF4-FFF2-40B4-BE49-F238E27FC236}">
                <a16:creationId xmlns:a16="http://schemas.microsoft.com/office/drawing/2014/main" id="{4E3B3265-6E6F-BE81-8AEB-2E1F7D6EE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770188"/>
          </a:xfrm>
        </p:spPr>
        <p:txBody>
          <a:bodyPr/>
          <a:lstStyle/>
          <a:p>
            <a:pPr algn="ctr" eaLnBrk="1" hangingPunct="1"/>
            <a:endParaRPr lang="en-US" altLang="en-US"/>
          </a:p>
          <a:p>
            <a:pPr eaLnBrk="1" hangingPunct="1"/>
            <a:r>
              <a:rPr lang="en-US" altLang="en-US" sz="2000"/>
              <a:t>+0.0, -0.0</a:t>
            </a:r>
          </a:p>
          <a:p>
            <a:pPr eaLnBrk="1" hangingPunct="1"/>
            <a:r>
              <a:rPr lang="en-US" altLang="en-US" sz="2000"/>
              <a:t>+</a:t>
            </a:r>
            <a:r>
              <a:rPr lang="en-US" altLang="en-US" sz="2000">
                <a:sym typeface="Symbol" panose="05050102010706020507" pitchFamily="18" charset="2"/>
              </a:rPr>
              <a:t></a:t>
            </a:r>
            <a:r>
              <a:rPr lang="en-US" altLang="en-US" sz="2000"/>
              <a:t>, -</a:t>
            </a:r>
            <a:r>
              <a:rPr lang="en-US" altLang="en-US" sz="2000">
                <a:sym typeface="Symbol" panose="05050102010706020507" pitchFamily="18" charset="2"/>
              </a:rPr>
              <a:t></a:t>
            </a:r>
            <a:endParaRPr lang="en-US" altLang="en-US" sz="2000"/>
          </a:p>
          <a:p>
            <a:pPr eaLnBrk="1" hangingPunct="1"/>
            <a:r>
              <a:rPr lang="en-US" altLang="en-US" sz="2000"/>
              <a:t>NaN: </a:t>
            </a:r>
            <a:r>
              <a:rPr lang="ja-JP" altLang="en-US" sz="2000"/>
              <a:t>“</a:t>
            </a:r>
            <a:r>
              <a:rPr lang="en-US" altLang="ja-JP" sz="2000"/>
              <a:t>Not a number</a:t>
            </a:r>
            <a:r>
              <a:rPr lang="ja-JP" altLang="en-US" sz="2000"/>
              <a:t>”</a:t>
            </a:r>
            <a:endParaRPr lang="en-US" altLang="en-US" sz="2000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B13EE24F-A5B7-0C90-99B8-5C434CE2D98A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381500"/>
            <a:ext cx="7540625" cy="1347788"/>
            <a:chOff x="192" y="3480"/>
            <a:chExt cx="4750" cy="849"/>
          </a:xfrm>
        </p:grpSpPr>
        <p:graphicFrame>
          <p:nvGraphicFramePr>
            <p:cNvPr id="49159" name="Object 2">
              <a:extLst>
                <a:ext uri="{FF2B5EF4-FFF2-40B4-BE49-F238E27FC236}">
                  <a16:creationId xmlns:a16="http://schemas.microsoft.com/office/drawing/2014/main" id="{3E6C81EC-2B72-FFDB-8891-7B342C52F8B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20" y="4043"/>
            <a:ext cx="480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0" imgH="0" progId="Equation.3">
                    <p:embed/>
                  </p:oleObj>
                </mc:Choice>
                <mc:Fallback>
                  <p:oleObj name="Equation" r:id="rId2" imgW="0" imgH="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4043"/>
                          <a:ext cx="480" cy="2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60" name="Text Box 6">
              <a:extLst>
                <a:ext uri="{FF2B5EF4-FFF2-40B4-BE49-F238E27FC236}">
                  <a16:creationId xmlns:a16="http://schemas.microsoft.com/office/drawing/2014/main" id="{F9D1C9C2-64BA-EE21-69B4-8451BBE4C6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480"/>
              <a:ext cx="4750" cy="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>
                  <a:latin typeface="Tahoma" panose="020B0604030504040204" pitchFamily="34" charset="0"/>
                </a:rPr>
                <a:t>(+1.0 × 10</a:t>
              </a:r>
              <a:r>
                <a:rPr lang="en-US" altLang="en-US" b="0" baseline="30000">
                  <a:latin typeface="Tahoma" panose="020B0604030504040204" pitchFamily="34" charset="0"/>
                </a:rPr>
                <a:t>+38</a:t>
              </a:r>
              <a:r>
                <a:rPr lang="en-US" altLang="en-US" b="0">
                  <a:latin typeface="Tahoma" panose="020B0604030504040204" pitchFamily="34" charset="0"/>
                </a:rPr>
                <a:t>)</a:t>
              </a:r>
              <a:r>
                <a:rPr lang="en-US" altLang="en-US" b="0" baseline="30000">
                  <a:latin typeface="Tahoma" panose="020B0604030504040204" pitchFamily="34" charset="0"/>
                </a:rPr>
                <a:t>2</a:t>
              </a:r>
              <a:r>
                <a:rPr lang="en-US" altLang="en-US" b="0">
                  <a:latin typeface="Tahoma" panose="020B0604030504040204" pitchFamily="34" charset="0"/>
                </a:rPr>
                <a:t>	= +</a:t>
              </a:r>
              <a:r>
                <a:rPr lang="en-US" altLang="en-US" b="0">
                  <a:latin typeface="Tahoma" panose="020B0604030504040204" pitchFamily="34" charset="0"/>
                  <a:sym typeface="Symbol" panose="05050102010706020507" pitchFamily="18" charset="2"/>
                </a:rPr>
                <a:t>		+</a:t>
              </a:r>
              <a:r>
                <a:rPr lang="en-US" altLang="en-US" b="0">
                  <a:solidFill>
                    <a:srgbClr val="0066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0.0 </a:t>
              </a:r>
              <a:r>
                <a:rPr lang="en-US" altLang="en-US" b="0">
                  <a:latin typeface="Tahoma" panose="020B0604030504040204" pitchFamily="34" charset="0"/>
                  <a:sym typeface="Symbol" panose="05050102010706020507" pitchFamily="18" charset="2"/>
                </a:rPr>
                <a:t> +0.0	= NaN</a:t>
              </a:r>
              <a:endParaRPr lang="en-US" altLang="en-US" b="0">
                <a:latin typeface="Tahoma" panose="020B0604030504040204" pitchFamily="34" charset="0"/>
              </a:endParaRPr>
            </a:p>
            <a:p>
              <a:pPr eaLnBrk="1" hangingPunct="1"/>
              <a:r>
                <a:rPr lang="en-US" altLang="en-US" b="0">
                  <a:latin typeface="Tahoma" panose="020B0604030504040204" pitchFamily="34" charset="0"/>
                </a:rPr>
                <a:t>+1.0 </a:t>
              </a:r>
              <a:r>
                <a:rPr lang="en-US" altLang="en-US" b="0">
                  <a:latin typeface="Tahoma" panose="020B0604030504040204" pitchFamily="34" charset="0"/>
                  <a:sym typeface="Symbol" panose="05050102010706020507" pitchFamily="18" charset="2"/>
                </a:rPr>
                <a:t></a:t>
              </a:r>
              <a:r>
                <a:rPr lang="en-US" altLang="en-US" b="0">
                  <a:latin typeface="Tahoma" panose="020B0604030504040204" pitchFamily="34" charset="0"/>
                </a:rPr>
                <a:t> +0.0		= +</a:t>
              </a:r>
              <a:r>
                <a:rPr lang="en-US" altLang="en-US" b="0">
                  <a:latin typeface="Tahoma" panose="020B0604030504040204" pitchFamily="34" charset="0"/>
                  <a:sym typeface="Symbol" panose="05050102010706020507" pitchFamily="18" charset="2"/>
                </a:rPr>
                <a:t>		</a:t>
              </a:r>
              <a:r>
                <a:rPr lang="en-US" altLang="en-US" b="0">
                  <a:latin typeface="Tahoma" panose="020B0604030504040204" pitchFamily="34" charset="0"/>
                </a:rPr>
                <a:t>+</a:t>
              </a:r>
              <a:r>
                <a:rPr lang="en-US" altLang="en-US" b="0">
                  <a:latin typeface="Tahoma" panose="020B0604030504040204" pitchFamily="34" charset="0"/>
                  <a:sym typeface="Symbol" panose="05050102010706020507" pitchFamily="18" charset="2"/>
                </a:rPr>
                <a:t> - </a:t>
              </a:r>
              <a:r>
                <a:rPr lang="en-US" altLang="en-US" b="0">
                  <a:latin typeface="Tahoma" panose="020B0604030504040204" pitchFamily="34" charset="0"/>
                </a:rPr>
                <a:t>+</a:t>
              </a:r>
              <a:r>
                <a:rPr lang="en-US" altLang="en-US" b="0">
                  <a:latin typeface="Tahoma" panose="020B0604030504040204" pitchFamily="34" charset="0"/>
                  <a:sym typeface="Symbol" panose="05050102010706020507" pitchFamily="18" charset="2"/>
                </a:rPr>
                <a:t>	= NaN</a:t>
              </a:r>
              <a:endParaRPr lang="en-US" altLang="en-US" b="0">
                <a:latin typeface="Tahoma" panose="020B0604030504040204" pitchFamily="34" charset="0"/>
              </a:endParaRPr>
            </a:p>
            <a:p>
              <a:pPr eaLnBrk="1" hangingPunct="1"/>
              <a:r>
                <a:rPr lang="en-US" altLang="en-US" b="0">
                  <a:latin typeface="Tahoma" panose="020B0604030504040204" pitchFamily="34" charset="0"/>
                </a:rPr>
                <a:t>+1.0 </a:t>
              </a:r>
              <a:r>
                <a:rPr lang="en-US" altLang="en-US" b="0">
                  <a:latin typeface="Tahoma" panose="020B0604030504040204" pitchFamily="34" charset="0"/>
                  <a:sym typeface="Symbol" panose="05050102010706020507" pitchFamily="18" charset="2"/>
                </a:rPr>
                <a:t></a:t>
              </a:r>
              <a:r>
                <a:rPr lang="en-US" altLang="en-US" b="0">
                  <a:latin typeface="Tahoma" panose="020B0604030504040204" pitchFamily="34" charset="0"/>
                </a:rPr>
                <a:t> -0.0		= -</a:t>
              </a:r>
              <a:r>
                <a:rPr lang="en-US" altLang="en-US" b="0">
                  <a:latin typeface="Tahoma" panose="020B0604030504040204" pitchFamily="34" charset="0"/>
                  <a:sym typeface="Symbol" panose="05050102010706020507" pitchFamily="18" charset="2"/>
                </a:rPr>
                <a:t>				= NaN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3">
            <a:extLst>
              <a:ext uri="{FF2B5EF4-FFF2-40B4-BE49-F238E27FC236}">
                <a16:creationId xmlns:a16="http://schemas.microsoft.com/office/drawing/2014/main" id="{2EF50400-BA52-4FCE-4BBA-8D0DE5FFD24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0178" name="Footer Placeholder 4">
            <a:extLst>
              <a:ext uri="{FF2B5EF4-FFF2-40B4-BE49-F238E27FC236}">
                <a16:creationId xmlns:a16="http://schemas.microsoft.com/office/drawing/2014/main" id="{402E94BE-1302-1784-B6C3-C0736AFDF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50179" name="Slide Number Placeholder 5">
            <a:extLst>
              <a:ext uri="{FF2B5EF4-FFF2-40B4-BE49-F238E27FC236}">
                <a16:creationId xmlns:a16="http://schemas.microsoft.com/office/drawing/2014/main" id="{73DC3DCC-A2E1-7136-E819-66DA21E8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38DB88-1F98-4F9A-B6B6-B8F24367498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D5EB35F6-7262-2F5E-F4D3-8D4A8C86C4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FP vs. Integer Results</a:t>
            </a:r>
          </a:p>
        </p:txBody>
      </p:sp>
      <p:sp>
        <p:nvSpPr>
          <p:cNvPr id="50181" name="Text Box 3">
            <a:extLst>
              <a:ext uri="{FF2B5EF4-FFF2-40B4-BE49-F238E27FC236}">
                <a16:creationId xmlns:a16="http://schemas.microsoft.com/office/drawing/2014/main" id="{BCC334E2-0F96-7A6D-184D-FCA1726C2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763" y="2101850"/>
            <a:ext cx="35464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int    i = 20 / 3;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float  f = 20.0 / 3.0;</a:t>
            </a:r>
          </a:p>
        </p:txBody>
      </p:sp>
      <p:sp>
        <p:nvSpPr>
          <p:cNvPr id="50182" name="Text Box 4">
            <a:extLst>
              <a:ext uri="{FF2B5EF4-FFF2-40B4-BE49-F238E27FC236}">
                <a16:creationId xmlns:a16="http://schemas.microsoft.com/office/drawing/2014/main" id="{D83255D4-8F89-6943-189F-BCB967451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038" y="3173413"/>
            <a:ext cx="498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True mathematical answer: 20 </a:t>
            </a:r>
            <a:r>
              <a:rPr lang="en-US" altLang="en-US" sz="2000" b="0">
                <a:latin typeface="Tahoma" panose="020B0604030504040204" pitchFamily="34" charset="0"/>
                <a:sym typeface="Symbol" panose="05050102010706020507" pitchFamily="18" charset="2"/>
              </a:rPr>
              <a:t> 3</a:t>
            </a:r>
            <a:r>
              <a:rPr lang="en-US" altLang="en-US" sz="2000" b="0">
                <a:latin typeface="Tahoma" panose="020B0604030504040204" pitchFamily="34" charset="0"/>
              </a:rPr>
              <a:t> = 6 2/3</a:t>
            </a:r>
            <a:endParaRPr lang="en-US" altLang="en-US" sz="2000" b="0">
              <a:solidFill>
                <a:srgbClr val="FF0066"/>
              </a:solidFill>
              <a:latin typeface="Tahoma" panose="020B0604030504040204" pitchFamily="34" charset="0"/>
            </a:endParaRPr>
          </a:p>
        </p:txBody>
      </p:sp>
      <p:sp>
        <p:nvSpPr>
          <p:cNvPr id="50183" name="Text Box 5">
            <a:extLst>
              <a:ext uri="{FF2B5EF4-FFF2-40B4-BE49-F238E27FC236}">
                <a16:creationId xmlns:a16="http://schemas.microsoft.com/office/drawing/2014/main" id="{6CFAE581-C8C3-3D44-535F-A8C4410E5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86200"/>
            <a:ext cx="879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i</a:t>
            </a:r>
            <a:r>
              <a:rPr lang="en-US" altLang="en-US" sz="2000" b="0">
                <a:latin typeface="Tahoma" panose="020B0604030504040204" pitchFamily="34" charset="0"/>
              </a:rPr>
              <a:t> =  </a:t>
            </a:r>
            <a:r>
              <a:rPr lang="en-US" altLang="en-US" sz="2000" b="0">
                <a:solidFill>
                  <a:srgbClr val="FF0066"/>
                </a:solidFill>
                <a:latin typeface="Tahoma" panose="020B0604030504040204" pitchFamily="34" charset="0"/>
              </a:rPr>
              <a:t>?</a:t>
            </a:r>
            <a:endParaRPr lang="en-US" altLang="en-US" sz="20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f</a:t>
            </a:r>
            <a:r>
              <a:rPr lang="en-US" altLang="en-US" sz="2000" b="0">
                <a:latin typeface="Tahoma" panose="020B0604030504040204" pitchFamily="34" charset="0"/>
              </a:rPr>
              <a:t> =  </a:t>
            </a:r>
            <a:r>
              <a:rPr lang="en-US" altLang="en-US" sz="2000" b="0">
                <a:solidFill>
                  <a:srgbClr val="FF0066"/>
                </a:solidFill>
                <a:latin typeface="Tahoma" panose="020B0604030504040204" pitchFamily="34" charset="0"/>
              </a:rPr>
              <a:t>?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C95ABD03-D3E8-5A15-0B8D-8D06DB804FD3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886200"/>
            <a:ext cx="6032500" cy="1006475"/>
            <a:chOff x="1283" y="2479"/>
            <a:chExt cx="3800" cy="634"/>
          </a:xfrm>
        </p:grpSpPr>
        <p:sp>
          <p:nvSpPr>
            <p:cNvPr id="50185" name="Text Box 7">
              <a:extLst>
                <a:ext uri="{FF2B5EF4-FFF2-40B4-BE49-F238E27FC236}">
                  <a16:creationId xmlns:a16="http://schemas.microsoft.com/office/drawing/2014/main" id="{7AC23C2D-5B94-59B6-6AE6-2728CF2CF5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3" y="2479"/>
              <a:ext cx="77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6</a:t>
              </a:r>
            </a:p>
            <a:p>
              <a:pPr eaLnBrk="1" hangingPunct="1">
                <a:spcBef>
                  <a:spcPct val="0"/>
                </a:spcBef>
              </a:pPr>
              <a:endParaRPr lang="en-US" altLang="en-US" sz="2000" b="0" u="sng">
                <a:latin typeface="Tahom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6.666667</a:t>
              </a:r>
            </a:p>
          </p:txBody>
        </p:sp>
        <p:sp>
          <p:nvSpPr>
            <p:cNvPr id="50186" name="Text Box 8">
              <a:extLst>
                <a:ext uri="{FF2B5EF4-FFF2-40B4-BE49-F238E27FC236}">
                  <a16:creationId xmlns:a16="http://schemas.microsoft.com/office/drawing/2014/main" id="{73550D03-07AC-F8C1-CB7F-3851721297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479"/>
              <a:ext cx="2539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Integer </a:t>
              </a:r>
              <a:r>
                <a:rPr lang="en-US" altLang="en-US" sz="2000" b="0">
                  <a:latin typeface="Tahoma" panose="020B0604030504040204" pitchFamily="34" charset="0"/>
                  <a:sym typeface="Symbol" panose="05050102010706020507" pitchFamily="18" charset="2"/>
                </a:rPr>
                <a:t>division</a:t>
              </a:r>
              <a:r>
                <a:rPr lang="en-US" altLang="en-US" sz="2000" b="0">
                  <a:latin typeface="Tahoma" panose="020B0604030504040204" pitchFamily="34" charset="0"/>
                </a:rPr>
                <a:t> ignores remainder</a:t>
              </a:r>
              <a:endParaRPr lang="en-US" altLang="en-US" sz="2000" b="0">
                <a:latin typeface="Tahoma" panose="020B0604030504040204" pitchFamily="34" charset="0"/>
                <a:sym typeface="Symbol" panose="05050102010706020507" pitchFamily="18" charset="2"/>
              </a:endParaRPr>
            </a:p>
            <a:p>
              <a:pPr eaLnBrk="1" hangingPunct="1">
                <a:spcBef>
                  <a:spcPct val="0"/>
                </a:spcBef>
              </a:pPr>
              <a:endParaRPr lang="en-US" altLang="en-US" sz="2000" b="0">
                <a:latin typeface="Tahoma" panose="020B0604030504040204" pitchFamily="34" charset="0"/>
                <a:sym typeface="Symbol" panose="05050102010706020507" pitchFamily="18" charset="2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FP arithmetic rounds result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>
            <a:extLst>
              <a:ext uri="{FF2B5EF4-FFF2-40B4-BE49-F238E27FC236}">
                <a16:creationId xmlns:a16="http://schemas.microsoft.com/office/drawing/2014/main" id="{BFD2202B-1B0B-02C0-07C9-485514EBED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1202" name="Footer Placeholder 4">
            <a:extLst>
              <a:ext uri="{FF2B5EF4-FFF2-40B4-BE49-F238E27FC236}">
                <a16:creationId xmlns:a16="http://schemas.microsoft.com/office/drawing/2014/main" id="{CEF506FD-6B7E-D64C-1945-560E21F6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51203" name="Slide Number Placeholder 5">
            <a:extLst>
              <a:ext uri="{FF2B5EF4-FFF2-40B4-BE49-F238E27FC236}">
                <a16:creationId xmlns:a16="http://schemas.microsoft.com/office/drawing/2014/main" id="{F54E8A18-638A-061E-5243-6EC9BF0AD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59779A-B4BF-4002-A148-256802604594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id="{F99C6B0F-AF80-2839-0900-D584C3B8E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FP vs. Integer Results</a:t>
            </a:r>
          </a:p>
        </p:txBody>
      </p:sp>
      <p:sp>
        <p:nvSpPr>
          <p:cNvPr id="51205" name="Text Box 3">
            <a:extLst>
              <a:ext uri="{FF2B5EF4-FFF2-40B4-BE49-F238E27FC236}">
                <a16:creationId xmlns:a16="http://schemas.microsoft.com/office/drawing/2014/main" id="{8A230279-B303-35D2-5FAD-FF0D9A958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363" y="1600200"/>
            <a:ext cx="38512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int    i = 1000 / 6;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float  f = 1000.0 / 6.0;</a:t>
            </a:r>
          </a:p>
        </p:txBody>
      </p:sp>
      <p:sp>
        <p:nvSpPr>
          <p:cNvPr id="51206" name="Text Box 4">
            <a:extLst>
              <a:ext uri="{FF2B5EF4-FFF2-40B4-BE49-F238E27FC236}">
                <a16:creationId xmlns:a16="http://schemas.microsoft.com/office/drawing/2014/main" id="{636A62A4-3FF0-4C5E-842D-75A42A412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613" y="2671763"/>
            <a:ext cx="543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True mathematical answer: 1000 </a:t>
            </a:r>
            <a:r>
              <a:rPr lang="en-US" altLang="en-US" sz="2000" b="0">
                <a:latin typeface="Tahoma" panose="020B0604030504040204" pitchFamily="34" charset="0"/>
                <a:sym typeface="Symbol" panose="05050102010706020507" pitchFamily="18" charset="2"/>
              </a:rPr>
              <a:t> 6</a:t>
            </a:r>
            <a:r>
              <a:rPr lang="en-US" altLang="en-US" sz="2000" b="0">
                <a:latin typeface="Tahoma" panose="020B0604030504040204" pitchFamily="34" charset="0"/>
              </a:rPr>
              <a:t> = 166 </a:t>
            </a:r>
            <a:r>
              <a:rPr lang="en-US" altLang="en-US" sz="2000" b="0" baseline="30000">
                <a:latin typeface="Tahoma" panose="020B0604030504040204" pitchFamily="34" charset="0"/>
              </a:rPr>
              <a:t>2</a:t>
            </a:r>
            <a:r>
              <a:rPr lang="en-US" altLang="en-US" sz="2000" b="0">
                <a:latin typeface="Tahoma" panose="020B0604030504040204" pitchFamily="34" charset="0"/>
              </a:rPr>
              <a:t>/</a:t>
            </a:r>
            <a:r>
              <a:rPr lang="en-US" altLang="en-US" sz="2000" b="0" baseline="-25000">
                <a:latin typeface="Tahoma" panose="020B0604030504040204" pitchFamily="34" charset="0"/>
              </a:rPr>
              <a:t>3</a:t>
            </a:r>
            <a:endParaRPr lang="en-US" altLang="en-US" sz="2000" b="0">
              <a:solidFill>
                <a:srgbClr val="FF0066"/>
              </a:solidFill>
              <a:latin typeface="Tahoma" panose="020B0604030504040204" pitchFamily="34" charset="0"/>
            </a:endParaRPr>
          </a:p>
        </p:txBody>
      </p:sp>
      <p:sp>
        <p:nvSpPr>
          <p:cNvPr id="51207" name="Text Box 5">
            <a:extLst>
              <a:ext uri="{FF2B5EF4-FFF2-40B4-BE49-F238E27FC236}">
                <a16:creationId xmlns:a16="http://schemas.microsoft.com/office/drawing/2014/main" id="{2C4F7F85-427D-DA3B-F710-67267B7EB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384550"/>
            <a:ext cx="879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i</a:t>
            </a:r>
            <a:r>
              <a:rPr lang="en-US" altLang="en-US" sz="2000" b="0">
                <a:latin typeface="Tahoma" panose="020B0604030504040204" pitchFamily="34" charset="0"/>
              </a:rPr>
              <a:t> =  </a:t>
            </a:r>
            <a:r>
              <a:rPr lang="en-US" altLang="en-US" sz="2000" b="0">
                <a:solidFill>
                  <a:srgbClr val="FF0066"/>
                </a:solidFill>
                <a:latin typeface="Tahoma" panose="020B0604030504040204" pitchFamily="34" charset="0"/>
              </a:rPr>
              <a:t>?</a:t>
            </a:r>
            <a:endParaRPr lang="en-US" altLang="en-US" sz="20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f</a:t>
            </a:r>
            <a:r>
              <a:rPr lang="en-US" altLang="en-US" sz="2000" b="0">
                <a:latin typeface="Tahoma" panose="020B0604030504040204" pitchFamily="34" charset="0"/>
              </a:rPr>
              <a:t> =  </a:t>
            </a:r>
            <a:r>
              <a:rPr lang="en-US" altLang="en-US" sz="2000" b="0">
                <a:solidFill>
                  <a:srgbClr val="FF0066"/>
                </a:solidFill>
                <a:latin typeface="Tahoma" panose="020B0604030504040204" pitchFamily="34" charset="0"/>
              </a:rPr>
              <a:t>?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46BAD545-DAE4-9F02-7FE8-54399F077FD2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384550"/>
            <a:ext cx="6858000" cy="1006475"/>
            <a:chOff x="1248" y="2479"/>
            <a:chExt cx="4320" cy="634"/>
          </a:xfrm>
        </p:grpSpPr>
        <p:sp>
          <p:nvSpPr>
            <p:cNvPr id="51213" name="Text Box 7">
              <a:extLst>
                <a:ext uri="{FF2B5EF4-FFF2-40B4-BE49-F238E27FC236}">
                  <a16:creationId xmlns:a16="http://schemas.microsoft.com/office/drawing/2014/main" id="{09B6E256-2447-B90D-7348-88715A4209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479"/>
              <a:ext cx="947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166</a:t>
              </a:r>
            </a:p>
            <a:p>
              <a:pPr eaLnBrk="1" hangingPunct="1">
                <a:spcBef>
                  <a:spcPct val="0"/>
                </a:spcBef>
              </a:pPr>
              <a:endParaRPr lang="en-US" altLang="en-US" sz="2000" b="0" u="sng">
                <a:latin typeface="Tahom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166.666672</a:t>
              </a:r>
            </a:p>
          </p:txBody>
        </p:sp>
        <p:sp>
          <p:nvSpPr>
            <p:cNvPr id="51214" name="Text Box 8">
              <a:extLst>
                <a:ext uri="{FF2B5EF4-FFF2-40B4-BE49-F238E27FC236}">
                  <a16:creationId xmlns:a16="http://schemas.microsoft.com/office/drawing/2014/main" id="{C33BA358-2CBD-8C8C-D49F-73B16828DD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9" y="2479"/>
              <a:ext cx="3059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Integer </a:t>
              </a:r>
              <a:r>
                <a:rPr lang="en-US" altLang="en-US" sz="2000" b="0">
                  <a:latin typeface="Tahoma" panose="020B0604030504040204" pitchFamily="34" charset="0"/>
                  <a:sym typeface="Symbol" panose="05050102010706020507" pitchFamily="18" charset="2"/>
                </a:rPr>
                <a:t>division</a:t>
              </a:r>
              <a:r>
                <a:rPr lang="en-US" altLang="en-US" sz="2000" b="0">
                  <a:latin typeface="Tahoma" panose="020B0604030504040204" pitchFamily="34" charset="0"/>
                </a:rPr>
                <a:t> ignores remainder</a:t>
              </a:r>
              <a:endParaRPr lang="en-US" altLang="en-US" sz="2000" b="0">
                <a:latin typeface="Tahoma" panose="020B0604030504040204" pitchFamily="34" charset="0"/>
                <a:sym typeface="Symbol" panose="05050102010706020507" pitchFamily="18" charset="2"/>
              </a:endParaRPr>
            </a:p>
            <a:p>
              <a:pPr eaLnBrk="1" hangingPunct="1">
                <a:spcBef>
                  <a:spcPct val="0"/>
                </a:spcBef>
              </a:pPr>
              <a:endParaRPr lang="en-US" altLang="en-US" sz="2000" b="0">
                <a:latin typeface="Tahoma" panose="020B0604030504040204" pitchFamily="34" charset="0"/>
                <a:sym typeface="Symbol" panose="05050102010706020507" pitchFamily="18" charset="2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FP arithmetic rounds result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CB75E6D3-AED8-03F1-C68F-63AF131FCEA6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021138"/>
            <a:ext cx="3886200" cy="1724025"/>
            <a:chOff x="1056" y="2880"/>
            <a:chExt cx="2448" cy="1086"/>
          </a:xfrm>
        </p:grpSpPr>
        <p:sp>
          <p:nvSpPr>
            <p:cNvPr id="51210" name="Text Box 10">
              <a:extLst>
                <a:ext uri="{FF2B5EF4-FFF2-40B4-BE49-F238E27FC236}">
                  <a16:creationId xmlns:a16="http://schemas.microsoft.com/office/drawing/2014/main" id="{D5FAACA2-8109-202C-F653-D1F0C2B78A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408"/>
              <a:ext cx="2448" cy="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Surprise!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Arithmetic in binary, printing in decimal – doesn</a:t>
              </a:r>
              <a:r>
                <a:rPr lang="ja-JP" altLang="en-US" sz="1600" b="0">
                  <a:latin typeface="Tahoma" panose="020B0604030504040204" pitchFamily="34" charset="0"/>
                </a:rPr>
                <a:t>’</a:t>
              </a:r>
              <a:r>
                <a:rPr lang="en-US" altLang="ja-JP" sz="1600" b="0">
                  <a:latin typeface="Tahoma" panose="020B0604030504040204" pitchFamily="34" charset="0"/>
                </a:rPr>
                <a:t>t always give expected result</a:t>
              </a:r>
              <a:endParaRPr lang="en-US" altLang="en-US" sz="1600" b="0">
                <a:latin typeface="Tahoma" panose="020B0604030504040204" pitchFamily="34" charset="0"/>
              </a:endParaRPr>
            </a:p>
          </p:txBody>
        </p:sp>
        <p:sp>
          <p:nvSpPr>
            <p:cNvPr id="51211" name="Oval 11">
              <a:extLst>
                <a:ext uri="{FF2B5EF4-FFF2-40B4-BE49-F238E27FC236}">
                  <a16:creationId xmlns:a16="http://schemas.microsoft.com/office/drawing/2014/main" id="{8965C14D-A252-61A4-2F13-62D779611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880"/>
              <a:ext cx="240" cy="240"/>
            </a:xfrm>
            <a:prstGeom prst="ellipse">
              <a:avLst/>
            </a:prstGeom>
            <a:noFill/>
            <a:ln w="158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51212" name="Line 12">
              <a:extLst>
                <a:ext uri="{FF2B5EF4-FFF2-40B4-BE49-F238E27FC236}">
                  <a16:creationId xmlns:a16="http://schemas.microsoft.com/office/drawing/2014/main" id="{26929CBE-9E25-E5C6-6CF3-C800730567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12" y="3120"/>
              <a:ext cx="144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3">
            <a:extLst>
              <a:ext uri="{FF2B5EF4-FFF2-40B4-BE49-F238E27FC236}">
                <a16:creationId xmlns:a16="http://schemas.microsoft.com/office/drawing/2014/main" id="{A669AC2D-935D-8768-23C0-EA2CFB5A19E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2226" name="Footer Placeholder 4">
            <a:extLst>
              <a:ext uri="{FF2B5EF4-FFF2-40B4-BE49-F238E27FC236}">
                <a16:creationId xmlns:a16="http://schemas.microsoft.com/office/drawing/2014/main" id="{5B6DFC76-D4BD-C6FF-B2F9-2A9C47BF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52227" name="Slide Number Placeholder 5">
            <a:extLst>
              <a:ext uri="{FF2B5EF4-FFF2-40B4-BE49-F238E27FC236}">
                <a16:creationId xmlns:a16="http://schemas.microsoft.com/office/drawing/2014/main" id="{1606DB99-B1D5-A392-18AC-E77BE0FDF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A1F083-6E02-449B-B806-5ECE039CC0B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2228" name="Text Box 3">
            <a:extLst>
              <a:ext uri="{FF2B5EF4-FFF2-40B4-BE49-F238E27FC236}">
                <a16:creationId xmlns:a16="http://schemas.microsoft.com/office/drawing/2014/main" id="{A7B2A8F7-42F6-A878-65C3-7E7AB089C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371600"/>
            <a:ext cx="7110413" cy="317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#include &lt;limits.h&gt;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#include &lt;stdio.h&gt;</a:t>
            </a:r>
          </a:p>
          <a:p>
            <a:pPr eaLnBrk="1" hangingPunct="1"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int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main(void)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  unsigned int ui = UINT_MAX;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  float f = ui;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  printf(</a:t>
            </a:r>
            <a:r>
              <a:rPr lang="ja-JP" altLang="en-US" sz="2000">
                <a:latin typeface="Courier New" panose="02070309020205020404" pitchFamily="49" charset="0"/>
              </a:rPr>
              <a:t>“</a:t>
            </a:r>
            <a:r>
              <a:rPr lang="en-US" altLang="ja-JP" sz="2000">
                <a:latin typeface="Courier New" panose="02070309020205020404" pitchFamily="49" charset="0"/>
              </a:rPr>
              <a:t>ui: %u\nf: %f\n</a:t>
            </a:r>
            <a:r>
              <a:rPr lang="ja-JP" altLang="en-US" sz="2000">
                <a:latin typeface="Courier New" panose="02070309020205020404" pitchFamily="49" charset="0"/>
              </a:rPr>
              <a:t>”</a:t>
            </a:r>
            <a:r>
              <a:rPr lang="en-US" altLang="ja-JP" sz="2000">
                <a:latin typeface="Courier New" panose="02070309020205020404" pitchFamily="49" charset="0"/>
              </a:rPr>
              <a:t>, ui, (double)f);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2229" name="Rectangle 2">
            <a:extLst>
              <a:ext uri="{FF2B5EF4-FFF2-40B4-BE49-F238E27FC236}">
                <a16:creationId xmlns:a16="http://schemas.microsoft.com/office/drawing/2014/main" id="{347781C9-F255-6DFF-B7A4-2CC8F4CD7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"/>
            <a:ext cx="82296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3200">
                <a:solidFill>
                  <a:schemeClr val="tx2"/>
                </a:solidFill>
              </a:rPr>
              <a:t>FP </a:t>
            </a:r>
            <a:r>
              <a:rPr lang="en-US" altLang="en-US" sz="3200">
                <a:solidFill>
                  <a:schemeClr val="tx2"/>
                </a:solidFill>
                <a:sym typeface="Symbol" panose="05050102010706020507" pitchFamily="18" charset="2"/>
              </a:rPr>
              <a:t> Integer Conversions in C</a:t>
            </a:r>
            <a:endParaRPr lang="en-US" altLang="en-US" sz="3200">
              <a:solidFill>
                <a:schemeClr val="tx2"/>
              </a:solidFill>
            </a:endParaRPr>
          </a:p>
        </p:txBody>
      </p:sp>
      <p:sp>
        <p:nvSpPr>
          <p:cNvPr id="52230" name="Text Box 3">
            <a:extLst>
              <a:ext uri="{FF2B5EF4-FFF2-40B4-BE49-F238E27FC236}">
                <a16:creationId xmlns:a16="http://schemas.microsoft.com/office/drawing/2014/main" id="{EC350054-7B38-F055-0062-25860EACF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410200"/>
            <a:ext cx="3262313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ui: 4294967295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f: 4294967296.000000</a:t>
            </a:r>
          </a:p>
        </p:txBody>
      </p:sp>
      <p:sp>
        <p:nvSpPr>
          <p:cNvPr id="52231" name="Text Box 4">
            <a:extLst>
              <a:ext uri="{FF2B5EF4-FFF2-40B4-BE49-F238E27FC236}">
                <a16:creationId xmlns:a16="http://schemas.microsoft.com/office/drawing/2014/main" id="{FED074C5-7DB6-7AD8-A7BD-13B1F8581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0038" y="4813300"/>
            <a:ext cx="606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Surprisingly, this program print the following.  Why?</a:t>
            </a:r>
            <a:endParaRPr lang="en-US" altLang="en-US" sz="2000" b="0">
              <a:solidFill>
                <a:srgbClr val="FF0066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>
            <a:extLst>
              <a:ext uri="{FF2B5EF4-FFF2-40B4-BE49-F238E27FC236}">
                <a16:creationId xmlns:a16="http://schemas.microsoft.com/office/drawing/2014/main" id="{37909BC3-D095-79EA-EE4B-0CEAA68E24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3250" name="Footer Placeholder 4">
            <a:extLst>
              <a:ext uri="{FF2B5EF4-FFF2-40B4-BE49-F238E27FC236}">
                <a16:creationId xmlns:a16="http://schemas.microsoft.com/office/drawing/2014/main" id="{F2357FEE-0D7C-1F04-9F9B-E0DFC8D0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53251" name="Slide Number Placeholder 5">
            <a:extLst>
              <a:ext uri="{FF2B5EF4-FFF2-40B4-BE49-F238E27FC236}">
                <a16:creationId xmlns:a16="http://schemas.microsoft.com/office/drawing/2014/main" id="{30BEEB71-B7C9-69E4-1B71-BBDA4E6FD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F37C47-D5FE-4C4C-AEA4-EEEEC879701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56F512C7-EA7B-AE9E-C978-D0AE077095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FP </a:t>
            </a:r>
            <a:r>
              <a:rPr lang="en-US" altLang="en-US">
                <a:sym typeface="Symbol" panose="05050102010706020507" pitchFamily="18" charset="2"/>
              </a:rPr>
              <a:t> Integer Conversions in C</a:t>
            </a:r>
            <a:endParaRPr lang="en-US" altLang="en-US"/>
          </a:p>
        </p:txBody>
      </p:sp>
      <p:sp>
        <p:nvSpPr>
          <p:cNvPr id="53253" name="Text Box 3">
            <a:extLst>
              <a:ext uri="{FF2B5EF4-FFF2-40B4-BE49-F238E27FC236}">
                <a16:creationId xmlns:a16="http://schemas.microsoft.com/office/drawing/2014/main" id="{879E677A-83B3-366A-BCA0-233FD2824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363" y="1630363"/>
            <a:ext cx="30892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int    i = 3.3 * 5;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float  f = i;</a:t>
            </a:r>
          </a:p>
        </p:txBody>
      </p:sp>
      <p:sp>
        <p:nvSpPr>
          <p:cNvPr id="53254" name="Text Box 4">
            <a:extLst>
              <a:ext uri="{FF2B5EF4-FFF2-40B4-BE49-F238E27FC236}">
                <a16:creationId xmlns:a16="http://schemas.microsoft.com/office/drawing/2014/main" id="{BB9B5897-20C7-058E-64D8-47E8D937A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588" y="2701925"/>
            <a:ext cx="5076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True mathematical answer: 3.3 </a:t>
            </a:r>
            <a:r>
              <a:rPr lang="en-US" altLang="en-US" sz="2000" b="0">
                <a:latin typeface="Tahoma" panose="020B0604030504040204" pitchFamily="34" charset="0"/>
                <a:sym typeface="Symbol" panose="05050102010706020507" pitchFamily="18" charset="2"/>
              </a:rPr>
              <a:t> 5</a:t>
            </a:r>
            <a:r>
              <a:rPr lang="en-US" altLang="en-US" sz="2000" b="0">
                <a:latin typeface="Tahoma" panose="020B0604030504040204" pitchFamily="34" charset="0"/>
              </a:rPr>
              <a:t> = 16 ½</a:t>
            </a:r>
            <a:endParaRPr lang="en-US" altLang="en-US" sz="2000" b="0">
              <a:solidFill>
                <a:srgbClr val="FF0066"/>
              </a:solidFill>
              <a:latin typeface="Tahoma" panose="020B0604030504040204" pitchFamily="34" charset="0"/>
            </a:endParaRPr>
          </a:p>
        </p:txBody>
      </p:sp>
      <p:sp>
        <p:nvSpPr>
          <p:cNvPr id="53255" name="Text Box 5">
            <a:extLst>
              <a:ext uri="{FF2B5EF4-FFF2-40B4-BE49-F238E27FC236}">
                <a16:creationId xmlns:a16="http://schemas.microsoft.com/office/drawing/2014/main" id="{D1D40BB4-9EC0-A36B-77A7-E8C2005D6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414713"/>
            <a:ext cx="879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i</a:t>
            </a:r>
            <a:r>
              <a:rPr lang="en-US" altLang="en-US" sz="2000" b="0">
                <a:latin typeface="Tahoma" panose="020B0604030504040204" pitchFamily="34" charset="0"/>
              </a:rPr>
              <a:t> =  </a:t>
            </a:r>
            <a:r>
              <a:rPr lang="en-US" altLang="en-US" sz="2000" b="0">
                <a:solidFill>
                  <a:srgbClr val="FF0066"/>
                </a:solidFill>
                <a:latin typeface="Tahoma" panose="020B0604030504040204" pitchFamily="34" charset="0"/>
              </a:rPr>
              <a:t>?</a:t>
            </a:r>
            <a:endParaRPr lang="en-US" altLang="en-US" sz="20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f</a:t>
            </a:r>
            <a:r>
              <a:rPr lang="en-US" altLang="en-US" sz="2000" b="0">
                <a:latin typeface="Tahoma" panose="020B0604030504040204" pitchFamily="34" charset="0"/>
              </a:rPr>
              <a:t> =  </a:t>
            </a:r>
            <a:r>
              <a:rPr lang="en-US" altLang="en-US" sz="2000" b="0">
                <a:solidFill>
                  <a:srgbClr val="FF0066"/>
                </a:solidFill>
                <a:latin typeface="Tahoma" panose="020B0604030504040204" pitchFamily="34" charset="0"/>
              </a:rPr>
              <a:t>?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A343038C-5377-647A-B55F-AF56E971F968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338513"/>
            <a:ext cx="7086600" cy="1054100"/>
            <a:chOff x="1152" y="2448"/>
            <a:chExt cx="4464" cy="664"/>
          </a:xfrm>
        </p:grpSpPr>
        <p:sp>
          <p:nvSpPr>
            <p:cNvPr id="53260" name="Text Box 7">
              <a:extLst>
                <a:ext uri="{FF2B5EF4-FFF2-40B4-BE49-F238E27FC236}">
                  <a16:creationId xmlns:a16="http://schemas.microsoft.com/office/drawing/2014/main" id="{65E47479-7307-D1C5-007A-5C439BC2D0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478"/>
              <a:ext cx="425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16</a:t>
              </a:r>
            </a:p>
            <a:p>
              <a:pPr eaLnBrk="1" hangingPunct="1">
                <a:spcBef>
                  <a:spcPct val="0"/>
                </a:spcBef>
              </a:pPr>
              <a:endParaRPr lang="en-US" altLang="en-US" sz="2000" b="0" u="sng">
                <a:latin typeface="Tahom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16.0</a:t>
              </a:r>
            </a:p>
          </p:txBody>
        </p:sp>
        <p:sp>
          <p:nvSpPr>
            <p:cNvPr id="53261" name="Text Box 8">
              <a:extLst>
                <a:ext uri="{FF2B5EF4-FFF2-40B4-BE49-F238E27FC236}">
                  <a16:creationId xmlns:a16="http://schemas.microsoft.com/office/drawing/2014/main" id="{D5B77905-DD7B-5E2E-4B15-837D3172C6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448"/>
              <a:ext cx="36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Converts 5 </a:t>
              </a:r>
              <a:r>
                <a:rPr lang="en-US" altLang="en-US" sz="2000" b="0">
                  <a:latin typeface="Tahoma" panose="020B0604030504040204" pitchFamily="34" charset="0"/>
                  <a:sym typeface="Symbol" panose="05050102010706020507" pitchFamily="18" charset="2"/>
                </a:rPr>
                <a:t> 5.0 – Truncates result 16 ½  16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54F03576-003E-FC39-5BE6-FC23C143060D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176713"/>
            <a:ext cx="5029200" cy="1462087"/>
            <a:chOff x="2208" y="3168"/>
            <a:chExt cx="3168" cy="921"/>
          </a:xfrm>
        </p:grpSpPr>
        <p:sp>
          <p:nvSpPr>
            <p:cNvPr id="53258" name="Text Box 10">
              <a:extLst>
                <a:ext uri="{FF2B5EF4-FFF2-40B4-BE49-F238E27FC236}">
                  <a16:creationId xmlns:a16="http://schemas.microsoft.com/office/drawing/2014/main" id="{74BED765-A727-AD5C-BCED-CAF74E0DC2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3168"/>
              <a:ext cx="1344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0" u="sng">
                  <a:latin typeface="Tahoma" panose="020B0604030504040204" pitchFamily="34" charset="0"/>
                </a:rPr>
                <a:t>integer </a:t>
              </a:r>
              <a:r>
                <a:rPr lang="en-US" altLang="en-US" sz="1600" b="0" u="sng">
                  <a:latin typeface="Tahoma" panose="020B0604030504040204" pitchFamily="34" charset="0"/>
                  <a:sym typeface="Symbol" panose="05050102010706020507" pitchFamily="18" charset="2"/>
                </a:rPr>
                <a:t> FP:</a:t>
              </a:r>
            </a:p>
            <a:p>
              <a:pPr algn="ctr"/>
              <a:r>
                <a:rPr lang="en-US" altLang="en-US" sz="1600" b="0">
                  <a:latin typeface="Tahoma" panose="020B0604030504040204" pitchFamily="34" charset="0"/>
                  <a:sym typeface="Symbol" panose="05050102010706020507" pitchFamily="18" charset="2"/>
                </a:rPr>
                <a:t>Can lose precision</a:t>
              </a:r>
            </a:p>
            <a:p>
              <a:pPr algn="ctr"/>
              <a:r>
                <a:rPr lang="en-US" altLang="en-US" sz="1600" b="0">
                  <a:latin typeface="Tahoma" panose="020B0604030504040204" pitchFamily="34" charset="0"/>
                  <a:sym typeface="Symbol" panose="05050102010706020507" pitchFamily="18" charset="2"/>
                </a:rPr>
                <a:t>Rounds, if necessary</a:t>
              </a:r>
            </a:p>
            <a:p>
              <a:pPr algn="ctr"/>
              <a:r>
                <a:rPr lang="en-US" altLang="en-US" sz="1600" b="0">
                  <a:latin typeface="Tahoma" panose="020B0604030504040204" pitchFamily="34" charset="0"/>
                  <a:sym typeface="Symbol" panose="05050102010706020507" pitchFamily="18" charset="2"/>
                </a:rPr>
                <a:t>32-bit int fits in double-precision FP</a:t>
              </a:r>
            </a:p>
          </p:txBody>
        </p:sp>
        <p:sp>
          <p:nvSpPr>
            <p:cNvPr id="53259" name="Text Box 11">
              <a:extLst>
                <a:ext uri="{FF2B5EF4-FFF2-40B4-BE49-F238E27FC236}">
                  <a16:creationId xmlns:a16="http://schemas.microsoft.com/office/drawing/2014/main" id="{8755D94C-AB86-29AB-6580-91A27F162E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168"/>
              <a:ext cx="1392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 u="sng">
                  <a:latin typeface="Tahoma" panose="020B0604030504040204" pitchFamily="34" charset="0"/>
                </a:rPr>
                <a:t>FP </a:t>
              </a:r>
              <a:r>
                <a:rPr lang="en-US" altLang="en-US" sz="1600" b="0" u="sng">
                  <a:latin typeface="Tahoma" panose="020B0604030504040204" pitchFamily="34" charset="0"/>
                  <a:sym typeface="Symbol" panose="05050102010706020507" pitchFamily="18" charset="2"/>
                </a:rPr>
                <a:t> integer: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Truncate fraction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If out of range, undefined – not error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3">
            <a:extLst>
              <a:ext uri="{FF2B5EF4-FFF2-40B4-BE49-F238E27FC236}">
                <a16:creationId xmlns:a16="http://schemas.microsoft.com/office/drawing/2014/main" id="{FF4BB093-DFE6-C52F-F5AF-11AD50CBD5A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4274" name="Footer Placeholder 4">
            <a:extLst>
              <a:ext uri="{FF2B5EF4-FFF2-40B4-BE49-F238E27FC236}">
                <a16:creationId xmlns:a16="http://schemas.microsoft.com/office/drawing/2014/main" id="{77FDBD78-6784-4B24-B7E1-FDBE5BD2E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54275" name="Slide Number Placeholder 5">
            <a:extLst>
              <a:ext uri="{FF2B5EF4-FFF2-40B4-BE49-F238E27FC236}">
                <a16:creationId xmlns:a16="http://schemas.microsoft.com/office/drawing/2014/main" id="{6B20E187-F1F5-593C-5279-D1786B3DF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A7AEB3-82B9-47FF-881B-3E8E224A7A6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AAA7FAE1-6929-9644-D864-DD3B740BC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FP Behavior</a:t>
            </a:r>
          </a:p>
        </p:txBody>
      </p:sp>
      <p:sp>
        <p:nvSpPr>
          <p:cNvPr id="54277" name="Rectangle 3">
            <a:extLst>
              <a:ext uri="{FF2B5EF4-FFF2-40B4-BE49-F238E27FC236}">
                <a16:creationId xmlns:a16="http://schemas.microsoft.com/office/drawing/2014/main" id="{ADBF7E55-105B-B93A-845D-17998BBA2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781050"/>
          </a:xfrm>
        </p:spPr>
        <p:txBody>
          <a:bodyPr/>
          <a:lstStyle/>
          <a:p>
            <a:pPr algn="ctr" eaLnBrk="1" hangingPunct="1"/>
            <a:r>
              <a:rPr lang="en-US" altLang="en-US" sz="2000"/>
              <a:t>Programmer must be aware of accuracy limitations!</a:t>
            </a:r>
          </a:p>
          <a:p>
            <a:pPr algn="ctr" eaLnBrk="1" hangingPunct="1"/>
            <a:r>
              <a:rPr lang="en-US" altLang="en-US" sz="1600">
                <a:ea typeface="MS PGothic"/>
              </a:rPr>
              <a:t>Dealing with this is a subject of classes like CMOR 422</a:t>
            </a: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0F43AB5E-1ABB-12BC-31CE-E68F2A9B5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438400"/>
            <a:ext cx="560387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buSz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(10</a:t>
            </a:r>
            <a:r>
              <a:rPr lang="en-US" altLang="en-US" sz="1800" b="0" baseline="30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10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+ 10</a:t>
            </a:r>
            <a:r>
              <a:rPr lang="en-US" altLang="en-US" sz="1800" b="0" baseline="30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30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) + –10</a:t>
            </a:r>
            <a:r>
              <a:rPr lang="en-US" altLang="en-US" sz="1800" b="0" baseline="30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30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	=?	10</a:t>
            </a:r>
            <a:r>
              <a:rPr lang="en-US" altLang="en-US" sz="1800" b="0" baseline="30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10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+ (10</a:t>
            </a:r>
            <a:r>
              <a:rPr lang="en-US" altLang="en-US" sz="1800" b="0" baseline="30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30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+ –10</a:t>
            </a:r>
            <a:r>
              <a:rPr lang="en-US" altLang="en-US" sz="1800" b="0" baseline="30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30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)</a:t>
            </a:r>
            <a:r>
              <a:rPr lang="en-US" altLang="en-US" sz="1800" b="0" baseline="30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</a:p>
          <a:p>
            <a:pPr lvl="1">
              <a:buSz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10</a:t>
            </a:r>
            <a:r>
              <a:rPr lang="en-US" altLang="en-US" sz="1800" b="0" baseline="30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30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– 10</a:t>
            </a:r>
            <a:r>
              <a:rPr lang="en-US" altLang="en-US" sz="1800" b="0" baseline="30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30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		=?	10</a:t>
            </a:r>
            <a:r>
              <a:rPr lang="en-US" altLang="en-US" sz="1800" b="0" baseline="30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10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+ 0</a:t>
            </a:r>
          </a:p>
          <a:p>
            <a:pPr lvl="1">
              <a:buSz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0			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sym typeface="Symbol" panose="05050102010706020507" pitchFamily="18" charset="2"/>
              </a:rPr>
              <a:t>	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10</a:t>
            </a:r>
            <a:r>
              <a:rPr lang="en-US" altLang="en-US" sz="1800" b="0" baseline="30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10</a:t>
            </a:r>
          </a:p>
          <a:p>
            <a:pPr lvl="1">
              <a:buSzTx/>
              <a:buFontTx/>
              <a:buNone/>
            </a:pPr>
            <a:r>
              <a:rPr lang="en-US" altLang="en-US" sz="2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Operations not associative!</a:t>
            </a:r>
          </a:p>
          <a:p>
            <a:pPr lvl="1">
              <a:buSzTx/>
              <a:buFontTx/>
              <a:buNone/>
            </a:pPr>
            <a:endParaRPr lang="en-US" altLang="en-US" sz="1800" b="0" baseline="30000">
              <a:solidFill>
                <a:schemeClr val="tx1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8613" name="Text Box 5">
            <a:extLst>
              <a:ext uri="{FF2B5EF4-FFF2-40B4-BE49-F238E27FC236}">
                <a16:creationId xmlns:a16="http://schemas.microsoft.com/office/drawing/2014/main" id="{3BF93096-5EAD-332A-28E9-C9C547F25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191000"/>
            <a:ext cx="6497638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buSz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(1.0 + 6.0) ÷ 640.0	=?	(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sym typeface="Symbol" panose="05050102010706020507" pitchFamily="18" charset="2"/>
              </a:rPr>
              <a:t>1.0 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÷ 640.0) + (6.0 ÷ 640.0)</a:t>
            </a:r>
            <a:r>
              <a:rPr lang="en-US" altLang="en-US" sz="1800" b="0" baseline="30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</a:p>
          <a:p>
            <a:pPr lvl="1">
              <a:buSz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7.0 ÷ 640.0 		=?	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sym typeface="Symbol" panose="05050102010706020507" pitchFamily="18" charset="2"/>
              </a:rPr>
              <a:t>.001563 + .009375</a:t>
            </a:r>
            <a:endParaRPr lang="en-US" altLang="en-US" sz="1200" b="0">
              <a:solidFill>
                <a:schemeClr val="tx1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lvl="1">
              <a:buSz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.010937		</a:t>
            </a:r>
            <a:r>
              <a:rPr lang="en-US" altLang="en-US" sz="1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sym typeface="Symbol" panose="05050102010706020507" pitchFamily="18" charset="2"/>
              </a:rPr>
              <a:t>	.010938</a:t>
            </a:r>
          </a:p>
          <a:p>
            <a:pPr lvl="1">
              <a:buSzTx/>
              <a:buFontTx/>
              <a:buNone/>
            </a:pPr>
            <a:r>
              <a:rPr lang="en-US" altLang="en-US" sz="2800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×,÷ not distributive across +,-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build="p" bldLvl="2" autoUpdateAnimBg="0"/>
      <p:bldP spid="68613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3">
            <a:extLst>
              <a:ext uri="{FF2B5EF4-FFF2-40B4-BE49-F238E27FC236}">
                <a16:creationId xmlns:a16="http://schemas.microsoft.com/office/drawing/2014/main" id="{F07FBE94-6FB4-7FBC-FAD0-90187B1522D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5298" name="Footer Placeholder 4">
            <a:extLst>
              <a:ext uri="{FF2B5EF4-FFF2-40B4-BE49-F238E27FC236}">
                <a16:creationId xmlns:a16="http://schemas.microsoft.com/office/drawing/2014/main" id="{9A0B60B9-054F-183A-5F88-2264287E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55299" name="Slide Number Placeholder 5">
            <a:extLst>
              <a:ext uri="{FF2B5EF4-FFF2-40B4-BE49-F238E27FC236}">
                <a16:creationId xmlns:a16="http://schemas.microsoft.com/office/drawing/2014/main" id="{3965A99E-CC0D-8610-17FB-526DE5659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DEC207-3860-4BBE-B47C-57E713E8855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F21F2983-BAA6-8A82-F2F4-487E4A8B2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about other types?</a:t>
            </a:r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A99A204A-931F-90AF-AB1B-2599C1EFD5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Booleans</a:t>
            </a:r>
          </a:p>
          <a:p>
            <a:pPr lvl="1" eaLnBrk="1" hangingPunct="1"/>
            <a:r>
              <a:rPr lang="en-US" altLang="en-US"/>
              <a:t>A late addition to C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Strings</a:t>
            </a:r>
          </a:p>
          <a:p>
            <a:pPr lvl="1" eaLnBrk="1" hangingPunct="1"/>
            <a:r>
              <a:rPr lang="en-US" altLang="en-US"/>
              <a:t>We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ll cover these in a later class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Enumerated types</a:t>
            </a:r>
          </a:p>
          <a:p>
            <a:pPr lvl="1" eaLnBrk="1" hangingPunct="1"/>
            <a:r>
              <a:rPr lang="en-US" altLang="en-US"/>
              <a:t>A restricted set of integers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Wide Characters and</a:t>
            </a:r>
          </a:p>
          <a:p>
            <a:pPr eaLnBrk="1" hangingPunct="1"/>
            <a:r>
              <a:rPr lang="en-US" altLang="en-US"/>
              <a:t>	Complex Numbers</a:t>
            </a:r>
          </a:p>
          <a:p>
            <a:pPr lvl="1" eaLnBrk="1" hangingPunct="1"/>
            <a:r>
              <a:rPr lang="en-US" altLang="en-US"/>
              <a:t>Not covered</a:t>
            </a:r>
          </a:p>
        </p:txBody>
      </p:sp>
      <p:pic>
        <p:nvPicPr>
          <p:cNvPr id="55302" name="Picture 6" descr="images (3).jpeg">
            <a:extLst>
              <a:ext uri="{FF2B5EF4-FFF2-40B4-BE49-F238E27FC236}">
                <a16:creationId xmlns:a16="http://schemas.microsoft.com/office/drawing/2014/main" id="{A0579E34-A4B4-2FAF-548F-645DE591EF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667000"/>
            <a:ext cx="16764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3" name="Picture 7" descr="download.jpeg">
            <a:extLst>
              <a:ext uri="{FF2B5EF4-FFF2-40B4-BE49-F238E27FC236}">
                <a16:creationId xmlns:a16="http://schemas.microsoft.com/office/drawing/2014/main" id="{3F6BE0D2-1DD8-91A0-69FB-CF0377A4FB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1243013"/>
            <a:ext cx="172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4" name="Picture 8" descr="images (4).jpeg">
            <a:extLst>
              <a:ext uri="{FF2B5EF4-FFF2-40B4-BE49-F238E27FC236}">
                <a16:creationId xmlns:a16="http://schemas.microsoft.com/office/drawing/2014/main" id="{D33E38AB-8825-EA11-80E0-2ACF8AD63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35475"/>
            <a:ext cx="17526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3">
            <a:extLst>
              <a:ext uri="{FF2B5EF4-FFF2-40B4-BE49-F238E27FC236}">
                <a16:creationId xmlns:a16="http://schemas.microsoft.com/office/drawing/2014/main" id="{127809FC-4C4D-840A-2EB8-6E8B38FECB7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6322" name="Footer Placeholder 4">
            <a:extLst>
              <a:ext uri="{FF2B5EF4-FFF2-40B4-BE49-F238E27FC236}">
                <a16:creationId xmlns:a16="http://schemas.microsoft.com/office/drawing/2014/main" id="{E348B693-5F06-A63D-C073-2B5280E2A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56323" name="Slide Number Placeholder 5">
            <a:extLst>
              <a:ext uri="{FF2B5EF4-FFF2-40B4-BE49-F238E27FC236}">
                <a16:creationId xmlns:a16="http://schemas.microsoft.com/office/drawing/2014/main" id="{C955DB5F-5124-014D-F194-6C05996C0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AFEAEF-0216-40A2-992C-83CAF3AA041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2948C48D-E33F-7F20-EBB9-2A93461C7F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Booleans</a:t>
            </a:r>
          </a:p>
        </p:txBody>
      </p:sp>
      <p:sp>
        <p:nvSpPr>
          <p:cNvPr id="56325" name="Rectangle 3">
            <a:extLst>
              <a:ext uri="{FF2B5EF4-FFF2-40B4-BE49-F238E27FC236}">
                <a16:creationId xmlns:a16="http://schemas.microsoft.com/office/drawing/2014/main" id="{4C836694-C868-F879-A5F6-DDD8C19B0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One bit representation</a:t>
            </a:r>
          </a:p>
          <a:p>
            <a:pPr lvl="1" eaLnBrk="1" hangingPunct="1"/>
            <a:r>
              <a:rPr lang="en-US" altLang="en-US"/>
              <a:t>0 is false</a:t>
            </a:r>
          </a:p>
          <a:p>
            <a:pPr lvl="1" eaLnBrk="1" hangingPunct="1"/>
            <a:r>
              <a:rPr lang="en-US" altLang="en-US"/>
              <a:t>1 is true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One byte or word representation</a:t>
            </a:r>
          </a:p>
          <a:p>
            <a:pPr lvl="1" eaLnBrk="1" hangingPunct="1"/>
            <a:r>
              <a:rPr lang="en-US" altLang="en-US"/>
              <a:t>Inconvenient to manipulate only one bit</a:t>
            </a:r>
          </a:p>
          <a:p>
            <a:pPr lvl="1" eaLnBrk="1" hangingPunct="1"/>
            <a:r>
              <a:rPr lang="en-US" altLang="en-US"/>
              <a:t>Two common encodings: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Wastes space, but space is usually cheap</a:t>
            </a:r>
          </a:p>
        </p:txBody>
      </p:sp>
      <p:sp>
        <p:nvSpPr>
          <p:cNvPr id="56326" name="Text Box 4">
            <a:extLst>
              <a:ext uri="{FF2B5EF4-FFF2-40B4-BE49-F238E27FC236}">
                <a16:creationId xmlns:a16="http://schemas.microsoft.com/office/drawing/2014/main" id="{63F016B9-D8DA-B93D-1383-86EB3F9C7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488" y="4318000"/>
            <a:ext cx="337185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0000…0000	is false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0000…0001	is true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all other words	are garbage</a:t>
            </a:r>
          </a:p>
        </p:txBody>
      </p:sp>
      <p:sp>
        <p:nvSpPr>
          <p:cNvPr id="56327" name="Text Box 5">
            <a:extLst>
              <a:ext uri="{FF2B5EF4-FFF2-40B4-BE49-F238E27FC236}">
                <a16:creationId xmlns:a16="http://schemas.microsoft.com/office/drawing/2014/main" id="{3AAA32F7-EED2-1B29-1651-183867C90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488" y="4318000"/>
            <a:ext cx="2913062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0000…0000	is false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all other words	are true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ate Placeholder 3">
            <a:extLst>
              <a:ext uri="{FF2B5EF4-FFF2-40B4-BE49-F238E27FC236}">
                <a16:creationId xmlns:a16="http://schemas.microsoft.com/office/drawing/2014/main" id="{B83FC6A8-29CC-F720-ED83-D53FCAE1D88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7346" name="Footer Placeholder 4">
            <a:extLst>
              <a:ext uri="{FF2B5EF4-FFF2-40B4-BE49-F238E27FC236}">
                <a16:creationId xmlns:a16="http://schemas.microsoft.com/office/drawing/2014/main" id="{63F5AEC0-0D1D-8559-336A-7C9F4928A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57347" name="Slide Number Placeholder 5">
            <a:extLst>
              <a:ext uri="{FF2B5EF4-FFF2-40B4-BE49-F238E27FC236}">
                <a16:creationId xmlns:a16="http://schemas.microsoft.com/office/drawing/2014/main" id="{37BA3AA7-A9EB-723F-CA05-825046231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0EFA6C-346D-41DF-B799-96ED0BE7B7E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id="{6DA570B5-1DD8-37DF-7F81-698910D229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Booleans in C</a:t>
            </a:r>
          </a:p>
        </p:txBody>
      </p:sp>
      <p:sp>
        <p:nvSpPr>
          <p:cNvPr id="57349" name="Rectangle 3">
            <a:extLst>
              <a:ext uri="{FF2B5EF4-FFF2-40B4-BE49-F238E27FC236}">
                <a16:creationId xmlns:a16="http://schemas.microsoft.com/office/drawing/2014/main" id="{1EE2C1BA-4670-67F1-EAD1-8F6A9B927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dirty="0">
                <a:latin typeface="Courier New"/>
                <a:ea typeface="MS PGothic"/>
              </a:rPr>
              <a:t>bool</a:t>
            </a:r>
            <a:r>
              <a:rPr lang="en-US" altLang="en-US" dirty="0">
                <a:ea typeface="MS PGothic"/>
              </a:rPr>
              <a:t> added to C in 1999 (C99)</a:t>
            </a:r>
            <a:endParaRPr lang="en-US" altLang="en-US" dirty="0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dirty="0">
                <a:ea typeface="MS PGothic"/>
              </a:rPr>
              <a:t>Many programmers had already defined their own Boolean type</a:t>
            </a:r>
          </a:p>
          <a:p>
            <a:pPr lvl="1" indent="-290195" eaLnBrk="1" hangingPunct="1"/>
            <a:r>
              <a:rPr lang="en-US" altLang="en-US" dirty="0"/>
              <a:t>To avoid conflict </a:t>
            </a:r>
            <a:r>
              <a:rPr lang="en-US" altLang="en-US" dirty="0">
                <a:latin typeface="Courier New"/>
              </a:rPr>
              <a:t>bool wa</a:t>
            </a:r>
            <a:r>
              <a:rPr lang="en-US" altLang="en-US" dirty="0"/>
              <a:t>s disabled by default until C23</a:t>
            </a:r>
          </a:p>
        </p:txBody>
      </p:sp>
      <p:sp>
        <p:nvSpPr>
          <p:cNvPr id="57350" name="Text Box 4">
            <a:extLst>
              <a:ext uri="{FF2B5EF4-FFF2-40B4-BE49-F238E27FC236}">
                <a16:creationId xmlns:a16="http://schemas.microsoft.com/office/drawing/2014/main" id="{04F9960E-F00B-9327-7620-3D2CD9D37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963" y="1498600"/>
            <a:ext cx="3394075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#include &lt;stdbool.h&gt;</a:t>
            </a:r>
          </a:p>
          <a:p>
            <a:pPr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bool  bool1  = true;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bool  bool2  = false;</a:t>
            </a: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A885FD18-A915-AFA7-CFF6-92356734A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1129" y="1828800"/>
            <a:ext cx="22783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 dirty="0">
                <a:latin typeface="Tahoma"/>
                <a:ea typeface="MS PGothic"/>
                <a:cs typeface="Arial"/>
              </a:rPr>
              <a:t>Important!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 b="0" dirty="0">
                <a:latin typeface="Tahoma"/>
                <a:ea typeface="MS PGothic"/>
                <a:cs typeface="Arial"/>
              </a:rPr>
              <a:t>Compiler needs this or </a:t>
            </a:r>
          </a:p>
          <a:p>
            <a:pPr algn="ctr">
              <a:spcBef>
                <a:spcPct val="0"/>
              </a:spcBef>
            </a:pPr>
            <a:r>
              <a:rPr lang="en-US" altLang="en-US" sz="1600" b="0" dirty="0">
                <a:latin typeface="Tahoma"/>
                <a:ea typeface="MS PGothic"/>
                <a:cs typeface="Arial"/>
              </a:rPr>
              <a:t>it doesn't know about</a:t>
            </a:r>
            <a:endParaRPr lang="en-US" altLang="en-US" sz="1600" b="0" dirty="0">
              <a:latin typeface="Tahoma" panose="020B060403050404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en-US" sz="1600" b="0" dirty="0">
                <a:latin typeface="Tahoma"/>
                <a:ea typeface="MS PGothic"/>
                <a:cs typeface="Arial"/>
              </a:rPr>
              <a:t>"bool" until C23!</a:t>
            </a:r>
            <a:endParaRPr lang="en-US" altLang="en-US" sz="1600" b="0" dirty="0">
              <a:latin typeface="Tahoma" panose="020B0604030504040204" pitchFamily="34" charset="0"/>
            </a:endParaRPr>
          </a:p>
        </p:txBody>
      </p:sp>
      <p:sp>
        <p:nvSpPr>
          <p:cNvPr id="76807" name="Line 7">
            <a:extLst>
              <a:ext uri="{FF2B5EF4-FFF2-40B4-BE49-F238E27FC236}">
                <a16:creationId xmlns:a16="http://schemas.microsoft.com/office/drawing/2014/main" id="{0E561114-3D7F-28E3-FB8C-84A44E709B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43600" y="1828800"/>
            <a:ext cx="9144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C0C459FB-ED2A-1916-B291-C3B3808372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do you see?</a:t>
            </a:r>
          </a:p>
        </p:txBody>
      </p:sp>
      <p:sp>
        <p:nvSpPr>
          <p:cNvPr id="21506" name="Date Placeholder 3">
            <a:extLst>
              <a:ext uri="{FF2B5EF4-FFF2-40B4-BE49-F238E27FC236}">
                <a16:creationId xmlns:a16="http://schemas.microsoft.com/office/drawing/2014/main" id="{C48842FF-0EEE-70F7-242D-4305E9A0986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1507" name="Footer Placeholder 4">
            <a:extLst>
              <a:ext uri="{FF2B5EF4-FFF2-40B4-BE49-F238E27FC236}">
                <a16:creationId xmlns:a16="http://schemas.microsoft.com/office/drawing/2014/main" id="{5EDEA464-2E60-7ECC-2B33-3D2656B49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21508" name="Slide Number Placeholder 5">
            <a:extLst>
              <a:ext uri="{FF2B5EF4-FFF2-40B4-BE49-F238E27FC236}">
                <a16:creationId xmlns:a16="http://schemas.microsoft.com/office/drawing/2014/main" id="{1DB1FAF5-F1FD-45BB-9E89-E3F80DEE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1A49CA-FCCB-45B7-879A-D0B0AC3435B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21509" name="Picture 6" descr="image002.jpg">
            <a:extLst>
              <a:ext uri="{FF2B5EF4-FFF2-40B4-BE49-F238E27FC236}">
                <a16:creationId xmlns:a16="http://schemas.microsoft.com/office/drawing/2014/main" id="{31674574-C7A7-E808-6C63-0472226869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4594225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youngwomanoldlady.jpg">
            <a:extLst>
              <a:ext uri="{FF2B5EF4-FFF2-40B4-BE49-F238E27FC236}">
                <a16:creationId xmlns:a16="http://schemas.microsoft.com/office/drawing/2014/main" id="{4B7E548F-3780-C542-8AD7-79697E568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95400"/>
            <a:ext cx="34766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>
            <a:extLst>
              <a:ext uri="{FF2B5EF4-FFF2-40B4-BE49-F238E27FC236}">
                <a16:creationId xmlns:a16="http://schemas.microsoft.com/office/drawing/2014/main" id="{CAC2159D-09BE-1C0C-E4E1-6340FB4A3A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8370" name="Footer Placeholder 4">
            <a:extLst>
              <a:ext uri="{FF2B5EF4-FFF2-40B4-BE49-F238E27FC236}">
                <a16:creationId xmlns:a16="http://schemas.microsoft.com/office/drawing/2014/main" id="{A582CC0C-3666-1483-52A2-5F2493157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58371" name="Slide Number Placeholder 5">
            <a:extLst>
              <a:ext uri="{FF2B5EF4-FFF2-40B4-BE49-F238E27FC236}">
                <a16:creationId xmlns:a16="http://schemas.microsoft.com/office/drawing/2014/main" id="{DD34DEC9-2748-5A01-A468-5CA3FD89E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EC4EE0-36DB-4D5F-946F-34BD0587053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E78C1B75-B9C7-27CC-072F-A81E20D217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</a:t>
            </a:r>
            <a:r>
              <a:rPr lang="ja-JP" altLang="en-US"/>
              <a:t>’</a:t>
            </a:r>
            <a:r>
              <a:rPr lang="en-US" altLang="ja-JP"/>
              <a:t>s Common Boolean Operations</a:t>
            </a:r>
            <a:endParaRPr lang="en-US" altLang="en-US"/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3068248F-FB63-F14C-B95C-B4CE6516D4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C extends definitions to integers</a:t>
            </a:r>
          </a:p>
          <a:p>
            <a:pPr lvl="1" eaLnBrk="1" hangingPunct="1"/>
            <a:r>
              <a:rPr lang="en-US" altLang="en-US" sz="1800"/>
              <a:t>Booleans are encoded as integers</a:t>
            </a:r>
          </a:p>
          <a:p>
            <a:pPr lvl="2" eaLnBrk="1" hangingPunct="1"/>
            <a:r>
              <a:rPr lang="en-US" altLang="en-US" sz="1600"/>
              <a:t>0 == false</a:t>
            </a:r>
          </a:p>
          <a:p>
            <a:pPr lvl="2" eaLnBrk="1" hangingPunct="1"/>
            <a:r>
              <a:rPr lang="en-US" altLang="en-US" sz="1600"/>
              <a:t>non-0 == true</a:t>
            </a:r>
          </a:p>
          <a:p>
            <a:pPr lvl="1" eaLnBrk="1" hangingPunct="1"/>
            <a:r>
              <a:rPr lang="en-US" altLang="en-US" sz="1800"/>
              <a:t>Logical AND:	</a:t>
            </a:r>
            <a:r>
              <a:rPr lang="en-US" altLang="en-US" sz="1800">
                <a:latin typeface="Courier New" panose="02070309020205020404" pitchFamily="49" charset="0"/>
              </a:rPr>
              <a:t>0 &amp;&amp; 4 == 0	3 &amp;&amp; 4 == 1	3 &amp;&amp; 0 == 0</a:t>
            </a:r>
          </a:p>
          <a:p>
            <a:pPr lvl="1" eaLnBrk="1" hangingPunct="1"/>
            <a:r>
              <a:rPr lang="en-US" altLang="en-US" sz="1800"/>
              <a:t>Logical OR:	</a:t>
            </a:r>
            <a:r>
              <a:rPr lang="en-US" altLang="en-US" sz="1800">
                <a:latin typeface="Courier New" panose="02070309020205020404" pitchFamily="49" charset="0"/>
              </a:rPr>
              <a:t>0 || 4 == 1	3 || 4 == 1	3 || 0 == 1</a:t>
            </a:r>
          </a:p>
          <a:p>
            <a:pPr lvl="1" eaLnBrk="1" hangingPunct="1"/>
            <a:r>
              <a:rPr lang="en-US" altLang="en-US" sz="1800"/>
              <a:t>Logical NOT:	     </a:t>
            </a:r>
            <a:r>
              <a:rPr lang="en-US" altLang="en-US" sz="1800">
                <a:latin typeface="Courier New" panose="02070309020205020404" pitchFamily="49" charset="0"/>
              </a:rPr>
              <a:t>! 4 == 0	   ! 0 == 1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&amp;&amp; and || short-circuit</a:t>
            </a:r>
          </a:p>
          <a:p>
            <a:pPr lvl="1" eaLnBrk="1" hangingPunct="1"/>
            <a:r>
              <a:rPr lang="en-US" altLang="en-US" sz="1800"/>
              <a:t>Evaluate 2nd argument only if necessary</a:t>
            </a:r>
          </a:p>
          <a:p>
            <a:pPr lvl="1" eaLnBrk="1" hangingPunct="1"/>
            <a:r>
              <a:rPr lang="en-US" altLang="en-US" sz="1800"/>
              <a:t>E.g., </a:t>
            </a:r>
            <a:r>
              <a:rPr lang="en-US" altLang="en-US" sz="1800">
                <a:latin typeface="Courier New" panose="02070309020205020404" pitchFamily="49" charset="0"/>
              </a:rPr>
              <a:t>0 &amp;&amp; error-producing-code == 0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>
            <a:extLst>
              <a:ext uri="{FF2B5EF4-FFF2-40B4-BE49-F238E27FC236}">
                <a16:creationId xmlns:a16="http://schemas.microsoft.com/office/drawing/2014/main" id="{18F3E23A-5DAD-93BB-CA5D-DAB36B38BCE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9394" name="Footer Placeholder 4">
            <a:extLst>
              <a:ext uri="{FF2B5EF4-FFF2-40B4-BE49-F238E27FC236}">
                <a16:creationId xmlns:a16="http://schemas.microsoft.com/office/drawing/2014/main" id="{541AE6FC-6FB7-47DF-FD1E-27C08C7F1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59395" name="Slide Number Placeholder 5">
            <a:extLst>
              <a:ext uri="{FF2B5EF4-FFF2-40B4-BE49-F238E27FC236}">
                <a16:creationId xmlns:a16="http://schemas.microsoft.com/office/drawing/2014/main" id="{FA33D12D-E2D3-3444-32F3-77D87C93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7EF8F5-2494-414E-B448-413A2B03CFE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id="{07B5F94C-ED27-315C-2204-B8AEDD41AD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Enumerated Types</a:t>
            </a:r>
          </a:p>
        </p:txBody>
      </p:sp>
      <p:sp>
        <p:nvSpPr>
          <p:cNvPr id="59397" name="Rectangle 3">
            <a:extLst>
              <a:ext uri="{FF2B5EF4-FFF2-40B4-BE49-F238E27FC236}">
                <a16:creationId xmlns:a16="http://schemas.microsoft.com/office/drawing/2014/main" id="{6CD39B57-0193-3FA5-A46C-E1E718034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E.g., a Color = </a:t>
            </a:r>
            <a:r>
              <a:rPr lang="en-US" altLang="en-US">
                <a:solidFill>
                  <a:srgbClr val="FF3300"/>
                </a:solidFill>
              </a:rPr>
              <a:t>red</a:t>
            </a:r>
            <a:r>
              <a:rPr lang="en-US" altLang="en-US"/>
              <a:t>, </a:t>
            </a:r>
            <a:r>
              <a:rPr lang="en-US" altLang="en-US">
                <a:solidFill>
                  <a:schemeClr val="accent2"/>
                </a:solidFill>
              </a:rPr>
              <a:t>blue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black</a:t>
            </a:r>
            <a:r>
              <a:rPr lang="en-US" altLang="en-US"/>
              <a:t>, or </a:t>
            </a:r>
            <a:r>
              <a:rPr lang="en-US" altLang="en-US">
                <a:solidFill>
                  <a:srgbClr val="FFFF00"/>
                </a:solidFill>
              </a:rPr>
              <a:t>yellow</a:t>
            </a:r>
          </a:p>
          <a:p>
            <a:pPr lvl="1" eaLnBrk="1" hangingPunct="1"/>
            <a:r>
              <a:rPr lang="en-US" altLang="en-US"/>
              <a:t>Small (finite) number of choices</a:t>
            </a:r>
          </a:p>
          <a:p>
            <a:pPr lvl="1" eaLnBrk="1" hangingPunct="1"/>
            <a:r>
              <a:rPr lang="en-US" altLang="en-US"/>
              <a:t>Booleans &amp; characters are common special cases</a:t>
            </a:r>
          </a:p>
          <a:p>
            <a:pPr lvl="1" eaLnBrk="1" hangingPunct="1"/>
            <a:r>
              <a:rPr lang="en-US" altLang="en-US"/>
              <a:t>Pick arbitrary bit patterns for each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Not enforced in C</a:t>
            </a:r>
          </a:p>
          <a:p>
            <a:pPr lvl="1" eaLnBrk="1" hangingPunct="1"/>
            <a:r>
              <a:rPr lang="en-US" altLang="en-US"/>
              <a:t>Actually just integers</a:t>
            </a:r>
          </a:p>
          <a:p>
            <a:pPr lvl="1" eaLnBrk="1" hangingPunct="1"/>
            <a:r>
              <a:rPr lang="en-US" altLang="en-US"/>
              <a:t>Can assign values outside of the enumeration</a:t>
            </a:r>
          </a:p>
          <a:p>
            <a:pPr lvl="1" eaLnBrk="1" hangingPunct="1"/>
            <a:r>
              <a:rPr lang="en-US" altLang="en-US"/>
              <a:t>Could cause bugs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>
            <a:extLst>
              <a:ext uri="{FF2B5EF4-FFF2-40B4-BE49-F238E27FC236}">
                <a16:creationId xmlns:a16="http://schemas.microsoft.com/office/drawing/2014/main" id="{9E0CD0AC-7908-7B6A-F2D7-5224F2E875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0418" name="Footer Placeholder 4">
            <a:extLst>
              <a:ext uri="{FF2B5EF4-FFF2-40B4-BE49-F238E27FC236}">
                <a16:creationId xmlns:a16="http://schemas.microsoft.com/office/drawing/2014/main" id="{84258B51-B2C1-444C-5F7A-4B8D4F96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60419" name="Slide Number Placeholder 5">
            <a:extLst>
              <a:ext uri="{FF2B5EF4-FFF2-40B4-BE49-F238E27FC236}">
                <a16:creationId xmlns:a16="http://schemas.microsoft.com/office/drawing/2014/main" id="{37A895AA-C95F-BEEE-3078-87A64666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08FD13-B8BC-48BC-8C40-08819346FFF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8F552DED-C454-CF6C-3727-52E59C7AE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Enumerated Types in C</a:t>
            </a:r>
          </a:p>
        </p:txBody>
      </p:sp>
      <p:sp>
        <p:nvSpPr>
          <p:cNvPr id="60421" name="Text Box 3">
            <a:extLst>
              <a:ext uri="{FF2B5EF4-FFF2-40B4-BE49-F238E27FC236}">
                <a16:creationId xmlns:a16="http://schemas.microsoft.com/office/drawing/2014/main" id="{CAC65FE8-5117-7A8C-09E9-BCB7F6B3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875" y="1295400"/>
            <a:ext cx="5864225" cy="703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enum Color { RED, WHITE, BLACK, YELLOW };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enum Color  my_color = RED;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F444E008-7601-B68D-C49C-3E9C710D5802}"/>
              </a:ext>
            </a:extLst>
          </p:cNvPr>
          <p:cNvGrpSpPr>
            <a:grpSpLocks/>
          </p:cNvGrpSpPr>
          <p:nvPr/>
        </p:nvGrpSpPr>
        <p:grpSpPr bwMode="auto">
          <a:xfrm>
            <a:off x="574675" y="4597400"/>
            <a:ext cx="5351463" cy="1495425"/>
            <a:chOff x="240" y="1728"/>
            <a:chExt cx="3371" cy="942"/>
          </a:xfrm>
        </p:grpSpPr>
        <p:sp>
          <p:nvSpPr>
            <p:cNvPr id="60429" name="Text Box 5">
              <a:extLst>
                <a:ext uri="{FF2B5EF4-FFF2-40B4-BE49-F238E27FC236}">
                  <a16:creationId xmlns:a16="http://schemas.microsoft.com/office/drawing/2014/main" id="{AA1FAE50-ECE0-BD5D-DBF1-42765B91FF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728"/>
              <a:ext cx="25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0">
                  <a:latin typeface="Tahoma" panose="020B0604030504040204" pitchFamily="34" charset="0"/>
                </a:rPr>
                <a:t>Pre-C99 Boolean definition:</a:t>
              </a:r>
              <a:endParaRPr lang="en-US" altLang="en-US" sz="1800">
                <a:latin typeface="Courier New" panose="02070309020205020404" pitchFamily="49" charset="0"/>
              </a:endParaRPr>
            </a:p>
          </p:txBody>
        </p:sp>
        <p:sp>
          <p:nvSpPr>
            <p:cNvPr id="60430" name="Text Box 6">
              <a:extLst>
                <a:ext uri="{FF2B5EF4-FFF2-40B4-BE49-F238E27FC236}">
                  <a16:creationId xmlns:a16="http://schemas.microsoft.com/office/drawing/2014/main" id="{31B16E2F-6D5E-6DDE-EE86-EA3776E7A8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019"/>
              <a:ext cx="3083" cy="6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latin typeface="Courier New" panose="02070309020205020404" pitchFamily="49" charset="0"/>
                </a:rPr>
                <a:t>enum Bool { false = 0, true = 1 };</a:t>
              </a:r>
            </a:p>
            <a:p>
              <a:r>
                <a:rPr lang="en-US" altLang="en-US" sz="1800">
                  <a:latin typeface="Courier New" panose="02070309020205020404" pitchFamily="49" charset="0"/>
                </a:rPr>
                <a:t>typedef  enum Bool  bool;</a:t>
              </a:r>
            </a:p>
            <a:p>
              <a:r>
                <a:rPr lang="en-US" altLang="en-US" sz="1800">
                  <a:latin typeface="Courier New" panose="02070309020205020404" pitchFamily="49" charset="0"/>
                </a:rPr>
                <a:t>bool  my_bool = true;</a:t>
              </a:r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4179D7B3-044C-A9B6-360C-EC503EE9A4DB}"/>
              </a:ext>
            </a:extLst>
          </p:cNvPr>
          <p:cNvGrpSpPr>
            <a:grpSpLocks/>
          </p:cNvGrpSpPr>
          <p:nvPr/>
        </p:nvGrpSpPr>
        <p:grpSpPr bwMode="auto">
          <a:xfrm>
            <a:off x="574675" y="2387600"/>
            <a:ext cx="5767388" cy="1824038"/>
            <a:chOff x="240" y="2928"/>
            <a:chExt cx="3633" cy="1149"/>
          </a:xfrm>
        </p:grpSpPr>
        <p:sp>
          <p:nvSpPr>
            <p:cNvPr id="60427" name="Text Box 8">
              <a:extLst>
                <a:ext uri="{FF2B5EF4-FFF2-40B4-BE49-F238E27FC236}">
                  <a16:creationId xmlns:a16="http://schemas.microsoft.com/office/drawing/2014/main" id="{D2F06BDC-CDA1-F01E-C107-01B6AF780C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928"/>
              <a:ext cx="19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0">
                  <a:latin typeface="Tahoma" panose="020B0604030504040204" pitchFamily="34" charset="0"/>
                </a:rPr>
                <a:t>Alternative style:</a:t>
              </a:r>
              <a:endParaRPr lang="en-US" altLang="en-US" sz="1800">
                <a:latin typeface="Courier New" panose="02070309020205020404" pitchFamily="49" charset="0"/>
              </a:endParaRPr>
            </a:p>
          </p:txBody>
        </p:sp>
        <p:sp>
          <p:nvSpPr>
            <p:cNvPr id="60428" name="Text Box 9">
              <a:extLst>
                <a:ext uri="{FF2B5EF4-FFF2-40B4-BE49-F238E27FC236}">
                  <a16:creationId xmlns:a16="http://schemas.microsoft.com/office/drawing/2014/main" id="{4FB14D95-38A8-316A-CF0B-DF60072F03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216"/>
              <a:ext cx="3345" cy="86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latin typeface="Courier New" panose="02070309020205020404" pitchFamily="49" charset="0"/>
                </a:rPr>
                <a:t>enum AColor { COLOR_RED, COLOR_WHITE,</a:t>
              </a:r>
            </a:p>
            <a:p>
              <a:r>
                <a:rPr lang="en-US" altLang="en-US" sz="1800">
                  <a:latin typeface="Courier New" panose="02070309020205020404" pitchFamily="49" charset="0"/>
                </a:rPr>
                <a:t>    COLOR_BLACK, COLOR_YELLOW };</a:t>
              </a:r>
            </a:p>
            <a:p>
              <a:r>
                <a:rPr lang="en-US" altLang="en-US" sz="1800">
                  <a:latin typeface="Courier New" panose="02070309020205020404" pitchFamily="49" charset="0"/>
                </a:rPr>
                <a:t>typedef  enum AColor  color_t;</a:t>
              </a:r>
            </a:p>
            <a:p>
              <a:r>
                <a:rPr lang="en-US" altLang="en-US" sz="1800">
                  <a:latin typeface="Courier New" panose="02070309020205020404" pitchFamily="49" charset="0"/>
                </a:rPr>
                <a:t>color_t  my_color = COLOR_RED;</a:t>
              </a:r>
            </a:p>
          </p:txBody>
        </p:sp>
      </p:grpSp>
      <p:grpSp>
        <p:nvGrpSpPr>
          <p:cNvPr id="60424" name="Group 10">
            <a:extLst>
              <a:ext uri="{FF2B5EF4-FFF2-40B4-BE49-F238E27FC236}">
                <a16:creationId xmlns:a16="http://schemas.microsoft.com/office/drawing/2014/main" id="{DFC8F5E3-D4DC-F6AB-B09B-10FBEFD46457}"/>
              </a:ext>
            </a:extLst>
          </p:cNvPr>
          <p:cNvGrpSpPr>
            <a:grpSpLocks/>
          </p:cNvGrpSpPr>
          <p:nvPr/>
        </p:nvGrpSpPr>
        <p:grpSpPr bwMode="auto">
          <a:xfrm>
            <a:off x="4994275" y="1854200"/>
            <a:ext cx="3616325" cy="1038225"/>
            <a:chOff x="3024" y="1392"/>
            <a:chExt cx="2278" cy="654"/>
          </a:xfrm>
        </p:grpSpPr>
        <p:sp>
          <p:nvSpPr>
            <p:cNvPr id="60425" name="Text Box 11">
              <a:extLst>
                <a:ext uri="{FF2B5EF4-FFF2-40B4-BE49-F238E27FC236}">
                  <a16:creationId xmlns:a16="http://schemas.microsoft.com/office/drawing/2014/main" id="{3EE1E053-9BD8-9CF6-A7AD-BB5D19E7D9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680"/>
              <a:ext cx="136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The new type name is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ja-JP" altLang="en-US" sz="1600" b="0">
                  <a:latin typeface="Tahoma" panose="020B0604030504040204" pitchFamily="34" charset="0"/>
                </a:rPr>
                <a:t>“</a:t>
              </a:r>
              <a:r>
                <a:rPr lang="en-US" altLang="ja-JP" sz="1600">
                  <a:latin typeface="Courier New" panose="02070309020205020404" pitchFamily="49" charset="0"/>
                </a:rPr>
                <a:t>enum Color</a:t>
              </a:r>
              <a:r>
                <a:rPr lang="ja-JP" altLang="en-US" sz="1600" b="0">
                  <a:latin typeface="Tahoma" panose="020B0604030504040204" pitchFamily="34" charset="0"/>
                </a:rPr>
                <a:t>”</a:t>
              </a:r>
              <a:endParaRPr lang="en-US" altLang="en-US" sz="1600" b="0">
                <a:latin typeface="Tahoma" panose="020B0604030504040204" pitchFamily="34" charset="0"/>
              </a:endParaRPr>
            </a:p>
          </p:txBody>
        </p:sp>
        <p:sp>
          <p:nvSpPr>
            <p:cNvPr id="60426" name="Line 12">
              <a:extLst>
                <a:ext uri="{FF2B5EF4-FFF2-40B4-BE49-F238E27FC236}">
                  <a16:creationId xmlns:a16="http://schemas.microsoft.com/office/drawing/2014/main" id="{24CC3E20-E0EF-8BF9-DEFF-15D7B37172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24" y="1392"/>
              <a:ext cx="864" cy="3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>
            <a:extLst>
              <a:ext uri="{FF2B5EF4-FFF2-40B4-BE49-F238E27FC236}">
                <a16:creationId xmlns:a16="http://schemas.microsoft.com/office/drawing/2014/main" id="{EB443A98-2D8D-57AA-CDF7-3C766FF6C01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1442" name="Footer Placeholder 4">
            <a:extLst>
              <a:ext uri="{FF2B5EF4-FFF2-40B4-BE49-F238E27FC236}">
                <a16:creationId xmlns:a16="http://schemas.microsoft.com/office/drawing/2014/main" id="{3D664062-BD57-9B8D-2888-33A8A159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61443" name="Slide Number Placeholder 5">
            <a:extLst>
              <a:ext uri="{FF2B5EF4-FFF2-40B4-BE49-F238E27FC236}">
                <a16:creationId xmlns:a16="http://schemas.microsoft.com/office/drawing/2014/main" id="{10AFA285-CCF3-0FB1-F843-C28A54537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DA0650-A609-4FD8-B939-ACE68D89EBA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44" name="Rectangle 2">
            <a:extLst>
              <a:ext uri="{FF2B5EF4-FFF2-40B4-BE49-F238E27FC236}">
                <a16:creationId xmlns:a16="http://schemas.microsoft.com/office/drawing/2014/main" id="{4DA42139-DA7F-5C76-A7C8-77FC052AF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First Assignment</a:t>
            </a:r>
          </a:p>
        </p:txBody>
      </p:sp>
      <p:sp>
        <p:nvSpPr>
          <p:cNvPr id="61445" name="Rectangle 3">
            <a:extLst>
              <a:ext uri="{FF2B5EF4-FFF2-40B4-BE49-F238E27FC236}">
                <a16:creationId xmlns:a16="http://schemas.microsoft.com/office/drawing/2014/main" id="{9CF12077-8CAB-3FA0-DCBF-4B7747C9DD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Carefully read the assignments web page</a:t>
            </a:r>
          </a:p>
          <a:p>
            <a:pPr lvl="1" eaLnBrk="1" hangingPunct="1"/>
            <a:r>
              <a:rPr lang="en-US" altLang="en-US"/>
              <a:t>Honor code policy</a:t>
            </a:r>
          </a:p>
          <a:p>
            <a:pPr lvl="1" eaLnBrk="1" hangingPunct="1"/>
            <a:r>
              <a:rPr lang="en-US" altLang="en-US"/>
              <a:t>Slip day policy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All assignments will be posted on that web page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Assignments are due at 11:55PM on the due date, unless otherwise specified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Assignments must be done on CLEAR servers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>
            <a:extLst>
              <a:ext uri="{FF2B5EF4-FFF2-40B4-BE49-F238E27FC236}">
                <a16:creationId xmlns:a16="http://schemas.microsoft.com/office/drawing/2014/main" id="{1A4E99C5-8E9F-9294-E919-BD252E53F35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2466" name="Footer Placeholder 4">
            <a:extLst>
              <a:ext uri="{FF2B5EF4-FFF2-40B4-BE49-F238E27FC236}">
                <a16:creationId xmlns:a16="http://schemas.microsoft.com/office/drawing/2014/main" id="{FCC7C37B-65C9-98EF-B5A3-EA3923F8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62467" name="Slide Number Placeholder 5">
            <a:extLst>
              <a:ext uri="{FF2B5EF4-FFF2-40B4-BE49-F238E27FC236}">
                <a16:creationId xmlns:a16="http://schemas.microsoft.com/office/drawing/2014/main" id="{B8B01FD9-FEC0-832A-22EB-8BEC7270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938F07-F3BC-4548-91A1-CD042AC56E4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49AAD5AC-EC25-F36D-B6CB-285DF50430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Time</a:t>
            </a:r>
          </a:p>
        </p:txBody>
      </p:sp>
      <p:sp>
        <p:nvSpPr>
          <p:cNvPr id="62469" name="Rectangle 3">
            <a:extLst>
              <a:ext uri="{FF2B5EF4-FFF2-40B4-BE49-F238E27FC236}">
                <a16:creationId xmlns:a16="http://schemas.microsoft.com/office/drawing/2014/main" id="{965C1674-45E0-05EA-DA9C-59F1760ABB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Arrays and Pointers in C</a:t>
            </a:r>
          </a:p>
        </p:txBody>
      </p:sp>
      <p:pic>
        <p:nvPicPr>
          <p:cNvPr id="62470" name="Picture 6" descr="images (5).jpeg">
            <a:extLst>
              <a:ext uri="{FF2B5EF4-FFF2-40B4-BE49-F238E27FC236}">
                <a16:creationId xmlns:a16="http://schemas.microsoft.com/office/drawing/2014/main" id="{25C46837-A032-8DF6-4955-11CB8D00B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25800"/>
            <a:ext cx="1676400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1" name="Picture 7" descr="images (6).jpeg">
            <a:extLst>
              <a:ext uri="{FF2B5EF4-FFF2-40B4-BE49-F238E27FC236}">
                <a16:creationId xmlns:a16="http://schemas.microsoft.com/office/drawing/2014/main" id="{DB494B6C-F166-15F3-29FE-7CA6249F83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21000"/>
            <a:ext cx="25527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9526B693-3BBE-4BB5-0923-080E736F5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Last one</a:t>
            </a:r>
          </a:p>
        </p:txBody>
      </p:sp>
      <p:sp>
        <p:nvSpPr>
          <p:cNvPr id="22530" name="Date Placeholder 3">
            <a:extLst>
              <a:ext uri="{FF2B5EF4-FFF2-40B4-BE49-F238E27FC236}">
                <a16:creationId xmlns:a16="http://schemas.microsoft.com/office/drawing/2014/main" id="{6C34848F-A2DE-EEB5-64C9-BE003FE7630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2531" name="Footer Placeholder 4">
            <a:extLst>
              <a:ext uri="{FF2B5EF4-FFF2-40B4-BE49-F238E27FC236}">
                <a16:creationId xmlns:a16="http://schemas.microsoft.com/office/drawing/2014/main" id="{4B6FB049-1E94-CF0E-B537-EF4DD933D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22532" name="Slide Number Placeholder 5">
            <a:extLst>
              <a:ext uri="{FF2B5EF4-FFF2-40B4-BE49-F238E27FC236}">
                <a16:creationId xmlns:a16="http://schemas.microsoft.com/office/drawing/2014/main" id="{41CEBC5E-E1DA-10B6-E423-0710C181B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4BD013-B842-4078-B2F9-C3EBC5F6A49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22533" name="Picture 6" descr="clinton.jpg">
            <a:extLst>
              <a:ext uri="{FF2B5EF4-FFF2-40B4-BE49-F238E27FC236}">
                <a16:creationId xmlns:a16="http://schemas.microsoft.com/office/drawing/2014/main" id="{CF6B7447-7E67-C429-E9AE-86680D469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47800"/>
            <a:ext cx="36957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>
            <a:extLst>
              <a:ext uri="{FF2B5EF4-FFF2-40B4-BE49-F238E27FC236}">
                <a16:creationId xmlns:a16="http://schemas.microsoft.com/office/drawing/2014/main" id="{B7ECD7BA-AE7A-EF5E-E7EB-8ABD9661F34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F41BDD24-EEAA-151C-A7F9-3EAE88F5F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2559DE0A-AFAA-2014-E9B8-082863C06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914701-16F0-4328-A5AE-2B51A38A25A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76E3A44B-FD2F-43EE-2DA3-2C758E743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Everything is Just a Bunch of Bits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DB4D89A3-28FF-F55E-960A-4933A9306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Bits can represent many different things</a:t>
            </a:r>
          </a:p>
          <a:p>
            <a:pPr lvl="1" eaLnBrk="1" hangingPunct="1"/>
            <a:r>
              <a:rPr lang="en-US" altLang="en-US"/>
              <a:t>Depends on interpretation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u="sng"/>
              <a:t>You</a:t>
            </a:r>
            <a:r>
              <a:rPr lang="en-US" altLang="en-US"/>
              <a:t> and </a:t>
            </a:r>
            <a:r>
              <a:rPr lang="en-US" altLang="en-US" u="sng"/>
              <a:t>your program</a:t>
            </a:r>
            <a:r>
              <a:rPr lang="en-US" altLang="en-US"/>
              <a:t> must keep track of what kind of data is at each location in the computer</a:t>
            </a:r>
            <a:r>
              <a:rPr lang="ja-JP" altLang="en-US"/>
              <a:t>’</a:t>
            </a:r>
            <a:r>
              <a:rPr lang="en-US" altLang="ja-JP"/>
              <a:t>s memory</a:t>
            </a:r>
          </a:p>
          <a:p>
            <a:pPr lvl="1" eaLnBrk="1" hangingPunct="1"/>
            <a:r>
              <a:rPr lang="en-US" altLang="en-US"/>
              <a:t>E.g., program data types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>
            <a:extLst>
              <a:ext uri="{FF2B5EF4-FFF2-40B4-BE49-F238E27FC236}">
                <a16:creationId xmlns:a16="http://schemas.microsoft.com/office/drawing/2014/main" id="{3009B1BC-AA1C-6A0C-E89C-F38DE5DB72D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8BBC596E-5C05-7A95-5331-C3248B7BA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A3969650-6118-92D9-A776-6D3B06E0B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1E5128-1168-4025-B520-91229C9ADB2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E1A6C82-4BC5-FDA9-6BEC-D6D359C72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Big Picture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F8783E4C-74FD-0A29-0E80-B888A119F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/>
              </a:rPr>
              <a:t>Processor works with </a:t>
            </a:r>
            <a:r>
              <a:rPr lang="en-US" altLang="en-US" u="sng" dirty="0">
                <a:ea typeface="MS PGothic"/>
              </a:rPr>
              <a:t>finite-sized</a:t>
            </a:r>
            <a:r>
              <a:rPr lang="en-US" altLang="en-US" dirty="0">
                <a:ea typeface="MS PGothic"/>
              </a:rPr>
              <a:t> data</a:t>
            </a:r>
          </a:p>
          <a:p>
            <a:pPr eaLnBrk="1" hangingPunct="1"/>
            <a:r>
              <a:rPr lang="en-US" altLang="en-US" u="sng" dirty="0">
                <a:ea typeface="MS PGothic"/>
              </a:rPr>
              <a:t>All data</a:t>
            </a:r>
            <a:r>
              <a:rPr lang="en-US" altLang="en-US" dirty="0">
                <a:ea typeface="MS PGothic"/>
              </a:rPr>
              <a:t> implemented as a sequence of </a:t>
            </a:r>
            <a:r>
              <a:rPr lang="en-US" altLang="en-US" i="1" dirty="0">
                <a:ea typeface="MS PGothic"/>
              </a:rPr>
              <a:t>bits</a:t>
            </a:r>
            <a:endParaRPr lang="en-US" altLang="en-US" dirty="0">
              <a:ea typeface="MS PGothic"/>
            </a:endParaRPr>
          </a:p>
          <a:p>
            <a:pPr lvl="1" indent="-290195" eaLnBrk="1" hangingPunct="1"/>
            <a:r>
              <a:rPr lang="en-US" altLang="en-US" dirty="0"/>
              <a:t>Bit = 0 or 1</a:t>
            </a:r>
          </a:p>
          <a:p>
            <a:pPr lvl="1" indent="-290195" eaLnBrk="1" hangingPunct="1"/>
            <a:r>
              <a:rPr lang="en-US" altLang="en-US" dirty="0"/>
              <a:t>Represents the level of an electrical charge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i="1" dirty="0">
                <a:ea typeface="MS PGothic"/>
              </a:rPr>
              <a:t>Byte</a:t>
            </a:r>
            <a:r>
              <a:rPr lang="en-US" altLang="en-US" dirty="0">
                <a:ea typeface="MS PGothic"/>
              </a:rPr>
              <a:t> = 8 bits</a:t>
            </a:r>
          </a:p>
          <a:p>
            <a:pPr lvl="1" indent="-290195" eaLnBrk="1" hangingPunct="1"/>
            <a:endParaRPr lang="en-US" altLang="en-US"/>
          </a:p>
          <a:p>
            <a:pPr eaLnBrk="1" hangingPunct="1"/>
            <a:endParaRPr lang="en-US" altLang="en-US" i="1"/>
          </a:p>
          <a:p>
            <a:pPr eaLnBrk="1" hangingPunct="1"/>
            <a:endParaRPr lang="en-US" altLang="en-US" i="1"/>
          </a:p>
          <a:p>
            <a:pPr eaLnBrk="1" hangingPunct="1"/>
            <a:r>
              <a:rPr lang="en-US" altLang="en-US" i="1" dirty="0">
                <a:ea typeface="MS PGothic"/>
              </a:rPr>
              <a:t>Word</a:t>
            </a:r>
            <a:r>
              <a:rPr lang="en-US" altLang="en-US" dirty="0">
                <a:ea typeface="MS PGothic"/>
              </a:rPr>
              <a:t> = largest data size handled by processor</a:t>
            </a:r>
          </a:p>
          <a:p>
            <a:pPr lvl="1" indent="-290195" eaLnBrk="1" hangingPunct="1"/>
            <a:r>
              <a:rPr lang="en-US" altLang="en-US" dirty="0"/>
              <a:t>32 bits on most older computers</a:t>
            </a:r>
          </a:p>
          <a:p>
            <a:pPr lvl="1" indent="-290195" eaLnBrk="1" hangingPunct="1"/>
            <a:r>
              <a:rPr lang="en-US" altLang="en-US" dirty="0"/>
              <a:t>64 bits on most new computers, e.g., CLEAR</a:t>
            </a:r>
          </a:p>
        </p:txBody>
      </p:sp>
      <p:pic>
        <p:nvPicPr>
          <p:cNvPr id="24582" name="Picture 6" descr="images.jpeg">
            <a:extLst>
              <a:ext uri="{FF2B5EF4-FFF2-40B4-BE49-F238E27FC236}">
                <a16:creationId xmlns:a16="http://schemas.microsoft.com/office/drawing/2014/main" id="{0DD3BCE7-3B54-33B1-A2E9-681BFD4910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895600"/>
            <a:ext cx="36703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4">
            <a:extLst>
              <a:ext uri="{FF2B5EF4-FFF2-40B4-BE49-F238E27FC236}">
                <a16:creationId xmlns:a16="http://schemas.microsoft.com/office/drawing/2014/main" id="{829E1EDC-4B16-779B-DB27-F24324D7AEF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5602" name="Footer Placeholder 5">
            <a:extLst>
              <a:ext uri="{FF2B5EF4-FFF2-40B4-BE49-F238E27FC236}">
                <a16:creationId xmlns:a16="http://schemas.microsoft.com/office/drawing/2014/main" id="{81E745B3-B6CA-6816-D48B-57C6B7364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25603" name="Slide Number Placeholder 6">
            <a:extLst>
              <a:ext uri="{FF2B5EF4-FFF2-40B4-BE49-F238E27FC236}">
                <a16:creationId xmlns:a16="http://schemas.microsoft.com/office/drawing/2014/main" id="{70A5B14B-6F48-CD40-6B4E-045ECDDFF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FF3902-299F-47C2-9D92-80D88907424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5BFE08F9-020E-5282-B4F6-DB3CBC2B0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types in C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B47BB4B8-CCE3-4891-FA8D-217D9853476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6553200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/>
              <a:t>Only really four basic types:</a:t>
            </a:r>
          </a:p>
          <a:p>
            <a:pPr lvl="1" eaLnBrk="1" hangingPunct="1"/>
            <a:r>
              <a:rPr lang="en-US" altLang="en-US" sz="1800"/>
              <a:t>char</a:t>
            </a:r>
          </a:p>
          <a:p>
            <a:pPr lvl="1" eaLnBrk="1" hangingPunct="1"/>
            <a:r>
              <a:rPr lang="en-US" altLang="en-US" sz="1800"/>
              <a:t>int (short, long, long long, unsigned)</a:t>
            </a:r>
          </a:p>
          <a:p>
            <a:pPr lvl="1" eaLnBrk="1" hangingPunct="1"/>
            <a:r>
              <a:rPr lang="en-US" altLang="en-US" sz="1800"/>
              <a:t>float</a:t>
            </a:r>
          </a:p>
          <a:p>
            <a:pPr lvl="1" eaLnBrk="1" hangingPunct="1"/>
            <a:r>
              <a:rPr lang="en-US" altLang="en-US" sz="1800"/>
              <a:t>double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Size of these types on </a:t>
            </a:r>
          </a:p>
          <a:p>
            <a:pPr marL="0" indent="0" eaLnBrk="1" hangingPunct="1"/>
            <a:r>
              <a:rPr lang="en-US" altLang="en-US" sz="2000"/>
              <a:t>CLEAR machines: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Sizes of these types</a:t>
            </a:r>
          </a:p>
          <a:p>
            <a:pPr marL="0" indent="0" eaLnBrk="1" hangingPunct="1"/>
            <a:r>
              <a:rPr lang="en-US" altLang="en-US" sz="2000" i="1"/>
              <a:t>vary</a:t>
            </a:r>
            <a:r>
              <a:rPr lang="en-US" altLang="en-US" sz="2000"/>
              <a:t> from one machine</a:t>
            </a:r>
          </a:p>
          <a:p>
            <a:pPr marL="0" indent="0" eaLnBrk="1" hangingPunct="1"/>
            <a:r>
              <a:rPr lang="en-US" altLang="en-US" sz="2000"/>
              <a:t>to another!</a:t>
            </a:r>
            <a:endParaRPr lang="en-US" altLang="en-US" sz="1800"/>
          </a:p>
        </p:txBody>
      </p:sp>
      <p:graphicFrame>
        <p:nvGraphicFramePr>
          <p:cNvPr id="70777" name="Group 121">
            <a:extLst>
              <a:ext uri="{FF2B5EF4-FFF2-40B4-BE49-F238E27FC236}">
                <a16:creationId xmlns:a16="http://schemas.microsoft.com/office/drawing/2014/main" id="{3E0DBEA2-4F4A-5C98-9E98-D161D772B033}"/>
              </a:ext>
            </a:extLst>
          </p:cNvPr>
          <p:cNvGraphicFramePr>
            <a:graphicFrameLocks noGrp="1"/>
          </p:cNvGraphicFramePr>
          <p:nvPr/>
        </p:nvGraphicFramePr>
        <p:xfrm>
          <a:off x="4343400" y="3352800"/>
          <a:ext cx="3886200" cy="2682872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Size (bytes)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char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int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short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long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long long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float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double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>
            <a:extLst>
              <a:ext uri="{FF2B5EF4-FFF2-40B4-BE49-F238E27FC236}">
                <a16:creationId xmlns:a16="http://schemas.microsoft.com/office/drawing/2014/main" id="{1C1CC796-9C1E-314F-7A0C-03D7B0BEE56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4644EAF2-BB14-563F-F42E-928454062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Simple Data Types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3C3D65C6-5BD5-916C-664B-879CD6C1D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42D4B0-0212-4C94-AF6B-DF1EA96E8C5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72F46AAD-B282-8DC2-01D2-63CEB07E4B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Characters (char)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6951BA89-0D79-52C7-DA3D-07E574465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Roman alphabet, punctuation, digits, and other symbols:</a:t>
            </a:r>
          </a:p>
          <a:p>
            <a:pPr lvl="1" eaLnBrk="1" hangingPunct="1"/>
            <a:r>
              <a:rPr lang="en-US" altLang="en-US"/>
              <a:t>Encoded within one byte (256 possible symbols)</a:t>
            </a:r>
          </a:p>
          <a:p>
            <a:pPr lvl="1" eaLnBrk="1" hangingPunct="1"/>
            <a:r>
              <a:rPr lang="en-US" altLang="en-US"/>
              <a:t>ASCII encoding (</a:t>
            </a:r>
            <a:r>
              <a:rPr lang="en-US" altLang="en-US">
                <a:latin typeface="Courier New" panose="02070309020205020404" pitchFamily="49" charset="0"/>
              </a:rPr>
              <a:t>man ascii</a:t>
            </a:r>
            <a:r>
              <a:rPr lang="en-US" altLang="en-US"/>
              <a:t> for details)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 C:</a:t>
            </a:r>
          </a:p>
        </p:txBody>
      </p:sp>
      <p:sp>
        <p:nvSpPr>
          <p:cNvPr id="26630" name="Text Box 4">
            <a:extLst>
              <a:ext uri="{FF2B5EF4-FFF2-40B4-BE49-F238E27FC236}">
                <a16:creationId xmlns:a16="http://schemas.microsoft.com/office/drawing/2014/main" id="{8511F2CD-C5F9-1C8B-6F2E-64609E403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725" y="4029075"/>
            <a:ext cx="4460875" cy="1501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char  a_char         = 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a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char  newline_char   = 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\n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char  tab_char       = 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\t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char	backslash_char = 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\\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;</a:t>
            </a:r>
            <a:endParaRPr lang="en-US" altLang="en-US" sz="20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6600"/>
      </a:dk1>
      <a:lt1>
        <a:srgbClr val="FFFFFF"/>
      </a:lt1>
      <a:dk2>
        <a:srgbClr val="660033"/>
      </a:dk2>
      <a:lt2>
        <a:srgbClr val="777777"/>
      </a:lt2>
      <a:accent1>
        <a:srgbClr val="550066"/>
      </a:accent1>
      <a:accent2>
        <a:srgbClr val="000066"/>
      </a:accent2>
      <a:accent3>
        <a:srgbClr val="FFFFFF"/>
      </a:accent3>
      <a:accent4>
        <a:srgbClr val="005600"/>
      </a:accent4>
      <a:accent5>
        <a:srgbClr val="B4AAB8"/>
      </a:accent5>
      <a:accent6>
        <a:srgbClr val="00005C"/>
      </a:accent6>
      <a:hlink>
        <a:srgbClr val="000000"/>
      </a:hlink>
      <a:folHlink>
        <a:srgbClr val="FFFFCC"/>
      </a:folHlink>
    </a:clrScheme>
    <a:fontScheme name="Default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5C66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00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C9C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6600"/>
        </a:dk1>
        <a:lt1>
          <a:srgbClr val="FFFFFF"/>
        </a:lt1>
        <a:dk2>
          <a:srgbClr val="660033"/>
        </a:dk2>
        <a:lt2>
          <a:srgbClr val="777777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0061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3177</Words>
  <Application>Microsoft Office PowerPoint</Application>
  <PresentationFormat>On-screen Show (4:3)</PresentationFormat>
  <Paragraphs>750</Paragraphs>
  <Slides>44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Default Design</vt:lpstr>
      <vt:lpstr>Simple Data Types in C</vt:lpstr>
      <vt:lpstr>Objectives</vt:lpstr>
      <vt:lpstr>What do you see?</vt:lpstr>
      <vt:lpstr>What do you see?</vt:lpstr>
      <vt:lpstr>Last one</vt:lpstr>
      <vt:lpstr>Everything is Just a Bunch of Bits</vt:lpstr>
      <vt:lpstr>Big Picture</vt:lpstr>
      <vt:lpstr>Data types in C</vt:lpstr>
      <vt:lpstr>Characters (char)</vt:lpstr>
      <vt:lpstr>ASCII</vt:lpstr>
      <vt:lpstr>Characters are just numbers</vt:lpstr>
      <vt:lpstr>Integers</vt:lpstr>
      <vt:lpstr>Signed Integer</vt:lpstr>
      <vt:lpstr>Integer Representations</vt:lpstr>
      <vt:lpstr>Integer Representations</vt:lpstr>
      <vt:lpstr>Integer Ranges</vt:lpstr>
      <vt:lpstr>Detecting Overflow in Programs</vt:lpstr>
      <vt:lpstr>Overflow</vt:lpstr>
      <vt:lpstr>However, …</vt:lpstr>
      <vt:lpstr>You say, “What can I do?”</vt:lpstr>
      <vt:lpstr>Bit Shifting as Multiplication</vt:lpstr>
      <vt:lpstr>Bit Shifting as Division</vt:lpstr>
      <vt:lpstr>Bit Shifting for Multiplication/Division</vt:lpstr>
      <vt:lpstr>A Sampling of Integer Properties</vt:lpstr>
      <vt:lpstr>Beware of Sign Conversions in C</vt:lpstr>
      <vt:lpstr>Non-Integral Numbers:  How?</vt:lpstr>
      <vt:lpstr>Floating-point</vt:lpstr>
      <vt:lpstr>FP Overflow &amp; Underflow</vt:lpstr>
      <vt:lpstr>FP Representation</vt:lpstr>
      <vt:lpstr>FP Representation: IEEE 754</vt:lpstr>
      <vt:lpstr>IEEE 754 Special Numbers</vt:lpstr>
      <vt:lpstr>FP vs. Integer Results</vt:lpstr>
      <vt:lpstr>FP vs. Integer Results</vt:lpstr>
      <vt:lpstr>PowerPoint Presentation</vt:lpstr>
      <vt:lpstr>FP  Integer Conversions in C</vt:lpstr>
      <vt:lpstr>FP Behavior</vt:lpstr>
      <vt:lpstr>What about other types?</vt:lpstr>
      <vt:lpstr>Booleans</vt:lpstr>
      <vt:lpstr>Booleans in C</vt:lpstr>
      <vt:lpstr>C’s Common Boolean Operations</vt:lpstr>
      <vt:lpstr>Enumerated Types</vt:lpstr>
      <vt:lpstr>Enumerated Types in C</vt:lpstr>
      <vt:lpstr>First Assignment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Data Types in C</dc:title>
  <dc:creator/>
  <cp:lastModifiedBy/>
  <cp:revision>179</cp:revision>
  <cp:lastPrinted>2010-08-26T16:07:48Z</cp:lastPrinted>
  <dcterms:created xsi:type="dcterms:W3CDTF">2010-08-26T14:50:19Z</dcterms:created>
  <dcterms:modified xsi:type="dcterms:W3CDTF">2024-01-11T18:47:07Z</dcterms:modified>
</cp:coreProperties>
</file>