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7" r:id="rId3"/>
    <p:sldId id="257" r:id="rId4"/>
    <p:sldId id="268" r:id="rId5"/>
    <p:sldId id="269" r:id="rId6"/>
    <p:sldId id="270" r:id="rId7"/>
    <p:sldId id="271" r:id="rId8"/>
    <p:sldId id="272" r:id="rId9"/>
    <p:sldId id="275" r:id="rId10"/>
    <p:sldId id="276" r:id="rId11"/>
    <p:sldId id="277" r:id="rId12"/>
    <p:sldId id="287" r:id="rId13"/>
    <p:sldId id="282" r:id="rId14"/>
    <p:sldId id="283" r:id="rId15"/>
    <p:sldId id="278" r:id="rId16"/>
    <p:sldId id="284" r:id="rId17"/>
    <p:sldId id="280" r:id="rId18"/>
    <p:sldId id="285" r:id="rId19"/>
    <p:sldId id="288" r:id="rId20"/>
    <p:sldId id="294" r:id="rId21"/>
    <p:sldId id="292" r:id="rId22"/>
    <p:sldId id="289" r:id="rId23"/>
    <p:sldId id="291" r:id="rId24"/>
    <p:sldId id="295" r:id="rId25"/>
    <p:sldId id="296" r:id="rId26"/>
    <p:sldId id="29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34D42A-F2FB-B961-6316-CD2E262EC6E1}" v="10" dt="2024-01-23T18:36:12.086"/>
    <p1510:client id="{FE53BF62-8EB6-50E8-98C0-B40200995B5F}" v="7" dt="2024-01-23T18:47:06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>
      <p:cViewPr varScale="1">
        <p:scale>
          <a:sx n="124" d="100"/>
          <a:sy n="124" d="100"/>
        </p:scale>
        <p:origin x="12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747776-E0DE-FA5D-0E9D-7799B1F5B3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72E64C-BAB4-4737-0356-7AFC02EA50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375994-878F-40ED-8013-24D8265D1EE8}" type="datetime1">
              <a:rPr lang="en-US" altLang="en-US"/>
              <a:pPr>
                <a:defRPr/>
              </a:pPr>
              <a:t>1/23/2024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74FA7-8B0C-9994-3501-5609286E8B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005E8-E815-69A0-D2C3-785E4F403C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225345-7C35-42DA-AD67-742858969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A06E09-C0CF-A60D-D0C9-FFCF1F6D8B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50B3C32-14BA-498F-112F-F64A6818E0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81AC795-C328-2571-939C-A0F14C6E60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4D0020C-5DF5-41CF-4739-BDD8FC3D9C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C03B6DB-893A-4432-0CD3-18054672C6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E4D7877-FACE-482F-6BF0-5252C8638A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977C15-943A-49B1-85EA-C6FE3C34AE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E83AFAA1-C4DB-4F62-F178-C7C64999B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3F1DFD3C-4262-C835-4589-B268E09F0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DD1F607A-EBE9-FB2C-9708-ED55B458FE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AD8C803-1300-48E7-AEE5-2E20ADFA6C5C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AD335A19-D0B1-5A85-1A6C-FC90AE6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68D918FF-8263-B1E6-047A-DAD0C1FAC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B4C2EBCA-98D2-0938-FDAB-645D65F83F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3609ED0-9EA6-4B94-B3A2-C7474039497E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C60E8011-1F3E-2F7F-CA97-7DEC1A0CA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3A23A99F-BF45-BBD9-8899-2AFC18B28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BE77E8BE-ABD7-E145-6861-B90EECD8A1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DC00D6-6AFE-40D7-9675-A0C54BD78BB8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5D44AB7F-3FED-9295-1498-71E65587FAD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0927FFDC-4F6B-923A-6E92-BED61DE22F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489212EE-9ED1-7D2D-4C4B-6D0B137C8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B34593AF-A1C8-77C5-8CFC-2C00EC1ED3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9A90A-939E-411E-849D-725998738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16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8E748F-4C8E-CD21-1515-1A0BF9A48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9D398-195C-530F-A3AD-9EE01D00C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4B9FAB-E7CF-30C0-8A6C-28FB821B93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71CA7-A509-454A-B0B9-5333BC022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39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9F4B42-4030-D158-DB40-DEC85A0D21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9BA933-AF7A-E84D-F7DF-58DD37C98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E0122F-78E6-E389-D10E-AED22C4115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C6451-2506-45A6-A3B4-31AF07EB0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01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DFFCF1-CFAC-C0A2-49E5-ACE0A8266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0AD1BA-93FC-394E-8E55-AA9187349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1D3B3E-50CB-0339-AE92-35B57732F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D9028-F4AC-48DD-B6CA-6EE098511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26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8ECF92-99D1-4275-DC59-4CB638118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ED2C56-F1C2-6264-C4DE-45BCF0CF9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99072F-A2F1-E55F-A743-2254811F6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8F9D7-91F7-4F11-B1DC-8426F009CC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92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3857C0-D37F-172D-3473-697DDE6AA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E66E64-92A2-19E1-2166-76B416BA8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1B0E50-B4B2-83C2-5BA7-765AA4F88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CAB15-FC30-42DF-B9B7-545A4A988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75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2BBBF2-E2B8-B5C8-9725-38A529BED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23B2CB-C9D2-D6DB-F795-DC7AD02540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1023DA5-29B4-171A-B643-871511774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AE5B5-9D55-4AE5-B8DE-85D587A19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17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8D3FD-FE45-636C-B9DC-FCCE50A00F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013767-5110-C429-4C07-F00FF3B35D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FF5F68-C7C3-BB33-C713-337DBDB223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7F6EA-A3E0-49FB-82A0-143A636D7D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99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D07DA8-4939-A672-480E-87F7616B9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DCADCAF-F000-7C35-8B7E-1111435C53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949D1C-BF73-EB30-1484-B9A97542A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08DB0-3CAE-4940-8645-6AADA76D5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17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A95567-AF5C-147A-917E-01809194D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F25E10-6402-D39F-B76C-350BA699B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3B1A1C-36A6-070E-3548-AA69540B9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3BF04-CE73-4350-9739-57E111308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85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67E6F0-0F30-5983-C947-8BF4FCA81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DBAAC7-43E5-E69B-2667-96983D940C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D8CEBE-248B-37B8-39F6-FB604046D3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637AC-9B7B-4039-B4E8-AF3FE91F8C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3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90EF49-1241-AB72-61C7-1A99C8E3F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83443A7-D7DF-0D99-0523-A489AFDDD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3F9E1E6-0371-F236-7A29-5F6BB856F5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BA6B31-4972-7445-6DEB-9B73E80D6B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Arrays and Pointers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3ADD825-64B8-6A65-AD0A-D11F7B9CA6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D410269A-0DD4-4B41-9AE5-0CCF3E5327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4425568B-9105-8240-73A3-23EDD36FAAD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DB2D44B4-577E-D4D8-95CB-50AB68A4F6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Arrays and Pointers in C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ECD077AD-4BC8-8B89-76A8-4598544994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83CEBE2C-005E-9B63-257E-4A001AAA1A6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179CB721-052F-AB59-A16F-600D5FCC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B0E2A161-AF2C-8AD3-F6D5-015643E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545DA0-4064-477F-A681-38B13DF00B0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4991CE33-4050-F0FC-89C8-E3CEDA94A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ED940609-2F3E-84F9-269E-EED8334D2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Special case of bounded-size natural numbers</a:t>
            </a:r>
          </a:p>
          <a:p>
            <a:pPr lvl="1" eaLnBrk="1" hangingPunct="1"/>
            <a:r>
              <a:rPr lang="en-US" altLang="en-US"/>
              <a:t>Maximum memory limited by processor word-size</a:t>
            </a:r>
          </a:p>
          <a:p>
            <a:pPr lvl="1" eaLnBrk="1" hangingPunct="1"/>
            <a:r>
              <a:rPr lang="en-US" altLang="en-US"/>
              <a:t>2</a:t>
            </a:r>
            <a:r>
              <a:rPr lang="en-US" altLang="en-US" baseline="30000"/>
              <a:t>32</a:t>
            </a:r>
            <a:r>
              <a:rPr lang="en-US" altLang="en-US"/>
              <a:t> bytes = 4GB, 2</a:t>
            </a:r>
            <a:r>
              <a:rPr lang="en-US" altLang="en-US" baseline="30000"/>
              <a:t>64</a:t>
            </a:r>
            <a:r>
              <a:rPr lang="en-US" altLang="en-US"/>
              <a:t> bytes = 16 exabytes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pointer is just another kind of value</a:t>
            </a:r>
          </a:p>
          <a:p>
            <a:pPr lvl="1" eaLnBrk="1" hangingPunct="1"/>
            <a:r>
              <a:rPr lang="en-US" altLang="en-US"/>
              <a:t>A basic type in C</a:t>
            </a:r>
          </a:p>
          <a:p>
            <a:pPr eaLnBrk="1" hangingPunct="1"/>
            <a:endParaRPr lang="en-US" altLang="en-US"/>
          </a:p>
        </p:txBody>
      </p:sp>
      <p:sp>
        <p:nvSpPr>
          <p:cNvPr id="26630" name="Text Box 4">
            <a:extLst>
              <a:ext uri="{FF2B5EF4-FFF2-40B4-BE49-F238E27FC236}">
                <a16:creationId xmlns:a16="http://schemas.microsoft.com/office/drawing/2014/main" id="{40614649-BFFA-7045-A016-A53C531DB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0600"/>
            <a:ext cx="15652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*ptr;</a:t>
            </a:r>
          </a:p>
        </p:txBody>
      </p:sp>
      <p:sp>
        <p:nvSpPr>
          <p:cNvPr id="26631" name="Text Box 8">
            <a:extLst>
              <a:ext uri="{FF2B5EF4-FFF2-40B4-BE49-F238E27FC236}">
                <a16:creationId xmlns:a16="http://schemas.microsoft.com/office/drawing/2014/main" id="{85D28896-CFE0-76F0-F4FD-D0FD27D6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562600"/>
            <a:ext cx="4911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The variable </a:t>
            </a:r>
            <a:r>
              <a:rPr lang="ja-JP" altLang="en-US" sz="1800" b="0">
                <a:latin typeface="Arial" panose="020B0604020202020204" pitchFamily="34" charset="0"/>
              </a:rPr>
              <a:t>“</a:t>
            </a:r>
            <a:r>
              <a:rPr lang="en-US" altLang="ja-JP" sz="1800" b="0">
                <a:latin typeface="Arial" panose="020B0604020202020204" pitchFamily="34" charset="0"/>
              </a:rPr>
              <a:t>ptr</a:t>
            </a:r>
            <a:r>
              <a:rPr lang="ja-JP" altLang="en-US" sz="1800" b="0">
                <a:latin typeface="Arial" panose="020B0604020202020204" pitchFamily="34" charset="0"/>
              </a:rPr>
              <a:t>”</a:t>
            </a:r>
            <a:r>
              <a:rPr lang="en-US" altLang="ja-JP" sz="1800" b="0">
                <a:latin typeface="Arial" panose="020B0604020202020204" pitchFamily="34" charset="0"/>
              </a:rPr>
              <a:t> stores a pointer to an </a:t>
            </a:r>
            <a:r>
              <a:rPr lang="ja-JP" altLang="en-US" sz="1800" b="0">
                <a:latin typeface="Arial" panose="020B0604020202020204" pitchFamily="34" charset="0"/>
              </a:rPr>
              <a:t>“</a:t>
            </a:r>
            <a:r>
              <a:rPr lang="en-US" altLang="ja-JP" sz="1800" b="0">
                <a:latin typeface="Arial" panose="020B0604020202020204" pitchFamily="34" charset="0"/>
              </a:rPr>
              <a:t>int</a:t>
            </a:r>
            <a:r>
              <a:rPr lang="ja-JP" altLang="en-US" sz="1800" b="0">
                <a:latin typeface="Arial" panose="020B0604020202020204" pitchFamily="34" charset="0"/>
              </a:rPr>
              <a:t>”</a:t>
            </a:r>
            <a:r>
              <a:rPr lang="en-US" altLang="ja-JP" sz="1800" b="0">
                <a:latin typeface="Arial" panose="020B0604020202020204" pitchFamily="34" charset="0"/>
              </a:rPr>
              <a:t>.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3759F5C7-F424-76A9-AEA1-EBA4E8F627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71846D9B-E3A4-C24A-45D9-88F22A365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4D0E675C-AA8B-46BA-DB4F-AB4DF70F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CF3C9-643A-429B-8351-804F582782F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3D9C372-8A99-FBFB-F059-7AEE59327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 Operations in C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50DF9F81-53F4-8B38-BB52-EFD8CEC91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Creation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0">
                <a:latin typeface="Courier New" panose="02070309020205020404" pitchFamily="49" charset="0"/>
              </a:rPr>
              <a:t>&amp;</a:t>
            </a:r>
            <a:r>
              <a:rPr lang="en-US" altLang="en-US"/>
              <a:t> </a:t>
            </a:r>
            <a:r>
              <a:rPr lang="en-US" altLang="en-US" i="1"/>
              <a:t>variable</a:t>
            </a:r>
            <a:r>
              <a:rPr lang="en-US" altLang="en-US"/>
              <a:t>		Returns variable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memory address</a:t>
            </a:r>
          </a:p>
          <a:p>
            <a:pPr eaLnBrk="1" hangingPunct="1"/>
            <a:r>
              <a:rPr lang="en-US" altLang="en-US"/>
              <a:t>Dereference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0">
                <a:latin typeface="Courier New" panose="02070309020205020404" pitchFamily="49" charset="0"/>
              </a:rPr>
              <a:t>*</a:t>
            </a:r>
            <a:r>
              <a:rPr lang="en-US" altLang="en-US"/>
              <a:t> </a:t>
            </a:r>
            <a:r>
              <a:rPr lang="en-US" altLang="en-US" i="1"/>
              <a:t>pointer</a:t>
            </a:r>
            <a:r>
              <a:rPr lang="en-US" altLang="en-US"/>
              <a:t>		Returns contents stored at address</a:t>
            </a:r>
          </a:p>
          <a:p>
            <a:pPr eaLnBrk="1" hangingPunct="1"/>
            <a:r>
              <a:rPr lang="en-US" altLang="en-US"/>
              <a:t>Indirect assignment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0">
                <a:latin typeface="Courier New" panose="02070309020205020404" pitchFamily="49" charset="0"/>
              </a:rPr>
              <a:t>*</a:t>
            </a:r>
            <a:r>
              <a:rPr lang="en-US" altLang="en-US"/>
              <a:t> </a:t>
            </a:r>
            <a:r>
              <a:rPr lang="en-US" altLang="en-US" i="1"/>
              <a:t>pointer</a:t>
            </a:r>
            <a:r>
              <a:rPr lang="en-US" altLang="en-US"/>
              <a:t> </a:t>
            </a:r>
            <a:r>
              <a:rPr lang="en-US" altLang="en-US" b="0">
                <a:latin typeface="Courier New" panose="02070309020205020404" pitchFamily="49" charset="0"/>
              </a:rPr>
              <a:t>=</a:t>
            </a:r>
            <a:r>
              <a:rPr lang="en-US" altLang="en-US"/>
              <a:t> </a:t>
            </a:r>
            <a:r>
              <a:rPr lang="en-US" altLang="en-US" i="1"/>
              <a:t>val	</a:t>
            </a:r>
            <a:r>
              <a:rPr lang="en-US" altLang="en-US"/>
              <a:t>Stores value at address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Of course, still have...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Assignment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/>
              <a:t>pointer</a:t>
            </a:r>
            <a:r>
              <a:rPr lang="en-US" altLang="en-US"/>
              <a:t> </a:t>
            </a:r>
            <a:r>
              <a:rPr lang="en-US" altLang="en-US" b="0">
                <a:latin typeface="Courier New" panose="02070309020205020404" pitchFamily="49" charset="0"/>
              </a:rPr>
              <a:t>=</a:t>
            </a:r>
            <a:r>
              <a:rPr lang="en-US" altLang="en-US"/>
              <a:t> </a:t>
            </a:r>
            <a:r>
              <a:rPr lang="en-US" altLang="en-US" i="1"/>
              <a:t>ptr</a:t>
            </a:r>
            <a:r>
              <a:rPr lang="en-US" altLang="en-US"/>
              <a:t>	Stores pointer in another variable</a:t>
            </a:r>
            <a:endParaRPr lang="en-US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2">
            <a:extLst>
              <a:ext uri="{FF2B5EF4-FFF2-40B4-BE49-F238E27FC236}">
                <a16:creationId xmlns:a16="http://schemas.microsoft.com/office/drawing/2014/main" id="{DFD1E138-570B-8A1A-699B-45835D90C4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8674" name="Footer Placeholder 3">
            <a:extLst>
              <a:ext uri="{FF2B5EF4-FFF2-40B4-BE49-F238E27FC236}">
                <a16:creationId xmlns:a16="http://schemas.microsoft.com/office/drawing/2014/main" id="{6B558ECE-58E9-7C92-9FD6-BD086A361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752CC84B-1A03-4871-E2BE-C995BABF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535EBD-1EF0-46F3-8B11-AD1F073ADC0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B489BD96-1988-E3C6-00CA-D37B705AF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Pointers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387723A8-DC19-18F5-A084-4CA18939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47800"/>
            <a:ext cx="2057400" cy="433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int  i1;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int  i2;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int *ptr1;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int *ptr2;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i1 = 1;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i2 = 2;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ptr1 = &amp;i1;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ptr2 = ptr1;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*ptr1 = 3;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i2 = *ptr2;</a:t>
            </a:r>
          </a:p>
        </p:txBody>
      </p:sp>
      <p:grpSp>
        <p:nvGrpSpPr>
          <p:cNvPr id="28678" name="Group 5">
            <a:extLst>
              <a:ext uri="{FF2B5EF4-FFF2-40B4-BE49-F238E27FC236}">
                <a16:creationId xmlns:a16="http://schemas.microsoft.com/office/drawing/2014/main" id="{257A6386-FB71-5B85-01B0-AC456A17D1A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4116388" cy="2743200"/>
            <a:chOff x="1583" y="2352"/>
            <a:chExt cx="2593" cy="1728"/>
          </a:xfrm>
        </p:grpSpPr>
        <p:sp>
          <p:nvSpPr>
            <p:cNvPr id="28687" name="Rectangle 6">
              <a:extLst>
                <a:ext uri="{FF2B5EF4-FFF2-40B4-BE49-F238E27FC236}">
                  <a16:creationId xmlns:a16="http://schemas.microsoft.com/office/drawing/2014/main" id="{2D1CBAA4-1905-BBDD-7075-56B2B136A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79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i1:</a:t>
              </a:r>
            </a:p>
          </p:txBody>
        </p:sp>
        <p:sp>
          <p:nvSpPr>
            <p:cNvPr id="28688" name="Rectangle 7">
              <a:extLst>
                <a:ext uri="{FF2B5EF4-FFF2-40B4-BE49-F238E27FC236}">
                  <a16:creationId xmlns:a16="http://schemas.microsoft.com/office/drawing/2014/main" id="{0A7EB40B-6BC7-6F2C-33DA-14B19B20B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504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i2:</a:t>
              </a:r>
            </a:p>
          </p:txBody>
        </p:sp>
        <p:sp>
          <p:nvSpPr>
            <p:cNvPr id="28689" name="Rectangle 8">
              <a:extLst>
                <a:ext uri="{FF2B5EF4-FFF2-40B4-BE49-F238E27FC236}">
                  <a16:creationId xmlns:a16="http://schemas.microsoft.com/office/drawing/2014/main" id="{A3943789-B398-C442-37A1-C0A3164E8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216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ptr1:</a:t>
              </a:r>
            </a:p>
          </p:txBody>
        </p:sp>
        <p:sp>
          <p:nvSpPr>
            <p:cNvPr id="28690" name="Text Box 9">
              <a:extLst>
                <a:ext uri="{FF2B5EF4-FFF2-40B4-BE49-F238E27FC236}">
                  <a16:creationId xmlns:a16="http://schemas.microsoft.com/office/drawing/2014/main" id="{EDE0B757-2BA3-0248-ABEC-F44925CB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82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8691" name="Text Box 10">
              <a:extLst>
                <a:ext uri="{FF2B5EF4-FFF2-40B4-BE49-F238E27FC236}">
                  <a16:creationId xmlns:a16="http://schemas.microsoft.com/office/drawing/2014/main" id="{E89E3A21-406E-569B-31DD-A79578D818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535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8692" name="Text Box 11">
              <a:extLst>
                <a:ext uri="{FF2B5EF4-FFF2-40B4-BE49-F238E27FC236}">
                  <a16:creationId xmlns:a16="http://schemas.microsoft.com/office/drawing/2014/main" id="{E29A687B-C36B-8D22-8CED-B5ED09C2B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247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  <p:sp>
          <p:nvSpPr>
            <p:cNvPr id="28693" name="Rectangle 12">
              <a:extLst>
                <a:ext uri="{FF2B5EF4-FFF2-40B4-BE49-F238E27FC236}">
                  <a16:creationId xmlns:a16="http://schemas.microsoft.com/office/drawing/2014/main" id="{109F5AA7-5304-F067-D198-45ED93194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92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28694" name="Rectangle 13">
              <a:extLst>
                <a:ext uri="{FF2B5EF4-FFF2-40B4-BE49-F238E27FC236}">
                  <a16:creationId xmlns:a16="http://schemas.microsoft.com/office/drawing/2014/main" id="{A44B0231-B4D7-EA9C-028A-191341EEA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4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ptr2:</a:t>
              </a:r>
            </a:p>
          </p:txBody>
        </p:sp>
        <p:sp>
          <p:nvSpPr>
            <p:cNvPr id="28695" name="Rectangle 14">
              <a:extLst>
                <a:ext uri="{FF2B5EF4-FFF2-40B4-BE49-F238E27FC236}">
                  <a16:creationId xmlns:a16="http://schemas.microsoft.com/office/drawing/2014/main" id="{49AB6002-3E8F-6928-E74D-BFA36F142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35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28696" name="Text Box 15">
              <a:extLst>
                <a:ext uri="{FF2B5EF4-FFF2-40B4-BE49-F238E27FC236}">
                  <a16:creationId xmlns:a16="http://schemas.microsoft.com/office/drawing/2014/main" id="{FBACFC73-82EF-95FE-41B0-093A70D3D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" y="2959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0x100C</a:t>
              </a:r>
            </a:p>
          </p:txBody>
        </p:sp>
        <p:sp>
          <p:nvSpPr>
            <p:cNvPr id="28697" name="Text Box 16">
              <a:extLst>
                <a:ext uri="{FF2B5EF4-FFF2-40B4-BE49-F238E27FC236}">
                  <a16:creationId xmlns:a16="http://schemas.microsoft.com/office/drawing/2014/main" id="{88F3B9E0-F30E-0CB4-E950-46FFF618E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267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0x1010</a:t>
              </a:r>
            </a:p>
          </p:txBody>
        </p:sp>
        <p:sp>
          <p:nvSpPr>
            <p:cNvPr id="28698" name="Text Box 17">
              <a:extLst>
                <a:ext uri="{FF2B5EF4-FFF2-40B4-BE49-F238E27FC236}">
                  <a16:creationId xmlns:a16="http://schemas.microsoft.com/office/drawing/2014/main" id="{2B0FA54C-A552-CF05-89BB-7BB699A7E4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238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0x1014</a:t>
              </a:r>
            </a:p>
          </p:txBody>
        </p:sp>
      </p:grpSp>
      <p:sp>
        <p:nvSpPr>
          <p:cNvPr id="116754" name="Text Box 18">
            <a:extLst>
              <a:ext uri="{FF2B5EF4-FFF2-40B4-BE49-F238E27FC236}">
                <a16:creationId xmlns:a16="http://schemas.microsoft.com/office/drawing/2014/main" id="{430DD91A-4DB5-E9F5-0A70-F666D7AFB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446087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116755" name="Text Box 19">
            <a:extLst>
              <a:ext uri="{FF2B5EF4-FFF2-40B4-BE49-F238E27FC236}">
                <a16:creationId xmlns:a16="http://schemas.microsoft.com/office/drawing/2014/main" id="{FE1F68FD-A1BE-B1A2-ED34-DC636C906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400367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16756" name="Text Box 20">
            <a:extLst>
              <a:ext uri="{FF2B5EF4-FFF2-40B4-BE49-F238E27FC236}">
                <a16:creationId xmlns:a16="http://schemas.microsoft.com/office/drawing/2014/main" id="{B0811D76-E581-A200-4708-FB8FF464E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124200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0x1000</a:t>
            </a:r>
          </a:p>
        </p:txBody>
      </p:sp>
      <p:sp>
        <p:nvSpPr>
          <p:cNvPr id="116757" name="Freeform 21">
            <a:extLst>
              <a:ext uri="{FF2B5EF4-FFF2-40B4-BE49-F238E27FC236}">
                <a16:creationId xmlns:a16="http://schemas.microsoft.com/office/drawing/2014/main" id="{4F9D5353-5A2C-911A-9D09-8A509E1A9D4C}"/>
              </a:ext>
            </a:extLst>
          </p:cNvPr>
          <p:cNvSpPr>
            <a:spLocks/>
          </p:cNvSpPr>
          <p:nvPr/>
        </p:nvSpPr>
        <p:spPr bwMode="auto">
          <a:xfrm>
            <a:off x="7543800" y="3200400"/>
            <a:ext cx="676275" cy="1346200"/>
          </a:xfrm>
          <a:custGeom>
            <a:avLst/>
            <a:gdLst>
              <a:gd name="T0" fmla="*/ 0 w 389"/>
              <a:gd name="T1" fmla="*/ 2147483646 h 562"/>
              <a:gd name="T2" fmla="*/ 2147483646 w 389"/>
              <a:gd name="T3" fmla="*/ 2147483646 h 562"/>
              <a:gd name="T4" fmla="*/ 2147483646 w 389"/>
              <a:gd name="T5" fmla="*/ 2147483646 h 562"/>
              <a:gd name="T6" fmla="*/ 2147483646 w 389"/>
              <a:gd name="T7" fmla="*/ 2147483646 h 562"/>
              <a:gd name="T8" fmla="*/ 0 60000 65536"/>
              <a:gd name="T9" fmla="*/ 0 60000 65536"/>
              <a:gd name="T10" fmla="*/ 0 60000 65536"/>
              <a:gd name="T11" fmla="*/ 0 60000 65536"/>
              <a:gd name="T12" fmla="*/ 0 w 389"/>
              <a:gd name="T13" fmla="*/ 0 h 562"/>
              <a:gd name="T14" fmla="*/ 389 w 389"/>
              <a:gd name="T15" fmla="*/ 562 h 5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9" h="562">
                <a:moveTo>
                  <a:pt x="0" y="41"/>
                </a:moveTo>
                <a:cubicBezTo>
                  <a:pt x="54" y="46"/>
                  <a:pt x="273" y="0"/>
                  <a:pt x="330" y="73"/>
                </a:cubicBezTo>
                <a:cubicBezTo>
                  <a:pt x="387" y="146"/>
                  <a:pt x="389" y="400"/>
                  <a:pt x="343" y="481"/>
                </a:cubicBezTo>
                <a:cubicBezTo>
                  <a:pt x="297" y="562"/>
                  <a:pt x="112" y="543"/>
                  <a:pt x="52" y="55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8" name="Text Box 22">
            <a:extLst>
              <a:ext uri="{FF2B5EF4-FFF2-40B4-BE49-F238E27FC236}">
                <a16:creationId xmlns:a16="http://schemas.microsoft.com/office/drawing/2014/main" id="{3D6E8CDA-DF06-04C7-0F16-D66A6C5EE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09800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0x1000</a:t>
            </a:r>
          </a:p>
        </p:txBody>
      </p:sp>
      <p:sp>
        <p:nvSpPr>
          <p:cNvPr id="116760" name="Freeform 24">
            <a:extLst>
              <a:ext uri="{FF2B5EF4-FFF2-40B4-BE49-F238E27FC236}">
                <a16:creationId xmlns:a16="http://schemas.microsoft.com/office/drawing/2014/main" id="{2586CE15-9626-7C78-7830-6C1EC4896E9F}"/>
              </a:ext>
            </a:extLst>
          </p:cNvPr>
          <p:cNvSpPr>
            <a:spLocks/>
          </p:cNvSpPr>
          <p:nvPr/>
        </p:nvSpPr>
        <p:spPr bwMode="auto">
          <a:xfrm>
            <a:off x="7467600" y="2286000"/>
            <a:ext cx="933450" cy="2590800"/>
          </a:xfrm>
          <a:custGeom>
            <a:avLst/>
            <a:gdLst>
              <a:gd name="T0" fmla="*/ 0 w 540"/>
              <a:gd name="T1" fmla="*/ 2147483646 h 1009"/>
              <a:gd name="T2" fmla="*/ 2147483646 w 540"/>
              <a:gd name="T3" fmla="*/ 2147483646 h 1009"/>
              <a:gd name="T4" fmla="*/ 2147483646 w 540"/>
              <a:gd name="T5" fmla="*/ 2147483646 h 1009"/>
              <a:gd name="T6" fmla="*/ 2147483646 w 540"/>
              <a:gd name="T7" fmla="*/ 2147483646 h 1009"/>
              <a:gd name="T8" fmla="*/ 2147483646 w 540"/>
              <a:gd name="T9" fmla="*/ 2147483646 h 10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0"/>
              <a:gd name="T16" fmla="*/ 0 h 1009"/>
              <a:gd name="T17" fmla="*/ 540 w 540"/>
              <a:gd name="T18" fmla="*/ 1009 h 10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0" h="1009">
                <a:moveTo>
                  <a:pt x="0" y="37"/>
                </a:moveTo>
                <a:cubicBezTo>
                  <a:pt x="65" y="42"/>
                  <a:pt x="305" y="0"/>
                  <a:pt x="394" y="70"/>
                </a:cubicBezTo>
                <a:cubicBezTo>
                  <a:pt x="483" y="140"/>
                  <a:pt x="534" y="316"/>
                  <a:pt x="537" y="458"/>
                </a:cubicBezTo>
                <a:cubicBezTo>
                  <a:pt x="540" y="600"/>
                  <a:pt x="493" y="839"/>
                  <a:pt x="414" y="924"/>
                </a:cubicBezTo>
                <a:cubicBezTo>
                  <a:pt x="335" y="1009"/>
                  <a:pt x="137" y="960"/>
                  <a:pt x="64" y="96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1" name="Text Box 25">
            <a:extLst>
              <a:ext uri="{FF2B5EF4-FFF2-40B4-BE49-F238E27FC236}">
                <a16:creationId xmlns:a16="http://schemas.microsoft.com/office/drawing/2014/main" id="{885FE851-DE93-725B-39D0-6CFF3B380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446087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116762" name="Text Box 26">
            <a:extLst>
              <a:ext uri="{FF2B5EF4-FFF2-40B4-BE49-F238E27FC236}">
                <a16:creationId xmlns:a16="http://schemas.microsoft.com/office/drawing/2014/main" id="{64203C1B-D914-CAC7-F0D9-82F0FBC0E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401002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16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16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16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116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116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116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1167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1167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167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4" grpId="0"/>
      <p:bldP spid="116754" grpId="1"/>
      <p:bldP spid="116755" grpId="0"/>
      <p:bldP spid="116755" grpId="1"/>
      <p:bldP spid="116756" grpId="0"/>
      <p:bldP spid="116758" grpId="0"/>
      <p:bldP spid="116761" grpId="0"/>
      <p:bldP spid="1167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A451A46A-1549-D4E5-B4F6-11386EDF0C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E26C14AE-549F-BB81-95FD-8B564947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60FD777F-5A15-FDBE-2D6C-8B8F6739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983C0F-CD6C-430C-9DFC-1E996F54AC8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F84A7A60-ADDD-93D6-A056-22037A266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Pointers (cont.)</a:t>
            </a:r>
          </a:p>
        </p:txBody>
      </p:sp>
      <p:sp>
        <p:nvSpPr>
          <p:cNvPr id="111620" name="Text Box 4">
            <a:extLst>
              <a:ext uri="{FF2B5EF4-FFF2-40B4-BE49-F238E27FC236}">
                <a16:creationId xmlns:a16="http://schemas.microsoft.com/office/drawing/2014/main" id="{29511FF8-F4CB-76D8-AE50-208C0BFE7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059363"/>
            <a:ext cx="6396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/>
              <a:t>Type check warning:  </a:t>
            </a:r>
            <a:r>
              <a:rPr lang="en-US" altLang="en-US" sz="2000">
                <a:latin typeface="Courier New" panose="02070309020205020404" pitchFamily="49" charset="0"/>
              </a:rPr>
              <a:t>int_ptr2</a:t>
            </a:r>
            <a:r>
              <a:rPr lang="en-US" altLang="en-US" sz="2000"/>
              <a:t> is not an </a:t>
            </a:r>
            <a:r>
              <a:rPr lang="en-US" altLang="en-US" sz="2000"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111621" name="Line 5">
            <a:extLst>
              <a:ext uri="{FF2B5EF4-FFF2-40B4-BE49-F238E27FC236}">
                <a16:creationId xmlns:a16="http://schemas.microsoft.com/office/drawing/2014/main" id="{637F49D9-651C-D35D-7A29-489B3B5BED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429000"/>
            <a:ext cx="609600" cy="1524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Text Box 7">
            <a:extLst>
              <a:ext uri="{FF2B5EF4-FFF2-40B4-BE49-F238E27FC236}">
                <a16:creationId xmlns:a16="http://schemas.microsoft.com/office/drawing/2014/main" id="{1A2C7329-BBF1-BA4E-592C-B416F41D7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5668963"/>
            <a:ext cx="240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int1</a:t>
            </a:r>
            <a:r>
              <a:rPr lang="en-US" altLang="en-US" sz="2000"/>
              <a:t> becomes 8</a:t>
            </a:r>
          </a:p>
        </p:txBody>
      </p:sp>
      <p:sp>
        <p:nvSpPr>
          <p:cNvPr id="111624" name="Line 8">
            <a:extLst>
              <a:ext uri="{FF2B5EF4-FFF2-40B4-BE49-F238E27FC236}">
                <a16:creationId xmlns:a16="http://schemas.microsoft.com/office/drawing/2014/main" id="{EAA00B9B-BB20-1A77-1719-24F1D63AB5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114800"/>
            <a:ext cx="457200" cy="1447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EC2D260A-E99B-B684-A4AC-360EA6737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292975" cy="277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  int1     = 1036;   /* some data to point to  */</a:t>
            </a: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  int2     = 8;</a:t>
            </a:r>
          </a:p>
          <a:p>
            <a:pPr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 *int_ptr1 = &amp;int1;  /* get addresses of data  */</a:t>
            </a: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 *int_ptr2 = &amp;int2;</a:t>
            </a:r>
          </a:p>
          <a:p>
            <a:pPr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*int_ptr1 = int_ptr2;</a:t>
            </a:r>
          </a:p>
          <a:p>
            <a:pPr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*int_ptr1 = int2;</a:t>
            </a:r>
          </a:p>
        </p:txBody>
      </p:sp>
      <p:sp>
        <p:nvSpPr>
          <p:cNvPr id="29706" name="Text Box 11">
            <a:extLst>
              <a:ext uri="{FF2B5EF4-FFF2-40B4-BE49-F238E27FC236}">
                <a16:creationId xmlns:a16="http://schemas.microsoft.com/office/drawing/2014/main" id="{28F5B43B-BFC9-89D5-A596-D9E13F327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063" y="4316413"/>
            <a:ext cx="2389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/>
              <a:t>What happens?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E5EFDCF3-0CA8-F412-375F-AEF9D4AB0E0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0A4E5EF7-5A55-E9D0-63BA-0E3E56E4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6EE987F6-AC6C-EF89-1C29-7EDDFD7A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AD63EC-681E-45FB-AC54-031B19E4A8F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1D8084B7-9F0C-EFB2-FBE8-23EBABC06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Pointers (cont.)</a:t>
            </a: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8974E055-D7BE-ED4B-5B20-9448873A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59363"/>
            <a:ext cx="685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/>
              <a:t>Type check warning:  </a:t>
            </a:r>
            <a:r>
              <a:rPr lang="en-US" altLang="en-US" sz="2000">
                <a:latin typeface="Courier New" panose="02070309020205020404" pitchFamily="49" charset="0"/>
              </a:rPr>
              <a:t>*int_ptr2</a:t>
            </a:r>
            <a:r>
              <a:rPr lang="en-US" altLang="en-US" sz="2000"/>
              <a:t> is not an </a:t>
            </a:r>
            <a:r>
              <a:rPr lang="en-US" altLang="en-US" sz="2000">
                <a:latin typeface="Courier New" panose="02070309020205020404" pitchFamily="49" charset="0"/>
              </a:rPr>
              <a:t>int *</a:t>
            </a:r>
          </a:p>
        </p:txBody>
      </p:sp>
      <p:sp>
        <p:nvSpPr>
          <p:cNvPr id="112645" name="Line 5">
            <a:extLst>
              <a:ext uri="{FF2B5EF4-FFF2-40B4-BE49-F238E27FC236}">
                <a16:creationId xmlns:a16="http://schemas.microsoft.com/office/drawing/2014/main" id="{C5F518AF-1969-07F3-6AE9-78ED22E8B5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429000"/>
            <a:ext cx="609600" cy="1524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Text Box 7">
            <a:extLst>
              <a:ext uri="{FF2B5EF4-FFF2-40B4-BE49-F238E27FC236}">
                <a16:creationId xmlns:a16="http://schemas.microsoft.com/office/drawing/2014/main" id="{64993CCD-DF3A-2275-E943-EE84C44A2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668963"/>
            <a:ext cx="5922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/>
              <a:t>Changes </a:t>
            </a:r>
            <a:r>
              <a:rPr lang="en-US" altLang="en-US" sz="2000">
                <a:latin typeface="Courier New" panose="02070309020205020404" pitchFamily="49" charset="0"/>
              </a:rPr>
              <a:t>int_ptr1</a:t>
            </a:r>
            <a:r>
              <a:rPr lang="en-US" altLang="en-US" sz="2000"/>
              <a:t> – doesn</a:t>
            </a:r>
            <a:r>
              <a:rPr lang="ja-JP" altLang="en-US" sz="2000"/>
              <a:t>’</a:t>
            </a:r>
            <a:r>
              <a:rPr lang="en-US" altLang="ja-JP" sz="2000"/>
              <a:t>t change </a:t>
            </a:r>
            <a:r>
              <a:rPr lang="en-US" altLang="ja-JP" sz="2000">
                <a:latin typeface="Courier New" panose="02070309020205020404" pitchFamily="49" charset="0"/>
              </a:rPr>
              <a:t>int1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  <p:sp>
        <p:nvSpPr>
          <p:cNvPr id="112648" name="Line 8">
            <a:extLst>
              <a:ext uri="{FF2B5EF4-FFF2-40B4-BE49-F238E27FC236}">
                <a16:creationId xmlns:a16="http://schemas.microsoft.com/office/drawing/2014/main" id="{E63FAD2A-1307-7195-EF49-91B446F891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962400"/>
            <a:ext cx="533400" cy="1752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01D5D9BE-4ED9-64DD-F3FA-8078D1CD6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292975" cy="277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  int1     = 1036;   /* some data to point to  */</a:t>
            </a: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  int2     = 8;</a:t>
            </a:r>
          </a:p>
          <a:p>
            <a:pPr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 *int_ptr1 = &amp;int1;  /* get addresses of data  */</a:t>
            </a: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 *int_ptr2 = &amp;int2;</a:t>
            </a:r>
          </a:p>
          <a:p>
            <a:pPr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int_ptr1 = *int_ptr2;</a:t>
            </a:r>
          </a:p>
          <a:p>
            <a:pPr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int_ptr1 = int_ptr2;</a:t>
            </a:r>
          </a:p>
        </p:txBody>
      </p:sp>
      <p:sp>
        <p:nvSpPr>
          <p:cNvPr id="30730" name="Text Box 11">
            <a:extLst>
              <a:ext uri="{FF2B5EF4-FFF2-40B4-BE49-F238E27FC236}">
                <a16:creationId xmlns:a16="http://schemas.microsoft.com/office/drawing/2014/main" id="{80518585-E422-C651-DFFD-17A69CFA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888" y="4316413"/>
            <a:ext cx="2389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/>
              <a:t>What happens?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/>
      <p:bldP spid="1126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F23C4C4F-79EA-E879-2244-F04C456D0C0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56A52071-165A-C1B0-251C-D524D5E5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0D64278B-CD51-4475-E51B-2C3BC4BF6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82AEEB-5D58-4785-A980-CCC7ED3D349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45D8DE9D-680E-1332-3F97-6A0A2FEDD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 Arithmetic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04A6F631-9BB2-2EA7-08F8-0E7A3A8F5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63688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/>
              <a:t>pointer</a:t>
            </a:r>
            <a:r>
              <a:rPr lang="en-US" altLang="en-US"/>
              <a:t> + </a:t>
            </a:r>
            <a:r>
              <a:rPr lang="en-US" altLang="en-US" i="1"/>
              <a:t>number</a:t>
            </a:r>
            <a:r>
              <a:rPr lang="en-US" altLang="en-US"/>
              <a:t>		</a:t>
            </a:r>
            <a:r>
              <a:rPr lang="en-US" altLang="en-US" i="1"/>
              <a:t>pointer</a:t>
            </a:r>
            <a:r>
              <a:rPr lang="en-US" altLang="en-US"/>
              <a:t> – </a:t>
            </a:r>
            <a:r>
              <a:rPr lang="en-US" altLang="en-US" i="1"/>
              <a:t>number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E.g., </a:t>
            </a:r>
            <a:r>
              <a:rPr lang="en-US" altLang="en-US" i="1"/>
              <a:t>pointer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+ 1</a:t>
            </a:r>
            <a:r>
              <a:rPr lang="en-US" altLang="en-US"/>
              <a:t>	   adds 1 </a:t>
            </a:r>
            <a:r>
              <a:rPr lang="en-US" altLang="en-US" u="sng"/>
              <a:t>something</a:t>
            </a:r>
            <a:r>
              <a:rPr lang="en-US" altLang="en-US"/>
              <a:t> to a pointer</a:t>
            </a:r>
          </a:p>
        </p:txBody>
      </p:sp>
      <p:grpSp>
        <p:nvGrpSpPr>
          <p:cNvPr id="31750" name="Group 4">
            <a:extLst>
              <a:ext uri="{FF2B5EF4-FFF2-40B4-BE49-F238E27FC236}">
                <a16:creationId xmlns:a16="http://schemas.microsoft.com/office/drawing/2014/main" id="{1FBF7AD9-B1E7-EB0B-9F00-ABEC403FCE58}"/>
              </a:ext>
            </a:extLst>
          </p:cNvPr>
          <p:cNvGrpSpPr>
            <a:grpSpLocks/>
          </p:cNvGrpSpPr>
          <p:nvPr/>
        </p:nvGrpSpPr>
        <p:grpSpPr bwMode="auto">
          <a:xfrm>
            <a:off x="1300163" y="2801938"/>
            <a:ext cx="6551612" cy="1568450"/>
            <a:chOff x="816" y="1872"/>
            <a:chExt cx="4127" cy="988"/>
          </a:xfrm>
        </p:grpSpPr>
        <p:sp>
          <p:nvSpPr>
            <p:cNvPr id="31757" name="Text Box 5">
              <a:extLst>
                <a:ext uri="{FF2B5EF4-FFF2-40B4-BE49-F238E27FC236}">
                  <a16:creationId xmlns:a16="http://schemas.microsoft.com/office/drawing/2014/main" id="{4AA10976-A960-EB03-B972-0C48CC433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872"/>
              <a:ext cx="892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char   *p;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char    a;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char    b;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160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= &amp;a;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+= 1;</a:t>
              </a:r>
            </a:p>
          </p:txBody>
        </p:sp>
        <p:sp>
          <p:nvSpPr>
            <p:cNvPr id="31758" name="Text Box 6">
              <a:extLst>
                <a:ext uri="{FF2B5EF4-FFF2-40B4-BE49-F238E27FC236}">
                  <a16:creationId xmlns:a16="http://schemas.microsoft.com/office/drawing/2014/main" id="{60AE4DEC-C6D4-A10C-9F3E-8F4FA9AC7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872"/>
              <a:ext cx="815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  *p;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   a;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   b;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160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= &amp;a;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+= 1;</a:t>
              </a:r>
            </a:p>
          </p:txBody>
        </p:sp>
      </p:grpSp>
      <p:sp>
        <p:nvSpPr>
          <p:cNvPr id="107528" name="Text Box 8">
            <a:extLst>
              <a:ext uri="{FF2B5EF4-FFF2-40B4-BE49-F238E27FC236}">
                <a16:creationId xmlns:a16="http://schemas.microsoft.com/office/drawing/2014/main" id="{2EFB7182-A7F0-802B-52D2-BD9235D44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4038600"/>
            <a:ext cx="37798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In each, p now points to b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(Assuming compiler doesn</a:t>
            </a:r>
            <a:r>
              <a:rPr lang="ja-JP" altLang="en-US" sz="1600"/>
              <a:t>’</a:t>
            </a:r>
            <a:r>
              <a:rPr lang="en-US" altLang="ja-JP" sz="1600"/>
              <a:t>t reorder variables in memory)</a:t>
            </a:r>
            <a:endParaRPr lang="en-US" altLang="en-US" sz="1600"/>
          </a:p>
        </p:txBody>
      </p:sp>
      <p:sp>
        <p:nvSpPr>
          <p:cNvPr id="107529" name="Line 9">
            <a:extLst>
              <a:ext uri="{FF2B5EF4-FFF2-40B4-BE49-F238E27FC236}">
                <a16:creationId xmlns:a16="http://schemas.microsoft.com/office/drawing/2014/main" id="{135D8B69-474A-6D73-49FE-3948CB5321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191000"/>
            <a:ext cx="471488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Line 10">
            <a:extLst>
              <a:ext uri="{FF2B5EF4-FFF2-40B4-BE49-F238E27FC236}">
                <a16:creationId xmlns:a16="http://schemas.microsoft.com/office/drawing/2014/main" id="{27F34998-79B6-0EAA-CEAA-CD97804C39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4191000"/>
            <a:ext cx="471487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2" name="Text Box 12">
            <a:extLst>
              <a:ext uri="{FF2B5EF4-FFF2-40B4-BE49-F238E27FC236}">
                <a16:creationId xmlns:a16="http://schemas.microsoft.com/office/drawing/2014/main" id="{01B9EBE2-068D-4230-900F-BAEE8552C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81575"/>
            <a:ext cx="28908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Adds 1*sizeof(char) to the memory address</a:t>
            </a:r>
          </a:p>
        </p:txBody>
      </p:sp>
      <p:sp>
        <p:nvSpPr>
          <p:cNvPr id="107533" name="Text Box 13">
            <a:extLst>
              <a:ext uri="{FF2B5EF4-FFF2-40B4-BE49-F238E27FC236}">
                <a16:creationId xmlns:a16="http://schemas.microsoft.com/office/drawing/2014/main" id="{346A266A-4499-4381-DACD-84487E532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981575"/>
            <a:ext cx="2800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Adds 1*sizeof(int) to the memory address</a:t>
            </a:r>
          </a:p>
        </p:txBody>
      </p:sp>
      <p:sp>
        <p:nvSpPr>
          <p:cNvPr id="107534" name="Text Box 14">
            <a:extLst>
              <a:ext uri="{FF2B5EF4-FFF2-40B4-BE49-F238E27FC236}">
                <a16:creationId xmlns:a16="http://schemas.microsoft.com/office/drawing/2014/main" id="{6C1F2A0A-94C5-2ECC-1306-B089EE11A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50" y="5759450"/>
            <a:ext cx="529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Pointer arithmetic should be used </a:t>
            </a:r>
            <a:r>
              <a:rPr lang="en-US" altLang="en-US" sz="1600" u="sng"/>
              <a:t>cautiously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32" grpId="0"/>
      <p:bldP spid="107533" grpId="0"/>
      <p:bldP spid="1075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1651D366-7271-A850-70C9-10EC6D2123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5F22872F-4044-9E28-7ED7-D68F063E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07EC193B-07D1-F7C4-EC8C-87DE1596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695B96-58C8-4B91-A88D-C410C53B9CC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AC2D4059-887E-57C5-56CE-29BCF4903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Special Pointer in C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455BD6EE-F47E-E637-4CFA-F46A3B320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ea typeface="MS PGothic"/>
              </a:rPr>
              <a:t>Special constant pointer </a:t>
            </a:r>
            <a:r>
              <a:rPr lang="en-US" altLang="en-US" dirty="0">
                <a:latin typeface="Courier New"/>
                <a:ea typeface="MS PGothic"/>
              </a:rPr>
              <a:t>NULL</a:t>
            </a:r>
          </a:p>
          <a:p>
            <a:pPr lvl="1" indent="-290195" eaLnBrk="1" hangingPunct="1"/>
            <a:r>
              <a:rPr lang="en-US" altLang="en-US" dirty="0"/>
              <a:t>Points to no data</a:t>
            </a:r>
          </a:p>
          <a:p>
            <a:pPr lvl="1" indent="-290195" eaLnBrk="1" hangingPunct="1"/>
            <a:r>
              <a:rPr lang="en-US" altLang="en-US" dirty="0"/>
              <a:t>Dereferencing illegal – causes </a:t>
            </a:r>
            <a:r>
              <a:rPr lang="en-US" altLang="en-US" i="1" dirty="0"/>
              <a:t>segmentation fault</a:t>
            </a:r>
            <a:endParaRPr lang="en-US" altLang="en-US" dirty="0"/>
          </a:p>
          <a:p>
            <a:pPr lvl="1" indent="-290195" eaLnBrk="1" hangingPunct="1"/>
            <a:endParaRPr lang="en-US" altLang="en-US"/>
          </a:p>
          <a:p>
            <a:pPr lvl="1" indent="-290195" eaLnBrk="1" hangingPunct="1"/>
            <a:r>
              <a:rPr lang="en-US" altLang="en-US" dirty="0"/>
              <a:t>To define, include </a:t>
            </a:r>
            <a:r>
              <a:rPr lang="en-US" altLang="en-US" dirty="0">
                <a:latin typeface="Courier New"/>
              </a:rPr>
              <a:t>&lt;</a:t>
            </a:r>
            <a:r>
              <a:rPr lang="en-US" altLang="en-US" err="1">
                <a:latin typeface="Courier New"/>
              </a:rPr>
              <a:t>stdlib.h</a:t>
            </a:r>
            <a:r>
              <a:rPr lang="en-US" altLang="en-US" dirty="0">
                <a:latin typeface="Courier New"/>
              </a:rPr>
              <a:t>&gt;</a:t>
            </a:r>
            <a:r>
              <a:rPr lang="en-US" altLang="en-US" dirty="0"/>
              <a:t> or </a:t>
            </a:r>
            <a:r>
              <a:rPr lang="en-US" altLang="en-US" dirty="0">
                <a:latin typeface="Courier New"/>
              </a:rPr>
              <a:t>&lt;</a:t>
            </a:r>
            <a:r>
              <a:rPr lang="en-US" altLang="en-US" err="1">
                <a:latin typeface="Courier New"/>
              </a:rPr>
              <a:t>stdio.h</a:t>
            </a:r>
            <a:r>
              <a:rPr lang="en-US" altLang="en-US" dirty="0">
                <a:latin typeface="Courier New"/>
              </a:rPr>
              <a:t>&gt;</a:t>
            </a:r>
          </a:p>
          <a:p>
            <a:pPr marL="0" indent="-115570">
              <a:buNone/>
            </a:pPr>
            <a:endParaRPr lang="en-US" altLang="en-US" dirty="0">
              <a:latin typeface="Courier New"/>
            </a:endParaRPr>
          </a:p>
          <a:p>
            <a:pPr marL="0" indent="-115570"/>
            <a:r>
              <a:rPr lang="en-US" altLang="en-US" dirty="0">
                <a:latin typeface="Verdana"/>
                <a:ea typeface="MS PGothic"/>
              </a:rPr>
              <a:t>C23 introduces </a:t>
            </a:r>
            <a:r>
              <a:rPr lang="en-US" altLang="en-US" dirty="0" err="1">
                <a:latin typeface="Courier New"/>
                <a:ea typeface="MS PGothic"/>
              </a:rPr>
              <a:t>nullptr</a:t>
            </a:r>
            <a:r>
              <a:rPr lang="en-US" altLang="en-US" dirty="0">
                <a:latin typeface="Verdana"/>
                <a:ea typeface="MS PGothic"/>
              </a:rPr>
              <a:t> as a better alternative</a:t>
            </a:r>
            <a:endParaRPr lang="en-US" altLang="en-US" dirty="0" err="1">
              <a:latin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A4A518FA-97BF-AD77-DB01-240A11B0828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3794" name="Footer Placeholder 4">
            <a:extLst>
              <a:ext uri="{FF2B5EF4-FFF2-40B4-BE49-F238E27FC236}">
                <a16:creationId xmlns:a16="http://schemas.microsoft.com/office/drawing/2014/main" id="{C55D81F4-8F53-33EE-6408-3461A82C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3795" name="Slide Number Placeholder 5">
            <a:extLst>
              <a:ext uri="{FF2B5EF4-FFF2-40B4-BE49-F238E27FC236}">
                <a16:creationId xmlns:a16="http://schemas.microsoft.com/office/drawing/2014/main" id="{84F7020C-C6CD-889B-E364-C1197307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54E7AC-3399-449F-BF36-85A22E91602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3796" name="Rectangle 12">
            <a:extLst>
              <a:ext uri="{FF2B5EF4-FFF2-40B4-BE49-F238E27FC236}">
                <a16:creationId xmlns:a16="http://schemas.microsoft.com/office/drawing/2014/main" id="{11D3E275-5251-5D48-E1FD-A0018BC41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Pointers</a:t>
            </a:r>
          </a:p>
        </p:txBody>
      </p:sp>
      <p:sp>
        <p:nvSpPr>
          <p:cNvPr id="33797" name="Rectangle 13">
            <a:extLst>
              <a:ext uri="{FF2B5EF4-FFF2-40B4-BE49-F238E27FC236}">
                <a16:creationId xmlns:a16="http://schemas.microsoft.com/office/drawing/2014/main" id="{B67B6382-8640-82C9-A215-0A2FC7D5D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void *: a </a:t>
            </a:r>
            <a:r>
              <a:rPr lang="ja-JP" altLang="en-US"/>
              <a:t>“</a:t>
            </a:r>
            <a:r>
              <a:rPr lang="en-US" altLang="ja-JP"/>
              <a:t>pointer to anything</a:t>
            </a:r>
            <a:r>
              <a:rPr lang="ja-JP" altLang="en-US"/>
              <a:t>”</a:t>
            </a:r>
            <a:endParaRPr lang="en-US" altLang="ja-JP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Lose all information about what type of thing is pointed to</a:t>
            </a:r>
          </a:p>
          <a:p>
            <a:pPr lvl="1" eaLnBrk="1" hangingPunct="1"/>
            <a:r>
              <a:rPr lang="en-US" altLang="en-US"/>
              <a:t> Reduces effectiveness of compiler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type-checking</a:t>
            </a:r>
          </a:p>
          <a:p>
            <a:pPr lvl="1" eaLnBrk="1" hangingPunct="1"/>
            <a:r>
              <a:rPr lang="en-US" altLang="en-US"/>
              <a:t> Can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use pointer arithmetic</a:t>
            </a:r>
            <a:endParaRPr lang="en-US" altLang="en-US"/>
          </a:p>
        </p:txBody>
      </p:sp>
      <p:sp>
        <p:nvSpPr>
          <p:cNvPr id="33798" name="Text Box 4">
            <a:extLst>
              <a:ext uri="{FF2B5EF4-FFF2-40B4-BE49-F238E27FC236}">
                <a16:creationId xmlns:a16="http://schemas.microsoft.com/office/drawing/2014/main" id="{F6CAE36F-D115-A5EB-A1B4-F16EE3F93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057400"/>
            <a:ext cx="2638425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  *p;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   i;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char    c;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 = &amp;i;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 = &amp;c;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putchar(*(char *)p);</a:t>
            </a:r>
          </a:p>
        </p:txBody>
      </p:sp>
      <p:sp>
        <p:nvSpPr>
          <p:cNvPr id="109582" name="Text Box 14">
            <a:extLst>
              <a:ext uri="{FF2B5EF4-FFF2-40B4-BE49-F238E27FC236}">
                <a16:creationId xmlns:a16="http://schemas.microsoft.com/office/drawing/2014/main" id="{230F3162-F971-53DC-C5AA-39701E997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752600"/>
            <a:ext cx="40386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ahoma" panose="020B0604030504040204" pitchFamily="34" charset="0"/>
              </a:rPr>
              <a:t>type cast: tells the compiler to </a:t>
            </a:r>
            <a:r>
              <a:rPr lang="ja-JP" altLang="en-US" sz="1600">
                <a:latin typeface="Tahoma" panose="020B0604030504040204" pitchFamily="34" charset="0"/>
              </a:rPr>
              <a:t>“</a:t>
            </a:r>
            <a:r>
              <a:rPr lang="en-US" altLang="ja-JP" sz="1600">
                <a:latin typeface="Tahoma" panose="020B0604030504040204" pitchFamily="34" charset="0"/>
              </a:rPr>
              <a:t>change</a:t>
            </a:r>
            <a:r>
              <a:rPr lang="ja-JP" altLang="en-US" sz="1600">
                <a:latin typeface="Tahoma" panose="020B0604030504040204" pitchFamily="34" charset="0"/>
              </a:rPr>
              <a:t>”</a:t>
            </a:r>
            <a:r>
              <a:rPr lang="en-US" altLang="ja-JP" sz="1600">
                <a:latin typeface="Tahoma" panose="020B0604030504040204" pitchFamily="34" charset="0"/>
              </a:rPr>
              <a:t> an object</a:t>
            </a:r>
            <a:r>
              <a:rPr lang="ja-JP" altLang="en-US" sz="1600">
                <a:latin typeface="Tahoma" panose="020B0604030504040204" pitchFamily="34" charset="0"/>
              </a:rPr>
              <a:t>’</a:t>
            </a:r>
            <a:r>
              <a:rPr lang="en-US" altLang="ja-JP" sz="1600">
                <a:latin typeface="Tahoma" panose="020B0604030504040204" pitchFamily="34" charset="0"/>
              </a:rPr>
              <a:t>s type (for type checking purposes – does not modify the object in any way)</a:t>
            </a:r>
          </a:p>
          <a:p>
            <a:endParaRPr lang="en-US" altLang="en-US" sz="1600">
              <a:latin typeface="Tahoma" panose="020B0604030504040204" pitchFamily="34" charset="0"/>
            </a:endParaRPr>
          </a:p>
          <a:p>
            <a:r>
              <a:rPr lang="en-US" altLang="en-US" sz="1600">
                <a:latin typeface="Tahoma" panose="020B0604030504040204" pitchFamily="34" charset="0"/>
              </a:rPr>
              <a:t>Dangerous!  Sometimes necessary…</a:t>
            </a:r>
          </a:p>
        </p:txBody>
      </p:sp>
      <p:sp>
        <p:nvSpPr>
          <p:cNvPr id="109583" name="Line 15">
            <a:extLst>
              <a:ext uri="{FF2B5EF4-FFF2-40B4-BE49-F238E27FC236}">
                <a16:creationId xmlns:a16="http://schemas.microsoft.com/office/drawing/2014/main" id="{EFAF4C3E-E9F9-2527-854F-7923F89602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362200"/>
            <a:ext cx="13716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4" name="Oval 16">
            <a:extLst>
              <a:ext uri="{FF2B5EF4-FFF2-40B4-BE49-F238E27FC236}">
                <a16:creationId xmlns:a16="http://schemas.microsoft.com/office/drawing/2014/main" id="{BC499FDE-9AE8-25CA-AFC5-ED8F59311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24200"/>
            <a:ext cx="11430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2" grpId="0"/>
      <p:bldP spid="1095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8CD0A3E5-D2AA-BFD5-CB88-06B87B4D26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2206BF68-DB20-3894-849E-DF5A23EB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ECCF07F2-57F8-4091-EF0C-40055705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1A5968-8B67-405C-B66E-4879F5885B5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EAE1C85B-03F2-4BE2-5B5D-4B6344128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Pass-by-Reference</a:t>
            </a:r>
          </a:p>
        </p:txBody>
      </p:sp>
      <p:sp>
        <p:nvSpPr>
          <p:cNvPr id="34821" name="Text Box 3">
            <a:extLst>
              <a:ext uri="{FF2B5EF4-FFF2-40B4-BE49-F238E27FC236}">
                <a16:creationId xmlns:a16="http://schemas.microsoft.com/office/drawing/2014/main" id="{ACDD8E7C-A54B-80C2-1FD7-4DCB86ECC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" y="1524000"/>
            <a:ext cx="3924300" cy="452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set_x_and_y(int *x, int *y)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*x = 1001;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*y = 1002;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f(void)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int a = 1;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int b = 2;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set_x_and_y(&amp;a, &amp;b);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255E3DB-FDE5-215E-E72F-79E23DCE6383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743200"/>
            <a:ext cx="1676400" cy="1143000"/>
            <a:chOff x="3600" y="1728"/>
            <a:chExt cx="1056" cy="720"/>
          </a:xfrm>
        </p:grpSpPr>
        <p:sp>
          <p:nvSpPr>
            <p:cNvPr id="34833" name="Rectangle 5">
              <a:extLst>
                <a:ext uri="{FF2B5EF4-FFF2-40B4-BE49-F238E27FC236}">
                  <a16:creationId xmlns:a16="http://schemas.microsoft.com/office/drawing/2014/main" id="{4F3980F3-E1F2-787B-14DC-A9E30740B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728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4834" name="Rectangle 6">
              <a:extLst>
                <a:ext uri="{FF2B5EF4-FFF2-40B4-BE49-F238E27FC236}">
                  <a16:creationId xmlns:a16="http://schemas.microsoft.com/office/drawing/2014/main" id="{2B307E2A-0EE1-E7B6-8DAD-393F0975B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064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4835" name="Text Box 7">
              <a:extLst>
                <a:ext uri="{FF2B5EF4-FFF2-40B4-BE49-F238E27FC236}">
                  <a16:creationId xmlns:a16="http://schemas.microsoft.com/office/drawing/2014/main" id="{CE5792EA-66AB-9678-651F-0BFFD261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77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34836" name="Text Box 8">
              <a:extLst>
                <a:ext uri="{FF2B5EF4-FFF2-40B4-BE49-F238E27FC236}">
                  <a16:creationId xmlns:a16="http://schemas.microsoft.com/office/drawing/2014/main" id="{82E65C88-7FC6-5FCE-B397-7F1D12E63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160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EDB4CB0A-CB74-C714-7618-3405A24E64C3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048000"/>
            <a:ext cx="2286000" cy="2057400"/>
            <a:chOff x="3600" y="1920"/>
            <a:chExt cx="1440" cy="1296"/>
          </a:xfrm>
        </p:grpSpPr>
        <p:sp>
          <p:nvSpPr>
            <p:cNvPr id="34827" name="Rectangle 10">
              <a:extLst>
                <a:ext uri="{FF2B5EF4-FFF2-40B4-BE49-F238E27FC236}">
                  <a16:creationId xmlns:a16="http://schemas.microsoft.com/office/drawing/2014/main" id="{33DE5408-469D-C66D-0A5F-E4B0736E6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44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4828" name="Rectangle 11">
              <a:extLst>
                <a:ext uri="{FF2B5EF4-FFF2-40B4-BE49-F238E27FC236}">
                  <a16:creationId xmlns:a16="http://schemas.microsoft.com/office/drawing/2014/main" id="{E6464A20-6263-55C5-6824-C7C0C9CD6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880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4829" name="Text Box 12">
              <a:extLst>
                <a:ext uri="{FF2B5EF4-FFF2-40B4-BE49-F238E27FC236}">
                  <a16:creationId xmlns:a16="http://schemas.microsoft.com/office/drawing/2014/main" id="{1EE0D8FB-1D09-D478-FC2E-87EF27E13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59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34830" name="Text Box 13">
              <a:extLst>
                <a:ext uri="{FF2B5EF4-FFF2-40B4-BE49-F238E27FC236}">
                  <a16:creationId xmlns:a16="http://schemas.microsoft.com/office/drawing/2014/main" id="{293B361F-81E6-62C5-D10F-E75512317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928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y</a:t>
              </a:r>
            </a:p>
          </p:txBody>
        </p:sp>
        <p:sp>
          <p:nvSpPr>
            <p:cNvPr id="34831" name="Freeform 14">
              <a:extLst>
                <a:ext uri="{FF2B5EF4-FFF2-40B4-BE49-F238E27FC236}">
                  <a16:creationId xmlns:a16="http://schemas.microsoft.com/office/drawing/2014/main" id="{0E03BCE9-228D-5CE6-57D1-4A22A53B4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1920"/>
              <a:ext cx="672" cy="816"/>
            </a:xfrm>
            <a:custGeom>
              <a:avLst/>
              <a:gdLst>
                <a:gd name="T0" fmla="*/ 0 w 672"/>
                <a:gd name="T1" fmla="*/ 816 h 816"/>
                <a:gd name="T2" fmla="*/ 624 w 672"/>
                <a:gd name="T3" fmla="*/ 336 h 816"/>
                <a:gd name="T4" fmla="*/ 288 w 672"/>
                <a:gd name="T5" fmla="*/ 0 h 816"/>
                <a:gd name="T6" fmla="*/ 0 60000 65536"/>
                <a:gd name="T7" fmla="*/ 0 60000 65536"/>
                <a:gd name="T8" fmla="*/ 0 60000 65536"/>
                <a:gd name="T9" fmla="*/ 0 w 672"/>
                <a:gd name="T10" fmla="*/ 0 h 816"/>
                <a:gd name="T11" fmla="*/ 672 w 672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816">
                  <a:moveTo>
                    <a:pt x="0" y="816"/>
                  </a:moveTo>
                  <a:cubicBezTo>
                    <a:pt x="288" y="644"/>
                    <a:pt x="576" y="472"/>
                    <a:pt x="624" y="336"/>
                  </a:cubicBezTo>
                  <a:cubicBezTo>
                    <a:pt x="672" y="200"/>
                    <a:pt x="480" y="100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Freeform 15">
              <a:extLst>
                <a:ext uri="{FF2B5EF4-FFF2-40B4-BE49-F238E27FC236}">
                  <a16:creationId xmlns:a16="http://schemas.microsoft.com/office/drawing/2014/main" id="{6730A445-E254-5C96-15BA-F7B318BA6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2256"/>
              <a:ext cx="672" cy="816"/>
            </a:xfrm>
            <a:custGeom>
              <a:avLst/>
              <a:gdLst>
                <a:gd name="T0" fmla="*/ 0 w 672"/>
                <a:gd name="T1" fmla="*/ 816 h 816"/>
                <a:gd name="T2" fmla="*/ 624 w 672"/>
                <a:gd name="T3" fmla="*/ 336 h 816"/>
                <a:gd name="T4" fmla="*/ 288 w 672"/>
                <a:gd name="T5" fmla="*/ 0 h 816"/>
                <a:gd name="T6" fmla="*/ 0 60000 65536"/>
                <a:gd name="T7" fmla="*/ 0 60000 65536"/>
                <a:gd name="T8" fmla="*/ 0 60000 65536"/>
                <a:gd name="T9" fmla="*/ 0 w 672"/>
                <a:gd name="T10" fmla="*/ 0 h 816"/>
                <a:gd name="T11" fmla="*/ 672 w 672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816">
                  <a:moveTo>
                    <a:pt x="0" y="816"/>
                  </a:moveTo>
                  <a:cubicBezTo>
                    <a:pt x="288" y="644"/>
                    <a:pt x="576" y="472"/>
                    <a:pt x="624" y="336"/>
                  </a:cubicBezTo>
                  <a:cubicBezTo>
                    <a:pt x="672" y="200"/>
                    <a:pt x="480" y="100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6">
            <a:extLst>
              <a:ext uri="{FF2B5EF4-FFF2-40B4-BE49-F238E27FC236}">
                <a16:creationId xmlns:a16="http://schemas.microsoft.com/office/drawing/2014/main" id="{735D9227-A01F-F1C9-C911-504E2663BDF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2743200"/>
            <a:ext cx="914400" cy="1066800"/>
            <a:chOff x="4080" y="3456"/>
            <a:chExt cx="576" cy="672"/>
          </a:xfrm>
        </p:grpSpPr>
        <p:sp>
          <p:nvSpPr>
            <p:cNvPr id="34825" name="Rectangle 17">
              <a:extLst>
                <a:ext uri="{FF2B5EF4-FFF2-40B4-BE49-F238E27FC236}">
                  <a16:creationId xmlns:a16="http://schemas.microsoft.com/office/drawing/2014/main" id="{C7E08869-C6BB-2B17-BD5E-A8FFD22E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456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1001</a:t>
              </a:r>
            </a:p>
          </p:txBody>
        </p:sp>
        <p:sp>
          <p:nvSpPr>
            <p:cNvPr id="34826" name="Rectangle 18">
              <a:extLst>
                <a:ext uri="{FF2B5EF4-FFF2-40B4-BE49-F238E27FC236}">
                  <a16:creationId xmlns:a16="http://schemas.microsoft.com/office/drawing/2014/main" id="{9DBDBDC6-A425-5C15-38E7-12DBF02D9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792"/>
              <a:ext cx="576" cy="33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1002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4">
            <a:extLst>
              <a:ext uri="{FF2B5EF4-FFF2-40B4-BE49-F238E27FC236}">
                <a16:creationId xmlns:a16="http://schemas.microsoft.com/office/drawing/2014/main" id="{15257913-4BB5-EFE5-65EC-99686582EDC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5842" name="Footer Placeholder 5">
            <a:extLst>
              <a:ext uri="{FF2B5EF4-FFF2-40B4-BE49-F238E27FC236}">
                <a16:creationId xmlns:a16="http://schemas.microsoft.com/office/drawing/2014/main" id="{D99FBBAE-C9A0-698B-FA58-E1EA5610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5843" name="Slide Number Placeholder 6">
            <a:extLst>
              <a:ext uri="{FF2B5EF4-FFF2-40B4-BE49-F238E27FC236}">
                <a16:creationId xmlns:a16="http://schemas.microsoft.com/office/drawing/2014/main" id="{8029A848-C6B0-04B4-5E59-820BF597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78C1E6-D6F7-44B2-86C0-AB87C8BBFFD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4" name="Rectangle 14">
            <a:extLst>
              <a:ext uri="{FF2B5EF4-FFF2-40B4-BE49-F238E27FC236}">
                <a16:creationId xmlns:a16="http://schemas.microsoft.com/office/drawing/2014/main" id="{DAF3D388-0042-B9E6-0667-F06600626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and Pointers</a:t>
            </a:r>
          </a:p>
        </p:txBody>
      </p:sp>
      <p:sp>
        <p:nvSpPr>
          <p:cNvPr id="35845" name="Rectangle 15">
            <a:extLst>
              <a:ext uri="{FF2B5EF4-FFF2-40B4-BE49-F238E27FC236}">
                <a16:creationId xmlns:a16="http://schemas.microsoft.com/office/drawing/2014/main" id="{B07E9267-BE06-CB18-597E-6FFCC9FED6B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9530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Dirty </a:t>
            </a:r>
            <a:r>
              <a:rPr lang="ja-JP" altLang="en-US" sz="2000"/>
              <a:t>“</a:t>
            </a:r>
            <a:r>
              <a:rPr lang="en-US" altLang="ja-JP" sz="2000"/>
              <a:t>secret</a:t>
            </a:r>
            <a:r>
              <a:rPr lang="ja-JP" altLang="en-US" sz="2000"/>
              <a:t>”</a:t>
            </a:r>
            <a:r>
              <a:rPr lang="en-US" altLang="ja-JP" sz="2000"/>
              <a:t>:</a:t>
            </a:r>
          </a:p>
          <a:p>
            <a:pPr marL="0" indent="0" eaLnBrk="1" hangingPunct="1"/>
            <a:r>
              <a:rPr lang="en-US" altLang="en-US" sz="2000"/>
              <a:t>Array name </a:t>
            </a:r>
            <a:r>
              <a:rPr lang="en-US" altLang="en-US" sz="2000">
                <a:sym typeface="Symbol" panose="05050102010706020507" pitchFamily="18" charset="2"/>
              </a:rPr>
              <a:t> a </a:t>
            </a:r>
            <a:r>
              <a:rPr lang="en-US" altLang="en-US" sz="2000"/>
              <a:t>pointer to the initial (0th) array element</a:t>
            </a:r>
          </a:p>
          <a:p>
            <a:pPr marL="0" indent="0" eaLnBrk="1" hangingPunct="1"/>
            <a:endParaRPr lang="en-US" altLang="en-US" sz="20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urier New" panose="02070309020205020404" pitchFamily="49" charset="0"/>
              </a:rPr>
              <a:t>a[i]  </a:t>
            </a:r>
            <a:r>
              <a:rPr lang="en-US" altLang="en-US" sz="2000">
                <a:solidFill>
                  <a:schemeClr val="tx1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  *(a + i)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An array is passed to a function as a pointer</a:t>
            </a:r>
          </a:p>
          <a:p>
            <a:pPr lvl="1" eaLnBrk="1" hangingPunct="1"/>
            <a:r>
              <a:rPr lang="en-US" altLang="en-US" sz="1800"/>
              <a:t>The array size is lost!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Usually bad style to interchange arrays and pointers</a:t>
            </a:r>
          </a:p>
          <a:p>
            <a:pPr lvl="1" eaLnBrk="1" hangingPunct="1"/>
            <a:r>
              <a:rPr lang="en-US" altLang="en-US" sz="1800"/>
              <a:t>Avoid pointer arithmetic!</a:t>
            </a:r>
          </a:p>
        </p:txBody>
      </p:sp>
      <p:sp>
        <p:nvSpPr>
          <p:cNvPr id="119815" name="Text Box 7">
            <a:extLst>
              <a:ext uri="{FF2B5EF4-FFF2-40B4-BE49-F238E27FC236}">
                <a16:creationId xmlns:a16="http://schemas.microsoft.com/office/drawing/2014/main" id="{7A730887-493F-E381-86DC-7AECA8D13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841500"/>
            <a:ext cx="2001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i="1">
                <a:latin typeface="Tahoma" panose="020B0604030504040204" pitchFamily="34" charset="0"/>
              </a:rPr>
              <a:t>Really </a:t>
            </a:r>
            <a:r>
              <a:rPr lang="en-US" altLang="en-US" sz="1600">
                <a:latin typeface="Courier New" panose="02070309020205020404" pitchFamily="49" charset="0"/>
              </a:rPr>
              <a:t>int *array</a:t>
            </a:r>
          </a:p>
        </p:txBody>
      </p:sp>
      <p:sp>
        <p:nvSpPr>
          <p:cNvPr id="119816" name="Line 8">
            <a:extLst>
              <a:ext uri="{FF2B5EF4-FFF2-40B4-BE49-F238E27FC236}">
                <a16:creationId xmlns:a16="http://schemas.microsoft.com/office/drawing/2014/main" id="{E8E946EA-9E57-333C-20EE-D61150334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13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7" name="Text Box 9">
            <a:extLst>
              <a:ext uri="{FF2B5EF4-FFF2-40B4-BE49-F238E27FC236}">
                <a16:creationId xmlns:a16="http://schemas.microsoft.com/office/drawing/2014/main" id="{B379785F-C40A-E1D4-5D53-74ECDDF3D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286000"/>
            <a:ext cx="3616325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foo(int array[],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unsigned int size)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 array[size - 1]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int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a[10], b[5];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 foo(a, 10)… foo(b, 5)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  <a:endParaRPr lang="en-US" altLang="en-US" u="sng">
              <a:latin typeface="Courier New" panose="02070309020205020404" pitchFamily="49" charset="0"/>
            </a:endParaRPr>
          </a:p>
        </p:txBody>
      </p:sp>
      <p:sp>
        <p:nvSpPr>
          <p:cNvPr id="119819" name="Text Box 11">
            <a:extLst>
              <a:ext uri="{FF2B5EF4-FFF2-40B4-BE49-F238E27FC236}">
                <a16:creationId xmlns:a16="http://schemas.microsoft.com/office/drawing/2014/main" id="{B542CE03-F532-B9E3-C8D7-926142D32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063" y="1676400"/>
            <a:ext cx="1444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Must explicitly</a:t>
            </a:r>
          </a:p>
          <a:p>
            <a:pPr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pass the size</a:t>
            </a:r>
          </a:p>
        </p:txBody>
      </p:sp>
      <p:sp>
        <p:nvSpPr>
          <p:cNvPr id="119820" name="Line 12">
            <a:extLst>
              <a:ext uri="{FF2B5EF4-FFF2-40B4-BE49-F238E27FC236}">
                <a16:creationId xmlns:a16="http://schemas.microsoft.com/office/drawing/2014/main" id="{5941C7E0-4E84-2DF3-DC40-958848D0AE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2209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1" name="Text Box 13">
            <a:extLst>
              <a:ext uri="{FF2B5EF4-FFF2-40B4-BE49-F238E27FC236}">
                <a16:creationId xmlns:a16="http://schemas.microsoft.com/office/drawing/2014/main" id="{C0E8CADF-8C30-D8C8-89B9-CDCF2B52B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1430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Passing arrays: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/>
      <p:bldP spid="119817" grpId="0" animBg="1"/>
      <p:bldP spid="119819" grpId="0"/>
      <p:bldP spid="1198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D2203B5E-6404-ACA5-590A-612B9BDA3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791A5CFF-F7C3-8684-7C6F-63E192C41C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830762"/>
          </a:xfrm>
        </p:spPr>
        <p:txBody>
          <a:bodyPr/>
          <a:lstStyle/>
          <a:p>
            <a:pPr eaLnBrk="1" hangingPunct="1"/>
            <a:r>
              <a:rPr lang="en-US" altLang="en-US"/>
              <a:t>Be able to use arrays, pointers, and strings in C programs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explain the representation of these data types at the machine level, including their similarities and differences </a:t>
            </a:r>
          </a:p>
        </p:txBody>
      </p:sp>
      <p:sp>
        <p:nvSpPr>
          <p:cNvPr id="17411" name="Date Placeholder 3">
            <a:extLst>
              <a:ext uri="{FF2B5EF4-FFF2-40B4-BE49-F238E27FC236}">
                <a16:creationId xmlns:a16="http://schemas.microsoft.com/office/drawing/2014/main" id="{42B174FB-A91E-55D3-1276-C6F44403138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7412" name="Footer Placeholder 4">
            <a:extLst>
              <a:ext uri="{FF2B5EF4-FFF2-40B4-BE49-F238E27FC236}">
                <a16:creationId xmlns:a16="http://schemas.microsoft.com/office/drawing/2014/main" id="{1FA44CD8-9EAF-2FA3-1395-592B6EB9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0AF2757E-ACB4-1F8A-5D2F-176D28ED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9F6080-6126-4DA4-A5AA-EF26070D344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4">
            <a:extLst>
              <a:ext uri="{FF2B5EF4-FFF2-40B4-BE49-F238E27FC236}">
                <a16:creationId xmlns:a16="http://schemas.microsoft.com/office/drawing/2014/main" id="{091ED340-CA21-AC7A-AB53-789700D58E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6866" name="Footer Placeholder 5">
            <a:extLst>
              <a:ext uri="{FF2B5EF4-FFF2-40B4-BE49-F238E27FC236}">
                <a16:creationId xmlns:a16="http://schemas.microsoft.com/office/drawing/2014/main" id="{0B755743-00F3-B96D-5496-5C66F40E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6867" name="Slide Number Placeholder 6">
            <a:extLst>
              <a:ext uri="{FF2B5EF4-FFF2-40B4-BE49-F238E27FC236}">
                <a16:creationId xmlns:a16="http://schemas.microsoft.com/office/drawing/2014/main" id="{0FC7FB1C-872F-4ACA-DA8A-0F314550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E4EB54-3907-4046-BB23-24DD763096F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BD5C381A-195C-499B-5B3C-1A1FD6704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and Pointers</a:t>
            </a:r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26D7D846-7F2E-3338-F63F-C0A968CE6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4419600" cy="445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foo(int array[],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unsigned int size)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printf(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%d\n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, sizeof(array));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int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a[10], b[5];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 foo(a, 10)… foo(b, 5)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printf(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%d\n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, sizeof(a));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  <a:endParaRPr lang="en-US" altLang="en-US" u="sng">
              <a:latin typeface="Courier New" panose="02070309020205020404" pitchFamily="49" charset="0"/>
            </a:endParaRPr>
          </a:p>
        </p:txBody>
      </p:sp>
      <p:sp>
        <p:nvSpPr>
          <p:cNvPr id="36870" name="Line 11">
            <a:extLst>
              <a:ext uri="{FF2B5EF4-FFF2-40B4-BE49-F238E27FC236}">
                <a16:creationId xmlns:a16="http://schemas.microsoft.com/office/drawing/2014/main" id="{16F7306C-C738-F5B9-CD04-C31418FD50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743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12">
            <a:extLst>
              <a:ext uri="{FF2B5EF4-FFF2-40B4-BE49-F238E27FC236}">
                <a16:creationId xmlns:a16="http://schemas.microsoft.com/office/drawing/2014/main" id="{903E864E-3463-8860-0F02-A5A2CA91BC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105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13">
            <a:extLst>
              <a:ext uri="{FF2B5EF4-FFF2-40B4-BE49-F238E27FC236}">
                <a16:creationId xmlns:a16="http://schemas.microsoft.com/office/drawing/2014/main" id="{6CD1997C-141E-AF1A-85C0-83D7E9C22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51460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What does this print?</a:t>
            </a:r>
          </a:p>
        </p:txBody>
      </p:sp>
      <p:sp>
        <p:nvSpPr>
          <p:cNvPr id="36873" name="Text Box 14">
            <a:extLst>
              <a:ext uri="{FF2B5EF4-FFF2-40B4-BE49-F238E27FC236}">
                <a16:creationId xmlns:a16="http://schemas.microsoft.com/office/drawing/2014/main" id="{BC0BC665-A0DB-A441-75D5-B2032643D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87680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What does this print?</a:t>
            </a:r>
          </a:p>
        </p:txBody>
      </p:sp>
      <p:sp>
        <p:nvSpPr>
          <p:cNvPr id="125967" name="Text Box 15">
            <a:extLst>
              <a:ext uri="{FF2B5EF4-FFF2-40B4-BE49-F238E27FC236}">
                <a16:creationId xmlns:a16="http://schemas.microsoft.com/office/drawing/2014/main" id="{0FC79814-D02D-4839-782C-40386E958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25968" name="Text Box 16">
            <a:extLst>
              <a:ext uri="{FF2B5EF4-FFF2-40B4-BE49-F238E27FC236}">
                <a16:creationId xmlns:a16="http://schemas.microsoft.com/office/drawing/2014/main" id="{0DFF6F87-3298-03EF-755A-5646309F4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876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40</a:t>
            </a:r>
          </a:p>
        </p:txBody>
      </p:sp>
      <p:sp>
        <p:nvSpPr>
          <p:cNvPr id="125969" name="Text Box 17">
            <a:extLst>
              <a:ext uri="{FF2B5EF4-FFF2-40B4-BE49-F238E27FC236}">
                <a16:creationId xmlns:a16="http://schemas.microsoft.com/office/drawing/2014/main" id="{4CC3720E-F4B3-DADA-BA21-B2F3745F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81325"/>
            <a:ext cx="2814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... because </a:t>
            </a:r>
            <a:r>
              <a:rPr lang="en-US" altLang="en-US" sz="1600">
                <a:latin typeface="Courier New" panose="02070309020205020404" pitchFamily="49" charset="0"/>
              </a:rPr>
              <a:t>array</a:t>
            </a:r>
            <a:r>
              <a:rPr lang="en-US" altLang="en-US" sz="1800" b="0">
                <a:latin typeface="Arial" panose="020B0604020202020204" pitchFamily="34" charset="0"/>
              </a:rPr>
              <a:t> is really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a pointer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7" grpId="0"/>
      <p:bldP spid="125968" grpId="0"/>
      <p:bldP spid="1259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>
            <a:extLst>
              <a:ext uri="{FF2B5EF4-FFF2-40B4-BE49-F238E27FC236}">
                <a16:creationId xmlns:a16="http://schemas.microsoft.com/office/drawing/2014/main" id="{6DA297BE-FD2E-D651-45B1-C2A8FFE94D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9228A31C-AD0F-9F6A-B7CA-FA26322B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8C206F33-64FF-9227-B3A5-D3BE54AA5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70B6C7-4FC0-4D87-BB8F-EB4B14983AF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872971B8-9AC1-EED5-B50A-7D317A7A7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and Pointers</a:t>
            </a:r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6FF0F4E5-4479-3D66-19B5-43D31F52A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2298700"/>
            <a:ext cx="3394075" cy="240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 i;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 array[10];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for (i = 0; i &lt; 10; i++)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array[i] = …;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  <a:endParaRPr lang="en-US" altLang="en-US" u="sng">
              <a:latin typeface="Courier New" panose="02070309020205020404" pitchFamily="49" charset="0"/>
            </a:endParaRPr>
          </a:p>
        </p:txBody>
      </p:sp>
      <p:sp>
        <p:nvSpPr>
          <p:cNvPr id="37894" name="Text Box 5">
            <a:extLst>
              <a:ext uri="{FF2B5EF4-FFF2-40B4-BE49-F238E27FC236}">
                <a16:creationId xmlns:a16="http://schemas.microsoft.com/office/drawing/2014/main" id="{27496C31-AFB9-0BFA-067B-FC9ECA61B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298700"/>
            <a:ext cx="4875213" cy="240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*p;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 array[10];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for (p = array; p &lt; &amp;array[10]; p++)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*p = …;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  <a:endParaRPr lang="en-US" altLang="en-US" u="sng">
              <a:latin typeface="Courier New" panose="02070309020205020404" pitchFamily="49" charset="0"/>
            </a:endParaRPr>
          </a:p>
        </p:txBody>
      </p:sp>
      <p:sp>
        <p:nvSpPr>
          <p:cNvPr id="123910" name="Oval 6">
            <a:extLst>
              <a:ext uri="{FF2B5EF4-FFF2-40B4-BE49-F238E27FC236}">
                <a16:creationId xmlns:a16="http://schemas.microsoft.com/office/drawing/2014/main" id="{3AA87A6C-B948-5A85-93FD-B12B2C1AA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048000"/>
            <a:ext cx="12954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3911" name="Oval 7">
            <a:extLst>
              <a:ext uri="{FF2B5EF4-FFF2-40B4-BE49-F238E27FC236}">
                <a16:creationId xmlns:a16="http://schemas.microsoft.com/office/drawing/2014/main" id="{D6B47BFC-C2EB-B2FA-511D-F628340C5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18288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3912" name="Oval 8">
            <a:extLst>
              <a:ext uri="{FF2B5EF4-FFF2-40B4-BE49-F238E27FC236}">
                <a16:creationId xmlns:a16="http://schemas.microsoft.com/office/drawing/2014/main" id="{5CDA04E9-0E7C-28BD-9C35-B6323CDEF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124200"/>
            <a:ext cx="6096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3913" name="Oval 9">
            <a:extLst>
              <a:ext uri="{FF2B5EF4-FFF2-40B4-BE49-F238E27FC236}">
                <a16:creationId xmlns:a16="http://schemas.microsoft.com/office/drawing/2014/main" id="{83552FEE-2834-5684-294C-6C37B7F52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733800"/>
            <a:ext cx="6096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7899" name="Text Box 12">
            <a:extLst>
              <a:ext uri="{FF2B5EF4-FFF2-40B4-BE49-F238E27FC236}">
                <a16:creationId xmlns:a16="http://schemas.microsoft.com/office/drawing/2014/main" id="{30783D95-B0B1-4464-5DCD-4A8E73540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257800"/>
            <a:ext cx="546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These two blocks of code are functionally equivalent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  <p:bldP spid="123910" grpId="1" animBg="1"/>
      <p:bldP spid="123911" grpId="0" animBg="1"/>
      <p:bldP spid="123911" grpId="1" animBg="1"/>
      <p:bldP spid="123912" grpId="0" animBg="1"/>
      <p:bldP spid="123912" grpId="1" animBg="1"/>
      <p:bldP spid="1239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>
            <a:extLst>
              <a:ext uri="{FF2B5EF4-FFF2-40B4-BE49-F238E27FC236}">
                <a16:creationId xmlns:a16="http://schemas.microsoft.com/office/drawing/2014/main" id="{5FA93FF0-98D9-1110-D890-B017B8FF51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49E32668-CEC2-EAD4-A32E-5CC266E9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6212F989-8F13-F0AC-3219-6267F1F4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2F4EAC-C79A-4599-8BF6-94C0E72626E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A37C566F-BE5D-8158-FB20-CDF576958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Strings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836E3AFF-4616-E81F-8798-B8E49A832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/>
              </a:rPr>
              <a:t>In C, a string is just an array of characters</a:t>
            </a:r>
          </a:p>
          <a:p>
            <a:pPr lvl="1" eaLnBrk="1" hangingPunct="1"/>
            <a:r>
              <a:rPr lang="en-US" altLang="en-US"/>
              <a:t>Terminated with </a:t>
            </a:r>
            <a:r>
              <a:rPr lang="ja-JP" altLang="en-US">
                <a:ea typeface="MS PGothic" panose="020B0600070205080204" pitchFamily="34" charset="-128"/>
              </a:rPr>
              <a:t>‘</a:t>
            </a:r>
            <a:r>
              <a:rPr lang="en-US" altLang="ja-JP">
                <a:ea typeface="MS PGothic" panose="020B0600070205080204" pitchFamily="34" charset="-128"/>
              </a:rPr>
              <a:t>\0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 character</a:t>
            </a:r>
          </a:p>
          <a:p>
            <a:pPr lvl="1" eaLnBrk="1" hangingPunct="1"/>
            <a:r>
              <a:rPr lang="en-US" altLang="en-US"/>
              <a:t>Arrays for bounded-length strings</a:t>
            </a:r>
          </a:p>
          <a:p>
            <a:pPr lvl="1" eaLnBrk="1" hangingPunct="1"/>
            <a:r>
              <a:rPr lang="en-US" altLang="en-US"/>
              <a:t>Pointer for constant strings (or unknown length)</a:t>
            </a:r>
          </a:p>
        </p:txBody>
      </p:sp>
      <p:sp>
        <p:nvSpPr>
          <p:cNvPr id="38918" name="Text Box 4">
            <a:extLst>
              <a:ext uri="{FF2B5EF4-FFF2-40B4-BE49-F238E27FC236}">
                <a16:creationId xmlns:a16="http://schemas.microsoft.com/office/drawing/2014/main" id="{E74A3816-4581-57A9-7038-061E9DEF8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06725"/>
            <a:ext cx="49720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char  str1[15] = </a:t>
            </a:r>
            <a:r>
              <a:rPr lang="ja-JP" altLang="en-US" sz="1800">
                <a:latin typeface="Courier New" panose="02070309020205020404" pitchFamily="49" charset="0"/>
              </a:rPr>
              <a:t>“</a:t>
            </a:r>
            <a:r>
              <a:rPr lang="en-US" altLang="ja-JP" sz="1800">
                <a:latin typeface="Courier New" panose="02070309020205020404" pitchFamily="49" charset="0"/>
              </a:rPr>
              <a:t>Hello, world!\n</a:t>
            </a:r>
            <a:r>
              <a:rPr lang="ja-JP" altLang="en-US" sz="1800">
                <a:latin typeface="Courier New" panose="02070309020205020404" pitchFamily="49" charset="0"/>
              </a:rPr>
              <a:t>”</a:t>
            </a:r>
            <a:r>
              <a:rPr lang="en-US" altLang="ja-JP" sz="18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char *str2     = </a:t>
            </a:r>
            <a:r>
              <a:rPr lang="ja-JP" altLang="en-US" sz="1800">
                <a:latin typeface="Courier New" panose="02070309020205020404" pitchFamily="49" charset="0"/>
              </a:rPr>
              <a:t>“</a:t>
            </a:r>
            <a:r>
              <a:rPr lang="en-US" altLang="ja-JP" sz="1800">
                <a:latin typeface="Courier New" panose="02070309020205020404" pitchFamily="49" charset="0"/>
              </a:rPr>
              <a:t>Hello, world!\n</a:t>
            </a:r>
            <a:r>
              <a:rPr lang="ja-JP" altLang="en-US" sz="1800">
                <a:latin typeface="Courier New" panose="02070309020205020404" pitchFamily="49" charset="0"/>
              </a:rPr>
              <a:t>”</a:t>
            </a:r>
            <a:r>
              <a:rPr lang="en-US" altLang="ja-JP" sz="1800">
                <a:latin typeface="Courier New" panose="02070309020205020404" pitchFamily="49" charset="0"/>
              </a:rPr>
              <a:t>;</a:t>
            </a: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38919" name="Rectangle 43">
            <a:extLst>
              <a:ext uri="{FF2B5EF4-FFF2-40B4-BE49-F238E27FC236}">
                <a16:creationId xmlns:a16="http://schemas.microsoft.com/office/drawing/2014/main" id="{9E740C72-5246-420D-5243-4C7D4A4F1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H</a:t>
            </a:r>
          </a:p>
        </p:txBody>
      </p:sp>
      <p:sp>
        <p:nvSpPr>
          <p:cNvPr id="38920" name="Rectangle 44">
            <a:extLst>
              <a:ext uri="{FF2B5EF4-FFF2-40B4-BE49-F238E27FC236}">
                <a16:creationId xmlns:a16="http://schemas.microsoft.com/office/drawing/2014/main" id="{FA70C8B5-5B45-F34C-88D0-C32DD3EAE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8921" name="Rectangle 45">
            <a:extLst>
              <a:ext uri="{FF2B5EF4-FFF2-40B4-BE49-F238E27FC236}">
                <a16:creationId xmlns:a16="http://schemas.microsoft.com/office/drawing/2014/main" id="{C500A6B6-23F7-BF46-320C-A4FF64827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22" name="Rectangle 46">
            <a:extLst>
              <a:ext uri="{FF2B5EF4-FFF2-40B4-BE49-F238E27FC236}">
                <a16:creationId xmlns:a16="http://schemas.microsoft.com/office/drawing/2014/main" id="{E5CA1116-1956-D868-F9C3-735A3E22C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23" name="Rectangle 47">
            <a:extLst>
              <a:ext uri="{FF2B5EF4-FFF2-40B4-BE49-F238E27FC236}">
                <a16:creationId xmlns:a16="http://schemas.microsoft.com/office/drawing/2014/main" id="{9650F3A8-9ADB-7945-E24F-31A200A44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24" name="Rectangle 48">
            <a:extLst>
              <a:ext uri="{FF2B5EF4-FFF2-40B4-BE49-F238E27FC236}">
                <a16:creationId xmlns:a16="http://schemas.microsoft.com/office/drawing/2014/main" id="{8EAC239A-E2DB-5FC1-7187-3759877AA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,</a:t>
            </a:r>
          </a:p>
        </p:txBody>
      </p:sp>
      <p:sp>
        <p:nvSpPr>
          <p:cNvPr id="38925" name="Rectangle 49">
            <a:extLst>
              <a:ext uri="{FF2B5EF4-FFF2-40B4-BE49-F238E27FC236}">
                <a16:creationId xmlns:a16="http://schemas.microsoft.com/office/drawing/2014/main" id="{40CA2807-E651-1B29-926F-7842D99E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8926" name="Rectangle 50">
            <a:extLst>
              <a:ext uri="{FF2B5EF4-FFF2-40B4-BE49-F238E27FC236}">
                <a16:creationId xmlns:a16="http://schemas.microsoft.com/office/drawing/2014/main" id="{626F4896-566C-A62E-22A9-001B37F5E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w</a:t>
            </a:r>
          </a:p>
        </p:txBody>
      </p:sp>
      <p:sp>
        <p:nvSpPr>
          <p:cNvPr id="38927" name="Rectangle 51">
            <a:extLst>
              <a:ext uri="{FF2B5EF4-FFF2-40B4-BE49-F238E27FC236}">
                <a16:creationId xmlns:a16="http://schemas.microsoft.com/office/drawing/2014/main" id="{220B9472-7239-538F-733A-71FFF868F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28" name="Rectangle 52">
            <a:extLst>
              <a:ext uri="{FF2B5EF4-FFF2-40B4-BE49-F238E27FC236}">
                <a16:creationId xmlns:a16="http://schemas.microsoft.com/office/drawing/2014/main" id="{AF4067A5-D2A5-0369-B7FE-D0634348E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29" name="Rectangle 53">
            <a:extLst>
              <a:ext uri="{FF2B5EF4-FFF2-40B4-BE49-F238E27FC236}">
                <a16:creationId xmlns:a16="http://schemas.microsoft.com/office/drawing/2014/main" id="{30AE844E-4FF3-6C11-DEFF-86C209123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r</a:t>
            </a:r>
          </a:p>
        </p:txBody>
      </p:sp>
      <p:sp>
        <p:nvSpPr>
          <p:cNvPr id="38930" name="Rectangle 54">
            <a:extLst>
              <a:ext uri="{FF2B5EF4-FFF2-40B4-BE49-F238E27FC236}">
                <a16:creationId xmlns:a16="http://schemas.microsoft.com/office/drawing/2014/main" id="{CFC961F3-B2D2-EAE6-45FE-8AFE0ABA8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31" name="Rectangle 55">
            <a:extLst>
              <a:ext uri="{FF2B5EF4-FFF2-40B4-BE49-F238E27FC236}">
                <a16:creationId xmlns:a16="http://schemas.microsoft.com/office/drawing/2014/main" id="{297FC54C-B7FC-3693-D3EA-65A45C8BA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!</a:t>
            </a:r>
          </a:p>
        </p:txBody>
      </p:sp>
      <p:sp>
        <p:nvSpPr>
          <p:cNvPr id="38932" name="Rectangle 56">
            <a:extLst>
              <a:ext uri="{FF2B5EF4-FFF2-40B4-BE49-F238E27FC236}">
                <a16:creationId xmlns:a16="http://schemas.microsoft.com/office/drawing/2014/main" id="{8D2D6E5A-4836-CA37-3B1A-380D5F593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5626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\n</a:t>
            </a:r>
          </a:p>
        </p:txBody>
      </p:sp>
      <p:sp>
        <p:nvSpPr>
          <p:cNvPr id="38933" name="Rectangle 57">
            <a:extLst>
              <a:ext uri="{FF2B5EF4-FFF2-40B4-BE49-F238E27FC236}">
                <a16:creationId xmlns:a16="http://schemas.microsoft.com/office/drawing/2014/main" id="{A97B5D82-3F6A-C358-1840-90F308326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562600"/>
            <a:ext cx="12954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length</a:t>
            </a:r>
          </a:p>
        </p:txBody>
      </p:sp>
      <p:sp>
        <p:nvSpPr>
          <p:cNvPr id="38934" name="Rectangle 58">
            <a:extLst>
              <a:ext uri="{FF2B5EF4-FFF2-40B4-BE49-F238E27FC236}">
                <a16:creationId xmlns:a16="http://schemas.microsoft.com/office/drawing/2014/main" id="{18883713-AE62-4E59-0472-FCCEF8069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H</a:t>
            </a:r>
          </a:p>
        </p:txBody>
      </p:sp>
      <p:sp>
        <p:nvSpPr>
          <p:cNvPr id="38935" name="Rectangle 59">
            <a:extLst>
              <a:ext uri="{FF2B5EF4-FFF2-40B4-BE49-F238E27FC236}">
                <a16:creationId xmlns:a16="http://schemas.microsoft.com/office/drawing/2014/main" id="{580193ED-588B-2297-7D2A-96FDC657F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8936" name="Rectangle 60">
            <a:extLst>
              <a:ext uri="{FF2B5EF4-FFF2-40B4-BE49-F238E27FC236}">
                <a16:creationId xmlns:a16="http://schemas.microsoft.com/office/drawing/2014/main" id="{4B71532D-D30B-0299-6D0B-E201BD111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37" name="Rectangle 61">
            <a:extLst>
              <a:ext uri="{FF2B5EF4-FFF2-40B4-BE49-F238E27FC236}">
                <a16:creationId xmlns:a16="http://schemas.microsoft.com/office/drawing/2014/main" id="{CD9EAEAE-24CB-2888-8A8C-290817665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38" name="Rectangle 62">
            <a:extLst>
              <a:ext uri="{FF2B5EF4-FFF2-40B4-BE49-F238E27FC236}">
                <a16:creationId xmlns:a16="http://schemas.microsoft.com/office/drawing/2014/main" id="{F41F9177-0888-7A1E-9C94-52A5EB45D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39" name="Rectangle 63">
            <a:extLst>
              <a:ext uri="{FF2B5EF4-FFF2-40B4-BE49-F238E27FC236}">
                <a16:creationId xmlns:a16="http://schemas.microsoft.com/office/drawing/2014/main" id="{1AFE48C7-2CB5-5AA3-B6D5-88CA8007F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,</a:t>
            </a:r>
          </a:p>
        </p:txBody>
      </p:sp>
      <p:sp>
        <p:nvSpPr>
          <p:cNvPr id="38940" name="Rectangle 64">
            <a:extLst>
              <a:ext uri="{FF2B5EF4-FFF2-40B4-BE49-F238E27FC236}">
                <a16:creationId xmlns:a16="http://schemas.microsoft.com/office/drawing/2014/main" id="{CC1EF53A-3D26-5417-F316-9CA227415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8941" name="Rectangle 65">
            <a:extLst>
              <a:ext uri="{FF2B5EF4-FFF2-40B4-BE49-F238E27FC236}">
                <a16:creationId xmlns:a16="http://schemas.microsoft.com/office/drawing/2014/main" id="{847AC0DA-CD5B-7196-5C26-2158EE12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w</a:t>
            </a:r>
          </a:p>
        </p:txBody>
      </p:sp>
      <p:sp>
        <p:nvSpPr>
          <p:cNvPr id="38942" name="Rectangle 66">
            <a:extLst>
              <a:ext uri="{FF2B5EF4-FFF2-40B4-BE49-F238E27FC236}">
                <a16:creationId xmlns:a16="http://schemas.microsoft.com/office/drawing/2014/main" id="{034BC4D5-C136-7BD4-49D9-8A5F636EA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38943" name="Rectangle 67">
            <a:extLst>
              <a:ext uri="{FF2B5EF4-FFF2-40B4-BE49-F238E27FC236}">
                <a16:creationId xmlns:a16="http://schemas.microsoft.com/office/drawing/2014/main" id="{E6E60032-036B-F752-9C94-7AC904881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o</a:t>
            </a:r>
          </a:p>
        </p:txBody>
      </p:sp>
      <p:sp>
        <p:nvSpPr>
          <p:cNvPr id="38944" name="Rectangle 68">
            <a:extLst>
              <a:ext uri="{FF2B5EF4-FFF2-40B4-BE49-F238E27FC236}">
                <a16:creationId xmlns:a16="http://schemas.microsoft.com/office/drawing/2014/main" id="{5129FF31-332B-7FFF-54A8-787318C4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r</a:t>
            </a:r>
          </a:p>
        </p:txBody>
      </p:sp>
      <p:sp>
        <p:nvSpPr>
          <p:cNvPr id="38945" name="Rectangle 69">
            <a:extLst>
              <a:ext uri="{FF2B5EF4-FFF2-40B4-BE49-F238E27FC236}">
                <a16:creationId xmlns:a16="http://schemas.microsoft.com/office/drawing/2014/main" id="{9C34CBCB-1FA0-32C6-83C0-E7D271B9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46" name="Rectangle 70">
            <a:extLst>
              <a:ext uri="{FF2B5EF4-FFF2-40B4-BE49-F238E27FC236}">
                <a16:creationId xmlns:a16="http://schemas.microsoft.com/office/drawing/2014/main" id="{1FDFF9A9-8B24-25D9-2E83-F45052065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!</a:t>
            </a:r>
          </a:p>
        </p:txBody>
      </p:sp>
      <p:sp>
        <p:nvSpPr>
          <p:cNvPr id="38947" name="Rectangle 71">
            <a:extLst>
              <a:ext uri="{FF2B5EF4-FFF2-40B4-BE49-F238E27FC236}">
                <a16:creationId xmlns:a16="http://schemas.microsoft.com/office/drawing/2014/main" id="{BC60496E-91D3-E6B3-375A-492A421B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962400"/>
            <a:ext cx="304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latin typeface="Courier New" panose="02070309020205020404" pitchFamily="49" charset="0"/>
              </a:rPr>
              <a:t>\n</a:t>
            </a:r>
          </a:p>
        </p:txBody>
      </p:sp>
      <p:sp>
        <p:nvSpPr>
          <p:cNvPr id="38948" name="Rectangle 72">
            <a:extLst>
              <a:ext uri="{FF2B5EF4-FFF2-40B4-BE49-F238E27FC236}">
                <a16:creationId xmlns:a16="http://schemas.microsoft.com/office/drawing/2014/main" id="{7EC1A68F-8AC0-48A5-FC49-5200497EF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962400"/>
            <a:ext cx="12954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terminator</a:t>
            </a:r>
          </a:p>
        </p:txBody>
      </p:sp>
      <p:sp>
        <p:nvSpPr>
          <p:cNvPr id="38949" name="Text Box 73">
            <a:extLst>
              <a:ext uri="{FF2B5EF4-FFF2-40B4-BE49-F238E27FC236}">
                <a16:creationId xmlns:a16="http://schemas.microsoft.com/office/drawing/2014/main" id="{F8F2D84E-1D41-7D0F-1668-E29D0C00E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62" y="5562600"/>
            <a:ext cx="1223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 dirty="0">
                <a:latin typeface="Tahoma"/>
                <a:ea typeface="MS PGothic"/>
                <a:cs typeface="Arial"/>
              </a:rPr>
              <a:t>Java, …</a:t>
            </a:r>
          </a:p>
        </p:txBody>
      </p:sp>
      <p:sp>
        <p:nvSpPr>
          <p:cNvPr id="38950" name="Text Box 74">
            <a:extLst>
              <a:ext uri="{FF2B5EF4-FFF2-40B4-BE49-F238E27FC236}">
                <a16:creationId xmlns:a16="http://schemas.microsoft.com/office/drawing/2014/main" id="{2830D8A3-554E-18F9-9944-74EB9767C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41" y="3962400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C, …</a:t>
            </a:r>
          </a:p>
        </p:txBody>
      </p:sp>
      <p:sp>
        <p:nvSpPr>
          <p:cNvPr id="38951" name="Text Box 75">
            <a:extLst>
              <a:ext uri="{FF2B5EF4-FFF2-40B4-BE49-F238E27FC236}">
                <a16:creationId xmlns:a16="http://schemas.microsoft.com/office/drawing/2014/main" id="{095CADAB-9537-7EF9-DBDA-FEBE8CD7B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648200"/>
            <a:ext cx="244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C terminator:</a:t>
            </a:r>
            <a:r>
              <a:rPr lang="en-US" altLang="en-US" sz="2000" b="0">
                <a:latin typeface="Courier New" panose="02070309020205020404" pitchFamily="49" charset="0"/>
              </a:rPr>
              <a:t> 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\0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>
            <a:extLst>
              <a:ext uri="{FF2B5EF4-FFF2-40B4-BE49-F238E27FC236}">
                <a16:creationId xmlns:a16="http://schemas.microsoft.com/office/drawing/2014/main" id="{907C30E4-09F5-D087-6FC3-56939D919C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3055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9938" name="Footer Placeholder 4">
            <a:extLst>
              <a:ext uri="{FF2B5EF4-FFF2-40B4-BE49-F238E27FC236}">
                <a16:creationId xmlns:a16="http://schemas.microsoft.com/office/drawing/2014/main" id="{FA8FEAA5-7F95-C16A-51F1-C05B1F9A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055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39939" name="Slide Number Placeholder 5">
            <a:extLst>
              <a:ext uri="{FF2B5EF4-FFF2-40B4-BE49-F238E27FC236}">
                <a16:creationId xmlns:a16="http://schemas.microsoft.com/office/drawing/2014/main" id="{6DFA204C-5D80-0878-ADE1-AF3274C2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6C9DD7-2B7E-4DFD-A71A-FE1904902B1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AB432FFD-41FB-D862-1D70-782ADCF00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length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DA6A50D6-F341-F840-A9AC-FF65C1BC9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55725"/>
            <a:ext cx="8610600" cy="4830763"/>
          </a:xfrm>
        </p:spPr>
        <p:txBody>
          <a:bodyPr/>
          <a:lstStyle/>
          <a:p>
            <a:pPr eaLnBrk="1" hangingPunct="1"/>
            <a:r>
              <a:rPr lang="en-US" altLang="en-US"/>
              <a:t>Must calculate length: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Provided by standard C library: </a:t>
            </a:r>
            <a:r>
              <a:rPr lang="en-US" altLang="en-US" sz="2000">
                <a:latin typeface="Courier New" panose="02070309020205020404" pitchFamily="49" charset="0"/>
              </a:rPr>
              <a:t>#include &lt;string.h&gt;</a:t>
            </a:r>
          </a:p>
        </p:txBody>
      </p:sp>
      <p:sp>
        <p:nvSpPr>
          <p:cNvPr id="39942" name="Text Box 4">
            <a:extLst>
              <a:ext uri="{FF2B5EF4-FFF2-40B4-BE49-F238E27FC236}">
                <a16:creationId xmlns:a16="http://schemas.microsoft.com/office/drawing/2014/main" id="{3FBDA73D-D407-8442-473C-3A6A9AE73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885950"/>
            <a:ext cx="4156075" cy="369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int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strlen(char str[])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int len = 0;</a:t>
            </a: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while (str[len] != </a:t>
            </a:r>
            <a:r>
              <a:rPr lang="ja-JP" altLang="en-US" sz="2000">
                <a:latin typeface="Courier New" panose="02070309020205020404" pitchFamily="49" charset="0"/>
              </a:rPr>
              <a:t>‘</a:t>
            </a:r>
            <a:r>
              <a:rPr lang="en-US" altLang="ja-JP" sz="2000">
                <a:latin typeface="Courier New" panose="02070309020205020404" pitchFamily="49" charset="0"/>
              </a:rPr>
              <a:t>\0</a:t>
            </a:r>
            <a:r>
              <a:rPr lang="ja-JP" altLang="en-US" sz="2000">
                <a:latin typeface="Courier New" panose="02070309020205020404" pitchFamily="49" charset="0"/>
              </a:rPr>
              <a:t>’</a:t>
            </a:r>
            <a:r>
              <a:rPr lang="en-US" altLang="ja-JP" sz="2000"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len++;</a:t>
            </a: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return (len);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}    </a:t>
            </a:r>
          </a:p>
        </p:txBody>
      </p:sp>
      <p:sp>
        <p:nvSpPr>
          <p:cNvPr id="39943" name="Line 9">
            <a:extLst>
              <a:ext uri="{FF2B5EF4-FFF2-40B4-BE49-F238E27FC236}">
                <a16:creationId xmlns:a16="http://schemas.microsoft.com/office/drawing/2014/main" id="{D0A183A8-A202-F4A6-9773-88B1C6D958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041525"/>
            <a:ext cx="2895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Text Box 10">
            <a:extLst>
              <a:ext uri="{FF2B5EF4-FFF2-40B4-BE49-F238E27FC236}">
                <a16:creationId xmlns:a16="http://schemas.microsoft.com/office/drawing/2014/main" id="{1B4EF5FE-EDD2-C7E7-08AD-147A89828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757363"/>
            <a:ext cx="1998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can pass an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array or pointer</a:t>
            </a:r>
          </a:p>
        </p:txBody>
      </p:sp>
      <p:sp>
        <p:nvSpPr>
          <p:cNvPr id="39945" name="Line 15">
            <a:extLst>
              <a:ext uri="{FF2B5EF4-FFF2-40B4-BE49-F238E27FC236}">
                <a16:creationId xmlns:a16="http://schemas.microsoft.com/office/drawing/2014/main" id="{F4702DEE-3C1F-CA6B-1202-239BDE9F5A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3260725"/>
            <a:ext cx="1600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Text Box 16">
            <a:extLst>
              <a:ext uri="{FF2B5EF4-FFF2-40B4-BE49-F238E27FC236}">
                <a16:creationId xmlns:a16="http://schemas.microsoft.com/office/drawing/2014/main" id="{1FCC978B-E8E9-FFC8-A9D0-A35DCC02D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976563"/>
            <a:ext cx="1411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Check for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terminator</a:t>
            </a:r>
          </a:p>
        </p:txBody>
      </p:sp>
      <p:sp>
        <p:nvSpPr>
          <p:cNvPr id="122897" name="Text Box 17">
            <a:extLst>
              <a:ext uri="{FF2B5EF4-FFF2-40B4-BE49-F238E27FC236}">
                <a16:creationId xmlns:a16="http://schemas.microsoft.com/office/drawing/2014/main" id="{0A9D1CF1-AFE6-0109-9074-8007B41BF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9845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/>
              <a:t>array access to pointer!</a:t>
            </a:r>
          </a:p>
        </p:txBody>
      </p:sp>
      <p:sp>
        <p:nvSpPr>
          <p:cNvPr id="122898" name="Line 18">
            <a:extLst>
              <a:ext uri="{FF2B5EF4-FFF2-40B4-BE49-F238E27FC236}">
                <a16:creationId xmlns:a16="http://schemas.microsoft.com/office/drawing/2014/main" id="{17CAE22D-7AFB-79EC-DBB6-BC41BA4BC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336925"/>
            <a:ext cx="1905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9" name="Oval 19">
            <a:extLst>
              <a:ext uri="{FF2B5EF4-FFF2-40B4-BE49-F238E27FC236}">
                <a16:creationId xmlns:a16="http://schemas.microsoft.com/office/drawing/2014/main" id="{4CE4AEC7-5700-4A8A-CE36-7A3D8F060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41725"/>
            <a:ext cx="12954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2900" name="Text Box 20">
            <a:extLst>
              <a:ext uri="{FF2B5EF4-FFF2-40B4-BE49-F238E27FC236}">
                <a16:creationId xmlns:a16="http://schemas.microsoft.com/office/drawing/2014/main" id="{A37A57AD-19EA-7142-FB16-CB34B10F0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403725"/>
            <a:ext cx="2133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/>
              <a:t>What is the size of the array???</a:t>
            </a:r>
          </a:p>
        </p:txBody>
      </p:sp>
      <p:sp>
        <p:nvSpPr>
          <p:cNvPr id="122901" name="Line 21">
            <a:extLst>
              <a:ext uri="{FF2B5EF4-FFF2-40B4-BE49-F238E27FC236}">
                <a16:creationId xmlns:a16="http://schemas.microsoft.com/office/drawing/2014/main" id="{02E9D078-93A6-920B-E156-8AA3441447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2574925"/>
            <a:ext cx="18288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2" name="Oval 22">
            <a:extLst>
              <a:ext uri="{FF2B5EF4-FFF2-40B4-BE49-F238E27FC236}">
                <a16:creationId xmlns:a16="http://schemas.microsoft.com/office/drawing/2014/main" id="{B701E46D-FEFB-BBB5-C201-DCEE532EC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93925"/>
            <a:ext cx="1600200" cy="609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7" grpId="0"/>
      <p:bldP spid="122899" grpId="0" animBg="1"/>
      <p:bldP spid="122900" grpId="0"/>
      <p:bldP spid="12290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3FBE3410-1154-2F5C-3496-3714F9EF0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 to Pointer (char **argv)</a:t>
            </a:r>
          </a:p>
        </p:txBody>
      </p:sp>
      <p:sp>
        <p:nvSpPr>
          <p:cNvPr id="40962" name="Date Placeholder 3">
            <a:extLst>
              <a:ext uri="{FF2B5EF4-FFF2-40B4-BE49-F238E27FC236}">
                <a16:creationId xmlns:a16="http://schemas.microsoft.com/office/drawing/2014/main" id="{94D8AFAE-1308-BDC8-1F81-4B4A127C761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0963" name="Footer Placeholder 4">
            <a:extLst>
              <a:ext uri="{FF2B5EF4-FFF2-40B4-BE49-F238E27FC236}">
                <a16:creationId xmlns:a16="http://schemas.microsoft.com/office/drawing/2014/main" id="{DCA66C17-FDE5-5F72-2B7D-EA13B27C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2E95B774-8CAF-9448-FBDD-48B4CDD8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7B7A3A-4DA4-49C4-BAE1-03564EC14DE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DCEE3481-87EB-E614-87C5-F07CC20AF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spcBef>
                <a:spcPct val="20000"/>
              </a:spcBef>
              <a:defRPr/>
            </a:pPr>
            <a:r>
              <a:rPr lang="en-US" sz="2400" b="1" kern="0" dirty="0">
                <a:latin typeface="+mn-lt"/>
                <a:ea typeface="+mn-ea"/>
              </a:rPr>
              <a:t>Passing arguments to main:</a:t>
            </a:r>
          </a:p>
        </p:txBody>
      </p:sp>
      <p:sp>
        <p:nvSpPr>
          <p:cNvPr id="40966" name="Text Box 4">
            <a:extLst>
              <a:ext uri="{FF2B5EF4-FFF2-40B4-BE49-F238E27FC236}">
                <a16:creationId xmlns:a16="http://schemas.microsoft.com/office/drawing/2014/main" id="{A931198F-5391-F4AE-C652-B4B9A4279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98675"/>
            <a:ext cx="4340225" cy="1878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int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main(int argc, char **argv)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...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}    </a:t>
            </a: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264A5A9D-24AB-7264-AAA4-F4C5D3C920C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362200"/>
            <a:ext cx="5257800" cy="2174875"/>
            <a:chOff x="3505200" y="2362200"/>
            <a:chExt cx="5257800" cy="2174593"/>
          </a:xfrm>
        </p:grpSpPr>
        <p:sp>
          <p:nvSpPr>
            <p:cNvPr id="40973" name="Oval 19">
              <a:extLst>
                <a:ext uri="{FF2B5EF4-FFF2-40B4-BE49-F238E27FC236}">
                  <a16:creationId xmlns:a16="http://schemas.microsoft.com/office/drawing/2014/main" id="{0FBAE12B-FDA3-EA06-86C0-DFF93E047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5200" y="2362200"/>
              <a:ext cx="1295400" cy="609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40974" name="Text Box 20">
              <a:extLst>
                <a:ext uri="{FF2B5EF4-FFF2-40B4-BE49-F238E27FC236}">
                  <a16:creationId xmlns:a16="http://schemas.microsoft.com/office/drawing/2014/main" id="{25D4995C-62FA-5285-EF92-467487C3ED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2819400"/>
              <a:ext cx="2971800" cy="1717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/>
                <a:t>an array/</a:t>
              </a:r>
              <a:r>
                <a:rPr lang="en-US" altLang="en-US" sz="1600" u="sng"/>
                <a:t>v</a:t>
              </a:r>
              <a:r>
                <a:rPr lang="en-US" altLang="en-US" sz="1600"/>
                <a:t>ector of </a:t>
              </a:r>
            </a:p>
            <a:p>
              <a:r>
                <a:rPr lang="en-US" altLang="en-US" sz="1600"/>
                <a:t>char *</a:t>
              </a:r>
            </a:p>
            <a:p>
              <a:endParaRPr lang="en-US" altLang="en-US" sz="1600"/>
            </a:p>
            <a:p>
              <a:r>
                <a:rPr lang="en-US" altLang="en-US" sz="1600"/>
                <a:t>Recall when passing an array, a pointer to the first element is passed</a:t>
              </a:r>
            </a:p>
          </p:txBody>
        </p:sp>
        <p:sp>
          <p:nvSpPr>
            <p:cNvPr id="40975" name="Line 21">
              <a:extLst>
                <a:ext uri="{FF2B5EF4-FFF2-40B4-BE49-F238E27FC236}">
                  <a16:creationId xmlns:a16="http://schemas.microsoft.com/office/drawing/2014/main" id="{4FAA0A15-9EF7-C7F9-28A3-EB73160C59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48200" y="2895600"/>
              <a:ext cx="11430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>
            <a:extLst>
              <a:ext uri="{FF2B5EF4-FFF2-40B4-BE49-F238E27FC236}">
                <a16:creationId xmlns:a16="http://schemas.microsoft.com/office/drawing/2014/main" id="{66893DE7-D718-3CDC-A94E-5586C47A731F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828800"/>
            <a:ext cx="7253288" cy="1143000"/>
            <a:chOff x="1828800" y="1828800"/>
            <a:chExt cx="7252712" cy="1143000"/>
          </a:xfrm>
        </p:grpSpPr>
        <p:sp>
          <p:nvSpPr>
            <p:cNvPr id="40970" name="Line 9">
              <a:extLst>
                <a:ext uri="{FF2B5EF4-FFF2-40B4-BE49-F238E27FC236}">
                  <a16:creationId xmlns:a16="http://schemas.microsoft.com/office/drawing/2014/main" id="{63CBEB1F-F657-6920-C21F-3ECD8D2FC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7000" y="2112962"/>
              <a:ext cx="289560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Text Box 10">
              <a:extLst>
                <a:ext uri="{FF2B5EF4-FFF2-40B4-BE49-F238E27FC236}">
                  <a16:creationId xmlns:a16="http://schemas.microsoft.com/office/drawing/2014/main" id="{16608D23-CA88-E1FE-F461-04D8AE98A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600" y="1828800"/>
              <a:ext cx="351891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/>
                <a:t>size of the argv array/</a:t>
              </a:r>
              <a:r>
                <a:rPr lang="en-US" altLang="en-US" sz="1600" u="sng"/>
                <a:t>v</a:t>
              </a:r>
              <a:r>
                <a:rPr lang="en-US" altLang="en-US" sz="1600"/>
                <a:t>ector</a:t>
              </a:r>
            </a:p>
          </p:txBody>
        </p:sp>
        <p:sp>
          <p:nvSpPr>
            <p:cNvPr id="40972" name="Oval 22">
              <a:extLst>
                <a:ext uri="{FF2B5EF4-FFF2-40B4-BE49-F238E27FC236}">
                  <a16:creationId xmlns:a16="http://schemas.microsoft.com/office/drawing/2014/main" id="{E4AE3F19-2C63-E2B1-A8CC-F27B5899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2362200"/>
              <a:ext cx="990600" cy="609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4A9FC934-70C8-FB70-83BC-C18DF1044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43400"/>
            <a:ext cx="5788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cs typeface="Courier New" panose="02070309020205020404" pitchFamily="49" charset="0"/>
              </a:rPr>
              <a:t>Suppose you run the program this way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UNIX% ./program hello 1 2 3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argc == 5 </a:t>
            </a:r>
            <a:r>
              <a:rPr lang="en-US" altLang="en-US" sz="2000">
                <a:cs typeface="Courier New" panose="02070309020205020404" pitchFamily="49" charset="0"/>
              </a:rPr>
              <a:t>(five strings on the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cs typeface="Courier New" panose="02070309020205020404" pitchFamily="49" charset="0"/>
              </a:rPr>
              <a:t>                   command line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D1E887EE-8688-7E34-9819-CC5632521C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2685BE1E-4D1D-0E88-58F2-DA9C0997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1526EA6B-F800-26F8-281B-B27508D5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519B6C-EAC5-4A44-8D60-3F7534119C8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3012" name="Title 6">
            <a:extLst>
              <a:ext uri="{FF2B5EF4-FFF2-40B4-BE49-F238E27FC236}">
                <a16:creationId xmlns:a16="http://schemas.microsoft.com/office/drawing/2014/main" id="{0805FAA9-C90C-DE99-688C-D511315E1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 **argv</a:t>
            </a: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F7074184-877E-6367-ED51-25C38440D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3434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argv[0]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16A364D1-6C78-9CB9-D8E3-FFDF374BD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8862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argv[1]</a:t>
            </a:r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42B422D8-BCF7-3BD6-3544-6175AFF6E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4290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argv[2]</a:t>
            </a:r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9C3CA1C5-2CDC-1B43-95C8-CA8384701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92613"/>
            <a:ext cx="839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0x1000</a:t>
            </a:r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112503C1-D86E-7FDB-2D17-BE2CBB96B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935413"/>
            <a:ext cx="846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0x1008</a:t>
            </a:r>
          </a:p>
        </p:txBody>
      </p:sp>
      <p:sp>
        <p:nvSpPr>
          <p:cNvPr id="43018" name="Text Box 10">
            <a:extLst>
              <a:ext uri="{FF2B5EF4-FFF2-40B4-BE49-F238E27FC236}">
                <a16:creationId xmlns:a16="http://schemas.microsoft.com/office/drawing/2014/main" id="{6BEF9FB6-7768-BB24-1F6D-E2D9C46DA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478213"/>
            <a:ext cx="846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0x1010</a:t>
            </a:r>
          </a:p>
        </p:txBody>
      </p:sp>
      <p:sp>
        <p:nvSpPr>
          <p:cNvPr id="43019" name="Rectangle 6">
            <a:extLst>
              <a:ext uri="{FF2B5EF4-FFF2-40B4-BE49-F238E27FC236}">
                <a16:creationId xmlns:a16="http://schemas.microsoft.com/office/drawing/2014/main" id="{71A68E21-08A1-58FA-14DA-8F884A909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29718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argv[3]</a:t>
            </a:r>
          </a:p>
        </p:txBody>
      </p:sp>
      <p:sp>
        <p:nvSpPr>
          <p:cNvPr id="43020" name="Rectangle 7">
            <a:extLst>
              <a:ext uri="{FF2B5EF4-FFF2-40B4-BE49-F238E27FC236}">
                <a16:creationId xmlns:a16="http://schemas.microsoft.com/office/drawing/2014/main" id="{2E3C63B5-1357-0F67-8F71-1B44751A6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2514600"/>
            <a:ext cx="1527175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argv[4]</a:t>
            </a:r>
          </a:p>
        </p:txBody>
      </p:sp>
      <p:sp>
        <p:nvSpPr>
          <p:cNvPr id="43021" name="Text Box 9">
            <a:extLst>
              <a:ext uri="{FF2B5EF4-FFF2-40B4-BE49-F238E27FC236}">
                <a16:creationId xmlns:a16="http://schemas.microsoft.com/office/drawing/2014/main" id="{74EC2B4C-6863-57AE-1E16-DD7AA35B8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021013"/>
            <a:ext cx="846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0x1018</a:t>
            </a:r>
          </a:p>
        </p:txBody>
      </p:sp>
      <p:sp>
        <p:nvSpPr>
          <p:cNvPr id="43022" name="Text Box 10">
            <a:extLst>
              <a:ext uri="{FF2B5EF4-FFF2-40B4-BE49-F238E27FC236}">
                <a16:creationId xmlns:a16="http://schemas.microsoft.com/office/drawing/2014/main" id="{D936BFE8-3A01-22A4-F32B-39CBC0FC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2563813"/>
            <a:ext cx="846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0x1020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F21625F-1D87-9C6F-2E16-D761D0B587D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48000" y="2286000"/>
            <a:ext cx="16002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CC133C0-04EC-6C90-24FB-CB4012A84E2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48000" y="2971800"/>
            <a:ext cx="1600200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4A3C60A-776C-0D97-0A83-5E51BF31CC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0" y="3657600"/>
            <a:ext cx="1600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56AC312-DB87-4829-BDB8-7AAFF4D5E5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0" y="4114800"/>
            <a:ext cx="1600200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4A5EA9F-9B4B-3B74-97B1-37BED63A35A1}"/>
              </a:ext>
            </a:extLst>
          </p:cNvPr>
          <p:cNvCxnSpPr>
            <a:cxnSpLocks noChangeShapeType="1"/>
            <a:stCxn id="43013" idx="3"/>
          </p:cNvCxnSpPr>
          <p:nvPr/>
        </p:nvCxnSpPr>
        <p:spPr bwMode="auto">
          <a:xfrm>
            <a:off x="3048000" y="4572000"/>
            <a:ext cx="16002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3028" name="TextBox 37">
            <a:extLst>
              <a:ext uri="{FF2B5EF4-FFF2-40B4-BE49-F238E27FC236}">
                <a16:creationId xmlns:a16="http://schemas.microsoft.com/office/drawing/2014/main" id="{BA0B3DB4-9375-95A4-562A-5880A27B9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00600"/>
            <a:ext cx="1878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ja-JP" sz="2000">
                <a:latin typeface="Courier New" panose="02070309020205020404" pitchFamily="49" charset="0"/>
                <a:cs typeface="Courier New" panose="02070309020205020404" pitchFamily="49" charset="0"/>
              </a:rPr>
              <a:t>./program</a:t>
            </a: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29" name="TextBox 38">
            <a:extLst>
              <a:ext uri="{FF2B5EF4-FFF2-40B4-BE49-F238E27FC236}">
                <a16:creationId xmlns:a16="http://schemas.microsoft.com/office/drawing/2014/main" id="{2A0FF86B-3F69-0C5F-5364-E5B96D00D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038600"/>
            <a:ext cx="1262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ja-JP" sz="200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30" name="TextBox 39">
            <a:extLst>
              <a:ext uri="{FF2B5EF4-FFF2-40B4-BE49-F238E27FC236}">
                <a16:creationId xmlns:a16="http://schemas.microsoft.com/office/drawing/2014/main" id="{4FC55780-75A4-A741-B63F-0D4F0A758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42900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ja-JP" sz="200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31" name="TextBox 40">
            <a:extLst>
              <a:ext uri="{FF2B5EF4-FFF2-40B4-BE49-F238E27FC236}">
                <a16:creationId xmlns:a16="http://schemas.microsoft.com/office/drawing/2014/main" id="{94B7CE23-E3C6-27FC-F53E-4056BE589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2415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ja-JP" sz="2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32" name="TextBox 41">
            <a:extLst>
              <a:ext uri="{FF2B5EF4-FFF2-40B4-BE49-F238E27FC236}">
                <a16:creationId xmlns:a16="http://schemas.microsoft.com/office/drawing/2014/main" id="{B6B05801-6921-FED8-5F00-BD25ED4AA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03835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ja-JP" sz="200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ja-JP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1FFB2245-7820-24DC-82C8-0EA20B76FE9B}"/>
              </a:ext>
            </a:extLst>
          </p:cNvPr>
          <p:cNvSpPr>
            <a:spLocks/>
          </p:cNvSpPr>
          <p:nvPr/>
        </p:nvSpPr>
        <p:spPr bwMode="auto">
          <a:xfrm>
            <a:off x="5486400" y="2286000"/>
            <a:ext cx="685800" cy="1371600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0A60836-EA53-2A8A-8EAF-FD86D5A958EA}"/>
              </a:ext>
            </a:extLst>
          </p:cNvPr>
          <p:cNvSpPr txBox="1"/>
          <p:nvPr/>
        </p:nvSpPr>
        <p:spPr>
          <a:xfrm>
            <a:off x="6172200" y="2644775"/>
            <a:ext cx="28844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atin typeface="+mn-lt"/>
                <a:ea typeface="+mn-ea"/>
              </a:rPr>
              <a:t>These are strings!!</a:t>
            </a:r>
          </a:p>
          <a:p>
            <a:pPr eaLnBrk="1" hangingPunct="1">
              <a:defRPr/>
            </a:pPr>
            <a:r>
              <a:rPr lang="en-US" sz="2000" b="1" dirty="0">
                <a:latin typeface="+mn-lt"/>
                <a:ea typeface="+mn-ea"/>
              </a:rPr>
              <a:t>Not integers!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29FE84A4-E4A6-1103-E8D8-131561AE90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034" name="Footer Placeholder 4">
            <a:extLst>
              <a:ext uri="{FF2B5EF4-FFF2-40B4-BE49-F238E27FC236}">
                <a16:creationId xmlns:a16="http://schemas.microsoft.com/office/drawing/2014/main" id="{5AEFA768-C752-825E-3FDF-5BE67274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84CC444C-1CAD-C2E7-FD1D-49E619758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5AFCDB-1F1F-4EF5-A660-59C476BF9CE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02DE7A5B-3C82-C538-A59A-61850F96A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1EC3033A-4C3F-C41A-D228-F39D8D560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Structures and Unions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AD9CB5DC-9BA7-1BDA-4C1B-B9A1CFE416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5D855662-2449-F491-F8B1-583C5F16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C26A112D-4B13-68CC-8A85-85369FB3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17910E-2FAE-4E2A-883E-357A7EFDCDC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88797ABD-3D0A-7A88-DC77-5B559BC28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in C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56EDE9F0-3A59-F546-0FFC-04D1EB873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019675"/>
            <a:ext cx="45148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ahoma" panose="020B0604030504040204" pitchFamily="34" charset="0"/>
              </a:rPr>
              <a:t>No bounds checking!</a:t>
            </a:r>
          </a:p>
          <a:p>
            <a:r>
              <a:rPr lang="en-US" altLang="en-US" sz="1600">
                <a:latin typeface="Tahoma" panose="020B0604030504040204" pitchFamily="34" charset="0"/>
              </a:rPr>
              <a:t>Allowed – usually causes no </a:t>
            </a:r>
            <a:r>
              <a:rPr lang="en-US" altLang="en-US" sz="1600" i="1">
                <a:latin typeface="Tahoma" panose="020B0604030504040204" pitchFamily="34" charset="0"/>
              </a:rPr>
              <a:t>obvious</a:t>
            </a:r>
            <a:r>
              <a:rPr lang="en-US" altLang="en-US" sz="1600">
                <a:latin typeface="Tahoma" panose="020B0604030504040204" pitchFamily="34" charset="0"/>
              </a:rPr>
              <a:t> error</a:t>
            </a:r>
          </a:p>
          <a:p>
            <a:r>
              <a:rPr lang="en-US" altLang="en-US" sz="1600">
                <a:latin typeface="Tahoma" panose="020B0604030504040204" pitchFamily="34" charset="0"/>
              </a:rPr>
              <a:t>  array[10] may overwrite b</a:t>
            </a:r>
          </a:p>
        </p:txBody>
      </p:sp>
      <p:sp>
        <p:nvSpPr>
          <p:cNvPr id="19462" name="Text Box 7">
            <a:extLst>
              <a:ext uri="{FF2B5EF4-FFF2-40B4-BE49-F238E27FC236}">
                <a16:creationId xmlns:a16="http://schemas.microsoft.com/office/drawing/2014/main" id="{846F6869-1C3B-4A5B-A4AA-EF0FC0662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388" y="2028825"/>
            <a:ext cx="38042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/>
                <a:ea typeface="MS PGothic"/>
                <a:cs typeface="Arial"/>
              </a:rPr>
              <a:t>Unlike Java, array size in definition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9463" name="Line 8">
            <a:extLst>
              <a:ext uri="{FF2B5EF4-FFF2-40B4-BE49-F238E27FC236}">
                <a16:creationId xmlns:a16="http://schemas.microsoft.com/office/drawing/2014/main" id="{BC9D8ABE-BC79-18DF-3CDD-9A25D7955C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209800"/>
            <a:ext cx="1676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9">
            <a:extLst>
              <a:ext uri="{FF2B5EF4-FFF2-40B4-BE49-F238E27FC236}">
                <a16:creationId xmlns:a16="http://schemas.microsoft.com/office/drawing/2014/main" id="{7826186D-C7D4-69AC-9D52-DB8809572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19363"/>
            <a:ext cx="2241550" cy="235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int array[10];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int b;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array[0]   = 3;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array[9]   = 4;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array[10]  = 5;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array[-1]  = 6;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84DC2457-0411-0471-9CEA-489F5C455E5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590800"/>
            <a:ext cx="5724525" cy="630238"/>
            <a:chOff x="1872" y="2112"/>
            <a:chExt cx="3606" cy="397"/>
          </a:xfrm>
        </p:grpSpPr>
        <p:sp>
          <p:nvSpPr>
            <p:cNvPr id="19474" name="Text Box 11">
              <a:extLst>
                <a:ext uri="{FF2B5EF4-FFF2-40B4-BE49-F238E27FC236}">
                  <a16:creationId xmlns:a16="http://schemas.microsoft.com/office/drawing/2014/main" id="{179AF9BD-62F2-51CA-412F-986D224D8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112"/>
              <a:ext cx="269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u="sng">
                  <a:latin typeface="Tahoma" panose="020B0604030504040204" pitchFamily="34" charset="0"/>
                </a:rPr>
                <a:t>Compare:</a:t>
              </a:r>
              <a:r>
                <a:rPr lang="en-US" altLang="en-US" sz="1600">
                  <a:latin typeface="Tahoma" panose="020B0604030504040204" pitchFamily="34" charset="0"/>
                </a:rPr>
                <a:t>  C:</a:t>
              </a:r>
              <a:r>
                <a:rPr lang="en-US" altLang="en-US" sz="1600">
                  <a:latin typeface="Courier New" panose="02070309020205020404" pitchFamily="49" charset="0"/>
                </a:rPr>
                <a:t>	int array[10];</a:t>
              </a:r>
            </a:p>
            <a:p>
              <a:pPr eaLnBrk="1" hangingPunct="1"/>
              <a:r>
                <a:rPr lang="en-US" altLang="en-US" sz="1600">
                  <a:latin typeface="Tahoma" panose="020B0604030504040204" pitchFamily="34" charset="0"/>
                </a:rPr>
                <a:t>Java:</a:t>
              </a:r>
              <a:r>
                <a:rPr lang="en-US" altLang="en-US" sz="1600">
                  <a:latin typeface="Courier New" panose="02070309020205020404" pitchFamily="49" charset="0"/>
                </a:rPr>
                <a:t>	int[] array = new int[10];</a:t>
              </a:r>
            </a:p>
          </p:txBody>
        </p:sp>
        <p:sp>
          <p:nvSpPr>
            <p:cNvPr id="19475" name="Line 12">
              <a:extLst>
                <a:ext uri="{FF2B5EF4-FFF2-40B4-BE49-F238E27FC236}">
                  <a16:creationId xmlns:a16="http://schemas.microsoft.com/office/drawing/2014/main" id="{F9B69EE6-A60F-65B1-C35E-8410C5FBFA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2199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6" name="Text Box 14">
            <a:extLst>
              <a:ext uri="{FF2B5EF4-FFF2-40B4-BE49-F238E27FC236}">
                <a16:creationId xmlns:a16="http://schemas.microsoft.com/office/drawing/2014/main" id="{B19C2B9A-C622-E64D-E4D9-B9AD685BF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1571625"/>
            <a:ext cx="4386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All elements of same type – homogenous</a:t>
            </a:r>
          </a:p>
        </p:txBody>
      </p:sp>
      <p:sp>
        <p:nvSpPr>
          <p:cNvPr id="19467" name="Line 15">
            <a:extLst>
              <a:ext uri="{FF2B5EF4-FFF2-40B4-BE49-F238E27FC236}">
                <a16:creationId xmlns:a16="http://schemas.microsoft.com/office/drawing/2014/main" id="{5B3CE40B-675C-EA68-4408-C820C257D6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752600"/>
            <a:ext cx="3124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1CDF166F-7443-2750-D185-9D3A22A0B4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4953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Oval 17">
            <a:extLst>
              <a:ext uri="{FF2B5EF4-FFF2-40B4-BE49-F238E27FC236}">
                <a16:creationId xmlns:a16="http://schemas.microsoft.com/office/drawing/2014/main" id="{25D9006F-459A-A85F-927A-F1D129953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51313"/>
            <a:ext cx="609600" cy="7620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86034" name="Line 18">
            <a:extLst>
              <a:ext uri="{FF2B5EF4-FFF2-40B4-BE49-F238E27FC236}">
                <a16:creationId xmlns:a16="http://schemas.microsoft.com/office/drawing/2014/main" id="{BEECE845-5891-FA99-1A14-856286A794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1447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Text Box 19">
            <a:extLst>
              <a:ext uri="{FF2B5EF4-FFF2-40B4-BE49-F238E27FC236}">
                <a16:creationId xmlns:a16="http://schemas.microsoft.com/office/drawing/2014/main" id="{D80CAAA4-CFDF-8D92-1067-B5D887B65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276600"/>
            <a:ext cx="2532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First element (index 0)</a:t>
            </a: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A5031C4C-22C0-DA1D-37A7-61B3237E4E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733800"/>
            <a:ext cx="1447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Text Box 21">
            <a:extLst>
              <a:ext uri="{FF2B5EF4-FFF2-40B4-BE49-F238E27FC236}">
                <a16:creationId xmlns:a16="http://schemas.microsoft.com/office/drawing/2014/main" id="{7B662796-F29C-68DB-C5B1-486A9A9F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49650"/>
            <a:ext cx="310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Last element (index size - 1)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33" grpId="0" animBg="1"/>
      <p:bldP spid="86035" grpId="0"/>
      <p:bldP spid="860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AB77F37F-4150-A61D-4305-97904B72593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41AB2F13-C7DE-02CC-54A3-78917BA8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0D2771ED-7C86-ACF4-BBFE-BF2D6BCA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E6741F-9CEA-44E1-858F-D63153B2F34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B4EFE2B-04DB-ACC6-2E40-B20919A9A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Representation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55573EE2-EE0B-507F-5C9F-246B12571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125788"/>
          </a:xfrm>
        </p:spPr>
        <p:txBody>
          <a:bodyPr/>
          <a:lstStyle/>
          <a:p>
            <a:pPr eaLnBrk="1" hangingPunct="1"/>
            <a:r>
              <a:rPr lang="en-US" altLang="en-US" sz="2000"/>
              <a:t>Homogeneous </a:t>
            </a:r>
            <a:r>
              <a:rPr lang="en-US" altLang="en-US" sz="2000">
                <a:sym typeface="Symbol" panose="05050102010706020507" pitchFamily="18" charset="2"/>
              </a:rPr>
              <a:t></a:t>
            </a:r>
            <a:r>
              <a:rPr lang="en-US" altLang="en-US" sz="2000"/>
              <a:t> Each element same size – s bytes</a:t>
            </a:r>
          </a:p>
          <a:p>
            <a:pPr lvl="1" eaLnBrk="1" hangingPunct="1"/>
            <a:r>
              <a:rPr lang="en-US" altLang="en-US" sz="1800"/>
              <a:t>An array of m data values is a sequence of m</a:t>
            </a:r>
            <a:r>
              <a:rPr lang="en-US" altLang="en-US" sz="1800">
                <a:sym typeface="Symbol" panose="05050102010706020507" pitchFamily="18" charset="2"/>
              </a:rPr>
              <a:t></a:t>
            </a:r>
            <a:r>
              <a:rPr lang="en-US" altLang="en-US" sz="1800"/>
              <a:t>s bytes</a:t>
            </a:r>
          </a:p>
          <a:p>
            <a:pPr lvl="1" eaLnBrk="1" hangingPunct="1"/>
            <a:r>
              <a:rPr lang="en-US" altLang="en-US" sz="1800"/>
              <a:t>Indexing: 0</a:t>
            </a:r>
            <a:r>
              <a:rPr lang="en-US" altLang="en-US" sz="1800" baseline="30000"/>
              <a:t>th</a:t>
            </a:r>
            <a:r>
              <a:rPr lang="en-US" altLang="en-US" sz="1800"/>
              <a:t> value at byte s</a:t>
            </a:r>
            <a:r>
              <a:rPr lang="en-US" altLang="en-US" sz="1800">
                <a:sym typeface="Symbol" panose="05050102010706020507" pitchFamily="18" charset="2"/>
              </a:rPr>
              <a:t>0, </a:t>
            </a: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r>
              <a:rPr lang="en-US" altLang="en-US" sz="1800"/>
              <a:t> value at byte s</a:t>
            </a:r>
            <a:r>
              <a:rPr lang="en-US" altLang="en-US" sz="1800">
                <a:sym typeface="Symbol" panose="05050102010706020507" pitchFamily="18" charset="2"/>
              </a:rPr>
              <a:t>1, …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 and s are </a:t>
            </a:r>
            <a:r>
              <a:rPr lang="en-US" altLang="en-US" sz="2000" u="sng"/>
              <a:t>not</a:t>
            </a:r>
            <a:r>
              <a:rPr lang="en-US" altLang="en-US" sz="2000"/>
              <a:t> part of representation</a:t>
            </a:r>
          </a:p>
          <a:p>
            <a:pPr lvl="1" eaLnBrk="1" hangingPunct="1"/>
            <a:r>
              <a:rPr lang="en-US" altLang="en-US" sz="1800"/>
              <a:t>Unlike in some other languages</a:t>
            </a:r>
          </a:p>
          <a:p>
            <a:pPr lvl="1" eaLnBrk="1" hangingPunct="1"/>
            <a:r>
              <a:rPr lang="en-US" altLang="en-US" sz="1800"/>
              <a:t>s known by compiler – usually irrelevant to programmer</a:t>
            </a:r>
          </a:p>
          <a:p>
            <a:pPr lvl="1" eaLnBrk="1" hangingPunct="1"/>
            <a:r>
              <a:rPr lang="en-US" altLang="en-US" sz="1800"/>
              <a:t>m often known by compiler – if not, must be saved by programmer</a:t>
            </a:r>
          </a:p>
        </p:txBody>
      </p:sp>
      <p:grpSp>
        <p:nvGrpSpPr>
          <p:cNvPr id="20486" name="Group 4">
            <a:extLst>
              <a:ext uri="{FF2B5EF4-FFF2-40B4-BE49-F238E27FC236}">
                <a16:creationId xmlns:a16="http://schemas.microsoft.com/office/drawing/2014/main" id="{38FB04C7-30F1-DC09-CD9F-E0A797F4D9B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572000"/>
            <a:ext cx="4111625" cy="1371600"/>
            <a:chOff x="1250" y="3072"/>
            <a:chExt cx="2590" cy="864"/>
          </a:xfrm>
        </p:grpSpPr>
        <p:sp>
          <p:nvSpPr>
            <p:cNvPr id="20488" name="Rectangle 5">
              <a:extLst>
                <a:ext uri="{FF2B5EF4-FFF2-40B4-BE49-F238E27FC236}">
                  <a16:creationId xmlns:a16="http://schemas.microsoft.com/office/drawing/2014/main" id="{75D4682A-14A9-0E13-5FA7-FECF9EDCC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4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a[0]</a:t>
              </a:r>
            </a:p>
          </p:txBody>
        </p:sp>
        <p:sp>
          <p:nvSpPr>
            <p:cNvPr id="20489" name="Rectangle 6">
              <a:extLst>
                <a:ext uri="{FF2B5EF4-FFF2-40B4-BE49-F238E27FC236}">
                  <a16:creationId xmlns:a16="http://schemas.microsoft.com/office/drawing/2014/main" id="{8DF2C663-B920-F763-C47A-15972D85B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36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a[1]</a:t>
              </a:r>
            </a:p>
          </p:txBody>
        </p:sp>
        <p:sp>
          <p:nvSpPr>
            <p:cNvPr id="20490" name="Rectangle 7">
              <a:extLst>
                <a:ext uri="{FF2B5EF4-FFF2-40B4-BE49-F238E27FC236}">
                  <a16:creationId xmlns:a16="http://schemas.microsoft.com/office/drawing/2014/main" id="{26B48A52-F130-CA9E-1E2B-C009B84D4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7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a[2]</a:t>
              </a:r>
            </a:p>
          </p:txBody>
        </p:sp>
        <p:sp>
          <p:nvSpPr>
            <p:cNvPr id="20491" name="Text Box 8">
              <a:extLst>
                <a:ext uri="{FF2B5EF4-FFF2-40B4-BE49-F238E27FC236}">
                  <a16:creationId xmlns:a16="http://schemas.microsoft.com/office/drawing/2014/main" id="{C1E97064-94F7-DAE2-16D2-DE3E9724DF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679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0492" name="Text Box 9">
              <a:extLst>
                <a:ext uri="{FF2B5EF4-FFF2-40B4-BE49-F238E27FC236}">
                  <a16:creationId xmlns:a16="http://schemas.microsoft.com/office/drawing/2014/main" id="{53BFDC8B-91E5-0008-4FF3-BD24C9E60F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39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0493" name="Text Box 10">
              <a:extLst>
                <a:ext uri="{FF2B5EF4-FFF2-40B4-BE49-F238E27FC236}">
                  <a16:creationId xmlns:a16="http://schemas.microsoft.com/office/drawing/2014/main" id="{41A82BD3-F9C0-10AF-71D6-29AC72336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10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</p:grpSp>
      <p:sp>
        <p:nvSpPr>
          <p:cNvPr id="20487" name="Text Box 4">
            <a:extLst>
              <a:ext uri="{FF2B5EF4-FFF2-40B4-BE49-F238E27FC236}">
                <a16:creationId xmlns:a16="http://schemas.microsoft.com/office/drawing/2014/main" id="{D53274F2-7C9C-D014-0D5A-518DBF222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029200"/>
            <a:ext cx="15652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a[3];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>
            <a:extLst>
              <a:ext uri="{FF2B5EF4-FFF2-40B4-BE49-F238E27FC236}">
                <a16:creationId xmlns:a16="http://schemas.microsoft.com/office/drawing/2014/main" id="{8505BB0E-5B2C-8DF1-2978-8CD33CAF792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E2218212-7807-23E4-1B7B-11C1D53A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C7F4256C-30DF-E057-2FF5-A8B898211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ABCD0C-C381-4FAB-A080-72E13ADE32C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356296D6-FBC0-EA09-2CB1-7F9D11052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Representation</a:t>
            </a:r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id="{BEB32D86-55E9-6C56-2D5A-D4A58C4EB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575" y="1247775"/>
            <a:ext cx="21748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char    c1;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    a[3];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char    c2;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    i;</a:t>
            </a:r>
          </a:p>
        </p:txBody>
      </p:sp>
      <p:grpSp>
        <p:nvGrpSpPr>
          <p:cNvPr id="21510" name="Group 5">
            <a:extLst>
              <a:ext uri="{FF2B5EF4-FFF2-40B4-BE49-F238E27FC236}">
                <a16:creationId xmlns:a16="http://schemas.microsoft.com/office/drawing/2014/main" id="{235A8CC0-E546-0C5D-718E-2E2542A7EEB9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000375"/>
            <a:ext cx="4117975" cy="2747963"/>
            <a:chOff x="1246" y="2160"/>
            <a:chExt cx="2594" cy="1731"/>
          </a:xfrm>
        </p:grpSpPr>
        <p:sp>
          <p:nvSpPr>
            <p:cNvPr id="21516" name="Rectangle 6">
              <a:extLst>
                <a:ext uri="{FF2B5EF4-FFF2-40B4-BE49-F238E27FC236}">
                  <a16:creationId xmlns:a16="http://schemas.microsoft.com/office/drawing/2014/main" id="{FBC9F507-FA49-BCBC-4A29-200320C63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00"/>
              <a:ext cx="48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21517" name="Rectangle 7">
              <a:extLst>
                <a:ext uri="{FF2B5EF4-FFF2-40B4-BE49-F238E27FC236}">
                  <a16:creationId xmlns:a16="http://schemas.microsoft.com/office/drawing/2014/main" id="{9275D998-A9A8-ECA2-F4BB-89CCDAF40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600"/>
              <a:ext cx="1440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1518" name="Rectangle 8">
              <a:extLst>
                <a:ext uri="{FF2B5EF4-FFF2-40B4-BE49-F238E27FC236}">
                  <a16:creationId xmlns:a16="http://schemas.microsoft.com/office/drawing/2014/main" id="{8F72C185-5E53-0361-5971-410EDB4C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31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a[0]</a:t>
              </a:r>
            </a:p>
          </p:txBody>
        </p:sp>
        <p:sp>
          <p:nvSpPr>
            <p:cNvPr id="21519" name="Rectangle 9">
              <a:extLst>
                <a:ext uri="{FF2B5EF4-FFF2-40B4-BE49-F238E27FC236}">
                  <a16:creationId xmlns:a16="http://schemas.microsoft.com/office/drawing/2014/main" id="{32D82C4B-FFAB-B9EF-DA89-ED861F865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24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a[1]</a:t>
              </a:r>
            </a:p>
          </p:txBody>
        </p:sp>
        <p:sp>
          <p:nvSpPr>
            <p:cNvPr id="21520" name="Rectangle 10">
              <a:extLst>
                <a:ext uri="{FF2B5EF4-FFF2-40B4-BE49-F238E27FC236}">
                  <a16:creationId xmlns:a16="http://schemas.microsoft.com/office/drawing/2014/main" id="{B0B82370-11AB-4442-AFD7-5FE485E82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736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a[2]</a:t>
              </a:r>
            </a:p>
          </p:txBody>
        </p:sp>
        <p:sp>
          <p:nvSpPr>
            <p:cNvPr id="21521" name="Rectangle 11">
              <a:extLst>
                <a:ext uri="{FF2B5EF4-FFF2-40B4-BE49-F238E27FC236}">
                  <a16:creationId xmlns:a16="http://schemas.microsoft.com/office/drawing/2014/main" id="{EB1245D0-6200-212C-C712-B492C9F0C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16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21522" name="Text Box 12">
              <a:extLst>
                <a:ext uri="{FF2B5EF4-FFF2-40B4-BE49-F238E27FC236}">
                  <a16:creationId xmlns:a16="http://schemas.microsoft.com/office/drawing/2014/main" id="{2B9E0DAC-1373-5383-5C02-0EC7B605F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679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1523" name="Text Box 13">
              <a:extLst>
                <a:ext uri="{FF2B5EF4-FFF2-40B4-BE49-F238E27FC236}">
                  <a16:creationId xmlns:a16="http://schemas.microsoft.com/office/drawing/2014/main" id="{25888866-30BF-E875-6FA6-D756CB656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39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1524" name="Text Box 14">
              <a:extLst>
                <a:ext uri="{FF2B5EF4-FFF2-40B4-BE49-F238E27FC236}">
                  <a16:creationId xmlns:a16="http://schemas.microsoft.com/office/drawing/2014/main" id="{6A97127B-2BB9-7AB0-37BC-C546983DB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0" y="310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  <p:sp>
          <p:nvSpPr>
            <p:cNvPr id="21525" name="Text Box 15">
              <a:extLst>
                <a:ext uri="{FF2B5EF4-FFF2-40B4-BE49-F238E27FC236}">
                  <a16:creationId xmlns:a16="http://schemas.microsoft.com/office/drawing/2014/main" id="{871E82FD-ACC8-8BFE-C1D7-E8FA195BE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" y="2815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0x100C</a:t>
              </a:r>
            </a:p>
          </p:txBody>
        </p:sp>
        <p:sp>
          <p:nvSpPr>
            <p:cNvPr id="21526" name="Text Box 16">
              <a:extLst>
                <a:ext uri="{FF2B5EF4-FFF2-40B4-BE49-F238E27FC236}">
                  <a16:creationId xmlns:a16="http://schemas.microsoft.com/office/drawing/2014/main" id="{E23B3961-B0CA-ACB2-2E00-96376E079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208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0x1014</a:t>
              </a:r>
            </a:p>
          </p:txBody>
        </p:sp>
        <p:sp>
          <p:nvSpPr>
            <p:cNvPr id="21527" name="Rectangle 17">
              <a:extLst>
                <a:ext uri="{FF2B5EF4-FFF2-40B4-BE49-F238E27FC236}">
                  <a16:creationId xmlns:a16="http://schemas.microsoft.com/office/drawing/2014/main" id="{3C5F30DF-63BC-79E0-FCDB-7021F7A29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448"/>
              <a:ext cx="48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21528" name="Rectangle 18">
              <a:extLst>
                <a:ext uri="{FF2B5EF4-FFF2-40B4-BE49-F238E27FC236}">
                  <a16:creationId xmlns:a16="http://schemas.microsoft.com/office/drawing/2014/main" id="{61CAD389-7AE5-A739-6C0C-AFCAF89A8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448"/>
              <a:ext cx="1440" cy="2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1529" name="Text Box 19">
              <a:extLst>
                <a:ext uri="{FF2B5EF4-FFF2-40B4-BE49-F238E27FC236}">
                  <a16:creationId xmlns:a16="http://schemas.microsoft.com/office/drawing/2014/main" id="{E69AC869-56C6-A137-E8F4-D19044470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496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0x1010</a:t>
              </a:r>
            </a:p>
          </p:txBody>
        </p:sp>
      </p:grpSp>
      <p:sp>
        <p:nvSpPr>
          <p:cNvPr id="21511" name="Text Box 21">
            <a:extLst>
              <a:ext uri="{FF2B5EF4-FFF2-40B4-BE49-F238E27FC236}">
                <a16:creationId xmlns:a16="http://schemas.microsoft.com/office/drawing/2014/main" id="{BA91F7C5-B15C-49B8-81A2-D0F090E4A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575" y="4114800"/>
            <a:ext cx="25876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Could be optimized by making these adjacent, and reducing padding  (by default, not)</a:t>
            </a:r>
          </a:p>
        </p:txBody>
      </p:sp>
      <p:sp>
        <p:nvSpPr>
          <p:cNvPr id="21512" name="Line 22">
            <a:extLst>
              <a:ext uri="{FF2B5EF4-FFF2-40B4-BE49-F238E27FC236}">
                <a16:creationId xmlns:a16="http://schemas.microsoft.com/office/drawing/2014/main" id="{83D572CA-FA0B-E243-13BC-B650145F81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3375" y="3733800"/>
            <a:ext cx="566738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23">
            <a:extLst>
              <a:ext uri="{FF2B5EF4-FFF2-40B4-BE49-F238E27FC236}">
                <a16:creationId xmlns:a16="http://schemas.microsoft.com/office/drawing/2014/main" id="{595C74F9-133C-E119-2187-6181BB4D0E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3375" y="4876800"/>
            <a:ext cx="566738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25">
            <a:extLst>
              <a:ext uri="{FF2B5EF4-FFF2-40B4-BE49-F238E27FC236}">
                <a16:creationId xmlns:a16="http://schemas.microsoft.com/office/drawing/2014/main" id="{247FF716-BA3B-D53A-5CC1-F5E02E4B5F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3375" y="5057775"/>
            <a:ext cx="685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26">
            <a:extLst>
              <a:ext uri="{FF2B5EF4-FFF2-40B4-BE49-F238E27FC236}">
                <a16:creationId xmlns:a16="http://schemas.microsoft.com/office/drawing/2014/main" id="{E13A56A2-47DF-07C2-9166-558960D61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5514975"/>
            <a:ext cx="18621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Array aligned by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size of elements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C696C047-0161-74F0-3A60-8C90172BB83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C1433F77-FB75-F400-951E-21DA7C92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997DDA65-DCD8-FAFD-46DF-12D682A2F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815AD9-3183-4E09-ACB8-967A54667C9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A4ADFE1A-2584-FB3B-6DBC-A739EBCE0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Sizes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2B98083A-D9A3-2826-4E38-279EE0EAB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 sz="2000"/>
              <a:t>What is</a:t>
            </a:r>
          </a:p>
          <a:p>
            <a:pPr algn="ctr" eaLnBrk="1" hangingPunct="1"/>
            <a:endParaRPr lang="en-US" altLang="en-US" sz="2000"/>
          </a:p>
          <a:p>
            <a:pPr algn="ctr" eaLnBrk="1" hangingPunct="1"/>
            <a:r>
              <a:rPr lang="en-US" altLang="en-US" sz="2000">
                <a:latin typeface="Courier New" panose="02070309020205020404" pitchFamily="49" charset="0"/>
              </a:rPr>
              <a:t>sizeof(array[3])</a:t>
            </a:r>
            <a:r>
              <a:rPr lang="en-US" altLang="en-US" sz="2000"/>
              <a:t>?</a:t>
            </a:r>
          </a:p>
          <a:p>
            <a:pPr algn="ctr" eaLnBrk="1" hangingPunct="1"/>
            <a:endParaRPr lang="en-US" altLang="en-US" sz="3200">
              <a:solidFill>
                <a:srgbClr val="339933"/>
              </a:solidFill>
              <a:latin typeface="Century Gothic" panose="020B0502020202020204" pitchFamily="34" charset="0"/>
            </a:endParaRPr>
          </a:p>
          <a:p>
            <a:pPr algn="ctr" eaLnBrk="1" hangingPunct="1"/>
            <a:r>
              <a:rPr lang="en-US" altLang="en-US" sz="2000">
                <a:latin typeface="Courier New" panose="02070309020205020404" pitchFamily="49" charset="0"/>
              </a:rPr>
              <a:t>sizeof(array)</a:t>
            </a:r>
            <a:r>
              <a:rPr lang="en-US" altLang="en-US" sz="2000"/>
              <a:t>?</a:t>
            </a:r>
            <a:endParaRPr lang="en-US" altLang="en-US" sz="3200">
              <a:solidFill>
                <a:srgbClr val="3333FF"/>
              </a:solidFill>
              <a:latin typeface="Arial Black" panose="020B0A04020102020204" pitchFamily="34" charset="0"/>
            </a:endParaRPr>
          </a:p>
        </p:txBody>
      </p:sp>
      <p:sp>
        <p:nvSpPr>
          <p:cNvPr id="22534" name="Text Box 4">
            <a:extLst>
              <a:ext uri="{FF2B5EF4-FFF2-40B4-BE49-F238E27FC236}">
                <a16:creationId xmlns:a16="http://schemas.microsoft.com/office/drawing/2014/main" id="{F2070608-0F76-A9A4-7913-6F210A7E9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575" y="1873250"/>
            <a:ext cx="24796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int  array[10];</a:t>
            </a: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94D70E3C-B0C0-F434-327E-77E22EE94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075" y="3321050"/>
            <a:ext cx="365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/>
              <a:t>4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id="{72968EB6-4DD9-0FA1-2684-89C65E646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4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/>
              <a:t>40</a:t>
            </a:r>
          </a:p>
        </p:txBody>
      </p:sp>
      <p:sp>
        <p:nvSpPr>
          <p:cNvPr id="99335" name="Text Box 7">
            <a:extLst>
              <a:ext uri="{FF2B5EF4-FFF2-40B4-BE49-F238E27FC236}">
                <a16:creationId xmlns:a16="http://schemas.microsoft.com/office/drawing/2014/main" id="{538D1B19-171D-8814-6D05-944FFE562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0"/>
            <a:ext cx="18716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0">
                <a:latin typeface="Tahoma" panose="020B0604030504040204" pitchFamily="34" charset="0"/>
              </a:rPr>
              <a:t>returns the size of </a:t>
            </a:r>
          </a:p>
          <a:p>
            <a:r>
              <a:rPr lang="en-US" altLang="en-US" sz="1600" b="0">
                <a:latin typeface="Tahoma" panose="020B0604030504040204" pitchFamily="34" charset="0"/>
              </a:rPr>
              <a:t>an object in bytes</a:t>
            </a:r>
          </a:p>
        </p:txBody>
      </p:sp>
      <p:sp>
        <p:nvSpPr>
          <p:cNvPr id="99336" name="Line 8">
            <a:extLst>
              <a:ext uri="{FF2B5EF4-FFF2-40B4-BE49-F238E27FC236}">
                <a16:creationId xmlns:a16="http://schemas.microsoft.com/office/drawing/2014/main" id="{E9B1BA9B-61EA-3427-470D-FDFFEF37E1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657600"/>
            <a:ext cx="1143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7" name="Oval 9">
            <a:extLst>
              <a:ext uri="{FF2B5EF4-FFF2-40B4-BE49-F238E27FC236}">
                <a16:creationId xmlns:a16="http://schemas.microsoft.com/office/drawing/2014/main" id="{58D7335A-FA51-0314-8325-98D566168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1143000" cy="533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34" grpId="0"/>
      <p:bldP spid="99335" grpId="0"/>
      <p:bldP spid="99335" grpId="1"/>
      <p:bldP spid="99337" grpId="0" animBg="1"/>
      <p:bldP spid="9933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>
            <a:extLst>
              <a:ext uri="{FF2B5EF4-FFF2-40B4-BE49-F238E27FC236}">
                <a16:creationId xmlns:a16="http://schemas.microsoft.com/office/drawing/2014/main" id="{1C897D98-577A-1265-9291-7B1BE0355F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E25FC188-51AC-14A1-AF73-03CF7A3D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66A79F48-0AF3-49C2-DC18-D9CC921A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8CCF16-8615-4C94-BBE6-0D5CD67775C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52DA9531-6CBB-0991-C3D9-D787A86F5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Multi-Dimensional Arrays</a:t>
            </a:r>
          </a:p>
        </p:txBody>
      </p:sp>
      <p:sp>
        <p:nvSpPr>
          <p:cNvPr id="23557" name="Text Box 3">
            <a:extLst>
              <a:ext uri="{FF2B5EF4-FFF2-40B4-BE49-F238E27FC236}">
                <a16:creationId xmlns:a16="http://schemas.microsoft.com/office/drawing/2014/main" id="{69FDF7CC-EEF9-2872-DA4A-CB63B6F33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2936875" cy="113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int  matrix[2][3];</a:t>
            </a:r>
          </a:p>
          <a:p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matrix[1][0] = 17;</a:t>
            </a:r>
          </a:p>
        </p:txBody>
      </p:sp>
      <p:grpSp>
        <p:nvGrpSpPr>
          <p:cNvPr id="23558" name="Group 4">
            <a:extLst>
              <a:ext uri="{FF2B5EF4-FFF2-40B4-BE49-F238E27FC236}">
                <a16:creationId xmlns:a16="http://schemas.microsoft.com/office/drawing/2014/main" id="{5AB50B14-3B89-0233-9555-C5E45E034C35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371600"/>
            <a:ext cx="4116388" cy="2743200"/>
            <a:chOff x="1583" y="2352"/>
            <a:chExt cx="2593" cy="1728"/>
          </a:xfrm>
        </p:grpSpPr>
        <p:sp>
          <p:nvSpPr>
            <p:cNvPr id="23561" name="Rectangle 5">
              <a:extLst>
                <a:ext uri="{FF2B5EF4-FFF2-40B4-BE49-F238E27FC236}">
                  <a16:creationId xmlns:a16="http://schemas.microsoft.com/office/drawing/2014/main" id="{BF9823A4-49E1-00AA-5D0A-469116E12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79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matrix[0][0]</a:t>
              </a:r>
            </a:p>
          </p:txBody>
        </p:sp>
        <p:sp>
          <p:nvSpPr>
            <p:cNvPr id="23562" name="Rectangle 6">
              <a:extLst>
                <a:ext uri="{FF2B5EF4-FFF2-40B4-BE49-F238E27FC236}">
                  <a16:creationId xmlns:a16="http://schemas.microsoft.com/office/drawing/2014/main" id="{830A78E6-7266-1DA3-8E66-7E10D8E5E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504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matrix[0][1]</a:t>
              </a:r>
            </a:p>
          </p:txBody>
        </p:sp>
        <p:sp>
          <p:nvSpPr>
            <p:cNvPr id="23563" name="Rectangle 7">
              <a:extLst>
                <a:ext uri="{FF2B5EF4-FFF2-40B4-BE49-F238E27FC236}">
                  <a16:creationId xmlns:a16="http://schemas.microsoft.com/office/drawing/2014/main" id="{E21B902B-6612-3A55-318B-601763D38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216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matrix[0][2]</a:t>
              </a:r>
            </a:p>
          </p:txBody>
        </p:sp>
        <p:sp>
          <p:nvSpPr>
            <p:cNvPr id="23564" name="Text Box 8">
              <a:extLst>
                <a:ext uri="{FF2B5EF4-FFF2-40B4-BE49-F238E27FC236}">
                  <a16:creationId xmlns:a16="http://schemas.microsoft.com/office/drawing/2014/main" id="{C1CE7BF8-B129-E4CC-E549-265564D89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82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3565" name="Text Box 9">
              <a:extLst>
                <a:ext uri="{FF2B5EF4-FFF2-40B4-BE49-F238E27FC236}">
                  <a16:creationId xmlns:a16="http://schemas.microsoft.com/office/drawing/2014/main" id="{A65A72B9-DB87-D69E-82A8-677083A01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535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3566" name="Text Box 10">
              <a:extLst>
                <a:ext uri="{FF2B5EF4-FFF2-40B4-BE49-F238E27FC236}">
                  <a16:creationId xmlns:a16="http://schemas.microsoft.com/office/drawing/2014/main" id="{F9E45324-926A-B265-BC7D-0C3DA23B3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3247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  <p:sp>
          <p:nvSpPr>
            <p:cNvPr id="23567" name="Rectangle 11">
              <a:extLst>
                <a:ext uri="{FF2B5EF4-FFF2-40B4-BE49-F238E27FC236}">
                  <a16:creationId xmlns:a16="http://schemas.microsoft.com/office/drawing/2014/main" id="{F58A12BF-33EB-234D-ABBD-06C34234D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92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matrix[1][0]</a:t>
              </a:r>
            </a:p>
          </p:txBody>
        </p:sp>
        <p:sp>
          <p:nvSpPr>
            <p:cNvPr id="23568" name="Rectangle 12">
              <a:extLst>
                <a:ext uri="{FF2B5EF4-FFF2-40B4-BE49-F238E27FC236}">
                  <a16:creationId xmlns:a16="http://schemas.microsoft.com/office/drawing/2014/main" id="{5366B3A2-DDD6-9C55-80D1-736800A4C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4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matrix[1][1]</a:t>
              </a:r>
            </a:p>
          </p:txBody>
        </p:sp>
        <p:sp>
          <p:nvSpPr>
            <p:cNvPr id="23569" name="Rectangle 13">
              <a:extLst>
                <a:ext uri="{FF2B5EF4-FFF2-40B4-BE49-F238E27FC236}">
                  <a16:creationId xmlns:a16="http://schemas.microsoft.com/office/drawing/2014/main" id="{740BDC54-7246-DBD3-63EB-50398B80B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35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matrix[1][2]</a:t>
              </a:r>
            </a:p>
          </p:txBody>
        </p:sp>
        <p:sp>
          <p:nvSpPr>
            <p:cNvPr id="23570" name="Text Box 14">
              <a:extLst>
                <a:ext uri="{FF2B5EF4-FFF2-40B4-BE49-F238E27FC236}">
                  <a16:creationId xmlns:a16="http://schemas.microsoft.com/office/drawing/2014/main" id="{FE54A73D-51D2-DF14-4117-AA432C9A29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" y="2959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0x100C</a:t>
              </a:r>
            </a:p>
          </p:txBody>
        </p:sp>
        <p:sp>
          <p:nvSpPr>
            <p:cNvPr id="23571" name="Text Box 15">
              <a:extLst>
                <a:ext uri="{FF2B5EF4-FFF2-40B4-BE49-F238E27FC236}">
                  <a16:creationId xmlns:a16="http://schemas.microsoft.com/office/drawing/2014/main" id="{59D1BE07-78FF-AC3D-A122-06F8B90BD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267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0x1010</a:t>
              </a:r>
            </a:p>
          </p:txBody>
        </p:sp>
        <p:sp>
          <p:nvSpPr>
            <p:cNvPr id="23572" name="Text Box 16">
              <a:extLst>
                <a:ext uri="{FF2B5EF4-FFF2-40B4-BE49-F238E27FC236}">
                  <a16:creationId xmlns:a16="http://schemas.microsoft.com/office/drawing/2014/main" id="{C7C9E101-8E0F-4A98-E8D4-F53F140C31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238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0x1014</a:t>
              </a:r>
            </a:p>
          </p:txBody>
        </p:sp>
      </p:grpSp>
      <p:sp>
        <p:nvSpPr>
          <p:cNvPr id="23559" name="Text Box 17">
            <a:extLst>
              <a:ext uri="{FF2B5EF4-FFF2-40B4-BE49-F238E27FC236}">
                <a16:creationId xmlns:a16="http://schemas.microsoft.com/office/drawing/2014/main" id="{28955D65-1C44-639C-15F1-23B9478F7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14788"/>
            <a:ext cx="3770313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Tahoma" panose="020B0604030504040204" pitchFamily="34" charset="0"/>
              </a:rPr>
              <a:t>Recall: no bounds checking</a:t>
            </a:r>
          </a:p>
          <a:p>
            <a:endParaRPr lang="en-US" altLang="en-US" sz="1800">
              <a:latin typeface="Tahoma" panose="020B0604030504040204" pitchFamily="34" charset="0"/>
            </a:endParaRPr>
          </a:p>
          <a:p>
            <a:r>
              <a:rPr lang="en-US" altLang="en-US" sz="1800">
                <a:latin typeface="Tahoma" panose="020B0604030504040204" pitchFamily="34" charset="0"/>
              </a:rPr>
              <a:t>What happens when you write:</a:t>
            </a:r>
          </a:p>
          <a:p>
            <a:endParaRPr lang="en-US" altLang="en-US" sz="2000" b="0">
              <a:latin typeface="Tahoma" panose="020B0604030504040204" pitchFamily="34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matrix[0][3] = 42;</a:t>
            </a:r>
          </a:p>
        </p:txBody>
      </p:sp>
      <p:sp>
        <p:nvSpPr>
          <p:cNvPr id="23560" name="Text Box 18">
            <a:extLst>
              <a:ext uri="{FF2B5EF4-FFF2-40B4-BE49-F238E27FC236}">
                <a16:creationId xmlns:a16="http://schemas.microsoft.com/office/drawing/2014/main" id="{1F1B11F8-30D7-680D-D135-000380A25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648200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Row Major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endParaRPr lang="en-US" altLang="ja-JP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Organization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B1B978AE-F3C1-84E9-4F03-F349CBD7C27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665E4B4D-62F0-5110-435F-4A552C31B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5D061394-B845-AE4E-CB99-ABABD1C7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F3B4CA-2680-4F25-BBCE-E954115BC7A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5FA5E223-FA05-3EDE-AB11-810D06949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Variable-Length Arrays</a:t>
            </a:r>
          </a:p>
        </p:txBody>
      </p:sp>
      <p:sp>
        <p:nvSpPr>
          <p:cNvPr id="24581" name="Text Box 3">
            <a:extLst>
              <a:ext uri="{FF2B5EF4-FFF2-40B4-BE49-F238E27FC236}">
                <a16:creationId xmlns:a16="http://schemas.microsoft.com/office/drawing/2014/main" id="{FDB58B37-82B9-83D4-9C2F-D000454A4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828800"/>
            <a:ext cx="3089275" cy="186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int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function(int n)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int  array[n]; 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…</a:t>
            </a:r>
          </a:p>
        </p:txBody>
      </p:sp>
      <p:sp>
        <p:nvSpPr>
          <p:cNvPr id="24582" name="Text Box 4">
            <a:extLst>
              <a:ext uri="{FF2B5EF4-FFF2-40B4-BE49-F238E27FC236}">
                <a16:creationId xmlns:a16="http://schemas.microsoft.com/office/drawing/2014/main" id="{2FF5BD5C-BD14-D4DE-342F-E86ED93A4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4038600"/>
            <a:ext cx="71374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0">
                <a:latin typeface="Tahoma" panose="020B0604030504040204" pitchFamily="34" charset="0"/>
              </a:rPr>
              <a:t>New C99 feature: Variable-length arrays</a:t>
            </a:r>
          </a:p>
          <a:p>
            <a:pPr algn="ctr" eaLnBrk="1" hangingPunct="1"/>
            <a:r>
              <a:rPr lang="en-US" altLang="en-US" b="0">
                <a:latin typeface="Tahoma" panose="020B0604030504040204" pitchFamily="34" charset="0"/>
              </a:rPr>
              <a:t>defined within functions</a:t>
            </a:r>
          </a:p>
          <a:p>
            <a:pPr algn="ctr" eaLnBrk="1" hangingPunct="1"/>
            <a:endParaRPr lang="en-US" altLang="en-US" b="0">
              <a:latin typeface="Tahoma" panose="020B0604030504040204" pitchFamily="34" charset="0"/>
            </a:endParaRPr>
          </a:p>
          <a:p>
            <a:pPr algn="ctr" eaLnBrk="1" hangingPunct="1"/>
            <a:r>
              <a:rPr lang="en-US" altLang="en-US" b="0">
                <a:latin typeface="Tahoma" panose="020B0604030504040204" pitchFamily="34" charset="0"/>
              </a:rPr>
              <a:t>Global arrays must still have fixed (constant) length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25BCB7AF-576E-9EC0-216F-9ECDEECA667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2725E873-4F28-5CAB-A0C9-48D87F759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6C05D8DC-9BEB-C514-28A0-3662E08CA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0537F1-7072-44B6-9EC4-3410104207C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31D6F9B6-EA1F-A7F3-D79D-1F3071EB4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Addresses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237C6A1B-B64C-F120-44BA-8ED87E841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Storage cells are typically viewed as being byte-sized</a:t>
            </a:r>
          </a:p>
          <a:p>
            <a:pPr lvl="1" eaLnBrk="1" hangingPunct="1"/>
            <a:r>
              <a:rPr lang="en-US" altLang="en-US"/>
              <a:t>Usually the smallest addressable unit of memory</a:t>
            </a:r>
          </a:p>
          <a:p>
            <a:pPr lvl="2" eaLnBrk="1" hangingPunct="1"/>
            <a:r>
              <a:rPr lang="en-US" altLang="en-US"/>
              <a:t>Few machines can directly address bits individually</a:t>
            </a:r>
          </a:p>
          <a:p>
            <a:pPr lvl="1" eaLnBrk="1" hangingPunct="1"/>
            <a:r>
              <a:rPr lang="en-US" altLang="en-US"/>
              <a:t>Such addresses are sometimes called </a:t>
            </a:r>
            <a:r>
              <a:rPr lang="en-US" altLang="en-US" i="1"/>
              <a:t>byte-addresses</a:t>
            </a:r>
            <a:endParaRPr lang="en-US" altLang="en-US"/>
          </a:p>
          <a:p>
            <a:pPr eaLnBrk="1" hangingPunct="1"/>
            <a:r>
              <a:rPr lang="en-US" altLang="en-US"/>
              <a:t>Memory is often accessed as words</a:t>
            </a:r>
          </a:p>
          <a:p>
            <a:pPr lvl="1" eaLnBrk="1" hangingPunct="1"/>
            <a:r>
              <a:rPr lang="en-US" altLang="en-US"/>
              <a:t>Usually a word is the largest unit of memory access by a single machine instruction</a:t>
            </a:r>
          </a:p>
          <a:p>
            <a:pPr lvl="2" eaLnBrk="1" hangingPunct="1"/>
            <a:r>
              <a:rPr lang="en-US" altLang="en-US"/>
              <a:t>CLEAR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word size is 8 bytes (= </a:t>
            </a:r>
            <a:r>
              <a:rPr lang="en-US" altLang="ja-JP" sz="2000">
                <a:latin typeface="Courier New" panose="02070309020205020404" pitchFamily="49" charset="0"/>
                <a:ea typeface="MS PGothic" panose="020B0600070205080204" pitchFamily="34" charset="-128"/>
              </a:rPr>
              <a:t>sizeof(long)</a:t>
            </a:r>
            <a:r>
              <a:rPr lang="en-US" altLang="ja-JP">
                <a:ea typeface="MS PGothic" panose="020B0600070205080204" pitchFamily="34" charset="-128"/>
              </a:rPr>
              <a:t>)</a:t>
            </a:r>
            <a:endParaRPr lang="en-US" altLang="ja-JP" sz="2000">
              <a:latin typeface="Courier New" panose="02070309020205020404" pitchFamily="49" charset="0"/>
              <a:ea typeface="MS PGothic" panose="020B0600070205080204" pitchFamily="34" charset="-128"/>
            </a:endParaRPr>
          </a:p>
          <a:p>
            <a:pPr lvl="1" eaLnBrk="1" hangingPunct="1"/>
            <a:r>
              <a:rPr lang="en-US" altLang="en-US"/>
              <a:t>A </a:t>
            </a:r>
            <a:r>
              <a:rPr lang="en-US" altLang="en-US" i="1"/>
              <a:t>word-address</a:t>
            </a:r>
            <a:r>
              <a:rPr lang="en-US" altLang="en-US"/>
              <a:t> is simply the byte-address of the word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first byte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1932</Words>
  <Application>Microsoft Office PowerPoint</Application>
  <PresentationFormat>On-screen Show (4:3)</PresentationFormat>
  <Paragraphs>519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Arrays and Pointers in C</vt:lpstr>
      <vt:lpstr>Objectives</vt:lpstr>
      <vt:lpstr>Arrays in C</vt:lpstr>
      <vt:lpstr>Array Representation</vt:lpstr>
      <vt:lpstr>Array Representation</vt:lpstr>
      <vt:lpstr>Array Sizes</vt:lpstr>
      <vt:lpstr>Multi-Dimensional Arrays</vt:lpstr>
      <vt:lpstr>Variable-Length Arrays</vt:lpstr>
      <vt:lpstr>Memory Addresses</vt:lpstr>
      <vt:lpstr>Pointers</vt:lpstr>
      <vt:lpstr>Pointer Operations in C</vt:lpstr>
      <vt:lpstr>Using Pointers</vt:lpstr>
      <vt:lpstr>Using Pointers (cont.)</vt:lpstr>
      <vt:lpstr>Using Pointers (cont.)</vt:lpstr>
      <vt:lpstr>Pointer Arithmetic</vt:lpstr>
      <vt:lpstr>A Special Pointer in C</vt:lpstr>
      <vt:lpstr>Generic Pointers</vt:lpstr>
      <vt:lpstr>Pass-by-Reference</vt:lpstr>
      <vt:lpstr>Arrays and Pointers</vt:lpstr>
      <vt:lpstr>Arrays and Pointers</vt:lpstr>
      <vt:lpstr>Arrays and Pointers</vt:lpstr>
      <vt:lpstr>Strings</vt:lpstr>
      <vt:lpstr>String length</vt:lpstr>
      <vt:lpstr>Pointer to Pointer (char **argv)</vt:lpstr>
      <vt:lpstr>char **argv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and Pointers in C</dc:title>
  <dc:creator/>
  <cp:lastModifiedBy/>
  <cp:revision>141</cp:revision>
  <dcterms:created xsi:type="dcterms:W3CDTF">2010-08-24T15:56:10Z</dcterms:created>
  <dcterms:modified xsi:type="dcterms:W3CDTF">2024-01-23T18:47:14Z</dcterms:modified>
</cp:coreProperties>
</file>