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262" r:id="rId4"/>
    <p:sldId id="263" r:id="rId5"/>
    <p:sldId id="286" r:id="rId6"/>
    <p:sldId id="284" r:id="rId7"/>
    <p:sldId id="276" r:id="rId8"/>
    <p:sldId id="277" r:id="rId9"/>
    <p:sldId id="279" r:id="rId10"/>
    <p:sldId id="278" r:id="rId11"/>
    <p:sldId id="288" r:id="rId12"/>
    <p:sldId id="268" r:id="rId13"/>
    <p:sldId id="269" r:id="rId14"/>
    <p:sldId id="270" r:id="rId15"/>
    <p:sldId id="271" r:id="rId16"/>
    <p:sldId id="264" r:id="rId17"/>
    <p:sldId id="265" r:id="rId18"/>
    <p:sldId id="266" r:id="rId19"/>
    <p:sldId id="267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AF1F4-6AFF-E50B-D1BC-7C0A8391446C}" v="18" dt="2024-01-25T08:19:20.924"/>
    <p1510:client id="{F191C2CD-83D6-7609-E36A-FF4FDF779C93}" v="25" dt="2024-01-23T18:24:44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1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9BFDA9-3C59-FE1F-B439-63434AAF7B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E0D2B-FAD0-6306-6DE2-5764695E6D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E71FB1-5DF7-4457-B4C7-856735864689}" type="datetime1">
              <a:rPr lang="en-US" altLang="en-US"/>
              <a:pPr>
                <a:defRPr/>
              </a:pPr>
              <a:t>1/25/2024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F5645-D48D-0171-C79F-18EE202ED9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27267-1E28-A3FF-7309-766B9B40C1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C5AE4-D6CE-4218-AA21-99EB9E5DE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6E7954B-978E-45EF-B31B-8DCB1CE364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83964E9-1675-06DD-2658-6C27DA265F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B240861-A6F4-B595-A713-5598D426548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4B9E4DE-F38C-C5CC-CD25-A35E765002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F56774A-E846-C7E2-94C2-66D3F0BCF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4BB7F43-F9E8-C990-DCDC-368C13067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63380D-B029-47A7-B79B-6B4EA1F2D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E98AA034-1D83-DBBD-3DBE-CBCFBD4EC7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8886C395-8AE5-3F45-7992-720CF234E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6A7FA6E-9A39-EA40-4104-881118BD5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1149B8D4-8F95-D6CD-567C-0387BDD54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DE4F-8461-4E07-987C-C39B68AC7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07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74EC02-B198-F8B4-6294-4BC5F0787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A89898-D6CE-22A7-EBB8-FCA1DCFDEC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FAD628-3F3E-DFA4-3875-DCD3D6800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055F-9AC6-4933-BB66-5F68BB359B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47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539C24-47C8-AA9B-2856-E71274911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898EE4-B862-2CD8-0A4A-4989A2051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4B0094-0417-BACE-D6F1-61BA764C48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56C83-580E-4637-BF15-486C616AA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EB3CF7-35BC-0E3B-469B-E9A31C590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9AA0FF-4606-1D63-9DF0-F3DB6D3A3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CB160-D7DD-3E76-99A2-17E28B9C7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00DE-9E7B-43A3-B05E-72269A4C8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00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72395-8C0A-6D16-C811-4B8A7F4DA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429687-7066-02F3-4B83-A082501BA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4C14DE-3C2C-AF64-A695-540A65874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4AF4-4F32-487D-959C-23B0BE2F8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2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DBEB0F-69B3-1BA2-555E-6D7E497C4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3AA71B-A3FD-010A-06D9-E17111FC0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FD114A-577E-AC1F-2332-DE4E6F486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A154-A1FC-40CD-A7EF-C1AB6B8B7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47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84A3DE-142C-1EE5-498E-5EACCA029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11D5DA-EAE6-361A-EBA9-202ADC885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235F0C-C332-51E8-2CE9-D0A45AD2D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50A7-DDEE-464C-867F-3620FF643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0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3A42F5-3774-8148-FF15-80229E1D5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43BD80-B3F3-D7CE-8AAA-EEE3A6020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5BCC5A-A6DC-2649-E90B-2FC0ED486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EDCD-1183-4221-8D9E-4B5A48FD4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4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76CE6E-686D-0184-9A19-1870B2E92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8063AA-F172-E512-7EDD-95B0E6395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E0960D-5F1F-8329-F370-D2B3F598D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5F592-6500-421F-81E9-B37DCFEB4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65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8B7838-2B98-599F-F539-11DC8847B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17107-0E82-75C9-B6DC-6D128AE91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C9790-0D33-8FFA-F598-8AFE285B04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8DB4-1C49-4E6B-A27E-46EABD768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77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7EF6A0-3151-4D42-75C9-32A3D7939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839C9D-73AD-B124-A602-C7FA607D9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BA3A5D-CD0F-9F04-CB55-01D412F15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93D3-A901-4AC8-B550-94AAAB933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1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DE956B-42AD-D662-B3A5-7ECA276F6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998F48-A03A-FBD1-7549-FA8573254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3BF71C-06D8-3464-B7AB-735DDA6A31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3D21F5E-3220-4E76-58A0-1A71991899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Structures and Unions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02CCA4-0F49-3F99-5D7A-D621E4583A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pPr>
              <a:defRPr/>
            </a:pPr>
            <a:fld id="{A98D1D69-559E-4A9C-8DE5-D28297C02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97EBC0F-7AC3-A7DA-9618-C1E69863099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D72934F-AEB4-4907-03C1-CBE9EE592B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Structures and Unions in C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5DD47F2-14CD-ED85-05AB-2376BC783E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2">
            <a:extLst>
              <a:ext uri="{FF2B5EF4-FFF2-40B4-BE49-F238E27FC236}">
                <a16:creationId xmlns:a16="http://schemas.microsoft.com/office/drawing/2014/main" id="{A1D8FF77-A9FA-663A-DBF4-21433F63BF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3">
            <a:extLst>
              <a:ext uri="{FF2B5EF4-FFF2-40B4-BE49-F238E27FC236}">
                <a16:creationId xmlns:a16="http://schemas.microsoft.com/office/drawing/2014/main" id="{F7A9423C-D8E4-8342-89A1-ADD87FB2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9E84F2FF-922B-5C4E-8662-6869FB84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96BAFA-17C8-48A0-BB86-24C1F2F2913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78B247F5-F60E-0DCC-93F4-0D866F0B1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 (cont.)</a:t>
            </a:r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C5AE8C53-AAC3-DC0D-24B5-E0D25A810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30480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Date *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create_date3(int month,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day,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year)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Date *d;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d-&gt;month =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d-&gt;day   =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d-&gt;year  = year;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return (d);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A4A95DE4-4602-887F-142D-67F4D69496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971800"/>
            <a:ext cx="1600200" cy="1981200"/>
            <a:chOff x="2880" y="1776"/>
            <a:chExt cx="1008" cy="1248"/>
          </a:xfrm>
        </p:grpSpPr>
        <p:sp>
          <p:nvSpPr>
            <p:cNvPr id="24585" name="Line 7">
              <a:extLst>
                <a:ext uri="{FF2B5EF4-FFF2-40B4-BE49-F238E27FC236}">
                  <a16:creationId xmlns:a16="http://schemas.microsoft.com/office/drawing/2014/main" id="{4FF656BC-F99A-294A-1DE2-72A26ABEF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872"/>
              <a:ext cx="1008" cy="1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8">
              <a:extLst>
                <a:ext uri="{FF2B5EF4-FFF2-40B4-BE49-F238E27FC236}">
                  <a16:creationId xmlns:a16="http://schemas.microsoft.com/office/drawing/2014/main" id="{200D672C-7042-8DCC-19C0-40D165E4B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776"/>
              <a:ext cx="864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86" name="Line 10">
            <a:extLst>
              <a:ext uri="{FF2B5EF4-FFF2-40B4-BE49-F238E27FC236}">
                <a16:creationId xmlns:a16="http://schemas.microsoft.com/office/drawing/2014/main" id="{3F99C97E-CBA1-AC1C-B1A6-330D78F38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971800"/>
            <a:ext cx="3200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7" name="Text Box 11">
            <a:extLst>
              <a:ext uri="{FF2B5EF4-FFF2-40B4-BE49-F238E27FC236}">
                <a16:creationId xmlns:a16="http://schemas.microsoft.com/office/drawing/2014/main" id="{0862B673-5727-9D3E-7432-6FC97BE2F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43200"/>
            <a:ext cx="2662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What is d pointing to?!?!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(more on this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2">
            <a:extLst>
              <a:ext uri="{FF2B5EF4-FFF2-40B4-BE49-F238E27FC236}">
                <a16:creationId xmlns:a16="http://schemas.microsoft.com/office/drawing/2014/main" id="{93B24FCC-3D57-762F-E27D-D3E05C85667F}"/>
              </a:ext>
            </a:extLst>
          </p:cNvPr>
          <p:cNvSpPr txBox="1">
            <a:spLocks noGrp="1"/>
          </p:cNvSpPr>
          <p:nvPr/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B4F5678C-3089-F28B-3E02-F4BF0CC2E0EB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57366BD8-494F-A6D1-186F-E11C80055EA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967EE16-FF1D-47AF-BDCE-19A0ACEEB7B7}" type="slidenum">
              <a:rPr lang="en-US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3DC015AB-6444-AF3B-706D-A590F7950E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in C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59BC7D7B-95CC-DE71-C427-E62D3907B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8077200" cy="152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struct widget;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struct widget *widget_create(void);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           widget_op(struct widget *widget, int operand);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void           widget_destroy(struct widget *widget);</a:t>
            </a:r>
          </a:p>
        </p:txBody>
      </p:sp>
      <p:sp>
        <p:nvSpPr>
          <p:cNvPr id="25606" name="Text Box 12">
            <a:extLst>
              <a:ext uri="{FF2B5EF4-FFF2-40B4-BE49-F238E27FC236}">
                <a16:creationId xmlns:a16="http://schemas.microsoft.com/office/drawing/2014/main" id="{3EA7E179-034E-A9E4-C232-2CD11233A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34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From the #include file widget.h:</a:t>
            </a:r>
          </a:p>
        </p:txBody>
      </p:sp>
      <p:sp>
        <p:nvSpPr>
          <p:cNvPr id="25607" name="Text Box 13">
            <a:extLst>
              <a:ext uri="{FF2B5EF4-FFF2-40B4-BE49-F238E27FC236}">
                <a16:creationId xmlns:a16="http://schemas.microsoft.com/office/drawing/2014/main" id="{977A17DB-20AD-0908-C44D-89CFA2095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241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From the file widget.c:</a:t>
            </a:r>
          </a:p>
        </p:txBody>
      </p:sp>
      <p:sp>
        <p:nvSpPr>
          <p:cNvPr id="25608" name="Text Box 6">
            <a:extLst>
              <a:ext uri="{FF2B5EF4-FFF2-40B4-BE49-F238E27FC236}">
                <a16:creationId xmlns:a16="http://schemas.microsoft.com/office/drawing/2014/main" id="{55BDFDC1-745D-CA57-DEDF-9E051D3C4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807720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#include “widget.h”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struct widget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int x;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…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5609" name="Line 15">
            <a:extLst>
              <a:ext uri="{FF2B5EF4-FFF2-40B4-BE49-F238E27FC236}">
                <a16:creationId xmlns:a16="http://schemas.microsoft.com/office/drawing/2014/main" id="{C9A4D074-F7F7-3B0D-0F33-BB4BABCE8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1600200"/>
            <a:ext cx="3276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6">
            <a:extLst>
              <a:ext uri="{FF2B5EF4-FFF2-40B4-BE49-F238E27FC236}">
                <a16:creationId xmlns:a16="http://schemas.microsoft.com/office/drawing/2014/main" id="{E64F5A69-4FB2-287D-CB00-D368A9EBB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368425"/>
            <a:ext cx="2198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Definition is hidden!</a:t>
            </a:r>
          </a:p>
        </p:txBody>
      </p:sp>
      <p:sp>
        <p:nvSpPr>
          <p:cNvPr id="25611" name="Date Placeholder 1">
            <a:extLst>
              <a:ext uri="{FF2B5EF4-FFF2-40B4-BE49-F238E27FC236}">
                <a16:creationId xmlns:a16="http://schemas.microsoft.com/office/drawing/2014/main" id="{A17A5A2C-39AA-95CF-7E71-F61C88823C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12" name="Footer Placeholder 2">
            <a:extLst>
              <a:ext uri="{FF2B5EF4-FFF2-40B4-BE49-F238E27FC236}">
                <a16:creationId xmlns:a16="http://schemas.microsoft.com/office/drawing/2014/main" id="{71378140-1C00-8872-02F7-755D781A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5613" name="Slide Number Placeholder 3">
            <a:extLst>
              <a:ext uri="{FF2B5EF4-FFF2-40B4-BE49-F238E27FC236}">
                <a16:creationId xmlns:a16="http://schemas.microsoft.com/office/drawing/2014/main" id="{85BA1B9B-D245-E022-4346-E5FF8EA1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1CA622-3D9C-4E53-867C-8786879F794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2BD3DC83-5DC9-822B-A7FE-E979608631E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1603C986-674C-984C-83F6-5C05128A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211F8A96-14A4-ADF2-8222-EA1B90DE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4DDF96-041E-4C9C-B3E4-8E864873613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09BF9377-EE73-6988-1BB9-31F7B4492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Collections of Bools (Bit Vectors)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248057E8-43A9-88CF-2149-26C35A15F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Byte, word, ... can represent many Booleans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One per bit, e.g., 	</a:t>
            </a:r>
            <a:r>
              <a:rPr lang="en-US" altLang="en-US" sz="1800">
                <a:latin typeface="Courier New" panose="02070309020205020404" pitchFamily="49" charset="0"/>
              </a:rPr>
              <a:t>00100101</a:t>
            </a:r>
            <a:r>
              <a:rPr lang="en-US" altLang="en-US" sz="1800"/>
              <a:t> = false, false, true, ..., true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Bit-wise operations: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Bit-wise AND:	</a:t>
            </a:r>
            <a:r>
              <a:rPr lang="en-US" altLang="en-US" sz="1800">
                <a:latin typeface="Courier New" panose="02070309020205020404" pitchFamily="49" charset="0"/>
              </a:rPr>
              <a:t>00100101 &amp; 10111100 == 00100100</a:t>
            </a: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Bit-wise OR:	</a:t>
            </a:r>
            <a:r>
              <a:rPr lang="en-US" altLang="en-US" sz="1800">
                <a:latin typeface="Courier New" panose="02070309020205020404" pitchFamily="49" charset="0"/>
              </a:rPr>
              <a:t>00100101 | 10111100 == 10111101</a:t>
            </a:r>
            <a:endParaRPr lang="en-US" altLang="en-US" sz="18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Bit-wise NOT:	</a:t>
            </a:r>
            <a:r>
              <a:rPr lang="en-US" altLang="en-US" sz="1800">
                <a:latin typeface="Courier New" panose="02070309020205020404" pitchFamily="49" charset="0"/>
              </a:rPr>
              <a:t>   ~ 00100101       == 11011010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Bit-wise XOR:</a:t>
            </a:r>
            <a:r>
              <a:rPr lang="en-US" altLang="en-US" sz="1800">
                <a:latin typeface="Courier New" panose="02070309020205020404" pitchFamily="49" charset="0"/>
              </a:rPr>
              <a:t>	00100101 ^ 10111100 == 10011001</a:t>
            </a:r>
            <a:endParaRPr lang="en-US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7D13D35E-7A5B-0A9F-7E5D-D8D88EDE71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80777728-70E5-4D79-F9D7-B92426EA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D0533A8A-FD57-1B10-E2DD-4FFC200C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DFC18B-368C-4C54-9C00-F06E0AEFF58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8C68CF3-D415-57B1-337B-8EF747985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on Bit Vectors</a:t>
            </a:r>
          </a:p>
        </p:txBody>
      </p:sp>
      <p:grpSp>
        <p:nvGrpSpPr>
          <p:cNvPr id="27653" name="Group 3">
            <a:extLst>
              <a:ext uri="{FF2B5EF4-FFF2-40B4-BE49-F238E27FC236}">
                <a16:creationId xmlns:a16="http://schemas.microsoft.com/office/drawing/2014/main" id="{3FBC834D-62AE-898A-2D1F-762413A270A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00200"/>
            <a:ext cx="7913688" cy="639763"/>
            <a:chOff x="528" y="1008"/>
            <a:chExt cx="4985" cy="403"/>
          </a:xfrm>
        </p:grpSpPr>
        <p:sp>
          <p:nvSpPr>
            <p:cNvPr id="27666" name="Text Box 4">
              <a:extLst>
                <a:ext uri="{FF2B5EF4-FFF2-40B4-BE49-F238E27FC236}">
                  <a16:creationId xmlns:a16="http://schemas.microsoft.com/office/drawing/2014/main" id="{F3B033A8-A59A-9D66-975D-C28776864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008"/>
              <a:ext cx="3664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const unsigned int  low_three_bits_mask = 0x7;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unsigned int        bit_vec = 0x15;</a:t>
              </a:r>
            </a:p>
          </p:txBody>
        </p:sp>
        <p:sp>
          <p:nvSpPr>
            <p:cNvPr id="27667" name="Text Box 5">
              <a:extLst>
                <a:ext uri="{FF2B5EF4-FFF2-40B4-BE49-F238E27FC236}">
                  <a16:creationId xmlns:a16="http://schemas.microsoft.com/office/drawing/2014/main" id="{B7D76CED-F5F5-ACBD-386F-B7904BE21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008"/>
              <a:ext cx="80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0…00 0111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0…01 0101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02625ECF-E1FA-55D4-5302-FEE42F950EE9}"/>
              </a:ext>
            </a:extLst>
          </p:cNvPr>
          <p:cNvGrpSpPr>
            <a:grpSpLocks/>
          </p:cNvGrpSpPr>
          <p:nvPr/>
        </p:nvGrpSpPr>
        <p:grpSpPr bwMode="auto">
          <a:xfrm>
            <a:off x="1330325" y="2209800"/>
            <a:ext cx="4970463" cy="2043113"/>
            <a:chOff x="838" y="1392"/>
            <a:chExt cx="3131" cy="1287"/>
          </a:xfrm>
        </p:grpSpPr>
        <p:sp>
          <p:nvSpPr>
            <p:cNvPr id="27664" name="Line 7">
              <a:extLst>
                <a:ext uri="{FF2B5EF4-FFF2-40B4-BE49-F238E27FC236}">
                  <a16:creationId xmlns:a16="http://schemas.microsoft.com/office/drawing/2014/main" id="{790505F2-C808-5A78-10E0-BD17EF00FB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392"/>
              <a:ext cx="0" cy="100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Text Box 8">
              <a:extLst>
                <a:ext uri="{FF2B5EF4-FFF2-40B4-BE49-F238E27FC236}">
                  <a16:creationId xmlns:a16="http://schemas.microsoft.com/office/drawing/2014/main" id="{2C41D7B1-59DA-FA78-DE2A-A50DAB885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" y="2448"/>
              <a:ext cx="313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Always use C’s </a:t>
              </a:r>
              <a:r>
                <a:rPr lang="en-US" altLang="en-US" sz="1800">
                  <a:latin typeface="Courier New" panose="02070309020205020404" pitchFamily="49" charset="0"/>
                </a:rPr>
                <a:t>unsigned</a:t>
              </a:r>
              <a:r>
                <a:rPr lang="en-US" altLang="en-US" sz="1800" b="0">
                  <a:latin typeface="Courier New" panose="02070309020205020404" pitchFamily="49" charset="0"/>
                </a:rPr>
                <a:t> </a:t>
              </a:r>
              <a:r>
                <a:rPr lang="en-US" altLang="en-US" sz="1800" b="0">
                  <a:latin typeface="Tahoma" panose="020B0604030504040204" pitchFamily="34" charset="0"/>
                </a:rPr>
                <a:t>types for bit vectors</a:t>
              </a:r>
            </a:p>
          </p:txBody>
        </p:sp>
      </p:grpSp>
      <p:sp>
        <p:nvSpPr>
          <p:cNvPr id="141321" name="Text Box 9">
            <a:extLst>
              <a:ext uri="{FF2B5EF4-FFF2-40B4-BE49-F238E27FC236}">
                <a16:creationId xmlns:a16="http://schemas.microsoft.com/office/drawing/2014/main" id="{11EEFCAA-E0AF-13EC-278B-ACE82D2E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032125"/>
            <a:ext cx="5895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 </a:t>
            </a:r>
            <a:r>
              <a:rPr lang="en-US" altLang="en-US" sz="1800" b="0" i="1">
                <a:latin typeface="Tahoma" panose="020B0604030504040204" pitchFamily="34" charset="0"/>
              </a:rPr>
              <a:t>mask</a:t>
            </a:r>
            <a:r>
              <a:rPr lang="en-US" altLang="en-US" sz="1800" b="0">
                <a:latin typeface="Tahoma" panose="020B0604030504040204" pitchFamily="34" charset="0"/>
              </a:rPr>
              <a:t> indicates which bit positions we are interested in</a:t>
            </a:r>
          </a:p>
        </p:txBody>
      </p:sp>
      <p:sp>
        <p:nvSpPr>
          <p:cNvPr id="141322" name="Line 10">
            <a:extLst>
              <a:ext uri="{FF2B5EF4-FFF2-40B4-BE49-F238E27FC236}">
                <a16:creationId xmlns:a16="http://schemas.microsoft.com/office/drawing/2014/main" id="{8F982445-BACC-CF14-B312-1494D9644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1905000"/>
            <a:ext cx="3048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23" name="Text Box 11">
            <a:extLst>
              <a:ext uri="{FF2B5EF4-FFF2-40B4-BE49-F238E27FC236}">
                <a16:creationId xmlns:a16="http://schemas.microsoft.com/office/drawing/2014/main" id="{DDA56BAE-DD11-A60E-22A2-B21562D5C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54650"/>
            <a:ext cx="434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0…00 0101 == 0…01 0101 &amp; 0…00 0111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35208CAC-ECD9-9C74-490F-E38E5DFD219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87850"/>
            <a:ext cx="8221663" cy="1143000"/>
            <a:chOff x="192" y="3072"/>
            <a:chExt cx="5179" cy="720"/>
          </a:xfrm>
        </p:grpSpPr>
        <p:grpSp>
          <p:nvGrpSpPr>
            <p:cNvPr id="27660" name="Group 13">
              <a:extLst>
                <a:ext uri="{FF2B5EF4-FFF2-40B4-BE49-F238E27FC236}">
                  <a16:creationId xmlns:a16="http://schemas.microsoft.com/office/drawing/2014/main" id="{DAB9FC65-3D08-7240-9729-2BA3536BC8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3072"/>
              <a:ext cx="4077" cy="506"/>
              <a:chOff x="192" y="1392"/>
              <a:chExt cx="4077" cy="506"/>
            </a:xfrm>
          </p:grpSpPr>
          <p:sp>
            <p:nvSpPr>
              <p:cNvPr id="27662" name="Text Box 14">
                <a:extLst>
                  <a:ext uri="{FF2B5EF4-FFF2-40B4-BE49-F238E27FC236}">
                    <a16:creationId xmlns:a16="http://schemas.microsoft.com/office/drawing/2014/main" id="{AD18B8FB-AD98-7EF9-C758-735EFE60F4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680"/>
                <a:ext cx="374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important_bits = bit_vec &amp; low_three_bits_mask;</a:t>
                </a:r>
              </a:p>
            </p:txBody>
          </p:sp>
          <p:sp>
            <p:nvSpPr>
              <p:cNvPr id="27663" name="Text Box 15">
                <a:extLst>
                  <a:ext uri="{FF2B5EF4-FFF2-40B4-BE49-F238E27FC236}">
                    <a16:creationId xmlns:a16="http://schemas.microsoft.com/office/drawing/2014/main" id="{C8764C73-DD0E-F122-AD4B-6FB852A9D3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1392"/>
                <a:ext cx="130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b="0">
                    <a:latin typeface="Tahoma" panose="020B0604030504040204" pitchFamily="34" charset="0"/>
                  </a:rPr>
                  <a:t>Selecting bits:</a:t>
                </a:r>
              </a:p>
            </p:txBody>
          </p:sp>
        </p:grpSp>
        <p:sp>
          <p:nvSpPr>
            <p:cNvPr id="27661" name="Text Box 16">
              <a:extLst>
                <a:ext uri="{FF2B5EF4-FFF2-40B4-BE49-F238E27FC236}">
                  <a16:creationId xmlns:a16="http://schemas.microsoft.com/office/drawing/2014/main" id="{427DA069-D579-EE48-2F93-A8B078546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9" y="3504"/>
              <a:ext cx="8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Result =</a:t>
              </a:r>
              <a:r>
                <a:rPr lang="en-US" altLang="en-US" b="0">
                  <a:latin typeface="Tahoma" panose="020B0604030504040204" pitchFamily="34" charset="0"/>
                </a:rPr>
                <a:t> </a:t>
              </a:r>
              <a:r>
                <a:rPr lang="en-US" altLang="en-US" sz="2000" b="0">
                  <a:solidFill>
                    <a:srgbClr val="FF0066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1329" name="Oval 17">
            <a:extLst>
              <a:ext uri="{FF2B5EF4-FFF2-40B4-BE49-F238E27FC236}">
                <a16:creationId xmlns:a16="http://schemas.microsoft.com/office/drawing/2014/main" id="{9FE002F2-1533-3C43-DA6E-FB6A8833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8" y="1577975"/>
            <a:ext cx="914400" cy="3810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1" grpId="0"/>
      <p:bldP spid="141323" grpId="0" autoUpdateAnimBg="0"/>
      <p:bldP spid="141329" grpId="0" animBg="1"/>
      <p:bldP spid="1413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12AD1B49-2E48-6C66-ACDB-5EEBFF2FA0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C2EB97D6-F678-ADAF-E059-68BA1D5D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6E972582-152E-70C2-F897-C3FDC6C0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3E3E29-EFFF-4F9E-A0B5-559AF531EA4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93244A8F-C702-BA43-505D-FC557B90C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on Bit Vectors</a:t>
            </a:r>
          </a:p>
        </p:txBody>
      </p:sp>
      <p:grpSp>
        <p:nvGrpSpPr>
          <p:cNvPr id="28677" name="Group 3">
            <a:extLst>
              <a:ext uri="{FF2B5EF4-FFF2-40B4-BE49-F238E27FC236}">
                <a16:creationId xmlns:a16="http://schemas.microsoft.com/office/drawing/2014/main" id="{E47E47D5-18DC-7BF2-5DE9-90C4D41BD77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00200"/>
            <a:ext cx="7913688" cy="639763"/>
            <a:chOff x="528" y="1008"/>
            <a:chExt cx="4985" cy="403"/>
          </a:xfrm>
        </p:grpSpPr>
        <p:sp>
          <p:nvSpPr>
            <p:cNvPr id="28684" name="Text Box 4">
              <a:extLst>
                <a:ext uri="{FF2B5EF4-FFF2-40B4-BE49-F238E27FC236}">
                  <a16:creationId xmlns:a16="http://schemas.microsoft.com/office/drawing/2014/main" id="{3B86912A-9F32-5D62-823D-A19A70B6E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008"/>
              <a:ext cx="3664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const unsigned int  low_three_bits_mask = 0x7;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unsigned int        bit_vec = 0x15;</a:t>
              </a:r>
            </a:p>
          </p:txBody>
        </p:sp>
        <p:sp>
          <p:nvSpPr>
            <p:cNvPr id="28685" name="Text Box 5">
              <a:extLst>
                <a:ext uri="{FF2B5EF4-FFF2-40B4-BE49-F238E27FC236}">
                  <a16:creationId xmlns:a16="http://schemas.microsoft.com/office/drawing/2014/main" id="{6D8DABA6-2DC0-FB81-FB3B-DB315AD73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008"/>
              <a:ext cx="80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0…00 0111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0…01 0101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33594230-7C7C-63F5-2730-4DC19CA5E61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191000"/>
            <a:ext cx="8210550" cy="914400"/>
            <a:chOff x="192" y="2640"/>
            <a:chExt cx="5172" cy="576"/>
          </a:xfrm>
        </p:grpSpPr>
        <p:grpSp>
          <p:nvGrpSpPr>
            <p:cNvPr id="28680" name="Group 7">
              <a:extLst>
                <a:ext uri="{FF2B5EF4-FFF2-40B4-BE49-F238E27FC236}">
                  <a16:creationId xmlns:a16="http://schemas.microsoft.com/office/drawing/2014/main" id="{1D005CFB-8C2E-9076-B290-D43034F137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640"/>
              <a:ext cx="2845" cy="506"/>
              <a:chOff x="192" y="2064"/>
              <a:chExt cx="2845" cy="506"/>
            </a:xfrm>
          </p:grpSpPr>
          <p:sp>
            <p:nvSpPr>
              <p:cNvPr id="28682" name="Text Box 8">
                <a:extLst>
                  <a:ext uri="{FF2B5EF4-FFF2-40B4-BE49-F238E27FC236}">
                    <a16:creationId xmlns:a16="http://schemas.microsoft.com/office/drawing/2014/main" id="{BFE61779-FBCA-268C-5ABE-C1C962F55F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2509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600">
                    <a:latin typeface="Courier New" panose="02070309020205020404" pitchFamily="49" charset="0"/>
                  </a:rPr>
                  <a:t>bit_vec |= low_three_bits_mask;</a:t>
                </a:r>
              </a:p>
            </p:txBody>
          </p:sp>
          <p:sp>
            <p:nvSpPr>
              <p:cNvPr id="28683" name="Text Box 9">
                <a:extLst>
                  <a:ext uri="{FF2B5EF4-FFF2-40B4-BE49-F238E27FC236}">
                    <a16:creationId xmlns:a16="http://schemas.microsoft.com/office/drawing/2014/main" id="{EFCF37E5-49F4-EBDE-812F-73D06845C1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2064"/>
                <a:ext cx="11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b="0">
                    <a:latin typeface="Tahoma" panose="020B0604030504040204" pitchFamily="34" charset="0"/>
                  </a:rPr>
                  <a:t>Setting bits:</a:t>
                </a:r>
              </a:p>
            </p:txBody>
          </p:sp>
        </p:grpSp>
        <p:sp>
          <p:nvSpPr>
            <p:cNvPr id="28681" name="Text Box 10">
              <a:extLst>
                <a:ext uri="{FF2B5EF4-FFF2-40B4-BE49-F238E27FC236}">
                  <a16:creationId xmlns:a16="http://schemas.microsoft.com/office/drawing/2014/main" id="{253CBBA1-FA10-BD81-B413-F019E9A1E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928"/>
              <a:ext cx="8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Result =</a:t>
              </a:r>
              <a:r>
                <a:rPr lang="en-US" altLang="en-US" b="0">
                  <a:latin typeface="Tahoma" panose="020B0604030504040204" pitchFamily="34" charset="0"/>
                </a:rPr>
                <a:t> </a:t>
              </a:r>
              <a:r>
                <a:rPr lang="en-US" altLang="en-US" sz="2000" b="0">
                  <a:solidFill>
                    <a:srgbClr val="FF0066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2347" name="Text Box 11">
            <a:extLst>
              <a:ext uri="{FF2B5EF4-FFF2-40B4-BE49-F238E27FC236}">
                <a16:creationId xmlns:a16="http://schemas.microsoft.com/office/drawing/2014/main" id="{3D732837-ED80-2197-FE2C-31EBA3EE8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434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0…01 0111 == 0…01 0101 | 0…00 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FAE27F33-13FF-E479-9DFD-B5C4DA60FD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A20C3FDE-2D37-87D1-6E18-E52E0D05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81718933-83F1-2DF6-609F-9565689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0E7F2F-F61B-48C5-A657-1FF66A9AE9B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7B87BE12-097B-10FF-60C1-80C9B76D5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on Bit Vectors</a:t>
            </a:r>
          </a:p>
        </p:txBody>
      </p:sp>
      <p:grpSp>
        <p:nvGrpSpPr>
          <p:cNvPr id="29701" name="Group 3">
            <a:extLst>
              <a:ext uri="{FF2B5EF4-FFF2-40B4-BE49-F238E27FC236}">
                <a16:creationId xmlns:a16="http://schemas.microsoft.com/office/drawing/2014/main" id="{F14E7019-E370-7A7A-CBFB-9B259482702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600200"/>
            <a:ext cx="7913688" cy="639763"/>
            <a:chOff x="528" y="1008"/>
            <a:chExt cx="4985" cy="403"/>
          </a:xfrm>
        </p:grpSpPr>
        <p:sp>
          <p:nvSpPr>
            <p:cNvPr id="29707" name="Text Box 4">
              <a:extLst>
                <a:ext uri="{FF2B5EF4-FFF2-40B4-BE49-F238E27FC236}">
                  <a16:creationId xmlns:a16="http://schemas.microsoft.com/office/drawing/2014/main" id="{BCF545F6-BD32-BAF0-06EE-89D53C08B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008"/>
              <a:ext cx="3664" cy="4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const unsigned int  low_three_bits_mask = 0x7;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unsigned int        bit_vec = 0x15;</a:t>
              </a:r>
            </a:p>
          </p:txBody>
        </p:sp>
        <p:sp>
          <p:nvSpPr>
            <p:cNvPr id="29708" name="Text Box 5">
              <a:extLst>
                <a:ext uri="{FF2B5EF4-FFF2-40B4-BE49-F238E27FC236}">
                  <a16:creationId xmlns:a16="http://schemas.microsoft.com/office/drawing/2014/main" id="{08010E31-FE73-DA4F-A335-91F942794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008"/>
              <a:ext cx="80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0…00 0111</a:t>
              </a:r>
            </a:p>
            <a:p>
              <a:pPr eaLnBrk="1" hangingPunct="1"/>
              <a:r>
                <a:rPr lang="en-US" altLang="en-US" sz="1600">
                  <a:latin typeface="Courier New" panose="02070309020205020404" pitchFamily="49" charset="0"/>
                </a:rPr>
                <a:t>0…01 0101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3D5CCA6D-4550-135F-9F87-77C9199E66A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191000"/>
            <a:ext cx="8210550" cy="914400"/>
            <a:chOff x="192" y="2640"/>
            <a:chExt cx="5172" cy="576"/>
          </a:xfrm>
        </p:grpSpPr>
        <p:sp>
          <p:nvSpPr>
            <p:cNvPr id="29704" name="Text Box 7">
              <a:extLst>
                <a:ext uri="{FF2B5EF4-FFF2-40B4-BE49-F238E27FC236}">
                  <a16:creationId xmlns:a16="http://schemas.microsoft.com/office/drawing/2014/main" id="{A73C538E-4C9C-56BD-FBEC-9397A5661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28"/>
              <a:ext cx="258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bit_vec &amp;= ~low_three_bits_mask;</a:t>
              </a:r>
            </a:p>
          </p:txBody>
        </p:sp>
        <p:sp>
          <p:nvSpPr>
            <p:cNvPr id="29705" name="Text Box 8">
              <a:extLst>
                <a:ext uri="{FF2B5EF4-FFF2-40B4-BE49-F238E27FC236}">
                  <a16:creationId xmlns:a16="http://schemas.microsoft.com/office/drawing/2014/main" id="{90F13B71-B342-1425-693C-48B22A2A6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640"/>
              <a:ext cx="1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Clearing bits:</a:t>
              </a:r>
            </a:p>
          </p:txBody>
        </p:sp>
        <p:sp>
          <p:nvSpPr>
            <p:cNvPr id="29706" name="Text Box 9">
              <a:extLst>
                <a:ext uri="{FF2B5EF4-FFF2-40B4-BE49-F238E27FC236}">
                  <a16:creationId xmlns:a16="http://schemas.microsoft.com/office/drawing/2014/main" id="{46DD2F83-D8E4-A066-7AA6-CAD56FDBB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928"/>
              <a:ext cx="8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Result =</a:t>
              </a:r>
              <a:r>
                <a:rPr lang="en-US" altLang="en-US" b="0">
                  <a:latin typeface="Tahoma" panose="020B0604030504040204" pitchFamily="34" charset="0"/>
                </a:rPr>
                <a:t> </a:t>
              </a:r>
              <a:r>
                <a:rPr lang="en-US" altLang="en-US" sz="2000" b="0">
                  <a:solidFill>
                    <a:srgbClr val="FF0066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3370" name="Text Box 10">
            <a:extLst>
              <a:ext uri="{FF2B5EF4-FFF2-40B4-BE49-F238E27FC236}">
                <a16:creationId xmlns:a16="http://schemas.microsoft.com/office/drawing/2014/main" id="{D9F4A403-C950-94BE-6A3E-8A245C0A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02250"/>
            <a:ext cx="4462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0…01 0000 == 0…01 0101 &amp; ~0…00 0111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4">
            <a:extLst>
              <a:ext uri="{FF2B5EF4-FFF2-40B4-BE49-F238E27FC236}">
                <a16:creationId xmlns:a16="http://schemas.microsoft.com/office/drawing/2014/main" id="{E37610F2-0D18-5050-12FF-7F65191C44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5">
            <a:extLst>
              <a:ext uri="{FF2B5EF4-FFF2-40B4-BE49-F238E27FC236}">
                <a16:creationId xmlns:a16="http://schemas.microsoft.com/office/drawing/2014/main" id="{7D50386B-45E2-CFA2-1675-0405AA45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30723" name="Slide Number Placeholder 6">
            <a:extLst>
              <a:ext uri="{FF2B5EF4-FFF2-40B4-BE49-F238E27FC236}">
                <a16:creationId xmlns:a16="http://schemas.microsoft.com/office/drawing/2014/main" id="{C6D8F264-177E-F471-D412-3156D2AE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C0AC23-11B5-4820-8E27-0D60A08D1D6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2">
            <a:extLst>
              <a:ext uri="{FF2B5EF4-FFF2-40B4-BE49-F238E27FC236}">
                <a16:creationId xmlns:a16="http://schemas.microsoft.com/office/drawing/2014/main" id="{CE3D00FD-774C-AA39-097D-379630460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Bit-field Structures</a:t>
            </a:r>
          </a:p>
        </p:txBody>
      </p:sp>
      <p:sp>
        <p:nvSpPr>
          <p:cNvPr id="30725" name="Rectangle 23">
            <a:extLst>
              <a:ext uri="{FF2B5EF4-FFF2-40B4-BE49-F238E27FC236}">
                <a16:creationId xmlns:a16="http://schemas.microsoft.com/office/drawing/2014/main" id="{24838F7B-D391-87D3-B057-55AC9FB071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000"/>
              <a:t>Special syntax packs structure values more tightly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Similar to bit vectors, but arguably easier to read</a:t>
            </a:r>
          </a:p>
          <a:p>
            <a:pPr lvl="1" eaLnBrk="1" hangingPunct="1"/>
            <a:r>
              <a:rPr lang="en-US" altLang="en-US" sz="1800"/>
              <a:t>Nonetheless, bit vectors are more commonly used.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Padded to be an integral number of words</a:t>
            </a:r>
          </a:p>
          <a:p>
            <a:pPr lvl="1" eaLnBrk="1" hangingPunct="1"/>
            <a:r>
              <a:rPr lang="en-US" altLang="en-US" sz="1800"/>
              <a:t>Placement is compiler-specific.</a:t>
            </a:r>
          </a:p>
        </p:txBody>
      </p:sp>
      <p:grpSp>
        <p:nvGrpSpPr>
          <p:cNvPr id="30726" name="Group 4">
            <a:extLst>
              <a:ext uri="{FF2B5EF4-FFF2-40B4-BE49-F238E27FC236}">
                <a16:creationId xmlns:a16="http://schemas.microsoft.com/office/drawing/2014/main" id="{CFA3C1AA-5E4A-E2D8-AD7F-F599A681800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876800"/>
            <a:ext cx="3030538" cy="771525"/>
            <a:chOff x="3024" y="3072"/>
            <a:chExt cx="1909" cy="486"/>
          </a:xfrm>
        </p:grpSpPr>
        <p:grpSp>
          <p:nvGrpSpPr>
            <p:cNvPr id="30728" name="Group 5">
              <a:extLst>
                <a:ext uri="{FF2B5EF4-FFF2-40B4-BE49-F238E27FC236}">
                  <a16:creationId xmlns:a16="http://schemas.microsoft.com/office/drawing/2014/main" id="{89818B5F-AA17-5692-623D-FDB5E4D05A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3264"/>
              <a:ext cx="1909" cy="294"/>
              <a:chOff x="3264" y="3216"/>
              <a:chExt cx="1909" cy="294"/>
            </a:xfrm>
          </p:grpSpPr>
          <p:sp>
            <p:nvSpPr>
              <p:cNvPr id="30736" name="Text Box 6">
                <a:extLst>
                  <a:ext uri="{FF2B5EF4-FFF2-40B4-BE49-F238E27FC236}">
                    <a16:creationId xmlns:a16="http://schemas.microsoft.com/office/drawing/2014/main" id="{18202061-F80A-35BE-27BF-023E09F4B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37" name="Text Box 7">
                <a:extLst>
                  <a:ext uri="{FF2B5EF4-FFF2-40B4-BE49-F238E27FC236}">
                    <a16:creationId xmlns:a16="http://schemas.microsoft.com/office/drawing/2014/main" id="{BE174FD9-645E-BB59-2AAF-761A7CB78B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38" name="Text Box 8">
                <a:extLst>
                  <a:ext uri="{FF2B5EF4-FFF2-40B4-BE49-F238E27FC236}">
                    <a16:creationId xmlns:a16="http://schemas.microsoft.com/office/drawing/2014/main" id="{6BB4B529-EA41-5DAC-01AE-AFE21B4056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0739" name="Text Box 9">
                <a:extLst>
                  <a:ext uri="{FF2B5EF4-FFF2-40B4-BE49-F238E27FC236}">
                    <a16:creationId xmlns:a16="http://schemas.microsoft.com/office/drawing/2014/main" id="{A4A0F387-CE3C-9B4C-1125-02136CDB8E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40" name="Text Box 10">
                <a:extLst>
                  <a:ext uri="{FF2B5EF4-FFF2-40B4-BE49-F238E27FC236}">
                    <a16:creationId xmlns:a16="http://schemas.microsoft.com/office/drawing/2014/main" id="{25982679-6E55-25C5-8B54-C43350D55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41" name="Text Box 11">
                <a:extLst>
                  <a:ext uri="{FF2B5EF4-FFF2-40B4-BE49-F238E27FC236}">
                    <a16:creationId xmlns:a16="http://schemas.microsoft.com/office/drawing/2014/main" id="{C25EBE63-7922-42FD-10EC-34EE982312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216"/>
                <a:ext cx="229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0742" name="Text Box 12">
                <a:extLst>
                  <a:ext uri="{FF2B5EF4-FFF2-40B4-BE49-F238E27FC236}">
                    <a16:creationId xmlns:a16="http://schemas.microsoft.com/office/drawing/2014/main" id="{A1E3F54C-6248-8D19-DEF1-56403B0BCF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3216"/>
                <a:ext cx="229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0">
                    <a:latin typeface="Courier New" panose="02070309020205020404" pitchFamily="49" charset="0"/>
                  </a:rPr>
                  <a:t>…</a:t>
                </a:r>
              </a:p>
            </p:txBody>
          </p:sp>
          <p:sp>
            <p:nvSpPr>
              <p:cNvPr id="30743" name="Text Box 13">
                <a:extLst>
                  <a:ext uri="{FF2B5EF4-FFF2-40B4-BE49-F238E27FC236}">
                    <a16:creationId xmlns:a16="http://schemas.microsoft.com/office/drawing/2014/main" id="{0491AC08-B8C1-B072-10EF-8A6E693E2A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3216"/>
                <a:ext cx="229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0">
                    <a:latin typeface="Courier New" panose="02070309020205020404" pitchFamily="49" charset="0"/>
                  </a:rPr>
                  <a:t>…</a:t>
                </a:r>
              </a:p>
            </p:txBody>
          </p:sp>
        </p:grpSp>
        <p:sp>
          <p:nvSpPr>
            <p:cNvPr id="30729" name="Line 14">
              <a:extLst>
                <a:ext uri="{FF2B5EF4-FFF2-40B4-BE49-F238E27FC236}">
                  <a16:creationId xmlns:a16="http://schemas.microsoft.com/office/drawing/2014/main" id="{66F7674E-E7E2-EB54-F876-154289137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15">
              <a:extLst>
                <a:ext uri="{FF2B5EF4-FFF2-40B4-BE49-F238E27FC236}">
                  <a16:creationId xmlns:a16="http://schemas.microsoft.com/office/drawing/2014/main" id="{53712CE0-3DA5-DB1D-5FC5-7E7C80813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16">
              <a:extLst>
                <a:ext uri="{FF2B5EF4-FFF2-40B4-BE49-F238E27FC236}">
                  <a16:creationId xmlns:a16="http://schemas.microsoft.com/office/drawing/2014/main" id="{C6E8BDB3-3FFE-68AD-2375-7EAEBA837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7">
              <a:extLst>
                <a:ext uri="{FF2B5EF4-FFF2-40B4-BE49-F238E27FC236}">
                  <a16:creationId xmlns:a16="http://schemas.microsoft.com/office/drawing/2014/main" id="{6F7D2FA5-83BD-12E6-35E4-4CE28029F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Text Box 18">
              <a:extLst>
                <a:ext uri="{FF2B5EF4-FFF2-40B4-BE49-F238E27FC236}">
                  <a16:creationId xmlns:a16="http://schemas.microsoft.com/office/drawing/2014/main" id="{B40B0D89-C241-58E2-4379-E28B4FF67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f1</a:t>
              </a:r>
            </a:p>
          </p:txBody>
        </p:sp>
        <p:sp>
          <p:nvSpPr>
            <p:cNvPr id="30734" name="Text Box 19">
              <a:extLst>
                <a:ext uri="{FF2B5EF4-FFF2-40B4-BE49-F238E27FC236}">
                  <a16:creationId xmlns:a16="http://schemas.microsoft.com/office/drawing/2014/main" id="{F9D7DF68-85DE-6ACA-F6F9-A98D714FA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f2</a:t>
              </a:r>
            </a:p>
          </p:txBody>
        </p:sp>
        <p:sp>
          <p:nvSpPr>
            <p:cNvPr id="30735" name="Text Box 20">
              <a:extLst>
                <a:ext uri="{FF2B5EF4-FFF2-40B4-BE49-F238E27FC236}">
                  <a16:creationId xmlns:a16="http://schemas.microsoft.com/office/drawing/2014/main" id="{FD6253CA-25CE-3C00-D87C-8869122DB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072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f3</a:t>
              </a:r>
            </a:p>
          </p:txBody>
        </p:sp>
      </p:grpSp>
      <p:sp>
        <p:nvSpPr>
          <p:cNvPr id="30727" name="Text Box 21">
            <a:extLst>
              <a:ext uri="{FF2B5EF4-FFF2-40B4-BE49-F238E27FC236}">
                <a16:creationId xmlns:a16="http://schemas.microsoft.com/office/drawing/2014/main" id="{A53E8847-5EB6-08B2-E696-2192FAEB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882900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struct Flags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         f1:3;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unsigned int  f2:1;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unsigned int  f3:2;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my_flags;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my_flags.f1 = -2;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my_flags.f2 = 1;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my_flags.f3 = 2;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4">
            <a:extLst>
              <a:ext uri="{FF2B5EF4-FFF2-40B4-BE49-F238E27FC236}">
                <a16:creationId xmlns:a16="http://schemas.microsoft.com/office/drawing/2014/main" id="{5667FEC1-E2E9-2B15-B277-1AF90ED120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5">
            <a:extLst>
              <a:ext uri="{FF2B5EF4-FFF2-40B4-BE49-F238E27FC236}">
                <a16:creationId xmlns:a16="http://schemas.microsoft.com/office/drawing/2014/main" id="{37D25A64-43ED-A918-B6E7-E08AF05D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31747" name="Slide Number Placeholder 6">
            <a:extLst>
              <a:ext uri="{FF2B5EF4-FFF2-40B4-BE49-F238E27FC236}">
                <a16:creationId xmlns:a16="http://schemas.microsoft.com/office/drawing/2014/main" id="{E3CD84D4-8AA8-80CF-FA5D-EB915F5E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F35B3D-B95C-44D7-9FD1-EA32FF4602A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FE46DBCB-0FF6-AA33-3178-63D595811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E1A94B4B-2742-844B-9125-1E3ED257DB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Choices: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An element is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i</a:t>
            </a:r>
            <a:r>
              <a:rPr lang="en-US" altLang="en-US" sz="1800"/>
              <a:t> </a:t>
            </a:r>
            <a:r>
              <a:rPr lang="en-US" altLang="en-US" sz="1800" u="sng"/>
              <a:t>or</a:t>
            </a:r>
          </a:p>
          <a:p>
            <a:pPr lvl="1" eaLnBrk="1" hangingPunct="1"/>
            <a:r>
              <a:rPr lang="en-US" altLang="en-US" sz="1800"/>
              <a:t>a </a:t>
            </a:r>
            <a:r>
              <a:rPr lang="en-US" altLang="en-US" sz="1800">
                <a:latin typeface="Courier New" panose="02070309020205020404" pitchFamily="49" charset="0"/>
              </a:rPr>
              <a:t>char c</a:t>
            </a:r>
            <a:endParaRPr lang="en-US" altLang="en-US" sz="1800"/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sizeof(union …)</a:t>
            </a:r>
            <a:r>
              <a:rPr lang="en-US" altLang="en-US" sz="2000"/>
              <a:t> =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/>
              <a:t>maximum of </a:t>
            </a:r>
            <a:r>
              <a:rPr lang="en-US" altLang="en-US" sz="1800">
                <a:latin typeface="Courier New" panose="02070309020205020404" pitchFamily="49" charset="0"/>
              </a:rPr>
              <a:t>sizeof(</a:t>
            </a:r>
            <a:r>
              <a:rPr lang="en-US" altLang="en-US" sz="1800"/>
              <a:t>field</a:t>
            </a:r>
            <a:r>
              <a:rPr lang="en-US" altLang="en-US" sz="180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B34A3D1A-1B98-8C69-CAAD-0A3546263F3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95400"/>
            <a:ext cx="4033837" cy="483076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</p:txBody>
      </p:sp>
      <p:grpSp>
        <p:nvGrpSpPr>
          <p:cNvPr id="31751" name="Group 5">
            <a:extLst>
              <a:ext uri="{FF2B5EF4-FFF2-40B4-BE49-F238E27FC236}">
                <a16:creationId xmlns:a16="http://schemas.microsoft.com/office/drawing/2014/main" id="{F2E635E0-BEE6-7019-8607-7610E037EBB5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572000"/>
            <a:ext cx="3048000" cy="1219200"/>
            <a:chOff x="2880" y="3024"/>
            <a:chExt cx="1920" cy="768"/>
          </a:xfrm>
        </p:grpSpPr>
        <p:sp>
          <p:nvSpPr>
            <p:cNvPr id="31753" name="Text Box 6">
              <a:extLst>
                <a:ext uri="{FF2B5EF4-FFF2-40B4-BE49-F238E27FC236}">
                  <a16:creationId xmlns:a16="http://schemas.microsoft.com/office/drawing/2014/main" id="{10843F5E-5D5C-AED2-B8CF-BC65116F86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EF</a:t>
              </a:r>
            </a:p>
          </p:txBody>
        </p:sp>
        <p:sp>
          <p:nvSpPr>
            <p:cNvPr id="31754" name="Text Box 7">
              <a:extLst>
                <a:ext uri="{FF2B5EF4-FFF2-40B4-BE49-F238E27FC236}">
                  <a16:creationId xmlns:a16="http://schemas.microsoft.com/office/drawing/2014/main" id="{B7459447-2C5F-36AB-E230-ABCBD20BA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BE</a:t>
              </a:r>
            </a:p>
          </p:txBody>
        </p:sp>
        <p:sp>
          <p:nvSpPr>
            <p:cNvPr id="31755" name="Text Box 8">
              <a:extLst>
                <a:ext uri="{FF2B5EF4-FFF2-40B4-BE49-F238E27FC236}">
                  <a16:creationId xmlns:a16="http://schemas.microsoft.com/office/drawing/2014/main" id="{9F057871-0928-7099-9160-BBD18932F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AD</a:t>
              </a:r>
            </a:p>
          </p:txBody>
        </p:sp>
        <p:sp>
          <p:nvSpPr>
            <p:cNvPr id="31756" name="Text Box 9">
              <a:extLst>
                <a:ext uri="{FF2B5EF4-FFF2-40B4-BE49-F238E27FC236}">
                  <a16:creationId xmlns:a16="http://schemas.microsoft.com/office/drawing/2014/main" id="{BB498EC0-2C51-049B-8EB8-22BBE2E36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64"/>
              <a:ext cx="480" cy="294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ourier New" panose="02070309020205020404" pitchFamily="49" charset="0"/>
                </a:rPr>
                <a:t>DE</a:t>
              </a:r>
            </a:p>
          </p:txBody>
        </p:sp>
        <p:sp>
          <p:nvSpPr>
            <p:cNvPr id="31757" name="Line 10">
              <a:extLst>
                <a:ext uri="{FF2B5EF4-FFF2-40B4-BE49-F238E27FC236}">
                  <a16:creationId xmlns:a16="http://schemas.microsoft.com/office/drawing/2014/main" id="{5C1C0BB2-0641-F76D-DC80-7DBA2DB95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Line 11">
              <a:extLst>
                <a:ext uri="{FF2B5EF4-FFF2-40B4-BE49-F238E27FC236}">
                  <a16:creationId xmlns:a16="http://schemas.microsoft.com/office/drawing/2014/main" id="{8D525B9D-8A74-19A0-538A-94FE33985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9" name="Line 12">
              <a:extLst>
                <a:ext uri="{FF2B5EF4-FFF2-40B4-BE49-F238E27FC236}">
                  <a16:creationId xmlns:a16="http://schemas.microsoft.com/office/drawing/2014/main" id="{8D582ECC-159B-FD68-4CF4-FDCC90837C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0" name="Line 13">
              <a:extLst>
                <a:ext uri="{FF2B5EF4-FFF2-40B4-BE49-F238E27FC236}">
                  <a16:creationId xmlns:a16="http://schemas.microsoft.com/office/drawing/2014/main" id="{5AC8A82B-7CF3-0228-E52C-B5F272ABF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Text Box 14">
              <a:extLst>
                <a:ext uri="{FF2B5EF4-FFF2-40B4-BE49-F238E27FC236}">
                  <a16:creationId xmlns:a16="http://schemas.microsoft.com/office/drawing/2014/main" id="{23F0DE84-5CD6-EDFC-A7E2-7CE91D3BE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072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31762" name="Text Box 15">
              <a:extLst>
                <a:ext uri="{FF2B5EF4-FFF2-40B4-BE49-F238E27FC236}">
                  <a16:creationId xmlns:a16="http://schemas.microsoft.com/office/drawing/2014/main" id="{D7D0FE95-E142-05AC-25C3-0FBD535E3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600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31763" name="Text Box 16">
              <a:extLst>
                <a:ext uri="{FF2B5EF4-FFF2-40B4-BE49-F238E27FC236}">
                  <a16:creationId xmlns:a16="http://schemas.microsoft.com/office/drawing/2014/main" id="{5465241F-E488-F2D6-DE3C-2BE25502C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  <p:sp>
          <p:nvSpPr>
            <p:cNvPr id="31764" name="Line 17">
              <a:extLst>
                <a:ext uri="{FF2B5EF4-FFF2-40B4-BE49-F238E27FC236}">
                  <a16:creationId xmlns:a16="http://schemas.microsoft.com/office/drawing/2014/main" id="{C1F2F090-B5FF-F2F2-3309-6EF796C56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Text Box 18">
            <a:extLst>
              <a:ext uri="{FF2B5EF4-FFF2-40B4-BE49-F238E27FC236}">
                <a16:creationId xmlns:a16="http://schemas.microsoft.com/office/drawing/2014/main" id="{04F7AA0F-2D83-E021-056A-CAE5668C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40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union AnElt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char  c;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elt1, elt2;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elt1.i = 4;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elt2.c = ’a’;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elt2.i = 0xDEADBEEF;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07E3B07D-1D8A-C196-DC0A-CDF07D4D8B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464C931D-31F6-8E4D-D81D-2A83615C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E9FCF807-BB68-25B5-0903-FD9A01B3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3F88B7-5B0A-4B7B-B02D-6655EB13FB0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50746193-2DA9-E1F9-B5E9-7E467B133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Unions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AC574CAE-40D8-A711-48C3-9DDB242E4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68325"/>
          </a:xfrm>
        </p:spPr>
        <p:txBody>
          <a:bodyPr/>
          <a:lstStyle/>
          <a:p>
            <a:pPr algn="ctr" eaLnBrk="1" hangingPunct="1"/>
            <a:r>
              <a:rPr lang="en-US" altLang="en-US"/>
              <a:t>A union value doesn’t “know” which case it contains</a:t>
            </a:r>
          </a:p>
        </p:txBody>
      </p:sp>
      <p:sp>
        <p:nvSpPr>
          <p:cNvPr id="32774" name="Text Box 4">
            <a:extLst>
              <a:ext uri="{FF2B5EF4-FFF2-40B4-BE49-F238E27FC236}">
                <a16:creationId xmlns:a16="http://schemas.microsoft.com/office/drawing/2014/main" id="{9B2C66DE-3DC8-288E-3776-C2C54C88E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3484563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union AnElt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char  c;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elt1, elt2;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elt1.i = 4;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elt2.c = ’a’;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elt2.i = 0xDEADBEEF;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if (elt1</a:t>
            </a:r>
            <a:r>
              <a:rPr lang="en-US" altLang="en-US" sz="1600" b="0">
                <a:latin typeface="Tahoma" panose="020B0604030504040204" pitchFamily="34" charset="0"/>
              </a:rPr>
              <a:t> currently has a </a:t>
            </a:r>
            <a:r>
              <a:rPr lang="en-US" altLang="en-US" sz="1600">
                <a:latin typeface="Courier New" panose="02070309020205020404" pitchFamily="49" charset="0"/>
              </a:rPr>
              <a:t>char) …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79AAB516-5FF7-CB79-2478-8D71B824067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362200"/>
            <a:ext cx="4419600" cy="2424113"/>
            <a:chOff x="2592" y="1824"/>
            <a:chExt cx="2784" cy="1527"/>
          </a:xfrm>
        </p:grpSpPr>
        <p:sp>
          <p:nvSpPr>
            <p:cNvPr id="32777" name="Text Box 6">
              <a:extLst>
                <a:ext uri="{FF2B5EF4-FFF2-40B4-BE49-F238E27FC236}">
                  <a16:creationId xmlns:a16="http://schemas.microsoft.com/office/drawing/2014/main" id="{A89F7E46-5620-3C79-3E70-D9D316376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304"/>
              <a:ext cx="27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How should your program keep track whether </a:t>
              </a:r>
              <a:r>
                <a:rPr lang="en-US" altLang="en-US" sz="2000">
                  <a:latin typeface="Courier New" panose="02070309020205020404" pitchFamily="49" charset="0"/>
                </a:rPr>
                <a:t>elt1</a:t>
              </a:r>
              <a:r>
                <a:rPr lang="en-US" altLang="en-US" sz="2000" b="0">
                  <a:latin typeface="Tahoma" panose="020B0604030504040204" pitchFamily="34" charset="0"/>
                </a:rPr>
                <a:t>, </a:t>
              </a:r>
              <a:r>
                <a:rPr lang="en-US" altLang="en-US" sz="2000">
                  <a:latin typeface="Courier New" panose="02070309020205020404" pitchFamily="49" charset="0"/>
                </a:rPr>
                <a:t>elt2</a:t>
              </a:r>
              <a:r>
                <a:rPr lang="en-US" altLang="en-US" sz="2000" b="0">
                  <a:latin typeface="Tahoma" panose="020B0604030504040204" pitchFamily="34" charset="0"/>
                </a:rPr>
                <a:t> hold an </a:t>
              </a:r>
              <a:r>
                <a:rPr lang="en-US" altLang="en-US" sz="2000">
                  <a:latin typeface="Courier New" panose="02070309020205020404" pitchFamily="49" charset="0"/>
                </a:rPr>
                <a:t>int</a:t>
              </a:r>
              <a:r>
                <a:rPr lang="en-US" altLang="en-US" sz="2000" b="0">
                  <a:latin typeface="Tahoma" panose="020B0604030504040204" pitchFamily="34" charset="0"/>
                </a:rPr>
                <a:t> or a </a:t>
              </a:r>
              <a:r>
                <a:rPr lang="en-US" altLang="en-US" sz="2000">
                  <a:latin typeface="Courier New" panose="02070309020205020404" pitchFamily="49" charset="0"/>
                </a:rPr>
                <a:t>char</a:t>
              </a:r>
              <a:r>
                <a:rPr lang="en-US" altLang="en-US" sz="2000" b="0">
                  <a:latin typeface="Tahoma" panose="020B0604030504040204" pitchFamily="34" charset="0"/>
                </a:rPr>
                <a:t>?</a:t>
              </a:r>
            </a:p>
          </p:txBody>
        </p:sp>
        <p:sp>
          <p:nvSpPr>
            <p:cNvPr id="32778" name="Text Box 7">
              <a:extLst>
                <a:ext uri="{FF2B5EF4-FFF2-40B4-BE49-F238E27FC236}">
                  <a16:creationId xmlns:a16="http://schemas.microsoft.com/office/drawing/2014/main" id="{007C4336-FC4F-8673-FC7A-55900A1B1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824"/>
              <a:ext cx="30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4800">
                  <a:solidFill>
                    <a:srgbClr val="CC66FF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32779" name="Text Box 8">
              <a:extLst>
                <a:ext uri="{FF2B5EF4-FFF2-40B4-BE49-F238E27FC236}">
                  <a16:creationId xmlns:a16="http://schemas.microsoft.com/office/drawing/2014/main" id="{A13C90FA-6DDB-6973-C14B-7899776F8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832"/>
              <a:ext cx="25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4800" b="0">
                  <a:solidFill>
                    <a:srgbClr val="00CCFF"/>
                  </a:solidFill>
                  <a:latin typeface="Garamond" panose="02020404030301010803" pitchFamily="18" charset="0"/>
                </a:rPr>
                <a:t>?</a:t>
              </a:r>
            </a:p>
          </p:txBody>
        </p:sp>
      </p:grpSp>
      <p:sp>
        <p:nvSpPr>
          <p:cNvPr id="133129" name="Text Box 9">
            <a:extLst>
              <a:ext uri="{FF2B5EF4-FFF2-40B4-BE49-F238E27FC236}">
                <a16:creationId xmlns:a16="http://schemas.microsoft.com/office/drawing/2014/main" id="{FF07FD48-1C3A-1FE1-0959-9ED1752F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708525"/>
            <a:ext cx="441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 b="0">
                <a:latin typeface="Tahoma" panose="020B0604030504040204" pitchFamily="34" charset="0"/>
              </a:rPr>
              <a:t>Basic answer:  Another variable holds that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63CF38E5-B222-CA74-DEEC-2E82C099B4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9B01E4B1-889D-ED46-47FA-F60C3708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025CBDBC-70DB-9BE4-A692-3F2D8D18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56AB1-AD04-4622-ACF9-733ADD21FD3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9DF946E7-32D2-7CDC-28B0-D684B68D0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Tagged Unions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61F439C7-D98F-634E-DECA-8F743BEE4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47850"/>
          </a:xfrm>
        </p:spPr>
        <p:txBody>
          <a:bodyPr/>
          <a:lstStyle/>
          <a:p>
            <a:pPr algn="ctr" eaLnBrk="1" hangingPunct="1"/>
            <a:r>
              <a:rPr lang="en-US" altLang="en-US" i="1"/>
              <a:t>Tag</a:t>
            </a:r>
            <a:r>
              <a:rPr lang="en-US" altLang="en-US"/>
              <a:t> every value with its case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I.e., pair the type info together with the union</a:t>
            </a:r>
          </a:p>
          <a:p>
            <a:pPr algn="ctr" eaLnBrk="1" hangingPunct="1"/>
            <a:r>
              <a:rPr lang="en-US" altLang="en-US" sz="1600"/>
              <a:t>Implicit in Java, Scheme, ML, …</a:t>
            </a:r>
            <a:endParaRPr lang="en-US" altLang="en-US" sz="900">
              <a:latin typeface="Courier New" panose="02070309020205020404" pitchFamily="49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AAF2A55-95A1-CF0C-A0CE-E3F572B35278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922713"/>
            <a:ext cx="3675063" cy="679450"/>
            <a:chOff x="3024" y="2400"/>
            <a:chExt cx="2315" cy="428"/>
          </a:xfrm>
        </p:grpSpPr>
        <p:sp>
          <p:nvSpPr>
            <p:cNvPr id="33803" name="Text Box 5">
              <a:extLst>
                <a:ext uri="{FF2B5EF4-FFF2-40B4-BE49-F238E27FC236}">
                  <a16:creationId xmlns:a16="http://schemas.microsoft.com/office/drawing/2014/main" id="{F3BDA990-5066-F9EB-87F5-05725714F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431"/>
              <a:ext cx="1979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0">
                  <a:latin typeface="Tahoma" panose="020B0604030504040204" pitchFamily="34" charset="0"/>
                </a:rPr>
                <a:t>Enum must be external to struct,</a:t>
              </a:r>
            </a:p>
            <a:p>
              <a:r>
                <a:rPr lang="en-US" altLang="en-US" sz="1600" b="0">
                  <a:latin typeface="Tahoma" panose="020B0604030504040204" pitchFamily="34" charset="0"/>
                </a:rPr>
                <a:t>so constants are globally visible.</a:t>
              </a:r>
            </a:p>
          </p:txBody>
        </p:sp>
        <p:sp>
          <p:nvSpPr>
            <p:cNvPr id="33804" name="Line 6">
              <a:extLst>
                <a:ext uri="{FF2B5EF4-FFF2-40B4-BE49-F238E27FC236}">
                  <a16:creationId xmlns:a16="http://schemas.microsoft.com/office/drawing/2014/main" id="{90B08F55-4296-DECC-849B-026678DE3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2400"/>
              <a:ext cx="336" cy="14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35265C5A-CEE5-CF29-DB21-15797144EC8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572125"/>
            <a:ext cx="5648325" cy="336550"/>
            <a:chOff x="1488" y="3295"/>
            <a:chExt cx="3558" cy="212"/>
          </a:xfrm>
        </p:grpSpPr>
        <p:sp>
          <p:nvSpPr>
            <p:cNvPr id="33801" name="Text Box 8">
              <a:extLst>
                <a:ext uri="{FF2B5EF4-FFF2-40B4-BE49-F238E27FC236}">
                  <a16:creationId xmlns:a16="http://schemas.microsoft.com/office/drawing/2014/main" id="{3F3B83EC-10BC-EA23-6F85-D2A5056485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295"/>
              <a:ext cx="16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Struct field must be named.</a:t>
              </a:r>
            </a:p>
          </p:txBody>
        </p:sp>
        <p:sp>
          <p:nvSpPr>
            <p:cNvPr id="33802" name="Line 9">
              <a:extLst>
                <a:ext uri="{FF2B5EF4-FFF2-40B4-BE49-F238E27FC236}">
                  <a16:creationId xmlns:a16="http://schemas.microsoft.com/office/drawing/2014/main" id="{B3AE77A6-7C9B-EA61-3012-92FBED155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8" y="3312"/>
              <a:ext cx="1872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0" name="Text Box 10">
            <a:extLst>
              <a:ext uri="{FF2B5EF4-FFF2-40B4-BE49-F238E27FC236}">
                <a16:creationId xmlns:a16="http://schemas.microsoft.com/office/drawing/2014/main" id="{B875C215-06AB-F1E4-1921-A6947816F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17913"/>
            <a:ext cx="4494213" cy="240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enum Union_Tag { IS_INT, IS_CHAR };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struct TaggedUnion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enum Union_Tag  tag;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union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int 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char  c;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} data;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FDE7E939-2005-8E45-0727-8FC1F4D3D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48C688D8-8046-3EEB-747E-DBE242A9B5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 able to use compound data structures in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pass compound data structures as function arguments, either by value or by reference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 able to do simple bit-vector manipulations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393E7CC1-185A-555C-7EFC-8D461020C6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53898003-E93D-A555-C36F-81439428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F87FBF1D-81DF-9372-AA7B-22AAC9ED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0F655A-9488-4D3A-9684-AC534B8D9AD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6C39254F-DD2F-AF45-AB5C-DFD05C7E2F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70C8DA07-9056-678A-D2D9-B9327C8B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3C0D0421-F229-F830-9469-0A057CE62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6FC5CB-AC74-48F8-B9F0-60A04C86DE0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6E4170CB-62D4-ADCD-1CCA-F1E3F9D68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B489A667-132E-3C98-C3EE-EFF8925FB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Allocation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4">
            <a:extLst>
              <a:ext uri="{FF2B5EF4-FFF2-40B4-BE49-F238E27FC236}">
                <a16:creationId xmlns:a16="http://schemas.microsoft.com/office/drawing/2014/main" id="{F7B3625B-3B2A-0B87-5636-5712DA68BC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0" name="Footer Placeholder 5">
            <a:extLst>
              <a:ext uri="{FF2B5EF4-FFF2-40B4-BE49-F238E27FC236}">
                <a16:creationId xmlns:a16="http://schemas.microsoft.com/office/drawing/2014/main" id="{F975BBBF-81C2-C996-E8EA-2FE3BB68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17411" name="Slide Number Placeholder 6">
            <a:extLst>
              <a:ext uri="{FF2B5EF4-FFF2-40B4-BE49-F238E27FC236}">
                <a16:creationId xmlns:a16="http://schemas.microsoft.com/office/drawing/2014/main" id="{C5567D7E-728A-D12D-DB59-1A24DBE5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A8C20-DDF8-4725-AE1F-05CB2D3655D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08C12072-41CE-BD57-DC6B-7F630DEDD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26A03F96-9A3B-830E-7E5E-F4C9E8F3A3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4830763"/>
          </a:xfrm>
        </p:spPr>
        <p:txBody>
          <a:bodyPr/>
          <a:lstStyle/>
          <a:p>
            <a:pPr marL="0" indent="0" eaLnBrk="1" hangingPunct="1"/>
            <a:r>
              <a:rPr lang="en-US" altLang="en-US" sz="2000"/>
              <a:t>Compound data:</a:t>
            </a:r>
          </a:p>
          <a:p>
            <a:pPr marL="0" indent="0" eaLnBrk="1" hangingPunct="1"/>
            <a:endParaRPr lang="en-US" altLang="en-US" sz="2000"/>
          </a:p>
          <a:p>
            <a:pPr marL="0" indent="0" eaLnBrk="1" hangingPunct="1"/>
            <a:r>
              <a:rPr lang="en-US" altLang="en-US" sz="2000"/>
              <a:t>A date is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month</a:t>
            </a:r>
            <a:r>
              <a:rPr lang="en-US" altLang="en-US" sz="1800"/>
              <a:t> </a:t>
            </a:r>
            <a:r>
              <a:rPr lang="en-US" altLang="en-US" sz="1800" u="sng"/>
              <a:t>and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day</a:t>
            </a:r>
            <a:r>
              <a:rPr lang="en-US" altLang="en-US" sz="1800"/>
              <a:t> </a:t>
            </a:r>
            <a:r>
              <a:rPr lang="en-US" altLang="en-US" sz="1800" u="sng"/>
              <a:t>and</a:t>
            </a:r>
          </a:p>
          <a:p>
            <a:pPr lvl="1" eaLnBrk="1" hangingPunct="1"/>
            <a:r>
              <a:rPr lang="en-US" altLang="en-US" sz="1800"/>
              <a:t>an </a:t>
            </a:r>
            <a:r>
              <a:rPr lang="en-US" altLang="en-US" sz="1800">
                <a:latin typeface="Courier New" panose="02070309020205020404" pitchFamily="49" charset="0"/>
              </a:rPr>
              <a:t>int year</a:t>
            </a:r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62C3BCB2-502B-2E53-3413-8B9DF842781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4800600"/>
            <a:ext cx="4033838" cy="923925"/>
          </a:xfrm>
        </p:spPr>
        <p:txBody>
          <a:bodyPr/>
          <a:lstStyle/>
          <a:p>
            <a:pPr marL="0" indent="0" eaLnBrk="1" hangingPunct="1"/>
            <a:r>
              <a:rPr lang="en-US" altLang="en-US" sz="1600"/>
              <a:t>Unlike Java, C doesn’t automatically define functions for initializing and printing …</a:t>
            </a:r>
          </a:p>
        </p:txBody>
      </p:sp>
      <p:sp>
        <p:nvSpPr>
          <p:cNvPr id="17415" name="Text Box 5">
            <a:extLst>
              <a:ext uri="{FF2B5EF4-FFF2-40B4-BE49-F238E27FC236}">
                <a16:creationId xmlns:a16="http://schemas.microsoft.com/office/drawing/2014/main" id="{3A544749-36C9-BE11-F575-A69DC9D97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371600"/>
            <a:ext cx="2393950" cy="328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struct ADate {</a:t>
            </a:r>
          </a:p>
          <a:p>
            <a:r>
              <a:rPr lang="en-US" altLang="en-US" sz="1600" b="0">
                <a:latin typeface="Courier New" panose="02070309020205020404" pitchFamily="49" charset="0"/>
              </a:rPr>
              <a:t>   </a:t>
            </a:r>
            <a:r>
              <a:rPr lang="en-US" altLang="en-US" sz="1600">
                <a:latin typeface="Courier New" panose="02070309020205020404" pitchFamily="49" charset="0"/>
              </a:rPr>
              <a:t>int 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year;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struct ADate date;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date.month = 2;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date.day = 4;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date.year = 2021;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4">
            <a:extLst>
              <a:ext uri="{FF2B5EF4-FFF2-40B4-BE49-F238E27FC236}">
                <a16:creationId xmlns:a16="http://schemas.microsoft.com/office/drawing/2014/main" id="{E3B448A8-5B91-9DB7-09AA-A20974CA59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5">
            <a:extLst>
              <a:ext uri="{FF2B5EF4-FFF2-40B4-BE49-F238E27FC236}">
                <a16:creationId xmlns:a16="http://schemas.microsoft.com/office/drawing/2014/main" id="{FBDB4443-4E3C-295E-FE75-9767F33CF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18435" name="Slide Number Placeholder 6">
            <a:extLst>
              <a:ext uri="{FF2B5EF4-FFF2-40B4-BE49-F238E27FC236}">
                <a16:creationId xmlns:a16="http://schemas.microsoft.com/office/drawing/2014/main" id="{5C76FAF6-93B4-0622-723D-13F8B2AD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D3889-94E3-4BDD-A461-8458B5AFD21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AD48CD0-368B-2616-1F7D-6425767A1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Structure Representation &amp; Size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2208093D-3FF0-BB81-18B9-E03AD5119F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1349375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latin typeface="Courier New" panose="02070309020205020404" pitchFamily="49" charset="0"/>
              </a:rPr>
              <a:t>sizeof(struct …)</a:t>
            </a:r>
            <a:r>
              <a:rPr lang="en-US" altLang="en-US" sz="2000"/>
              <a:t> =</a:t>
            </a:r>
          </a:p>
          <a:p>
            <a:pPr marL="0" indent="0" eaLnBrk="1" hangingPunct="1"/>
            <a:r>
              <a:rPr lang="en-US" altLang="en-US" sz="1800"/>
              <a:t>	sum of </a:t>
            </a:r>
            <a:r>
              <a:rPr lang="en-US" altLang="en-US" sz="1800">
                <a:latin typeface="Courier New" panose="02070309020205020404" pitchFamily="49" charset="0"/>
              </a:rPr>
              <a:t>sizeof(</a:t>
            </a:r>
            <a:r>
              <a:rPr lang="en-US" altLang="en-US" sz="1800"/>
              <a:t>field</a:t>
            </a:r>
            <a:r>
              <a:rPr lang="en-US" altLang="en-US" sz="1800">
                <a:latin typeface="Courier New" panose="02070309020205020404" pitchFamily="49" charset="0"/>
              </a:rPr>
              <a:t>)</a:t>
            </a:r>
          </a:p>
          <a:p>
            <a:pPr marL="0" indent="0" eaLnBrk="1" hangingPunct="1"/>
            <a:r>
              <a:rPr lang="en-US" altLang="en-US" sz="1800"/>
              <a:t>+	alignment padding</a:t>
            </a:r>
          </a:p>
          <a:p>
            <a:pPr lvl="2" eaLnBrk="1" hangingPunct="1">
              <a:buFontTx/>
              <a:buNone/>
            </a:pPr>
            <a:r>
              <a:rPr lang="en-US" altLang="en-US" sz="1200"/>
              <a:t>Processor- and compiler-specific</a:t>
            </a:r>
          </a:p>
        </p:txBody>
      </p:sp>
      <p:grpSp>
        <p:nvGrpSpPr>
          <p:cNvPr id="18438" name="Group 4">
            <a:extLst>
              <a:ext uri="{FF2B5EF4-FFF2-40B4-BE49-F238E27FC236}">
                <a16:creationId xmlns:a16="http://schemas.microsoft.com/office/drawing/2014/main" id="{339B302C-A9CF-9967-4D76-28F91F4AC5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6096000" cy="771525"/>
            <a:chOff x="960" y="3024"/>
            <a:chExt cx="3840" cy="486"/>
          </a:xfrm>
        </p:grpSpPr>
        <p:grpSp>
          <p:nvGrpSpPr>
            <p:cNvPr id="18441" name="Group 5">
              <a:extLst>
                <a:ext uri="{FF2B5EF4-FFF2-40B4-BE49-F238E27FC236}">
                  <a16:creationId xmlns:a16="http://schemas.microsoft.com/office/drawing/2014/main" id="{8A2541AA-E21D-3EE5-B50B-D52561C20C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3216"/>
              <a:ext cx="3840" cy="294"/>
              <a:chOff x="1104" y="3408"/>
              <a:chExt cx="3840" cy="294"/>
            </a:xfrm>
          </p:grpSpPr>
          <p:sp>
            <p:nvSpPr>
              <p:cNvPr id="18451" name="Text Box 6">
                <a:extLst>
                  <a:ext uri="{FF2B5EF4-FFF2-40B4-BE49-F238E27FC236}">
                    <a16:creationId xmlns:a16="http://schemas.microsoft.com/office/drawing/2014/main" id="{021DF854-D1E3-BB07-88CA-2FA4F1EA27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62</a:t>
                </a:r>
              </a:p>
            </p:txBody>
          </p:sp>
          <p:sp>
            <p:nvSpPr>
              <p:cNvPr id="18452" name="Text Box 7">
                <a:extLst>
                  <a:ext uri="{FF2B5EF4-FFF2-40B4-BE49-F238E27FC236}">
                    <a16:creationId xmlns:a16="http://schemas.microsoft.com/office/drawing/2014/main" id="{5F76787B-5BA2-3D3C-281A-B49FADCFE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61</a:t>
                </a:r>
              </a:p>
            </p:txBody>
          </p:sp>
          <p:sp>
            <p:nvSpPr>
              <p:cNvPr id="18453" name="Text Box 8">
                <a:extLst>
                  <a:ext uri="{FF2B5EF4-FFF2-40B4-BE49-F238E27FC236}">
                    <a16:creationId xmlns:a16="http://schemas.microsoft.com/office/drawing/2014/main" id="{52193E9C-5162-4BFA-1CDF-E71DC4342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4" name="Text Box 9">
                <a:extLst>
                  <a:ext uri="{FF2B5EF4-FFF2-40B4-BE49-F238E27FC236}">
                    <a16:creationId xmlns:a16="http://schemas.microsoft.com/office/drawing/2014/main" id="{730BB35B-3A80-DA3D-2BCF-1542C4E68F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408"/>
                <a:ext cx="480" cy="29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altLang="en-US" b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8455" name="Text Box 10">
                <a:extLst>
                  <a:ext uri="{FF2B5EF4-FFF2-40B4-BE49-F238E27FC236}">
                    <a16:creationId xmlns:a16="http://schemas.microsoft.com/office/drawing/2014/main" id="{389CF37F-FE3C-D986-4D93-724FE5EF88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EF</a:t>
                </a:r>
              </a:p>
            </p:txBody>
          </p:sp>
          <p:sp>
            <p:nvSpPr>
              <p:cNvPr id="18456" name="Text Box 11">
                <a:extLst>
                  <a:ext uri="{FF2B5EF4-FFF2-40B4-BE49-F238E27FC236}">
                    <a16:creationId xmlns:a16="http://schemas.microsoft.com/office/drawing/2014/main" id="{19899F87-D9FA-14CA-9467-0191A140C6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BE</a:t>
                </a:r>
              </a:p>
            </p:txBody>
          </p:sp>
          <p:sp>
            <p:nvSpPr>
              <p:cNvPr id="18457" name="Text Box 12">
                <a:extLst>
                  <a:ext uri="{FF2B5EF4-FFF2-40B4-BE49-F238E27FC236}">
                    <a16:creationId xmlns:a16="http://schemas.microsoft.com/office/drawing/2014/main" id="{14400541-C5FF-D09D-C2F2-5CBCA45EF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AD</a:t>
                </a:r>
              </a:p>
            </p:txBody>
          </p:sp>
          <p:sp>
            <p:nvSpPr>
              <p:cNvPr id="18458" name="Text Box 13">
                <a:extLst>
                  <a:ext uri="{FF2B5EF4-FFF2-40B4-BE49-F238E27FC236}">
                    <a16:creationId xmlns:a16="http://schemas.microsoft.com/office/drawing/2014/main" id="{2221F4F4-3A64-06A3-C75B-1F84E2FA45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408"/>
                <a:ext cx="480" cy="294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latin typeface="Courier New" panose="02070309020205020404" pitchFamily="49" charset="0"/>
                  </a:rPr>
                  <a:t>DE</a:t>
                </a:r>
              </a:p>
            </p:txBody>
          </p:sp>
        </p:grpSp>
        <p:sp>
          <p:nvSpPr>
            <p:cNvPr id="18442" name="Line 14">
              <a:extLst>
                <a:ext uri="{FF2B5EF4-FFF2-40B4-BE49-F238E27FC236}">
                  <a16:creationId xmlns:a16="http://schemas.microsoft.com/office/drawing/2014/main" id="{12460D26-5220-D4FD-F12C-EDD393A57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5">
              <a:extLst>
                <a:ext uri="{FF2B5EF4-FFF2-40B4-BE49-F238E27FC236}">
                  <a16:creationId xmlns:a16="http://schemas.microsoft.com/office/drawing/2014/main" id="{5D16FCBC-6995-6678-4C68-C1F727B90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6">
              <a:extLst>
                <a:ext uri="{FF2B5EF4-FFF2-40B4-BE49-F238E27FC236}">
                  <a16:creationId xmlns:a16="http://schemas.microsoft.com/office/drawing/2014/main" id="{38EF298E-98C2-BC62-85C7-CA2256B8E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7">
              <a:extLst>
                <a:ext uri="{FF2B5EF4-FFF2-40B4-BE49-F238E27FC236}">
                  <a16:creationId xmlns:a16="http://schemas.microsoft.com/office/drawing/2014/main" id="{EFD85663-2D99-45B6-C72F-B7805800D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8">
              <a:extLst>
                <a:ext uri="{FF2B5EF4-FFF2-40B4-BE49-F238E27FC236}">
                  <a16:creationId xmlns:a16="http://schemas.microsoft.com/office/drawing/2014/main" id="{7AFB1B58-43E5-D6C5-07AA-213BA0809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9">
              <a:extLst>
                <a:ext uri="{FF2B5EF4-FFF2-40B4-BE49-F238E27FC236}">
                  <a16:creationId xmlns:a16="http://schemas.microsoft.com/office/drawing/2014/main" id="{E1DF2702-B25E-F82F-6F94-71E252760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c1</a:t>
              </a:r>
            </a:p>
          </p:txBody>
        </p:sp>
        <p:sp>
          <p:nvSpPr>
            <p:cNvPr id="18448" name="Text Box 20">
              <a:extLst>
                <a:ext uri="{FF2B5EF4-FFF2-40B4-BE49-F238E27FC236}">
                  <a16:creationId xmlns:a16="http://schemas.microsoft.com/office/drawing/2014/main" id="{B94D7EC6-402B-463E-71B3-6705C63D4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024"/>
              <a:ext cx="2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c2</a:t>
              </a:r>
            </a:p>
          </p:txBody>
        </p:sp>
        <p:sp>
          <p:nvSpPr>
            <p:cNvPr id="18449" name="Text Box 21">
              <a:extLst>
                <a:ext uri="{FF2B5EF4-FFF2-40B4-BE49-F238E27FC236}">
                  <a16:creationId xmlns:a16="http://schemas.microsoft.com/office/drawing/2014/main" id="{62F3A9EC-B11E-9907-0CBB-C508B645D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024"/>
              <a:ext cx="1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18450" name="Text Box 22">
              <a:extLst>
                <a:ext uri="{FF2B5EF4-FFF2-40B4-BE49-F238E27FC236}">
                  <a16:creationId xmlns:a16="http://schemas.microsoft.com/office/drawing/2014/main" id="{A73EE1F0-9B0E-9E29-8263-F4A24BCB2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5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>
                  <a:latin typeface="Tahoma" panose="020B0604030504040204" pitchFamily="34" charset="0"/>
                </a:rPr>
                <a:t>padding</a:t>
              </a:r>
            </a:p>
          </p:txBody>
        </p:sp>
      </p:grpSp>
      <p:sp>
        <p:nvSpPr>
          <p:cNvPr id="18439" name="Text Box 23">
            <a:extLst>
              <a:ext uri="{FF2B5EF4-FFF2-40B4-BE49-F238E27FC236}">
                <a16:creationId xmlns:a16="http://schemas.microsoft.com/office/drawing/2014/main" id="{51F2930F-C6C9-DE9D-BBB7-C7A4B0BB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51000"/>
            <a:ext cx="2638425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struct CharCharInt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char  c1;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char  c2;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int   i;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foo;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foo.c1 = ’a’;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foo.c2 = ’b’;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foo.i  = 0xDEADBEEF;</a:t>
            </a:r>
            <a:endParaRPr lang="en-US" altLang="en-US" sz="2800" u="sng">
              <a:latin typeface="Courier New" panose="02070309020205020404" pitchFamily="49" charset="0"/>
            </a:endParaRPr>
          </a:p>
        </p:txBody>
      </p:sp>
      <p:sp>
        <p:nvSpPr>
          <p:cNvPr id="18440" name="Text Box 24">
            <a:extLst>
              <a:ext uri="{FF2B5EF4-FFF2-40B4-BE49-F238E27FC236}">
                <a16:creationId xmlns:a16="http://schemas.microsoft.com/office/drawing/2014/main" id="{764E7FDD-CDC3-8AFE-E8EE-BB1C4619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400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x86 uses “little-endian” representation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B8650BCF-D204-BE73-9612-73FEF403E4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736F819E-553D-6836-4966-E5AD80D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2FB03E1-D0AA-D8EF-7F75-8AF74956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F4ECAE-25C1-48B5-85C3-01C52C44C80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6174807-0C2C-EFA5-05CF-6080FF2E7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Typedef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EDF81388-92EC-491C-7781-AA9025670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Mechanism for creating new type names</a:t>
            </a:r>
          </a:p>
          <a:p>
            <a:pPr lvl="1" eaLnBrk="1" hangingPunct="1"/>
            <a:r>
              <a:rPr lang="en-US" altLang="en-US"/>
              <a:t>New names are an alias for some other type</a:t>
            </a:r>
          </a:p>
          <a:p>
            <a:pPr lvl="1" eaLnBrk="1" hangingPunct="1"/>
            <a:r>
              <a:rPr lang="en-US" altLang="en-US" i="1"/>
              <a:t>May</a:t>
            </a:r>
            <a:r>
              <a:rPr lang="en-US" altLang="en-US"/>
              <a:t> improve the portability and/or clarity of the program</a:t>
            </a:r>
          </a:p>
        </p:txBody>
      </p:sp>
      <p:sp>
        <p:nvSpPr>
          <p:cNvPr id="19462" name="Text Box 4">
            <a:extLst>
              <a:ext uri="{FF2B5EF4-FFF2-40B4-BE49-F238E27FC236}">
                <a16:creationId xmlns:a16="http://schemas.microsoft.com/office/drawing/2014/main" id="{A417358A-8683-3172-31C7-ECDC9BEB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95600"/>
            <a:ext cx="3768725" cy="302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typedef long int64_t;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typedef struct ADate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int month;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int day;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int year;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 Date;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int64_t i = 100000000000;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Date d = { 2, 4, 2021 };</a:t>
            </a:r>
          </a:p>
        </p:txBody>
      </p:sp>
      <p:sp>
        <p:nvSpPr>
          <p:cNvPr id="19463" name="Line 5">
            <a:extLst>
              <a:ext uri="{FF2B5EF4-FFF2-40B4-BE49-F238E27FC236}">
                <a16:creationId xmlns:a16="http://schemas.microsoft.com/office/drawing/2014/main" id="{52FE951C-E365-260A-E0BD-38D15256ED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048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6">
            <a:extLst>
              <a:ext uri="{FF2B5EF4-FFF2-40B4-BE49-F238E27FC236}">
                <a16:creationId xmlns:a16="http://schemas.microsoft.com/office/drawing/2014/main" id="{238C9688-D21B-C302-5CB8-6208173CC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667000"/>
            <a:ext cx="281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Overload existing type names for portability</a:t>
            </a:r>
          </a:p>
        </p:txBody>
      </p:sp>
      <p:sp>
        <p:nvSpPr>
          <p:cNvPr id="19465" name="Line 7">
            <a:extLst>
              <a:ext uri="{FF2B5EF4-FFF2-40B4-BE49-F238E27FC236}">
                <a16:creationId xmlns:a16="http://schemas.microsoft.com/office/drawing/2014/main" id="{AD29CD7C-0096-F566-2CF3-C79090DF5F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648200"/>
            <a:ext cx="3048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8">
            <a:extLst>
              <a:ext uri="{FF2B5EF4-FFF2-40B4-BE49-F238E27FC236}">
                <a16:creationId xmlns:a16="http://schemas.microsoft.com/office/drawing/2014/main" id="{55413B19-A83C-2496-FC19-015802E0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52938"/>
            <a:ext cx="3124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Simplify complex type names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E9C45BDD-DF70-2486-4D7C-AF1006D1F0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510B7878-8801-DE7A-AED5-D09FE55B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1456BCAD-FEFE-510B-136A-5BDEFCF0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24FBBC-8B26-4AEF-BDDE-E306384C89A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F65175A-CE7C-8310-95FF-F60CE4ED4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Constants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72AA77F6-A630-911F-9D86-54DC5E2A7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Allow consistent use of the same constant throughout the program</a:t>
            </a:r>
          </a:p>
          <a:p>
            <a:pPr lvl="1" eaLnBrk="1" hangingPunct="1"/>
            <a:r>
              <a:rPr lang="en-US" altLang="en-US"/>
              <a:t>Improves clarity of the program</a:t>
            </a:r>
          </a:p>
          <a:p>
            <a:pPr lvl="1" eaLnBrk="1" hangingPunct="1"/>
            <a:r>
              <a:rPr lang="en-US" altLang="en-US"/>
              <a:t>Reduces likelihood of simple errors</a:t>
            </a:r>
          </a:p>
          <a:p>
            <a:pPr lvl="1" eaLnBrk="1" hangingPunct="1"/>
            <a:r>
              <a:rPr lang="en-US" altLang="en-US"/>
              <a:t>Easier to update constants in the program</a:t>
            </a:r>
          </a:p>
        </p:txBody>
      </p:sp>
      <p:sp>
        <p:nvSpPr>
          <p:cNvPr id="20486" name="Text Box 4">
            <a:extLst>
              <a:ext uri="{FF2B5EF4-FFF2-40B4-BE49-F238E27FC236}">
                <a16:creationId xmlns:a16="http://schemas.microsoft.com/office/drawing/2014/main" id="{C7E95BE3-6AEF-C002-79EE-B0EA7C4B2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3197225" cy="2357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1800">
              <a:latin typeface="Courier New" panose="02070309020205020404" pitchFamily="49" charset="0"/>
            </a:endParaRP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int array[10];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for (i=0; i&lt;10; i++)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0773" name="Text Box 5">
            <a:extLst>
              <a:ext uri="{FF2B5EF4-FFF2-40B4-BE49-F238E27FC236}">
                <a16:creationId xmlns:a16="http://schemas.microsoft.com/office/drawing/2014/main" id="{9FDC3DCD-1349-82C7-5C89-A80F4EE7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525" y="3970338"/>
            <a:ext cx="3470275" cy="235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#define SIZE 10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int array[SIZE];</a:t>
            </a:r>
          </a:p>
          <a:p>
            <a:endParaRPr lang="en-US" altLang="en-US" sz="1800">
              <a:latin typeface="Courier New" panose="02070309020205020404" pitchFamily="49" charset="0"/>
            </a:endParaRPr>
          </a:p>
          <a:p>
            <a:r>
              <a:rPr lang="en-US" altLang="en-US" sz="1800">
                <a:latin typeface="Courier New" panose="02070309020205020404" pitchFamily="49" charset="0"/>
              </a:rPr>
              <a:t>for (i=0; i&lt;SIZE; i++)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…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60774" name="AutoShape 6">
            <a:extLst>
              <a:ext uri="{FF2B5EF4-FFF2-40B4-BE49-F238E27FC236}">
                <a16:creationId xmlns:a16="http://schemas.microsoft.com/office/drawing/2014/main" id="{9078B93C-21BC-19CC-4D5C-15C62FD8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60775" name="Line 7">
            <a:extLst>
              <a:ext uri="{FF2B5EF4-FFF2-40B4-BE49-F238E27FC236}">
                <a16:creationId xmlns:a16="http://schemas.microsoft.com/office/drawing/2014/main" id="{77420898-2813-4586-3010-D4CB0BEF3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79571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Text Box 8">
            <a:extLst>
              <a:ext uri="{FF2B5EF4-FFF2-40B4-BE49-F238E27FC236}">
                <a16:creationId xmlns:a16="http://schemas.microsoft.com/office/drawing/2014/main" id="{E5B1B2E4-8A96-0B29-E324-EBBEBF01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4290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Preprocessor directive</a:t>
            </a:r>
          </a:p>
        </p:txBody>
      </p:sp>
      <p:sp>
        <p:nvSpPr>
          <p:cNvPr id="160777" name="Line 9">
            <a:extLst>
              <a:ext uri="{FF2B5EF4-FFF2-40B4-BE49-F238E27FC236}">
                <a16:creationId xmlns:a16="http://schemas.microsoft.com/office/drawing/2014/main" id="{57879F4F-DFB6-D9FD-E701-16DBCC7EA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810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8" name="Text Box 10">
            <a:extLst>
              <a:ext uri="{FF2B5EF4-FFF2-40B4-BE49-F238E27FC236}">
                <a16:creationId xmlns:a16="http://schemas.microsoft.com/office/drawing/2014/main" id="{0680B626-AAAE-99F4-C2A4-D72432452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6865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Constant names are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capitalized by convention</a:t>
            </a:r>
          </a:p>
        </p:txBody>
      </p:sp>
      <p:sp>
        <p:nvSpPr>
          <p:cNvPr id="160779" name="Line 11">
            <a:extLst>
              <a:ext uri="{FF2B5EF4-FFF2-40B4-BE49-F238E27FC236}">
                <a16:creationId xmlns:a16="http://schemas.microsoft.com/office/drawing/2014/main" id="{FB753063-707B-BCA2-F58A-EFB93CD0DD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4724400"/>
            <a:ext cx="457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80" name="Line 12">
            <a:extLst>
              <a:ext uri="{FF2B5EF4-FFF2-40B4-BE49-F238E27FC236}">
                <a16:creationId xmlns:a16="http://schemas.microsoft.com/office/drawing/2014/main" id="{7EAFB67A-31C4-D658-148E-970BA3A43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8006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81" name="Text Box 13">
            <a:extLst>
              <a:ext uri="{FF2B5EF4-FFF2-40B4-BE49-F238E27FC236}">
                <a16:creationId xmlns:a16="http://schemas.microsoft.com/office/drawing/2014/main" id="{E868FE0F-2FDF-70F7-3099-82ED2E52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672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Define once,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use throughout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nimBg="1"/>
      <p:bldP spid="160774" grpId="0" animBg="1"/>
      <p:bldP spid="160776" grpId="0"/>
      <p:bldP spid="160778" grpId="0"/>
      <p:bldP spid="1607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2">
            <a:extLst>
              <a:ext uri="{FF2B5EF4-FFF2-40B4-BE49-F238E27FC236}">
                <a16:creationId xmlns:a16="http://schemas.microsoft.com/office/drawing/2014/main" id="{B13809B4-FC2C-AA8D-3B1E-4BD9DADCA3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A934811F-AC0F-3D53-6258-C86E7F55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4DC61E59-AD0B-532A-FA08-8534B172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13D214-0F10-473C-85B6-5F74DD7BD2F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A25D587-E0BD-EEDC-6538-9CEAE31C9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Structures</a:t>
            </a: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D2B70877-4928-5817-2723-E06807DE5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5943600" cy="417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Date birthdays[NFRIENDS];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bool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check_birthday(Date today)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int i;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for (i = 0; i &lt; NFRIENDS; i++) 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if ((today.month == birthdays[i].month) &amp;&amp;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(today.day == birthdays[i].day))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return (true);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return (false);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C38C7EF8-12E2-4D09-E399-7819C3DCD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1524000"/>
            <a:ext cx="1219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6BD5242F-CFC5-8DE6-071A-62B1AF21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Constant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1362EA67-F0FC-5611-7F2F-DB4C2952F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6002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C994235B-6B2D-E723-84AE-9CA842F6E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33488"/>
            <a:ext cx="228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Array declaration</a:t>
            </a:r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6B6B1B2C-9D5A-F145-31DA-6363E887BC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657600"/>
            <a:ext cx="1828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DFFF0F40-64BD-B742-BB58-CF089C020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76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Array index, then structure field</a:t>
            </a: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A68E4D34-4EC5-F678-98FC-6B481EA5BC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1676400"/>
            <a:ext cx="18288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2">
            <a:extLst>
              <a:ext uri="{FF2B5EF4-FFF2-40B4-BE49-F238E27FC236}">
                <a16:creationId xmlns:a16="http://schemas.microsoft.com/office/drawing/2014/main" id="{00423808-2A77-A207-218D-AF7354B4DA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6ECCE84F-C017-CBED-2F29-B2C82C05A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C3D837E4-FDE8-C3E7-120E-9FE70C4E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0030F-E816-4E05-BCF8-2B1EE25D159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FA5EE234-C0EC-B734-2252-5AFA514CA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</a:t>
            </a: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75C4D7C-4027-F864-125E-E9E65A916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3048000" cy="387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Date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create_date1(int month,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day,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year)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Date d;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d.month =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d.day   =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d.year  = year;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  return (d);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E1819C2-54D2-95AF-BE2F-1DB83B7F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447800"/>
            <a:ext cx="3048000" cy="298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void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create_date2(Date *d,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month,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day,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        int year)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d-&gt;month = month;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d-&gt;day   = day;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d-&gt;year  = year;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0534" name="Line 6">
            <a:extLst>
              <a:ext uri="{FF2B5EF4-FFF2-40B4-BE49-F238E27FC236}">
                <a16:creationId xmlns:a16="http://schemas.microsoft.com/office/drawing/2014/main" id="{55A32083-2A27-89B6-68C1-09E64BCCAC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4953000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5" name="Text Box 7">
            <a:extLst>
              <a:ext uri="{FF2B5EF4-FFF2-40B4-BE49-F238E27FC236}">
                <a16:creationId xmlns:a16="http://schemas.microsoft.com/office/drawing/2014/main" id="{CA57FCD0-F1E6-8CA2-9B71-F2059B44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136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Copies date</a:t>
            </a:r>
          </a:p>
        </p:txBody>
      </p:sp>
      <p:sp>
        <p:nvSpPr>
          <p:cNvPr id="150536" name="Line 8">
            <a:extLst>
              <a:ext uri="{FF2B5EF4-FFF2-40B4-BE49-F238E27FC236}">
                <a16:creationId xmlns:a16="http://schemas.microsoft.com/office/drawing/2014/main" id="{0B8BEBAD-2832-96D9-0AF2-AED3D0655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057400"/>
            <a:ext cx="1828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7" name="Text Box 9">
            <a:extLst>
              <a:ext uri="{FF2B5EF4-FFF2-40B4-BE49-F238E27FC236}">
                <a16:creationId xmlns:a16="http://schemas.microsoft.com/office/drawing/2014/main" id="{E7C167B0-D717-AB35-4D79-06D46CB7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2209800"/>
            <a:ext cx="199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Pass-by-reference</a:t>
            </a:r>
          </a:p>
        </p:txBody>
      </p:sp>
      <p:sp>
        <p:nvSpPr>
          <p:cNvPr id="150538" name="Oval 10">
            <a:extLst>
              <a:ext uri="{FF2B5EF4-FFF2-40B4-BE49-F238E27FC236}">
                <a16:creationId xmlns:a16="http://schemas.microsoft.com/office/drawing/2014/main" id="{7A30EA25-7D11-322F-0C77-FCC5923E0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05200"/>
            <a:ext cx="304800" cy="990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50539" name="Oval 11">
            <a:extLst>
              <a:ext uri="{FF2B5EF4-FFF2-40B4-BE49-F238E27FC236}">
                <a16:creationId xmlns:a16="http://schemas.microsoft.com/office/drawing/2014/main" id="{A6248A2A-6481-4A2D-E764-3F12EF131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171825"/>
            <a:ext cx="381000" cy="9906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150540" name="Text Box 12">
            <a:extLst>
              <a:ext uri="{FF2B5EF4-FFF2-40B4-BE49-F238E27FC236}">
                <a16:creationId xmlns:a16="http://schemas.microsoft.com/office/drawing/2014/main" id="{D5FFFA47-DA45-7B74-52CC-6DDBB397B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0"/>
            <a:ext cx="4419600" cy="122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Date today;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today = create_date1(2, 1, 2024);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create_date2(&amp;today, 2, 1, 2024);</a:t>
            </a:r>
          </a:p>
        </p:txBody>
      </p:sp>
      <p:sp>
        <p:nvSpPr>
          <p:cNvPr id="150541" name="Line 13">
            <a:extLst>
              <a:ext uri="{FF2B5EF4-FFF2-40B4-BE49-F238E27FC236}">
                <a16:creationId xmlns:a16="http://schemas.microsoft.com/office/drawing/2014/main" id="{2E7EFE87-9A5D-CCE7-4236-78C2DB69B5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562600"/>
            <a:ext cx="838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2" name="Line 14">
            <a:extLst>
              <a:ext uri="{FF2B5EF4-FFF2-40B4-BE49-F238E27FC236}">
                <a16:creationId xmlns:a16="http://schemas.microsoft.com/office/drawing/2014/main" id="{C991059D-4B27-2ACC-CAC1-741F96A96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514600"/>
            <a:ext cx="1447800" cy="320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  <p:bldP spid="150537" grpId="0"/>
      <p:bldP spid="150538" grpId="0" animBg="1"/>
      <p:bldP spid="150538" grpId="1" animBg="1"/>
      <p:bldP spid="150539" grpId="0" animBg="1"/>
      <p:bldP spid="150539" grpId="1" animBg="1"/>
      <p:bldP spid="1505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2">
            <a:extLst>
              <a:ext uri="{FF2B5EF4-FFF2-40B4-BE49-F238E27FC236}">
                <a16:creationId xmlns:a16="http://schemas.microsoft.com/office/drawing/2014/main" id="{4BBFA8F4-54C3-A6EF-526C-AC10E4F617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1B409A94-EA75-168D-26A5-BE01090E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Structures and Unions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9C0C1D8E-9A84-0834-53B3-22F2DBCD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E82DF-849F-499E-A89B-8165A33F811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A9391726-49A7-1ADD-22F5-E18D3ADA8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to Structures (cont.)</a:t>
            </a: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D43E2E72-AEE1-87C8-8D48-741A72312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03325"/>
            <a:ext cx="4648200" cy="5065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void </a:t>
            </a:r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create_date2(Date *d,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month,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day,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            int year)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 d-&gt;month = month;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 d-&gt;day   = day;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 d-&gt;year  = year;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void</a:t>
            </a:r>
          </a:p>
          <a:p>
            <a:r>
              <a:rPr lang="en-US" altLang="en-US" sz="1600" dirty="0" err="1">
                <a:latin typeface="Courier New"/>
                <a:ea typeface="MS PGothic"/>
                <a:cs typeface="Arial"/>
              </a:rPr>
              <a:t>fun_with_dates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(void)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 Date today;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  create_date2(&amp;today, 2, 1, 2024);</a:t>
            </a:r>
          </a:p>
          <a:p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  <p:grpSp>
        <p:nvGrpSpPr>
          <p:cNvPr id="23558" name="Group 20">
            <a:extLst>
              <a:ext uri="{FF2B5EF4-FFF2-40B4-BE49-F238E27FC236}">
                <a16:creationId xmlns:a16="http://schemas.microsoft.com/office/drawing/2014/main" id="{D3A65900-A5AA-F61B-0686-AA942359D51A}"/>
              </a:ext>
            </a:extLst>
          </p:cNvPr>
          <p:cNvGrpSpPr>
            <a:grpSpLocks/>
          </p:cNvGrpSpPr>
          <p:nvPr/>
        </p:nvGrpSpPr>
        <p:grpSpPr bwMode="auto">
          <a:xfrm>
            <a:off x="4729163" y="4419600"/>
            <a:ext cx="4111625" cy="1371600"/>
            <a:chOff x="2979" y="2352"/>
            <a:chExt cx="2590" cy="864"/>
          </a:xfrm>
        </p:grpSpPr>
        <p:sp>
          <p:nvSpPr>
            <p:cNvPr id="23572" name="Rectangle 6">
              <a:extLst>
                <a:ext uri="{FF2B5EF4-FFF2-40B4-BE49-F238E27FC236}">
                  <a16:creationId xmlns:a16="http://schemas.microsoft.com/office/drawing/2014/main" id="{243BAB59-E5E3-6F7A-6D7B-5CD81634E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92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today.month:</a:t>
              </a:r>
            </a:p>
          </p:txBody>
        </p:sp>
        <p:sp>
          <p:nvSpPr>
            <p:cNvPr id="23573" name="Rectangle 7">
              <a:extLst>
                <a:ext uri="{FF2B5EF4-FFF2-40B4-BE49-F238E27FC236}">
                  <a16:creationId xmlns:a16="http://schemas.microsoft.com/office/drawing/2014/main" id="{E6FB8031-703E-8FA1-8646-2F4223C1F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640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today.day:</a:t>
              </a:r>
            </a:p>
          </p:txBody>
        </p:sp>
        <p:sp>
          <p:nvSpPr>
            <p:cNvPr id="23574" name="Rectangle 8">
              <a:extLst>
                <a:ext uri="{FF2B5EF4-FFF2-40B4-BE49-F238E27FC236}">
                  <a16:creationId xmlns:a16="http://schemas.microsoft.com/office/drawing/2014/main" id="{A370ED87-EB2C-C312-4BC8-3FE6E46DD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235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today.year:</a:t>
              </a:r>
            </a:p>
          </p:txBody>
        </p:sp>
        <p:sp>
          <p:nvSpPr>
            <p:cNvPr id="23575" name="Text Box 9">
              <a:extLst>
                <a:ext uri="{FF2B5EF4-FFF2-40B4-BE49-F238E27FC236}">
                  <a16:creationId xmlns:a16="http://schemas.microsoft.com/office/drawing/2014/main" id="{3503883A-CBA2-C35E-E5C2-D2628E02F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959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0x1000</a:t>
              </a:r>
            </a:p>
          </p:txBody>
        </p:sp>
        <p:sp>
          <p:nvSpPr>
            <p:cNvPr id="23576" name="Text Box 10">
              <a:extLst>
                <a:ext uri="{FF2B5EF4-FFF2-40B4-BE49-F238E27FC236}">
                  <a16:creationId xmlns:a16="http://schemas.microsoft.com/office/drawing/2014/main" id="{43C1903F-8F0C-62BD-B0D3-DB7A8349D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671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0x1004</a:t>
              </a:r>
            </a:p>
          </p:txBody>
        </p:sp>
        <p:sp>
          <p:nvSpPr>
            <p:cNvPr id="23577" name="Text Box 11">
              <a:extLst>
                <a:ext uri="{FF2B5EF4-FFF2-40B4-BE49-F238E27FC236}">
                  <a16:creationId xmlns:a16="http://schemas.microsoft.com/office/drawing/2014/main" id="{113F3980-F85B-0300-C736-7BB153FE9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238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0x1008</a:t>
              </a:r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179DC294-CB1B-ADC5-2126-72B39693ECF8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600200"/>
            <a:ext cx="4116388" cy="1828800"/>
            <a:chOff x="2976" y="1008"/>
            <a:chExt cx="2593" cy="1152"/>
          </a:xfrm>
        </p:grpSpPr>
        <p:sp>
          <p:nvSpPr>
            <p:cNvPr id="23564" name="Rectangle 12">
              <a:extLst>
                <a:ext uri="{FF2B5EF4-FFF2-40B4-BE49-F238E27FC236}">
                  <a16:creationId xmlns:a16="http://schemas.microsoft.com/office/drawing/2014/main" id="{47F72CF6-EF6D-6A78-2BCA-2493F48E4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584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month:   2</a:t>
              </a:r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4B0D3AC1-5E0E-BD54-C892-0BBD56B36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296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40" tIns="45720" rIns="91440" bIns="45720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/>
                  <a:ea typeface="MS PGothic"/>
                  <a:cs typeface="Arial"/>
                </a:rPr>
                <a:t>day:     1</a:t>
              </a:r>
              <a:endParaRPr lang="en-US" alt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23566" name="Rectangle 14">
              <a:extLst>
                <a:ext uri="{FF2B5EF4-FFF2-40B4-BE49-F238E27FC236}">
                  <a16:creationId xmlns:a16="http://schemas.microsoft.com/office/drawing/2014/main" id="{F3C292A9-CDC8-F0EA-6AAE-E7DFB0369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008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40" tIns="45720" rIns="91440" bIns="45720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 dirty="0">
                  <a:latin typeface="Courier New"/>
                  <a:ea typeface="MS PGothic"/>
                  <a:cs typeface="Arial"/>
                </a:rPr>
                <a:t>year:  2024</a:t>
              </a:r>
              <a:endParaRPr lang="en-US" altLang="en-US" sz="2000" dirty="0">
                <a:latin typeface="Courier New" panose="02070309020205020404" pitchFamily="49" charset="0"/>
              </a:endParaRPr>
            </a:p>
          </p:txBody>
        </p:sp>
        <p:sp>
          <p:nvSpPr>
            <p:cNvPr id="23567" name="Text Box 15">
              <a:extLst>
                <a:ext uri="{FF2B5EF4-FFF2-40B4-BE49-F238E27FC236}">
                  <a16:creationId xmlns:a16="http://schemas.microsoft.com/office/drawing/2014/main" id="{5BF7102E-B8FA-5B1B-B3B9-73EF8A5E1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15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0x30A0</a:t>
              </a:r>
            </a:p>
          </p:txBody>
        </p:sp>
        <p:sp>
          <p:nvSpPr>
            <p:cNvPr id="23568" name="Text Box 16">
              <a:extLst>
                <a:ext uri="{FF2B5EF4-FFF2-40B4-BE49-F238E27FC236}">
                  <a16:creationId xmlns:a16="http://schemas.microsoft.com/office/drawing/2014/main" id="{19D87BD6-F821-3DC5-4C61-0F9B3C6E1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1327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0x30A4</a:t>
              </a:r>
            </a:p>
          </p:txBody>
        </p:sp>
        <p:sp>
          <p:nvSpPr>
            <p:cNvPr id="23569" name="Text Box 17">
              <a:extLst>
                <a:ext uri="{FF2B5EF4-FFF2-40B4-BE49-F238E27FC236}">
                  <a16:creationId xmlns:a16="http://schemas.microsoft.com/office/drawing/2014/main" id="{D985BD48-53B6-D6DA-4B15-5B78AFE92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" y="1039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0x30A8</a:t>
              </a:r>
            </a:p>
          </p:txBody>
        </p:sp>
        <p:sp>
          <p:nvSpPr>
            <p:cNvPr id="23570" name="Rectangle 21">
              <a:extLst>
                <a:ext uri="{FF2B5EF4-FFF2-40B4-BE49-F238E27FC236}">
                  <a16:creationId xmlns:a16="http://schemas.microsoft.com/office/drawing/2014/main" id="{A953CDFF-BFFB-32CE-A668-2D7FFA05F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" y="1872"/>
              <a:ext cx="1920" cy="28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d:    0x1000</a:t>
              </a:r>
            </a:p>
          </p:txBody>
        </p:sp>
        <p:sp>
          <p:nvSpPr>
            <p:cNvPr id="23571" name="Text Box 22">
              <a:extLst>
                <a:ext uri="{FF2B5EF4-FFF2-40B4-BE49-F238E27FC236}">
                  <a16:creationId xmlns:a16="http://schemas.microsoft.com/office/drawing/2014/main" id="{D42A84B8-AFCD-CEB7-5514-27792577D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903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1600" b="0">
                  <a:latin typeface="Tahoma" panose="020B0604030504040204" pitchFamily="34" charset="0"/>
                </a:rPr>
                <a:t>0x3098</a:t>
              </a:r>
            </a:p>
          </p:txBody>
        </p:sp>
      </p:grpSp>
      <p:sp>
        <p:nvSpPr>
          <p:cNvPr id="154649" name="Freeform 25">
            <a:extLst>
              <a:ext uri="{FF2B5EF4-FFF2-40B4-BE49-F238E27FC236}">
                <a16:creationId xmlns:a16="http://schemas.microsoft.com/office/drawing/2014/main" id="{669043CC-9C5D-2391-E6BD-9EDA2DE612DA}"/>
              </a:ext>
            </a:extLst>
          </p:cNvPr>
          <p:cNvSpPr>
            <a:spLocks/>
          </p:cNvSpPr>
          <p:nvPr/>
        </p:nvSpPr>
        <p:spPr bwMode="auto">
          <a:xfrm>
            <a:off x="8534400" y="3200400"/>
            <a:ext cx="455613" cy="2376488"/>
          </a:xfrm>
          <a:custGeom>
            <a:avLst/>
            <a:gdLst>
              <a:gd name="T0" fmla="*/ 0 w 287"/>
              <a:gd name="T1" fmla="*/ 0 h 1497"/>
              <a:gd name="T2" fmla="*/ 2147483646 w 287"/>
              <a:gd name="T3" fmla="*/ 2147483646 h 1497"/>
              <a:gd name="T4" fmla="*/ 2147483646 w 287"/>
              <a:gd name="T5" fmla="*/ 2147483646 h 1497"/>
              <a:gd name="T6" fmla="*/ 2147483646 w 287"/>
              <a:gd name="T7" fmla="*/ 2147483646 h 1497"/>
              <a:gd name="T8" fmla="*/ 2147483646 w 287"/>
              <a:gd name="T9" fmla="*/ 2147483646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7"/>
              <a:gd name="T16" fmla="*/ 0 h 1497"/>
              <a:gd name="T17" fmla="*/ 287 w 287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7" h="1497">
                <a:moveTo>
                  <a:pt x="0" y="0"/>
                </a:moveTo>
                <a:cubicBezTo>
                  <a:pt x="39" y="23"/>
                  <a:pt x="188" y="26"/>
                  <a:pt x="235" y="139"/>
                </a:cubicBezTo>
                <a:cubicBezTo>
                  <a:pt x="282" y="252"/>
                  <a:pt x="278" y="472"/>
                  <a:pt x="280" y="676"/>
                </a:cubicBezTo>
                <a:cubicBezTo>
                  <a:pt x="282" y="880"/>
                  <a:pt x="287" y="1227"/>
                  <a:pt x="248" y="1362"/>
                </a:cubicBezTo>
                <a:cubicBezTo>
                  <a:pt x="209" y="1497"/>
                  <a:pt x="90" y="1462"/>
                  <a:pt x="48" y="14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51" name="Text Box 27">
            <a:extLst>
              <a:ext uri="{FF2B5EF4-FFF2-40B4-BE49-F238E27FC236}">
                <a16:creationId xmlns:a16="http://schemas.microsoft.com/office/drawing/2014/main" id="{50459DB2-8418-D5A8-A4F6-1B2A9795B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0" y="536575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154652" name="Text Box 28">
            <a:extLst>
              <a:ext uri="{FF2B5EF4-FFF2-40B4-BE49-F238E27FC236}">
                <a16:creationId xmlns:a16="http://schemas.microsoft.com/office/drawing/2014/main" id="{96210413-547E-227E-35E8-0C6AC7265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25" y="4914900"/>
            <a:ext cx="338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1</a:t>
            </a:r>
          </a:p>
        </p:txBody>
      </p:sp>
      <p:sp>
        <p:nvSpPr>
          <p:cNvPr id="154653" name="Text Box 29">
            <a:extLst>
              <a:ext uri="{FF2B5EF4-FFF2-40B4-BE49-F238E27FC236}">
                <a16:creationId xmlns:a16="http://schemas.microsoft.com/office/drawing/2014/main" id="{D143B7B4-9754-FF8B-235B-273BCB673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4460875"/>
            <a:ext cx="8002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ourier New"/>
                <a:ea typeface="MS PGothic"/>
                <a:cs typeface="Arial"/>
              </a:rPr>
              <a:t>2024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546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154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54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mph" presetSubtype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54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51" grpId="0"/>
      <p:bldP spid="154652" grpId="0"/>
      <p:bldP spid="15465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On-screen Show (4:3)</PresentationFormat>
  <Paragraphs>394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Structures and Unions in C</vt:lpstr>
      <vt:lpstr>Objectives</vt:lpstr>
      <vt:lpstr>Structures</vt:lpstr>
      <vt:lpstr>Structure Representation &amp; Size</vt:lpstr>
      <vt:lpstr>Typedef</vt:lpstr>
      <vt:lpstr>Constants</vt:lpstr>
      <vt:lpstr>Arrays of Structures</vt:lpstr>
      <vt:lpstr>Pointers to Structures</vt:lpstr>
      <vt:lpstr>Pointers to Structures (cont.)</vt:lpstr>
      <vt:lpstr>Pointers to Structures (cont.)</vt:lpstr>
      <vt:lpstr>Abstraction in C</vt:lpstr>
      <vt:lpstr>Collections of Bools (Bit Vectors)</vt:lpstr>
      <vt:lpstr>Operations on Bit Vectors</vt:lpstr>
      <vt:lpstr>Operations on Bit Vectors</vt:lpstr>
      <vt:lpstr>Operations on Bit Vectors</vt:lpstr>
      <vt:lpstr>Bit-field Structures</vt:lpstr>
      <vt:lpstr>Unions</vt:lpstr>
      <vt:lpstr>Unions</vt:lpstr>
      <vt:lpstr>Tagged Unions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and Unions in C</dc:title>
  <dc:creator/>
  <cp:lastModifiedBy/>
  <cp:revision>88</cp:revision>
  <dcterms:created xsi:type="dcterms:W3CDTF">2010-08-24T15:57:40Z</dcterms:created>
  <dcterms:modified xsi:type="dcterms:W3CDTF">2024-01-25T08:19:21Z</dcterms:modified>
</cp:coreProperties>
</file>