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96" r:id="rId3"/>
    <p:sldId id="257" r:id="rId4"/>
    <p:sldId id="308" r:id="rId5"/>
    <p:sldId id="278" r:id="rId6"/>
    <p:sldId id="310" r:id="rId7"/>
    <p:sldId id="307" r:id="rId8"/>
    <p:sldId id="309" r:id="rId9"/>
    <p:sldId id="283" r:id="rId10"/>
    <p:sldId id="261" r:id="rId11"/>
    <p:sldId id="284" r:id="rId12"/>
    <p:sldId id="287" r:id="rId13"/>
    <p:sldId id="263" r:id="rId14"/>
    <p:sldId id="264" r:id="rId15"/>
    <p:sldId id="288" r:id="rId16"/>
    <p:sldId id="289" r:id="rId17"/>
    <p:sldId id="285" r:id="rId18"/>
    <p:sldId id="311" r:id="rId19"/>
    <p:sldId id="268" r:id="rId20"/>
    <p:sldId id="269" r:id="rId21"/>
    <p:sldId id="270" r:id="rId22"/>
    <p:sldId id="290" r:id="rId23"/>
    <p:sldId id="291" r:id="rId24"/>
    <p:sldId id="292" r:id="rId25"/>
    <p:sldId id="271" r:id="rId26"/>
    <p:sldId id="272" r:id="rId27"/>
    <p:sldId id="273" r:id="rId28"/>
    <p:sldId id="274" r:id="rId29"/>
    <p:sldId id="275" r:id="rId30"/>
    <p:sldId id="297" r:id="rId31"/>
    <p:sldId id="304" r:id="rId32"/>
    <p:sldId id="276" r:id="rId33"/>
    <p:sldId id="294" r:id="rId34"/>
    <p:sldId id="277" r:id="rId35"/>
    <p:sldId id="279" r:id="rId36"/>
    <p:sldId id="280" r:id="rId37"/>
    <p:sldId id="281" r:id="rId38"/>
    <p:sldId id="282" r:id="rId39"/>
    <p:sldId id="299" r:id="rId40"/>
    <p:sldId id="305" r:id="rId41"/>
    <p:sldId id="300" r:id="rId42"/>
    <p:sldId id="301" r:id="rId43"/>
    <p:sldId id="302" r:id="rId44"/>
    <p:sldId id="303" r:id="rId45"/>
    <p:sldId id="293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79D02E-796D-D78A-B1A6-E86777BEF28C}" v="27" dt="2024-01-30T17:47:05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648"/>
  </p:normalViewPr>
  <p:slideViewPr>
    <p:cSldViewPr>
      <p:cViewPr varScale="1">
        <p:scale>
          <a:sx n="112" d="100"/>
          <a:sy n="112" d="100"/>
        </p:scale>
        <p:origin x="16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8D539F-BC2D-4BC1-6D49-446857E0B3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FC6CAF-F610-4025-47DA-6C90ED4236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2693136-9DEC-40E1-9022-3E100E73D223}" type="datetime1">
              <a:rPr lang="en-US" altLang="en-US"/>
              <a:pPr>
                <a:defRPr/>
              </a:pPr>
              <a:t>1/30/2024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D81EC8-2DE1-DAD0-793E-F91538EA0D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D9680-DF34-7644-40CA-C966DB735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2F12775-4424-4F0D-925E-7D585E3756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1215F9A-DEC6-0E72-68F9-63DB8C205C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C4B37D9-D355-32A8-B859-A8BA97F71DA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DDF9C6B-07B9-A29D-924B-151F48F3525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20273F2B-4E32-8460-7709-D7209AA1E63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4D662F5C-9AA9-D8CE-E5FF-F3389706240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038B960-1A8A-D35A-DA43-613C7FD273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6319CE9-A90A-4AEA-9E37-EAC0D90A0D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>
            <a:extLst>
              <a:ext uri="{FF2B5EF4-FFF2-40B4-BE49-F238E27FC236}">
                <a16:creationId xmlns:a16="http://schemas.microsoft.com/office/drawing/2014/main" id="{9E352B52-1DFC-620E-0997-BF35E00A972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3733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EB6F3C35-0AC4-E122-6261-B1D58C1CA2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F9680097-4B3F-0341-A899-F54E79CD95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Memory Allocation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81E9FF71-7793-CCE6-88CC-1E12B04D69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8AF8E2-B4FE-41CA-91C5-802FDD74D9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48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F25B4F-93DA-127B-8389-B41EF54EE3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80CD04-32CF-010A-64DA-7272EBBC7F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Memory Allocation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D4E223-7A33-FC0E-3D7B-416F647132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37EFD-AD6E-4A1A-92E8-2624D4E288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78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4DB1B6-200D-8827-C7FE-219C5B5C8A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A27EA5-9250-B860-0BA8-8283AE9BB4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Memory Allocation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C6D221-C64C-B8C4-0D18-9E64807E42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7848F-360F-4511-8564-9A3AEF8854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78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D4ECD3-EE63-5F62-4D0E-1A29DD89C3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6EDAED-0CA0-2375-5E95-F3633999C3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Memory Allocation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68588D-7B9F-ABD0-B66F-DD9ED749E2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F3C81-C86C-4CAF-8802-36161DC990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7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CD5448-C9EC-E8CD-0DE6-7D5B1AC789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D76F60-1549-3B38-ED75-645A2266E4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Memory Allocation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B61FB7-A59D-4E12-37BC-C295500595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908DA-443F-4DFB-A5F3-EE61D13A79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44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2E1154-5D1C-F6E6-FE19-2FFB9C491F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0EF5D9-7F78-53D8-39C2-6DD321CEFC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Memory Allocation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8D7F8C-7415-FB64-3E9F-527DBF047E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0E99F-F696-4B18-BD20-CC95D824F3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18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F1DE3FC-FAD6-6B71-817B-B4FEEFC50C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75A2EFA-275E-3891-0827-F1D24EC929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Memory Allocation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01FB55E-3044-8671-1727-24A8B9F48C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369CF-41F5-45D6-812A-696E45C73B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68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AA154FE-E5D9-882E-A315-AD9B084D11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F9613A1-7874-D5DD-1A29-7C63513101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Memory Allocation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3D93EE-560F-4F44-4320-BCE98D08B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D9563-5727-449D-996B-4166746A0F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54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C8F6E4B-44A5-1B8C-21A3-AF17A0985D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A0CB62D-85EC-9237-5413-4EB52A0E80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Memory Allocation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80FD307-80D2-C955-CCD3-5C4D2DF081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4BBD-DCFE-4C57-8252-75AC78AE82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91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9424BF-E332-20EE-297D-21E230400F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034B90-2A2A-212C-B625-BBAAB0C9C6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Memory Allocation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564A1B-8305-F21E-7A7B-D03A76690F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F61BD-94FB-4BD1-BD87-87B875DE4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25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292EA5-B3B4-0EB6-9351-299E0F516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7861FB-61DC-5310-3292-28B72E64C3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Memory Allocation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C62CD9-38C1-4163-9973-DDDBEFC431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1F3-E3A6-46F3-A2AF-E52CF758DF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77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74E01A-4F17-2F0B-4AEB-F3B3EAB47E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38187D5-2116-8E4F-4411-A27825EC94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6AA2033-22C5-5287-8F77-2373B0BB0F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6D3805B-CA9A-5DED-DFE6-653E13C8D7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Memory Allocation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CFC456A-D69F-6F8D-BD32-882D6D9C57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/>
            </a:lvl1pPr>
          </a:lstStyle>
          <a:p>
            <a:pPr>
              <a:defRPr/>
            </a:pPr>
            <a:fld id="{A3498988-BD51-4919-A9FE-625BCBE75F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E79E2FE5-61A8-EF26-E2C5-90EC0BE4A4F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38175" indent="-290513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w"/>
        <a:defRPr sz="2000" b="1">
          <a:solidFill>
            <a:schemeClr val="accent2"/>
          </a:solidFill>
          <a:latin typeface="+mn-lt"/>
          <a:ea typeface="+mn-ea"/>
          <a:cs typeface="+mn-cs"/>
        </a:defRPr>
      </a:lvl2pPr>
      <a:lvl3pPr marL="1033463" indent="-280988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hlink"/>
          </a:solidFill>
          <a:latin typeface="+mn-lt"/>
          <a:ea typeface="+mn-ea"/>
          <a:cs typeface="+mn-cs"/>
        </a:defRPr>
      </a:lvl3pPr>
      <a:lvl4pPr marL="1438275" indent="-290513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hlink"/>
          </a:solidFill>
          <a:latin typeface="+mn-lt"/>
          <a:ea typeface="+mn-ea"/>
          <a:cs typeface="+mn-cs"/>
        </a:defRPr>
      </a:lvl4pPr>
      <a:lvl5pPr marL="1833563" indent="-280988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5pPr>
      <a:lvl6pPr marL="22907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6pPr>
      <a:lvl7pPr marL="27479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7pPr>
      <a:lvl8pPr marL="32051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8pPr>
      <a:lvl9pPr marL="36623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3DF53F78-1B67-A3C9-D57B-5DCD83A90F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" y="2130425"/>
            <a:ext cx="9067800" cy="1470025"/>
          </a:xfrm>
        </p:spPr>
        <p:txBody>
          <a:bodyPr/>
          <a:lstStyle/>
          <a:p>
            <a:pPr eaLnBrk="1" hangingPunct="1"/>
            <a:r>
              <a:rPr lang="en-US" altLang="en-US" sz="2800"/>
              <a:t>Memory Allocation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D490EE74-7A28-BB12-7FAE-ACB09A73EA6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Alan L. Cox</a:t>
            </a:r>
          </a:p>
          <a:p>
            <a:pPr eaLnBrk="1" hangingPunct="1"/>
            <a:r>
              <a:rPr lang="en-US" altLang="en-US"/>
              <a:t>alc@rice.edu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>
            <a:extLst>
              <a:ext uri="{FF2B5EF4-FFF2-40B4-BE49-F238E27FC236}">
                <a16:creationId xmlns:a16="http://schemas.microsoft.com/office/drawing/2014/main" id="{17A89FAF-750B-F508-F918-556EC656550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2873F8A7-F232-5D1B-401E-409702A37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A6D38591-03DB-A981-4189-EAD88DB1B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BE3DA8-774C-4381-BBCE-66258FF1362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3A4C8D2D-FE62-ED48-891A-3D51A06E5F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Allocation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DB298F93-4EE5-1409-9139-856CFFDDA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all data, memory must be </a:t>
            </a:r>
            <a:r>
              <a:rPr lang="en-US" altLang="en-US" i="1"/>
              <a:t>allocated</a:t>
            </a:r>
            <a:endParaRPr lang="en-US" altLang="en-US"/>
          </a:p>
          <a:p>
            <a:pPr lvl="1" eaLnBrk="1" hangingPunct="1"/>
            <a:r>
              <a:rPr lang="en-US" altLang="en-US"/>
              <a:t>Allocated = memory space reserved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Two questions:</a:t>
            </a:r>
          </a:p>
          <a:p>
            <a:pPr lvl="1" eaLnBrk="1" hangingPunct="1"/>
            <a:r>
              <a:rPr lang="en-US" altLang="en-US"/>
              <a:t>When do we know the size to allocate?</a:t>
            </a:r>
          </a:p>
          <a:p>
            <a:pPr lvl="1" eaLnBrk="1" hangingPunct="1"/>
            <a:r>
              <a:rPr lang="en-US" altLang="en-US"/>
              <a:t>When do we allocate?</a:t>
            </a:r>
          </a:p>
          <a:p>
            <a:pPr eaLnBrk="1" hangingPunct="1"/>
            <a:r>
              <a:rPr lang="en-US" altLang="en-US"/>
              <a:t>Two possible answers for each:</a:t>
            </a:r>
          </a:p>
          <a:p>
            <a:pPr lvl="1" eaLnBrk="1" hangingPunct="1"/>
            <a:r>
              <a:rPr lang="en-US" altLang="en-US"/>
              <a:t>Compile-time (</a:t>
            </a:r>
            <a:r>
              <a:rPr lang="en-US" altLang="en-US" i="1"/>
              <a:t>static</a:t>
            </a:r>
            <a:r>
              <a:rPr lang="en-US" altLang="en-US"/>
              <a:t>)</a:t>
            </a:r>
          </a:p>
          <a:p>
            <a:pPr lvl="1" eaLnBrk="1" hangingPunct="1"/>
            <a:r>
              <a:rPr lang="en-US" altLang="en-US"/>
              <a:t>Run-time (</a:t>
            </a:r>
            <a:r>
              <a:rPr lang="en-US" altLang="en-US" i="1"/>
              <a:t>dynamic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>
            <a:extLst>
              <a:ext uri="{FF2B5EF4-FFF2-40B4-BE49-F238E27FC236}">
                <a16:creationId xmlns:a16="http://schemas.microsoft.com/office/drawing/2014/main" id="{23F4DD21-5348-588C-AC0C-9EAEB5734E2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5602" name="Footer Placeholder 4">
            <a:extLst>
              <a:ext uri="{FF2B5EF4-FFF2-40B4-BE49-F238E27FC236}">
                <a16:creationId xmlns:a16="http://schemas.microsoft.com/office/drawing/2014/main" id="{C35E1330-8BDD-2824-BDC4-CB4376B95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E453B888-FD76-AB57-84F9-F98D53D72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18F2BD-BBA5-41C4-90F8-5C7DDD3301B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3863B7D1-AC07-30D7-7A27-5A6973D2F8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much memory to allocate?</a:t>
            </a:r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864629A0-03C7-9133-1636-83EEFE6F4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Sometimes obvious: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Sometimes not: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How will these be used???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Will they point to already allocated memory (what we</a:t>
            </a:r>
            <a:r>
              <a:rPr lang="ja-JP" altLang="en-US" sz="1600">
                <a:ea typeface="MS PGothic" panose="020B0600070205080204" pitchFamily="34" charset="-128"/>
              </a:rPr>
              <a:t>’</a:t>
            </a:r>
            <a:r>
              <a:rPr lang="en-US" altLang="ja-JP" sz="1600">
                <a:ea typeface="MS PGothic" panose="020B0600070205080204" pitchFamily="34" charset="-128"/>
              </a:rPr>
              <a:t>ve seen so far)?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Will new memory need to be allocated (we haven</a:t>
            </a:r>
            <a:r>
              <a:rPr lang="ja-JP" altLang="en-US" sz="1600">
                <a:ea typeface="MS PGothic" panose="020B0600070205080204" pitchFamily="34" charset="-128"/>
              </a:rPr>
              <a:t>’</a:t>
            </a:r>
            <a:r>
              <a:rPr lang="en-US" altLang="ja-JP" sz="1600">
                <a:ea typeface="MS PGothic" panose="020B0600070205080204" pitchFamily="34" charset="-128"/>
              </a:rPr>
              <a:t>t seen this yet)?</a:t>
            </a:r>
            <a:endParaRPr lang="en-US" altLang="en-US" sz="1600"/>
          </a:p>
        </p:txBody>
      </p:sp>
      <p:sp>
        <p:nvSpPr>
          <p:cNvPr id="25606" name="Text Box 4">
            <a:extLst>
              <a:ext uri="{FF2B5EF4-FFF2-40B4-BE49-F238E27FC236}">
                <a16:creationId xmlns:a16="http://schemas.microsoft.com/office/drawing/2014/main" id="{82748222-4C56-CBB2-6B1D-881229DF4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95488"/>
            <a:ext cx="2149475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char  c;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 array[10];</a:t>
            </a:r>
          </a:p>
        </p:txBody>
      </p:sp>
      <p:sp>
        <p:nvSpPr>
          <p:cNvPr id="25607" name="Line 5">
            <a:extLst>
              <a:ext uri="{FF2B5EF4-FFF2-40B4-BE49-F238E27FC236}">
                <a16:creationId xmlns:a16="http://schemas.microsoft.com/office/drawing/2014/main" id="{0B39DC8F-9B37-4F18-3D77-0CA941D4A6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071688"/>
            <a:ext cx="15240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Text Box 6">
            <a:extLst>
              <a:ext uri="{FF2B5EF4-FFF2-40B4-BE49-F238E27FC236}">
                <a16:creationId xmlns:a16="http://schemas.microsoft.com/office/drawing/2014/main" id="{F9BE296F-DF57-B7D0-FFD9-9A3DAA526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25" y="1871663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One byte</a:t>
            </a:r>
          </a:p>
        </p:txBody>
      </p:sp>
      <p:sp>
        <p:nvSpPr>
          <p:cNvPr id="25609" name="Text Box 7">
            <a:extLst>
              <a:ext uri="{FF2B5EF4-FFF2-40B4-BE49-F238E27FC236}">
                <a16:creationId xmlns:a16="http://schemas.microsoft.com/office/drawing/2014/main" id="{937B3E2D-10D0-14F3-41D8-B9F6CA383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76488"/>
            <a:ext cx="3768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10 * sizeof(int) (= 40 on CLEAR)</a:t>
            </a:r>
          </a:p>
        </p:txBody>
      </p:sp>
      <p:sp>
        <p:nvSpPr>
          <p:cNvPr id="25610" name="Line 8">
            <a:extLst>
              <a:ext uri="{FF2B5EF4-FFF2-40B4-BE49-F238E27FC236}">
                <a16:creationId xmlns:a16="http://schemas.microsoft.com/office/drawing/2014/main" id="{5DA66D1D-7029-310A-DA9A-7F541824B9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2452688"/>
            <a:ext cx="685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53" name="Text Box 9">
            <a:extLst>
              <a:ext uri="{FF2B5EF4-FFF2-40B4-BE49-F238E27FC236}">
                <a16:creationId xmlns:a16="http://schemas.microsoft.com/office/drawing/2014/main" id="{BC9E65E5-0581-FCAD-C0DF-05DD48DBA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650" y="3657600"/>
            <a:ext cx="211455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char *c;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*array;</a:t>
            </a:r>
          </a:p>
        </p:txBody>
      </p:sp>
      <p:sp>
        <p:nvSpPr>
          <p:cNvPr id="185354" name="Line 10">
            <a:extLst>
              <a:ext uri="{FF2B5EF4-FFF2-40B4-BE49-F238E27FC236}">
                <a16:creationId xmlns:a16="http://schemas.microsoft.com/office/drawing/2014/main" id="{7189FE8C-B677-B158-0227-01F6DFAB64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90850" y="3733800"/>
            <a:ext cx="15240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355" name="Text Box 11">
            <a:extLst>
              <a:ext uri="{FF2B5EF4-FFF2-40B4-BE49-F238E27FC236}">
                <a16:creationId xmlns:a16="http://schemas.microsoft.com/office/drawing/2014/main" id="{1FB0F554-ACAF-A320-2BB8-80F638C93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3352800"/>
            <a:ext cx="3514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Is this going to point to one character or a string?</a:t>
            </a:r>
          </a:p>
        </p:txBody>
      </p:sp>
      <p:sp>
        <p:nvSpPr>
          <p:cNvPr id="185356" name="Text Box 12">
            <a:extLst>
              <a:ext uri="{FF2B5EF4-FFF2-40B4-BE49-F238E27FC236}">
                <a16:creationId xmlns:a16="http://schemas.microsoft.com/office/drawing/2014/main" id="{69088E89-3986-4490-9CCB-14BAEA211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4038600"/>
            <a:ext cx="306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How big will this array be?</a:t>
            </a:r>
          </a:p>
        </p:txBody>
      </p:sp>
      <p:sp>
        <p:nvSpPr>
          <p:cNvPr id="185357" name="Line 13">
            <a:extLst>
              <a:ext uri="{FF2B5EF4-FFF2-40B4-BE49-F238E27FC236}">
                <a16:creationId xmlns:a16="http://schemas.microsoft.com/office/drawing/2014/main" id="{689F1F27-F43C-E3A4-A1D5-2EF4EDD543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4114800"/>
            <a:ext cx="116205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3" grpId="0" animBg="1"/>
      <p:bldP spid="185355" grpId="0"/>
      <p:bldP spid="1853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>
            <a:extLst>
              <a:ext uri="{FF2B5EF4-FFF2-40B4-BE49-F238E27FC236}">
                <a16:creationId xmlns:a16="http://schemas.microsoft.com/office/drawing/2014/main" id="{7A3AD76A-A3AC-B799-30E8-2A83E824229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99FAC0C7-EAF0-103B-ACB3-54D9A1A1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E37EADB0-5F4F-F4CC-A752-2AE977490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FD444D-0892-44E6-A914-5E35E3BE7364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C91CFC8A-1994-EA19-A5B7-8FC16BF93D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malloc()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085CF95F-BC76-CF3F-7BF9-C33F127A29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Allocate memory dynamically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Pass a size (number of bytes to allocate)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Finds unused memory that is large enough to hold the specified number of bytes and reserves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Returns a </a:t>
            </a:r>
            <a:r>
              <a:rPr lang="en-US" altLang="en-US">
                <a:latin typeface="Courier New" panose="02070309020205020404" pitchFamily="49" charset="0"/>
              </a:rPr>
              <a:t>void *</a:t>
            </a:r>
            <a:r>
              <a:rPr lang="en-US" altLang="en-US"/>
              <a:t> that points to the allocated memory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No typecast is needed for pointer assignment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Essentially equivalent to </a:t>
            </a:r>
            <a:r>
              <a:rPr lang="en-US" altLang="en-US">
                <a:latin typeface="Courier New" panose="02070309020205020404" pitchFamily="49" charset="0"/>
              </a:rPr>
              <a:t>new</a:t>
            </a:r>
            <a:r>
              <a:rPr lang="en-US" altLang="en-US"/>
              <a:t> in Java (and C++)</a:t>
            </a:r>
          </a:p>
        </p:txBody>
      </p:sp>
      <p:sp>
        <p:nvSpPr>
          <p:cNvPr id="26630" name="Text Box 4">
            <a:extLst>
              <a:ext uri="{FF2B5EF4-FFF2-40B4-BE49-F238E27FC236}">
                <a16:creationId xmlns:a16="http://schemas.microsoft.com/office/drawing/2014/main" id="{55B6089F-3D5D-447F-0888-81BDB2867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36763"/>
            <a:ext cx="633730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#include &lt;stdlib.h&gt;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int *array = malloc(num_items * sizeof(int));</a:t>
            </a:r>
          </a:p>
        </p:txBody>
      </p:sp>
      <p:sp>
        <p:nvSpPr>
          <p:cNvPr id="26631" name="Text Box 6">
            <a:extLst>
              <a:ext uri="{FF2B5EF4-FFF2-40B4-BE49-F238E27FC236}">
                <a16:creationId xmlns:a16="http://schemas.microsoft.com/office/drawing/2014/main" id="{0E8E3941-BBE5-D405-809F-5D955E6D5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247775"/>
            <a:ext cx="2362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Tahoma" panose="020B0604030504040204" pitchFamily="34" charset="0"/>
              </a:rPr>
              <a:t>Won</a:t>
            </a:r>
            <a:r>
              <a:rPr lang="ja-JP" altLang="en-US" sz="1600">
                <a:latin typeface="Tahoma" panose="020B0604030504040204" pitchFamily="34" charset="0"/>
              </a:rPr>
              <a:t>’</a:t>
            </a:r>
            <a:r>
              <a:rPr lang="en-US" altLang="ja-JP" sz="1600">
                <a:latin typeface="Tahoma" panose="020B0604030504040204" pitchFamily="34" charset="0"/>
              </a:rPr>
              <a:t>t continually remind you of this</a:t>
            </a: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EFE020A5-4505-1200-139D-26023D4052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1600200"/>
            <a:ext cx="20574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>
            <a:extLst>
              <a:ext uri="{FF2B5EF4-FFF2-40B4-BE49-F238E27FC236}">
                <a16:creationId xmlns:a16="http://schemas.microsoft.com/office/drawing/2014/main" id="{011199A4-15FB-E56F-A1C8-49A4A169046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7650" name="Footer Placeholder 4">
            <a:extLst>
              <a:ext uri="{FF2B5EF4-FFF2-40B4-BE49-F238E27FC236}">
                <a16:creationId xmlns:a16="http://schemas.microsoft.com/office/drawing/2014/main" id="{D5C6C834-A1E1-6F48-5FDF-0BEA3FBA2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27651" name="Slide Number Placeholder 5">
            <a:extLst>
              <a:ext uri="{FF2B5EF4-FFF2-40B4-BE49-F238E27FC236}">
                <a16:creationId xmlns:a16="http://schemas.microsoft.com/office/drawing/2014/main" id="{C72E4CE9-E481-0EB4-41DA-A70BC9E97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12E8DC-DCED-4D16-A008-00703BF6CDF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7652" name="Rectangle 15">
            <a:extLst>
              <a:ext uri="{FF2B5EF4-FFF2-40B4-BE49-F238E27FC236}">
                <a16:creationId xmlns:a16="http://schemas.microsoft.com/office/drawing/2014/main" id="{35BE8627-1702-F11C-BA8D-33D2DF2B32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malloc()</a:t>
            </a:r>
          </a:p>
        </p:txBody>
      </p:sp>
      <p:sp>
        <p:nvSpPr>
          <p:cNvPr id="27653" name="Rectangle 16">
            <a:extLst>
              <a:ext uri="{FF2B5EF4-FFF2-40B4-BE49-F238E27FC236}">
                <a16:creationId xmlns:a16="http://schemas.microsoft.com/office/drawing/2014/main" id="{86169CB6-B9E9-C73A-A73C-7F58D6AAE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i</a:t>
            </a:r>
            <a:r>
              <a:rPr lang="en-US" altLang="en-US"/>
              <a:t> and </a:t>
            </a:r>
            <a:r>
              <a:rPr lang="en-US" altLang="en-US">
                <a:latin typeface="Courier New" panose="02070309020205020404" pitchFamily="49" charset="0"/>
              </a:rPr>
              <a:t>array</a:t>
            </a:r>
            <a:r>
              <a:rPr lang="en-US" altLang="en-US"/>
              <a:t> are interchangeable</a:t>
            </a: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Arrays </a:t>
            </a:r>
            <a:r>
              <a:rPr lang="en-US" altLang="en-US">
                <a:sym typeface="Symbol" panose="05050102010706020507" pitchFamily="18" charset="2"/>
              </a:rPr>
              <a:t> pointers to the initial (0th) array 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altLang="en-US">
                <a:sym typeface="Symbol" panose="05050102010706020507" pitchFamily="18" charset="2"/>
              </a:rPr>
              <a:t> could point to an array, as well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ym typeface="Symbol" panose="05050102010706020507" pitchFamily="18" charset="2"/>
              </a:rPr>
              <a:t>May change over the course of the program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ym typeface="Symbol" panose="05050102010706020507" pitchFamily="18" charset="2"/>
              </a:rPr>
              <a:t>Allocated memory is </a:t>
            </a:r>
            <a:r>
              <a:rPr lang="en-US" altLang="en-US" i="1" u="sng">
                <a:sym typeface="Symbol" panose="05050102010706020507" pitchFamily="18" charset="2"/>
              </a:rPr>
              <a:t>not</a:t>
            </a:r>
            <a:r>
              <a:rPr lang="en-US" altLang="en-US">
                <a:sym typeface="Symbol" panose="05050102010706020507" pitchFamily="18" charset="2"/>
              </a:rPr>
              <a:t> initialized!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  <a:sym typeface="Symbol" panose="05050102010706020507" pitchFamily="18" charset="2"/>
              </a:rPr>
              <a:t>calloc</a:t>
            </a:r>
            <a:r>
              <a:rPr lang="en-US" altLang="en-US">
                <a:sym typeface="Symbol" panose="05050102010706020507" pitchFamily="18" charset="2"/>
              </a:rPr>
              <a:t> zeroes allocated memory (otherwise, same as </a:t>
            </a:r>
            <a:r>
              <a:rPr lang="en-US" altLang="en-US">
                <a:latin typeface="Courier New" panose="02070309020205020404" pitchFamily="49" charset="0"/>
                <a:sym typeface="Symbol" panose="05050102010706020507" pitchFamily="18" charset="2"/>
              </a:rPr>
              <a:t>malloc</a:t>
            </a:r>
            <a:r>
              <a:rPr lang="en-US" altLang="en-US">
                <a:sym typeface="Symbol" panose="05050102010706020507" pitchFamily="18" charset="2"/>
              </a:rPr>
              <a:t>; details to come in lab)</a:t>
            </a:r>
          </a:p>
        </p:txBody>
      </p:sp>
      <p:sp>
        <p:nvSpPr>
          <p:cNvPr id="27654" name="Text Box 3">
            <a:extLst>
              <a:ext uri="{FF2B5EF4-FFF2-40B4-BE49-F238E27FC236}">
                <a16:creationId xmlns:a16="http://schemas.microsoft.com/office/drawing/2014/main" id="{CB25224F-FCD7-FE29-D1D7-34AE36F08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90625"/>
            <a:ext cx="5654675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int *i;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int *array;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i = malloc(sizeof(int));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array = malloc(num_items * sizeof(int));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*i = 3;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array[3] = 5;</a:t>
            </a:r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761D45D5-9B51-15CD-313F-1448FE6E8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143000"/>
            <a:ext cx="2209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Statically or dynamically allocates space for 2 pointers</a:t>
            </a:r>
          </a:p>
        </p:txBody>
      </p:sp>
      <p:sp>
        <p:nvSpPr>
          <p:cNvPr id="27656" name="Line 8">
            <a:extLst>
              <a:ext uri="{FF2B5EF4-FFF2-40B4-BE49-F238E27FC236}">
                <a16:creationId xmlns:a16="http://schemas.microsoft.com/office/drawing/2014/main" id="{C13ED020-9519-856E-25A8-F5FA880272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1419225"/>
            <a:ext cx="2438400" cy="76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Text Box 11">
            <a:extLst>
              <a:ext uri="{FF2B5EF4-FFF2-40B4-BE49-F238E27FC236}">
                <a16:creationId xmlns:a16="http://schemas.microsoft.com/office/drawing/2014/main" id="{5926BBDA-4398-C1BD-22E2-D1F23AF1D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1647825"/>
            <a:ext cx="1600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Dynamically allocates space for data</a:t>
            </a:r>
          </a:p>
        </p:txBody>
      </p:sp>
      <p:sp>
        <p:nvSpPr>
          <p:cNvPr id="27658" name="Line 12">
            <a:extLst>
              <a:ext uri="{FF2B5EF4-FFF2-40B4-BE49-F238E27FC236}">
                <a16:creationId xmlns:a16="http://schemas.microsoft.com/office/drawing/2014/main" id="{C420BFEB-63DA-3D18-D669-9F5F506C5F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2028825"/>
            <a:ext cx="20574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>
            <a:extLst>
              <a:ext uri="{FF2B5EF4-FFF2-40B4-BE49-F238E27FC236}">
                <a16:creationId xmlns:a16="http://schemas.microsoft.com/office/drawing/2014/main" id="{516DACA4-9133-2ACD-BFD3-CAA83D3A62C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8B970EB0-4848-1CB5-E9A4-72EA31342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A40BD4A7-76DE-7CA8-ECDF-6A7EC824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DE194D-968B-4F75-AC7E-731CD11AF55B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8676" name="Rectangle 5">
            <a:extLst>
              <a:ext uri="{FF2B5EF4-FFF2-40B4-BE49-F238E27FC236}">
                <a16:creationId xmlns:a16="http://schemas.microsoft.com/office/drawing/2014/main" id="{1C992282-3E88-D80C-D801-7485735E41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malloc()</a:t>
            </a:r>
          </a:p>
        </p:txBody>
      </p:sp>
      <p:sp>
        <p:nvSpPr>
          <p:cNvPr id="28677" name="Rectangle 6">
            <a:extLst>
              <a:ext uri="{FF2B5EF4-FFF2-40B4-BE49-F238E27FC236}">
                <a16:creationId xmlns:a16="http://schemas.microsoft.com/office/drawing/2014/main" id="{5B23DDBF-8551-BF86-302D-A59F66BED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Always check the return value of library calls like </a:t>
            </a:r>
            <a:r>
              <a:rPr lang="en-US" altLang="en-US" sz="2000">
                <a:latin typeface="Courier New" panose="02070309020205020404" pitchFamily="49" charset="0"/>
              </a:rPr>
              <a:t>malloc()</a:t>
            </a:r>
            <a:r>
              <a:rPr lang="en-US" altLang="en-US" sz="2000"/>
              <a:t> for errors</a:t>
            </a:r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r>
              <a:rPr lang="en-US" altLang="en-US" sz="1800"/>
              <a:t>For brevity, won</a:t>
            </a:r>
            <a:r>
              <a:rPr lang="ja-JP" altLang="en-US" sz="1800">
                <a:ea typeface="MS PGothic" panose="020B0600070205080204" pitchFamily="34" charset="-128"/>
              </a:rPr>
              <a:t>’</a:t>
            </a:r>
            <a:r>
              <a:rPr lang="en-US" altLang="ja-JP" sz="1800">
                <a:ea typeface="MS PGothic" panose="020B0600070205080204" pitchFamily="34" charset="-128"/>
              </a:rPr>
              <a:t>t in class</a:t>
            </a:r>
          </a:p>
          <a:p>
            <a:pPr lvl="2" eaLnBrk="1" hangingPunct="1"/>
            <a:r>
              <a:rPr lang="en-US" altLang="en-US" sz="1600"/>
              <a:t>Lab examples and provided code for assignments will</a:t>
            </a:r>
          </a:p>
          <a:p>
            <a:pPr lvl="1" eaLnBrk="1" hangingPunct="1"/>
            <a:r>
              <a:rPr lang="en-US" altLang="en-US" sz="1800"/>
              <a:t>Textbook uses capitalization convention</a:t>
            </a:r>
          </a:p>
          <a:p>
            <a:pPr lvl="2" eaLnBrk="1" hangingPunct="1"/>
            <a:r>
              <a:rPr lang="en-US" altLang="en-US" sz="1600"/>
              <a:t>Capitalized version of functions are wrappers that check for errors and exit if they occur (i.e. </a:t>
            </a:r>
            <a:r>
              <a:rPr lang="en-US" altLang="en-US" sz="1600">
                <a:latin typeface="Courier New" panose="02070309020205020404" pitchFamily="49" charset="0"/>
              </a:rPr>
              <a:t>Malloc</a:t>
            </a:r>
            <a:r>
              <a:rPr lang="en-US" altLang="en-US" sz="1600"/>
              <a:t>)</a:t>
            </a:r>
          </a:p>
          <a:p>
            <a:pPr lvl="2" eaLnBrk="1" hangingPunct="1"/>
            <a:r>
              <a:rPr lang="en-US" altLang="en-US" sz="1600"/>
              <a:t>May not be appropriate to always exit on a </a:t>
            </a:r>
            <a:r>
              <a:rPr lang="en-US" altLang="en-US" sz="1600">
                <a:latin typeface="Courier New" panose="02070309020205020404" pitchFamily="49" charset="0"/>
              </a:rPr>
              <a:t>malloc</a:t>
            </a:r>
            <a:r>
              <a:rPr lang="en-US" altLang="en-US" sz="1600"/>
              <a:t> error, though, as you may be able to recover memory</a:t>
            </a:r>
          </a:p>
        </p:txBody>
      </p:sp>
      <p:sp>
        <p:nvSpPr>
          <p:cNvPr id="28678" name="Text Box 4">
            <a:extLst>
              <a:ext uri="{FF2B5EF4-FFF2-40B4-BE49-F238E27FC236}">
                <a16:creationId xmlns:a16="http://schemas.microsoft.com/office/drawing/2014/main" id="{43C48C4C-0587-49CE-CC0A-E49D00B26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213" y="2209800"/>
            <a:ext cx="5205412" cy="152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int *a = malloc(num_items * sizeof(int));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if (a == NULL) 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fprintf(stderr,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>
                <a:latin typeface="Courier New" panose="02070309020205020404" pitchFamily="49" charset="0"/>
              </a:rPr>
              <a:t>Out of memory.\n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r>
              <a:rPr lang="en-US" altLang="ja-JP" sz="1600">
                <a:latin typeface="Courier New" panose="02070309020205020404" pitchFamily="49" charset="0"/>
              </a:rPr>
              <a:t>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exit(1);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8679" name="Text Box 7">
            <a:extLst>
              <a:ext uri="{FF2B5EF4-FFF2-40B4-BE49-F238E27FC236}">
                <a16:creationId xmlns:a16="http://schemas.microsoft.com/office/drawing/2014/main" id="{AD908280-AFA7-662C-D8BD-A72C8738B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429000"/>
            <a:ext cx="2198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Terminate now!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And, indicate error.</a:t>
            </a:r>
          </a:p>
        </p:txBody>
      </p:sp>
      <p:sp>
        <p:nvSpPr>
          <p:cNvPr id="28680" name="Line 9">
            <a:extLst>
              <a:ext uri="{FF2B5EF4-FFF2-40B4-BE49-F238E27FC236}">
                <a16:creationId xmlns:a16="http://schemas.microsoft.com/office/drawing/2014/main" id="{D206770A-7D0F-DFD8-18CE-4ED6EEA964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43200" y="3276600"/>
            <a:ext cx="403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4">
            <a:extLst>
              <a:ext uri="{FF2B5EF4-FFF2-40B4-BE49-F238E27FC236}">
                <a16:creationId xmlns:a16="http://schemas.microsoft.com/office/drawing/2014/main" id="{072B2957-651C-AFAC-A527-C8C1A38A5A9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9698" name="Footer Placeholder 5">
            <a:extLst>
              <a:ext uri="{FF2B5EF4-FFF2-40B4-BE49-F238E27FC236}">
                <a16:creationId xmlns:a16="http://schemas.microsoft.com/office/drawing/2014/main" id="{57329FC7-13EA-686F-3D7B-D3DD1BEA5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29699" name="Slide Number Placeholder 6">
            <a:extLst>
              <a:ext uri="{FF2B5EF4-FFF2-40B4-BE49-F238E27FC236}">
                <a16:creationId xmlns:a16="http://schemas.microsoft.com/office/drawing/2014/main" id="{B24614C0-CA07-F3DE-E301-87027485C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BD3092-2A2B-475B-8A0F-1526A330B0F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50570659-165F-5831-196D-0083561EA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to Allocate?</a:t>
            </a:r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88CD4F63-518F-3236-F8E3-4A3C8A1F145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en-US" sz="2000"/>
              <a:t>Static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Typically global variables: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Only one copy ever exists, so can allocate at compile-time</a:t>
            </a:r>
          </a:p>
        </p:txBody>
      </p:sp>
      <p:sp>
        <p:nvSpPr>
          <p:cNvPr id="29702" name="Rectangle 4">
            <a:extLst>
              <a:ext uri="{FF2B5EF4-FFF2-40B4-BE49-F238E27FC236}">
                <a16:creationId xmlns:a16="http://schemas.microsoft.com/office/drawing/2014/main" id="{A96ABBEE-1E8C-A286-AA58-FFE2975C90A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2000"/>
              <a:t>Dynamic time</a:t>
            </a:r>
          </a:p>
          <a:p>
            <a:pPr lvl="1" eaLnBrk="1" hangingPunct="1"/>
            <a:r>
              <a:rPr lang="en-US" altLang="en-US" sz="1800"/>
              <a:t>Typically local variables:</a:t>
            </a:r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r>
              <a:rPr lang="en-US" altLang="en-US" sz="1800"/>
              <a:t>One copy exists for each call – may be unbounded # of calls, so can</a:t>
            </a:r>
            <a:r>
              <a:rPr lang="ja-JP" altLang="en-US" sz="1800">
                <a:ea typeface="MS PGothic" panose="020B0600070205080204" pitchFamily="34" charset="-128"/>
              </a:rPr>
              <a:t>’</a:t>
            </a:r>
            <a:r>
              <a:rPr lang="en-US" altLang="ja-JP" sz="1800">
                <a:ea typeface="MS PGothic" panose="020B0600070205080204" pitchFamily="34" charset="-128"/>
              </a:rPr>
              <a:t>t allocate at compile-time</a:t>
            </a:r>
            <a:endParaRPr lang="en-US" altLang="en-US" sz="1800"/>
          </a:p>
        </p:txBody>
      </p:sp>
      <p:sp>
        <p:nvSpPr>
          <p:cNvPr id="29703" name="Text Box 5">
            <a:extLst>
              <a:ext uri="{FF2B5EF4-FFF2-40B4-BE49-F238E27FC236}">
                <a16:creationId xmlns:a16="http://schemas.microsoft.com/office/drawing/2014/main" id="{F78AB4FA-AF55-D400-4416-9703A451C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65400"/>
            <a:ext cx="1905000" cy="152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int  value;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int main(void)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…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  <a:endParaRPr lang="en-US" altLang="en-US" sz="2800" u="sng">
              <a:latin typeface="Courier New" panose="02070309020205020404" pitchFamily="49" charset="0"/>
            </a:endParaRPr>
          </a:p>
        </p:txBody>
      </p:sp>
      <p:sp>
        <p:nvSpPr>
          <p:cNvPr id="29704" name="Text Box 6">
            <a:extLst>
              <a:ext uri="{FF2B5EF4-FFF2-40B4-BE49-F238E27FC236}">
                <a16:creationId xmlns:a16="http://schemas.microsoft.com/office/drawing/2014/main" id="{CAE5286C-26E4-8172-69BB-7B1A083DC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133600"/>
            <a:ext cx="1905000" cy="269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int f(…)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int  value;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…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int main(void)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…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>
            <a:extLst>
              <a:ext uri="{FF2B5EF4-FFF2-40B4-BE49-F238E27FC236}">
                <a16:creationId xmlns:a16="http://schemas.microsoft.com/office/drawing/2014/main" id="{EB872BEF-30BA-ADED-3294-03DE7647E86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1BC3CF64-71DA-CBAB-65C8-29214615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FAD592B0-4034-AA2C-D4A7-5A7E0AF6F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040BCD-2A9F-4CBD-84EF-5E91E0C62E34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5604DCC5-70B7-C956-990B-F1F5AB140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to Allocate?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1A34529D-B852-52A3-95F6-0D9692661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time</a:t>
            </a:r>
          </a:p>
          <a:p>
            <a:pPr lvl="1" eaLnBrk="1" hangingPunct="1"/>
            <a:r>
              <a:rPr lang="en-US" altLang="en-US"/>
              <a:t>Some local variables:</a:t>
            </a:r>
          </a:p>
        </p:txBody>
      </p:sp>
      <p:sp>
        <p:nvSpPr>
          <p:cNvPr id="30726" name="Text Box 4">
            <a:extLst>
              <a:ext uri="{FF2B5EF4-FFF2-40B4-BE49-F238E27FC236}">
                <a16:creationId xmlns:a16="http://schemas.microsoft.com/office/drawing/2014/main" id="{E5389D72-E6DD-22D9-8D93-5529C079D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1275" y="2333625"/>
            <a:ext cx="2760663" cy="269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int f(…)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static int  value;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…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int main(void)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…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90470" name="Text Box 6">
            <a:extLst>
              <a:ext uri="{FF2B5EF4-FFF2-40B4-BE49-F238E27FC236}">
                <a16:creationId xmlns:a16="http://schemas.microsoft.com/office/drawing/2014/main" id="{BE3DFEF2-74DC-E0D1-11AA-A693FE4A3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343400"/>
            <a:ext cx="2819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0">
                <a:latin typeface="Tahoma" panose="020B0604030504040204" pitchFamily="34" charset="0"/>
              </a:rPr>
              <a:t>Confusingly, local </a:t>
            </a:r>
            <a:r>
              <a:rPr lang="en-US" altLang="en-US" sz="1800">
                <a:latin typeface="Courier New" panose="02070309020205020404" pitchFamily="49" charset="0"/>
              </a:rPr>
              <a:t>static</a:t>
            </a:r>
            <a:r>
              <a:rPr lang="en-US" altLang="en-US" sz="1800" b="0">
                <a:latin typeface="Tahoma" panose="020B0604030504040204" pitchFamily="34" charset="0"/>
              </a:rPr>
              <a:t> has nothing to do with global </a:t>
            </a:r>
            <a:r>
              <a:rPr lang="en-US" altLang="en-US" sz="1800">
                <a:latin typeface="Courier New" panose="02070309020205020404" pitchFamily="49" charset="0"/>
              </a:rPr>
              <a:t>static</a:t>
            </a:r>
            <a:r>
              <a:rPr lang="en-US" altLang="en-US" sz="1800" b="0">
                <a:latin typeface="Tahoma" panose="020B0604030504040204" pitchFamily="34" charset="0"/>
              </a:rPr>
              <a:t>!</a:t>
            </a:r>
            <a:endParaRPr lang="en-US" altLang="en-US" b="0" u="sng">
              <a:latin typeface="Courier New" panose="02070309020205020404" pitchFamily="49" charset="0"/>
            </a:endParaRPr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8EDEF199-73B8-14DE-A893-BDD305700154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200400"/>
            <a:ext cx="3124200" cy="1068388"/>
            <a:chOff x="96" y="2016"/>
            <a:chExt cx="1968" cy="673"/>
          </a:xfrm>
        </p:grpSpPr>
        <p:sp>
          <p:nvSpPr>
            <p:cNvPr id="30729" name="Line 5">
              <a:extLst>
                <a:ext uri="{FF2B5EF4-FFF2-40B4-BE49-F238E27FC236}">
                  <a16:creationId xmlns:a16="http://schemas.microsoft.com/office/drawing/2014/main" id="{45C29032-FB47-3154-8D25-1494BF4D15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2016"/>
              <a:ext cx="67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Text Box 8">
              <a:extLst>
                <a:ext uri="{FF2B5EF4-FFF2-40B4-BE49-F238E27FC236}">
                  <a16:creationId xmlns:a16="http://schemas.microsoft.com/office/drawing/2014/main" id="{3FDB428D-832C-14E3-0471-6C81450055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112"/>
              <a:ext cx="1440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One copy exists for all calls – allocated at compile-time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2">
            <a:extLst>
              <a:ext uri="{FF2B5EF4-FFF2-40B4-BE49-F238E27FC236}">
                <a16:creationId xmlns:a16="http://schemas.microsoft.com/office/drawing/2014/main" id="{00D3458A-45B0-50F6-88C4-7A4880EE117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1746" name="Footer Placeholder 3">
            <a:extLst>
              <a:ext uri="{FF2B5EF4-FFF2-40B4-BE49-F238E27FC236}">
                <a16:creationId xmlns:a16="http://schemas.microsoft.com/office/drawing/2014/main" id="{CFC8E120-1A46-F64E-2C93-ACDB505B7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31747" name="Slide Number Placeholder 4">
            <a:extLst>
              <a:ext uri="{FF2B5EF4-FFF2-40B4-BE49-F238E27FC236}">
                <a16:creationId xmlns:a16="http://schemas.microsoft.com/office/drawing/2014/main" id="{825934DA-8FE6-E609-3E09-91E9B1EE2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1E2EDA-439D-4782-88D3-585D2E32A38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5DB26641-56FC-C781-366B-600C858A64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Allocation in Process Memory</a:t>
            </a:r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4CFB87EE-9BA9-3446-3767-9D14BEAF1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257300"/>
            <a:ext cx="3352800" cy="4953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7AE08153-47B9-014A-8C69-40835ADB9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7145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Stack</a:t>
            </a:r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FB9D9DC6-DAF7-5372-89D1-CC0BEEA06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0861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Shared Libraries</a:t>
            </a:r>
          </a:p>
        </p:txBody>
      </p:sp>
      <p:sp>
        <p:nvSpPr>
          <p:cNvPr id="31752" name="Rectangle 8">
            <a:extLst>
              <a:ext uri="{FF2B5EF4-FFF2-40B4-BE49-F238E27FC236}">
                <a16:creationId xmlns:a16="http://schemas.microsoft.com/office/drawing/2014/main" id="{6CD20747-B5EC-CBC0-382A-739A42ABF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3815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Heap</a:t>
            </a:r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id="{3AC3680B-5BAD-6866-A002-4D59E13D4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8387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Read/Write Data</a:t>
            </a:r>
          </a:p>
        </p:txBody>
      </p:sp>
      <p:sp>
        <p:nvSpPr>
          <p:cNvPr id="31754" name="Rectangle 10">
            <a:extLst>
              <a:ext uri="{FF2B5EF4-FFF2-40B4-BE49-F238E27FC236}">
                <a16:creationId xmlns:a16="http://schemas.microsoft.com/office/drawing/2014/main" id="{17518077-9593-56C8-0263-49863EF18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2959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Read-only Code and Data</a:t>
            </a:r>
          </a:p>
        </p:txBody>
      </p:sp>
      <p:sp>
        <p:nvSpPr>
          <p:cNvPr id="31755" name="Rectangle 11">
            <a:extLst>
              <a:ext uri="{FF2B5EF4-FFF2-40B4-BE49-F238E27FC236}">
                <a16:creationId xmlns:a16="http://schemas.microsoft.com/office/drawing/2014/main" id="{E1A84F5E-8502-75B8-3D54-7AFA782BD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753100"/>
            <a:ext cx="3352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1756" name="Line 12">
            <a:extLst>
              <a:ext uri="{FF2B5EF4-FFF2-40B4-BE49-F238E27FC236}">
                <a16:creationId xmlns:a16="http://schemas.microsoft.com/office/drawing/2014/main" id="{018DCA6F-C975-EAEB-174E-7364E099DA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4076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4">
            <a:extLst>
              <a:ext uri="{FF2B5EF4-FFF2-40B4-BE49-F238E27FC236}">
                <a16:creationId xmlns:a16="http://schemas.microsoft.com/office/drawing/2014/main" id="{A6B906E6-3582-7FE3-733B-9ED370B1B5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171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5">
            <a:extLst>
              <a:ext uri="{FF2B5EF4-FFF2-40B4-BE49-F238E27FC236}">
                <a16:creationId xmlns:a16="http://schemas.microsoft.com/office/drawing/2014/main" id="{071E2A5F-893A-D036-B059-1798FAF4A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75"/>
            <a:ext cx="1473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0x7FFFFFFFFFFF</a:t>
            </a:r>
          </a:p>
        </p:txBody>
      </p:sp>
      <p:sp>
        <p:nvSpPr>
          <p:cNvPr id="31759" name="Text Box 16">
            <a:extLst>
              <a:ext uri="{FF2B5EF4-FFF2-40B4-BE49-F238E27FC236}">
                <a16:creationId xmlns:a16="http://schemas.microsoft.com/office/drawing/2014/main" id="{73E2D0AA-3521-C6B2-A545-5D86169A9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22988"/>
            <a:ext cx="1473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0x000000000000</a:t>
            </a:r>
          </a:p>
        </p:txBody>
      </p:sp>
      <p:sp>
        <p:nvSpPr>
          <p:cNvPr id="31760" name="AutoShape 19">
            <a:extLst>
              <a:ext uri="{FF2B5EF4-FFF2-40B4-BE49-F238E27FC236}">
                <a16:creationId xmlns:a16="http://schemas.microsoft.com/office/drawing/2014/main" id="{04015288-5E8C-4DFD-EF96-75123036FABA}"/>
              </a:ext>
            </a:extLst>
          </p:cNvPr>
          <p:cNvSpPr>
            <a:spLocks/>
          </p:cNvSpPr>
          <p:nvPr/>
        </p:nvSpPr>
        <p:spPr bwMode="auto">
          <a:xfrm>
            <a:off x="4876800" y="4410075"/>
            <a:ext cx="228600" cy="381000"/>
          </a:xfrm>
          <a:prstGeom prst="rightBrace">
            <a:avLst>
              <a:gd name="adj1" fmla="val 1388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1761" name="Text Box 20">
            <a:extLst>
              <a:ext uri="{FF2B5EF4-FFF2-40B4-BE49-F238E27FC236}">
                <a16:creationId xmlns:a16="http://schemas.microsoft.com/office/drawing/2014/main" id="{CC5419CA-12E5-C487-A0A7-7A66409E6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405313"/>
            <a:ext cx="381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Dynamic size, dynamic allocation</a:t>
            </a:r>
          </a:p>
        </p:txBody>
      </p:sp>
      <p:sp>
        <p:nvSpPr>
          <p:cNvPr id="31762" name="AutoShape 21">
            <a:extLst>
              <a:ext uri="{FF2B5EF4-FFF2-40B4-BE49-F238E27FC236}">
                <a16:creationId xmlns:a16="http://schemas.microsoft.com/office/drawing/2014/main" id="{6E67C5AC-BB52-2C8E-AE19-D594CCEEBC5C}"/>
              </a:ext>
            </a:extLst>
          </p:cNvPr>
          <p:cNvSpPr>
            <a:spLocks/>
          </p:cNvSpPr>
          <p:nvPr/>
        </p:nvSpPr>
        <p:spPr bwMode="auto">
          <a:xfrm>
            <a:off x="4876800" y="1757363"/>
            <a:ext cx="228600" cy="381000"/>
          </a:xfrm>
          <a:prstGeom prst="rightBrace">
            <a:avLst>
              <a:gd name="adj1" fmla="val 1388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1763" name="Text Box 22">
            <a:extLst>
              <a:ext uri="{FF2B5EF4-FFF2-40B4-BE49-F238E27FC236}">
                <a16:creationId xmlns:a16="http://schemas.microsoft.com/office/drawing/2014/main" id="{8E6C0260-3709-17BB-4C41-F41BB24D9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752600"/>
            <a:ext cx="348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Static size, dynamic allocation</a:t>
            </a:r>
          </a:p>
        </p:txBody>
      </p:sp>
      <p:sp>
        <p:nvSpPr>
          <p:cNvPr id="31764" name="AutoShape 27">
            <a:extLst>
              <a:ext uri="{FF2B5EF4-FFF2-40B4-BE49-F238E27FC236}">
                <a16:creationId xmlns:a16="http://schemas.microsoft.com/office/drawing/2014/main" id="{4DC2DE60-299F-28F0-5EBA-F644B8B3715E}"/>
              </a:ext>
            </a:extLst>
          </p:cNvPr>
          <p:cNvSpPr>
            <a:spLocks/>
          </p:cNvSpPr>
          <p:nvPr/>
        </p:nvSpPr>
        <p:spPr bwMode="auto">
          <a:xfrm>
            <a:off x="4876800" y="4876800"/>
            <a:ext cx="228600" cy="381000"/>
          </a:xfrm>
          <a:prstGeom prst="rightBrace">
            <a:avLst>
              <a:gd name="adj1" fmla="val 1388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1765" name="Text Box 28">
            <a:extLst>
              <a:ext uri="{FF2B5EF4-FFF2-40B4-BE49-F238E27FC236}">
                <a16:creationId xmlns:a16="http://schemas.microsoft.com/office/drawing/2014/main" id="{5DF542E7-B4D7-E428-3F86-9FEE96A77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872038"/>
            <a:ext cx="315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Static size, static allocation</a:t>
            </a:r>
          </a:p>
        </p:txBody>
      </p:sp>
      <p:sp>
        <p:nvSpPr>
          <p:cNvPr id="31766" name="Text Box 29">
            <a:extLst>
              <a:ext uri="{FF2B5EF4-FFF2-40B4-BE49-F238E27FC236}">
                <a16:creationId xmlns:a16="http://schemas.microsoft.com/office/drawing/2014/main" id="{35381D4C-402E-9605-C403-5D301D7FA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257800"/>
            <a:ext cx="3041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Global variables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(and static local variables)</a:t>
            </a:r>
          </a:p>
        </p:txBody>
      </p:sp>
      <p:sp>
        <p:nvSpPr>
          <p:cNvPr id="31767" name="Text Box 31">
            <a:extLst>
              <a:ext uri="{FF2B5EF4-FFF2-40B4-BE49-F238E27FC236}">
                <a16:creationId xmlns:a16="http://schemas.microsoft.com/office/drawing/2014/main" id="{128451FD-3E6D-CA1C-7024-2654973BA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9650" y="2147888"/>
            <a:ext cx="183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Local variables</a:t>
            </a:r>
          </a:p>
        </p:txBody>
      </p:sp>
      <p:sp>
        <p:nvSpPr>
          <p:cNvPr id="31768" name="Text Box 32">
            <a:extLst>
              <a:ext uri="{FF2B5EF4-FFF2-40B4-BE49-F238E27FC236}">
                <a16:creationId xmlns:a16="http://schemas.microsoft.com/office/drawing/2014/main" id="{A7264F88-46F7-39AC-2882-112A274DF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7700" y="3702050"/>
            <a:ext cx="2711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Programmer controlled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(variable-sized objects)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>
            <a:extLst>
              <a:ext uri="{FF2B5EF4-FFF2-40B4-BE49-F238E27FC236}">
                <a16:creationId xmlns:a16="http://schemas.microsoft.com/office/drawing/2014/main" id="{9CE3F4BA-30FE-0C45-F64C-4B70568030D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2770" name="Footer Placeholder 4">
            <a:extLst>
              <a:ext uri="{FF2B5EF4-FFF2-40B4-BE49-F238E27FC236}">
                <a16:creationId xmlns:a16="http://schemas.microsoft.com/office/drawing/2014/main" id="{5DF6932A-87A0-FA70-206D-B52D3FD30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32771" name="Slide Number Placeholder 5">
            <a:extLst>
              <a:ext uri="{FF2B5EF4-FFF2-40B4-BE49-F238E27FC236}">
                <a16:creationId xmlns:a16="http://schemas.microsoft.com/office/drawing/2014/main" id="{D9685D6B-8336-3CA9-9A01-F4004DC6D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9C5A13-66B8-48DA-8032-DE39BF8B8F7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50C78C61-E265-33D2-1885-A46D549D1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are there different methods?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2C6C7774-47EC-0CD2-7002-17559076DE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Heap allocation is the most general</a:t>
            </a:r>
          </a:p>
          <a:p>
            <a:pPr lvl="1" eaLnBrk="1" hangingPunct="1"/>
            <a:r>
              <a:rPr lang="en-US" altLang="en-US"/>
              <a:t>Supports any size and number of allocations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Why don’t we use it for everything?</a:t>
            </a:r>
          </a:p>
          <a:p>
            <a:pPr lvl="1" eaLnBrk="1" hangingPunct="1"/>
            <a:r>
              <a:rPr lang="en-US" altLang="en-US"/>
              <a:t>Performance</a:t>
            </a:r>
            <a:endParaRPr lang="en-US" altLang="ja-JP">
              <a:ea typeface="MS PGothic" panose="020B0600070205080204" pitchFamily="34" charset="-128"/>
            </a:endParaRP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Static allocation takes no run time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Stack allocation takes orders of magnitude less run time than heap allocation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>
            <a:extLst>
              <a:ext uri="{FF2B5EF4-FFF2-40B4-BE49-F238E27FC236}">
                <a16:creationId xmlns:a16="http://schemas.microsoft.com/office/drawing/2014/main" id="{E5530116-6E36-D13D-F81A-B0E2651F9AF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3794" name="Footer Placeholder 4">
            <a:extLst>
              <a:ext uri="{FF2B5EF4-FFF2-40B4-BE49-F238E27FC236}">
                <a16:creationId xmlns:a16="http://schemas.microsoft.com/office/drawing/2014/main" id="{1F2A320F-64B9-7A0C-2F0A-2795C5B2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33795" name="Slide Number Placeholder 5">
            <a:extLst>
              <a:ext uri="{FF2B5EF4-FFF2-40B4-BE49-F238E27FC236}">
                <a16:creationId xmlns:a16="http://schemas.microsoft.com/office/drawing/2014/main" id="{9A86D14F-5D87-46D0-1C0A-FC0C2E1F8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A470CD-DAF5-4D97-B049-7D74C9289B6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3796" name="Rectangle 7">
            <a:extLst>
              <a:ext uri="{FF2B5EF4-FFF2-40B4-BE49-F238E27FC236}">
                <a16:creationId xmlns:a16="http://schemas.microsoft.com/office/drawing/2014/main" id="{DFF6D123-BD76-84A0-EAA9-8CF524A25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Deallocation</a:t>
            </a:r>
          </a:p>
        </p:txBody>
      </p:sp>
      <p:sp>
        <p:nvSpPr>
          <p:cNvPr id="33797" name="Rectangle 8">
            <a:extLst>
              <a:ext uri="{FF2B5EF4-FFF2-40B4-BE49-F238E27FC236}">
                <a16:creationId xmlns:a16="http://schemas.microsoft.com/office/drawing/2014/main" id="{215259AB-46E6-180B-D925-96DCDB0FD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Space allocated via variable definition (entering scope) is automatically deallocated when exiting scope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Can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t refer to </a:t>
            </a:r>
            <a:r>
              <a:rPr lang="en-US" altLang="ja-JP">
                <a:latin typeface="Courier New" panose="02070309020205020404" pitchFamily="49" charset="0"/>
                <a:ea typeface="MS PGothic" panose="020B0600070205080204" pitchFamily="34" charset="-128"/>
              </a:rPr>
              <a:t>y</a:t>
            </a:r>
            <a:r>
              <a:rPr lang="en-US" altLang="ja-JP">
                <a:ea typeface="MS PGothic" panose="020B0600070205080204" pitchFamily="34" charset="-128"/>
              </a:rPr>
              <a:t> or </a:t>
            </a:r>
            <a:r>
              <a:rPr lang="en-US" altLang="ja-JP">
                <a:latin typeface="Courier New" panose="02070309020205020404" pitchFamily="49" charset="0"/>
                <a:ea typeface="MS PGothic" panose="020B0600070205080204" pitchFamily="34" charset="-128"/>
              </a:rPr>
              <a:t>array</a:t>
            </a:r>
            <a:r>
              <a:rPr lang="en-US" altLang="ja-JP">
                <a:ea typeface="MS PGothic" panose="020B0600070205080204" pitchFamily="34" charset="-128"/>
              </a:rPr>
              <a:t> outside of  </a:t>
            </a:r>
            <a:r>
              <a:rPr lang="en-US" altLang="ja-JP">
                <a:latin typeface="Courier New" panose="02070309020205020404" pitchFamily="49" charset="0"/>
                <a:ea typeface="MS PGothic" panose="020B0600070205080204" pitchFamily="34" charset="-128"/>
              </a:rPr>
              <a:t>f()</a:t>
            </a:r>
            <a:r>
              <a:rPr lang="en-US" altLang="ja-JP">
                <a:ea typeface="MS PGothic" panose="020B0600070205080204" pitchFamily="34" charset="-128"/>
              </a:rPr>
              <a:t>, so their space is deallocated upon return</a:t>
            </a:r>
            <a:endParaRPr lang="en-US" altLang="en-US"/>
          </a:p>
        </p:txBody>
      </p:sp>
      <p:sp>
        <p:nvSpPr>
          <p:cNvPr id="33798" name="Text Box 4">
            <a:extLst>
              <a:ext uri="{FF2B5EF4-FFF2-40B4-BE49-F238E27FC236}">
                <a16:creationId xmlns:a16="http://schemas.microsoft.com/office/drawing/2014/main" id="{6315141B-390C-426E-E3EF-A03A04B21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17800"/>
            <a:ext cx="2393950" cy="1814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… f(void)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int  y;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int  array[10];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…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F559F2D6-3FBF-4B4B-8FD2-1B59C03A0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61DD0149-120B-7979-FE0C-A2FBC19371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 able to describe the differences between static and dynamic memory allocation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 able to use malloc() and free() to manage dynamically allocated memory in your programs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 able to analyze programs for memory management related bugs</a:t>
            </a:r>
          </a:p>
        </p:txBody>
      </p:sp>
      <p:sp>
        <p:nvSpPr>
          <p:cNvPr id="16387" name="Date Placeholder 3">
            <a:extLst>
              <a:ext uri="{FF2B5EF4-FFF2-40B4-BE49-F238E27FC236}">
                <a16:creationId xmlns:a16="http://schemas.microsoft.com/office/drawing/2014/main" id="{98FBF99A-850F-6397-DB22-A72F1B29137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6388" name="Footer Placeholder 4">
            <a:extLst>
              <a:ext uri="{FF2B5EF4-FFF2-40B4-BE49-F238E27FC236}">
                <a16:creationId xmlns:a16="http://schemas.microsoft.com/office/drawing/2014/main" id="{F6000554-C47C-C351-9C1A-352F10804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16389" name="Slide Number Placeholder 5">
            <a:extLst>
              <a:ext uri="{FF2B5EF4-FFF2-40B4-BE49-F238E27FC236}">
                <a16:creationId xmlns:a16="http://schemas.microsoft.com/office/drawing/2014/main" id="{D295E80A-7044-3726-67DE-75E8E90D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9FC6B4-644F-4E6A-B86F-6B591C7CE57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3">
            <a:extLst>
              <a:ext uri="{FF2B5EF4-FFF2-40B4-BE49-F238E27FC236}">
                <a16:creationId xmlns:a16="http://schemas.microsoft.com/office/drawing/2014/main" id="{EC0E26B3-CBDE-5835-2FE5-DCCA55C9F02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4818" name="Footer Placeholder 4">
            <a:extLst>
              <a:ext uri="{FF2B5EF4-FFF2-40B4-BE49-F238E27FC236}">
                <a16:creationId xmlns:a16="http://schemas.microsoft.com/office/drawing/2014/main" id="{5B7DB7A0-EF88-2A35-1472-24FA3B93C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34819" name="Slide Number Placeholder 5">
            <a:extLst>
              <a:ext uri="{FF2B5EF4-FFF2-40B4-BE49-F238E27FC236}">
                <a16:creationId xmlns:a16="http://schemas.microsoft.com/office/drawing/2014/main" id="{B26ACE83-6000-B35E-0F51-AA16C1CC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93AB7-59E1-457A-8E48-801C1928F90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4820" name="Rectangle 5">
            <a:extLst>
              <a:ext uri="{FF2B5EF4-FFF2-40B4-BE49-F238E27FC236}">
                <a16:creationId xmlns:a16="http://schemas.microsoft.com/office/drawing/2014/main" id="{95B06A80-AAF3-59EC-9FB7-65C3F61B41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Deallocation</a:t>
            </a:r>
          </a:p>
        </p:txBody>
      </p:sp>
      <p:sp>
        <p:nvSpPr>
          <p:cNvPr id="34821" name="Rectangle 6">
            <a:extLst>
              <a:ext uri="{FF2B5EF4-FFF2-40B4-BE49-F238E27FC236}">
                <a16:creationId xmlns:a16="http://schemas.microsoft.com/office/drawing/2014/main" id="{1767ED77-43CD-D34D-56B7-AB1CDBA58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malloc()</a:t>
            </a:r>
            <a:r>
              <a:rPr lang="en-US" altLang="en-US"/>
              <a:t> allocates memory explicitly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Must also deallocate it explicitly (using </a:t>
            </a:r>
            <a:r>
              <a:rPr lang="en-US" altLang="en-US">
                <a:latin typeface="Courier New" panose="02070309020205020404" pitchFamily="49" charset="0"/>
              </a:rPr>
              <a:t>free()</a:t>
            </a:r>
            <a:r>
              <a:rPr lang="en-US" altLang="en-US"/>
              <a:t>)!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Not automatically deallocated (garbage collected) as in Python and Java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Forgetting to deallocate leads to memory leaks &amp; running out of memory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Must not use a freed pointer unless reassigned or reallocated</a:t>
            </a:r>
          </a:p>
        </p:txBody>
      </p:sp>
      <p:sp>
        <p:nvSpPr>
          <p:cNvPr id="34822" name="Text Box 4">
            <a:extLst>
              <a:ext uri="{FF2B5EF4-FFF2-40B4-BE49-F238E27FC236}">
                <a16:creationId xmlns:a16="http://schemas.microsoft.com/office/drawing/2014/main" id="{E1C99BDC-22D1-653E-DB0A-FA2951E22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888" y="3508375"/>
            <a:ext cx="5205412" cy="152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int *a = malloc(num_items * sizeof(int));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…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free(a);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…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a = malloc(2 * num_items * sizeof(int));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>
            <a:extLst>
              <a:ext uri="{FF2B5EF4-FFF2-40B4-BE49-F238E27FC236}">
                <a16:creationId xmlns:a16="http://schemas.microsoft.com/office/drawing/2014/main" id="{B910AE0B-F6F3-3FF0-A915-73D299D3C4A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5842" name="Footer Placeholder 4">
            <a:extLst>
              <a:ext uri="{FF2B5EF4-FFF2-40B4-BE49-F238E27FC236}">
                <a16:creationId xmlns:a16="http://schemas.microsoft.com/office/drawing/2014/main" id="{384B0241-7190-CF62-13BD-5A24DAC46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35843" name="Slide Number Placeholder 5">
            <a:extLst>
              <a:ext uri="{FF2B5EF4-FFF2-40B4-BE49-F238E27FC236}">
                <a16:creationId xmlns:a16="http://schemas.microsoft.com/office/drawing/2014/main" id="{E57BC17D-F20A-BDF5-08C3-254A271B1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2DF39F-2219-4718-A253-C3E5334865C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92CF3971-5393-D2B1-046D-8788751EB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Deallocation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23DEDF0B-9D87-E97E-3B15-CEADB5B9C3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Space allocated by malloc() is freed when the program terminates</a:t>
            </a:r>
          </a:p>
          <a:p>
            <a:pPr lvl="1" eaLnBrk="1" hangingPunct="1"/>
            <a:r>
              <a:rPr lang="en-US" altLang="en-US"/>
              <a:t>If data structure is used until program termination, don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t need to free</a:t>
            </a:r>
          </a:p>
          <a:p>
            <a:pPr lvl="1" eaLnBrk="1" hangingPunct="1"/>
            <a:r>
              <a:rPr lang="en-US" altLang="en-US"/>
              <a:t>Entire process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 memory is deallocated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2">
            <a:extLst>
              <a:ext uri="{FF2B5EF4-FFF2-40B4-BE49-F238E27FC236}">
                <a16:creationId xmlns:a16="http://schemas.microsoft.com/office/drawing/2014/main" id="{D5FC62B8-ECCE-6376-9CC7-1E96A9A04E0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6866" name="Footer Placeholder 3">
            <a:extLst>
              <a:ext uri="{FF2B5EF4-FFF2-40B4-BE49-F238E27FC236}">
                <a16:creationId xmlns:a16="http://schemas.microsoft.com/office/drawing/2014/main" id="{D82402D9-EC3C-FA71-D391-75E92A576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36867" name="Slide Number Placeholder 4">
            <a:extLst>
              <a:ext uri="{FF2B5EF4-FFF2-40B4-BE49-F238E27FC236}">
                <a16:creationId xmlns:a16="http://schemas.microsoft.com/office/drawing/2014/main" id="{2189B476-C679-9163-16DB-43C7E812F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D0B4B8-1DF1-4351-8815-E05D333FB40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2C0FBA14-CA97-51AB-05B4-970BEBFCEC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 to </a:t>
            </a:r>
            <a:r>
              <a:rPr lang="en-US" altLang="en-US">
                <a:latin typeface="Courier New" panose="02070309020205020404" pitchFamily="49" charset="0"/>
              </a:rPr>
              <a:t>create_date</a:t>
            </a:r>
          </a:p>
        </p:txBody>
      </p:sp>
      <p:sp>
        <p:nvSpPr>
          <p:cNvPr id="36869" name="Text Box 3">
            <a:extLst>
              <a:ext uri="{FF2B5EF4-FFF2-40B4-BE49-F238E27FC236}">
                <a16:creationId xmlns:a16="http://schemas.microsoft.com/office/drawing/2014/main" id="{7F1C4797-655D-6C66-C77B-6ED5D2A57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85900"/>
            <a:ext cx="3048000" cy="3589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Date *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create_date3(int month,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int day, int year)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Date *d;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  d-&gt;month = month;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d-&gt;day   = day;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d-&gt;year  = year;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  return (d);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91497" name="AutoShape 9">
            <a:extLst>
              <a:ext uri="{FF2B5EF4-FFF2-40B4-BE49-F238E27FC236}">
                <a16:creationId xmlns:a16="http://schemas.microsoft.com/office/drawing/2014/main" id="{89D34B3D-0F51-BDDC-79DE-2048C2F8D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192463"/>
            <a:ext cx="800100" cy="4572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91498" name="Text Box 10">
            <a:extLst>
              <a:ext uri="{FF2B5EF4-FFF2-40B4-BE49-F238E27FC236}">
                <a16:creationId xmlns:a16="http://schemas.microsoft.com/office/drawing/2014/main" id="{626A2656-577B-EDDE-D66A-BC9A9AE70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485900"/>
            <a:ext cx="4114800" cy="4475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Date *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create_date3(int month,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int day, int year)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Date *d;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d = malloc(sizeof(Date));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if (d != NULL) 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   d-&gt;month = month;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   d-&gt;day   = day;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   d-&gt;year  = year;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  return (d);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7" grpId="0" animBg="1"/>
      <p:bldP spid="19149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2">
            <a:extLst>
              <a:ext uri="{FF2B5EF4-FFF2-40B4-BE49-F238E27FC236}">
                <a16:creationId xmlns:a16="http://schemas.microsoft.com/office/drawing/2014/main" id="{5EBFD58B-AF1F-F4E4-601F-15DFB420CEB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7890" name="Footer Placeholder 3">
            <a:extLst>
              <a:ext uri="{FF2B5EF4-FFF2-40B4-BE49-F238E27FC236}">
                <a16:creationId xmlns:a16="http://schemas.microsoft.com/office/drawing/2014/main" id="{3BA8EF30-54B8-6336-AFAE-29816B891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37891" name="Slide Number Placeholder 4">
            <a:extLst>
              <a:ext uri="{FF2B5EF4-FFF2-40B4-BE49-F238E27FC236}">
                <a16:creationId xmlns:a16="http://schemas.microsoft.com/office/drawing/2014/main" id="{6912AE41-0438-A46B-4ED2-35A3E58C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AC5EFC-F425-4435-B9EB-E5ACA0875EE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5F6EB37E-8963-106D-1310-6459F3DBE8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Pitfall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0A4525A0-B040-0740-AD0D-8BD5CDB8F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4953000" cy="3576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void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foo(void)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Date *today;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today = create_date3(1, 28, 2020);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/* Use 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>
                <a:latin typeface="Courier New" panose="02070309020205020404" pitchFamily="49" charset="0"/>
              </a:rPr>
              <a:t>today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r>
              <a:rPr lang="en-US" altLang="ja-JP" sz="1600">
                <a:latin typeface="Courier New" panose="02070309020205020404" pitchFamily="49" charset="0"/>
              </a:rPr>
              <a:t>, if it is not NULL. */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...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return;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id="{5BBA862F-8F59-054A-AD22-E0846D37A14C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495800"/>
            <a:ext cx="5105400" cy="1676400"/>
            <a:chOff x="1152" y="2832"/>
            <a:chExt cx="3216" cy="1056"/>
          </a:xfrm>
        </p:grpSpPr>
        <p:sp>
          <p:nvSpPr>
            <p:cNvPr id="37898" name="Line 6">
              <a:extLst>
                <a:ext uri="{FF2B5EF4-FFF2-40B4-BE49-F238E27FC236}">
                  <a16:creationId xmlns:a16="http://schemas.microsoft.com/office/drawing/2014/main" id="{1F38795A-269A-D190-4547-1138A8743E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52" y="2832"/>
              <a:ext cx="672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Text Box 7">
              <a:extLst>
                <a:ext uri="{FF2B5EF4-FFF2-40B4-BE49-F238E27FC236}">
                  <a16:creationId xmlns:a16="http://schemas.microsoft.com/office/drawing/2014/main" id="{85CFB875-4B2E-059F-CCEF-6E23ED15F3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3138"/>
              <a:ext cx="254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Memory is still allocated for </a:t>
              </a:r>
              <a:r>
                <a:rPr lang="ja-JP" altLang="en-US" sz="1800" b="0">
                  <a:latin typeface="Tahoma" panose="020B0604030504040204" pitchFamily="34" charset="0"/>
                </a:rPr>
                <a:t>“</a:t>
              </a:r>
              <a:r>
                <a:rPr lang="en-US" altLang="ja-JP" sz="1800" b="0">
                  <a:latin typeface="Tahoma" panose="020B0604030504040204" pitchFamily="34" charset="0"/>
                </a:rPr>
                <a:t>today</a:t>
              </a:r>
              <a:r>
                <a:rPr lang="ja-JP" altLang="en-US" sz="1800" b="0">
                  <a:latin typeface="Tahoma" panose="020B0604030504040204" pitchFamily="34" charset="0"/>
                </a:rPr>
                <a:t>”</a:t>
              </a:r>
              <a:r>
                <a:rPr lang="en-US" altLang="ja-JP" sz="1800" b="0">
                  <a:latin typeface="Tahoma" panose="020B0604030504040204" pitchFamily="34" charset="0"/>
                </a:rPr>
                <a:t>!</a:t>
              </a:r>
            </a:p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Tahom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Will never be deallocated (calling function doesn</a:t>
              </a:r>
              <a:r>
                <a:rPr lang="ja-JP" altLang="en-US" sz="1800" b="0">
                  <a:latin typeface="Tahoma" panose="020B0604030504040204" pitchFamily="34" charset="0"/>
                </a:rPr>
                <a:t>’</a:t>
              </a:r>
              <a:r>
                <a:rPr lang="en-US" altLang="ja-JP" sz="1800" b="0">
                  <a:latin typeface="Tahoma" panose="020B0604030504040204" pitchFamily="34" charset="0"/>
                </a:rPr>
                <a:t>t even know about it)</a:t>
              </a:r>
              <a:endParaRPr lang="en-US" altLang="en-US" sz="1800" b="0">
                <a:latin typeface="Tahoma" panose="020B0604030504040204" pitchFamily="34" charset="0"/>
              </a:endParaRPr>
            </a:p>
          </p:txBody>
        </p:sp>
      </p:grpSp>
      <p:grpSp>
        <p:nvGrpSpPr>
          <p:cNvPr id="3" name="Group 12">
            <a:extLst>
              <a:ext uri="{FF2B5EF4-FFF2-40B4-BE49-F238E27FC236}">
                <a16:creationId xmlns:a16="http://schemas.microsoft.com/office/drawing/2014/main" id="{9253EAF8-EC9F-DB63-B6DD-B862E43C52A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1524000"/>
            <a:ext cx="5105400" cy="1219200"/>
            <a:chOff x="2352" y="960"/>
            <a:chExt cx="3216" cy="768"/>
          </a:xfrm>
        </p:grpSpPr>
        <p:sp>
          <p:nvSpPr>
            <p:cNvPr id="37896" name="Line 8">
              <a:extLst>
                <a:ext uri="{FF2B5EF4-FFF2-40B4-BE49-F238E27FC236}">
                  <a16:creationId xmlns:a16="http://schemas.microsoft.com/office/drawing/2014/main" id="{308ABB64-271A-D6C0-B44F-69C458FFA2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52" y="1296"/>
              <a:ext cx="1344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Text Box 9">
              <a:extLst>
                <a:ext uri="{FF2B5EF4-FFF2-40B4-BE49-F238E27FC236}">
                  <a16:creationId xmlns:a16="http://schemas.microsoft.com/office/drawing/2014/main" id="{7E50A022-4986-F443-69D2-F7A2ADA56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960"/>
              <a:ext cx="1872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Potential problem: memory allocation is performed in this function (may not know its implementation)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2">
            <a:extLst>
              <a:ext uri="{FF2B5EF4-FFF2-40B4-BE49-F238E27FC236}">
                <a16:creationId xmlns:a16="http://schemas.microsoft.com/office/drawing/2014/main" id="{4D36B8FF-213C-9AAC-E807-E6D7B2ECDA0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8914" name="Footer Placeholder 3">
            <a:extLst>
              <a:ext uri="{FF2B5EF4-FFF2-40B4-BE49-F238E27FC236}">
                <a16:creationId xmlns:a16="http://schemas.microsoft.com/office/drawing/2014/main" id="{AEC75E2D-81EE-7FCD-BF82-293CEAEE8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38915" name="Slide Number Placeholder 4">
            <a:extLst>
              <a:ext uri="{FF2B5EF4-FFF2-40B4-BE49-F238E27FC236}">
                <a16:creationId xmlns:a16="http://schemas.microsoft.com/office/drawing/2014/main" id="{C68FA4BB-63D7-7C84-BA87-546E9A70B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4C5F26-B255-4A5F-8C8F-19C6097B046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BC6BABE4-7542-C7C5-646B-9231E40D18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Possible Solutions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721A7CA4-AD57-178F-675B-EB6FA43C1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35075"/>
            <a:ext cx="3581400" cy="387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void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foo(void)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Date *today;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today = create_date3(…);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/* Use 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>
                <a:latin typeface="Courier New" panose="02070309020205020404" pitchFamily="49" charset="0"/>
              </a:rPr>
              <a:t>today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r>
              <a:rPr lang="en-US" altLang="ja-JP" sz="1600">
                <a:latin typeface="Courier New" panose="02070309020205020404" pitchFamily="49" charset="0"/>
              </a:rPr>
              <a:t>, … */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...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free(today);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return;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94567" name="Text Box 7">
            <a:extLst>
              <a:ext uri="{FF2B5EF4-FFF2-40B4-BE49-F238E27FC236}">
                <a16:creationId xmlns:a16="http://schemas.microsoft.com/office/drawing/2014/main" id="{29AE4A5A-6A79-C269-94E8-D4A1A1F48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235075"/>
            <a:ext cx="3581400" cy="387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void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foo(void)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Date *today;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today = create_date3(…);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/* Use 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>
                <a:latin typeface="Courier New" panose="02070309020205020404" pitchFamily="49" charset="0"/>
              </a:rPr>
              <a:t>today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r>
              <a:rPr lang="en-US" altLang="ja-JP" sz="1600">
                <a:latin typeface="Courier New" panose="02070309020205020404" pitchFamily="49" charset="0"/>
              </a:rPr>
              <a:t>, … */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...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destroy_date(today);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return;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8919" name="Line 8">
            <a:extLst>
              <a:ext uri="{FF2B5EF4-FFF2-40B4-BE49-F238E27FC236}">
                <a16:creationId xmlns:a16="http://schemas.microsoft.com/office/drawing/2014/main" id="{708CAAA8-10EE-CA7D-E389-64CDED756EC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5000" y="4495800"/>
            <a:ext cx="304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9">
            <a:extLst>
              <a:ext uri="{FF2B5EF4-FFF2-40B4-BE49-F238E27FC236}">
                <a16:creationId xmlns:a16="http://schemas.microsoft.com/office/drawing/2014/main" id="{C919C826-7369-9141-64D6-4F5EA603AA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048000"/>
            <a:ext cx="7620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Text Box 10">
            <a:extLst>
              <a:ext uri="{FF2B5EF4-FFF2-40B4-BE49-F238E27FC236}">
                <a16:creationId xmlns:a16="http://schemas.microsoft.com/office/drawing/2014/main" id="{756313EE-EFB9-A533-D768-3EB182583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257800"/>
            <a:ext cx="3352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Explicitly deallocate memory – specification of create_date3 must tell you to do this</a:t>
            </a:r>
          </a:p>
        </p:txBody>
      </p:sp>
      <p:sp>
        <p:nvSpPr>
          <p:cNvPr id="194571" name="Text Box 11">
            <a:extLst>
              <a:ext uri="{FF2B5EF4-FFF2-40B4-BE49-F238E27FC236}">
                <a16:creationId xmlns:a16="http://schemas.microsoft.com/office/drawing/2014/main" id="{C47A7C2D-CF05-5728-3A70-2B42333A5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257800"/>
            <a:ext cx="381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Complete the abstraction – </a:t>
            </a:r>
            <a:r>
              <a:rPr lang="ja-JP" altLang="en-US" sz="1800" b="0">
                <a:latin typeface="Tahoma" panose="020B0604030504040204" pitchFamily="34" charset="0"/>
              </a:rPr>
              <a:t>“</a:t>
            </a:r>
            <a:r>
              <a:rPr lang="en-US" altLang="ja-JP" sz="1800" b="0">
                <a:latin typeface="Tahoma" panose="020B0604030504040204" pitchFamily="34" charset="0"/>
              </a:rPr>
              <a:t>create</a:t>
            </a:r>
            <a:r>
              <a:rPr lang="ja-JP" altLang="en-US" sz="1800" b="0">
                <a:latin typeface="Tahoma" panose="020B0604030504040204" pitchFamily="34" charset="0"/>
              </a:rPr>
              <a:t>”</a:t>
            </a:r>
            <a:r>
              <a:rPr lang="en-US" altLang="ja-JP" sz="1800" b="0">
                <a:latin typeface="Tahoma" panose="020B0604030504040204" pitchFamily="34" charset="0"/>
              </a:rPr>
              <a:t> has a corresponding </a:t>
            </a:r>
            <a:r>
              <a:rPr lang="ja-JP" altLang="en-US" sz="1800" b="0">
                <a:latin typeface="Tahoma" panose="020B0604030504040204" pitchFamily="34" charset="0"/>
              </a:rPr>
              <a:t>“</a:t>
            </a:r>
            <a:r>
              <a:rPr lang="en-US" altLang="ja-JP" sz="1800" b="0">
                <a:latin typeface="Tahoma" panose="020B0604030504040204" pitchFamily="34" charset="0"/>
              </a:rPr>
              <a:t>destroy</a:t>
            </a:r>
            <a:r>
              <a:rPr lang="ja-JP" altLang="en-US" sz="1800" b="0">
                <a:latin typeface="Tahoma" panose="020B0604030504040204" pitchFamily="34" charset="0"/>
              </a:rPr>
              <a:t>”</a:t>
            </a:r>
            <a:endParaRPr lang="en-US" altLang="en-US" sz="1800" b="0">
              <a:latin typeface="Tahoma" panose="020B0604030504040204" pitchFamily="34" charset="0"/>
            </a:endParaRPr>
          </a:p>
        </p:txBody>
      </p:sp>
      <p:sp>
        <p:nvSpPr>
          <p:cNvPr id="194572" name="Line 12">
            <a:extLst>
              <a:ext uri="{FF2B5EF4-FFF2-40B4-BE49-F238E27FC236}">
                <a16:creationId xmlns:a16="http://schemas.microsoft.com/office/drawing/2014/main" id="{34ECAF59-6474-435B-2787-CA02DBE616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8400" y="4495800"/>
            <a:ext cx="304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7" grpId="0" animBg="1"/>
      <p:bldP spid="19457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D9ACB95C-652E-AABC-D84C-D7694C79C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90800"/>
            <a:ext cx="8610600" cy="1143000"/>
          </a:xfrm>
        </p:spPr>
        <p:txBody>
          <a:bodyPr/>
          <a:lstStyle/>
          <a:p>
            <a:pPr algn="ctr" eaLnBrk="1" hangingPunct="1"/>
            <a:r>
              <a:rPr lang="en-US" altLang="en-US" sz="2800"/>
              <a:t>Common Memory Management Mistakes</a:t>
            </a:r>
          </a:p>
        </p:txBody>
      </p:sp>
      <p:grpSp>
        <p:nvGrpSpPr>
          <p:cNvPr id="39938" name="Group 3">
            <a:extLst>
              <a:ext uri="{FF2B5EF4-FFF2-40B4-BE49-F238E27FC236}">
                <a16:creationId xmlns:a16="http://schemas.microsoft.com/office/drawing/2014/main" id="{90190AC1-3035-3380-991F-65384FAFFDEA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609600"/>
            <a:ext cx="2068513" cy="1600200"/>
            <a:chOff x="3552" y="3024"/>
            <a:chExt cx="1303" cy="1008"/>
          </a:xfrm>
        </p:grpSpPr>
        <p:pic>
          <p:nvPicPr>
            <p:cNvPr id="39943" name="Picture 4" descr="AN00126_[1]">
              <a:extLst>
                <a:ext uri="{FF2B5EF4-FFF2-40B4-BE49-F238E27FC236}">
                  <a16:creationId xmlns:a16="http://schemas.microsoft.com/office/drawing/2014/main" id="{6875E3BB-DFE9-1CC0-9608-5A494999FA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3120"/>
              <a:ext cx="1303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9944" name="Group 5">
              <a:extLst>
                <a:ext uri="{FF2B5EF4-FFF2-40B4-BE49-F238E27FC236}">
                  <a16:creationId xmlns:a16="http://schemas.microsoft.com/office/drawing/2014/main" id="{2EB22860-E722-D845-8F62-1AFCCF91B0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3024"/>
              <a:ext cx="1008" cy="1008"/>
              <a:chOff x="3696" y="3024"/>
              <a:chExt cx="1008" cy="1008"/>
            </a:xfrm>
          </p:grpSpPr>
          <p:sp>
            <p:nvSpPr>
              <p:cNvPr id="39945" name="Oval 6">
                <a:extLst>
                  <a:ext uri="{FF2B5EF4-FFF2-40B4-BE49-F238E27FC236}">
                    <a16:creationId xmlns:a16="http://schemas.microsoft.com/office/drawing/2014/main" id="{0F7AD7AF-1E34-FE30-030C-B9231F75FF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6" y="3024"/>
                <a:ext cx="1008" cy="1008"/>
              </a:xfrm>
              <a:prstGeom prst="ellipse">
                <a:avLst/>
              </a:prstGeom>
              <a:noFill/>
              <a:ln w="762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en-US" altLang="en-US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39946" name="Line 7">
                <a:extLst>
                  <a:ext uri="{FF2B5EF4-FFF2-40B4-BE49-F238E27FC236}">
                    <a16:creationId xmlns:a16="http://schemas.microsoft.com/office/drawing/2014/main" id="{7706B2E7-A315-8BC7-0314-10BF82A55D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0" y="3168"/>
                <a:ext cx="672" cy="720"/>
              </a:xfrm>
              <a:prstGeom prst="line">
                <a:avLst/>
              </a:prstGeom>
              <a:noFill/>
              <a:ln w="7620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39939" name="Picture 8" descr="j0124419[1]">
            <a:extLst>
              <a:ext uri="{FF2B5EF4-FFF2-40B4-BE49-F238E27FC236}">
                <a16:creationId xmlns:a16="http://schemas.microsoft.com/office/drawing/2014/main" id="{2610DEC8-FC09-E6FE-3794-0C1FCA6B5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" y="3657600"/>
            <a:ext cx="2236788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Date Placeholder 8">
            <a:extLst>
              <a:ext uri="{FF2B5EF4-FFF2-40B4-BE49-F238E27FC236}">
                <a16:creationId xmlns:a16="http://schemas.microsoft.com/office/drawing/2014/main" id="{7339C63F-B15F-EAD3-B6AA-552F242DE80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9941" name="Slide Number Placeholder 9">
            <a:extLst>
              <a:ext uri="{FF2B5EF4-FFF2-40B4-BE49-F238E27FC236}">
                <a16:creationId xmlns:a16="http://schemas.microsoft.com/office/drawing/2014/main" id="{2920843D-340B-36EB-DC32-93C65FEF4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38FC3D-4741-4EF7-8F93-B33B1AAA668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9942" name="Footer Placeholder 10">
            <a:extLst>
              <a:ext uri="{FF2B5EF4-FFF2-40B4-BE49-F238E27FC236}">
                <a16:creationId xmlns:a16="http://schemas.microsoft.com/office/drawing/2014/main" id="{F8DEF951-7027-8164-6053-EA40FFB50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>
            <a:extLst>
              <a:ext uri="{FF2B5EF4-FFF2-40B4-BE49-F238E27FC236}">
                <a16:creationId xmlns:a16="http://schemas.microsoft.com/office/drawing/2014/main" id="{BE97743A-2770-2B13-8ADF-486D8C0D8D0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0962" name="Footer Placeholder 4">
            <a:extLst>
              <a:ext uri="{FF2B5EF4-FFF2-40B4-BE49-F238E27FC236}">
                <a16:creationId xmlns:a16="http://schemas.microsoft.com/office/drawing/2014/main" id="{3BC5903D-CCA0-8B49-9683-8896FD361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40963" name="Slide Number Placeholder 5">
            <a:extLst>
              <a:ext uri="{FF2B5EF4-FFF2-40B4-BE49-F238E27FC236}">
                <a16:creationId xmlns:a16="http://schemas.microsoft.com/office/drawing/2014/main" id="{FD2E068F-D303-2802-A344-694812BDA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EDC858-54BB-4856-8278-843F605B08A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64" name="Rectangle 8">
            <a:extLst>
              <a:ext uri="{FF2B5EF4-FFF2-40B4-BE49-F238E27FC236}">
                <a16:creationId xmlns:a16="http://schemas.microsoft.com/office/drawing/2014/main" id="{80D332BC-16BF-6911-C943-CB9C69053A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</a:t>
            </a:r>
            <a:r>
              <a:rPr lang="en-US" altLang="ja-JP"/>
              <a:t>s Wrong With This Code?</a:t>
            </a:r>
            <a:endParaRPr lang="en-US" altLang="en-US"/>
          </a:p>
        </p:txBody>
      </p:sp>
      <p:sp>
        <p:nvSpPr>
          <p:cNvPr id="172041" name="Rectangle 9">
            <a:extLst>
              <a:ext uri="{FF2B5EF4-FFF2-40B4-BE49-F238E27FC236}">
                <a16:creationId xmlns:a16="http://schemas.microsoft.com/office/drawing/2014/main" id="{030A9465-EF8E-CAFB-5CCF-05AA4070A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pPr eaLnBrk="1" hangingPunct="1"/>
            <a:r>
              <a:rPr lang="en-US" altLang="en-US" sz="2000"/>
              <a:t>Consider the statement </a:t>
            </a:r>
            <a:r>
              <a:rPr lang="en-US" altLang="en-US" sz="2000">
                <a:latin typeface="Courier" pitchFamily="2" charset="0"/>
              </a:rPr>
              <a:t>j = *f();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Leads to referencing deallocated memory</a:t>
            </a:r>
          </a:p>
          <a:p>
            <a:pPr lvl="1" eaLnBrk="1" hangingPunct="1"/>
            <a:r>
              <a:rPr lang="en-US" altLang="en-US" sz="1800"/>
              <a:t>Never return a pointer to a local variable!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Behavior depends on allocation pattern</a:t>
            </a:r>
          </a:p>
          <a:p>
            <a:pPr lvl="1" eaLnBrk="1" hangingPunct="1"/>
            <a:r>
              <a:rPr lang="en-US" altLang="en-US" sz="1800"/>
              <a:t>Space not reallocated (unlikely) </a:t>
            </a:r>
            <a:r>
              <a:rPr lang="en-US" altLang="en-US" sz="1800">
                <a:sym typeface="Symbol" panose="05050102010706020507" pitchFamily="18" charset="2"/>
              </a:rPr>
              <a:t> works</a:t>
            </a:r>
          </a:p>
          <a:p>
            <a:pPr lvl="1" eaLnBrk="1" hangingPunct="1"/>
            <a:r>
              <a:rPr lang="en-US" altLang="en-US" sz="1800">
                <a:sym typeface="Symbol" panose="05050102010706020507" pitchFamily="18" charset="2"/>
              </a:rPr>
              <a:t>Space reallocated  very unpredictable</a:t>
            </a:r>
            <a:endParaRPr lang="en-US" altLang="en-US" sz="1800"/>
          </a:p>
        </p:txBody>
      </p:sp>
      <p:sp>
        <p:nvSpPr>
          <p:cNvPr id="40966" name="Text Box 3">
            <a:extLst>
              <a:ext uri="{FF2B5EF4-FFF2-40B4-BE49-F238E27FC236}">
                <a16:creationId xmlns:a16="http://schemas.microsoft.com/office/drawing/2014/main" id="{03C28A6A-02BA-D688-D3E8-BBD3246CC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219200"/>
            <a:ext cx="2393950" cy="1814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int *make_array(…)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int  array[10];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…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return (array);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0967" name="Text Box 4">
            <a:extLst>
              <a:ext uri="{FF2B5EF4-FFF2-40B4-BE49-F238E27FC236}">
                <a16:creationId xmlns:a16="http://schemas.microsoft.com/office/drawing/2014/main" id="{1A459791-DC5F-A2EF-1E90-691246C6F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19200"/>
            <a:ext cx="2027238" cy="1814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int *f(…)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int  i;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…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return (&amp;i);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>
            <a:extLst>
              <a:ext uri="{FF2B5EF4-FFF2-40B4-BE49-F238E27FC236}">
                <a16:creationId xmlns:a16="http://schemas.microsoft.com/office/drawing/2014/main" id="{4B9051E1-E7EC-517F-EAAC-687D76A05DA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1986" name="Footer Placeholder 4">
            <a:extLst>
              <a:ext uri="{FF2B5EF4-FFF2-40B4-BE49-F238E27FC236}">
                <a16:creationId xmlns:a16="http://schemas.microsoft.com/office/drawing/2014/main" id="{A96D180E-8E37-BFAA-4421-B096BCB5A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41987" name="Slide Number Placeholder 5">
            <a:extLst>
              <a:ext uri="{FF2B5EF4-FFF2-40B4-BE49-F238E27FC236}">
                <a16:creationId xmlns:a16="http://schemas.microsoft.com/office/drawing/2014/main" id="{E6960FE2-EABE-820D-A26D-19133A3D4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ED0F42-C1C1-4522-AB27-9D285AB0B6F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1988" name="Rectangle 8">
            <a:extLst>
              <a:ext uri="{FF2B5EF4-FFF2-40B4-BE49-F238E27FC236}">
                <a16:creationId xmlns:a16="http://schemas.microsoft.com/office/drawing/2014/main" id="{1913A9F7-9CB6-979F-B82F-F3794C61A4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One Solution</a:t>
            </a:r>
          </a:p>
        </p:txBody>
      </p:sp>
      <p:sp>
        <p:nvSpPr>
          <p:cNvPr id="41989" name="Rectangle 9">
            <a:extLst>
              <a:ext uri="{FF2B5EF4-FFF2-40B4-BE49-F238E27FC236}">
                <a16:creationId xmlns:a16="http://schemas.microsoft.com/office/drawing/2014/main" id="{9BEE492A-7962-B25D-C8FB-C7720A68E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eaLnBrk="1" hangingPunct="1"/>
            <a:r>
              <a:rPr lang="en-US" altLang="en-US"/>
              <a:t>Allocate with malloc(), and return the pointer</a:t>
            </a:r>
          </a:p>
          <a:p>
            <a:pPr lvl="1" eaLnBrk="1" hangingPunct="1"/>
            <a:r>
              <a:rPr lang="en-US" altLang="en-US"/>
              <a:t>Upon return, space for local pointer variable is deallocated</a:t>
            </a:r>
          </a:p>
          <a:p>
            <a:pPr lvl="1" eaLnBrk="1" hangingPunct="1"/>
            <a:r>
              <a:rPr lang="en-US" altLang="en-US"/>
              <a:t>But the </a:t>
            </a:r>
            <a:r>
              <a:rPr lang="en-US" altLang="en-US">
                <a:latin typeface="Courier New" panose="02070309020205020404" pitchFamily="49" charset="0"/>
              </a:rPr>
              <a:t>malloc</a:t>
            </a:r>
            <a:r>
              <a:rPr lang="en-US" altLang="en-US"/>
              <a:t>-ed space isn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t deallocated until it is </a:t>
            </a:r>
            <a:r>
              <a:rPr lang="en-US" altLang="ja-JP">
                <a:latin typeface="Courier New" panose="02070309020205020404" pitchFamily="49" charset="0"/>
                <a:ea typeface="MS PGothic" panose="020B0600070205080204" pitchFamily="34" charset="-128"/>
              </a:rPr>
              <a:t>free</a:t>
            </a:r>
            <a:r>
              <a:rPr lang="en-US" altLang="ja-JP">
                <a:ea typeface="MS PGothic" panose="020B0600070205080204" pitchFamily="34" charset="-128"/>
              </a:rPr>
              <a:t>-d</a:t>
            </a:r>
          </a:p>
          <a:p>
            <a:pPr lvl="1" eaLnBrk="1" hangingPunct="1"/>
            <a:r>
              <a:rPr lang="en-US" altLang="en-US"/>
              <a:t>Potential memory leak if caller is not careful, as with create_date3…</a:t>
            </a:r>
          </a:p>
        </p:txBody>
      </p:sp>
      <p:sp>
        <p:nvSpPr>
          <p:cNvPr id="41990" name="Text Box 3">
            <a:extLst>
              <a:ext uri="{FF2B5EF4-FFF2-40B4-BE49-F238E27FC236}">
                <a16:creationId xmlns:a16="http://schemas.microsoft.com/office/drawing/2014/main" id="{43B3772F-B87C-F677-B89B-5AB1B9599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71600"/>
            <a:ext cx="3810000" cy="184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>
                <a:latin typeface="Courier New" panose="02070309020205020404" pitchFamily="49" charset="0"/>
              </a:rPr>
              <a:t>int *f(…)</a:t>
            </a:r>
          </a:p>
          <a:p>
            <a:r>
              <a:rPr lang="en-US" altLang="en-US" sz="14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400">
                <a:latin typeface="Courier New" panose="02070309020205020404" pitchFamily="49" charset="0"/>
              </a:rPr>
              <a:t>   int *i_ptr =</a:t>
            </a:r>
          </a:p>
          <a:p>
            <a:r>
              <a:rPr lang="en-US" altLang="en-US" sz="1400">
                <a:latin typeface="Courier New" panose="02070309020205020404" pitchFamily="49" charset="0"/>
              </a:rPr>
              <a:t>             malloc(sizeof(int));</a:t>
            </a:r>
          </a:p>
          <a:p>
            <a:r>
              <a:rPr lang="en-US" altLang="en-US" sz="1400">
                <a:latin typeface="Courier New" panose="02070309020205020404" pitchFamily="49" charset="0"/>
              </a:rPr>
              <a:t>   …</a:t>
            </a:r>
          </a:p>
          <a:p>
            <a:r>
              <a:rPr lang="en-US" altLang="en-US" sz="1400">
                <a:latin typeface="Courier New" panose="02070309020205020404" pitchFamily="49" charset="0"/>
              </a:rPr>
              <a:t>   return (i_ptr);</a:t>
            </a:r>
          </a:p>
          <a:p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1991" name="Text Box 4">
            <a:extLst>
              <a:ext uri="{FF2B5EF4-FFF2-40B4-BE49-F238E27FC236}">
                <a16:creationId xmlns:a16="http://schemas.microsoft.com/office/drawing/2014/main" id="{EEE2808B-610C-E455-35BD-641E394EE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381125"/>
            <a:ext cx="4419600" cy="184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>
                <a:latin typeface="Courier New" panose="02070309020205020404" pitchFamily="49" charset="0"/>
              </a:rPr>
              <a:t>int *make_array(…)</a:t>
            </a:r>
          </a:p>
          <a:p>
            <a:r>
              <a:rPr lang="en-US" altLang="en-US" sz="14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400">
                <a:latin typeface="Courier New" panose="02070309020205020404" pitchFamily="49" charset="0"/>
              </a:rPr>
              <a:t>   int *array =</a:t>
            </a:r>
          </a:p>
          <a:p>
            <a:r>
              <a:rPr lang="en-US" altLang="en-US" sz="1400">
                <a:latin typeface="Courier New" panose="02070309020205020404" pitchFamily="49" charset="0"/>
              </a:rPr>
              <a:t>             malloc(10 * sizeof(int));</a:t>
            </a:r>
          </a:p>
          <a:p>
            <a:r>
              <a:rPr lang="en-US" altLang="en-US" sz="1400">
                <a:latin typeface="Courier New" panose="02070309020205020404" pitchFamily="49" charset="0"/>
              </a:rPr>
              <a:t>   …</a:t>
            </a:r>
          </a:p>
          <a:p>
            <a:r>
              <a:rPr lang="en-US" altLang="en-US" sz="1400">
                <a:latin typeface="Courier New" panose="02070309020205020404" pitchFamily="49" charset="0"/>
              </a:rPr>
              <a:t>   return (array);</a:t>
            </a:r>
          </a:p>
          <a:p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>
            <a:extLst>
              <a:ext uri="{FF2B5EF4-FFF2-40B4-BE49-F238E27FC236}">
                <a16:creationId xmlns:a16="http://schemas.microsoft.com/office/drawing/2014/main" id="{78E253C7-6350-B780-8E26-FC9E4B582BB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3010" name="Footer Placeholder 4">
            <a:extLst>
              <a:ext uri="{FF2B5EF4-FFF2-40B4-BE49-F238E27FC236}">
                <a16:creationId xmlns:a16="http://schemas.microsoft.com/office/drawing/2014/main" id="{92BB4BD6-BD2C-3EC1-6CEB-56055426D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43011" name="Slide Number Placeholder 5">
            <a:extLst>
              <a:ext uri="{FF2B5EF4-FFF2-40B4-BE49-F238E27FC236}">
                <a16:creationId xmlns:a16="http://schemas.microsoft.com/office/drawing/2014/main" id="{27B57A58-69D4-3F88-48C0-C0289464F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ADCF5D-61D6-4799-8588-EADC13C60C6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3012" name="Rectangle 18">
            <a:extLst>
              <a:ext uri="{FF2B5EF4-FFF2-40B4-BE49-F238E27FC236}">
                <a16:creationId xmlns:a16="http://schemas.microsoft.com/office/drawing/2014/main" id="{3AE3B35E-8F0F-0F48-C5E9-9C4D788079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</a:t>
            </a:r>
            <a:r>
              <a:rPr lang="en-US" altLang="ja-JP"/>
              <a:t>s Wrong With This Code?</a:t>
            </a:r>
            <a:endParaRPr lang="en-US" altLang="en-US"/>
          </a:p>
        </p:txBody>
      </p:sp>
      <p:sp>
        <p:nvSpPr>
          <p:cNvPr id="174099" name="Rectangle 19">
            <a:extLst>
              <a:ext uri="{FF2B5EF4-FFF2-40B4-BE49-F238E27FC236}">
                <a16:creationId xmlns:a16="http://schemas.microsoft.com/office/drawing/2014/main" id="{FB035A22-F78B-A539-8C6F-4ED73EF11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191000"/>
            <a:ext cx="8229600" cy="1935163"/>
          </a:xfrm>
        </p:spPr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malloc</a:t>
            </a:r>
            <a:r>
              <a:rPr lang="en-US" altLang="en-US"/>
              <a:t>-ed &amp; declared space is not initialized!</a:t>
            </a:r>
          </a:p>
          <a:p>
            <a:pPr lvl="1" eaLnBrk="1" hangingPunct="1"/>
            <a:r>
              <a:rPr lang="en-US" altLang="en-US"/>
              <a:t>i, j, y[i] initially contain unknown data – garbage</a:t>
            </a:r>
          </a:p>
          <a:p>
            <a:pPr lvl="1" eaLnBrk="1" hangingPunct="1"/>
            <a:r>
              <a:rPr lang="en-US" altLang="en-US" u="sng"/>
              <a:t>Often</a:t>
            </a:r>
            <a:r>
              <a:rPr lang="en-US" altLang="en-US"/>
              <a:t> has zero value, leading to seemingly correct results</a:t>
            </a:r>
          </a:p>
        </p:txBody>
      </p:sp>
      <p:sp>
        <p:nvSpPr>
          <p:cNvPr id="43014" name="Text Box 3">
            <a:extLst>
              <a:ext uri="{FF2B5EF4-FFF2-40B4-BE49-F238E27FC236}">
                <a16:creationId xmlns:a16="http://schemas.microsoft.com/office/drawing/2014/main" id="{A376F607-07C3-7187-B7E5-BB305FD5D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6019800" cy="254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/* Return “y = Ax”. */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*matvec(int **A, int *x) {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int *y = malloc(N * sizeof(int));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int  i, j;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for (; i&lt;N; i+=1)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for (; j&lt;N; j+=1)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   y[i] += A[i][j] * x[j];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return (y);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84607B2B-047A-BACA-4C8E-EAA99874AE81}"/>
              </a:ext>
            </a:extLst>
          </p:cNvPr>
          <p:cNvGrpSpPr>
            <a:grpSpLocks/>
          </p:cNvGrpSpPr>
          <p:nvPr/>
        </p:nvGrpSpPr>
        <p:grpSpPr bwMode="auto">
          <a:xfrm>
            <a:off x="0" y="2209800"/>
            <a:ext cx="4419600" cy="2881313"/>
            <a:chOff x="0" y="1776"/>
            <a:chExt cx="2784" cy="1815"/>
          </a:xfrm>
        </p:grpSpPr>
        <p:sp>
          <p:nvSpPr>
            <p:cNvPr id="43016" name="Text Box 5">
              <a:extLst>
                <a:ext uri="{FF2B5EF4-FFF2-40B4-BE49-F238E27FC236}">
                  <a16:creationId xmlns:a16="http://schemas.microsoft.com/office/drawing/2014/main" id="{3EEFA0AB-7B07-DA11-40E3-F424F7A20F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303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b="0">
                <a:latin typeface="Tahoma" panose="020B0604030504040204" pitchFamily="34" charset="0"/>
              </a:endParaRPr>
            </a:p>
          </p:txBody>
        </p:sp>
        <p:grpSp>
          <p:nvGrpSpPr>
            <p:cNvPr id="43017" name="Group 6">
              <a:extLst>
                <a:ext uri="{FF2B5EF4-FFF2-40B4-BE49-F238E27FC236}">
                  <a16:creationId xmlns:a16="http://schemas.microsoft.com/office/drawing/2014/main" id="{5D76558D-0C6D-6455-4BCD-246C029EB7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776"/>
              <a:ext cx="2784" cy="864"/>
              <a:chOff x="0" y="1776"/>
              <a:chExt cx="2784" cy="864"/>
            </a:xfrm>
          </p:grpSpPr>
          <p:sp>
            <p:nvSpPr>
              <p:cNvPr id="43018" name="Oval 7">
                <a:extLst>
                  <a:ext uri="{FF2B5EF4-FFF2-40B4-BE49-F238E27FC236}">
                    <a16:creationId xmlns:a16="http://schemas.microsoft.com/office/drawing/2014/main" id="{314541C1-0A89-6477-811A-FABEE7300C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400"/>
                <a:ext cx="816" cy="240"/>
              </a:xfrm>
              <a:prstGeom prst="ellips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en-US" altLang="en-US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43019" name="Text Box 8">
                <a:extLst>
                  <a:ext uri="{FF2B5EF4-FFF2-40B4-BE49-F238E27FC236}">
                    <a16:creationId xmlns:a16="http://schemas.microsoft.com/office/drawing/2014/main" id="{615C6B15-3FAE-04A6-595E-82F3680E02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" y="2112"/>
                <a:ext cx="34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>
                    <a:latin typeface="Courier New" panose="02070309020205020404" pitchFamily="49" charset="0"/>
                  </a:rPr>
                  <a:t>i=0</a:t>
                </a:r>
              </a:p>
            </p:txBody>
          </p:sp>
          <p:sp>
            <p:nvSpPr>
              <p:cNvPr id="43020" name="Text Box 9">
                <a:extLst>
                  <a:ext uri="{FF2B5EF4-FFF2-40B4-BE49-F238E27FC236}">
                    <a16:creationId xmlns:a16="http://schemas.microsoft.com/office/drawing/2014/main" id="{F1E1AF64-69A1-834F-159E-A75A52B635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" y="2256"/>
                <a:ext cx="34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>
                    <a:latin typeface="Courier New" panose="02070309020205020404" pitchFamily="49" charset="0"/>
                  </a:rPr>
                  <a:t>j=0</a:t>
                </a:r>
              </a:p>
            </p:txBody>
          </p:sp>
          <p:sp>
            <p:nvSpPr>
              <p:cNvPr id="43021" name="Line 10">
                <a:extLst>
                  <a:ext uri="{FF2B5EF4-FFF2-40B4-BE49-F238E27FC236}">
                    <a16:creationId xmlns:a16="http://schemas.microsoft.com/office/drawing/2014/main" id="{96BA3F02-BEDB-15D4-7853-ED2BE52D7E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2352"/>
                <a:ext cx="13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2" name="Line 11">
                <a:extLst>
                  <a:ext uri="{FF2B5EF4-FFF2-40B4-BE49-F238E27FC236}">
                    <a16:creationId xmlns:a16="http://schemas.microsoft.com/office/drawing/2014/main" id="{FFCFF1A4-DDAE-03E3-9BAC-2BFB3A2C97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2208"/>
                <a:ext cx="110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3" name="Line 12">
                <a:extLst>
                  <a:ext uri="{FF2B5EF4-FFF2-40B4-BE49-F238E27FC236}">
                    <a16:creationId xmlns:a16="http://schemas.microsoft.com/office/drawing/2014/main" id="{C141B7D6-C9BB-F58F-2FA5-CC784E3B4A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2064"/>
                <a:ext cx="38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4" name="Text Box 13">
                <a:extLst>
                  <a:ext uri="{FF2B5EF4-FFF2-40B4-BE49-F238E27FC236}">
                    <a16:creationId xmlns:a16="http://schemas.microsoft.com/office/drawing/2014/main" id="{57A71C28-7450-5356-CA8A-F0368CC96F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776"/>
                <a:ext cx="864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 b="0">
                    <a:latin typeface="Tahoma" panose="020B0604030504040204" pitchFamily="34" charset="0"/>
                  </a:rPr>
                  <a:t>Initialization loop for </a:t>
                </a:r>
                <a:r>
                  <a:rPr lang="en-US" altLang="en-US" sz="1600">
                    <a:latin typeface="Courier New" panose="02070309020205020404" pitchFamily="49" charset="0"/>
                  </a:rPr>
                  <a:t>y[]</a:t>
                </a:r>
                <a:endParaRPr lang="en-US" altLang="en-US" sz="1600" b="0">
                  <a:latin typeface="Tahoma" panose="020B0604030504040204" pitchFamily="34" charset="0"/>
                </a:endParaRPr>
              </a:p>
            </p:txBody>
          </p:sp>
          <p:sp>
            <p:nvSpPr>
              <p:cNvPr id="43025" name="Oval 14">
                <a:extLst>
                  <a:ext uri="{FF2B5EF4-FFF2-40B4-BE49-F238E27FC236}">
                    <a16:creationId xmlns:a16="http://schemas.microsoft.com/office/drawing/2014/main" id="{DC171A96-200E-A357-3B8E-00A8148831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2256"/>
                <a:ext cx="432" cy="240"/>
              </a:xfrm>
              <a:prstGeom prst="ellips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en-US" altLang="en-US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43026" name="Oval 15">
                <a:extLst>
                  <a:ext uri="{FF2B5EF4-FFF2-40B4-BE49-F238E27FC236}">
                    <a16:creationId xmlns:a16="http://schemas.microsoft.com/office/drawing/2014/main" id="{5385D236-3426-7430-EC14-5B2BA18FCA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2112"/>
                <a:ext cx="432" cy="240"/>
              </a:xfrm>
              <a:prstGeom prst="ellips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en-US" altLang="en-US" sz="1800" b="0">
                  <a:latin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>
            <a:extLst>
              <a:ext uri="{FF2B5EF4-FFF2-40B4-BE49-F238E27FC236}">
                <a16:creationId xmlns:a16="http://schemas.microsoft.com/office/drawing/2014/main" id="{7A1024E4-C353-C4F6-2E28-DCF3B24FD2D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4034" name="Footer Placeholder 4">
            <a:extLst>
              <a:ext uri="{FF2B5EF4-FFF2-40B4-BE49-F238E27FC236}">
                <a16:creationId xmlns:a16="http://schemas.microsoft.com/office/drawing/2014/main" id="{6416AC35-D2B1-D7B0-FCA4-9A46B396A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44035" name="Slide Number Placeholder 5">
            <a:extLst>
              <a:ext uri="{FF2B5EF4-FFF2-40B4-BE49-F238E27FC236}">
                <a16:creationId xmlns:a16="http://schemas.microsoft.com/office/drawing/2014/main" id="{25D26D48-59CD-971B-0C61-EE2FEE4AF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52D160-AEB1-4256-A49E-14337162E68B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4036" name="Rectangle 12">
            <a:extLst>
              <a:ext uri="{FF2B5EF4-FFF2-40B4-BE49-F238E27FC236}">
                <a16:creationId xmlns:a16="http://schemas.microsoft.com/office/drawing/2014/main" id="{CE82318A-E33A-6AE8-CD74-D4E46B8F5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</a:t>
            </a:r>
            <a:r>
              <a:rPr lang="en-US" altLang="ja-JP"/>
              <a:t>s Wrong With This Code?</a:t>
            </a:r>
            <a:endParaRPr lang="en-US" altLang="en-US"/>
          </a:p>
        </p:txBody>
      </p:sp>
      <p:sp>
        <p:nvSpPr>
          <p:cNvPr id="175117" name="Rectangle 13">
            <a:extLst>
              <a:ext uri="{FF2B5EF4-FFF2-40B4-BE49-F238E27FC236}">
                <a16:creationId xmlns:a16="http://schemas.microsoft.com/office/drawing/2014/main" id="{859CB487-8C64-77D3-0611-71DF82B4B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0"/>
            <a:ext cx="8229600" cy="1554163"/>
          </a:xfrm>
        </p:spPr>
        <p:txBody>
          <a:bodyPr/>
          <a:lstStyle/>
          <a:p>
            <a:pPr eaLnBrk="1" hangingPunct="1"/>
            <a:r>
              <a:rPr lang="en-US" altLang="en-US"/>
              <a:t>Allocates wrong amount of memory</a:t>
            </a:r>
          </a:p>
          <a:p>
            <a:pPr lvl="1" eaLnBrk="1" hangingPunct="1"/>
            <a:r>
              <a:rPr lang="en-US" altLang="en-US"/>
              <a:t>Leads to writing into either unallocated memory or memory allocated for something else</a:t>
            </a:r>
          </a:p>
        </p:txBody>
      </p:sp>
      <p:sp>
        <p:nvSpPr>
          <p:cNvPr id="44038" name="Text Box 3">
            <a:extLst>
              <a:ext uri="{FF2B5EF4-FFF2-40B4-BE49-F238E27FC236}">
                <a16:creationId xmlns:a16="http://schemas.microsoft.com/office/drawing/2014/main" id="{AB55AC5F-E4BD-031C-232C-E854B9F80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905000"/>
            <a:ext cx="4627563" cy="20621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char **p;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  i;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/* Allocate space for M*N matrix. */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p = malloc(M * sizeof(char));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for (i = 0; i &lt; M; i++)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p[i] = malloc(N * sizeof(char));</a:t>
            </a: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56A9D120-3053-2A70-92FF-0924A5083F97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2940050"/>
            <a:ext cx="3203575" cy="336550"/>
            <a:chOff x="5105400" y="2940050"/>
            <a:chExt cx="3203575" cy="336550"/>
          </a:xfrm>
        </p:grpSpPr>
        <p:sp>
          <p:nvSpPr>
            <p:cNvPr id="44040" name="Text Box 7">
              <a:extLst>
                <a:ext uri="{FF2B5EF4-FFF2-40B4-BE49-F238E27FC236}">
                  <a16:creationId xmlns:a16="http://schemas.microsoft.com/office/drawing/2014/main" id="{AE312A48-87E8-6AB6-19DE-AB0F382ABA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2940050"/>
              <a:ext cx="9175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char *</a:t>
              </a:r>
            </a:p>
          </p:txBody>
        </p:sp>
        <p:sp>
          <p:nvSpPr>
            <p:cNvPr id="44041" name="Line 8">
              <a:extLst>
                <a:ext uri="{FF2B5EF4-FFF2-40B4-BE49-F238E27FC236}">
                  <a16:creationId xmlns:a16="http://schemas.microsoft.com/office/drawing/2014/main" id="{F27413DF-FC2C-AE9B-47D0-148BAB2609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91200" y="3092450"/>
              <a:ext cx="1524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Oval 9">
              <a:extLst>
                <a:ext uri="{FF2B5EF4-FFF2-40B4-BE49-F238E27FC236}">
                  <a16:creationId xmlns:a16="http://schemas.microsoft.com/office/drawing/2014/main" id="{E71CDF22-9787-59A6-3037-0B0573A19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5400" y="2940050"/>
              <a:ext cx="685800" cy="304800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AA824B13-C09E-6E4E-1D48-E883820D10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E1FF27B2-51FF-6705-BCB2-BC04BD14D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BE931AC0-0AC9-9C5C-8CFE-6DECECC13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589DEC-01EC-4069-B436-2ED772FC421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0CE52A35-9FC2-CC9E-66C9-63F05DB2C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Big Picture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D2F4ABC6-158B-C8C5-3E02-F7EC4E8EBC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gives you access to underlying data representations &amp; layout</a:t>
            </a:r>
          </a:p>
          <a:p>
            <a:pPr lvl="1" eaLnBrk="1" hangingPunct="1"/>
            <a:r>
              <a:rPr lang="en-US" altLang="en-US"/>
              <a:t>Needed for systems programming</a:t>
            </a:r>
          </a:p>
          <a:p>
            <a:pPr lvl="1" eaLnBrk="1" hangingPunct="1"/>
            <a:r>
              <a:rPr lang="en-US" altLang="en-US"/>
              <a:t>Potentially dangerous for application programming</a:t>
            </a:r>
          </a:p>
          <a:p>
            <a:pPr lvl="1" eaLnBrk="1" hangingPunct="1"/>
            <a:r>
              <a:rPr lang="en-US" altLang="en-US"/>
              <a:t>Necessary to understand</a:t>
            </a:r>
          </a:p>
          <a:p>
            <a:pPr eaLnBrk="1" hangingPunct="1"/>
            <a:r>
              <a:rPr lang="en-US" altLang="en-US"/>
              <a:t>Memory is a finite sequence of fixed-size storage cells</a:t>
            </a:r>
          </a:p>
          <a:p>
            <a:pPr lvl="1" eaLnBrk="1" hangingPunct="1"/>
            <a:r>
              <a:rPr lang="en-US" altLang="en-US"/>
              <a:t>Most machines view storage cells as bytes</a:t>
            </a:r>
          </a:p>
          <a:p>
            <a:pPr lvl="2" eaLnBrk="1" hangingPunct="1"/>
            <a:r>
              <a:rPr lang="ja-JP" altLang="en-US">
                <a:ea typeface="MS PGothic" panose="020B0600070205080204" pitchFamily="34" charset="-128"/>
              </a:rPr>
              <a:t>“</a:t>
            </a:r>
            <a:r>
              <a:rPr lang="en-US" altLang="ja-JP">
                <a:ea typeface="MS PGothic" panose="020B0600070205080204" pitchFamily="34" charset="-128"/>
              </a:rPr>
              <a:t>byte-addresses</a:t>
            </a:r>
            <a:r>
              <a:rPr lang="ja-JP" altLang="en-US">
                <a:ea typeface="MS PGothic" panose="020B0600070205080204" pitchFamily="34" charset="-128"/>
              </a:rPr>
              <a:t>”</a:t>
            </a:r>
            <a:endParaRPr lang="en-US" altLang="ja-JP">
              <a:ea typeface="MS PGothic" panose="020B0600070205080204" pitchFamily="34" charset="-128"/>
            </a:endParaRPr>
          </a:p>
          <a:p>
            <a:pPr lvl="2" eaLnBrk="1" hangingPunct="1"/>
            <a:r>
              <a:rPr lang="en-US" altLang="en-US"/>
              <a:t>Individual bits are not addressable</a:t>
            </a:r>
          </a:p>
          <a:p>
            <a:pPr lvl="1" eaLnBrk="1" hangingPunct="1"/>
            <a:r>
              <a:rPr lang="en-US" altLang="en-US"/>
              <a:t>May also view storage cells as words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1DD88D32-0E53-5709-2645-2849B2880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Explanation</a:t>
            </a:r>
          </a:p>
        </p:txBody>
      </p:sp>
      <p:sp>
        <p:nvSpPr>
          <p:cNvPr id="45058" name="Date Placeholder 3">
            <a:extLst>
              <a:ext uri="{FF2B5EF4-FFF2-40B4-BE49-F238E27FC236}">
                <a16:creationId xmlns:a16="http://schemas.microsoft.com/office/drawing/2014/main" id="{C3F98B67-0296-46D1-04FB-A70DDDBB910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5059" name="Footer Placeholder 4">
            <a:extLst>
              <a:ext uri="{FF2B5EF4-FFF2-40B4-BE49-F238E27FC236}">
                <a16:creationId xmlns:a16="http://schemas.microsoft.com/office/drawing/2014/main" id="{7E1AF522-5197-0C09-7139-F9362D71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45060" name="Slide Number Placeholder 5">
            <a:extLst>
              <a:ext uri="{FF2B5EF4-FFF2-40B4-BE49-F238E27FC236}">
                <a16:creationId xmlns:a16="http://schemas.microsoft.com/office/drawing/2014/main" id="{2E9DFA55-9340-E758-39C9-6AA21FC97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8EA0EA-33B0-4EA4-887F-BEFCB48A4DD9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2DB6BA-3EF2-B076-1F4C-413A7F41D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096000"/>
            <a:ext cx="2590800" cy="152400"/>
          </a:xfrm>
          <a:prstGeom prst="rect">
            <a:avLst/>
          </a:prstGeom>
          <a:solidFill>
            <a:schemeClr val="tx2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45062" name="TextBox 7">
            <a:extLst>
              <a:ext uri="{FF2B5EF4-FFF2-40B4-BE49-F238E27FC236}">
                <a16:creationId xmlns:a16="http://schemas.microsoft.com/office/drawing/2014/main" id="{4206B9EC-26C2-3F3B-7936-8D760AF47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512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Arial" panose="020B0604020202020204" pitchFamily="34" charset="0"/>
              </a:rPr>
              <a:t>Heap region in memory (each rectangle represents one byte)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Arial" panose="020B0604020202020204" pitchFamily="34" charset="0"/>
              </a:rPr>
              <a:t>Assume M = N = 2, a memory address is 8 bytes (or 64 bits)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EA400C-D59E-4A4A-C5DC-056F07738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943600"/>
            <a:ext cx="2590800" cy="152400"/>
          </a:xfrm>
          <a:prstGeom prst="rect">
            <a:avLst/>
          </a:prstGeom>
          <a:solidFill>
            <a:schemeClr val="tx2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B63AD2-478A-97D1-20B0-E528CD85C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791200"/>
            <a:ext cx="2590800" cy="152400"/>
          </a:xfrm>
          <a:prstGeom prst="rect">
            <a:avLst/>
          </a:prstGeom>
          <a:solidFill>
            <a:schemeClr val="tx2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54CC10-2C9C-02A8-D241-D495CD030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638800"/>
            <a:ext cx="2590800" cy="152400"/>
          </a:xfrm>
          <a:prstGeom prst="rect">
            <a:avLst/>
          </a:prstGeom>
          <a:solidFill>
            <a:schemeClr val="tx2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0CA28F-7FF8-F91E-6557-4B4C1ECE9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486400"/>
            <a:ext cx="2590800" cy="152400"/>
          </a:xfrm>
          <a:prstGeom prst="rect">
            <a:avLst/>
          </a:prstGeom>
          <a:solidFill>
            <a:srgbClr val="FFFFFF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5D4043-28A0-41C9-EA9F-716A6E1E4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334000"/>
            <a:ext cx="2590800" cy="152400"/>
          </a:xfrm>
          <a:prstGeom prst="rect">
            <a:avLst/>
          </a:prstGeom>
          <a:solidFill>
            <a:srgbClr val="FFFFFF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947357-C3AD-8B07-5A91-06F7512E2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1816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F5FA487-03F2-45A6-4D72-E9E6D1FA4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0292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478D71-EE45-2F79-A02C-BD179A670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8768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403F34-11BA-7157-5C00-35E1DFE5B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7244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3B50AD-82C5-5ECB-8FF7-40B91157B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5720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06B915-0EDB-C8EB-453E-CE513FC7A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196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EFB0BE4-7974-12E3-7F87-F59BC8CDB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2672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E21A065-1C37-9D6C-2071-891C354AB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1148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C36210D-29D9-EC22-0D76-276A77263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D6AE3CA-1577-6390-D8CE-022D47302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8100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6FD0474-E672-D279-7D6B-994AFCC02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6576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EA3EE6A-19C4-4748-72C8-C8B0FBB66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5052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9CC8CD-8760-74DC-76C3-4AB2BAB36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528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`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4FA1866-71B2-5162-3E8A-D21CF865F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2004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06891B8-CBF2-C5D3-276E-212E96308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0480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327416C-21D3-181B-9A3F-1F173998A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8956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E3D47D7-7D3D-25F0-055F-DE8288E59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7432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F2EF8D5-41E8-8962-2D70-51D3255FF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5908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9BFB9B6-B0B7-8D30-CA2B-28B131FC2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4384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45087" name="Rectangle 32">
            <a:extLst>
              <a:ext uri="{FF2B5EF4-FFF2-40B4-BE49-F238E27FC236}">
                <a16:creationId xmlns:a16="http://schemas.microsoft.com/office/drawing/2014/main" id="{CB66F1ED-A02C-7202-01B7-3016C1AF1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562600"/>
            <a:ext cx="4202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p = malloc(M * sizeof(char));</a:t>
            </a:r>
          </a:p>
        </p:txBody>
      </p:sp>
      <p:grpSp>
        <p:nvGrpSpPr>
          <p:cNvPr id="2" name="Group 47">
            <a:extLst>
              <a:ext uri="{FF2B5EF4-FFF2-40B4-BE49-F238E27FC236}">
                <a16:creationId xmlns:a16="http://schemas.microsoft.com/office/drawing/2014/main" id="{59303013-FD01-8010-6588-76ECC6698FB6}"/>
              </a:ext>
            </a:extLst>
          </p:cNvPr>
          <p:cNvGrpSpPr>
            <a:grpSpLocks/>
          </p:cNvGrpSpPr>
          <p:nvPr/>
        </p:nvGrpSpPr>
        <p:grpSpPr bwMode="auto">
          <a:xfrm>
            <a:off x="328613" y="4419600"/>
            <a:ext cx="966787" cy="1219200"/>
            <a:chOff x="99446" y="4419600"/>
            <a:chExt cx="967354" cy="1219200"/>
          </a:xfrm>
        </p:grpSpPr>
        <p:sp>
          <p:nvSpPr>
            <p:cNvPr id="45099" name="TextBox 41">
              <a:extLst>
                <a:ext uri="{FF2B5EF4-FFF2-40B4-BE49-F238E27FC236}">
                  <a16:creationId xmlns:a16="http://schemas.microsoft.com/office/drawing/2014/main" id="{FBF4D180-9BE8-C1FB-B930-D0486156F3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446" y="4812268"/>
              <a:ext cx="7387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  <a:cs typeface="Courier New" panose="02070309020205020404" pitchFamily="49" charset="0"/>
                </a:rPr>
                <a:t>p[0]</a:t>
              </a:r>
            </a:p>
          </p:txBody>
        </p:sp>
        <p:sp>
          <p:nvSpPr>
            <p:cNvPr id="43" name="Left Bracket 42">
              <a:extLst>
                <a:ext uri="{FF2B5EF4-FFF2-40B4-BE49-F238E27FC236}">
                  <a16:creationId xmlns:a16="http://schemas.microsoft.com/office/drawing/2014/main" id="{FDDCA93D-8E81-1951-C183-9203C4865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066" y="4419600"/>
              <a:ext cx="228734" cy="1219200"/>
            </a:xfrm>
            <a:prstGeom prst="leftBracket">
              <a:avLst>
                <a:gd name="adj" fmla="val 8341"/>
              </a:avLst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latin typeface="Verdana" panose="020B0604030504040204" pitchFamily="34" charset="0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8773FD8D-E778-DC9C-08EB-D862D0A28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819400"/>
            <a:ext cx="502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for (i = 0; i &lt; M; i++)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p[i] = malloc(N * sizeof(char));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6398EA4-EB4F-1878-AE49-091C07FAFE85}"/>
              </a:ext>
            </a:extLst>
          </p:cNvPr>
          <p:cNvCxnSpPr>
            <a:cxnSpLocks noChangeShapeType="1"/>
            <a:endCxn id="14" idx="3"/>
          </p:cNvCxnSpPr>
          <p:nvPr/>
        </p:nvCxnSpPr>
        <p:spPr bwMode="auto">
          <a:xfrm rot="5400000">
            <a:off x="3924300" y="3467100"/>
            <a:ext cx="1828800" cy="1752600"/>
          </a:xfrm>
          <a:prstGeom prst="straightConnector1">
            <a:avLst/>
          </a:prstGeom>
          <a:noFill/>
          <a:ln w="25400">
            <a:solidFill>
              <a:srgbClr val="2BFF2B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grpSp>
        <p:nvGrpSpPr>
          <p:cNvPr id="3" name="Group 45">
            <a:extLst>
              <a:ext uri="{FF2B5EF4-FFF2-40B4-BE49-F238E27FC236}">
                <a16:creationId xmlns:a16="http://schemas.microsoft.com/office/drawing/2014/main" id="{61996FFA-6FA8-ED01-B5FA-1B44FE4E87E9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5029200"/>
            <a:ext cx="2590800" cy="304800"/>
            <a:chOff x="5410200" y="4572000"/>
            <a:chExt cx="2590800" cy="30480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41935C3-3E15-2AFA-F713-2AB76DE0A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200" y="4724400"/>
              <a:ext cx="2590800" cy="152400"/>
            </a:xfrm>
            <a:prstGeom prst="rect">
              <a:avLst/>
            </a:prstGeom>
            <a:solidFill>
              <a:srgbClr val="2BFF2B"/>
            </a:solidFill>
            <a:ln w="9525">
              <a:solidFill>
                <a:srgbClr val="550066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1463879-D974-184A-B4DE-DAF55623E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200" y="4572000"/>
              <a:ext cx="2590800" cy="152400"/>
            </a:xfrm>
            <a:prstGeom prst="rect">
              <a:avLst/>
            </a:prstGeom>
            <a:solidFill>
              <a:srgbClr val="2BFF2B"/>
            </a:solidFill>
            <a:ln w="9525">
              <a:solidFill>
                <a:srgbClr val="550066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7723EB2-7CAF-7980-21F0-AA260E921452}"/>
              </a:ext>
            </a:extLst>
          </p:cNvPr>
          <p:cNvCxnSpPr>
            <a:cxnSpLocks noChangeShapeType="1"/>
            <a:stCxn id="45087" idx="1"/>
            <a:endCxn id="12" idx="3"/>
          </p:cNvCxnSpPr>
          <p:nvPr/>
        </p:nvCxnSpPr>
        <p:spPr bwMode="auto">
          <a:xfrm rot="10800000">
            <a:off x="3962400" y="5562600"/>
            <a:ext cx="762000" cy="184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grpSp>
        <p:nvGrpSpPr>
          <p:cNvPr id="4" name="Group 50">
            <a:extLst>
              <a:ext uri="{FF2B5EF4-FFF2-40B4-BE49-F238E27FC236}">
                <a16:creationId xmlns:a16="http://schemas.microsoft.com/office/drawing/2014/main" id="{D74C5D2D-48F5-AD05-3B65-CAFC37CFFB76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5334000"/>
            <a:ext cx="2590800" cy="304800"/>
            <a:chOff x="4495800" y="5257800"/>
            <a:chExt cx="2590800" cy="30480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E1848EB-B467-6EFA-000A-FA79E9F3F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5410200"/>
              <a:ext cx="2590800" cy="1524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550066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8928407-F7E8-B798-5A0F-26888AEC0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5257800"/>
              <a:ext cx="2590800" cy="1524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550066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</p:grp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2CDD940D-A9BB-8961-82BA-CBB07F087C6E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328613" y="4997450"/>
            <a:ext cx="966787" cy="260350"/>
          </a:xfrm>
          <a:prstGeom prst="bentConnector3">
            <a:avLst>
              <a:gd name="adj1" fmla="val -23630"/>
            </a:avLst>
          </a:prstGeom>
          <a:noFill/>
          <a:ln w="25400">
            <a:solidFill>
              <a:srgbClr val="2BFF2B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F64BD021-5689-EE47-6E91-45F94F990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Corrected code</a:t>
            </a:r>
          </a:p>
        </p:txBody>
      </p:sp>
      <p:sp>
        <p:nvSpPr>
          <p:cNvPr id="46082" name="Date Placeholder 3">
            <a:extLst>
              <a:ext uri="{FF2B5EF4-FFF2-40B4-BE49-F238E27FC236}">
                <a16:creationId xmlns:a16="http://schemas.microsoft.com/office/drawing/2014/main" id="{DBFAD6E8-6FC8-C2BA-E1F2-4B671CEAB05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6083" name="Footer Placeholder 4">
            <a:extLst>
              <a:ext uri="{FF2B5EF4-FFF2-40B4-BE49-F238E27FC236}">
                <a16:creationId xmlns:a16="http://schemas.microsoft.com/office/drawing/2014/main" id="{9AF6917A-F4BD-CF63-F3C6-653AA8E64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46084" name="Slide Number Placeholder 5">
            <a:extLst>
              <a:ext uri="{FF2B5EF4-FFF2-40B4-BE49-F238E27FC236}">
                <a16:creationId xmlns:a16="http://schemas.microsoft.com/office/drawing/2014/main" id="{78DF1515-F7FE-2CF9-D76D-67FAB9F0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35A468-54A3-4CFC-9EE3-89933476868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3483A3-B817-11E0-2EA0-9BB55C31E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096000"/>
            <a:ext cx="2590800" cy="152400"/>
          </a:xfrm>
          <a:prstGeom prst="rect">
            <a:avLst/>
          </a:prstGeom>
          <a:solidFill>
            <a:schemeClr val="tx2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46086" name="TextBox 7">
            <a:extLst>
              <a:ext uri="{FF2B5EF4-FFF2-40B4-BE49-F238E27FC236}">
                <a16:creationId xmlns:a16="http://schemas.microsoft.com/office/drawing/2014/main" id="{60DDC420-18C5-771B-A70A-68FEAB147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512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Arial" panose="020B0604020202020204" pitchFamily="34" charset="0"/>
              </a:rPr>
              <a:t>Heap region in memory (each rectangle represents one byte)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>
                <a:latin typeface="Arial" panose="020B0604020202020204" pitchFamily="34" charset="0"/>
              </a:rPr>
              <a:t>Assume M = N = 2, a memory address is 8 bytes (or 64 bits)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89FF5F-8E58-228E-EA7F-91742248D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943600"/>
            <a:ext cx="2590800" cy="152400"/>
          </a:xfrm>
          <a:prstGeom prst="rect">
            <a:avLst/>
          </a:prstGeom>
          <a:solidFill>
            <a:schemeClr val="tx2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2F6920-A196-C60D-D0CF-7983B793C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791200"/>
            <a:ext cx="2590800" cy="152400"/>
          </a:xfrm>
          <a:prstGeom prst="rect">
            <a:avLst/>
          </a:prstGeom>
          <a:solidFill>
            <a:schemeClr val="tx2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018055-8E62-2705-EE20-5045E1E69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638800"/>
            <a:ext cx="2590800" cy="152400"/>
          </a:xfrm>
          <a:prstGeom prst="rect">
            <a:avLst/>
          </a:prstGeom>
          <a:solidFill>
            <a:schemeClr val="tx2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2A3A34-C87B-6610-27D9-56EE1ED71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4864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0B63EA-F03A-0FCD-F9F3-33ED1BB32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3340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99F2E4-67D4-1324-D5FC-F2ED8213B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1816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584932-7268-D8BE-0BE0-11463BDC6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0292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AB17902-90F4-9194-F818-3A6DC0E9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8768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A1435F-699A-D23E-A68C-42B6674AC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7244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0F2398-72B7-84C2-6BF4-C2D17F49E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5720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4AB4578-3F4A-FAB4-D63E-3EB63D8BC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196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B67B0D2-FEE5-2606-7007-322D13DA8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2672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377E5EE-ACE3-D3EF-3B3A-A254E9E51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1148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D783AF-E793-6134-76DC-694D8949C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428104-38DE-B696-C5CA-94F29BCA5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8100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69FCFC1-9238-90CD-0603-EB3D1B8AB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6576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26D7A2-AB35-DE00-8B37-4EAE44400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5052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4A4EE2A-25D3-D98F-CD72-349173820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528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`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613F442-6252-9A87-D80E-58996FF4C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200400"/>
            <a:ext cx="2590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14D8FCC-C098-3D13-2FF9-5D6B31701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048000"/>
            <a:ext cx="2590800" cy="152400"/>
          </a:xfrm>
          <a:prstGeom prst="rect">
            <a:avLst/>
          </a:prstGeom>
          <a:solidFill>
            <a:srgbClr val="2BFF2B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2115D03-B005-401E-A383-849AA2CA3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895600"/>
            <a:ext cx="2590800" cy="152400"/>
          </a:xfrm>
          <a:prstGeom prst="rect">
            <a:avLst/>
          </a:prstGeom>
          <a:solidFill>
            <a:srgbClr val="2BFF2B"/>
          </a:soli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1C3FDDD-513E-B8EC-01D0-8D989256F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7432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7DF7122-D495-DFA2-DA8A-568ADBE8D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5908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FF6A2D8-5C7E-1163-3080-9FBCA427A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438400"/>
            <a:ext cx="2590800" cy="152400"/>
          </a:xfrm>
          <a:prstGeom prst="rect">
            <a:avLst/>
          </a:prstGeom>
          <a:noFill/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46111" name="Rectangle 32">
            <a:extLst>
              <a:ext uri="{FF2B5EF4-FFF2-40B4-BE49-F238E27FC236}">
                <a16:creationId xmlns:a16="http://schemas.microsoft.com/office/drawing/2014/main" id="{D6DDEE6B-F63B-7102-2C10-53E113813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562600"/>
            <a:ext cx="4478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p = malloc(M * sizeof(char *));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BB10D36-51F2-5444-9277-C45A75212D6B}"/>
              </a:ext>
            </a:extLst>
          </p:cNvPr>
          <p:cNvCxnSpPr>
            <a:cxnSpLocks noChangeShapeType="1"/>
            <a:stCxn id="46111" idx="1"/>
            <a:endCxn id="12" idx="3"/>
          </p:cNvCxnSpPr>
          <p:nvPr/>
        </p:nvCxnSpPr>
        <p:spPr bwMode="auto">
          <a:xfrm rot="10800000">
            <a:off x="3962400" y="5562600"/>
            <a:ext cx="762000" cy="184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6113" name="Rectangle 37">
            <a:extLst>
              <a:ext uri="{FF2B5EF4-FFF2-40B4-BE49-F238E27FC236}">
                <a16:creationId xmlns:a16="http://schemas.microsoft.com/office/drawing/2014/main" id="{3F0AFB80-575A-C8A9-9998-8188FE697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057400"/>
            <a:ext cx="533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for (i = 0; i &lt; M; i++)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p[i] = malloc(N * sizeof(char));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26985CB-DAF0-A1F7-A9D2-6222D45901DA}"/>
              </a:ext>
            </a:extLst>
          </p:cNvPr>
          <p:cNvCxnSpPr>
            <a:cxnSpLocks noChangeShapeType="1"/>
            <a:endCxn id="28" idx="3"/>
          </p:cNvCxnSpPr>
          <p:nvPr/>
        </p:nvCxnSpPr>
        <p:spPr bwMode="auto">
          <a:xfrm rot="10800000" flipV="1">
            <a:off x="3962400" y="2743200"/>
            <a:ext cx="1752600" cy="381000"/>
          </a:xfrm>
          <a:prstGeom prst="straightConnector1">
            <a:avLst/>
          </a:prstGeom>
          <a:noFill/>
          <a:ln w="25400">
            <a:solidFill>
              <a:srgbClr val="2BFF2B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6115" name="TextBox 41">
            <a:extLst>
              <a:ext uri="{FF2B5EF4-FFF2-40B4-BE49-F238E27FC236}">
                <a16:creationId xmlns:a16="http://schemas.microsoft.com/office/drawing/2014/main" id="{ADBB5C48-9E3C-27D2-9F49-78637A0A8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4811713"/>
            <a:ext cx="738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p[0]</a:t>
            </a:r>
          </a:p>
        </p:txBody>
      </p:sp>
      <p:sp>
        <p:nvSpPr>
          <p:cNvPr id="46116" name="TextBox 42">
            <a:extLst>
              <a:ext uri="{FF2B5EF4-FFF2-40B4-BE49-F238E27FC236}">
                <a16:creationId xmlns:a16="http://schemas.microsoft.com/office/drawing/2014/main" id="{46F4791E-BB1F-ECFD-85EC-12281D4BF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3592513"/>
            <a:ext cx="738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p[1]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9EAEC44-9EBF-0EDD-5C75-A451C3DCC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334000"/>
            <a:ext cx="1219200" cy="914400"/>
          </a:xfrm>
          <a:prstGeom prst="ellipse">
            <a:avLst/>
          </a:prstGeom>
          <a:noFill/>
          <a:ln w="9525">
            <a:solidFill>
              <a:srgbClr val="550066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47" name="Left Bracket 46">
            <a:extLst>
              <a:ext uri="{FF2B5EF4-FFF2-40B4-BE49-F238E27FC236}">
                <a16:creationId xmlns:a16="http://schemas.microsoft.com/office/drawing/2014/main" id="{0E11FC83-D459-53B5-B150-20382E06FDB4}"/>
              </a:ext>
            </a:extLst>
          </p:cNvPr>
          <p:cNvSpPr>
            <a:spLocks/>
          </p:cNvSpPr>
          <p:nvPr/>
        </p:nvSpPr>
        <p:spPr bwMode="auto">
          <a:xfrm>
            <a:off x="1066800" y="4419600"/>
            <a:ext cx="228600" cy="1219200"/>
          </a:xfrm>
          <a:prstGeom prst="leftBracket">
            <a:avLst>
              <a:gd name="adj" fmla="val 8321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48" name="Left Bracket 47">
            <a:extLst>
              <a:ext uri="{FF2B5EF4-FFF2-40B4-BE49-F238E27FC236}">
                <a16:creationId xmlns:a16="http://schemas.microsoft.com/office/drawing/2014/main" id="{61082C3A-605D-0AF9-4B97-3BEF3BC322CB}"/>
              </a:ext>
            </a:extLst>
          </p:cNvPr>
          <p:cNvSpPr>
            <a:spLocks/>
          </p:cNvSpPr>
          <p:nvPr/>
        </p:nvSpPr>
        <p:spPr bwMode="auto">
          <a:xfrm>
            <a:off x="1066800" y="3200400"/>
            <a:ext cx="228600" cy="1219200"/>
          </a:xfrm>
          <a:prstGeom prst="leftBracket">
            <a:avLst>
              <a:gd name="adj" fmla="val 8321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cxnSp>
        <p:nvCxnSpPr>
          <p:cNvPr id="50" name="Elbow Connector 49">
            <a:extLst>
              <a:ext uri="{FF2B5EF4-FFF2-40B4-BE49-F238E27FC236}">
                <a16:creationId xmlns:a16="http://schemas.microsoft.com/office/drawing/2014/main" id="{84B5E686-F146-BA35-01B6-5B589A5005A5}"/>
              </a:ext>
            </a:extLst>
          </p:cNvPr>
          <p:cNvCxnSpPr>
            <a:cxnSpLocks noChangeShapeType="1"/>
            <a:stCxn id="46115" idx="1"/>
            <a:endCxn id="28" idx="1"/>
          </p:cNvCxnSpPr>
          <p:nvPr/>
        </p:nvCxnSpPr>
        <p:spPr bwMode="auto">
          <a:xfrm rot="10800000" flipH="1">
            <a:off x="328613" y="3124200"/>
            <a:ext cx="1042987" cy="1873250"/>
          </a:xfrm>
          <a:prstGeom prst="bentConnector3">
            <a:avLst>
              <a:gd name="adj1" fmla="val -21907"/>
            </a:avLst>
          </a:prstGeom>
          <a:noFill/>
          <a:ln w="25400">
            <a:solidFill>
              <a:srgbClr val="2BFF2B"/>
            </a:solidFill>
            <a:miter lim="800000"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3">
            <a:extLst>
              <a:ext uri="{FF2B5EF4-FFF2-40B4-BE49-F238E27FC236}">
                <a16:creationId xmlns:a16="http://schemas.microsoft.com/office/drawing/2014/main" id="{80D76612-DA44-D9CA-52F1-4FEA8CCAF44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7106" name="Footer Placeholder 4">
            <a:extLst>
              <a:ext uri="{FF2B5EF4-FFF2-40B4-BE49-F238E27FC236}">
                <a16:creationId xmlns:a16="http://schemas.microsoft.com/office/drawing/2014/main" id="{C0F5BCFB-CED4-0730-3B93-2B83A68EC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47107" name="Slide Number Placeholder 5">
            <a:extLst>
              <a:ext uri="{FF2B5EF4-FFF2-40B4-BE49-F238E27FC236}">
                <a16:creationId xmlns:a16="http://schemas.microsoft.com/office/drawing/2014/main" id="{7473516C-331C-EC23-3122-6E7E769BE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52FDB3-F2C1-4E93-AE1E-817C87F5154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7108" name="Rectangle 11">
            <a:extLst>
              <a:ext uri="{FF2B5EF4-FFF2-40B4-BE49-F238E27FC236}">
                <a16:creationId xmlns:a16="http://schemas.microsoft.com/office/drawing/2014/main" id="{1A400EE1-E867-7B37-D1FF-29E7CFCB8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</a:t>
            </a:r>
            <a:r>
              <a:rPr lang="en-US" altLang="ja-JP"/>
              <a:t>s Wrong With This Code?</a:t>
            </a:r>
            <a:endParaRPr lang="en-US" altLang="en-US"/>
          </a:p>
        </p:txBody>
      </p:sp>
      <p:sp>
        <p:nvSpPr>
          <p:cNvPr id="176140" name="Rectangle 12">
            <a:extLst>
              <a:ext uri="{FF2B5EF4-FFF2-40B4-BE49-F238E27FC236}">
                <a16:creationId xmlns:a16="http://schemas.microsoft.com/office/drawing/2014/main" id="{A24BB4AF-5775-DBDA-95B5-416DC40DA2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38600"/>
            <a:ext cx="8229600" cy="2087563"/>
          </a:xfrm>
        </p:spPr>
        <p:txBody>
          <a:bodyPr/>
          <a:lstStyle/>
          <a:p>
            <a:pPr eaLnBrk="1" hangingPunct="1"/>
            <a:r>
              <a:rPr lang="en-US" altLang="en-US" i="1"/>
              <a:t>Off-by-1</a:t>
            </a:r>
            <a:r>
              <a:rPr lang="en-US" altLang="en-US"/>
              <a:t> error</a:t>
            </a:r>
          </a:p>
          <a:p>
            <a:pPr lvl="1" eaLnBrk="1" hangingPunct="1"/>
            <a:r>
              <a:rPr lang="en-US" altLang="en-US"/>
              <a:t>Uses interval </a:t>
            </a:r>
            <a:r>
              <a:rPr lang="en-US" altLang="en-US">
                <a:latin typeface="Courier New" panose="02070309020205020404" pitchFamily="49" charset="0"/>
              </a:rPr>
              <a:t>0…M</a:t>
            </a:r>
            <a:r>
              <a:rPr lang="en-US" altLang="en-US"/>
              <a:t> instead of </a:t>
            </a:r>
            <a:r>
              <a:rPr lang="en-US" altLang="en-US">
                <a:latin typeface="Courier New" panose="02070309020205020404" pitchFamily="49" charset="0"/>
              </a:rPr>
              <a:t>0…M-1</a:t>
            </a:r>
          </a:p>
          <a:p>
            <a:pPr lvl="1" eaLnBrk="1" hangingPunct="1"/>
            <a:r>
              <a:rPr lang="en-US" altLang="en-US"/>
              <a:t>Leads to writing unallocated memory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 careful with loop bounds!</a:t>
            </a:r>
          </a:p>
        </p:txBody>
      </p:sp>
      <p:sp>
        <p:nvSpPr>
          <p:cNvPr id="47110" name="Text Box 3">
            <a:extLst>
              <a:ext uri="{FF2B5EF4-FFF2-40B4-BE49-F238E27FC236}">
                <a16:creationId xmlns:a16="http://schemas.microsoft.com/office/drawing/2014/main" id="{F73983BB-686B-34C8-7A45-1FF771629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600200"/>
            <a:ext cx="4627563" cy="20621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char **p;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   i;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/* Allocate space for M*N matrix. */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p = malloc(M * sizeof(char *));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for (i = 0; i &lt;= M; i += 1)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p[i] = malloc(N * sizeof(char));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DAD55C74-68CE-BEE3-81A2-356DD824659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622550"/>
            <a:ext cx="6172200" cy="1905000"/>
            <a:chOff x="624" y="1824"/>
            <a:chExt cx="3888" cy="1200"/>
          </a:xfrm>
        </p:grpSpPr>
        <p:sp>
          <p:nvSpPr>
            <p:cNvPr id="47112" name="Text Box 5">
              <a:extLst>
                <a:ext uri="{FF2B5EF4-FFF2-40B4-BE49-F238E27FC236}">
                  <a16:creationId xmlns:a16="http://schemas.microsoft.com/office/drawing/2014/main" id="{8B553F25-83BD-8E38-2F55-9FAEC6EB4B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736"/>
              <a:ext cx="32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b="0">
                <a:latin typeface="Tahoma" panose="020B0604030504040204" pitchFamily="34" charset="0"/>
              </a:endParaRPr>
            </a:p>
          </p:txBody>
        </p:sp>
        <p:sp>
          <p:nvSpPr>
            <p:cNvPr id="47113" name="Text Box 6">
              <a:extLst>
                <a:ext uri="{FF2B5EF4-FFF2-40B4-BE49-F238E27FC236}">
                  <a16:creationId xmlns:a16="http://schemas.microsoft.com/office/drawing/2014/main" id="{C9D3379C-7556-BCD5-DEFD-05247D6C61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824"/>
              <a:ext cx="1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&lt;</a:t>
              </a:r>
            </a:p>
          </p:txBody>
        </p:sp>
        <p:sp>
          <p:nvSpPr>
            <p:cNvPr id="47114" name="Line 7">
              <a:extLst>
                <a:ext uri="{FF2B5EF4-FFF2-40B4-BE49-F238E27FC236}">
                  <a16:creationId xmlns:a16="http://schemas.microsoft.com/office/drawing/2014/main" id="{643EE2FF-564D-9AD8-FAE5-9D0BB96D9D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1968"/>
              <a:ext cx="120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5" name="Oval 8">
              <a:extLst>
                <a:ext uri="{FF2B5EF4-FFF2-40B4-BE49-F238E27FC236}">
                  <a16:creationId xmlns:a16="http://schemas.microsoft.com/office/drawing/2014/main" id="{6371D66A-C9FE-A826-59B8-8D96F2DDF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112"/>
              <a:ext cx="240" cy="192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>
            <a:extLst>
              <a:ext uri="{FF2B5EF4-FFF2-40B4-BE49-F238E27FC236}">
                <a16:creationId xmlns:a16="http://schemas.microsoft.com/office/drawing/2014/main" id="{3B26E36F-0E20-5FC0-1527-A1DE8E64611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8130" name="Footer Placeholder 4">
            <a:extLst>
              <a:ext uri="{FF2B5EF4-FFF2-40B4-BE49-F238E27FC236}">
                <a16:creationId xmlns:a16="http://schemas.microsoft.com/office/drawing/2014/main" id="{91D33381-A8B2-33C6-E7E8-841046990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48131" name="Slide Number Placeholder 5">
            <a:extLst>
              <a:ext uri="{FF2B5EF4-FFF2-40B4-BE49-F238E27FC236}">
                <a16:creationId xmlns:a16="http://schemas.microsoft.com/office/drawing/2014/main" id="{F496B960-8C5C-14E4-E192-2EFE20B9B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FB8C5E-579A-41C2-A382-C5949684BF9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2310FC0F-9FEA-7E52-2A6C-0B52E3FCBB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const with pointers</a:t>
            </a:r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17FA3DA0-A299-369C-7FC0-FA44F1DF44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 int *iptr</a:t>
            </a:r>
          </a:p>
          <a:p>
            <a:pPr lvl="1" eaLnBrk="1" hangingPunct="1"/>
            <a:r>
              <a:rPr lang="en-US" altLang="en-US"/>
              <a:t>Pointer to a constant integer</a:t>
            </a:r>
          </a:p>
          <a:p>
            <a:pPr lvl="1" eaLnBrk="1" hangingPunct="1"/>
            <a:r>
              <a:rPr lang="en-US" altLang="en-US"/>
              <a:t>Cannot write to *iptr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int *const iptr</a:t>
            </a:r>
          </a:p>
          <a:p>
            <a:pPr lvl="1" eaLnBrk="1" hangingPunct="1"/>
            <a:r>
              <a:rPr lang="en-US" altLang="en-US"/>
              <a:t>Constant pointer to an integer</a:t>
            </a:r>
          </a:p>
          <a:p>
            <a:pPr lvl="1" eaLnBrk="1" hangingPunct="1"/>
            <a:r>
              <a:rPr lang="en-US" altLang="en-US"/>
              <a:t>Cannot modify the pointer (iptr)</a:t>
            </a:r>
          </a:p>
          <a:p>
            <a:pPr lvl="1" eaLnBrk="1" hangingPunct="1"/>
            <a:r>
              <a:rPr lang="en-US" altLang="en-US"/>
              <a:t>Can write to *iptr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9A6DC-E4CC-0BF0-6600-1B9B46154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508500"/>
            <a:ext cx="5029200" cy="181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xyz(char * to, const char * from)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  char *save = to;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  for (; (*to = *from); ++from, ++to);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  return(save);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3">
            <a:extLst>
              <a:ext uri="{FF2B5EF4-FFF2-40B4-BE49-F238E27FC236}">
                <a16:creationId xmlns:a16="http://schemas.microsoft.com/office/drawing/2014/main" id="{FBD64314-736E-82BC-2D80-F019DEA939A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9154" name="Footer Placeholder 4">
            <a:extLst>
              <a:ext uri="{FF2B5EF4-FFF2-40B4-BE49-F238E27FC236}">
                <a16:creationId xmlns:a16="http://schemas.microsoft.com/office/drawing/2014/main" id="{4537B98D-88F3-A607-5346-AC2B0C82B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49155" name="Slide Number Placeholder 5">
            <a:extLst>
              <a:ext uri="{FF2B5EF4-FFF2-40B4-BE49-F238E27FC236}">
                <a16:creationId xmlns:a16="http://schemas.microsoft.com/office/drawing/2014/main" id="{EF969FF2-E8CB-FE89-01D3-91E783B30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A38A1C-EE53-4D65-BA2F-A6C09C2EF61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9156" name="Rectangle 9">
            <a:extLst>
              <a:ext uri="{FF2B5EF4-FFF2-40B4-BE49-F238E27FC236}">
                <a16:creationId xmlns:a16="http://schemas.microsoft.com/office/drawing/2014/main" id="{18F21204-3816-D555-1C48-1FFAC5538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</a:t>
            </a:r>
            <a:r>
              <a:rPr lang="en-US" altLang="ja-JP"/>
              <a:t>s Wrong With This Code?</a:t>
            </a:r>
            <a:endParaRPr lang="en-US" altLang="en-US"/>
          </a:p>
        </p:txBody>
      </p:sp>
      <p:sp>
        <p:nvSpPr>
          <p:cNvPr id="177162" name="Rectangle 10">
            <a:extLst>
              <a:ext uri="{FF2B5EF4-FFF2-40B4-BE49-F238E27FC236}">
                <a16:creationId xmlns:a16="http://schemas.microsoft.com/office/drawing/2014/main" id="{BCB0C5FF-69A0-BD6A-2B38-36681638D0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94038"/>
            <a:ext cx="8229600" cy="3459162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t[] doesn</a:t>
            </a:r>
            <a:r>
              <a:rPr lang="ja-JP" altLang="en-US"/>
              <a:t>’</a:t>
            </a:r>
            <a:r>
              <a:rPr lang="en-US" altLang="ja-JP"/>
              <a:t>t have space for string terminator</a:t>
            </a:r>
          </a:p>
          <a:p>
            <a:pPr lvl="1" eaLnBrk="1" hangingPunct="1"/>
            <a:r>
              <a:rPr lang="en-US" altLang="en-US"/>
              <a:t>Leads to writing into unallocated memory</a:t>
            </a:r>
          </a:p>
          <a:p>
            <a:pPr eaLnBrk="1" hangingPunct="1"/>
            <a:r>
              <a:rPr lang="en-US" altLang="en-US"/>
              <a:t>One way to avoid:</a:t>
            </a:r>
          </a:p>
        </p:txBody>
      </p:sp>
      <p:sp>
        <p:nvSpPr>
          <p:cNvPr id="49158" name="Text Box 3">
            <a:extLst>
              <a:ext uri="{FF2B5EF4-FFF2-40B4-BE49-F238E27FC236}">
                <a16:creationId xmlns:a16="http://schemas.microsoft.com/office/drawing/2014/main" id="{B08B0C3B-FD4D-8155-EFD8-4BB439586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3850"/>
            <a:ext cx="2632075" cy="10731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char *s = 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>
                <a:latin typeface="Courier New" panose="02070309020205020404" pitchFamily="49" charset="0"/>
              </a:rPr>
              <a:t>1234567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r>
              <a:rPr lang="en-US" altLang="ja-JP" sz="1600"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…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char  t[7];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strcpy(t, s); </a:t>
            </a:r>
          </a:p>
        </p:txBody>
      </p:sp>
      <p:sp>
        <p:nvSpPr>
          <p:cNvPr id="177157" name="Text Box 5">
            <a:extLst>
              <a:ext uri="{FF2B5EF4-FFF2-40B4-BE49-F238E27FC236}">
                <a16:creationId xmlns:a16="http://schemas.microsoft.com/office/drawing/2014/main" id="{7FAD748B-ABB4-BACC-7333-46C38278D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5068888"/>
            <a:ext cx="6176963" cy="10731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char *s = 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>
                <a:latin typeface="Courier New" panose="02070309020205020404" pitchFamily="49" charset="0"/>
              </a:rPr>
              <a:t>1234567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r>
              <a:rPr lang="en-US" altLang="ja-JP" sz="1600"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…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char *t = malloc((strlen(s) + 1) * sizeof(char));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strcpy(t, s); </a:t>
            </a:r>
          </a:p>
        </p:txBody>
      </p:sp>
      <p:sp>
        <p:nvSpPr>
          <p:cNvPr id="177159" name="Line 7">
            <a:extLst>
              <a:ext uri="{FF2B5EF4-FFF2-40B4-BE49-F238E27FC236}">
                <a16:creationId xmlns:a16="http://schemas.microsoft.com/office/drawing/2014/main" id="{CC05DAA0-0574-249E-F108-7504C78CC9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618038"/>
            <a:ext cx="381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Rectangle 10">
            <a:extLst>
              <a:ext uri="{FF2B5EF4-FFF2-40B4-BE49-F238E27FC236}">
                <a16:creationId xmlns:a16="http://schemas.microsoft.com/office/drawing/2014/main" id="{54B83116-9E5C-F849-7870-CF3DA57CF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536700"/>
            <a:ext cx="5029200" cy="181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strcpy(char * to, const char * from)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  char *save = to;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  for (; (*to = *from); ++from, ++to);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  return(save);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CFB2F73-A4BF-9FC4-B479-B827A4217CD3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3276600" y="838200"/>
            <a:ext cx="2286000" cy="6096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3">
            <a:extLst>
              <a:ext uri="{FF2B5EF4-FFF2-40B4-BE49-F238E27FC236}">
                <a16:creationId xmlns:a16="http://schemas.microsoft.com/office/drawing/2014/main" id="{A6AAB970-6DBA-6EDE-7187-DE056CBB140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0178" name="Footer Placeholder 4">
            <a:extLst>
              <a:ext uri="{FF2B5EF4-FFF2-40B4-BE49-F238E27FC236}">
                <a16:creationId xmlns:a16="http://schemas.microsoft.com/office/drawing/2014/main" id="{3A0F573A-B81A-1D38-AC31-DC6B05377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50179" name="Slide Number Placeholder 5">
            <a:extLst>
              <a:ext uri="{FF2B5EF4-FFF2-40B4-BE49-F238E27FC236}">
                <a16:creationId xmlns:a16="http://schemas.microsoft.com/office/drawing/2014/main" id="{2B29D2ED-4032-CBE7-15A8-AC2C7496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FEB4FD-DED0-44AC-A9F6-20ED7A24286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0180" name="Rectangle 10">
            <a:extLst>
              <a:ext uri="{FF2B5EF4-FFF2-40B4-BE49-F238E27FC236}">
                <a16:creationId xmlns:a16="http://schemas.microsoft.com/office/drawing/2014/main" id="{0056F1F7-E979-B16A-A682-120CF8288B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</a:t>
            </a:r>
            <a:r>
              <a:rPr lang="en-US" altLang="ja-JP"/>
              <a:t>s Wrong With This Code?</a:t>
            </a:r>
            <a:endParaRPr lang="en-US" altLang="en-US"/>
          </a:p>
        </p:txBody>
      </p:sp>
      <p:sp>
        <p:nvSpPr>
          <p:cNvPr id="179211" name="Rectangle 11">
            <a:extLst>
              <a:ext uri="{FF2B5EF4-FFF2-40B4-BE49-F238E27FC236}">
                <a16:creationId xmlns:a16="http://schemas.microsoft.com/office/drawing/2014/main" id="{1749E30B-5A22-8996-5B2F-4EEE93575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229600" cy="2239963"/>
          </a:xfrm>
        </p:spPr>
        <p:txBody>
          <a:bodyPr/>
          <a:lstStyle/>
          <a:p>
            <a:pPr eaLnBrk="1" hangingPunct="1"/>
            <a:r>
              <a:rPr lang="en-US" altLang="en-US"/>
              <a:t>Misused pointer arithmetic</a:t>
            </a:r>
          </a:p>
          <a:p>
            <a:pPr lvl="1" eaLnBrk="1" hangingPunct="1"/>
            <a:r>
              <a:rPr lang="en-US" altLang="en-US"/>
              <a:t>Search skips some data, can read unallocated memory, and might not ever see </a:t>
            </a:r>
            <a:r>
              <a:rPr lang="en-US" altLang="en-US">
                <a:latin typeface="Courier New" panose="02070309020205020404" pitchFamily="49" charset="0"/>
              </a:rPr>
              <a:t>value</a:t>
            </a:r>
          </a:p>
          <a:p>
            <a:pPr lvl="1" eaLnBrk="1" hangingPunct="1"/>
            <a:r>
              <a:rPr lang="en-US" altLang="en-US"/>
              <a:t>Should never add </a:t>
            </a:r>
            <a:r>
              <a:rPr lang="en-US" altLang="en-US">
                <a:latin typeface="Courier New" panose="02070309020205020404" pitchFamily="49" charset="0"/>
              </a:rPr>
              <a:t>sizeof()</a:t>
            </a:r>
            <a:r>
              <a:rPr lang="en-US" altLang="en-US"/>
              <a:t> to a pointer</a:t>
            </a:r>
          </a:p>
          <a:p>
            <a:pPr lvl="1" eaLnBrk="1" hangingPunct="1"/>
            <a:r>
              <a:rPr lang="en-US" altLang="en-US"/>
              <a:t>Could consider rewriting this function &amp; its uses to use array notation instead</a:t>
            </a:r>
          </a:p>
        </p:txBody>
      </p:sp>
      <p:sp>
        <p:nvSpPr>
          <p:cNvPr id="50182" name="Text Box 3">
            <a:extLst>
              <a:ext uri="{FF2B5EF4-FFF2-40B4-BE49-F238E27FC236}">
                <a16:creationId xmlns:a16="http://schemas.microsoft.com/office/drawing/2014/main" id="{45F36B50-5E7D-D9A5-BCBF-088DC1A17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371600"/>
            <a:ext cx="4724400" cy="23082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/*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* Search memory for a value.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* Assume value is present.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*/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*search(int *p, int value) 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while (*p &gt; 0 &amp;&amp; *p != value)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p += sizeof(int);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return (p);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2F68C624-0876-CC88-EC68-EEB9FC2048E8}"/>
              </a:ext>
            </a:extLst>
          </p:cNvPr>
          <p:cNvGrpSpPr>
            <a:grpSpLocks/>
          </p:cNvGrpSpPr>
          <p:nvPr/>
        </p:nvGrpSpPr>
        <p:grpSpPr bwMode="auto">
          <a:xfrm>
            <a:off x="388938" y="2819400"/>
            <a:ext cx="8305800" cy="1973263"/>
            <a:chOff x="240" y="1776"/>
            <a:chExt cx="5232" cy="1243"/>
          </a:xfrm>
        </p:grpSpPr>
        <p:sp>
          <p:nvSpPr>
            <p:cNvPr id="50184" name="Line 5">
              <a:extLst>
                <a:ext uri="{FF2B5EF4-FFF2-40B4-BE49-F238E27FC236}">
                  <a16:creationId xmlns:a16="http://schemas.microsoft.com/office/drawing/2014/main" id="{EFA483D6-92F7-D74C-014A-45EDD07FF5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60" y="1920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5" name="Text Box 6">
              <a:extLst>
                <a:ext uri="{FF2B5EF4-FFF2-40B4-BE49-F238E27FC236}">
                  <a16:creationId xmlns:a16="http://schemas.microsoft.com/office/drawing/2014/main" id="{9ED19634-96F5-8C74-F0BF-E2FF8A99CE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1824"/>
              <a:ext cx="65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 += 1;</a:t>
              </a:r>
            </a:p>
          </p:txBody>
        </p:sp>
        <p:sp>
          <p:nvSpPr>
            <p:cNvPr id="50186" name="Text Box 7">
              <a:extLst>
                <a:ext uri="{FF2B5EF4-FFF2-40B4-BE49-F238E27FC236}">
                  <a16:creationId xmlns:a16="http://schemas.microsoft.com/office/drawing/2014/main" id="{4BC553FB-316A-1ECF-0C7C-8A14B3F2D2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769"/>
              <a:ext cx="5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2000" b="0">
                <a:latin typeface="Tahoma" panose="020B0604030504040204" pitchFamily="34" charset="0"/>
              </a:endParaRPr>
            </a:p>
          </p:txBody>
        </p:sp>
        <p:sp>
          <p:nvSpPr>
            <p:cNvPr id="50187" name="Oval 8">
              <a:extLst>
                <a:ext uri="{FF2B5EF4-FFF2-40B4-BE49-F238E27FC236}">
                  <a16:creationId xmlns:a16="http://schemas.microsoft.com/office/drawing/2014/main" id="{D49AB4B9-0CC9-E89F-1A70-1C67E5515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776"/>
              <a:ext cx="1440" cy="240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>
            <a:extLst>
              <a:ext uri="{FF2B5EF4-FFF2-40B4-BE49-F238E27FC236}">
                <a16:creationId xmlns:a16="http://schemas.microsoft.com/office/drawing/2014/main" id="{79CBEA90-15AD-5943-EF27-98FF10A72A0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1202" name="Footer Placeholder 4">
            <a:extLst>
              <a:ext uri="{FF2B5EF4-FFF2-40B4-BE49-F238E27FC236}">
                <a16:creationId xmlns:a16="http://schemas.microsoft.com/office/drawing/2014/main" id="{657BAE69-0392-5B8E-E974-930BF5B1D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51203" name="Slide Number Placeholder 5">
            <a:extLst>
              <a:ext uri="{FF2B5EF4-FFF2-40B4-BE49-F238E27FC236}">
                <a16:creationId xmlns:a16="http://schemas.microsoft.com/office/drawing/2014/main" id="{3A2303B8-5D1D-CEC1-B977-11899BC68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895401-2094-4F06-9B25-AB3961B0050A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04" name="Rectangle 12">
            <a:extLst>
              <a:ext uri="{FF2B5EF4-FFF2-40B4-BE49-F238E27FC236}">
                <a16:creationId xmlns:a16="http://schemas.microsoft.com/office/drawing/2014/main" id="{6256407D-295A-0A8B-4523-2109598A06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</a:t>
            </a:r>
            <a:r>
              <a:rPr lang="en-US" altLang="ja-JP"/>
              <a:t>s Wrong With This Code?</a:t>
            </a:r>
            <a:endParaRPr lang="en-US" altLang="en-US"/>
          </a:p>
        </p:txBody>
      </p:sp>
      <p:sp>
        <p:nvSpPr>
          <p:cNvPr id="180237" name="Rectangle 13">
            <a:extLst>
              <a:ext uri="{FF2B5EF4-FFF2-40B4-BE49-F238E27FC236}">
                <a16:creationId xmlns:a16="http://schemas.microsoft.com/office/drawing/2014/main" id="{6996B69E-88EB-88C8-26BB-3FAD39FF67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229600" cy="2239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Premature </a:t>
            </a:r>
            <a:r>
              <a:rPr lang="en-US" altLang="en-US">
                <a:latin typeface="Courier New" panose="02070309020205020404" pitchFamily="49" charset="0"/>
              </a:rPr>
              <a:t>free()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Reads and writes deallocated memory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Behavior depends on allocation pattern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Space not reallocated </a:t>
            </a:r>
            <a:r>
              <a:rPr lang="en-US" altLang="en-US">
                <a:sym typeface="Symbol" panose="05050102010706020507" pitchFamily="18" charset="2"/>
              </a:rPr>
              <a:t> 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ym typeface="Symbol" panose="05050102010706020507" pitchFamily="18" charset="2"/>
              </a:rPr>
              <a:t>Space reallocated  very unpredictable</a:t>
            </a:r>
            <a:endParaRPr lang="en-US" altLang="en-US"/>
          </a:p>
        </p:txBody>
      </p:sp>
      <p:sp>
        <p:nvSpPr>
          <p:cNvPr id="51206" name="Text Box 3">
            <a:extLst>
              <a:ext uri="{FF2B5EF4-FFF2-40B4-BE49-F238E27FC236}">
                <a16:creationId xmlns:a16="http://schemas.microsoft.com/office/drawing/2014/main" id="{3B98DA04-EC13-A7E7-1BBA-DEA810F3E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447800"/>
            <a:ext cx="4724400" cy="22955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x = malloc(N * sizeof(int));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…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free(x);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…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y = malloc(M * sizeof(int));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for (i = 0; i &lt; M; i++) 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y[i] = x[i];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x[i] += 1;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9CAE13C2-241E-F1C9-2B6B-4EC72E2AFAB6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1981200"/>
            <a:ext cx="2514600" cy="2411413"/>
            <a:chOff x="1104" y="1584"/>
            <a:chExt cx="1584" cy="1519"/>
          </a:xfrm>
        </p:grpSpPr>
        <p:sp>
          <p:nvSpPr>
            <p:cNvPr id="51208" name="Text Box 5">
              <a:extLst>
                <a:ext uri="{FF2B5EF4-FFF2-40B4-BE49-F238E27FC236}">
                  <a16:creationId xmlns:a16="http://schemas.microsoft.com/office/drawing/2014/main" id="{5F27BFEE-0B79-2815-F032-64DEB4FA0B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853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2000" b="0">
                <a:latin typeface="Tahoma" panose="020B060403050404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51209" name="Oval 6">
              <a:extLst>
                <a:ext uri="{FF2B5EF4-FFF2-40B4-BE49-F238E27FC236}">
                  <a16:creationId xmlns:a16="http://schemas.microsoft.com/office/drawing/2014/main" id="{30FB6B7D-239C-2C88-9831-4B99D851C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584"/>
              <a:ext cx="720" cy="192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51210" name="Freeform 7">
              <a:extLst>
                <a:ext uri="{FF2B5EF4-FFF2-40B4-BE49-F238E27FC236}">
                  <a16:creationId xmlns:a16="http://schemas.microsoft.com/office/drawing/2014/main" id="{B7EA7B42-789B-4273-5FA1-1164FBF36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" y="1680"/>
              <a:ext cx="288" cy="1008"/>
            </a:xfrm>
            <a:custGeom>
              <a:avLst/>
              <a:gdLst>
                <a:gd name="T0" fmla="*/ 288 w 288"/>
                <a:gd name="T1" fmla="*/ 0 h 1008"/>
                <a:gd name="T2" fmla="*/ 0 w 288"/>
                <a:gd name="T3" fmla="*/ 528 h 1008"/>
                <a:gd name="T4" fmla="*/ 288 w 288"/>
                <a:gd name="T5" fmla="*/ 1008 h 1008"/>
                <a:gd name="T6" fmla="*/ 0 60000 65536"/>
                <a:gd name="T7" fmla="*/ 0 60000 65536"/>
                <a:gd name="T8" fmla="*/ 0 60000 65536"/>
                <a:gd name="T9" fmla="*/ 0 w 288"/>
                <a:gd name="T10" fmla="*/ 0 h 1008"/>
                <a:gd name="T11" fmla="*/ 288 w 288"/>
                <a:gd name="T12" fmla="*/ 1008 h 10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008">
                  <a:moveTo>
                    <a:pt x="288" y="0"/>
                  </a:moveTo>
                  <a:cubicBezTo>
                    <a:pt x="144" y="180"/>
                    <a:pt x="0" y="360"/>
                    <a:pt x="0" y="528"/>
                  </a:cubicBezTo>
                  <a:cubicBezTo>
                    <a:pt x="0" y="696"/>
                    <a:pt x="144" y="852"/>
                    <a:pt x="288" y="1008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1" name="Oval 8">
              <a:extLst>
                <a:ext uri="{FF2B5EF4-FFF2-40B4-BE49-F238E27FC236}">
                  <a16:creationId xmlns:a16="http://schemas.microsoft.com/office/drawing/2014/main" id="{F1447749-32F2-9909-DBED-77437EDED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352"/>
              <a:ext cx="576" cy="192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51212" name="Oval 9">
              <a:extLst>
                <a:ext uri="{FF2B5EF4-FFF2-40B4-BE49-F238E27FC236}">
                  <a16:creationId xmlns:a16="http://schemas.microsoft.com/office/drawing/2014/main" id="{3D2FC675-C425-C3B3-F9DA-012862BFD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208"/>
              <a:ext cx="576" cy="192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3">
            <a:extLst>
              <a:ext uri="{FF2B5EF4-FFF2-40B4-BE49-F238E27FC236}">
                <a16:creationId xmlns:a16="http://schemas.microsoft.com/office/drawing/2014/main" id="{3B9D6B70-8314-A68B-075A-51CCBE04714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2226" name="Footer Placeholder 4">
            <a:extLst>
              <a:ext uri="{FF2B5EF4-FFF2-40B4-BE49-F238E27FC236}">
                <a16:creationId xmlns:a16="http://schemas.microsoft.com/office/drawing/2014/main" id="{5D5DE177-EAB7-DE31-9142-15088FEC8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52227" name="Slide Number Placeholder 5">
            <a:extLst>
              <a:ext uri="{FF2B5EF4-FFF2-40B4-BE49-F238E27FC236}">
                <a16:creationId xmlns:a16="http://schemas.microsoft.com/office/drawing/2014/main" id="{03F66C7C-0B03-5A62-7803-AB7266663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39347D-C016-433D-8CE6-93A606C0AE2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2228" name="Rectangle 9">
            <a:extLst>
              <a:ext uri="{FF2B5EF4-FFF2-40B4-BE49-F238E27FC236}">
                <a16:creationId xmlns:a16="http://schemas.microsoft.com/office/drawing/2014/main" id="{27FEEB9D-27E8-2A63-66E7-67FC5AD68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</a:t>
            </a:r>
            <a:r>
              <a:rPr lang="en-US" altLang="ja-JP"/>
              <a:t>s Wrong With This Code?</a:t>
            </a:r>
            <a:endParaRPr lang="en-US" altLang="en-US"/>
          </a:p>
        </p:txBody>
      </p:sp>
      <p:sp>
        <p:nvSpPr>
          <p:cNvPr id="181258" name="Rectangle 10">
            <a:extLst>
              <a:ext uri="{FF2B5EF4-FFF2-40B4-BE49-F238E27FC236}">
                <a16:creationId xmlns:a16="http://schemas.microsoft.com/office/drawing/2014/main" id="{3B3B1D47-DBED-4DD6-26C4-ECF59F045D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229600" cy="2392363"/>
          </a:xfrm>
        </p:spPr>
        <p:txBody>
          <a:bodyPr/>
          <a:lstStyle/>
          <a:p>
            <a:pPr eaLnBrk="1" hangingPunct="1"/>
            <a:r>
              <a:rPr lang="en-US" altLang="en-US" i="1"/>
              <a:t>Memory leak</a:t>
            </a:r>
            <a:r>
              <a:rPr lang="en-US" altLang="en-US"/>
              <a:t> – doesn</a:t>
            </a:r>
            <a:r>
              <a:rPr lang="ja-JP" altLang="en-US"/>
              <a:t>’</a:t>
            </a:r>
            <a:r>
              <a:rPr lang="en-US" altLang="ja-JP"/>
              <a:t>t free </a:t>
            </a:r>
            <a:r>
              <a:rPr lang="en-US" altLang="ja-JP">
                <a:latin typeface="Courier New" panose="02070309020205020404" pitchFamily="49" charset="0"/>
              </a:rPr>
              <a:t>malloc</a:t>
            </a:r>
            <a:r>
              <a:rPr lang="en-US" altLang="ja-JP"/>
              <a:t>-ed space</a:t>
            </a:r>
          </a:p>
          <a:p>
            <a:pPr lvl="1" eaLnBrk="1" hangingPunct="1"/>
            <a:r>
              <a:rPr lang="en-US" altLang="en-US"/>
              <a:t>Data still allocated, but inaccessible, since can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t refer to </a:t>
            </a:r>
            <a:r>
              <a:rPr lang="en-US" altLang="ja-JP">
                <a:latin typeface="Courier New" panose="02070309020205020404" pitchFamily="49" charset="0"/>
                <a:ea typeface="MS PGothic" panose="020B0600070205080204" pitchFamily="34" charset="-128"/>
              </a:rPr>
              <a:t>x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Initially slows future memory performance and may ultimately lead to failure</a:t>
            </a:r>
          </a:p>
        </p:txBody>
      </p:sp>
      <p:sp>
        <p:nvSpPr>
          <p:cNvPr id="52230" name="Text Box 3">
            <a:extLst>
              <a:ext uri="{FF2B5EF4-FFF2-40B4-BE49-F238E27FC236}">
                <a16:creationId xmlns:a16="http://schemas.microsoft.com/office/drawing/2014/main" id="{C3CA03B2-D39A-17B2-8BBB-4D344F208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2800" y="1600200"/>
            <a:ext cx="5943600" cy="13176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void foo(void) 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int *x = malloc(N * sizeof(int));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…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return;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2A18C20A-9652-2DAD-E0F2-AF27B8D5A208}"/>
              </a:ext>
            </a:extLst>
          </p:cNvPr>
          <p:cNvGrpSpPr>
            <a:grpSpLocks/>
          </p:cNvGrpSpPr>
          <p:nvPr/>
        </p:nvGrpSpPr>
        <p:grpSpPr bwMode="auto">
          <a:xfrm>
            <a:off x="711200" y="2209800"/>
            <a:ext cx="1828800" cy="2192338"/>
            <a:chOff x="144" y="1728"/>
            <a:chExt cx="1152" cy="1381"/>
          </a:xfrm>
        </p:grpSpPr>
        <p:sp>
          <p:nvSpPr>
            <p:cNvPr id="52232" name="Text Box 5">
              <a:extLst>
                <a:ext uri="{FF2B5EF4-FFF2-40B4-BE49-F238E27FC236}">
                  <a16:creationId xmlns:a16="http://schemas.microsoft.com/office/drawing/2014/main" id="{DCC4086B-9099-9E34-401B-B6C5136070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821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 b="0">
                <a:latin typeface="Tahoma" panose="020B0604030504040204" pitchFamily="34" charset="0"/>
              </a:endParaRPr>
            </a:p>
          </p:txBody>
        </p:sp>
        <p:sp>
          <p:nvSpPr>
            <p:cNvPr id="52233" name="Text Box 6">
              <a:extLst>
                <a:ext uri="{FF2B5EF4-FFF2-40B4-BE49-F238E27FC236}">
                  <a16:creationId xmlns:a16="http://schemas.microsoft.com/office/drawing/2014/main" id="{B2043D75-8C14-18BB-4074-9AEADB80F1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728"/>
              <a:ext cx="7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free(x);</a:t>
              </a:r>
            </a:p>
          </p:txBody>
        </p:sp>
        <p:sp>
          <p:nvSpPr>
            <p:cNvPr id="52234" name="Line 7">
              <a:extLst>
                <a:ext uri="{FF2B5EF4-FFF2-40B4-BE49-F238E27FC236}">
                  <a16:creationId xmlns:a16="http://schemas.microsoft.com/office/drawing/2014/main" id="{035988F5-B30C-7938-93F9-3A91F58D07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1824"/>
              <a:ext cx="43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3">
            <a:extLst>
              <a:ext uri="{FF2B5EF4-FFF2-40B4-BE49-F238E27FC236}">
                <a16:creationId xmlns:a16="http://schemas.microsoft.com/office/drawing/2014/main" id="{4B4976DE-FC48-6FAF-E92B-5B97382AFCF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3250" name="Footer Placeholder 4">
            <a:extLst>
              <a:ext uri="{FF2B5EF4-FFF2-40B4-BE49-F238E27FC236}">
                <a16:creationId xmlns:a16="http://schemas.microsoft.com/office/drawing/2014/main" id="{BFCB9A2A-C37A-0FF6-9F16-99980C8A7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53251" name="Slide Number Placeholder 5">
            <a:extLst>
              <a:ext uri="{FF2B5EF4-FFF2-40B4-BE49-F238E27FC236}">
                <a16:creationId xmlns:a16="http://schemas.microsoft.com/office/drawing/2014/main" id="{2F7C322D-D219-1385-EE70-64F55DFF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D932CB-7D5F-4292-8692-E390CEEFA1AB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3252" name="Rectangle 9">
            <a:extLst>
              <a:ext uri="{FF2B5EF4-FFF2-40B4-BE49-F238E27FC236}">
                <a16:creationId xmlns:a16="http://schemas.microsoft.com/office/drawing/2014/main" id="{5B580294-2CE3-62EC-28DF-283305E9D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What’</a:t>
            </a:r>
            <a:r>
              <a:rPr lang="en-US" altLang="ja-JP"/>
              <a:t>s Wrong With This Code?</a:t>
            </a:r>
            <a:endParaRPr lang="en-US" altLang="en-US"/>
          </a:p>
        </p:txBody>
      </p:sp>
      <p:sp>
        <p:nvSpPr>
          <p:cNvPr id="53253" name="Text Box 3">
            <a:extLst>
              <a:ext uri="{FF2B5EF4-FFF2-40B4-BE49-F238E27FC236}">
                <a16:creationId xmlns:a16="http://schemas.microsoft.com/office/drawing/2014/main" id="{EAA17A76-CFF6-586C-1C60-CB9E92B83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95400"/>
            <a:ext cx="6134100" cy="47704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struct ACons 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int           first;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struct ACons *rest;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typedef struct ACons *List;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List cons(int first, List rest) 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List item = malloc(sizeof(struct ACons));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item-&gt;first = first;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item-&gt;rest = rest;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return (item);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void foo(void) 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List list = cons(1, cons(2, cons(3, NULL)));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…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free(list);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return;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BBC563D1-EAC6-025A-6643-D95E9D77DAE3}"/>
              </a:ext>
            </a:extLst>
          </p:cNvPr>
          <p:cNvGrpSpPr>
            <a:grpSpLocks/>
          </p:cNvGrpSpPr>
          <p:nvPr/>
        </p:nvGrpSpPr>
        <p:grpSpPr bwMode="auto">
          <a:xfrm>
            <a:off x="-76200" y="5241925"/>
            <a:ext cx="8001000" cy="1692275"/>
            <a:chOff x="336" y="2496"/>
            <a:chExt cx="5040" cy="1066"/>
          </a:xfrm>
        </p:grpSpPr>
        <p:sp>
          <p:nvSpPr>
            <p:cNvPr id="53256" name="Text Box 5">
              <a:extLst>
                <a:ext uri="{FF2B5EF4-FFF2-40B4-BE49-F238E27FC236}">
                  <a16:creationId xmlns:a16="http://schemas.microsoft.com/office/drawing/2014/main" id="{7791C438-0BAE-FF81-A8CE-21520D078D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12"/>
              <a:ext cx="50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2000" b="0">
                <a:latin typeface="Tahoma" panose="020B0604030504040204" pitchFamily="34" charset="0"/>
              </a:endParaRPr>
            </a:p>
          </p:txBody>
        </p:sp>
        <p:sp>
          <p:nvSpPr>
            <p:cNvPr id="53257" name="Oval 6">
              <a:extLst>
                <a:ext uri="{FF2B5EF4-FFF2-40B4-BE49-F238E27FC236}">
                  <a16:creationId xmlns:a16="http://schemas.microsoft.com/office/drawing/2014/main" id="{0BFBA5F1-8CB0-DFDD-9E98-A05056631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496"/>
              <a:ext cx="960" cy="192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</p:grpSp>
      <p:sp useBgFill="1">
        <p:nvSpPr>
          <p:cNvPr id="53255" name="Text Box 7">
            <a:extLst>
              <a:ext uri="{FF2B5EF4-FFF2-40B4-BE49-F238E27FC236}">
                <a16:creationId xmlns:a16="http://schemas.microsoft.com/office/drawing/2014/main" id="{1C2C9D9F-7278-B22C-FE48-AC0F26D5E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524000"/>
            <a:ext cx="1905000" cy="58102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A peek at one way to define 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9234A2F2-91FE-1DE0-0488-93F8B9B5A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continued</a:t>
            </a:r>
          </a:p>
        </p:txBody>
      </p:sp>
      <p:sp>
        <p:nvSpPr>
          <p:cNvPr id="54274" name="Date Placeholder 3">
            <a:extLst>
              <a:ext uri="{FF2B5EF4-FFF2-40B4-BE49-F238E27FC236}">
                <a16:creationId xmlns:a16="http://schemas.microsoft.com/office/drawing/2014/main" id="{D6030153-8ACD-C256-EEC6-09CC294348E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4275" name="Footer Placeholder 4">
            <a:extLst>
              <a:ext uri="{FF2B5EF4-FFF2-40B4-BE49-F238E27FC236}">
                <a16:creationId xmlns:a16="http://schemas.microsoft.com/office/drawing/2014/main" id="{2811DDCB-B191-3257-D0FA-5EEFEB6C1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54276" name="Slide Number Placeholder 5">
            <a:extLst>
              <a:ext uri="{FF2B5EF4-FFF2-40B4-BE49-F238E27FC236}">
                <a16:creationId xmlns:a16="http://schemas.microsoft.com/office/drawing/2014/main" id="{209FFE5A-0396-B47E-CB71-681B61B6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DFCD55-6F22-410F-8323-E80FB7BC73A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AAB3F5E-AA60-8B25-FA91-7AE3F144A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22438"/>
            <a:ext cx="822960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4625" indent="-174625"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638175" indent="-290513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Memory leak – frees only beginning of data structure</a:t>
            </a:r>
          </a:p>
          <a:p>
            <a:pPr lvl="1" eaLnBrk="1" hangingPunct="1"/>
            <a:r>
              <a:rPr lang="en-US" altLang="en-US" sz="1800">
                <a:ea typeface="MS PGothic" panose="020B0600070205080204" pitchFamily="34" charset="-128"/>
              </a:rPr>
              <a:t>Remainder of data structure is still allocated, but inaccessible</a:t>
            </a:r>
          </a:p>
          <a:p>
            <a:pPr lvl="1" eaLnBrk="1" hangingPunct="1"/>
            <a:r>
              <a:rPr lang="en-US" altLang="en-US" sz="1800">
                <a:ea typeface="MS PGothic" panose="020B0600070205080204" pitchFamily="34" charset="-128"/>
              </a:rPr>
              <a:t>Need to write deallocation (destructor) routines for each data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4">
            <a:extLst>
              <a:ext uri="{FF2B5EF4-FFF2-40B4-BE49-F238E27FC236}">
                <a16:creationId xmlns:a16="http://schemas.microsoft.com/office/drawing/2014/main" id="{A481777E-C052-D969-F009-738BD69DA23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8434" name="Footer Placeholder 5">
            <a:extLst>
              <a:ext uri="{FF2B5EF4-FFF2-40B4-BE49-F238E27FC236}">
                <a16:creationId xmlns:a16="http://schemas.microsoft.com/office/drawing/2014/main" id="{4EFEF581-E8A6-7392-6436-39C28B201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18435" name="Slide Number Placeholder 6">
            <a:extLst>
              <a:ext uri="{FF2B5EF4-FFF2-40B4-BE49-F238E27FC236}">
                <a16:creationId xmlns:a16="http://schemas.microsoft.com/office/drawing/2014/main" id="{FD179579-EDD7-23EA-D005-24374B3B3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14735F-2239-4A98-A50A-394E1D2E56EB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EC457CB2-D916-910A-3DA6-4462A777D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Structure Representation &amp; Size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F92867AB-C070-21A9-E3D1-275037C725E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3838" cy="1349375"/>
          </a:xfrm>
        </p:spPr>
        <p:txBody>
          <a:bodyPr/>
          <a:lstStyle/>
          <a:p>
            <a:pPr marL="0" indent="0" eaLnBrk="1" hangingPunct="1"/>
            <a:r>
              <a:rPr lang="en-US" altLang="en-US" sz="2000">
                <a:latin typeface="Courier New" panose="02070309020205020404" pitchFamily="49" charset="0"/>
              </a:rPr>
              <a:t>sizeof(struct …)</a:t>
            </a:r>
            <a:r>
              <a:rPr lang="en-US" altLang="en-US" sz="2000"/>
              <a:t> =</a:t>
            </a:r>
          </a:p>
          <a:p>
            <a:pPr marL="0" indent="0" eaLnBrk="1" hangingPunct="1"/>
            <a:r>
              <a:rPr lang="en-US" altLang="en-US" sz="1800"/>
              <a:t>	sum of </a:t>
            </a:r>
            <a:r>
              <a:rPr lang="en-US" altLang="en-US" sz="1800">
                <a:latin typeface="Courier New" panose="02070309020205020404" pitchFamily="49" charset="0"/>
              </a:rPr>
              <a:t>sizeof(</a:t>
            </a:r>
            <a:r>
              <a:rPr lang="en-US" altLang="en-US" sz="1800"/>
              <a:t>field</a:t>
            </a:r>
            <a:r>
              <a:rPr lang="en-US" altLang="en-US" sz="1800">
                <a:latin typeface="Courier New" panose="02070309020205020404" pitchFamily="49" charset="0"/>
              </a:rPr>
              <a:t>)</a:t>
            </a:r>
          </a:p>
          <a:p>
            <a:pPr marL="0" indent="0" eaLnBrk="1" hangingPunct="1"/>
            <a:r>
              <a:rPr lang="en-US" altLang="en-US" sz="1800"/>
              <a:t>+	alignment padding</a:t>
            </a:r>
          </a:p>
          <a:p>
            <a:pPr lvl="2" eaLnBrk="1" hangingPunct="1">
              <a:buFontTx/>
              <a:buNone/>
            </a:pPr>
            <a:r>
              <a:rPr lang="en-US" altLang="en-US" sz="1200"/>
              <a:t>Processor- and compiler-specific</a:t>
            </a:r>
          </a:p>
        </p:txBody>
      </p:sp>
      <p:grpSp>
        <p:nvGrpSpPr>
          <p:cNvPr id="18438" name="Group 4">
            <a:extLst>
              <a:ext uri="{FF2B5EF4-FFF2-40B4-BE49-F238E27FC236}">
                <a16:creationId xmlns:a16="http://schemas.microsoft.com/office/drawing/2014/main" id="{EE03EB9C-85F1-4B5B-6EF4-F9E82CAB7951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876800"/>
            <a:ext cx="6096000" cy="771525"/>
            <a:chOff x="960" y="3024"/>
            <a:chExt cx="3840" cy="486"/>
          </a:xfrm>
        </p:grpSpPr>
        <p:grpSp>
          <p:nvGrpSpPr>
            <p:cNvPr id="18441" name="Group 5">
              <a:extLst>
                <a:ext uri="{FF2B5EF4-FFF2-40B4-BE49-F238E27FC236}">
                  <a16:creationId xmlns:a16="http://schemas.microsoft.com/office/drawing/2014/main" id="{8B4FFF48-1ADF-2315-5B7B-278B127646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3216"/>
              <a:ext cx="3840" cy="294"/>
              <a:chOff x="1104" y="3408"/>
              <a:chExt cx="3840" cy="294"/>
            </a:xfrm>
          </p:grpSpPr>
          <p:sp>
            <p:nvSpPr>
              <p:cNvPr id="18451" name="Text Box 6">
                <a:extLst>
                  <a:ext uri="{FF2B5EF4-FFF2-40B4-BE49-F238E27FC236}">
                    <a16:creationId xmlns:a16="http://schemas.microsoft.com/office/drawing/2014/main" id="{341A2971-71C2-DB08-44D0-6F4EFC3438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62</a:t>
                </a:r>
              </a:p>
            </p:txBody>
          </p:sp>
          <p:sp>
            <p:nvSpPr>
              <p:cNvPr id="18452" name="Text Box 7">
                <a:extLst>
                  <a:ext uri="{FF2B5EF4-FFF2-40B4-BE49-F238E27FC236}">
                    <a16:creationId xmlns:a16="http://schemas.microsoft.com/office/drawing/2014/main" id="{A5FE7CC8-A5A7-95D2-4303-E78E701E1B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61</a:t>
                </a:r>
              </a:p>
            </p:txBody>
          </p:sp>
          <p:sp>
            <p:nvSpPr>
              <p:cNvPr id="18453" name="Text Box 8">
                <a:extLst>
                  <a:ext uri="{FF2B5EF4-FFF2-40B4-BE49-F238E27FC236}">
                    <a16:creationId xmlns:a16="http://schemas.microsoft.com/office/drawing/2014/main" id="{316E0315-78A9-EEF5-60FA-67623561A6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18454" name="Text Box 9">
                <a:extLst>
                  <a:ext uri="{FF2B5EF4-FFF2-40B4-BE49-F238E27FC236}">
                    <a16:creationId xmlns:a16="http://schemas.microsoft.com/office/drawing/2014/main" id="{01598A8B-7C70-CCB2-0EEE-9725D7664F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18455" name="Text Box 10">
                <a:extLst>
                  <a:ext uri="{FF2B5EF4-FFF2-40B4-BE49-F238E27FC236}">
                    <a16:creationId xmlns:a16="http://schemas.microsoft.com/office/drawing/2014/main" id="{09FE0425-F0E0-5E12-49EA-88118FCF47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EF</a:t>
                </a:r>
              </a:p>
            </p:txBody>
          </p:sp>
          <p:sp>
            <p:nvSpPr>
              <p:cNvPr id="18456" name="Text Box 11">
                <a:extLst>
                  <a:ext uri="{FF2B5EF4-FFF2-40B4-BE49-F238E27FC236}">
                    <a16:creationId xmlns:a16="http://schemas.microsoft.com/office/drawing/2014/main" id="{B8B4B09E-CCAB-A338-981A-D25E24A1CA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BE</a:t>
                </a:r>
              </a:p>
            </p:txBody>
          </p:sp>
          <p:sp>
            <p:nvSpPr>
              <p:cNvPr id="18457" name="Text Box 12">
                <a:extLst>
                  <a:ext uri="{FF2B5EF4-FFF2-40B4-BE49-F238E27FC236}">
                    <a16:creationId xmlns:a16="http://schemas.microsoft.com/office/drawing/2014/main" id="{F2A5743A-1F0C-38ED-0FAF-23735FCF93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AD</a:t>
                </a:r>
              </a:p>
            </p:txBody>
          </p:sp>
          <p:sp>
            <p:nvSpPr>
              <p:cNvPr id="18458" name="Text Box 13">
                <a:extLst>
                  <a:ext uri="{FF2B5EF4-FFF2-40B4-BE49-F238E27FC236}">
                    <a16:creationId xmlns:a16="http://schemas.microsoft.com/office/drawing/2014/main" id="{7ADCEEB2-CC13-FE9D-AE8B-9ED8EDA3C2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DE</a:t>
                </a:r>
              </a:p>
            </p:txBody>
          </p:sp>
        </p:grpSp>
        <p:sp>
          <p:nvSpPr>
            <p:cNvPr id="18442" name="Line 14">
              <a:extLst>
                <a:ext uri="{FF2B5EF4-FFF2-40B4-BE49-F238E27FC236}">
                  <a16:creationId xmlns:a16="http://schemas.microsoft.com/office/drawing/2014/main" id="{C54F337B-9AFA-E04F-B2BA-6515044B15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Line 15">
              <a:extLst>
                <a:ext uri="{FF2B5EF4-FFF2-40B4-BE49-F238E27FC236}">
                  <a16:creationId xmlns:a16="http://schemas.microsoft.com/office/drawing/2014/main" id="{3E47C37C-56F6-AC5D-0E4D-B7BE2C1904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Line 16">
              <a:extLst>
                <a:ext uri="{FF2B5EF4-FFF2-40B4-BE49-F238E27FC236}">
                  <a16:creationId xmlns:a16="http://schemas.microsoft.com/office/drawing/2014/main" id="{08BBB4CF-CD9B-DC88-FDCC-77A23AAFFC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Line 17">
              <a:extLst>
                <a:ext uri="{FF2B5EF4-FFF2-40B4-BE49-F238E27FC236}">
                  <a16:creationId xmlns:a16="http://schemas.microsoft.com/office/drawing/2014/main" id="{09B1546D-F7C3-33B8-8299-DBF1257729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Line 18">
              <a:extLst>
                <a:ext uri="{FF2B5EF4-FFF2-40B4-BE49-F238E27FC236}">
                  <a16:creationId xmlns:a16="http://schemas.microsoft.com/office/drawing/2014/main" id="{A60606A9-7A84-C23F-6E17-C72EA30EA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19">
              <a:extLst>
                <a:ext uri="{FF2B5EF4-FFF2-40B4-BE49-F238E27FC236}">
                  <a16:creationId xmlns:a16="http://schemas.microsoft.com/office/drawing/2014/main" id="{2D98E77E-A295-EF78-97AB-07525565C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c1</a:t>
              </a:r>
            </a:p>
          </p:txBody>
        </p:sp>
        <p:sp>
          <p:nvSpPr>
            <p:cNvPr id="18448" name="Text Box 20">
              <a:extLst>
                <a:ext uri="{FF2B5EF4-FFF2-40B4-BE49-F238E27FC236}">
                  <a16:creationId xmlns:a16="http://schemas.microsoft.com/office/drawing/2014/main" id="{ACDC960E-C203-5AF8-3CA4-53015F4FB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c2</a:t>
              </a:r>
            </a:p>
          </p:txBody>
        </p:sp>
        <p:sp>
          <p:nvSpPr>
            <p:cNvPr id="18449" name="Text Box 21">
              <a:extLst>
                <a:ext uri="{FF2B5EF4-FFF2-40B4-BE49-F238E27FC236}">
                  <a16:creationId xmlns:a16="http://schemas.microsoft.com/office/drawing/2014/main" id="{7CC75F57-DA96-B783-38F1-90A5B719FA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024"/>
              <a:ext cx="1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i</a:t>
              </a:r>
            </a:p>
          </p:txBody>
        </p:sp>
        <p:sp>
          <p:nvSpPr>
            <p:cNvPr id="18450" name="Text Box 22">
              <a:extLst>
                <a:ext uri="{FF2B5EF4-FFF2-40B4-BE49-F238E27FC236}">
                  <a16:creationId xmlns:a16="http://schemas.microsoft.com/office/drawing/2014/main" id="{5131D6C4-B47F-88D1-4FF9-52EA86E19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3024"/>
              <a:ext cx="5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padding</a:t>
              </a:r>
            </a:p>
          </p:txBody>
        </p:sp>
      </p:grpSp>
      <p:sp>
        <p:nvSpPr>
          <p:cNvPr id="18439" name="Text Box 23">
            <a:extLst>
              <a:ext uri="{FF2B5EF4-FFF2-40B4-BE49-F238E27FC236}">
                <a16:creationId xmlns:a16="http://schemas.microsoft.com/office/drawing/2014/main" id="{36CCC4BC-9820-FCF7-B311-D49C86C7B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651000"/>
            <a:ext cx="2638425" cy="269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struct CharCharInt {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   char  c1;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   char  c2;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   int   i;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} foo;</a:t>
            </a:r>
          </a:p>
          <a:p>
            <a:pPr eaLnBrk="1" hangingPunct="1"/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foo.c1 = ’a’;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foo.c2 = ’b’;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foo.i  = 0xDEADBEEF;</a:t>
            </a:r>
            <a:endParaRPr lang="en-US" altLang="en-US" sz="2800" u="sng">
              <a:latin typeface="Courier New" panose="02070309020205020404" pitchFamily="49" charset="0"/>
            </a:endParaRPr>
          </a:p>
        </p:txBody>
      </p:sp>
      <p:sp>
        <p:nvSpPr>
          <p:cNvPr id="18440" name="Text Box 24">
            <a:extLst>
              <a:ext uri="{FF2B5EF4-FFF2-40B4-BE49-F238E27FC236}">
                <a16:creationId xmlns:a16="http://schemas.microsoft.com/office/drawing/2014/main" id="{65D8E2F0-3468-0885-07ED-BCC4BDA54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791200"/>
            <a:ext cx="400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x86 uses “little-endian” representation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2729A016-D235-47E8-612B-CDC209AF1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Putting it all together ...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8F1D571D-A313-6547-0663-09D1D404C6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bools</a:t>
            </a:r>
          </a:p>
          <a:p>
            <a:r>
              <a:rPr lang="en-US" altLang="en-US"/>
              <a:t>strings</a:t>
            </a:r>
          </a:p>
          <a:p>
            <a:r>
              <a:rPr lang="en-US" altLang="en-US"/>
              <a:t>pointers</a:t>
            </a:r>
          </a:p>
          <a:p>
            <a:r>
              <a:rPr lang="en-US" altLang="en-US"/>
              <a:t>structs</a:t>
            </a:r>
          </a:p>
          <a:p>
            <a:r>
              <a:rPr lang="en-US" altLang="en-US"/>
              <a:t>malloc() calls</a:t>
            </a:r>
          </a:p>
          <a:p>
            <a:r>
              <a:rPr lang="en-US" altLang="en-US"/>
              <a:t>simple I/O</a:t>
            </a:r>
          </a:p>
          <a:p>
            <a:r>
              <a:rPr lang="en-US" altLang="en-US"/>
              <a:t>simple string operations</a:t>
            </a:r>
          </a:p>
        </p:txBody>
      </p:sp>
      <p:sp>
        <p:nvSpPr>
          <p:cNvPr id="55299" name="Date Placeholder 3">
            <a:extLst>
              <a:ext uri="{FF2B5EF4-FFF2-40B4-BE49-F238E27FC236}">
                <a16:creationId xmlns:a16="http://schemas.microsoft.com/office/drawing/2014/main" id="{4663172F-5260-1AC6-553D-DBC74FDB223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5300" name="Footer Placeholder 4">
            <a:extLst>
              <a:ext uri="{FF2B5EF4-FFF2-40B4-BE49-F238E27FC236}">
                <a16:creationId xmlns:a16="http://schemas.microsoft.com/office/drawing/2014/main" id="{0D78DE9F-E8A2-B7FD-61C9-3F11F4D02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55301" name="Slide Number Placeholder 5">
            <a:extLst>
              <a:ext uri="{FF2B5EF4-FFF2-40B4-BE49-F238E27FC236}">
                <a16:creationId xmlns:a16="http://schemas.microsoft.com/office/drawing/2014/main" id="{93880611-C5B2-9085-215E-6803FFB8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D42983-7649-4B22-BB54-CF994CA8C96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40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53C97B55-635F-C41E-A7EB-DC4FA9B5AF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does action1() do?</a:t>
            </a:r>
          </a:p>
        </p:txBody>
      </p:sp>
      <p:sp>
        <p:nvSpPr>
          <p:cNvPr id="56322" name="Date Placeholder 3">
            <a:extLst>
              <a:ext uri="{FF2B5EF4-FFF2-40B4-BE49-F238E27FC236}">
                <a16:creationId xmlns:a16="http://schemas.microsoft.com/office/drawing/2014/main" id="{2F500D46-09EF-B96F-8485-61BBED4D3D9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6323" name="Footer Placeholder 4">
            <a:extLst>
              <a:ext uri="{FF2B5EF4-FFF2-40B4-BE49-F238E27FC236}">
                <a16:creationId xmlns:a16="http://schemas.microsoft.com/office/drawing/2014/main" id="{FD44A34D-A091-20FC-AC3D-9BF86F52C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56324" name="Slide Number Placeholder 5">
            <a:extLst>
              <a:ext uri="{FF2B5EF4-FFF2-40B4-BE49-F238E27FC236}">
                <a16:creationId xmlns:a16="http://schemas.microsoft.com/office/drawing/2014/main" id="{8F682EBD-A0B3-2CA0-8BF4-D942D1E6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A6F1F-4A7B-4E59-A2AB-45C04FFBB31A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6325" name="TextBox 8">
            <a:extLst>
              <a:ext uri="{FF2B5EF4-FFF2-40B4-BE49-F238E27FC236}">
                <a16:creationId xmlns:a16="http://schemas.microsoft.com/office/drawing/2014/main" id="{3B58B276-ADA7-A783-8A80-E814D0454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4200" y="28416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56326" name="Text Box 3">
            <a:extLst>
              <a:ext uri="{FF2B5EF4-FFF2-40B4-BE49-F238E27FC236}">
                <a16:creationId xmlns:a16="http://schemas.microsoft.com/office/drawing/2014/main" id="{1E1B4C0C-312C-D0C7-913E-429447FF1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43000"/>
            <a:ext cx="7620000" cy="50482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struct thing {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char *stuff;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struct thing *another_thing;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}; 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void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action1(struct thing **yp, const char *stuff)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{  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struct thing *x = malloc(sizeof(struct thing));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/* Alternatively, x-&gt;stuff = strdup(stuff); */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x-&gt;stuff = malloc(strlen(stuff) + 1);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strcpy(x-&gt;stuff, stuff);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x-&gt;another_thing = *yp;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*yp = x;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int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main(void)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{  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struct thing *y = NULL;</a:t>
            </a:r>
          </a:p>
          <a:p>
            <a:pPr>
              <a:spcBef>
                <a:spcPct val="0"/>
              </a:spcBef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action1(&amp;y, "Cox");</a:t>
            </a:r>
          </a:p>
        </p:txBody>
      </p:sp>
      <p:sp>
        <p:nvSpPr>
          <p:cNvPr id="56327" name="Text Box 3">
            <a:extLst>
              <a:ext uri="{FF2B5EF4-FFF2-40B4-BE49-F238E27FC236}">
                <a16:creationId xmlns:a16="http://schemas.microsoft.com/office/drawing/2014/main" id="{A3E3F30A-768A-F618-EAFB-84855F548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295400"/>
            <a:ext cx="2362200" cy="7381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#include &lt;stdio.h&gt;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#include &lt;stdlib.h&gt;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#include &lt;string.h&gt;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64C17E-317F-07A9-5554-B2A82B158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81600"/>
            <a:ext cx="8153400" cy="762000"/>
          </a:xfrm>
          <a:prstGeom prst="rect">
            <a:avLst/>
          </a:prstGeom>
          <a:gradFill rotWithShape="1">
            <a:gsLst>
              <a:gs pos="0">
                <a:srgbClr val="C8AED4"/>
              </a:gs>
              <a:gs pos="100000">
                <a:srgbClr val="5F0075"/>
              </a:gs>
            </a:gsLst>
            <a:lin ang="5400000"/>
          </a:gra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action1() inserts a new node storing the specified string into the linked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1BA099A8-E598-2AB8-0362-4A5D5EAA59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does action2() do?</a:t>
            </a:r>
          </a:p>
        </p:txBody>
      </p:sp>
      <p:sp>
        <p:nvSpPr>
          <p:cNvPr id="57346" name="Date Placeholder 3">
            <a:extLst>
              <a:ext uri="{FF2B5EF4-FFF2-40B4-BE49-F238E27FC236}">
                <a16:creationId xmlns:a16="http://schemas.microsoft.com/office/drawing/2014/main" id="{F220906D-3432-13B5-B9E4-F7ABFC67BA4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7347" name="Footer Placeholder 4">
            <a:extLst>
              <a:ext uri="{FF2B5EF4-FFF2-40B4-BE49-F238E27FC236}">
                <a16:creationId xmlns:a16="http://schemas.microsoft.com/office/drawing/2014/main" id="{391155AD-CC78-8615-94B5-1900D9A6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57348" name="Slide Number Placeholder 5">
            <a:extLst>
              <a:ext uri="{FF2B5EF4-FFF2-40B4-BE49-F238E27FC236}">
                <a16:creationId xmlns:a16="http://schemas.microsoft.com/office/drawing/2014/main" id="{22C417FF-320B-EDBA-D4D2-6EFAC25EE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0CEA70-9022-4CD8-99A7-C36ED3D8535B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7349" name="Text Box 3">
            <a:extLst>
              <a:ext uri="{FF2B5EF4-FFF2-40B4-BE49-F238E27FC236}">
                <a16:creationId xmlns:a16="http://schemas.microsoft.com/office/drawing/2014/main" id="{57BF9CF8-79F8-D5FF-B270-C27DCC33A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43000"/>
            <a:ext cx="7620000" cy="50482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struct thing {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char *stuff;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struct thing *another_thing;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}; 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void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action2(struct thing **yp)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{  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struct thing *x;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while ((x = *yp) != NULL) {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printf("%s ", x-&gt;stuff);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yp = &amp;x-&gt;another_thing;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}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putchar('\n');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int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main(void)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{  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struct thing *y = NULL;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...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action2(&amp;y);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9A6480-6F71-5333-EF93-EACDA0231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81600"/>
            <a:ext cx="8153400" cy="762000"/>
          </a:xfrm>
          <a:prstGeom prst="rect">
            <a:avLst/>
          </a:prstGeom>
          <a:gradFill rotWithShape="1">
            <a:gsLst>
              <a:gs pos="0">
                <a:srgbClr val="C8AED4"/>
              </a:gs>
              <a:gs pos="100000">
                <a:srgbClr val="5F0075"/>
              </a:gs>
            </a:gsLst>
            <a:lin ang="5400000"/>
          </a:gra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action2() prints the strings stored in the 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linked list nodes sequentially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4DF99A71-2456-EDA4-462F-FF3B28DE2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does action3() do?</a:t>
            </a:r>
          </a:p>
        </p:txBody>
      </p:sp>
      <p:sp>
        <p:nvSpPr>
          <p:cNvPr id="58370" name="Date Placeholder 3">
            <a:extLst>
              <a:ext uri="{FF2B5EF4-FFF2-40B4-BE49-F238E27FC236}">
                <a16:creationId xmlns:a16="http://schemas.microsoft.com/office/drawing/2014/main" id="{57E86E35-1995-C562-2D83-765F2089E31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8371" name="Footer Placeholder 4">
            <a:extLst>
              <a:ext uri="{FF2B5EF4-FFF2-40B4-BE49-F238E27FC236}">
                <a16:creationId xmlns:a16="http://schemas.microsoft.com/office/drawing/2014/main" id="{9987ACAE-18E9-77E6-9987-BF15B6DC2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58372" name="Slide Number Placeholder 5">
            <a:extLst>
              <a:ext uri="{FF2B5EF4-FFF2-40B4-BE49-F238E27FC236}">
                <a16:creationId xmlns:a16="http://schemas.microsoft.com/office/drawing/2014/main" id="{8620195E-43C5-5F74-7046-3857DDF1B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77A0D2-940D-4822-935A-C91645D1839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8373" name="Text Box 3">
            <a:extLst>
              <a:ext uri="{FF2B5EF4-FFF2-40B4-BE49-F238E27FC236}">
                <a16:creationId xmlns:a16="http://schemas.microsoft.com/office/drawing/2014/main" id="{78D2797C-06E2-9935-D007-26BFC18A1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43000"/>
            <a:ext cx="7620000" cy="5262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struct thing {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char *stuff;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struct thing *another_thing;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}; 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bool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action3(struct thing **yp, const char *stuff)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{  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struct thing *x;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while ((x = *yp) != NULL) {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if (strcmp(x-&gt;stuff, stuff) == 0)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return (true);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else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yp = &amp;x-&gt;another_thing;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}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return (false);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int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main(void)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{  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struct thing *y = NULL;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...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action3(&amp;y, "Cox");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2874EB-7CA8-BEA9-AEFF-99B518B60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81600"/>
            <a:ext cx="8153400" cy="762000"/>
          </a:xfrm>
          <a:prstGeom prst="rect">
            <a:avLst/>
          </a:prstGeom>
          <a:gradFill rotWithShape="1">
            <a:gsLst>
              <a:gs pos="0">
                <a:srgbClr val="C8AED4"/>
              </a:gs>
              <a:gs pos="100000">
                <a:srgbClr val="5F0075"/>
              </a:gs>
            </a:gsLst>
            <a:lin ang="5400000"/>
          </a:gra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action3() finds out whether a string 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is stored in the linked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684264E4-6D29-7637-6124-3EEFE08E8D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does action4() do?</a:t>
            </a:r>
          </a:p>
        </p:txBody>
      </p:sp>
      <p:sp>
        <p:nvSpPr>
          <p:cNvPr id="59394" name="Date Placeholder 3">
            <a:extLst>
              <a:ext uri="{FF2B5EF4-FFF2-40B4-BE49-F238E27FC236}">
                <a16:creationId xmlns:a16="http://schemas.microsoft.com/office/drawing/2014/main" id="{EA05FADE-3AF8-C382-2EDA-DFEBC772E3B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9395" name="Footer Placeholder 4">
            <a:extLst>
              <a:ext uri="{FF2B5EF4-FFF2-40B4-BE49-F238E27FC236}">
                <a16:creationId xmlns:a16="http://schemas.microsoft.com/office/drawing/2014/main" id="{13AC535D-8D80-5FCD-9BC9-4C0C58B2A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59396" name="Slide Number Placeholder 5">
            <a:extLst>
              <a:ext uri="{FF2B5EF4-FFF2-40B4-BE49-F238E27FC236}">
                <a16:creationId xmlns:a16="http://schemas.microsoft.com/office/drawing/2014/main" id="{1D9984D5-8DC6-D2A6-365F-8561AB97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C8B230-5AD0-43CE-A479-B9DCDBBAA75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9397" name="Text Box 3">
            <a:extLst>
              <a:ext uri="{FF2B5EF4-FFF2-40B4-BE49-F238E27FC236}">
                <a16:creationId xmlns:a16="http://schemas.microsoft.com/office/drawing/2014/main" id="{903A93E2-117E-D8AF-0088-04C857645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38238"/>
            <a:ext cx="7620000" cy="526256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struct thing {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char *stuff;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struct thing *another_thing;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}; 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void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action4(struct thing **yp, const char *stuff)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{  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struct thing *x;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while ((x = *yp) != NULL) {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if (strcmp(x-&gt;stuff, stuff) == 0) {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*yp = x-&gt;another_thing;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free(x-&gt;stuff);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free(x);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return;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} else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yp = &amp;x-&gt;another_thing;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}                                                   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int main(void) {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struct thing *y = NULL; 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...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action4(&amp;y, "Cox");</a:t>
            </a:r>
          </a:p>
        </p:txBody>
      </p:sp>
      <p:sp>
        <p:nvSpPr>
          <p:cNvPr id="9" name="Line Callout 1 8">
            <a:extLst>
              <a:ext uri="{FF2B5EF4-FFF2-40B4-BE49-F238E27FC236}">
                <a16:creationId xmlns:a16="http://schemas.microsoft.com/office/drawing/2014/main" id="{4460FECF-8E68-07D2-DC9A-A824252B5384}"/>
              </a:ext>
            </a:extLst>
          </p:cNvPr>
          <p:cNvSpPr>
            <a:spLocks/>
          </p:cNvSpPr>
          <p:nvPr/>
        </p:nvSpPr>
        <p:spPr bwMode="auto">
          <a:xfrm>
            <a:off x="4800600" y="5181600"/>
            <a:ext cx="3048000" cy="685800"/>
          </a:xfrm>
          <a:prstGeom prst="borderCallout1">
            <a:avLst>
              <a:gd name="adj1" fmla="val 18750"/>
              <a:gd name="adj2" fmla="val -8333"/>
              <a:gd name="adj3" fmla="val 67602"/>
              <a:gd name="adj4" fmla="val -55375"/>
            </a:avLst>
          </a:prstGeom>
          <a:gradFill rotWithShape="1">
            <a:gsLst>
              <a:gs pos="0">
                <a:srgbClr val="C8AED4"/>
              </a:gs>
              <a:gs pos="100000">
                <a:srgbClr val="5F0075"/>
              </a:gs>
            </a:gsLst>
            <a:lin ang="5400000"/>
          </a:gra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style compromised to save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E529B6-205D-5DEC-9D39-43F82AA2B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81600"/>
            <a:ext cx="8153400" cy="914400"/>
          </a:xfrm>
          <a:prstGeom prst="rect">
            <a:avLst/>
          </a:prstGeom>
          <a:gradFill rotWithShape="1">
            <a:gsLst>
              <a:gs pos="0">
                <a:srgbClr val="C8AED4"/>
              </a:gs>
              <a:gs pos="100000">
                <a:srgbClr val="5F0075"/>
              </a:gs>
            </a:gsLst>
            <a:lin ang="5400000"/>
          </a:gradFill>
          <a:ln w="9525">
            <a:solidFill>
              <a:srgbClr val="55006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action4() deletes the first list node that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chemeClr val="lt1"/>
                </a:solidFill>
                <a:latin typeface="+mn-lt"/>
                <a:ea typeface="+mn-ea"/>
              </a:rPr>
              <a:t>stores the specified 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>
            <a:extLst>
              <a:ext uri="{FF2B5EF4-FFF2-40B4-BE49-F238E27FC236}">
                <a16:creationId xmlns:a16="http://schemas.microsoft.com/office/drawing/2014/main" id="{FD70022D-0771-44B5-6E47-E2BAF694BA7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0418" name="Footer Placeholder 4">
            <a:extLst>
              <a:ext uri="{FF2B5EF4-FFF2-40B4-BE49-F238E27FC236}">
                <a16:creationId xmlns:a16="http://schemas.microsoft.com/office/drawing/2014/main" id="{284F0B01-B6CB-DC1D-5F57-1BC6C78BE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60419" name="Slide Number Placeholder 5">
            <a:extLst>
              <a:ext uri="{FF2B5EF4-FFF2-40B4-BE49-F238E27FC236}">
                <a16:creationId xmlns:a16="http://schemas.microsoft.com/office/drawing/2014/main" id="{F2698B87-7D2C-B16F-5E48-CCAD60031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8A00E7-FD08-40BE-8F8A-C78384459BB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5265B293-4B1D-AA6D-F22E-A5CE1563D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Time</a:t>
            </a:r>
          </a:p>
        </p:txBody>
      </p:sp>
      <p:sp>
        <p:nvSpPr>
          <p:cNvPr id="60421" name="Rectangle 3">
            <a:extLst>
              <a:ext uri="{FF2B5EF4-FFF2-40B4-BE49-F238E27FC236}">
                <a16:creationId xmlns:a16="http://schemas.microsoft.com/office/drawing/2014/main" id="{15A45880-E1EA-228C-47B3-75E3A5E3CF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/>
              </a:rPr>
              <a:t>Assembly</a:t>
            </a:r>
            <a:endParaRPr lang="en-US" altLang="en-US" dirty="0"/>
          </a:p>
          <a:p>
            <a:r>
              <a:rPr lang="en-US" altLang="en-US" dirty="0">
                <a:ea typeface="MS PGothic"/>
              </a:rPr>
              <a:t>Lab: Advanced I/O in C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>
            <a:extLst>
              <a:ext uri="{FF2B5EF4-FFF2-40B4-BE49-F238E27FC236}">
                <a16:creationId xmlns:a16="http://schemas.microsoft.com/office/drawing/2014/main" id="{D61086D5-D143-0D28-C470-99D6DB974FB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C7F7A6C9-0291-378A-8691-19920654E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Arrays and Pointers</a:t>
            </a:r>
          </a:p>
        </p:txBody>
      </p:sp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FA88C121-1993-F888-D2D0-8475DE6EA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1B1B91-B299-4211-84DB-A054A7FB5E3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AD89E930-3793-2C9C-4DD3-027FC842DD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Pointer Arithmetic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7FAD8B9B-5EEF-9A18-407E-B7FB093D1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563688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i="1"/>
              <a:t>pointer</a:t>
            </a:r>
            <a:r>
              <a:rPr lang="en-US" altLang="en-US"/>
              <a:t> + </a:t>
            </a:r>
            <a:r>
              <a:rPr lang="en-US" altLang="en-US" i="1"/>
              <a:t>number</a:t>
            </a:r>
            <a:r>
              <a:rPr lang="en-US" altLang="en-US"/>
              <a:t>		</a:t>
            </a:r>
            <a:r>
              <a:rPr lang="en-US" altLang="en-US" i="1"/>
              <a:t>pointer</a:t>
            </a:r>
            <a:r>
              <a:rPr lang="en-US" altLang="en-US"/>
              <a:t> – </a:t>
            </a:r>
            <a:r>
              <a:rPr lang="en-US" altLang="en-US" i="1"/>
              <a:t>number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/>
              <a:t>E.g., </a:t>
            </a:r>
            <a:r>
              <a:rPr lang="en-US" altLang="en-US" i="1"/>
              <a:t>pointer</a:t>
            </a:r>
            <a:r>
              <a:rPr lang="en-US" altLang="en-US"/>
              <a:t> </a:t>
            </a:r>
            <a:r>
              <a:rPr lang="en-US" altLang="en-US">
                <a:latin typeface="Courier New" panose="02070309020205020404" pitchFamily="49" charset="0"/>
              </a:rPr>
              <a:t>+ 1</a:t>
            </a:r>
            <a:r>
              <a:rPr lang="en-US" altLang="en-US"/>
              <a:t>	   adds 1 </a:t>
            </a:r>
            <a:r>
              <a:rPr lang="en-US" altLang="en-US" u="sng"/>
              <a:t>something</a:t>
            </a:r>
            <a:r>
              <a:rPr lang="en-US" altLang="en-US"/>
              <a:t> to a pointer</a:t>
            </a:r>
          </a:p>
        </p:txBody>
      </p:sp>
      <p:grpSp>
        <p:nvGrpSpPr>
          <p:cNvPr id="19462" name="Group 4">
            <a:extLst>
              <a:ext uri="{FF2B5EF4-FFF2-40B4-BE49-F238E27FC236}">
                <a16:creationId xmlns:a16="http://schemas.microsoft.com/office/drawing/2014/main" id="{BE77D68C-EBDC-BA8B-499C-43B04FE2FA76}"/>
              </a:ext>
            </a:extLst>
          </p:cNvPr>
          <p:cNvGrpSpPr>
            <a:grpSpLocks/>
          </p:cNvGrpSpPr>
          <p:nvPr/>
        </p:nvGrpSpPr>
        <p:grpSpPr bwMode="auto">
          <a:xfrm>
            <a:off x="1300163" y="2801938"/>
            <a:ext cx="6551612" cy="1568450"/>
            <a:chOff x="816" y="1872"/>
            <a:chExt cx="4127" cy="988"/>
          </a:xfrm>
        </p:grpSpPr>
        <p:sp>
          <p:nvSpPr>
            <p:cNvPr id="19469" name="Text Box 5">
              <a:extLst>
                <a:ext uri="{FF2B5EF4-FFF2-40B4-BE49-F238E27FC236}">
                  <a16:creationId xmlns:a16="http://schemas.microsoft.com/office/drawing/2014/main" id="{A2A4C66D-95B0-324E-2569-7CAF051528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872"/>
              <a:ext cx="892" cy="9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char   *p;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char    a;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char    b;</a:t>
              </a:r>
            </a:p>
            <a:p>
              <a:pPr eaLnBrk="1" hangingPunct="1">
                <a:spcBef>
                  <a:spcPct val="0"/>
                </a:spcBef>
              </a:pPr>
              <a:endParaRPr lang="en-US" altLang="en-US" sz="160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 = &amp;a;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 += 1;</a:t>
              </a:r>
            </a:p>
          </p:txBody>
        </p:sp>
        <p:sp>
          <p:nvSpPr>
            <p:cNvPr id="19470" name="Text Box 6">
              <a:extLst>
                <a:ext uri="{FF2B5EF4-FFF2-40B4-BE49-F238E27FC236}">
                  <a16:creationId xmlns:a16="http://schemas.microsoft.com/office/drawing/2014/main" id="{E708ED56-086A-633A-FD77-1162408AB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872"/>
              <a:ext cx="815" cy="9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int   *p;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int    a;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int    b;</a:t>
              </a:r>
            </a:p>
            <a:p>
              <a:pPr eaLnBrk="1" hangingPunct="1">
                <a:spcBef>
                  <a:spcPct val="0"/>
                </a:spcBef>
              </a:pPr>
              <a:endParaRPr lang="en-US" altLang="en-US" sz="160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 = &amp;a;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p += 1;</a:t>
              </a:r>
            </a:p>
          </p:txBody>
        </p:sp>
      </p:grpSp>
      <p:sp>
        <p:nvSpPr>
          <p:cNvPr id="107528" name="Text Box 8">
            <a:extLst>
              <a:ext uri="{FF2B5EF4-FFF2-40B4-BE49-F238E27FC236}">
                <a16:creationId xmlns:a16="http://schemas.microsoft.com/office/drawing/2014/main" id="{90C8460D-0AF0-C96C-A014-11922055D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163" y="4038600"/>
            <a:ext cx="37798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/>
              <a:t>In each, p now points to b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600"/>
              <a:t>(Assuming compiler doesn</a:t>
            </a:r>
            <a:r>
              <a:rPr lang="ja-JP" altLang="en-US" sz="1600"/>
              <a:t>’</a:t>
            </a:r>
            <a:r>
              <a:rPr lang="en-US" altLang="ja-JP" sz="1600"/>
              <a:t>t reorder variables in memory)</a:t>
            </a:r>
            <a:endParaRPr lang="en-US" altLang="en-US" sz="1600"/>
          </a:p>
        </p:txBody>
      </p:sp>
      <p:sp>
        <p:nvSpPr>
          <p:cNvPr id="107529" name="Line 9">
            <a:extLst>
              <a:ext uri="{FF2B5EF4-FFF2-40B4-BE49-F238E27FC236}">
                <a16:creationId xmlns:a16="http://schemas.microsoft.com/office/drawing/2014/main" id="{74D48F6A-C4BD-2E7E-EE7B-FA535201CF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4191000"/>
            <a:ext cx="471488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0" name="Line 10">
            <a:extLst>
              <a:ext uri="{FF2B5EF4-FFF2-40B4-BE49-F238E27FC236}">
                <a16:creationId xmlns:a16="http://schemas.microsoft.com/office/drawing/2014/main" id="{FDB5BFD0-9E66-15BB-8E76-8A06B8A1E1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913" y="4191000"/>
            <a:ext cx="471487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2" name="Text Box 12">
            <a:extLst>
              <a:ext uri="{FF2B5EF4-FFF2-40B4-BE49-F238E27FC236}">
                <a16:creationId xmlns:a16="http://schemas.microsoft.com/office/drawing/2014/main" id="{19E8E9E9-51AA-88BA-2934-B9B43C3D2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81575"/>
            <a:ext cx="28908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/>
              <a:t>Adds 1*sizeof(char) to the memory address</a:t>
            </a:r>
          </a:p>
        </p:txBody>
      </p:sp>
      <p:sp>
        <p:nvSpPr>
          <p:cNvPr id="107533" name="Text Box 13">
            <a:extLst>
              <a:ext uri="{FF2B5EF4-FFF2-40B4-BE49-F238E27FC236}">
                <a16:creationId xmlns:a16="http://schemas.microsoft.com/office/drawing/2014/main" id="{4B520395-5477-D01B-C4AE-9F8BD6110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981575"/>
            <a:ext cx="2800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/>
              <a:t>Adds 1*sizeof(int) to the memory address</a:t>
            </a:r>
          </a:p>
        </p:txBody>
      </p:sp>
      <p:sp>
        <p:nvSpPr>
          <p:cNvPr id="107534" name="Text Box 14">
            <a:extLst>
              <a:ext uri="{FF2B5EF4-FFF2-40B4-BE49-F238E27FC236}">
                <a16:creationId xmlns:a16="http://schemas.microsoft.com/office/drawing/2014/main" id="{D45CD611-C027-E455-A947-7E8C96869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650" y="5759450"/>
            <a:ext cx="529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/>
              <a:t>Pointer arithmetic should be used </a:t>
            </a:r>
            <a:r>
              <a:rPr lang="en-US" altLang="en-US" sz="1600" u="sng"/>
              <a:t>cautiously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8" grpId="0"/>
      <p:bldP spid="107532" grpId="0"/>
      <p:bldP spid="107533" grpId="0"/>
      <p:bldP spid="1075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4">
            <a:extLst>
              <a:ext uri="{FF2B5EF4-FFF2-40B4-BE49-F238E27FC236}">
                <a16:creationId xmlns:a16="http://schemas.microsoft.com/office/drawing/2014/main" id="{A68DE552-2A78-22E1-1E03-875FD2E2DB0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0482" name="Footer Placeholder 5">
            <a:extLst>
              <a:ext uri="{FF2B5EF4-FFF2-40B4-BE49-F238E27FC236}">
                <a16:creationId xmlns:a16="http://schemas.microsoft.com/office/drawing/2014/main" id="{1876673A-A7D5-0830-502A-71D89A9D8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20483" name="Slide Number Placeholder 6">
            <a:extLst>
              <a:ext uri="{FF2B5EF4-FFF2-40B4-BE49-F238E27FC236}">
                <a16:creationId xmlns:a16="http://schemas.microsoft.com/office/drawing/2014/main" id="{2183309F-4BE5-09EE-7EEC-068F4EE92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C1BEDC-62C2-45C5-927C-DD528C47247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62519278-7638-E495-49A4-1392CDD2C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you tell if there is padding?</a:t>
            </a:r>
          </a:p>
        </p:txBody>
      </p:sp>
      <p:grpSp>
        <p:nvGrpSpPr>
          <p:cNvPr id="20485" name="Group 4">
            <a:extLst>
              <a:ext uri="{FF2B5EF4-FFF2-40B4-BE49-F238E27FC236}">
                <a16:creationId xmlns:a16="http://schemas.microsoft.com/office/drawing/2014/main" id="{6037F7D4-EC8B-6C9C-75DF-9818F2A3F5EA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876800"/>
            <a:ext cx="6096000" cy="771525"/>
            <a:chOff x="960" y="3024"/>
            <a:chExt cx="3840" cy="486"/>
          </a:xfrm>
        </p:grpSpPr>
        <p:grpSp>
          <p:nvGrpSpPr>
            <p:cNvPr id="20488" name="Group 5">
              <a:extLst>
                <a:ext uri="{FF2B5EF4-FFF2-40B4-BE49-F238E27FC236}">
                  <a16:creationId xmlns:a16="http://schemas.microsoft.com/office/drawing/2014/main" id="{4BE2F4A2-F1FA-86DB-4C8A-501A4D7A29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3216"/>
              <a:ext cx="3840" cy="294"/>
              <a:chOff x="1104" y="3408"/>
              <a:chExt cx="3840" cy="294"/>
            </a:xfrm>
          </p:grpSpPr>
          <p:sp>
            <p:nvSpPr>
              <p:cNvPr id="20498" name="Text Box 6">
                <a:extLst>
                  <a:ext uri="{FF2B5EF4-FFF2-40B4-BE49-F238E27FC236}">
                    <a16:creationId xmlns:a16="http://schemas.microsoft.com/office/drawing/2014/main" id="{9D4AB304-844D-259B-E35E-A470281F33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62</a:t>
                </a:r>
              </a:p>
            </p:txBody>
          </p:sp>
          <p:sp>
            <p:nvSpPr>
              <p:cNvPr id="20499" name="Text Box 7">
                <a:extLst>
                  <a:ext uri="{FF2B5EF4-FFF2-40B4-BE49-F238E27FC236}">
                    <a16:creationId xmlns:a16="http://schemas.microsoft.com/office/drawing/2014/main" id="{ED29FEA3-A851-3198-A92E-8ED5D9A523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61</a:t>
                </a:r>
              </a:p>
            </p:txBody>
          </p:sp>
          <p:sp>
            <p:nvSpPr>
              <p:cNvPr id="20500" name="Text Box 8">
                <a:extLst>
                  <a:ext uri="{FF2B5EF4-FFF2-40B4-BE49-F238E27FC236}">
                    <a16:creationId xmlns:a16="http://schemas.microsoft.com/office/drawing/2014/main" id="{2E0D630E-EC9E-6AFD-6850-583DE200F4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20501" name="Text Box 9">
                <a:extLst>
                  <a:ext uri="{FF2B5EF4-FFF2-40B4-BE49-F238E27FC236}">
                    <a16:creationId xmlns:a16="http://schemas.microsoft.com/office/drawing/2014/main" id="{C0F6BEFE-D949-9EE7-2F82-E92B0AF573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20502" name="Text Box 10">
                <a:extLst>
                  <a:ext uri="{FF2B5EF4-FFF2-40B4-BE49-F238E27FC236}">
                    <a16:creationId xmlns:a16="http://schemas.microsoft.com/office/drawing/2014/main" id="{10B80404-902D-C534-0839-DD43F15E7B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EF</a:t>
                </a:r>
              </a:p>
            </p:txBody>
          </p:sp>
          <p:sp>
            <p:nvSpPr>
              <p:cNvPr id="20503" name="Text Box 11">
                <a:extLst>
                  <a:ext uri="{FF2B5EF4-FFF2-40B4-BE49-F238E27FC236}">
                    <a16:creationId xmlns:a16="http://schemas.microsoft.com/office/drawing/2014/main" id="{327749F6-B78A-36CB-3A71-2928194788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BE</a:t>
                </a:r>
              </a:p>
            </p:txBody>
          </p:sp>
          <p:sp>
            <p:nvSpPr>
              <p:cNvPr id="20504" name="Text Box 12">
                <a:extLst>
                  <a:ext uri="{FF2B5EF4-FFF2-40B4-BE49-F238E27FC236}">
                    <a16:creationId xmlns:a16="http://schemas.microsoft.com/office/drawing/2014/main" id="{AD6A6438-2F75-E48A-68F6-0B9AEB303E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AD</a:t>
                </a:r>
              </a:p>
            </p:txBody>
          </p:sp>
          <p:sp>
            <p:nvSpPr>
              <p:cNvPr id="20505" name="Text Box 13">
                <a:extLst>
                  <a:ext uri="{FF2B5EF4-FFF2-40B4-BE49-F238E27FC236}">
                    <a16:creationId xmlns:a16="http://schemas.microsoft.com/office/drawing/2014/main" id="{19654BFF-2175-B118-11ED-191ABDB3E5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DE</a:t>
                </a:r>
              </a:p>
            </p:txBody>
          </p:sp>
        </p:grpSp>
        <p:sp>
          <p:nvSpPr>
            <p:cNvPr id="20489" name="Line 14">
              <a:extLst>
                <a:ext uri="{FF2B5EF4-FFF2-40B4-BE49-F238E27FC236}">
                  <a16:creationId xmlns:a16="http://schemas.microsoft.com/office/drawing/2014/main" id="{44DF2A3D-7AD5-A066-2503-5E7EEAA513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Line 15">
              <a:extLst>
                <a:ext uri="{FF2B5EF4-FFF2-40B4-BE49-F238E27FC236}">
                  <a16:creationId xmlns:a16="http://schemas.microsoft.com/office/drawing/2014/main" id="{1A4988A2-6FC2-11CC-4672-20226B2D17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6">
              <a:extLst>
                <a:ext uri="{FF2B5EF4-FFF2-40B4-BE49-F238E27FC236}">
                  <a16:creationId xmlns:a16="http://schemas.microsoft.com/office/drawing/2014/main" id="{745FA179-DDB4-D398-6D87-251F1FDC42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7">
              <a:extLst>
                <a:ext uri="{FF2B5EF4-FFF2-40B4-BE49-F238E27FC236}">
                  <a16:creationId xmlns:a16="http://schemas.microsoft.com/office/drawing/2014/main" id="{0AF42D18-3A23-6378-84A5-572EFBAB67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8">
              <a:extLst>
                <a:ext uri="{FF2B5EF4-FFF2-40B4-BE49-F238E27FC236}">
                  <a16:creationId xmlns:a16="http://schemas.microsoft.com/office/drawing/2014/main" id="{DFB512AB-D7DA-89D0-BFA2-870A3D545E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Text Box 19">
              <a:extLst>
                <a:ext uri="{FF2B5EF4-FFF2-40B4-BE49-F238E27FC236}">
                  <a16:creationId xmlns:a16="http://schemas.microsoft.com/office/drawing/2014/main" id="{A91C453D-7488-6371-9B2E-C1C7BB044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c1</a:t>
              </a:r>
            </a:p>
          </p:txBody>
        </p:sp>
        <p:sp>
          <p:nvSpPr>
            <p:cNvPr id="20495" name="Text Box 20">
              <a:extLst>
                <a:ext uri="{FF2B5EF4-FFF2-40B4-BE49-F238E27FC236}">
                  <a16:creationId xmlns:a16="http://schemas.microsoft.com/office/drawing/2014/main" id="{51AE2B6B-C7BC-EE25-A299-EA2E856C75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c2</a:t>
              </a:r>
            </a:p>
          </p:txBody>
        </p:sp>
        <p:sp>
          <p:nvSpPr>
            <p:cNvPr id="20496" name="Text Box 21">
              <a:extLst>
                <a:ext uri="{FF2B5EF4-FFF2-40B4-BE49-F238E27FC236}">
                  <a16:creationId xmlns:a16="http://schemas.microsoft.com/office/drawing/2014/main" id="{E64623C9-874D-4A88-C8E9-2B770E474A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024"/>
              <a:ext cx="1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i</a:t>
              </a:r>
            </a:p>
          </p:txBody>
        </p:sp>
        <p:sp>
          <p:nvSpPr>
            <p:cNvPr id="20497" name="Text Box 22">
              <a:extLst>
                <a:ext uri="{FF2B5EF4-FFF2-40B4-BE49-F238E27FC236}">
                  <a16:creationId xmlns:a16="http://schemas.microsoft.com/office/drawing/2014/main" id="{F5251DCB-AF28-7884-94CE-D1C614BF5C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3024"/>
              <a:ext cx="5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padding</a:t>
              </a:r>
            </a:p>
          </p:txBody>
        </p:sp>
      </p:grpSp>
      <p:sp>
        <p:nvSpPr>
          <p:cNvPr id="20486" name="Text Box 23">
            <a:extLst>
              <a:ext uri="{FF2B5EF4-FFF2-40B4-BE49-F238E27FC236}">
                <a16:creationId xmlns:a16="http://schemas.microsoft.com/office/drawing/2014/main" id="{3CD9932D-9F1E-4053-A0F6-CA4C886F8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238" y="1435100"/>
            <a:ext cx="4505325" cy="299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struct CharCharInt {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   char  c1;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   char  c2;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   int   i;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} foo;</a:t>
            </a:r>
          </a:p>
          <a:p>
            <a:pPr eaLnBrk="1" hangingPunct="1"/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…(code from before)…</a:t>
            </a:r>
          </a:p>
          <a:p>
            <a:pPr eaLnBrk="1" hangingPunct="1"/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printf(“&amp;foo.c2 = %p\n”, &amp;foo.c2);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printf(“&amp;foo.i = %p\n”, &amp;foo.i);</a:t>
            </a:r>
            <a:endParaRPr lang="en-US" altLang="en-US" sz="2800" u="sng">
              <a:latin typeface="Courier New" panose="02070309020205020404" pitchFamily="49" charset="0"/>
            </a:endParaRPr>
          </a:p>
        </p:txBody>
      </p:sp>
      <p:sp>
        <p:nvSpPr>
          <p:cNvPr id="20487" name="Content Placeholder 1">
            <a:extLst>
              <a:ext uri="{FF2B5EF4-FFF2-40B4-BE49-F238E27FC236}">
                <a16:creationId xmlns:a16="http://schemas.microsoft.com/office/drawing/2014/main" id="{E47F0AE7-CA51-7299-AA3A-FAF132BD6BE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en-US"/>
              <a:t>Yes!</a:t>
            </a:r>
          </a:p>
          <a:p>
            <a:pPr marL="0" indent="0"/>
            <a:endParaRPr lang="en-US" altLang="en-US"/>
          </a:p>
          <a:p>
            <a:pPr marL="0" indent="0"/>
            <a:r>
              <a:rPr lang="en-US" altLang="en-US"/>
              <a:t>Print the</a:t>
            </a:r>
          </a:p>
          <a:p>
            <a:pPr marL="0" indent="0"/>
            <a:r>
              <a:rPr lang="en-US" altLang="en-US"/>
              <a:t>addresses of</a:t>
            </a:r>
          </a:p>
          <a:p>
            <a:pPr marL="0" indent="0"/>
            <a:r>
              <a:rPr lang="en-US" altLang="en-US"/>
              <a:t>foo.c2 and</a:t>
            </a:r>
          </a:p>
          <a:p>
            <a:pPr marL="0" indent="0"/>
            <a:r>
              <a:rPr lang="en-US" altLang="en-US"/>
              <a:t>foo.i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4">
            <a:extLst>
              <a:ext uri="{FF2B5EF4-FFF2-40B4-BE49-F238E27FC236}">
                <a16:creationId xmlns:a16="http://schemas.microsoft.com/office/drawing/2014/main" id="{FC7C007B-B181-C2BD-49E8-B0A9C2AF55D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1506" name="Footer Placeholder 5">
            <a:extLst>
              <a:ext uri="{FF2B5EF4-FFF2-40B4-BE49-F238E27FC236}">
                <a16:creationId xmlns:a16="http://schemas.microsoft.com/office/drawing/2014/main" id="{0136275B-2AC4-7A33-6CFA-80C6B457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21507" name="Slide Number Placeholder 6">
            <a:extLst>
              <a:ext uri="{FF2B5EF4-FFF2-40B4-BE49-F238E27FC236}">
                <a16:creationId xmlns:a16="http://schemas.microsoft.com/office/drawing/2014/main" id="{D0E079A6-A422-E430-1F2F-F7BD598A0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5B20BFC-FBC5-4470-8E47-65DBA618B0B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89F54457-2D45-F5FD-6352-833D57E35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you access the padding?</a:t>
            </a:r>
          </a:p>
        </p:txBody>
      </p:sp>
      <p:grpSp>
        <p:nvGrpSpPr>
          <p:cNvPr id="21509" name="Group 4">
            <a:extLst>
              <a:ext uri="{FF2B5EF4-FFF2-40B4-BE49-F238E27FC236}">
                <a16:creationId xmlns:a16="http://schemas.microsoft.com/office/drawing/2014/main" id="{532676E1-8387-A7D4-D7F3-0C5C63CDBF11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876800"/>
            <a:ext cx="6096000" cy="771525"/>
            <a:chOff x="960" y="3024"/>
            <a:chExt cx="3840" cy="486"/>
          </a:xfrm>
        </p:grpSpPr>
        <p:grpSp>
          <p:nvGrpSpPr>
            <p:cNvPr id="21514" name="Group 5">
              <a:extLst>
                <a:ext uri="{FF2B5EF4-FFF2-40B4-BE49-F238E27FC236}">
                  <a16:creationId xmlns:a16="http://schemas.microsoft.com/office/drawing/2014/main" id="{C580D1B5-106F-A555-3926-631FCF9168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3216"/>
              <a:ext cx="3840" cy="294"/>
              <a:chOff x="1104" y="3408"/>
              <a:chExt cx="3840" cy="294"/>
            </a:xfrm>
          </p:grpSpPr>
          <p:sp>
            <p:nvSpPr>
              <p:cNvPr id="21524" name="Text Box 6">
                <a:extLst>
                  <a:ext uri="{FF2B5EF4-FFF2-40B4-BE49-F238E27FC236}">
                    <a16:creationId xmlns:a16="http://schemas.microsoft.com/office/drawing/2014/main" id="{96884E72-095A-8093-B714-5DC6419CC0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62</a:t>
                </a:r>
              </a:p>
            </p:txBody>
          </p:sp>
          <p:sp>
            <p:nvSpPr>
              <p:cNvPr id="21525" name="Text Box 7">
                <a:extLst>
                  <a:ext uri="{FF2B5EF4-FFF2-40B4-BE49-F238E27FC236}">
                    <a16:creationId xmlns:a16="http://schemas.microsoft.com/office/drawing/2014/main" id="{0199A814-66E9-5B00-0D5C-B09744B473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61</a:t>
                </a:r>
              </a:p>
            </p:txBody>
          </p:sp>
          <p:sp>
            <p:nvSpPr>
              <p:cNvPr id="21526" name="Text Box 8">
                <a:extLst>
                  <a:ext uri="{FF2B5EF4-FFF2-40B4-BE49-F238E27FC236}">
                    <a16:creationId xmlns:a16="http://schemas.microsoft.com/office/drawing/2014/main" id="{A8F68C53-84EF-65BD-36C3-BCED33C006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21527" name="Text Box 9">
                <a:extLst>
                  <a:ext uri="{FF2B5EF4-FFF2-40B4-BE49-F238E27FC236}">
                    <a16:creationId xmlns:a16="http://schemas.microsoft.com/office/drawing/2014/main" id="{9C90BD0C-2EA4-78C4-F113-80493A2433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21528" name="Text Box 10">
                <a:extLst>
                  <a:ext uri="{FF2B5EF4-FFF2-40B4-BE49-F238E27FC236}">
                    <a16:creationId xmlns:a16="http://schemas.microsoft.com/office/drawing/2014/main" id="{CF0B00EE-47A7-03E5-122D-40692B13FC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EF</a:t>
                </a:r>
              </a:p>
            </p:txBody>
          </p:sp>
          <p:sp>
            <p:nvSpPr>
              <p:cNvPr id="21529" name="Text Box 11">
                <a:extLst>
                  <a:ext uri="{FF2B5EF4-FFF2-40B4-BE49-F238E27FC236}">
                    <a16:creationId xmlns:a16="http://schemas.microsoft.com/office/drawing/2014/main" id="{4F97FBB9-36B3-A1D3-ED99-F2D8D9FC0A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BE</a:t>
                </a:r>
              </a:p>
            </p:txBody>
          </p:sp>
          <p:sp>
            <p:nvSpPr>
              <p:cNvPr id="21530" name="Text Box 12">
                <a:extLst>
                  <a:ext uri="{FF2B5EF4-FFF2-40B4-BE49-F238E27FC236}">
                    <a16:creationId xmlns:a16="http://schemas.microsoft.com/office/drawing/2014/main" id="{BC3C0B0C-F64D-79DC-3ED1-5C737E42F9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AD</a:t>
                </a:r>
              </a:p>
            </p:txBody>
          </p:sp>
          <p:sp>
            <p:nvSpPr>
              <p:cNvPr id="21531" name="Text Box 13">
                <a:extLst>
                  <a:ext uri="{FF2B5EF4-FFF2-40B4-BE49-F238E27FC236}">
                    <a16:creationId xmlns:a16="http://schemas.microsoft.com/office/drawing/2014/main" id="{F83FC8C8-EFEF-63B2-8254-C9A807A1F3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DE</a:t>
                </a:r>
              </a:p>
            </p:txBody>
          </p:sp>
        </p:grpSp>
        <p:sp>
          <p:nvSpPr>
            <p:cNvPr id="21515" name="Line 14">
              <a:extLst>
                <a:ext uri="{FF2B5EF4-FFF2-40B4-BE49-F238E27FC236}">
                  <a16:creationId xmlns:a16="http://schemas.microsoft.com/office/drawing/2014/main" id="{A022746A-790A-4587-BEE2-49BCDE60D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5">
              <a:extLst>
                <a:ext uri="{FF2B5EF4-FFF2-40B4-BE49-F238E27FC236}">
                  <a16:creationId xmlns:a16="http://schemas.microsoft.com/office/drawing/2014/main" id="{1A1C8193-6041-6615-7323-AA21B96283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Line 16">
              <a:extLst>
                <a:ext uri="{FF2B5EF4-FFF2-40B4-BE49-F238E27FC236}">
                  <a16:creationId xmlns:a16="http://schemas.microsoft.com/office/drawing/2014/main" id="{185039EC-47ED-DC15-3C87-07F3EF42BC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17">
              <a:extLst>
                <a:ext uri="{FF2B5EF4-FFF2-40B4-BE49-F238E27FC236}">
                  <a16:creationId xmlns:a16="http://schemas.microsoft.com/office/drawing/2014/main" id="{7641EFD3-AB6F-3FBD-0901-7FA67E8978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Line 18">
              <a:extLst>
                <a:ext uri="{FF2B5EF4-FFF2-40B4-BE49-F238E27FC236}">
                  <a16:creationId xmlns:a16="http://schemas.microsoft.com/office/drawing/2014/main" id="{91CD316F-4A21-E49A-F18D-5EFB25660C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Text Box 19">
              <a:extLst>
                <a:ext uri="{FF2B5EF4-FFF2-40B4-BE49-F238E27FC236}">
                  <a16:creationId xmlns:a16="http://schemas.microsoft.com/office/drawing/2014/main" id="{CCB8348D-C1DF-92A8-9C27-4584B33E5B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c1</a:t>
              </a:r>
            </a:p>
          </p:txBody>
        </p:sp>
        <p:sp>
          <p:nvSpPr>
            <p:cNvPr id="21521" name="Text Box 20">
              <a:extLst>
                <a:ext uri="{FF2B5EF4-FFF2-40B4-BE49-F238E27FC236}">
                  <a16:creationId xmlns:a16="http://schemas.microsoft.com/office/drawing/2014/main" id="{A16905AE-3D4E-D903-CB2A-2BEB0232C3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c2</a:t>
              </a:r>
            </a:p>
          </p:txBody>
        </p:sp>
        <p:sp>
          <p:nvSpPr>
            <p:cNvPr id="21522" name="Text Box 21">
              <a:extLst>
                <a:ext uri="{FF2B5EF4-FFF2-40B4-BE49-F238E27FC236}">
                  <a16:creationId xmlns:a16="http://schemas.microsoft.com/office/drawing/2014/main" id="{44762034-3D19-9D30-C63D-181FFC1BC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024"/>
              <a:ext cx="1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i</a:t>
              </a:r>
            </a:p>
          </p:txBody>
        </p:sp>
        <p:sp>
          <p:nvSpPr>
            <p:cNvPr id="21523" name="Text Box 22">
              <a:extLst>
                <a:ext uri="{FF2B5EF4-FFF2-40B4-BE49-F238E27FC236}">
                  <a16:creationId xmlns:a16="http://schemas.microsoft.com/office/drawing/2014/main" id="{F2BC4D69-0533-9BE8-FC33-6A72B8BA5B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3024"/>
              <a:ext cx="5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padding</a:t>
              </a:r>
            </a:p>
          </p:txBody>
        </p:sp>
      </p:grpSp>
      <p:sp>
        <p:nvSpPr>
          <p:cNvPr id="21510" name="Text Box 23">
            <a:extLst>
              <a:ext uri="{FF2B5EF4-FFF2-40B4-BE49-F238E27FC236}">
                <a16:creationId xmlns:a16="http://schemas.microsoft.com/office/drawing/2014/main" id="{536FAC7B-2B3C-3D0F-979F-9F03F8CB3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850" y="1350963"/>
            <a:ext cx="2654300" cy="3292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struct CharCharInt {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   char  c1;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   char  c2;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   int   i;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} foo;</a:t>
            </a:r>
          </a:p>
          <a:p>
            <a:pPr eaLnBrk="1" hangingPunct="1"/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…(code from before)…</a:t>
            </a:r>
          </a:p>
          <a:p>
            <a:pPr eaLnBrk="1" hangingPunct="1"/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char *cp = &amp;foo.c2;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cp += 1;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*cp = 0x7F;</a:t>
            </a:r>
            <a:endParaRPr lang="en-US" altLang="en-US" sz="2800" u="sng">
              <a:latin typeface="Courier New" panose="02070309020205020404" pitchFamily="49" charset="0"/>
            </a:endParaRPr>
          </a:p>
        </p:txBody>
      </p:sp>
      <p:sp>
        <p:nvSpPr>
          <p:cNvPr id="21511" name="Text Box 24">
            <a:extLst>
              <a:ext uri="{FF2B5EF4-FFF2-40B4-BE49-F238E27FC236}">
                <a16:creationId xmlns:a16="http://schemas.microsoft.com/office/drawing/2014/main" id="{6882F101-3299-DEB2-7A66-479D0CAC4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791200"/>
            <a:ext cx="400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x86 uses “little-endian” representation</a:t>
            </a:r>
          </a:p>
        </p:txBody>
      </p:sp>
      <p:sp>
        <p:nvSpPr>
          <p:cNvPr id="21512" name="Content Placeholder 1">
            <a:extLst>
              <a:ext uri="{FF2B5EF4-FFF2-40B4-BE49-F238E27FC236}">
                <a16:creationId xmlns:a16="http://schemas.microsoft.com/office/drawing/2014/main" id="{9D2B521A-AC50-8FB0-0838-F227EC3ABC9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en-US"/>
              <a:t>Yes!</a:t>
            </a:r>
          </a:p>
        </p:txBody>
      </p:sp>
      <p:sp>
        <p:nvSpPr>
          <p:cNvPr id="21513" name="TextBox 2">
            <a:extLst>
              <a:ext uri="{FF2B5EF4-FFF2-40B4-BE49-F238E27FC236}">
                <a16:creationId xmlns:a16="http://schemas.microsoft.com/office/drawing/2014/main" id="{D4343760-7D3D-10CF-7144-3A276012E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2775" y="5184775"/>
            <a:ext cx="552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latin typeface="Courier" pitchFamily="2" charset="0"/>
              </a:rPr>
              <a:t>7F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4">
            <a:extLst>
              <a:ext uri="{FF2B5EF4-FFF2-40B4-BE49-F238E27FC236}">
                <a16:creationId xmlns:a16="http://schemas.microsoft.com/office/drawing/2014/main" id="{41FC88A8-9D09-402F-D3A7-1E31159165E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2530" name="Footer Placeholder 5">
            <a:extLst>
              <a:ext uri="{FF2B5EF4-FFF2-40B4-BE49-F238E27FC236}">
                <a16:creationId xmlns:a16="http://schemas.microsoft.com/office/drawing/2014/main" id="{8C1A317C-8AE6-E6DA-C0F4-268329BC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22531" name="Slide Number Placeholder 6">
            <a:extLst>
              <a:ext uri="{FF2B5EF4-FFF2-40B4-BE49-F238E27FC236}">
                <a16:creationId xmlns:a16="http://schemas.microsoft.com/office/drawing/2014/main" id="{F3C7D5DA-B32E-3062-7CE9-EAA16D5E9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A09F29-1786-441B-9912-4D5CBDAE8BA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3D2DF573-5440-DD46-2C47-564468D576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you access both bytes?</a:t>
            </a:r>
          </a:p>
        </p:txBody>
      </p:sp>
      <p:grpSp>
        <p:nvGrpSpPr>
          <p:cNvPr id="22533" name="Group 4">
            <a:extLst>
              <a:ext uri="{FF2B5EF4-FFF2-40B4-BE49-F238E27FC236}">
                <a16:creationId xmlns:a16="http://schemas.microsoft.com/office/drawing/2014/main" id="{3C23359A-A0A3-2191-594F-4F90254E8521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876800"/>
            <a:ext cx="6096000" cy="771525"/>
            <a:chOff x="960" y="3024"/>
            <a:chExt cx="3840" cy="486"/>
          </a:xfrm>
        </p:grpSpPr>
        <p:grpSp>
          <p:nvGrpSpPr>
            <p:cNvPr id="22539" name="Group 5">
              <a:extLst>
                <a:ext uri="{FF2B5EF4-FFF2-40B4-BE49-F238E27FC236}">
                  <a16:creationId xmlns:a16="http://schemas.microsoft.com/office/drawing/2014/main" id="{E497DDAA-4888-2092-AB70-C540B10E4F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3216"/>
              <a:ext cx="3840" cy="294"/>
              <a:chOff x="1104" y="3408"/>
              <a:chExt cx="3840" cy="294"/>
            </a:xfrm>
          </p:grpSpPr>
          <p:sp>
            <p:nvSpPr>
              <p:cNvPr id="22549" name="Text Box 6">
                <a:extLst>
                  <a:ext uri="{FF2B5EF4-FFF2-40B4-BE49-F238E27FC236}">
                    <a16:creationId xmlns:a16="http://schemas.microsoft.com/office/drawing/2014/main" id="{521E46C1-2BD5-8622-2F8D-0A34EC7B5C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62</a:t>
                </a:r>
              </a:p>
            </p:txBody>
          </p:sp>
          <p:sp>
            <p:nvSpPr>
              <p:cNvPr id="22550" name="Text Box 7">
                <a:extLst>
                  <a:ext uri="{FF2B5EF4-FFF2-40B4-BE49-F238E27FC236}">
                    <a16:creationId xmlns:a16="http://schemas.microsoft.com/office/drawing/2014/main" id="{E5071AE8-F2EA-20CF-7480-A3B2827B42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61</a:t>
                </a:r>
              </a:p>
            </p:txBody>
          </p:sp>
          <p:sp>
            <p:nvSpPr>
              <p:cNvPr id="22551" name="Text Box 8">
                <a:extLst>
                  <a:ext uri="{FF2B5EF4-FFF2-40B4-BE49-F238E27FC236}">
                    <a16:creationId xmlns:a16="http://schemas.microsoft.com/office/drawing/2014/main" id="{478F537D-C0CD-B9DB-931B-AD127090C9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22552" name="Text Box 9">
                <a:extLst>
                  <a:ext uri="{FF2B5EF4-FFF2-40B4-BE49-F238E27FC236}">
                    <a16:creationId xmlns:a16="http://schemas.microsoft.com/office/drawing/2014/main" id="{DA5AE084-C8AF-3C4C-E3C5-0A21BBA69E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22553" name="Text Box 10">
                <a:extLst>
                  <a:ext uri="{FF2B5EF4-FFF2-40B4-BE49-F238E27FC236}">
                    <a16:creationId xmlns:a16="http://schemas.microsoft.com/office/drawing/2014/main" id="{F7346003-8BDD-21D2-23FC-BBD2C7E579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EF</a:t>
                </a:r>
              </a:p>
            </p:txBody>
          </p:sp>
          <p:sp>
            <p:nvSpPr>
              <p:cNvPr id="22554" name="Text Box 11">
                <a:extLst>
                  <a:ext uri="{FF2B5EF4-FFF2-40B4-BE49-F238E27FC236}">
                    <a16:creationId xmlns:a16="http://schemas.microsoft.com/office/drawing/2014/main" id="{C6421CB5-556B-2E08-3433-5B3DA9B16B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BE</a:t>
                </a:r>
              </a:p>
            </p:txBody>
          </p:sp>
          <p:sp>
            <p:nvSpPr>
              <p:cNvPr id="22555" name="Text Box 12">
                <a:extLst>
                  <a:ext uri="{FF2B5EF4-FFF2-40B4-BE49-F238E27FC236}">
                    <a16:creationId xmlns:a16="http://schemas.microsoft.com/office/drawing/2014/main" id="{1C4D2B09-A2B8-401B-EEA3-28E48E93BA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AD</a:t>
                </a:r>
              </a:p>
            </p:txBody>
          </p:sp>
          <p:sp>
            <p:nvSpPr>
              <p:cNvPr id="22556" name="Text Box 13">
                <a:extLst>
                  <a:ext uri="{FF2B5EF4-FFF2-40B4-BE49-F238E27FC236}">
                    <a16:creationId xmlns:a16="http://schemas.microsoft.com/office/drawing/2014/main" id="{9FB26A40-B7F0-A5D1-5433-05E664FC88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DE</a:t>
                </a:r>
              </a:p>
            </p:txBody>
          </p:sp>
        </p:grpSp>
        <p:sp>
          <p:nvSpPr>
            <p:cNvPr id="22540" name="Line 14">
              <a:extLst>
                <a:ext uri="{FF2B5EF4-FFF2-40B4-BE49-F238E27FC236}">
                  <a16:creationId xmlns:a16="http://schemas.microsoft.com/office/drawing/2014/main" id="{DF60F692-20CC-4E03-34CA-2FBEFECAD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Line 15">
              <a:extLst>
                <a:ext uri="{FF2B5EF4-FFF2-40B4-BE49-F238E27FC236}">
                  <a16:creationId xmlns:a16="http://schemas.microsoft.com/office/drawing/2014/main" id="{66DCBCEA-1E76-CD60-9A8A-D2E0CC0F4C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Line 16">
              <a:extLst>
                <a:ext uri="{FF2B5EF4-FFF2-40B4-BE49-F238E27FC236}">
                  <a16:creationId xmlns:a16="http://schemas.microsoft.com/office/drawing/2014/main" id="{BADDB253-A55F-45E7-2B6D-29001DD5A6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Line 17">
              <a:extLst>
                <a:ext uri="{FF2B5EF4-FFF2-40B4-BE49-F238E27FC236}">
                  <a16:creationId xmlns:a16="http://schemas.microsoft.com/office/drawing/2014/main" id="{C1C9C902-5C2D-10BE-D0D3-7E4FA87DEF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4" name="Line 18">
              <a:extLst>
                <a:ext uri="{FF2B5EF4-FFF2-40B4-BE49-F238E27FC236}">
                  <a16:creationId xmlns:a16="http://schemas.microsoft.com/office/drawing/2014/main" id="{DAC67066-F48D-DD66-11F9-4EC4F72A95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Text Box 19">
              <a:extLst>
                <a:ext uri="{FF2B5EF4-FFF2-40B4-BE49-F238E27FC236}">
                  <a16:creationId xmlns:a16="http://schemas.microsoft.com/office/drawing/2014/main" id="{78DD792D-7A81-C090-0209-E1453718B6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c1</a:t>
              </a:r>
            </a:p>
          </p:txBody>
        </p:sp>
        <p:sp>
          <p:nvSpPr>
            <p:cNvPr id="22546" name="Text Box 20">
              <a:extLst>
                <a:ext uri="{FF2B5EF4-FFF2-40B4-BE49-F238E27FC236}">
                  <a16:creationId xmlns:a16="http://schemas.microsoft.com/office/drawing/2014/main" id="{186126A7-A5A3-A182-8EA3-9A0A10D38C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c2</a:t>
              </a:r>
            </a:p>
          </p:txBody>
        </p:sp>
        <p:sp>
          <p:nvSpPr>
            <p:cNvPr id="22547" name="Text Box 21">
              <a:extLst>
                <a:ext uri="{FF2B5EF4-FFF2-40B4-BE49-F238E27FC236}">
                  <a16:creationId xmlns:a16="http://schemas.microsoft.com/office/drawing/2014/main" id="{2A3B7B1E-F58C-90BC-9E86-DA00FB6A5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024"/>
              <a:ext cx="1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i</a:t>
              </a:r>
            </a:p>
          </p:txBody>
        </p:sp>
        <p:sp>
          <p:nvSpPr>
            <p:cNvPr id="22548" name="Text Box 22">
              <a:extLst>
                <a:ext uri="{FF2B5EF4-FFF2-40B4-BE49-F238E27FC236}">
                  <a16:creationId xmlns:a16="http://schemas.microsoft.com/office/drawing/2014/main" id="{E3350DC8-4237-0932-36F4-20A2812F44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3024"/>
              <a:ext cx="5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padding</a:t>
              </a:r>
            </a:p>
          </p:txBody>
        </p:sp>
      </p:grpSp>
      <p:sp>
        <p:nvSpPr>
          <p:cNvPr id="22534" name="Text Box 23">
            <a:extLst>
              <a:ext uri="{FF2B5EF4-FFF2-40B4-BE49-F238E27FC236}">
                <a16:creationId xmlns:a16="http://schemas.microsoft.com/office/drawing/2014/main" id="{08BD7626-B4E1-48ED-5361-1E61643A6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238" y="1435100"/>
            <a:ext cx="4505325" cy="299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struct CharCharInt {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   char  c1;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   char  c2;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   int   i;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} foo;</a:t>
            </a:r>
          </a:p>
          <a:p>
            <a:pPr eaLnBrk="1" hangingPunct="1"/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…(code from before)…</a:t>
            </a:r>
          </a:p>
          <a:p>
            <a:pPr eaLnBrk="1" hangingPunct="1"/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short *sp = (short *)(&amp;foo.c2 + 1);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*sp = 0x7FFF;</a:t>
            </a:r>
            <a:endParaRPr lang="en-US" altLang="en-US" sz="2800" u="sng">
              <a:latin typeface="Courier New" panose="02070309020205020404" pitchFamily="49" charset="0"/>
            </a:endParaRPr>
          </a:p>
        </p:txBody>
      </p:sp>
      <p:sp>
        <p:nvSpPr>
          <p:cNvPr id="22535" name="Text Box 24">
            <a:extLst>
              <a:ext uri="{FF2B5EF4-FFF2-40B4-BE49-F238E27FC236}">
                <a16:creationId xmlns:a16="http://schemas.microsoft.com/office/drawing/2014/main" id="{3D2B42FE-F2B3-E820-821F-5577FA77A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791200"/>
            <a:ext cx="400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x86 uses “little-endian” representation</a:t>
            </a:r>
          </a:p>
        </p:txBody>
      </p:sp>
      <p:sp>
        <p:nvSpPr>
          <p:cNvPr id="22536" name="Content Placeholder 1">
            <a:extLst>
              <a:ext uri="{FF2B5EF4-FFF2-40B4-BE49-F238E27FC236}">
                <a16:creationId xmlns:a16="http://schemas.microsoft.com/office/drawing/2014/main" id="{C0630CED-84B0-26CA-37BF-8AD0E6F22355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en-US"/>
              <a:t>Yes!</a:t>
            </a:r>
          </a:p>
        </p:txBody>
      </p:sp>
      <p:sp>
        <p:nvSpPr>
          <p:cNvPr id="22537" name="TextBox 2">
            <a:extLst>
              <a:ext uri="{FF2B5EF4-FFF2-40B4-BE49-F238E27FC236}">
                <a16:creationId xmlns:a16="http://schemas.microsoft.com/office/drawing/2014/main" id="{22D782B8-8779-16E8-9C62-F1F53C889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2775" y="5184775"/>
            <a:ext cx="552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latin typeface="Courier" pitchFamily="2" charset="0"/>
              </a:rPr>
              <a:t>FF</a:t>
            </a:r>
          </a:p>
        </p:txBody>
      </p:sp>
      <p:sp>
        <p:nvSpPr>
          <p:cNvPr id="22538" name="TextBox 28">
            <a:extLst>
              <a:ext uri="{FF2B5EF4-FFF2-40B4-BE49-F238E27FC236}">
                <a16:creationId xmlns:a16="http://schemas.microsoft.com/office/drawing/2014/main" id="{4A501FBB-2A93-8867-7D65-76C4A328E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3663" y="5189538"/>
            <a:ext cx="554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>
                <a:latin typeface="Courier" pitchFamily="2" charset="0"/>
              </a:rPr>
              <a:t>7F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2">
            <a:extLst>
              <a:ext uri="{FF2B5EF4-FFF2-40B4-BE49-F238E27FC236}">
                <a16:creationId xmlns:a16="http://schemas.microsoft.com/office/drawing/2014/main" id="{E31F7181-7060-28A9-5F1D-FD736606394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3554" name="Footer Placeholder 3">
            <a:extLst>
              <a:ext uri="{FF2B5EF4-FFF2-40B4-BE49-F238E27FC236}">
                <a16:creationId xmlns:a16="http://schemas.microsoft.com/office/drawing/2014/main" id="{AFFBF132-A947-E0DF-135F-4F42477E4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Memory Allocation</a:t>
            </a:r>
          </a:p>
        </p:txBody>
      </p:sp>
      <p:sp>
        <p:nvSpPr>
          <p:cNvPr id="23555" name="Slide Number Placeholder 4">
            <a:extLst>
              <a:ext uri="{FF2B5EF4-FFF2-40B4-BE49-F238E27FC236}">
                <a16:creationId xmlns:a16="http://schemas.microsoft.com/office/drawing/2014/main" id="{B2199F07-1307-DB1B-8863-8DAE79C7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77C6F5-DA5A-48C2-85FA-1D90C05CD1AA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7D1C011B-93AB-2E1A-72B5-0171B63FE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Running Program’s Memory</a:t>
            </a:r>
          </a:p>
        </p:txBody>
      </p:sp>
      <p:grpSp>
        <p:nvGrpSpPr>
          <p:cNvPr id="23557" name="Group 30">
            <a:extLst>
              <a:ext uri="{FF2B5EF4-FFF2-40B4-BE49-F238E27FC236}">
                <a16:creationId xmlns:a16="http://schemas.microsoft.com/office/drawing/2014/main" id="{C7E045C3-3B4A-43AD-01AC-F49148EE0077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257300"/>
            <a:ext cx="3352800" cy="4953000"/>
            <a:chOff x="912" y="792"/>
            <a:chExt cx="2112" cy="3120"/>
          </a:xfrm>
        </p:grpSpPr>
        <p:sp>
          <p:nvSpPr>
            <p:cNvPr id="23571" name="Rectangle 14">
              <a:extLst>
                <a:ext uri="{FF2B5EF4-FFF2-40B4-BE49-F238E27FC236}">
                  <a16:creationId xmlns:a16="http://schemas.microsoft.com/office/drawing/2014/main" id="{8987408B-EF21-0695-398C-A31604E18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792"/>
              <a:ext cx="2112" cy="312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23572" name="Rectangle 4">
              <a:extLst>
                <a:ext uri="{FF2B5EF4-FFF2-40B4-BE49-F238E27FC236}">
                  <a16:creationId xmlns:a16="http://schemas.microsoft.com/office/drawing/2014/main" id="{2F87DB89-AEA3-AACC-2CC1-789BD8F81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792"/>
              <a:ext cx="21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Unused</a:t>
              </a:r>
            </a:p>
          </p:txBody>
        </p:sp>
        <p:sp>
          <p:nvSpPr>
            <p:cNvPr id="23573" name="Rectangle 5">
              <a:extLst>
                <a:ext uri="{FF2B5EF4-FFF2-40B4-BE49-F238E27FC236}">
                  <a16:creationId xmlns:a16="http://schemas.microsoft.com/office/drawing/2014/main" id="{9F2E9B76-DBD5-EA19-18CB-F5D500977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080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User Stack</a:t>
              </a:r>
            </a:p>
          </p:txBody>
        </p:sp>
        <p:sp>
          <p:nvSpPr>
            <p:cNvPr id="23574" name="Rectangle 6">
              <a:extLst>
                <a:ext uri="{FF2B5EF4-FFF2-40B4-BE49-F238E27FC236}">
                  <a16:creationId xmlns:a16="http://schemas.microsoft.com/office/drawing/2014/main" id="{F7B6EE7E-BBC8-F004-25F2-282BEEBB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944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Shared Libraries</a:t>
              </a:r>
            </a:p>
          </p:txBody>
        </p:sp>
        <p:sp>
          <p:nvSpPr>
            <p:cNvPr id="23575" name="Rectangle 7">
              <a:extLst>
                <a:ext uri="{FF2B5EF4-FFF2-40B4-BE49-F238E27FC236}">
                  <a16:creationId xmlns:a16="http://schemas.microsoft.com/office/drawing/2014/main" id="{8B76BF40-E62B-705B-B07C-F708FBF62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760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Heap</a:t>
              </a:r>
            </a:p>
          </p:txBody>
        </p:sp>
        <p:sp>
          <p:nvSpPr>
            <p:cNvPr id="23576" name="Rectangle 8">
              <a:extLst>
                <a:ext uri="{FF2B5EF4-FFF2-40B4-BE49-F238E27FC236}">
                  <a16:creationId xmlns:a16="http://schemas.microsoft.com/office/drawing/2014/main" id="{7C299972-4200-C763-635F-3C4BB169B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048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Read/Write Data</a:t>
              </a:r>
            </a:p>
          </p:txBody>
        </p:sp>
        <p:sp>
          <p:nvSpPr>
            <p:cNvPr id="23577" name="Rectangle 9">
              <a:extLst>
                <a:ext uri="{FF2B5EF4-FFF2-40B4-BE49-F238E27FC236}">
                  <a16:creationId xmlns:a16="http://schemas.microsoft.com/office/drawing/2014/main" id="{78E516ED-FC46-2455-205B-F81234B64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336"/>
              <a:ext cx="211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Read-only Code and Data</a:t>
              </a:r>
            </a:p>
          </p:txBody>
        </p:sp>
        <p:sp>
          <p:nvSpPr>
            <p:cNvPr id="23578" name="Rectangle 10">
              <a:extLst>
                <a:ext uri="{FF2B5EF4-FFF2-40B4-BE49-F238E27FC236}">
                  <a16:creationId xmlns:a16="http://schemas.microsoft.com/office/drawing/2014/main" id="{14D247B6-B887-FA5C-A51D-A707708F19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624"/>
              <a:ext cx="2112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Unused</a:t>
              </a:r>
            </a:p>
          </p:txBody>
        </p:sp>
        <p:sp>
          <p:nvSpPr>
            <p:cNvPr id="23579" name="Line 11">
              <a:extLst>
                <a:ext uri="{FF2B5EF4-FFF2-40B4-BE49-F238E27FC236}">
                  <a16:creationId xmlns:a16="http://schemas.microsoft.com/office/drawing/2014/main" id="{A1BE7A4A-F343-DE46-2E21-91C992CC50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25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Line 13">
              <a:extLst>
                <a:ext uri="{FF2B5EF4-FFF2-40B4-BE49-F238E27FC236}">
                  <a16:creationId xmlns:a16="http://schemas.microsoft.com/office/drawing/2014/main" id="{80094892-D071-5294-730F-8C52B23A57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3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8" name="Text Box 17">
            <a:extLst>
              <a:ext uri="{FF2B5EF4-FFF2-40B4-BE49-F238E27FC236}">
                <a16:creationId xmlns:a16="http://schemas.microsoft.com/office/drawing/2014/main" id="{FB4A0B33-AD06-E9C7-20C1-4A702B8B7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14425"/>
            <a:ext cx="1473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0x7FFFFFFFFFFF</a:t>
            </a:r>
          </a:p>
        </p:txBody>
      </p:sp>
      <p:sp>
        <p:nvSpPr>
          <p:cNvPr id="23559" name="Text Box 19">
            <a:extLst>
              <a:ext uri="{FF2B5EF4-FFF2-40B4-BE49-F238E27FC236}">
                <a16:creationId xmlns:a16="http://schemas.microsoft.com/office/drawing/2014/main" id="{21C60862-439D-6479-C106-5329C4667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22988"/>
            <a:ext cx="1473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0x000000000000</a:t>
            </a:r>
          </a:p>
        </p:txBody>
      </p:sp>
      <p:sp>
        <p:nvSpPr>
          <p:cNvPr id="23560" name="AutoShape 20">
            <a:extLst>
              <a:ext uri="{FF2B5EF4-FFF2-40B4-BE49-F238E27FC236}">
                <a16:creationId xmlns:a16="http://schemas.microsoft.com/office/drawing/2014/main" id="{3471ED94-F67E-83D2-E5EB-D3D8D3F39868}"/>
              </a:ext>
            </a:extLst>
          </p:cNvPr>
          <p:cNvSpPr>
            <a:spLocks/>
          </p:cNvSpPr>
          <p:nvPr/>
        </p:nvSpPr>
        <p:spPr bwMode="auto">
          <a:xfrm>
            <a:off x="4876800" y="4838700"/>
            <a:ext cx="228600" cy="914400"/>
          </a:xfrm>
          <a:prstGeom prst="rightBrace">
            <a:avLst>
              <a:gd name="adj1" fmla="val 3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3561" name="Text Box 21">
            <a:extLst>
              <a:ext uri="{FF2B5EF4-FFF2-40B4-BE49-F238E27FC236}">
                <a16:creationId xmlns:a16="http://schemas.microsoft.com/office/drawing/2014/main" id="{F6AAC264-15A2-7234-7FA1-3611525EF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119688"/>
            <a:ext cx="321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Loaded from the executable</a:t>
            </a:r>
          </a:p>
        </p:txBody>
      </p:sp>
      <p:sp>
        <p:nvSpPr>
          <p:cNvPr id="23562" name="AutoShape 22">
            <a:extLst>
              <a:ext uri="{FF2B5EF4-FFF2-40B4-BE49-F238E27FC236}">
                <a16:creationId xmlns:a16="http://schemas.microsoft.com/office/drawing/2014/main" id="{BB6C2516-105D-838A-B24E-DA611F3DBC2B}"/>
              </a:ext>
            </a:extLst>
          </p:cNvPr>
          <p:cNvSpPr>
            <a:spLocks/>
          </p:cNvSpPr>
          <p:nvPr/>
        </p:nvSpPr>
        <p:spPr bwMode="auto">
          <a:xfrm>
            <a:off x="4876800" y="4410075"/>
            <a:ext cx="228600" cy="381000"/>
          </a:xfrm>
          <a:prstGeom prst="rightBrace">
            <a:avLst>
              <a:gd name="adj1" fmla="val 1388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3563" name="Text Box 23">
            <a:extLst>
              <a:ext uri="{FF2B5EF4-FFF2-40B4-BE49-F238E27FC236}">
                <a16:creationId xmlns:a16="http://schemas.microsoft.com/office/drawing/2014/main" id="{F8F109DC-0361-2312-3F3A-0CAB54EB8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405313"/>
            <a:ext cx="2203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Created at runtime</a:t>
            </a:r>
          </a:p>
        </p:txBody>
      </p:sp>
      <p:sp>
        <p:nvSpPr>
          <p:cNvPr id="23564" name="AutoShape 24">
            <a:extLst>
              <a:ext uri="{FF2B5EF4-FFF2-40B4-BE49-F238E27FC236}">
                <a16:creationId xmlns:a16="http://schemas.microsoft.com/office/drawing/2014/main" id="{FC3B467A-76B2-B963-55E5-69163B8C5B7D}"/>
              </a:ext>
            </a:extLst>
          </p:cNvPr>
          <p:cNvSpPr>
            <a:spLocks/>
          </p:cNvSpPr>
          <p:nvPr/>
        </p:nvSpPr>
        <p:spPr bwMode="auto">
          <a:xfrm>
            <a:off x="4876800" y="1757363"/>
            <a:ext cx="228600" cy="381000"/>
          </a:xfrm>
          <a:prstGeom prst="rightBrace">
            <a:avLst>
              <a:gd name="adj1" fmla="val 1388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3565" name="Text Box 25">
            <a:extLst>
              <a:ext uri="{FF2B5EF4-FFF2-40B4-BE49-F238E27FC236}">
                <a16:creationId xmlns:a16="http://schemas.microsoft.com/office/drawing/2014/main" id="{3FDDA1E5-69BA-4344-B726-D258E685A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752600"/>
            <a:ext cx="220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Created at runtime</a:t>
            </a:r>
          </a:p>
        </p:txBody>
      </p:sp>
      <p:sp>
        <p:nvSpPr>
          <p:cNvPr id="23566" name="AutoShape 28">
            <a:extLst>
              <a:ext uri="{FF2B5EF4-FFF2-40B4-BE49-F238E27FC236}">
                <a16:creationId xmlns:a16="http://schemas.microsoft.com/office/drawing/2014/main" id="{C4AA13FA-298C-7D39-2B93-4078DCFEF646}"/>
              </a:ext>
            </a:extLst>
          </p:cNvPr>
          <p:cNvSpPr>
            <a:spLocks/>
          </p:cNvSpPr>
          <p:nvPr/>
        </p:nvSpPr>
        <p:spPr bwMode="auto">
          <a:xfrm>
            <a:off x="4876800" y="3124200"/>
            <a:ext cx="228600" cy="381000"/>
          </a:xfrm>
          <a:prstGeom prst="rightBrace">
            <a:avLst>
              <a:gd name="adj1" fmla="val 1388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3567" name="Text Box 29">
            <a:extLst>
              <a:ext uri="{FF2B5EF4-FFF2-40B4-BE49-F238E27FC236}">
                <a16:creationId xmlns:a16="http://schemas.microsoft.com/office/drawing/2014/main" id="{BA0C84AB-DE28-80E2-D424-66FCC00CC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119438"/>
            <a:ext cx="296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Shared among processes</a:t>
            </a:r>
          </a:p>
        </p:txBody>
      </p:sp>
      <p:sp>
        <p:nvSpPr>
          <p:cNvPr id="23568" name="Text Box 31">
            <a:extLst>
              <a:ext uri="{FF2B5EF4-FFF2-40B4-BE49-F238E27FC236}">
                <a16:creationId xmlns:a16="http://schemas.microsoft.com/office/drawing/2014/main" id="{FC291BBF-6674-88FF-229D-966438E7B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90800"/>
            <a:ext cx="458788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47 bits of address space</a:t>
            </a:r>
          </a:p>
        </p:txBody>
      </p:sp>
      <p:sp>
        <p:nvSpPr>
          <p:cNvPr id="23569" name="Line 32">
            <a:extLst>
              <a:ext uri="{FF2B5EF4-FFF2-40B4-BE49-F238E27FC236}">
                <a16:creationId xmlns:a16="http://schemas.microsoft.com/office/drawing/2014/main" id="{70D34024-98FB-CE2B-5592-43DC4676FD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33">
            <a:extLst>
              <a:ext uri="{FF2B5EF4-FFF2-40B4-BE49-F238E27FC236}">
                <a16:creationId xmlns:a16="http://schemas.microsoft.com/office/drawing/2014/main" id="{FED37D37-2D57-7E70-690F-63ECA326A4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198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6600"/>
      </a:dk1>
      <a:lt1>
        <a:srgbClr val="FFFFFF"/>
      </a:lt1>
      <a:dk2>
        <a:srgbClr val="660033"/>
      </a:dk2>
      <a:lt2>
        <a:srgbClr val="777777"/>
      </a:lt2>
      <a:accent1>
        <a:srgbClr val="550066"/>
      </a:accent1>
      <a:accent2>
        <a:srgbClr val="000066"/>
      </a:accent2>
      <a:accent3>
        <a:srgbClr val="FFFFFF"/>
      </a:accent3>
      <a:accent4>
        <a:srgbClr val="005600"/>
      </a:accent4>
      <a:accent5>
        <a:srgbClr val="B4AAB8"/>
      </a:accent5>
      <a:accent6>
        <a:srgbClr val="00005C"/>
      </a:accent6>
      <a:hlink>
        <a:srgbClr val="000000"/>
      </a:hlink>
      <a:folHlink>
        <a:srgbClr val="FFFFCC"/>
      </a:folHlink>
    </a:clrScheme>
    <a:fontScheme name="Default Design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5C66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00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C9C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6600"/>
        </a:dk1>
        <a:lt1>
          <a:srgbClr val="FFFFFF"/>
        </a:lt1>
        <a:dk2>
          <a:srgbClr val="660033"/>
        </a:dk2>
        <a:lt2>
          <a:srgbClr val="777777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0061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3940</Words>
  <Application>Microsoft Office PowerPoint</Application>
  <PresentationFormat>On-screen Show (4:3)</PresentationFormat>
  <Paragraphs>946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Default Design</vt:lpstr>
      <vt:lpstr>Memory Allocation</vt:lpstr>
      <vt:lpstr>Objectives</vt:lpstr>
      <vt:lpstr>Big Picture</vt:lpstr>
      <vt:lpstr>Structure Representation &amp; Size</vt:lpstr>
      <vt:lpstr>Pointer Arithmetic</vt:lpstr>
      <vt:lpstr>Can you tell if there is padding?</vt:lpstr>
      <vt:lpstr>Can you access the padding?</vt:lpstr>
      <vt:lpstr>Can you access both bytes?</vt:lpstr>
      <vt:lpstr>A Running Program’s Memory</vt:lpstr>
      <vt:lpstr>Allocation</vt:lpstr>
      <vt:lpstr>How much memory to allocate?</vt:lpstr>
      <vt:lpstr>malloc()</vt:lpstr>
      <vt:lpstr>Using malloc()</vt:lpstr>
      <vt:lpstr>Using malloc()</vt:lpstr>
      <vt:lpstr>When to Allocate?</vt:lpstr>
      <vt:lpstr>When to Allocate?</vt:lpstr>
      <vt:lpstr>Allocation in Process Memory</vt:lpstr>
      <vt:lpstr>Why are there different methods?</vt:lpstr>
      <vt:lpstr>Deallocation</vt:lpstr>
      <vt:lpstr>Deallocation</vt:lpstr>
      <vt:lpstr>Deallocation</vt:lpstr>
      <vt:lpstr>Back to create_date</vt:lpstr>
      <vt:lpstr>Pitfall</vt:lpstr>
      <vt:lpstr>Possible Solutions</vt:lpstr>
      <vt:lpstr>Common Memory Management Mistakes</vt:lpstr>
      <vt:lpstr>What’s Wrong With This Code?</vt:lpstr>
      <vt:lpstr>One Solution</vt:lpstr>
      <vt:lpstr>What’s Wrong With This Code?</vt:lpstr>
      <vt:lpstr>What’s Wrong With This Code?</vt:lpstr>
      <vt:lpstr>Explanation</vt:lpstr>
      <vt:lpstr>Corrected code</vt:lpstr>
      <vt:lpstr>What’s Wrong With This Code?</vt:lpstr>
      <vt:lpstr>Using const with pointers</vt:lpstr>
      <vt:lpstr>What’s Wrong With This Code?</vt:lpstr>
      <vt:lpstr>What’s Wrong With This Code?</vt:lpstr>
      <vt:lpstr>What’s Wrong With This Code?</vt:lpstr>
      <vt:lpstr>What’s Wrong With This Code?</vt:lpstr>
      <vt:lpstr>What’s Wrong With This Code?</vt:lpstr>
      <vt:lpstr>Example continued</vt:lpstr>
      <vt:lpstr>Putting it all together ...</vt:lpstr>
      <vt:lpstr>What does action1() do?</vt:lpstr>
      <vt:lpstr>What does action2() do?</vt:lpstr>
      <vt:lpstr>What does action3() do?</vt:lpstr>
      <vt:lpstr>What does action4() do?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Allocation</dc:title>
  <dc:creator/>
  <cp:lastModifiedBy/>
  <cp:revision>129</cp:revision>
  <cp:lastPrinted>2010-09-06T22:33:54Z</cp:lastPrinted>
  <dcterms:created xsi:type="dcterms:W3CDTF">2010-09-06T18:07:39Z</dcterms:created>
  <dcterms:modified xsi:type="dcterms:W3CDTF">2024-01-30T17:47:05Z</dcterms:modified>
</cp:coreProperties>
</file>