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337" r:id="rId3"/>
    <p:sldId id="304" r:id="rId4"/>
    <p:sldId id="338" r:id="rId5"/>
    <p:sldId id="327" r:id="rId6"/>
    <p:sldId id="305" r:id="rId7"/>
    <p:sldId id="306" r:id="rId8"/>
    <p:sldId id="260" r:id="rId9"/>
    <p:sldId id="297" r:id="rId10"/>
    <p:sldId id="298" r:id="rId11"/>
    <p:sldId id="263" r:id="rId12"/>
    <p:sldId id="299" r:id="rId13"/>
    <p:sldId id="300" r:id="rId14"/>
    <p:sldId id="301" r:id="rId15"/>
    <p:sldId id="302" r:id="rId16"/>
    <p:sldId id="303" r:id="rId17"/>
    <p:sldId id="275" r:id="rId18"/>
    <p:sldId id="310" r:id="rId19"/>
    <p:sldId id="307" r:id="rId20"/>
    <p:sldId id="308" r:id="rId21"/>
    <p:sldId id="328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283" r:id="rId31"/>
    <p:sldId id="330" r:id="rId32"/>
    <p:sldId id="339" r:id="rId33"/>
    <p:sldId id="340" r:id="rId34"/>
    <p:sldId id="341" r:id="rId35"/>
    <p:sldId id="312" r:id="rId36"/>
    <p:sldId id="313" r:id="rId37"/>
    <p:sldId id="309" r:id="rId38"/>
    <p:sldId id="343" r:id="rId39"/>
    <p:sldId id="315" r:id="rId40"/>
    <p:sldId id="336" r:id="rId41"/>
    <p:sldId id="317" r:id="rId42"/>
    <p:sldId id="284" r:id="rId43"/>
    <p:sldId id="285" r:id="rId44"/>
    <p:sldId id="331" r:id="rId45"/>
    <p:sldId id="332" r:id="rId46"/>
    <p:sldId id="290" r:id="rId47"/>
    <p:sldId id="342" r:id="rId48"/>
    <p:sldId id="286" r:id="rId49"/>
    <p:sldId id="287" r:id="rId50"/>
    <p:sldId id="289" r:id="rId51"/>
    <p:sldId id="333" r:id="rId52"/>
    <p:sldId id="334" r:id="rId53"/>
    <p:sldId id="335" r:id="rId54"/>
    <p:sldId id="292" r:id="rId55"/>
    <p:sldId id="293" r:id="rId56"/>
    <p:sldId id="294" r:id="rId57"/>
    <p:sldId id="291" r:id="rId58"/>
    <p:sldId id="295" r:id="rId59"/>
    <p:sldId id="326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4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1EFD72-F15C-1B6C-2882-DE749C2BC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3543A-AA5F-F047-415C-3A75A56916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3E737A6-D426-4592-B6D0-6C030D795237}" type="datetime1">
              <a:rPr lang="en-US"/>
              <a:pPr>
                <a:defRPr/>
              </a:pPr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B4D60-8197-2CFA-77ED-24E5AA08A3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8E6BE-6511-A4E4-2723-BB408DFEB8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4423BB-5D5D-4960-B0FE-7FDF35D52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C5EED97-7180-65B9-D927-A5358581C0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7936D2-B36D-973B-63F8-16B80C1109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A2E611E-C9C5-CE22-999D-8E2D863B606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74B0E4E-17AB-F7CE-F079-465B6C5886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AF78D6E-AB11-3018-5906-FEC9AFC5DC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D46AE12-6A64-500B-B314-C72887C176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1FB5F6-8E22-49FD-AFFC-2F30CD03C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5A8D0761-FD53-FD72-A60A-0E6F4AB619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8EB51690-6B98-441F-3F52-8D14FBF29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FB7A912-DF2A-C884-F9A3-F5C24650C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444F13E-0540-6C73-D5EC-560B0E1E6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F2AA-B646-4640-B27B-1869A3C8B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5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754FEC-3CBF-AD07-EDA7-C15B1A597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009CA6-9186-9AB0-425B-8FE3FC1F8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25119-956D-117C-81A3-DFCFE408E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D2DCD-AAA0-4128-86B9-BA7A77AE6F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97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7C0106-DB49-5C15-D9FE-EFE826209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36471D-6F32-9D04-2023-CCF910E8E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695D3E-BAE5-F42E-20FC-5DE0FFBC8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DBFB-15B4-4A50-B323-330689C65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22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B38A17-7D67-5F3A-288F-6EE3ABDD1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AEF9AD-B663-2F2C-D60D-C84518F15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93C829-1FD7-D923-813A-DE02CD8AE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8CA3-31A1-4C19-9FD4-38FEE9A4A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4D8065-9A7A-05F1-5975-18DF45E87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A8720E-90D1-7D6F-4130-1AC2267FD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D43D6-9896-A391-3064-7F48E0F91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AD69-F2C2-49A7-B374-EF7817F3C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29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C6D3AF-D16A-2E22-F250-92915712E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547C8C-ECF8-ABA4-CED7-C04DA611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7DC965-5199-485F-54D3-881E0FE1A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77B1-222C-41B6-8867-3031E5695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2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A5445F-5684-CC60-9FFF-A5B0748DE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16BBB6-D202-7637-7EA2-BEF083BA4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5A965C-19E5-D347-F6CA-A9FA79F31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D337F-EA95-4FF4-BAEF-27BA23C4B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56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BE3783-F962-354B-0EB0-117B361EF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8FFCCE-87E6-F3AB-A0D5-555491E865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277410-2153-D80F-6A77-D1DF11469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414A2-5B8E-42EF-8C54-11BA3C1F3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82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00BFCA-5D0E-6DCB-9CAB-96615A108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228584-C3F4-6ED4-ED75-0C7F4DB46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87B8FD-F0E3-53AD-39CA-536BCFBB6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8558-259E-4D4D-A000-FD86A4BB0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91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5E53D-EFD9-7A10-523F-7E37D68BB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83E80-42BC-5CBB-89A6-205B01EB9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9E0AE5-36BA-4C34-F3FC-0217456F4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C8DF-D3BE-4133-AD6A-E1C959C14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3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1B4572-F60C-C014-ABEF-C5FF9EB05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5E14D7-788E-22B6-9DFB-F5BC959AFC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7B628A-95A5-3DC1-9FC3-2FE567EE6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A425-656E-4CA8-B0A2-12876C65B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76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C59521-0F90-AE72-A8E3-F7619CDC6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8684A7-B330-558E-8CC7-192747281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B1727B-7587-4D66-C2D3-23A501A8FB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85FD21-328A-EA60-C843-728305BF77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Linking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C29109-A4AE-E4F5-8E68-3633064608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pPr>
              <a:defRPr/>
            </a:pPr>
            <a:fld id="{3BE23C3D-E060-40F3-914A-0F8CA2C98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51A913DF-174E-8DD6-F1D5-5D36F211BC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A3FFC48D-4E3E-D2A2-BC1F-4220D7855A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Linking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C7D0D0B-08F0-9F07-9E31-EF3B8A51A2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C83948EC-D1F2-E9F0-F92D-197D21BB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Some slides adapted from CMU 15.213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4">
            <a:extLst>
              <a:ext uri="{FF2B5EF4-FFF2-40B4-BE49-F238E27FC236}">
                <a16:creationId xmlns:a16="http://schemas.microsoft.com/office/drawing/2014/main" id="{A94C9A96-1B9C-3B29-D06C-A876B97732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5">
            <a:extLst>
              <a:ext uri="{FF2B5EF4-FFF2-40B4-BE49-F238E27FC236}">
                <a16:creationId xmlns:a16="http://schemas.microsoft.com/office/drawing/2014/main" id="{1DF78EE0-44B3-0CEE-E3A0-CBA48514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4579" name="Slide Number Placeholder 6">
            <a:extLst>
              <a:ext uri="{FF2B5EF4-FFF2-40B4-BE49-F238E27FC236}">
                <a16:creationId xmlns:a16="http://schemas.microsoft.com/office/drawing/2014/main" id="{8115D736-CA20-28A1-A892-983620EC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49B3E-5277-4607-81C8-4108A15DB42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0">
            <a:extLst>
              <a:ext uri="{FF2B5EF4-FFF2-40B4-BE49-F238E27FC236}">
                <a16:creationId xmlns:a16="http://schemas.microsoft.com/office/drawing/2014/main" id="{572D628D-691B-3259-009D-034715B53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and Section Headers</a:t>
            </a:r>
          </a:p>
        </p:txBody>
      </p:sp>
      <p:sp>
        <p:nvSpPr>
          <p:cNvPr id="24581" name="Rectangle 21">
            <a:extLst>
              <a:ext uri="{FF2B5EF4-FFF2-40B4-BE49-F238E27FC236}">
                <a16:creationId xmlns:a16="http://schemas.microsoft.com/office/drawing/2014/main" id="{EEFA6E77-1EA1-05AF-0DCC-5880D0EE7E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Info about other sections necessary for loading into memory for execution</a:t>
            </a:r>
          </a:p>
          <a:p>
            <a:pPr lvl="1" eaLnBrk="1" hangingPunct="1"/>
            <a:r>
              <a:rPr lang="en-US" altLang="en-US" sz="1800"/>
              <a:t>Required for executables &amp; libraries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Info about other sections necessary for linking</a:t>
            </a:r>
          </a:p>
          <a:p>
            <a:pPr lvl="1" eaLnBrk="1" hangingPunct="1"/>
            <a:r>
              <a:rPr lang="en-US" altLang="en-US" sz="1800"/>
              <a:t>Required for relocatables</a:t>
            </a:r>
          </a:p>
        </p:txBody>
      </p:sp>
      <p:sp>
        <p:nvSpPr>
          <p:cNvPr id="24582" name="Rectangle 7">
            <a:extLst>
              <a:ext uri="{FF2B5EF4-FFF2-40B4-BE49-F238E27FC236}">
                <a16:creationId xmlns:a16="http://schemas.microsoft.com/office/drawing/2014/main" id="{70C30F25-AADC-68FE-F337-316E5FBB9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4583" name="Text Box 8">
            <a:extLst>
              <a:ext uri="{FF2B5EF4-FFF2-40B4-BE49-F238E27FC236}">
                <a16:creationId xmlns:a16="http://schemas.microsoft.com/office/drawing/2014/main" id="{67AE1512-0D1B-6EB0-6D35-DC896F3EF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4584" name="Rectangle 9">
            <a:extLst>
              <a:ext uri="{FF2B5EF4-FFF2-40B4-BE49-F238E27FC236}">
                <a16:creationId xmlns:a16="http://schemas.microsoft.com/office/drawing/2014/main" id="{D0F318EB-9F85-4E63-9610-69E9B6D5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4585" name="Rectangle 10">
            <a:extLst>
              <a:ext uri="{FF2B5EF4-FFF2-40B4-BE49-F238E27FC236}">
                <a16:creationId xmlns:a16="http://schemas.microsoft.com/office/drawing/2014/main" id="{6AF97ECF-11EB-EB7D-7B1D-46F5C5BB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4586" name="Rectangle 11">
            <a:extLst>
              <a:ext uri="{FF2B5EF4-FFF2-40B4-BE49-F238E27FC236}">
                <a16:creationId xmlns:a16="http://schemas.microsoft.com/office/drawing/2014/main" id="{4D1F4EA9-AC11-C642-9BC4-145F88C7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4587" name="Rectangle 12">
            <a:extLst>
              <a:ext uri="{FF2B5EF4-FFF2-40B4-BE49-F238E27FC236}">
                <a16:creationId xmlns:a16="http://schemas.microsoft.com/office/drawing/2014/main" id="{B2127DA8-6493-7E12-E5F6-F683A75CB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4588" name="Rectangle 13">
            <a:extLst>
              <a:ext uri="{FF2B5EF4-FFF2-40B4-BE49-F238E27FC236}">
                <a16:creationId xmlns:a16="http://schemas.microsoft.com/office/drawing/2014/main" id="{0CDFD749-FADF-D08E-563C-425E00CC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4589" name="Rectangle 14">
            <a:extLst>
              <a:ext uri="{FF2B5EF4-FFF2-40B4-BE49-F238E27FC236}">
                <a16:creationId xmlns:a16="http://schemas.microsoft.com/office/drawing/2014/main" id="{11411BEA-A238-4D29-3540-E91B73A24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4590" name="Rectangle 15">
            <a:extLst>
              <a:ext uri="{FF2B5EF4-FFF2-40B4-BE49-F238E27FC236}">
                <a16:creationId xmlns:a16="http://schemas.microsoft.com/office/drawing/2014/main" id="{FE0246A4-F355-AD3C-23BA-D5F33FA46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4591" name="Rectangle 16">
            <a:extLst>
              <a:ext uri="{FF2B5EF4-FFF2-40B4-BE49-F238E27FC236}">
                <a16:creationId xmlns:a16="http://schemas.microsoft.com/office/drawing/2014/main" id="{5310B4BF-A2A0-DC1F-E4FE-C34C95087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4592" name="Rectangle 17">
            <a:extLst>
              <a:ext uri="{FF2B5EF4-FFF2-40B4-BE49-F238E27FC236}">
                <a16:creationId xmlns:a16="http://schemas.microsoft.com/office/drawing/2014/main" id="{AC930A05-BAA7-EE1C-2A41-83497F504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4593" name="Rectangle 18">
            <a:extLst>
              <a:ext uri="{FF2B5EF4-FFF2-40B4-BE49-F238E27FC236}">
                <a16:creationId xmlns:a16="http://schemas.microsoft.com/office/drawing/2014/main" id="{69D33A2A-83B2-7F67-A756-F38AD36E5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4594" name="Rectangle 19">
            <a:extLst>
              <a:ext uri="{FF2B5EF4-FFF2-40B4-BE49-F238E27FC236}">
                <a16:creationId xmlns:a16="http://schemas.microsoft.com/office/drawing/2014/main" id="{D59F76C5-2428-4230-464B-741E09D30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  <p:sp>
        <p:nvSpPr>
          <p:cNvPr id="24595" name="Line 23">
            <a:extLst>
              <a:ext uri="{FF2B5EF4-FFF2-40B4-BE49-F238E27FC236}">
                <a16:creationId xmlns:a16="http://schemas.microsoft.com/office/drawing/2014/main" id="{415C20AF-8A28-E1F9-E213-68079D20A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1143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4">
            <a:extLst>
              <a:ext uri="{FF2B5EF4-FFF2-40B4-BE49-F238E27FC236}">
                <a16:creationId xmlns:a16="http://schemas.microsoft.com/office/drawing/2014/main" id="{B1593F18-DB9E-7519-C800-E11F5B3AB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4">
            <a:extLst>
              <a:ext uri="{FF2B5EF4-FFF2-40B4-BE49-F238E27FC236}">
                <a16:creationId xmlns:a16="http://schemas.microsoft.com/office/drawing/2014/main" id="{F2789CA0-D34F-EFEA-6243-87FE2030F4E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5">
            <a:extLst>
              <a:ext uri="{FF2B5EF4-FFF2-40B4-BE49-F238E27FC236}">
                <a16:creationId xmlns:a16="http://schemas.microsoft.com/office/drawing/2014/main" id="{9A9656D9-6B78-BC9D-3CC0-1FBD3667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5603" name="Slide Number Placeholder 6">
            <a:extLst>
              <a:ext uri="{FF2B5EF4-FFF2-40B4-BE49-F238E27FC236}">
                <a16:creationId xmlns:a16="http://schemas.microsoft.com/office/drawing/2014/main" id="{EE95E865-A19A-4A00-54A8-775BA38B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3C3D77-8F6B-4D56-81B3-0CA4F89EA25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id="{794C6C5D-A671-FF43-B2D0-E9B7A29C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 Section</a:t>
            </a: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id="{510E5BA0-4327-81F3-7EBC-AE2135785D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1910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Machine code (instructions)</a:t>
            </a:r>
          </a:p>
          <a:p>
            <a:pPr lvl="1" eaLnBrk="1" hangingPunct="1"/>
            <a:r>
              <a:rPr lang="en-US" altLang="en-US" sz="1800"/>
              <a:t>read-only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25606" name="Rectangle 17">
            <a:extLst>
              <a:ext uri="{FF2B5EF4-FFF2-40B4-BE49-F238E27FC236}">
                <a16:creationId xmlns:a16="http://schemas.microsoft.com/office/drawing/2014/main" id="{1E97DE65-BBAB-04BD-2DAC-FC388D011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5607" name="Text Box 18">
            <a:extLst>
              <a:ext uri="{FF2B5EF4-FFF2-40B4-BE49-F238E27FC236}">
                <a16:creationId xmlns:a16="http://schemas.microsoft.com/office/drawing/2014/main" id="{CF43F5AE-60E1-3781-7676-3DEBC88C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08" name="Rectangle 19">
            <a:extLst>
              <a:ext uri="{FF2B5EF4-FFF2-40B4-BE49-F238E27FC236}">
                <a16:creationId xmlns:a16="http://schemas.microsoft.com/office/drawing/2014/main" id="{9F3282E1-1344-5196-4948-D8D8E710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5609" name="Rectangle 20">
            <a:extLst>
              <a:ext uri="{FF2B5EF4-FFF2-40B4-BE49-F238E27FC236}">
                <a16:creationId xmlns:a16="http://schemas.microsoft.com/office/drawing/2014/main" id="{667DC5E6-D87F-D1CA-705E-CCC08CBA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5610" name="Rectangle 21">
            <a:extLst>
              <a:ext uri="{FF2B5EF4-FFF2-40B4-BE49-F238E27FC236}">
                <a16:creationId xmlns:a16="http://schemas.microsoft.com/office/drawing/2014/main" id="{4E97866F-2CAE-7010-D5FB-ED99F07E6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5611" name="Rectangle 22">
            <a:extLst>
              <a:ext uri="{FF2B5EF4-FFF2-40B4-BE49-F238E27FC236}">
                <a16:creationId xmlns:a16="http://schemas.microsoft.com/office/drawing/2014/main" id="{D4EAD1CA-E4CE-6F53-08EE-084E0AAC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5612" name="Rectangle 23">
            <a:extLst>
              <a:ext uri="{FF2B5EF4-FFF2-40B4-BE49-F238E27FC236}">
                <a16:creationId xmlns:a16="http://schemas.microsoft.com/office/drawing/2014/main" id="{85D55A98-0580-FF66-CA54-6713CA561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5613" name="Rectangle 24">
            <a:extLst>
              <a:ext uri="{FF2B5EF4-FFF2-40B4-BE49-F238E27FC236}">
                <a16:creationId xmlns:a16="http://schemas.microsoft.com/office/drawing/2014/main" id="{869E6B71-6770-4214-97E4-BC6FBC883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5614" name="Rectangle 25">
            <a:extLst>
              <a:ext uri="{FF2B5EF4-FFF2-40B4-BE49-F238E27FC236}">
                <a16:creationId xmlns:a16="http://schemas.microsoft.com/office/drawing/2014/main" id="{922311F3-6F67-268F-3572-2C696BFB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5615" name="Rectangle 26">
            <a:extLst>
              <a:ext uri="{FF2B5EF4-FFF2-40B4-BE49-F238E27FC236}">
                <a16:creationId xmlns:a16="http://schemas.microsoft.com/office/drawing/2014/main" id="{40DA0BF1-405A-F8BF-0C61-5ECE47721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5616" name="Rectangle 27">
            <a:extLst>
              <a:ext uri="{FF2B5EF4-FFF2-40B4-BE49-F238E27FC236}">
                <a16:creationId xmlns:a16="http://schemas.microsoft.com/office/drawing/2014/main" id="{131C8E60-F696-A026-A20F-AADAD004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5617" name="Rectangle 28">
            <a:extLst>
              <a:ext uri="{FF2B5EF4-FFF2-40B4-BE49-F238E27FC236}">
                <a16:creationId xmlns:a16="http://schemas.microsoft.com/office/drawing/2014/main" id="{2016FB68-1C5C-C7C8-DE5E-29DAEC347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5618" name="Rectangle 29">
            <a:extLst>
              <a:ext uri="{FF2B5EF4-FFF2-40B4-BE49-F238E27FC236}">
                <a16:creationId xmlns:a16="http://schemas.microsoft.com/office/drawing/2014/main" id="{FCC3E1A6-134C-B2CF-6C71-F9BA686C2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4">
            <a:extLst>
              <a:ext uri="{FF2B5EF4-FFF2-40B4-BE49-F238E27FC236}">
                <a16:creationId xmlns:a16="http://schemas.microsoft.com/office/drawing/2014/main" id="{1337873A-A98F-9AD2-B454-99D1945864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5">
            <a:extLst>
              <a:ext uri="{FF2B5EF4-FFF2-40B4-BE49-F238E27FC236}">
                <a16:creationId xmlns:a16="http://schemas.microsoft.com/office/drawing/2014/main" id="{27E8C9E9-3B82-9148-616F-6285966F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6627" name="Slide Number Placeholder 6">
            <a:extLst>
              <a:ext uri="{FF2B5EF4-FFF2-40B4-BE49-F238E27FC236}">
                <a16:creationId xmlns:a16="http://schemas.microsoft.com/office/drawing/2014/main" id="{13412BCC-8765-A3C1-A623-AEC3E8D7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0FB3A-2F11-4ED8-9810-D8B958FF2D4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19">
            <a:extLst>
              <a:ext uri="{FF2B5EF4-FFF2-40B4-BE49-F238E27FC236}">
                <a16:creationId xmlns:a16="http://schemas.microsoft.com/office/drawing/2014/main" id="{40582307-0DC1-DB15-D61C-D54B4C9E3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Sections</a:t>
            </a:r>
          </a:p>
        </p:txBody>
      </p:sp>
      <p:sp>
        <p:nvSpPr>
          <p:cNvPr id="26629" name="Rectangle 20">
            <a:extLst>
              <a:ext uri="{FF2B5EF4-FFF2-40B4-BE49-F238E27FC236}">
                <a16:creationId xmlns:a16="http://schemas.microsoft.com/office/drawing/2014/main" id="{8131A7F3-37DC-BCC1-985D-D2827D9DE6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3434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Static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initialized, read-only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initialized, read/write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uninitialized, read/write (BSS =  </a:t>
            </a:r>
            <a:r>
              <a:rPr lang="ja-JP" altLang="en-US" sz="1800">
                <a:ea typeface="MS PGothic" panose="020B0600070205080204" pitchFamily="34" charset="-128"/>
              </a:rPr>
              <a:t>“</a:t>
            </a:r>
            <a:r>
              <a:rPr lang="en-US" altLang="ja-JP" sz="1800">
                <a:ea typeface="MS PGothic" panose="020B0600070205080204" pitchFamily="34" charset="-128"/>
              </a:rPr>
              <a:t>Block Started by Symbol</a:t>
            </a:r>
            <a:r>
              <a:rPr lang="ja-JP" altLang="en-US" sz="1800">
                <a:ea typeface="MS PGothic" panose="020B0600070205080204" pitchFamily="34" charset="-128"/>
              </a:rPr>
              <a:t>”</a:t>
            </a:r>
            <a:r>
              <a:rPr lang="en-US" altLang="ja-JP" sz="1800">
                <a:ea typeface="MS PGothic" panose="020B0600070205080204" pitchFamily="34" charset="-128"/>
              </a:rPr>
              <a:t> pseudo-op for IBM 704)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Initialized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Initial values in ELF file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Uninitialized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Only total size in ELF file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Writable distinction enforced at run-time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Why? Protection; 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How? Virtual memory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A9E8EAA-0DC1-2C86-0540-FD76D3E83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A3D54792-E5BF-9FD9-A69C-0E2822CBF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603BFD71-34CC-9C11-9C1F-0AA58315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1FC15EE9-B667-F626-3788-5DDBE1394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A4F172CF-D139-5628-5E25-A93A1A59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A8610B94-891D-EF2D-6F9C-34ACFB97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BE577387-6BEF-0E0A-24AC-193D28571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5515D693-602F-3A87-09B0-8D1EF4B82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1A3AD7D5-235B-F191-3C5A-7B83F0BCE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9EC1F5D2-65B7-3256-16E6-78EF695E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B16C11D8-19E0-7B84-FB00-0E75471A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A2F41CC1-F6D8-76E4-56FA-03BF2D0AE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6642" name="Rectangle 18">
            <a:extLst>
              <a:ext uri="{FF2B5EF4-FFF2-40B4-BE49-F238E27FC236}">
                <a16:creationId xmlns:a16="http://schemas.microsoft.com/office/drawing/2014/main" id="{85E9F93E-4B16-CA7E-4AB6-634B64509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  <p:sp>
        <p:nvSpPr>
          <p:cNvPr id="26643" name="Line 22">
            <a:extLst>
              <a:ext uri="{FF2B5EF4-FFF2-40B4-BE49-F238E27FC236}">
                <a16:creationId xmlns:a16="http://schemas.microsoft.com/office/drawing/2014/main" id="{B9A0843E-607C-C926-EC03-7F18E5008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88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3">
            <a:extLst>
              <a:ext uri="{FF2B5EF4-FFF2-40B4-BE49-F238E27FC236}">
                <a16:creationId xmlns:a16="http://schemas.microsoft.com/office/drawing/2014/main" id="{3AB6DE4D-5286-D800-1015-30863246E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133600"/>
            <a:ext cx="1371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4">
            <a:extLst>
              <a:ext uri="{FF2B5EF4-FFF2-40B4-BE49-F238E27FC236}">
                <a16:creationId xmlns:a16="http://schemas.microsoft.com/office/drawing/2014/main" id="{FF812FA6-6762-F6DA-FDFE-7D6FF5B26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8956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4">
            <a:extLst>
              <a:ext uri="{FF2B5EF4-FFF2-40B4-BE49-F238E27FC236}">
                <a16:creationId xmlns:a16="http://schemas.microsoft.com/office/drawing/2014/main" id="{5533CD06-9E42-01E7-E1CA-CAE2C38ADC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5">
            <a:extLst>
              <a:ext uri="{FF2B5EF4-FFF2-40B4-BE49-F238E27FC236}">
                <a16:creationId xmlns:a16="http://schemas.microsoft.com/office/drawing/2014/main" id="{28953F8E-3958-FEFE-7E15-EDE711E20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7651" name="Slide Number Placeholder 6">
            <a:extLst>
              <a:ext uri="{FF2B5EF4-FFF2-40B4-BE49-F238E27FC236}">
                <a16:creationId xmlns:a16="http://schemas.microsoft.com/office/drawing/2014/main" id="{1EE92ADB-51E3-E8A6-7EAB-205FDCD4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60D564-9C29-453C-B08E-6BC934B6FE6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DCA78B9C-80C7-15BE-A1DE-D523115F1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Table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DAB6E876-C493-6B14-E5B0-C5E8E91138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Describes where global variables and functions are defined</a:t>
            </a:r>
          </a:p>
          <a:p>
            <a:pPr lvl="1" eaLnBrk="1" hangingPunct="1"/>
            <a:r>
              <a:rPr lang="en-US" altLang="en-US" sz="1800"/>
              <a:t>Present in all relocatable ELF files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455F144-6305-1CDB-A52F-87D911178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C2A28213-428C-F0F4-96E1-3AB63852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D579715F-E9E7-6367-9EEE-E60AADE9A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3F008284-9BF1-4490-B987-4B6043546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556A1396-9516-18A7-39B0-C3B1B0512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6D3B0245-F359-89FF-1E1E-0B1468060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DCD7EF56-94A1-1648-5FAE-A7577A665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57B2D3B3-854A-3DFA-9869-40C1D39A8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7662" name="Rectangle 14">
            <a:extLst>
              <a:ext uri="{FF2B5EF4-FFF2-40B4-BE49-F238E27FC236}">
                <a16:creationId xmlns:a16="http://schemas.microsoft.com/office/drawing/2014/main" id="{C0445586-7281-202D-DDE4-AA289D425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D47DBE43-1FFA-0DD9-DCC4-92EBF48BB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36DB66BF-A481-DD2F-F246-EF2BEED5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EF7B68BD-8928-8444-DEF2-E1D13F39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E2D86668-881B-E3FA-DD58-2B116F6E0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  <p:sp>
        <p:nvSpPr>
          <p:cNvPr id="27667" name="Text Box 5">
            <a:extLst>
              <a:ext uri="{FF2B5EF4-FFF2-40B4-BE49-F238E27FC236}">
                <a16:creationId xmlns:a16="http://schemas.microsoft.com/office/drawing/2014/main" id="{BE40968B-1282-E57C-A53B-F1CE6EBE9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052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swap(void);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buf[2] = {1, 2};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swap();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4">
            <a:extLst>
              <a:ext uri="{FF2B5EF4-FFF2-40B4-BE49-F238E27FC236}">
                <a16:creationId xmlns:a16="http://schemas.microsoft.com/office/drawing/2014/main" id="{50FC828D-6600-277B-F22C-5C35FC41AC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5">
            <a:extLst>
              <a:ext uri="{FF2B5EF4-FFF2-40B4-BE49-F238E27FC236}">
                <a16:creationId xmlns:a16="http://schemas.microsoft.com/office/drawing/2014/main" id="{4DBFD424-57B3-BF88-D632-D861A0DE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8675" name="Slide Number Placeholder 6">
            <a:extLst>
              <a:ext uri="{FF2B5EF4-FFF2-40B4-BE49-F238E27FC236}">
                <a16:creationId xmlns:a16="http://schemas.microsoft.com/office/drawing/2014/main" id="{E8F0262B-D272-332B-E6FE-5CA02B39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B7061-4801-4F9D-8A77-0A0805E6379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19E87543-1FDB-DEC3-37A3-D9916ACA9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Relocation Information</a:t>
            </a:r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FCA5F015-004D-F622-0AD8-15EC725F49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Describes where and how symbols are used</a:t>
            </a:r>
          </a:p>
          <a:p>
            <a:pPr lvl="1" eaLnBrk="1" hangingPunct="1"/>
            <a:r>
              <a:rPr lang="en-US" altLang="en-US" sz="1800"/>
              <a:t>A list of locations in the .text section that will need to be modified when the linker combines this object file with others</a:t>
            </a:r>
          </a:p>
          <a:p>
            <a:pPr lvl="1" eaLnBrk="1" hangingPunct="1"/>
            <a:r>
              <a:rPr lang="en-US" altLang="en-US" sz="1800"/>
              <a:t>Relocation information for any global variables that are referenced or defined by the module</a:t>
            </a:r>
          </a:p>
          <a:p>
            <a:pPr lvl="1" eaLnBrk="1" hangingPunct="1"/>
            <a:r>
              <a:rPr lang="en-US" altLang="en-US" sz="1800"/>
              <a:t>Allows object files to be easily relocated</a:t>
            </a:r>
          </a:p>
        </p:txBody>
      </p:sp>
      <p:sp>
        <p:nvSpPr>
          <p:cNvPr id="28678" name="Rectangle 19">
            <a:extLst>
              <a:ext uri="{FF2B5EF4-FFF2-40B4-BE49-F238E27FC236}">
                <a16:creationId xmlns:a16="http://schemas.microsoft.com/office/drawing/2014/main" id="{68644A7B-6D70-ACAE-1EAB-37EE2B61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8679" name="Text Box 20">
            <a:extLst>
              <a:ext uri="{FF2B5EF4-FFF2-40B4-BE49-F238E27FC236}">
                <a16:creationId xmlns:a16="http://schemas.microsoft.com/office/drawing/2014/main" id="{06781375-C347-380E-420D-F63ECF19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8680" name="Rectangle 21">
            <a:extLst>
              <a:ext uri="{FF2B5EF4-FFF2-40B4-BE49-F238E27FC236}">
                <a16:creationId xmlns:a16="http://schemas.microsoft.com/office/drawing/2014/main" id="{91A72C3B-A2AD-E97F-D706-A238DECD6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8681" name="Rectangle 22">
            <a:extLst>
              <a:ext uri="{FF2B5EF4-FFF2-40B4-BE49-F238E27FC236}">
                <a16:creationId xmlns:a16="http://schemas.microsoft.com/office/drawing/2014/main" id="{8EF461BE-F5B1-85D5-1456-B8368D884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8682" name="Rectangle 23">
            <a:extLst>
              <a:ext uri="{FF2B5EF4-FFF2-40B4-BE49-F238E27FC236}">
                <a16:creationId xmlns:a16="http://schemas.microsoft.com/office/drawing/2014/main" id="{99F4B42A-2AA2-54D6-2F6C-682F8738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8683" name="Rectangle 24">
            <a:extLst>
              <a:ext uri="{FF2B5EF4-FFF2-40B4-BE49-F238E27FC236}">
                <a16:creationId xmlns:a16="http://schemas.microsoft.com/office/drawing/2014/main" id="{09D94699-9D68-219D-456D-0F079EDD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8684" name="Rectangle 25">
            <a:extLst>
              <a:ext uri="{FF2B5EF4-FFF2-40B4-BE49-F238E27FC236}">
                <a16:creationId xmlns:a16="http://schemas.microsoft.com/office/drawing/2014/main" id="{2E6FA488-B8F9-3B66-A66C-ABF068407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8685" name="Rectangle 26">
            <a:extLst>
              <a:ext uri="{FF2B5EF4-FFF2-40B4-BE49-F238E27FC236}">
                <a16:creationId xmlns:a16="http://schemas.microsoft.com/office/drawing/2014/main" id="{9D94BEAE-2497-20DF-3674-ACA57C358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8686" name="Rectangle 27">
            <a:extLst>
              <a:ext uri="{FF2B5EF4-FFF2-40B4-BE49-F238E27FC236}">
                <a16:creationId xmlns:a16="http://schemas.microsoft.com/office/drawing/2014/main" id="{93585E3A-B67B-776B-1071-93DDDBB1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8687" name="Rectangle 28">
            <a:extLst>
              <a:ext uri="{FF2B5EF4-FFF2-40B4-BE49-F238E27FC236}">
                <a16:creationId xmlns:a16="http://schemas.microsoft.com/office/drawing/2014/main" id="{F80CE2AA-7029-5C5F-07B9-A2C3DD630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8688" name="Rectangle 29">
            <a:extLst>
              <a:ext uri="{FF2B5EF4-FFF2-40B4-BE49-F238E27FC236}">
                <a16:creationId xmlns:a16="http://schemas.microsoft.com/office/drawing/2014/main" id="{485AFD61-CD47-A7DE-6FA6-6C35CFEA0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8689" name="Rectangle 30">
            <a:extLst>
              <a:ext uri="{FF2B5EF4-FFF2-40B4-BE49-F238E27FC236}">
                <a16:creationId xmlns:a16="http://schemas.microsoft.com/office/drawing/2014/main" id="{F028C4EB-1B07-23A5-750C-F90CC55B8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8690" name="Rectangle 31">
            <a:extLst>
              <a:ext uri="{FF2B5EF4-FFF2-40B4-BE49-F238E27FC236}">
                <a16:creationId xmlns:a16="http://schemas.microsoft.com/office/drawing/2014/main" id="{7F160FAC-5434-1F70-C543-C1B478288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4">
            <a:extLst>
              <a:ext uri="{FF2B5EF4-FFF2-40B4-BE49-F238E27FC236}">
                <a16:creationId xmlns:a16="http://schemas.microsoft.com/office/drawing/2014/main" id="{8534E675-80A1-618F-B393-FBE8F6E551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5">
            <a:extLst>
              <a:ext uri="{FF2B5EF4-FFF2-40B4-BE49-F238E27FC236}">
                <a16:creationId xmlns:a16="http://schemas.microsoft.com/office/drawing/2014/main" id="{03B495B8-E44E-AC0C-A432-DD482506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9699" name="Slide Number Placeholder 6">
            <a:extLst>
              <a:ext uri="{FF2B5EF4-FFF2-40B4-BE49-F238E27FC236}">
                <a16:creationId xmlns:a16="http://schemas.microsoft.com/office/drawing/2014/main" id="{1EF2FD80-8826-6547-B439-4313346A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80386D-7010-463A-A81E-F4BD7A050CB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A271DF32-E93C-0EC6-4344-6E628AC37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Debug Section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7D50A3A4-CAB2-5006-EE20-D83CD1D572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Relates source code to the object code within the ELF file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808BEA09-E517-6823-5FBA-B50897CF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9703" name="Text Box 5">
            <a:extLst>
              <a:ext uri="{FF2B5EF4-FFF2-40B4-BE49-F238E27FC236}">
                <a16:creationId xmlns:a16="http://schemas.microsoft.com/office/drawing/2014/main" id="{10EE6BC6-852F-5ECA-0075-D06364A3D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9704" name="Rectangle 6">
            <a:extLst>
              <a:ext uri="{FF2B5EF4-FFF2-40B4-BE49-F238E27FC236}">
                <a16:creationId xmlns:a16="http://schemas.microsoft.com/office/drawing/2014/main" id="{47371BAA-0F48-CB71-53A5-E4C643E99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39521AAC-2952-C289-9010-67818DA51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9706" name="Rectangle 8">
            <a:extLst>
              <a:ext uri="{FF2B5EF4-FFF2-40B4-BE49-F238E27FC236}">
                <a16:creationId xmlns:a16="http://schemas.microsoft.com/office/drawing/2014/main" id="{A362C336-0B6C-609A-F084-75DC9294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9707" name="Rectangle 9">
            <a:extLst>
              <a:ext uri="{FF2B5EF4-FFF2-40B4-BE49-F238E27FC236}">
                <a16:creationId xmlns:a16="http://schemas.microsoft.com/office/drawing/2014/main" id="{917EB8C9-11E2-7C15-1C15-36DADA75E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9708" name="Rectangle 10">
            <a:extLst>
              <a:ext uri="{FF2B5EF4-FFF2-40B4-BE49-F238E27FC236}">
                <a16:creationId xmlns:a16="http://schemas.microsoft.com/office/drawing/2014/main" id="{C54E8663-3348-500E-87E3-3AAF67E31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9709" name="Rectangle 11">
            <a:extLst>
              <a:ext uri="{FF2B5EF4-FFF2-40B4-BE49-F238E27FC236}">
                <a16:creationId xmlns:a16="http://schemas.microsoft.com/office/drawing/2014/main" id="{07211236-A2EA-A20F-393A-C3FA0BF99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9710" name="Rectangle 12">
            <a:extLst>
              <a:ext uri="{FF2B5EF4-FFF2-40B4-BE49-F238E27FC236}">
                <a16:creationId xmlns:a16="http://schemas.microsoft.com/office/drawing/2014/main" id="{3227E7F3-67DD-05B7-76FF-2366DA360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9711" name="Rectangle 13">
            <a:extLst>
              <a:ext uri="{FF2B5EF4-FFF2-40B4-BE49-F238E27FC236}">
                <a16:creationId xmlns:a16="http://schemas.microsoft.com/office/drawing/2014/main" id="{1611EA2A-400E-59DC-B034-70926D8D9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9712" name="Rectangle 14">
            <a:extLst>
              <a:ext uri="{FF2B5EF4-FFF2-40B4-BE49-F238E27FC236}">
                <a16:creationId xmlns:a16="http://schemas.microsoft.com/office/drawing/2014/main" id="{20C37E14-00B0-CF89-B4F7-F439211D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9713" name="Rectangle 15">
            <a:extLst>
              <a:ext uri="{FF2B5EF4-FFF2-40B4-BE49-F238E27FC236}">
                <a16:creationId xmlns:a16="http://schemas.microsoft.com/office/drawing/2014/main" id="{4C91E3F7-4310-889E-7174-685063A23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9714" name="Rectangle 16">
            <a:extLst>
              <a:ext uri="{FF2B5EF4-FFF2-40B4-BE49-F238E27FC236}">
                <a16:creationId xmlns:a16="http://schemas.microsoft.com/office/drawing/2014/main" id="{68F2DCCD-2BFC-4FA8-4B6F-17D80D174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4">
            <a:extLst>
              <a:ext uri="{FF2B5EF4-FFF2-40B4-BE49-F238E27FC236}">
                <a16:creationId xmlns:a16="http://schemas.microsoft.com/office/drawing/2014/main" id="{69F64A47-8929-D27D-37BD-1D34BAC4C4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5">
            <a:extLst>
              <a:ext uri="{FF2B5EF4-FFF2-40B4-BE49-F238E27FC236}">
                <a16:creationId xmlns:a16="http://schemas.microsoft.com/office/drawing/2014/main" id="{35ECE1D4-33BA-6A95-EA5F-90C2A7E9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0723" name="Slide Number Placeholder 6">
            <a:extLst>
              <a:ext uri="{FF2B5EF4-FFF2-40B4-BE49-F238E27FC236}">
                <a16:creationId xmlns:a16="http://schemas.microsoft.com/office/drawing/2014/main" id="{7529B6A1-D7C1-63F2-2E84-720E2612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93CEA1-4410-4B07-A949-4A266B3080E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17">
            <a:extLst>
              <a:ext uri="{FF2B5EF4-FFF2-40B4-BE49-F238E27FC236}">
                <a16:creationId xmlns:a16="http://schemas.microsoft.com/office/drawing/2014/main" id="{DAE41C85-B5A9-5267-324B-9C294A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Sections</a:t>
            </a:r>
          </a:p>
        </p:txBody>
      </p:sp>
      <p:sp>
        <p:nvSpPr>
          <p:cNvPr id="30725" name="Rectangle 18">
            <a:extLst>
              <a:ext uri="{FF2B5EF4-FFF2-40B4-BE49-F238E27FC236}">
                <a16:creationId xmlns:a16="http://schemas.microsoft.com/office/drawing/2014/main" id="{1BD57731-EE7D-A1F6-CB85-2338ED29B9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Other kinds of sections also supported, including:</a:t>
            </a:r>
          </a:p>
          <a:p>
            <a:pPr lvl="1" eaLnBrk="1" hangingPunct="1"/>
            <a:r>
              <a:rPr lang="en-US" altLang="en-US" sz="1800"/>
              <a:t>Other debugging info</a:t>
            </a:r>
          </a:p>
          <a:p>
            <a:pPr lvl="1" eaLnBrk="1" hangingPunct="1"/>
            <a:r>
              <a:rPr lang="en-US" altLang="en-US" sz="1800"/>
              <a:t>Version control info</a:t>
            </a:r>
          </a:p>
          <a:p>
            <a:pPr lvl="1" eaLnBrk="1" hangingPunct="1"/>
            <a:r>
              <a:rPr lang="en-US" altLang="en-US" sz="1800"/>
              <a:t>Dynamic linking info</a:t>
            </a:r>
          </a:p>
          <a:p>
            <a:pPr lvl="1" eaLnBrk="1" hangingPunct="1"/>
            <a:r>
              <a:rPr lang="en-US" altLang="en-US" sz="1800"/>
              <a:t>C++ initializing &amp; finalizing code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5BD6B8D0-12D2-572C-0DC1-3504E1899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30727" name="Text Box 5">
            <a:extLst>
              <a:ext uri="{FF2B5EF4-FFF2-40B4-BE49-F238E27FC236}">
                <a16:creationId xmlns:a16="http://schemas.microsoft.com/office/drawing/2014/main" id="{135EBA97-F453-1CF8-BB67-A8D2D4B25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BD510067-9018-7953-CC7D-D01D82FB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30729" name="Rectangle 7">
            <a:extLst>
              <a:ext uri="{FF2B5EF4-FFF2-40B4-BE49-F238E27FC236}">
                <a16:creationId xmlns:a16="http://schemas.microsoft.com/office/drawing/2014/main" id="{84744815-F7F8-685A-4703-D933D0D68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30730" name="Rectangle 8">
            <a:extLst>
              <a:ext uri="{FF2B5EF4-FFF2-40B4-BE49-F238E27FC236}">
                <a16:creationId xmlns:a16="http://schemas.microsoft.com/office/drawing/2014/main" id="{789A36D1-36FF-1EEB-0FB4-1F0DE26A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id="{3C275A9E-7E5A-7FDE-920E-191DC451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30732" name="Rectangle 10">
            <a:extLst>
              <a:ext uri="{FF2B5EF4-FFF2-40B4-BE49-F238E27FC236}">
                <a16:creationId xmlns:a16="http://schemas.microsoft.com/office/drawing/2014/main" id="{3F616C3F-B4B9-C524-A10A-127B3C7B9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30733" name="Rectangle 11">
            <a:extLst>
              <a:ext uri="{FF2B5EF4-FFF2-40B4-BE49-F238E27FC236}">
                <a16:creationId xmlns:a16="http://schemas.microsoft.com/office/drawing/2014/main" id="{1BFDAA4B-A7D3-D62C-5DD7-03AAC5E1D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30734" name="Rectangle 12">
            <a:extLst>
              <a:ext uri="{FF2B5EF4-FFF2-40B4-BE49-F238E27FC236}">
                <a16:creationId xmlns:a16="http://schemas.microsoft.com/office/drawing/2014/main" id="{D5049718-32A7-CF24-648F-45747D56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30735" name="Rectangle 13">
            <a:extLst>
              <a:ext uri="{FF2B5EF4-FFF2-40B4-BE49-F238E27FC236}">
                <a16:creationId xmlns:a16="http://schemas.microsoft.com/office/drawing/2014/main" id="{9F8CB37A-F6F0-8A46-BC02-40E66D04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30736" name="Rectangle 14">
            <a:extLst>
              <a:ext uri="{FF2B5EF4-FFF2-40B4-BE49-F238E27FC236}">
                <a16:creationId xmlns:a16="http://schemas.microsoft.com/office/drawing/2014/main" id="{482524C4-601F-7C5B-5090-EF2D518C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30737" name="Rectangle 15">
            <a:extLst>
              <a:ext uri="{FF2B5EF4-FFF2-40B4-BE49-F238E27FC236}">
                <a16:creationId xmlns:a16="http://schemas.microsoft.com/office/drawing/2014/main" id="{6ADDD1F2-F1BC-4C25-F986-F8857B79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30738" name="Rectangle 16">
            <a:extLst>
              <a:ext uri="{FF2B5EF4-FFF2-40B4-BE49-F238E27FC236}">
                <a16:creationId xmlns:a16="http://schemas.microsoft.com/office/drawing/2014/main" id="{F333569A-A5E9-6C3F-62B3-15491F10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9CBEFA45-F68E-F70A-8F2B-259C00807F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4FD23D27-E3DC-1F8A-99CA-2A28F285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DEA75C46-9C7B-9FCE-5D4F-13F23C41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5258B9-6E8E-4E9D-935F-8223AF87C3E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346742EF-DDF3-E2DE-0C30-8D9696DFF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Linker Symbol Classification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0B010914-147E-2A12-EEF2-CD0D66E7F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Global symbols</a:t>
            </a:r>
          </a:p>
          <a:p>
            <a:pPr lvl="1" eaLnBrk="1" hangingPunct="1"/>
            <a:r>
              <a:rPr lang="en-US" altLang="en-US" sz="1800"/>
              <a:t>Symbols defined by module </a:t>
            </a:r>
            <a:r>
              <a:rPr lang="en-US" altLang="en-US" sz="1800" i="1"/>
              <a:t>m</a:t>
            </a:r>
            <a:r>
              <a:rPr lang="en-US" altLang="en-US" sz="1800"/>
              <a:t> that can be referenced by other modules</a:t>
            </a:r>
          </a:p>
          <a:p>
            <a:pPr lvl="1" eaLnBrk="1" hangingPunct="1"/>
            <a:r>
              <a:rPr lang="en-US" altLang="en-US" sz="1800"/>
              <a:t>C: non-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/>
              <a:t> functions &amp; global variables</a:t>
            </a:r>
          </a:p>
          <a:p>
            <a:pPr eaLnBrk="1" hangingPunct="1"/>
            <a:r>
              <a:rPr lang="en-US" altLang="en-US" sz="2000"/>
              <a:t>External symbols</a:t>
            </a:r>
          </a:p>
          <a:p>
            <a:pPr lvl="1" eaLnBrk="1" hangingPunct="1"/>
            <a:r>
              <a:rPr lang="en-US" altLang="en-US" sz="1800"/>
              <a:t>Symbols referenced by module </a:t>
            </a:r>
            <a:r>
              <a:rPr lang="en-US" altLang="en-US" sz="1800" i="1"/>
              <a:t>m</a:t>
            </a:r>
            <a:r>
              <a:rPr lang="en-US" altLang="en-US" sz="1800"/>
              <a:t> but defined by some other module</a:t>
            </a:r>
          </a:p>
          <a:p>
            <a:pPr lvl="1" eaLnBrk="1" hangingPunct="1"/>
            <a:r>
              <a:rPr lang="en-US" altLang="en-US" sz="1800"/>
              <a:t>C: </a:t>
            </a:r>
            <a:r>
              <a:rPr lang="en-US" altLang="en-US" sz="1800">
                <a:latin typeface="Courier New" panose="02070309020205020404" pitchFamily="49" charset="0"/>
              </a:rPr>
              <a:t>extern</a:t>
            </a:r>
            <a:r>
              <a:rPr lang="en-US" altLang="en-US" sz="1800"/>
              <a:t> functions &amp; variables</a:t>
            </a:r>
          </a:p>
          <a:p>
            <a:pPr eaLnBrk="1" hangingPunct="1"/>
            <a:r>
              <a:rPr lang="en-US" altLang="en-US" sz="2000"/>
              <a:t>Local symbols</a:t>
            </a:r>
          </a:p>
          <a:p>
            <a:pPr lvl="1" eaLnBrk="1" hangingPunct="1"/>
            <a:r>
              <a:rPr lang="en-US" altLang="en-US" sz="1800"/>
              <a:t>Symbols that are defined and referenced exclusively by module </a:t>
            </a:r>
            <a:r>
              <a:rPr lang="en-US" altLang="en-US" sz="1800" i="1"/>
              <a:t>m</a:t>
            </a:r>
            <a:endParaRPr lang="en-US" altLang="en-US" sz="1800"/>
          </a:p>
          <a:p>
            <a:pPr lvl="1" eaLnBrk="1" hangingPunct="1"/>
            <a:r>
              <a:rPr lang="en-US" altLang="en-US" sz="1800"/>
              <a:t>C: 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/>
              <a:t> functions &amp; variables</a:t>
            </a:r>
          </a:p>
          <a:p>
            <a:pPr algn="ctr" eaLnBrk="1" hangingPunct="1"/>
            <a:endParaRPr lang="en-US" altLang="en-US" sz="2000"/>
          </a:p>
          <a:p>
            <a:pPr algn="ctr" eaLnBrk="1" hangingPunct="1"/>
            <a:r>
              <a:rPr lang="en-US" altLang="en-US" sz="2000"/>
              <a:t>Local linker symbols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local function variables!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2">
            <a:extLst>
              <a:ext uri="{FF2B5EF4-FFF2-40B4-BE49-F238E27FC236}">
                <a16:creationId xmlns:a16="http://schemas.microsoft.com/office/drawing/2014/main" id="{C4AFFD68-12E7-6512-7702-813E2C8E7B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3">
            <a:extLst>
              <a:ext uri="{FF2B5EF4-FFF2-40B4-BE49-F238E27FC236}">
                <a16:creationId xmlns:a16="http://schemas.microsoft.com/office/drawing/2014/main" id="{D42BB002-A366-41F2-D178-2AAB5CAD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9F1C1AEB-B1E1-D8C7-0F34-0E202918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A2DA7F-F4CE-4A3C-9841-B806F1DD442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2E67DF4-86DB-EAA8-B5A7-57256FE25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Linker Symbols</a:t>
            </a:r>
          </a:p>
        </p:txBody>
      </p:sp>
      <p:sp>
        <p:nvSpPr>
          <p:cNvPr id="32773" name="Text Box 3">
            <a:extLst>
              <a:ext uri="{FF2B5EF4-FFF2-40B4-BE49-F238E27FC236}">
                <a16:creationId xmlns:a16="http://schemas.microsoft.com/office/drawing/2014/main" id="{7E7D91C2-7277-393F-F3D1-2C720D05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swap(void);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buf[2] = {1, 2};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swap();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774" name="Text Box 4">
            <a:extLst>
              <a:ext uri="{FF2B5EF4-FFF2-40B4-BE49-F238E27FC236}">
                <a16:creationId xmlns:a16="http://schemas.microsoft.com/office/drawing/2014/main" id="{D0131104-F29B-3395-C1F1-6A7D63712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447800"/>
            <a:ext cx="2760662" cy="376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swap.c */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buf[];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*bufp0 = &amp;buf[0];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*bufp1;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swap(void)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int temp;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bufp1  = &amp;buf[1];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temp   = *bufp0;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*bufp0 = *bufp1;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*bufp1 = temp;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4859" name="Text Box 11">
            <a:extLst>
              <a:ext uri="{FF2B5EF4-FFF2-40B4-BE49-F238E27FC236}">
                <a16:creationId xmlns:a16="http://schemas.microsoft.com/office/drawing/2014/main" id="{80E57FE2-CFC5-6DC9-08F0-AE708DCB1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232150"/>
            <a:ext cx="2300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Definition of global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symbols </a:t>
            </a:r>
            <a:r>
              <a:rPr lang="en-US" altLang="en-US" sz="1400">
                <a:latin typeface="Courier New" panose="02070309020205020404" pitchFamily="49" charset="0"/>
              </a:rPr>
              <a:t>buf</a:t>
            </a:r>
            <a:r>
              <a:rPr lang="en-US" altLang="en-US" sz="1400"/>
              <a:t> and </a:t>
            </a:r>
            <a:r>
              <a:rPr lang="en-US" altLang="en-US" sz="1400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334860" name="Line 12">
            <a:extLst>
              <a:ext uri="{FF2B5EF4-FFF2-40B4-BE49-F238E27FC236}">
                <a16:creationId xmlns:a16="http://schemas.microsoft.com/office/drawing/2014/main" id="{65DC898B-C755-046D-5138-5AAC686AAD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2286000"/>
            <a:ext cx="1981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1" name="Line 13">
            <a:extLst>
              <a:ext uri="{FF2B5EF4-FFF2-40B4-BE49-F238E27FC236}">
                <a16:creationId xmlns:a16="http://schemas.microsoft.com/office/drawing/2014/main" id="{C6E76DC4-2D52-740A-D2AD-C7D9561E6C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2895600"/>
            <a:ext cx="1676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2" name="Text Box 14">
            <a:extLst>
              <a:ext uri="{FF2B5EF4-FFF2-40B4-BE49-F238E27FC236}">
                <a16:creationId xmlns:a16="http://schemas.microsoft.com/office/drawing/2014/main" id="{A59D4545-F4D5-787D-8E39-7124E4E3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95800"/>
            <a:ext cx="2343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Reference to external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symbol </a:t>
            </a:r>
            <a:r>
              <a:rPr lang="en-US" altLang="en-US" sz="1400">
                <a:latin typeface="Courier New" panose="02070309020205020404" pitchFamily="49" charset="0"/>
              </a:rPr>
              <a:t>swap</a:t>
            </a:r>
          </a:p>
        </p:txBody>
      </p:sp>
      <p:sp>
        <p:nvSpPr>
          <p:cNvPr id="334863" name="Line 15">
            <a:extLst>
              <a:ext uri="{FF2B5EF4-FFF2-40B4-BE49-F238E27FC236}">
                <a16:creationId xmlns:a16="http://schemas.microsoft.com/office/drawing/2014/main" id="{48337160-D568-4F6C-79E4-BB99DD0002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43000" y="3505200"/>
            <a:ext cx="1660525" cy="1111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4" name="Text Box 16">
            <a:extLst>
              <a:ext uri="{FF2B5EF4-FFF2-40B4-BE49-F238E27FC236}">
                <a16:creationId xmlns:a16="http://schemas.microsoft.com/office/drawing/2014/main" id="{5A6AAF6C-9660-50EE-7E27-8B21E001F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2089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Definition of global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symbol </a:t>
            </a:r>
            <a:r>
              <a:rPr lang="en-US" altLang="en-US" sz="1400">
                <a:latin typeface="Courier New" panose="02070309020205020404" pitchFamily="49" charset="0"/>
              </a:rPr>
              <a:t>swap</a:t>
            </a:r>
          </a:p>
        </p:txBody>
      </p:sp>
      <p:sp>
        <p:nvSpPr>
          <p:cNvPr id="334865" name="Line 17">
            <a:extLst>
              <a:ext uri="{FF2B5EF4-FFF2-40B4-BE49-F238E27FC236}">
                <a16:creationId xmlns:a16="http://schemas.microsoft.com/office/drawing/2014/main" id="{9FD11ACC-EDE3-BD00-7985-81031E206E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200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6" name="Text Box 18">
            <a:extLst>
              <a:ext uri="{FF2B5EF4-FFF2-40B4-BE49-F238E27FC236}">
                <a16:creationId xmlns:a16="http://schemas.microsoft.com/office/drawing/2014/main" id="{02C333C9-F8C6-C00F-D170-CD5D570B5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447800"/>
            <a:ext cx="26193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Definition of global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symbols </a:t>
            </a:r>
            <a:r>
              <a:rPr lang="en-US" altLang="en-US" sz="1400">
                <a:latin typeface="Courier New" panose="02070309020205020404" pitchFamily="49" charset="0"/>
              </a:rPr>
              <a:t>bufp0</a:t>
            </a:r>
            <a:r>
              <a:rPr lang="en-US" altLang="en-US" sz="1400"/>
              <a:t> and </a:t>
            </a:r>
            <a:r>
              <a:rPr lang="en-US" altLang="en-US" sz="1400">
                <a:latin typeface="Courier New" panose="02070309020205020404" pitchFamily="49" charset="0"/>
              </a:rPr>
              <a:t>bufp1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(even though not used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outside file)</a:t>
            </a:r>
          </a:p>
        </p:txBody>
      </p:sp>
      <p:sp>
        <p:nvSpPr>
          <p:cNvPr id="334867" name="Line 19">
            <a:extLst>
              <a:ext uri="{FF2B5EF4-FFF2-40B4-BE49-F238E27FC236}">
                <a16:creationId xmlns:a16="http://schemas.microsoft.com/office/drawing/2014/main" id="{9066E224-C41A-41B1-37AF-0DC06F542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05000"/>
            <a:ext cx="838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8" name="Line 20">
            <a:extLst>
              <a:ext uri="{FF2B5EF4-FFF2-40B4-BE49-F238E27FC236}">
                <a16:creationId xmlns:a16="http://schemas.microsoft.com/office/drawing/2014/main" id="{0BAE2AE1-4096-EB0E-9466-A3E4E6610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33600"/>
            <a:ext cx="838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9" name="Text Box 21">
            <a:extLst>
              <a:ext uri="{FF2B5EF4-FFF2-40B4-BE49-F238E27FC236}">
                <a16:creationId xmlns:a16="http://schemas.microsoft.com/office/drawing/2014/main" id="{0F13DF0B-E62F-7384-548D-A244F1FBD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334000"/>
            <a:ext cx="2343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Reference to external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symbol </a:t>
            </a:r>
            <a:r>
              <a:rPr lang="en-US" altLang="en-US" sz="1400">
                <a:latin typeface="Courier New" panose="02070309020205020404" pitchFamily="49" charset="0"/>
              </a:rPr>
              <a:t>buf</a:t>
            </a:r>
          </a:p>
        </p:txBody>
      </p:sp>
      <p:sp>
        <p:nvSpPr>
          <p:cNvPr id="334870" name="Line 22">
            <a:extLst>
              <a:ext uri="{FF2B5EF4-FFF2-40B4-BE49-F238E27FC236}">
                <a16:creationId xmlns:a16="http://schemas.microsoft.com/office/drawing/2014/main" id="{2F9E136A-CDBE-D2F6-6DE4-25809F1FE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2438400"/>
            <a:ext cx="137160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1" name="Line 23">
            <a:extLst>
              <a:ext uri="{FF2B5EF4-FFF2-40B4-BE49-F238E27FC236}">
                <a16:creationId xmlns:a16="http://schemas.microsoft.com/office/drawing/2014/main" id="{2874E970-E8A1-D243-4B43-7C750CFCF4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191000"/>
            <a:ext cx="8382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2" name="Text Box 24">
            <a:extLst>
              <a:ext uri="{FF2B5EF4-FFF2-40B4-BE49-F238E27FC236}">
                <a16:creationId xmlns:a16="http://schemas.microsoft.com/office/drawing/2014/main" id="{A3B93E1F-92DC-81FC-8D29-1ECA47918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715000"/>
            <a:ext cx="2346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Linker knows nothing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about local variables</a:t>
            </a:r>
            <a:endParaRPr lang="en-US" altLang="en-US" sz="1400">
              <a:latin typeface="Courier New" panose="02070309020205020404" pitchFamily="49" charset="0"/>
            </a:endParaRPr>
          </a:p>
        </p:txBody>
      </p:sp>
      <p:sp>
        <p:nvSpPr>
          <p:cNvPr id="334873" name="Line 25">
            <a:extLst>
              <a:ext uri="{FF2B5EF4-FFF2-40B4-BE49-F238E27FC236}">
                <a16:creationId xmlns:a16="http://schemas.microsoft.com/office/drawing/2014/main" id="{A4FF1AD3-EDE2-2AA0-2020-0AB40805CF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5600" y="3657600"/>
            <a:ext cx="1050925" cy="2101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4" name="Line 26">
            <a:extLst>
              <a:ext uri="{FF2B5EF4-FFF2-40B4-BE49-F238E27FC236}">
                <a16:creationId xmlns:a16="http://schemas.microsoft.com/office/drawing/2014/main" id="{E2296C49-8466-2A3B-F4F5-F8AFF8B2A2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2057400"/>
            <a:ext cx="11430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5" name="Line 27">
            <a:extLst>
              <a:ext uri="{FF2B5EF4-FFF2-40B4-BE49-F238E27FC236}">
                <a16:creationId xmlns:a16="http://schemas.microsoft.com/office/drawing/2014/main" id="{156ABFFA-59FD-A56B-4C72-C53E3D125B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981200"/>
            <a:ext cx="99060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9" grpId="0"/>
      <p:bldP spid="334859" grpId="1"/>
      <p:bldP spid="334862" grpId="0"/>
      <p:bldP spid="334862" grpId="1"/>
      <p:bldP spid="334864" grpId="0"/>
      <p:bldP spid="334864" grpId="1"/>
      <p:bldP spid="334866" grpId="0"/>
      <p:bldP spid="334866" grpId="1"/>
      <p:bldP spid="334869" grpId="0"/>
      <p:bldP spid="334869" grpId="1"/>
      <p:bldP spid="3348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4">
            <a:extLst>
              <a:ext uri="{FF2B5EF4-FFF2-40B4-BE49-F238E27FC236}">
                <a16:creationId xmlns:a16="http://schemas.microsoft.com/office/drawing/2014/main" id="{0DBEF188-5666-EF0A-9D8E-0AE30E598C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5">
            <a:extLst>
              <a:ext uri="{FF2B5EF4-FFF2-40B4-BE49-F238E27FC236}">
                <a16:creationId xmlns:a16="http://schemas.microsoft.com/office/drawing/2014/main" id="{262E3721-9B7E-6810-DC65-33EEDEA3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3795" name="Slide Number Placeholder 6">
            <a:extLst>
              <a:ext uri="{FF2B5EF4-FFF2-40B4-BE49-F238E27FC236}">
                <a16:creationId xmlns:a16="http://schemas.microsoft.com/office/drawing/2014/main" id="{F10F7D86-9C77-9968-8B3B-DC5BFAFD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25D6F4-6AA8-4803-BBEC-947EC7A9E08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9D0BD62D-766F-EDFA-AEEF-A4AA95A8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Linker Symbols</a:t>
            </a:r>
          </a:p>
        </p:txBody>
      </p:sp>
      <p:sp>
        <p:nvSpPr>
          <p:cNvPr id="33797" name="Rectangle 12">
            <a:extLst>
              <a:ext uri="{FF2B5EF4-FFF2-40B4-BE49-F238E27FC236}">
                <a16:creationId xmlns:a16="http://schemas.microsoft.com/office/drawing/2014/main" id="{42F07319-6C00-A5C5-5699-1D1061B0E8B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838200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What’</a:t>
            </a:r>
            <a:r>
              <a:rPr lang="en-US" altLang="ja-JP" sz="2000"/>
              <a:t>s missing?</a:t>
            </a:r>
          </a:p>
          <a:p>
            <a:pPr lvl="1" eaLnBrk="1" hangingPunct="1"/>
            <a:r>
              <a:rPr lang="en-US" altLang="en-US" sz="1800"/>
              <a:t>swap – where is it?</a:t>
            </a:r>
          </a:p>
        </p:txBody>
      </p:sp>
      <p:sp>
        <p:nvSpPr>
          <p:cNvPr id="33798" name="Text Box 3">
            <a:extLst>
              <a:ext uri="{FF2B5EF4-FFF2-40B4-BE49-F238E27FC236}">
                <a16:creationId xmlns:a16="http://schemas.microsoft.com/office/drawing/2014/main" id="{DE5F4628-C60F-77FC-1B2B-50B49F18D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swap(void);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buf[2] = {1, 2};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swap();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9741" name="Text Box 13">
            <a:extLst>
              <a:ext uri="{FF2B5EF4-FFF2-40B4-BE49-F238E27FC236}">
                <a16:creationId xmlns:a16="http://schemas.microsoft.com/office/drawing/2014/main" id="{B91227FF-F251-9FBE-2DF6-16644394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77200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-O -c main.c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readelf -s main.o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Symbol table '.symtab' contains 11 entries: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Num:    Value          Size Type    Bind   Vis      Ndx Name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8: 0000000000000000    19 FUNC    GLOBAL DEFAULT    1 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9: 0000000000000000     0 NOTYPE  GLOBAL DEFAULT  UND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10: 0000000000000000     8 OBJECT  GLOBAL DEFAULT    3 buf</a:t>
            </a:r>
          </a:p>
        </p:txBody>
      </p:sp>
      <p:sp>
        <p:nvSpPr>
          <p:cNvPr id="329742" name="Text Box 14">
            <a:extLst>
              <a:ext uri="{FF2B5EF4-FFF2-40B4-BE49-F238E27FC236}">
                <a16:creationId xmlns:a16="http://schemas.microsoft.com/office/drawing/2014/main" id="{76C1578F-6457-1593-2058-9E6AE882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main is a 19-byte function located at offset 0 of section 1 (.text)</a:t>
            </a:r>
          </a:p>
        </p:txBody>
      </p:sp>
      <p:sp>
        <p:nvSpPr>
          <p:cNvPr id="329743" name="Text Box 15">
            <a:extLst>
              <a:ext uri="{FF2B5EF4-FFF2-40B4-BE49-F238E27FC236}">
                <a16:creationId xmlns:a16="http://schemas.microsoft.com/office/drawing/2014/main" id="{28A6A9C5-8F92-F09C-DFE9-3B5C1268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swap is referenced in this file, but is undefined (UND)</a:t>
            </a:r>
            <a:endParaRPr lang="en-US" altLang="en-US" sz="1800"/>
          </a:p>
        </p:txBody>
      </p:sp>
      <p:sp>
        <p:nvSpPr>
          <p:cNvPr id="329744" name="Text Box 16">
            <a:extLst>
              <a:ext uri="{FF2B5EF4-FFF2-40B4-BE49-F238E27FC236}">
                <a16:creationId xmlns:a16="http://schemas.microsoft.com/office/drawing/2014/main" id="{E01CB025-54FC-8CC9-B5F0-37BD035C5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buf is an 8-byte object located at offset 0 of section 3 (.data)</a:t>
            </a:r>
          </a:p>
        </p:txBody>
      </p:sp>
      <p:sp>
        <p:nvSpPr>
          <p:cNvPr id="329745" name="Text Box 17">
            <a:extLst>
              <a:ext uri="{FF2B5EF4-FFF2-40B4-BE49-F238E27FC236}">
                <a16:creationId xmlns:a16="http://schemas.microsoft.com/office/drawing/2014/main" id="{7C3C0B07-BD95-0FA0-7524-F75C4EEA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671888"/>
            <a:ext cx="472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use </a:t>
            </a:r>
            <a:r>
              <a:rPr lang="en-US" altLang="en-US" sz="1800">
                <a:latin typeface="Courier New" panose="02070309020205020404" pitchFamily="49" charset="0"/>
              </a:rPr>
              <a:t>readelf –S</a:t>
            </a:r>
            <a:r>
              <a:rPr lang="en-US" altLang="en-US" sz="1800"/>
              <a:t> to see 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29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29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29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29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29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29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29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29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29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1" grpId="0" build="allAtOnce" animBg="1"/>
      <p:bldP spid="329742" grpId="0"/>
      <p:bldP spid="329742" grpId="1"/>
      <p:bldP spid="329743" grpId="0"/>
      <p:bldP spid="329743" grpId="1"/>
      <p:bldP spid="329744" grpId="0"/>
      <p:bldP spid="3297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8EA119C-F093-55E5-6C11-9A0E819FF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F8963A7-1611-3A22-BB8C-B9220ACEB5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/>
              <a:t>Be able to answer the textbook problems </a:t>
            </a:r>
            <a:r>
              <a:rPr lang="en-US" altLang="en-US">
                <a:sym typeface="Wingdings" panose="05000000000000000000" pitchFamily="2" charset="2"/>
              </a:rPr>
              <a:t>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Understand how C type attributes (e.g. static, extern) control memory allocation for variables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recognize some of the pitfalls when developing modular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Appreciate how linking can help with efficiency, modularity, and “evolvability”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2872C3E1-9CD7-5262-16BD-28B6626659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09227C1E-3CDA-6FBC-579C-A9FCDD73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E80E1649-4200-29BA-E974-2B1E2D17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A15BC4-7561-4885-8859-EC1BD88D588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>
            <a:extLst>
              <a:ext uri="{FF2B5EF4-FFF2-40B4-BE49-F238E27FC236}">
                <a16:creationId xmlns:a16="http://schemas.microsoft.com/office/drawing/2014/main" id="{0A075EF4-836A-809D-3682-46C90C58FB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5">
            <a:extLst>
              <a:ext uri="{FF2B5EF4-FFF2-40B4-BE49-F238E27FC236}">
                <a16:creationId xmlns:a16="http://schemas.microsoft.com/office/drawing/2014/main" id="{6F0DE380-981E-E04D-6153-6FC8244B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4819" name="Slide Number Placeholder 6">
            <a:extLst>
              <a:ext uri="{FF2B5EF4-FFF2-40B4-BE49-F238E27FC236}">
                <a16:creationId xmlns:a16="http://schemas.microsoft.com/office/drawing/2014/main" id="{96CEF7DB-FF9B-7476-33B6-F44DBB54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2FB3DF-E6A4-4377-ABA4-B66D35B2306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0061430A-70B3-08D5-2262-CD019A0AC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Linker Symbols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E68DEC80-B153-E4AA-66F7-48721849BF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838200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What</a:t>
            </a:r>
            <a:r>
              <a:rPr lang="ja-JP" altLang="en-US" sz="2000"/>
              <a:t>’</a:t>
            </a:r>
            <a:r>
              <a:rPr lang="en-US" altLang="ja-JP" sz="2000"/>
              <a:t>s missing?</a:t>
            </a:r>
          </a:p>
          <a:p>
            <a:pPr lvl="1" eaLnBrk="1" hangingPunct="1"/>
            <a:r>
              <a:rPr lang="en-US" altLang="en-US" sz="1800"/>
              <a:t>buf – where is it?</a:t>
            </a:r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FCAA3A47-3A9A-B718-9637-D3812DB65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2760663" cy="352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swap.c */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buf[];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*bufp0 = &amp;buf[0];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*bufp1;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swap(void)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int temp;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bufp1  = &amp;buf[1];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temp   = *bufp0;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*bufp0 = *bufp1;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*bufp1 = temp;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1" name="Text Box 5">
            <a:extLst>
              <a:ext uri="{FF2B5EF4-FFF2-40B4-BE49-F238E27FC236}">
                <a16:creationId xmlns:a16="http://schemas.microsoft.com/office/drawing/2014/main" id="{7D1EC9CF-A613-9D73-B62A-3D8361127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80772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Symbol table '.symtab' contains 12 entries: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Num:    Value          Size Type    Bind   Vis      Ndx Name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>
                <a:latin typeface="Courier New" panose="02070309020205020404" pitchFamily="49" charset="0"/>
              </a:rPr>
              <a:t>     </a:t>
            </a:r>
            <a:r>
              <a:rPr lang="en-US" altLang="en-US" sz="1600">
                <a:latin typeface="Courier New" panose="02070309020205020404" pitchFamily="49" charset="0"/>
              </a:rPr>
              <a:t>8: 0000000000000000    38 FUNC    GLOBAL DEFAULT    1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9: 0000000000000000     0 NOTYPE  GLOBAL DEFAULT  UND buf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10: 0000000000000008     8 OBJECT  GLOBAL DEFAULT  COM bufp1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11: 0000000000000000     8 OBJECT  GLOBAL DEFAULT    3 bufp0</a:t>
            </a:r>
          </a:p>
        </p:txBody>
      </p:sp>
      <p:sp>
        <p:nvSpPr>
          <p:cNvPr id="331782" name="Text Box 6">
            <a:extLst>
              <a:ext uri="{FF2B5EF4-FFF2-40B4-BE49-F238E27FC236}">
                <a16:creationId xmlns:a16="http://schemas.microsoft.com/office/drawing/2014/main" id="{6078F9E8-FD57-BBA4-683D-8C9FC4F0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swap is a 38-byte function located at offset 0 of section 1 (.text)</a:t>
            </a:r>
          </a:p>
        </p:txBody>
      </p:sp>
      <p:sp>
        <p:nvSpPr>
          <p:cNvPr id="331783" name="Text Box 7">
            <a:extLst>
              <a:ext uri="{FF2B5EF4-FFF2-40B4-BE49-F238E27FC236}">
                <a16:creationId xmlns:a16="http://schemas.microsoft.com/office/drawing/2014/main" id="{5C666679-13AD-0FC5-E92E-7794E7BF9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buf is referenced in this file, but is undefined (UND)</a:t>
            </a:r>
          </a:p>
        </p:txBody>
      </p:sp>
      <p:sp>
        <p:nvSpPr>
          <p:cNvPr id="331784" name="Text Box 8">
            <a:extLst>
              <a:ext uri="{FF2B5EF4-FFF2-40B4-BE49-F238E27FC236}">
                <a16:creationId xmlns:a16="http://schemas.microsoft.com/office/drawing/2014/main" id="{9F2CF6A6-B53C-D67E-B9F4-A75959F58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08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bufp1 is an 8-byte uninitialized (COMMON) object with an 8-byte alignment requirement</a:t>
            </a:r>
          </a:p>
        </p:txBody>
      </p:sp>
      <p:sp>
        <p:nvSpPr>
          <p:cNvPr id="331786" name="Text Box 10">
            <a:extLst>
              <a:ext uri="{FF2B5EF4-FFF2-40B4-BE49-F238E27FC236}">
                <a16:creationId xmlns:a16="http://schemas.microsoft.com/office/drawing/2014/main" id="{C6C3A7D4-26FA-2328-CC33-EBD2CFF71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08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bufp0 is an 8-byte object located at offset 0 of section 3 (.data)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7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7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7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31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31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31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mph" presetSubtype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31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331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31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1" grpId="0" build="allAtOnce" animBg="1"/>
      <p:bldP spid="331782" grpId="0"/>
      <p:bldP spid="331782" grpId="1"/>
      <p:bldP spid="331783" grpId="0"/>
      <p:bldP spid="331783" grpId="1"/>
      <p:bldP spid="331784" grpId="0"/>
      <p:bldP spid="331784" grpId="1"/>
      <p:bldP spid="3317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1947490A-3108-93E7-14BE-A6CD6DF271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2EA50E81-BF03-ADE9-DA14-A49DFA1E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F42A5A77-FB56-FA53-6D99-84EABB5B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639D4B-CFAD-4442-A1E7-A02A231198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9B1AB33C-4D47-A314-A1F1-3D7B1FF85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Steps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04E7308F-EDE8-83D2-CD42-9FBE227B9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Resolution</a:t>
            </a:r>
          </a:p>
          <a:p>
            <a:pPr lvl="1" eaLnBrk="1" hangingPunct="1"/>
            <a:r>
              <a:rPr lang="en-US" altLang="en-US"/>
              <a:t>Determine where symbols are defined and what size data/code they refer to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Relocation</a:t>
            </a:r>
          </a:p>
          <a:p>
            <a:pPr lvl="1" eaLnBrk="1" hangingPunct="1"/>
            <a:r>
              <a:rPr lang="en-US" altLang="en-US"/>
              <a:t>Combine modules, relocate code/data, and fix symbol references based on new locations</a:t>
            </a:r>
          </a:p>
        </p:txBody>
      </p:sp>
      <p:grpSp>
        <p:nvGrpSpPr>
          <p:cNvPr id="35846" name="Group 6">
            <a:extLst>
              <a:ext uri="{FF2B5EF4-FFF2-40B4-BE49-F238E27FC236}">
                <a16:creationId xmlns:a16="http://schemas.microsoft.com/office/drawing/2014/main" id="{91F166F5-0286-EEAF-91C9-9ACE2322225D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724400"/>
            <a:ext cx="3352800" cy="1600200"/>
            <a:chOff x="2871788" y="4800600"/>
            <a:chExt cx="3352800" cy="1600200"/>
          </a:xfrm>
        </p:grpSpPr>
        <p:sp>
          <p:nvSpPr>
            <p:cNvPr id="35851" name="Rectangle 24">
              <a:extLst>
                <a:ext uri="{FF2B5EF4-FFF2-40B4-BE49-F238E27FC236}">
                  <a16:creationId xmlns:a16="http://schemas.microsoft.com/office/drawing/2014/main" id="{F15A27BE-9DEC-6472-44F5-4451AD1C5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5181600"/>
              <a:ext cx="3352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ld (collect2)</a:t>
              </a:r>
            </a:p>
          </p:txBody>
        </p:sp>
        <p:sp>
          <p:nvSpPr>
            <p:cNvPr id="35852" name="Line 25">
              <a:extLst>
                <a:ext uri="{FF2B5EF4-FFF2-40B4-BE49-F238E27FC236}">
                  <a16:creationId xmlns:a16="http://schemas.microsoft.com/office/drawing/2014/main" id="{E631950B-2919-6194-05AA-C0C87D21DF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26">
              <a:extLst>
                <a:ext uri="{FF2B5EF4-FFF2-40B4-BE49-F238E27FC236}">
                  <a16:creationId xmlns:a16="http://schemas.microsoft.com/office/drawing/2014/main" id="{B6C5385E-1EC7-40CA-8D0F-3B49E2BCD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27">
              <a:extLst>
                <a:ext uri="{FF2B5EF4-FFF2-40B4-BE49-F238E27FC236}">
                  <a16:creationId xmlns:a16="http://schemas.microsoft.com/office/drawing/2014/main" id="{DFB738EF-2376-F133-78B3-70EE272122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188" y="5562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AutoShape 28">
              <a:extLst>
                <a:ext uri="{FF2B5EF4-FFF2-40B4-BE49-F238E27FC236}">
                  <a16:creationId xmlns:a16="http://schemas.microsoft.com/office/drawing/2014/main" id="{615F39E6-C284-A671-78E6-8F9754C2D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688" y="5943600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p</a:t>
              </a:r>
            </a:p>
          </p:txBody>
        </p:sp>
      </p:grpSp>
      <p:sp>
        <p:nvSpPr>
          <p:cNvPr id="35847" name="AutoShape 10">
            <a:extLst>
              <a:ext uri="{FF2B5EF4-FFF2-40B4-BE49-F238E27FC236}">
                <a16:creationId xmlns:a16="http://schemas.microsoft.com/office/drawing/2014/main" id="{38023C7A-254D-5D8E-B027-8EC862AA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343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main.o</a:t>
            </a:r>
          </a:p>
        </p:txBody>
      </p:sp>
      <p:sp>
        <p:nvSpPr>
          <p:cNvPr id="35848" name="AutoShape 19">
            <a:extLst>
              <a:ext uri="{FF2B5EF4-FFF2-40B4-BE49-F238E27FC236}">
                <a16:creationId xmlns:a16="http://schemas.microsoft.com/office/drawing/2014/main" id="{3B813CCC-8EA7-9692-D7E7-5639FB171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343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swap.o</a:t>
            </a:r>
          </a:p>
        </p:txBody>
      </p:sp>
      <p:sp>
        <p:nvSpPr>
          <p:cNvPr id="35849" name="Text Box 36">
            <a:extLst>
              <a:ext uri="{FF2B5EF4-FFF2-40B4-BE49-F238E27FC236}">
                <a16:creationId xmlns:a16="http://schemas.microsoft.com/office/drawing/2014/main" id="{2CF9259E-76F4-7F02-C540-74EFB4AED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4267200"/>
            <a:ext cx="169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Relocatable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object code</a:t>
            </a:r>
          </a:p>
        </p:txBody>
      </p:sp>
      <p:sp>
        <p:nvSpPr>
          <p:cNvPr id="35850" name="Text Box 38">
            <a:extLst>
              <a:ext uri="{FF2B5EF4-FFF2-40B4-BE49-F238E27FC236}">
                <a16:creationId xmlns:a16="http://schemas.microsoft.com/office/drawing/2014/main" id="{A62603E0-C5A3-1350-A4A7-9CC6210C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5943600"/>
            <a:ext cx="159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Executable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9C2E004F-6CBD-1705-D05A-256A3AFAA8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3A3D9ACC-7B88-1151-0D68-8CCAB18B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ED3A4C95-8E9D-6E2E-BC02-99A12453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55ACA-C915-4770-BB36-6DEE9FD7506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22AAC475-E15A-5D10-8209-A50C458CA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Undefined Symbols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5955A194-8745-98CC-18DE-95B38E0C1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/>
              <a:t>Missing symbols are not compiler errors</a:t>
            </a:r>
          </a:p>
          <a:p>
            <a:pPr lvl="1" eaLnBrk="1" hangingPunct="1"/>
            <a:r>
              <a:rPr lang="en-US" altLang="en-US"/>
              <a:t>May be defined in another file</a:t>
            </a:r>
          </a:p>
          <a:p>
            <a:pPr lvl="1" eaLnBrk="1" hangingPunct="1"/>
            <a:r>
              <a:rPr lang="en-US" altLang="en-US"/>
              <a:t>Compiler just inserts an undefined entry in the symbol table</a:t>
            </a:r>
          </a:p>
          <a:p>
            <a:pPr eaLnBrk="1" hangingPunct="1"/>
            <a:r>
              <a:rPr lang="en-US" altLang="en-US"/>
              <a:t>During linking, any undefined symbols that cannot be resolved cause an error</a:t>
            </a:r>
          </a:p>
        </p:txBody>
      </p:sp>
      <p:sp>
        <p:nvSpPr>
          <p:cNvPr id="36870" name="Text Box 4">
            <a:extLst>
              <a:ext uri="{FF2B5EF4-FFF2-40B4-BE49-F238E27FC236}">
                <a16:creationId xmlns:a16="http://schemas.microsoft.com/office/drawing/2014/main" id="{39DD0236-93F8-D331-BD2F-20CCB66DF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-O -o p main.c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/tmp/cccpTy0d.o: In function `main</a:t>
            </a:r>
            <a:r>
              <a:rPr lang="ja-JP" altLang="en-US" sz="1600"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latin typeface="Courier New" panose="02070309020205020404" pitchFamily="49" charset="0"/>
              </a:rPr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main.c:(</a:t>
            </a:r>
            <a:r>
              <a:rPr lang="en-US" altLang="en-US" sz="1600">
                <a:latin typeface="Courier New" panose="02070309020205020404" pitchFamily="49" charset="0"/>
                <a:sym typeface="Wingdings" panose="05000000000000000000" pitchFamily="2" charset="2"/>
              </a:rPr>
              <a:t>.text+0x5): undefined reference to `swap</a:t>
            </a:r>
            <a:r>
              <a:rPr lang="ja-JP" altLang="en-US" sz="1600">
                <a:latin typeface="Courier New" panose="02070309020205020404" pitchFamily="49" charset="0"/>
                <a:sym typeface="Wingdings" panose="05000000000000000000" pitchFamily="2" charset="2"/>
              </a:rPr>
              <a:t>’</a:t>
            </a:r>
            <a:endParaRPr lang="en-US" altLang="ja-JP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collect2: ld returned 1 exit status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</a:t>
            </a:r>
          </a:p>
        </p:txBody>
      </p:sp>
      <p:sp>
        <p:nvSpPr>
          <p:cNvPr id="36871" name="TextBox 7">
            <a:extLst>
              <a:ext uri="{FF2B5EF4-FFF2-40B4-BE49-F238E27FC236}">
                <a16:creationId xmlns:a16="http://schemas.microsoft.com/office/drawing/2014/main" id="{2EBE3481-8CE6-3C37-E5B5-1631CD072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1143000"/>
            <a:ext cx="231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forgot to type swap.c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EE6BC6-2CC5-1288-65B7-40C83878555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657600" y="1447800"/>
            <a:ext cx="609600" cy="304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87DFBAA6-2583-9EB5-DB6C-A4A8B65795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4725EB4A-3BAF-3D79-40D8-0B2BEB96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DB71465A-AAD9-678B-AF4A-50C5862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D945A7-314A-48DA-A165-656C1568E97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6A0C4B1D-D66F-161D-5CD5-BAAA9FBC8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Multiply Defined Symbols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67345488-D2FB-0F69-A0F1-D99CFB197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Different files could define the same symbol</a:t>
            </a:r>
          </a:p>
          <a:p>
            <a:pPr lvl="1" eaLnBrk="1" hangingPunct="1"/>
            <a:r>
              <a:rPr lang="en-US" altLang="en-US"/>
              <a:t>Is this an error?</a:t>
            </a:r>
          </a:p>
          <a:p>
            <a:pPr lvl="1" eaLnBrk="1" hangingPunct="1"/>
            <a:r>
              <a:rPr lang="en-US" altLang="en-US"/>
              <a:t>If not, which one should be used?  One or many?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4">
            <a:extLst>
              <a:ext uri="{FF2B5EF4-FFF2-40B4-BE49-F238E27FC236}">
                <a16:creationId xmlns:a16="http://schemas.microsoft.com/office/drawing/2014/main" id="{687A5C6B-7963-5AB4-1658-168A5B20DD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5">
            <a:extLst>
              <a:ext uri="{FF2B5EF4-FFF2-40B4-BE49-F238E27FC236}">
                <a16:creationId xmlns:a16="http://schemas.microsoft.com/office/drawing/2014/main" id="{4AF29244-1526-05AB-B4A3-811D5D04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8915" name="Slide Number Placeholder 6">
            <a:extLst>
              <a:ext uri="{FF2B5EF4-FFF2-40B4-BE49-F238E27FC236}">
                <a16:creationId xmlns:a16="http://schemas.microsoft.com/office/drawing/2014/main" id="{443175D4-3F9C-F5C1-E4B6-C88AED5D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8C84DE-420F-4D78-8A91-97F2A636DEE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99E9AFF3-E397-F262-C648-4C63C6684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Example</a:t>
            </a:r>
          </a:p>
        </p:txBody>
      </p:sp>
      <p:sp>
        <p:nvSpPr>
          <p:cNvPr id="38917" name="Text Box 3">
            <a:extLst>
              <a:ext uri="{FF2B5EF4-FFF2-40B4-BE49-F238E27FC236}">
                <a16:creationId xmlns:a16="http://schemas.microsoft.com/office/drawing/2014/main" id="{B0F42AD9-600C-6760-F263-8FE3EF801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3939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bar(int b) {…}</a:t>
            </a:r>
          </a:p>
        </p:txBody>
      </p:sp>
      <p:sp>
        <p:nvSpPr>
          <p:cNvPr id="38918" name="Text Box 4">
            <a:extLst>
              <a:ext uri="{FF2B5EF4-FFF2-40B4-BE49-F238E27FC236}">
                <a16:creationId xmlns:a16="http://schemas.microsoft.com/office/drawing/2014/main" id="{62C8E87C-B39B-3106-9388-DFF772ED5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324961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 x;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 y =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   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bar(int b) {…}</a:t>
            </a:r>
          </a:p>
        </p:txBody>
      </p:sp>
      <p:sp>
        <p:nvSpPr>
          <p:cNvPr id="38919" name="AutoShape 5">
            <a:extLst>
              <a:ext uri="{FF2B5EF4-FFF2-40B4-BE49-F238E27FC236}">
                <a16:creationId xmlns:a16="http://schemas.microsoft.com/office/drawing/2014/main" id="{C749C568-9EAE-BEA8-5751-BEA1F1829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352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920" name="Freeform 6">
            <a:extLst>
              <a:ext uri="{FF2B5EF4-FFF2-40B4-BE49-F238E27FC236}">
                <a16:creationId xmlns:a16="http://schemas.microsoft.com/office/drawing/2014/main" id="{F5E15C15-13D9-CAD0-560F-0FC010775D55}"/>
              </a:ext>
            </a:extLst>
          </p:cNvPr>
          <p:cNvSpPr>
            <a:spLocks/>
          </p:cNvSpPr>
          <p:nvPr/>
        </p:nvSpPr>
        <p:spPr bwMode="auto">
          <a:xfrm>
            <a:off x="3848100" y="1752600"/>
            <a:ext cx="685800" cy="685800"/>
          </a:xfrm>
          <a:custGeom>
            <a:avLst/>
            <a:gdLst>
              <a:gd name="T0" fmla="*/ 2147483646 w 432"/>
              <a:gd name="T1" fmla="*/ 0 h 432"/>
              <a:gd name="T2" fmla="*/ 2147483646 w 432"/>
              <a:gd name="T3" fmla="*/ 0 h 432"/>
              <a:gd name="T4" fmla="*/ 2147483646 w 432"/>
              <a:gd name="T5" fmla="*/ 2147483646 h 432"/>
              <a:gd name="T6" fmla="*/ 2147483646 w 432"/>
              <a:gd name="T7" fmla="*/ 2147483646 h 432"/>
              <a:gd name="T8" fmla="*/ 2147483646 w 432"/>
              <a:gd name="T9" fmla="*/ 2147483646 h 432"/>
              <a:gd name="T10" fmla="*/ 2147483646 w 432"/>
              <a:gd name="T11" fmla="*/ 2147483646 h 432"/>
              <a:gd name="T12" fmla="*/ 2147483646 w 432"/>
              <a:gd name="T13" fmla="*/ 2147483646 h 432"/>
              <a:gd name="T14" fmla="*/ 2147483646 w 432"/>
              <a:gd name="T15" fmla="*/ 2147483646 h 432"/>
              <a:gd name="T16" fmla="*/ 2147483646 w 432"/>
              <a:gd name="T17" fmla="*/ 2147483646 h 432"/>
              <a:gd name="T18" fmla="*/ 0 w 432"/>
              <a:gd name="T19" fmla="*/ 2147483646 h 432"/>
              <a:gd name="T20" fmla="*/ 0 w 432"/>
              <a:gd name="T21" fmla="*/ 2147483646 h 432"/>
              <a:gd name="T22" fmla="*/ 2147483646 w 432"/>
              <a:gd name="T23" fmla="*/ 2147483646 h 432"/>
              <a:gd name="T24" fmla="*/ 2147483646 w 432"/>
              <a:gd name="T25" fmla="*/ 0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32"/>
              <a:gd name="T40" fmla="*/ 0 h 432"/>
              <a:gd name="T41" fmla="*/ 432 w 432"/>
              <a:gd name="T42" fmla="*/ 432 h 4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32" h="432">
                <a:moveTo>
                  <a:pt x="144" y="0"/>
                </a:moveTo>
                <a:lnTo>
                  <a:pt x="288" y="0"/>
                </a:lnTo>
                <a:lnTo>
                  <a:pt x="288" y="144"/>
                </a:lnTo>
                <a:lnTo>
                  <a:pt x="432" y="144"/>
                </a:lnTo>
                <a:lnTo>
                  <a:pt x="432" y="288"/>
                </a:lnTo>
                <a:lnTo>
                  <a:pt x="288" y="288"/>
                </a:lnTo>
                <a:lnTo>
                  <a:pt x="288" y="432"/>
                </a:lnTo>
                <a:lnTo>
                  <a:pt x="144" y="432"/>
                </a:lnTo>
                <a:lnTo>
                  <a:pt x="144" y="288"/>
                </a:lnTo>
                <a:lnTo>
                  <a:pt x="0" y="288"/>
                </a:lnTo>
                <a:lnTo>
                  <a:pt x="0" y="144"/>
                </a:lnTo>
                <a:lnTo>
                  <a:pt x="144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7">
            <a:extLst>
              <a:ext uri="{FF2B5EF4-FFF2-40B4-BE49-F238E27FC236}">
                <a16:creationId xmlns:a16="http://schemas.microsoft.com/office/drawing/2014/main" id="{473DA9BF-7B0D-00E5-2B30-14AB4D73D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14800"/>
            <a:ext cx="40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800" b="0">
                <a:solidFill>
                  <a:schemeClr val="accent2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38922" name="Text Box 8">
            <a:extLst>
              <a:ext uri="{FF2B5EF4-FFF2-40B4-BE49-F238E27FC236}">
                <a16:creationId xmlns:a16="http://schemas.microsoft.com/office/drawing/2014/main" id="{55FBE531-1D09-0C25-69C2-8D95BABB1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4557713"/>
            <a:ext cx="542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5400" b="0">
                <a:solidFill>
                  <a:srgbClr val="9900CC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8923" name="Text Box 9">
            <a:extLst>
              <a:ext uri="{FF2B5EF4-FFF2-40B4-BE49-F238E27FC236}">
                <a16:creationId xmlns:a16="http://schemas.microsoft.com/office/drawing/2014/main" id="{4A9F6489-EE98-CD1E-CFEB-A04977BBF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410200"/>
            <a:ext cx="464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Note: Linking uses object files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Examples use source-level for convenience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4">
            <a:extLst>
              <a:ext uri="{FF2B5EF4-FFF2-40B4-BE49-F238E27FC236}">
                <a16:creationId xmlns:a16="http://schemas.microsoft.com/office/drawing/2014/main" id="{4185A81B-53BF-7E5E-07C0-8B8CB6972D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38" name="Footer Placeholder 5">
            <a:extLst>
              <a:ext uri="{FF2B5EF4-FFF2-40B4-BE49-F238E27FC236}">
                <a16:creationId xmlns:a16="http://schemas.microsoft.com/office/drawing/2014/main" id="{F3C7105D-5C1A-480A-188D-ECA4D7A9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39939" name="Slide Number Placeholder 6">
            <a:extLst>
              <a:ext uri="{FF2B5EF4-FFF2-40B4-BE49-F238E27FC236}">
                <a16:creationId xmlns:a16="http://schemas.microsoft.com/office/drawing/2014/main" id="{BAB3C9BA-571B-1585-2E03-853B6D7B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EBB940-B251-4083-A088-59852C4469C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C08F1756-F1D9-1217-1210-CFFEEAE48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Example</a:t>
            </a:r>
          </a:p>
        </p:txBody>
      </p:sp>
      <p:sp>
        <p:nvSpPr>
          <p:cNvPr id="39941" name="Text Box 3">
            <a:extLst>
              <a:ext uri="{FF2B5EF4-FFF2-40B4-BE49-F238E27FC236}">
                <a16:creationId xmlns:a16="http://schemas.microsoft.com/office/drawing/2014/main" id="{802BC11F-7A20-8880-945E-FAD789270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3939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bar(int b) {…}</a:t>
            </a:r>
          </a:p>
        </p:txBody>
      </p:sp>
      <p:sp>
        <p:nvSpPr>
          <p:cNvPr id="39942" name="Text Box 4">
            <a:extLst>
              <a:ext uri="{FF2B5EF4-FFF2-40B4-BE49-F238E27FC236}">
                <a16:creationId xmlns:a16="http://schemas.microsoft.com/office/drawing/2014/main" id="{29E20F4D-9182-81C7-47A7-E6E6F1693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324961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extern int  x;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 y =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   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foo(int a);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bar(int b) {…}</a:t>
            </a:r>
          </a:p>
        </p:txBody>
      </p:sp>
      <p:sp>
        <p:nvSpPr>
          <p:cNvPr id="39943" name="Text Box 5">
            <a:extLst>
              <a:ext uri="{FF2B5EF4-FFF2-40B4-BE49-F238E27FC236}">
                <a16:creationId xmlns:a16="http://schemas.microsoft.com/office/drawing/2014/main" id="{254368BE-1452-9096-2521-87FFC93C0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38600"/>
            <a:ext cx="239395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39944" name="AutoShape 6">
            <a:extLst>
              <a:ext uri="{FF2B5EF4-FFF2-40B4-BE49-F238E27FC236}">
                <a16:creationId xmlns:a16="http://schemas.microsoft.com/office/drawing/2014/main" id="{64F69281-9ADA-B2DF-06CB-9DF1ABEE2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352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9945" name="Freeform 7">
            <a:extLst>
              <a:ext uri="{FF2B5EF4-FFF2-40B4-BE49-F238E27FC236}">
                <a16:creationId xmlns:a16="http://schemas.microsoft.com/office/drawing/2014/main" id="{D41263BE-B366-D2A1-5138-4E4611281C56}"/>
              </a:ext>
            </a:extLst>
          </p:cNvPr>
          <p:cNvSpPr>
            <a:spLocks/>
          </p:cNvSpPr>
          <p:nvPr/>
        </p:nvSpPr>
        <p:spPr bwMode="auto">
          <a:xfrm>
            <a:off x="3848100" y="1752600"/>
            <a:ext cx="685800" cy="685800"/>
          </a:xfrm>
          <a:custGeom>
            <a:avLst/>
            <a:gdLst>
              <a:gd name="T0" fmla="*/ 2147483646 w 432"/>
              <a:gd name="T1" fmla="*/ 0 h 432"/>
              <a:gd name="T2" fmla="*/ 2147483646 w 432"/>
              <a:gd name="T3" fmla="*/ 0 h 432"/>
              <a:gd name="T4" fmla="*/ 2147483646 w 432"/>
              <a:gd name="T5" fmla="*/ 2147483646 h 432"/>
              <a:gd name="T6" fmla="*/ 2147483646 w 432"/>
              <a:gd name="T7" fmla="*/ 2147483646 h 432"/>
              <a:gd name="T8" fmla="*/ 2147483646 w 432"/>
              <a:gd name="T9" fmla="*/ 2147483646 h 432"/>
              <a:gd name="T10" fmla="*/ 2147483646 w 432"/>
              <a:gd name="T11" fmla="*/ 2147483646 h 432"/>
              <a:gd name="T12" fmla="*/ 2147483646 w 432"/>
              <a:gd name="T13" fmla="*/ 2147483646 h 432"/>
              <a:gd name="T14" fmla="*/ 2147483646 w 432"/>
              <a:gd name="T15" fmla="*/ 2147483646 h 432"/>
              <a:gd name="T16" fmla="*/ 2147483646 w 432"/>
              <a:gd name="T17" fmla="*/ 2147483646 h 432"/>
              <a:gd name="T18" fmla="*/ 0 w 432"/>
              <a:gd name="T19" fmla="*/ 2147483646 h 432"/>
              <a:gd name="T20" fmla="*/ 0 w 432"/>
              <a:gd name="T21" fmla="*/ 2147483646 h 432"/>
              <a:gd name="T22" fmla="*/ 2147483646 w 432"/>
              <a:gd name="T23" fmla="*/ 2147483646 h 432"/>
              <a:gd name="T24" fmla="*/ 2147483646 w 432"/>
              <a:gd name="T25" fmla="*/ 0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32"/>
              <a:gd name="T40" fmla="*/ 0 h 432"/>
              <a:gd name="T41" fmla="*/ 432 w 432"/>
              <a:gd name="T42" fmla="*/ 432 h 4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32" h="432">
                <a:moveTo>
                  <a:pt x="144" y="0"/>
                </a:moveTo>
                <a:lnTo>
                  <a:pt x="288" y="0"/>
                </a:lnTo>
                <a:lnTo>
                  <a:pt x="288" y="144"/>
                </a:lnTo>
                <a:lnTo>
                  <a:pt x="432" y="144"/>
                </a:lnTo>
                <a:lnTo>
                  <a:pt x="432" y="288"/>
                </a:lnTo>
                <a:lnTo>
                  <a:pt x="288" y="288"/>
                </a:lnTo>
                <a:lnTo>
                  <a:pt x="288" y="432"/>
                </a:lnTo>
                <a:lnTo>
                  <a:pt x="144" y="432"/>
                </a:lnTo>
                <a:lnTo>
                  <a:pt x="144" y="288"/>
                </a:lnTo>
                <a:lnTo>
                  <a:pt x="0" y="288"/>
                </a:lnTo>
                <a:lnTo>
                  <a:pt x="0" y="144"/>
                </a:lnTo>
                <a:lnTo>
                  <a:pt x="144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8">
            <a:extLst>
              <a:ext uri="{FF2B5EF4-FFF2-40B4-BE49-F238E27FC236}">
                <a16:creationId xmlns:a16="http://schemas.microsoft.com/office/drawing/2014/main" id="{B1BC048E-A048-911D-43A0-AD02DA90A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763" y="2895600"/>
            <a:ext cx="1814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Defined in one file</a:t>
            </a:r>
          </a:p>
        </p:txBody>
      </p:sp>
      <p:sp>
        <p:nvSpPr>
          <p:cNvPr id="39947" name="Text Box 9">
            <a:extLst>
              <a:ext uri="{FF2B5EF4-FFF2-40B4-BE49-F238E27FC236}">
                <a16:creationId xmlns:a16="http://schemas.microsoft.com/office/drawing/2014/main" id="{A928E7A0-3EC0-A335-F424-3FEEC2A2E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2895600"/>
            <a:ext cx="2141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Declared in other files</a:t>
            </a:r>
          </a:p>
        </p:txBody>
      </p:sp>
      <p:sp>
        <p:nvSpPr>
          <p:cNvPr id="39948" name="Text Box 10">
            <a:extLst>
              <a:ext uri="{FF2B5EF4-FFF2-40B4-BE49-F238E27FC236}">
                <a16:creationId xmlns:a16="http://schemas.microsoft.com/office/drawing/2014/main" id="{821AD7CB-0434-C6DA-D6AB-DA0F33BE9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48768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Only one copy exists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4">
            <a:extLst>
              <a:ext uri="{FF2B5EF4-FFF2-40B4-BE49-F238E27FC236}">
                <a16:creationId xmlns:a16="http://schemas.microsoft.com/office/drawing/2014/main" id="{84E95FD1-FFC8-4C8A-3FC1-E62E2DE727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2" name="Footer Placeholder 5">
            <a:extLst>
              <a:ext uri="{FF2B5EF4-FFF2-40B4-BE49-F238E27FC236}">
                <a16:creationId xmlns:a16="http://schemas.microsoft.com/office/drawing/2014/main" id="{8A4A4A40-9909-3C41-14E6-04A0AEA5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0963" name="Slide Number Placeholder 6">
            <a:extLst>
              <a:ext uri="{FF2B5EF4-FFF2-40B4-BE49-F238E27FC236}">
                <a16:creationId xmlns:a16="http://schemas.microsoft.com/office/drawing/2014/main" id="{0A7F477B-2FCB-90C4-D234-3594CC36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97114-31B2-478E-B56D-D6B46FA6564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998D877-B1CE-99F1-2CCB-648BB44DA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Example</a:t>
            </a:r>
          </a:p>
        </p:txBody>
      </p:sp>
      <p:sp>
        <p:nvSpPr>
          <p:cNvPr id="40965" name="Text Box 3">
            <a:extLst>
              <a:ext uri="{FF2B5EF4-FFF2-40B4-BE49-F238E27FC236}">
                <a16:creationId xmlns:a16="http://schemas.microsoft.com/office/drawing/2014/main" id="{046FB619-2736-A7C4-29B2-86C038EC6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3939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bar(int b) {…}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2851CD54-FB73-3597-4273-33437C3AA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324961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 x;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static int  y =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   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static int bar(int b) {…}</a:t>
            </a:r>
          </a:p>
        </p:txBody>
      </p:sp>
      <p:sp>
        <p:nvSpPr>
          <p:cNvPr id="40967" name="Text Box 5">
            <a:extLst>
              <a:ext uri="{FF2B5EF4-FFF2-40B4-BE49-F238E27FC236}">
                <a16:creationId xmlns:a16="http://schemas.microsoft.com/office/drawing/2014/main" id="{D9E7A3F2-8374-3611-7A22-C8FF5B55A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38600"/>
            <a:ext cx="2516188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y</a:t>
            </a:r>
            <a:r>
              <a:rPr lang="ja-JP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solidFill>
                  <a:srgbClr val="FF0000"/>
                </a:solidFill>
                <a:latin typeface="Courier New" panose="02070309020205020404" pitchFamily="49" charset="0"/>
              </a:rPr>
              <a:t> = 6;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bar(int b)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bar</a:t>
            </a:r>
            <a:r>
              <a:rPr lang="ja-JP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solidFill>
                  <a:srgbClr val="FF0000"/>
                </a:solidFill>
                <a:latin typeface="Courier New" panose="02070309020205020404" pitchFamily="49" charset="0"/>
              </a:rPr>
              <a:t>(int b) {…}</a:t>
            </a:r>
            <a:endParaRPr lang="en-US" altLang="en-US" sz="16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40968" name="AutoShape 6">
            <a:extLst>
              <a:ext uri="{FF2B5EF4-FFF2-40B4-BE49-F238E27FC236}">
                <a16:creationId xmlns:a16="http://schemas.microsoft.com/office/drawing/2014/main" id="{6912CEE8-9CB1-535B-F5FB-D2B770B8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352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0969" name="Freeform 7">
            <a:extLst>
              <a:ext uri="{FF2B5EF4-FFF2-40B4-BE49-F238E27FC236}">
                <a16:creationId xmlns:a16="http://schemas.microsoft.com/office/drawing/2014/main" id="{3D8A33C2-6B20-2AD6-CA3F-D75168F84B05}"/>
              </a:ext>
            </a:extLst>
          </p:cNvPr>
          <p:cNvSpPr>
            <a:spLocks/>
          </p:cNvSpPr>
          <p:nvPr/>
        </p:nvSpPr>
        <p:spPr bwMode="auto">
          <a:xfrm>
            <a:off x="3848100" y="1752600"/>
            <a:ext cx="685800" cy="685800"/>
          </a:xfrm>
          <a:custGeom>
            <a:avLst/>
            <a:gdLst>
              <a:gd name="T0" fmla="*/ 2147483646 w 432"/>
              <a:gd name="T1" fmla="*/ 0 h 432"/>
              <a:gd name="T2" fmla="*/ 2147483646 w 432"/>
              <a:gd name="T3" fmla="*/ 0 h 432"/>
              <a:gd name="T4" fmla="*/ 2147483646 w 432"/>
              <a:gd name="T5" fmla="*/ 2147483646 h 432"/>
              <a:gd name="T6" fmla="*/ 2147483646 w 432"/>
              <a:gd name="T7" fmla="*/ 2147483646 h 432"/>
              <a:gd name="T8" fmla="*/ 2147483646 w 432"/>
              <a:gd name="T9" fmla="*/ 2147483646 h 432"/>
              <a:gd name="T10" fmla="*/ 2147483646 w 432"/>
              <a:gd name="T11" fmla="*/ 2147483646 h 432"/>
              <a:gd name="T12" fmla="*/ 2147483646 w 432"/>
              <a:gd name="T13" fmla="*/ 2147483646 h 432"/>
              <a:gd name="T14" fmla="*/ 2147483646 w 432"/>
              <a:gd name="T15" fmla="*/ 2147483646 h 432"/>
              <a:gd name="T16" fmla="*/ 2147483646 w 432"/>
              <a:gd name="T17" fmla="*/ 2147483646 h 432"/>
              <a:gd name="T18" fmla="*/ 0 w 432"/>
              <a:gd name="T19" fmla="*/ 2147483646 h 432"/>
              <a:gd name="T20" fmla="*/ 0 w 432"/>
              <a:gd name="T21" fmla="*/ 2147483646 h 432"/>
              <a:gd name="T22" fmla="*/ 2147483646 w 432"/>
              <a:gd name="T23" fmla="*/ 2147483646 h 432"/>
              <a:gd name="T24" fmla="*/ 2147483646 w 432"/>
              <a:gd name="T25" fmla="*/ 0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32"/>
              <a:gd name="T40" fmla="*/ 0 h 432"/>
              <a:gd name="T41" fmla="*/ 432 w 432"/>
              <a:gd name="T42" fmla="*/ 432 h 4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32" h="432">
                <a:moveTo>
                  <a:pt x="144" y="0"/>
                </a:moveTo>
                <a:lnTo>
                  <a:pt x="288" y="0"/>
                </a:lnTo>
                <a:lnTo>
                  <a:pt x="288" y="144"/>
                </a:lnTo>
                <a:lnTo>
                  <a:pt x="432" y="144"/>
                </a:lnTo>
                <a:lnTo>
                  <a:pt x="432" y="288"/>
                </a:lnTo>
                <a:lnTo>
                  <a:pt x="288" y="288"/>
                </a:lnTo>
                <a:lnTo>
                  <a:pt x="288" y="432"/>
                </a:lnTo>
                <a:lnTo>
                  <a:pt x="144" y="432"/>
                </a:lnTo>
                <a:lnTo>
                  <a:pt x="144" y="288"/>
                </a:lnTo>
                <a:lnTo>
                  <a:pt x="0" y="288"/>
                </a:lnTo>
                <a:lnTo>
                  <a:pt x="0" y="144"/>
                </a:lnTo>
                <a:lnTo>
                  <a:pt x="144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8">
            <a:extLst>
              <a:ext uri="{FF2B5EF4-FFF2-40B4-BE49-F238E27FC236}">
                <a16:creationId xmlns:a16="http://schemas.microsoft.com/office/drawing/2014/main" id="{179E5728-15FD-39FD-2B66-BF76C1813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895600"/>
            <a:ext cx="1828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Private names not in symbol table.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Can</a:t>
            </a:r>
            <a:r>
              <a:rPr lang="ja-JP" altLang="en-US" sz="1600" b="0">
                <a:latin typeface="Tahoma" panose="020B0604030504040204" pitchFamily="34" charset="0"/>
              </a:rPr>
              <a:t>’</a:t>
            </a:r>
            <a:r>
              <a:rPr lang="en-US" altLang="ja-JP" sz="1600" b="0">
                <a:latin typeface="Tahoma" panose="020B0604030504040204" pitchFamily="34" charset="0"/>
              </a:rPr>
              <a:t>t conflict with other files</a:t>
            </a:r>
            <a:r>
              <a:rPr lang="ja-JP" altLang="en-US" sz="1600" b="0">
                <a:latin typeface="Tahoma" panose="020B0604030504040204" pitchFamily="34" charset="0"/>
              </a:rPr>
              <a:t>’</a:t>
            </a:r>
            <a:r>
              <a:rPr lang="en-US" altLang="ja-JP" sz="1600" b="0">
                <a:latin typeface="Tahoma" panose="020B0604030504040204" pitchFamily="34" charset="0"/>
              </a:rPr>
              <a:t> names</a:t>
            </a:r>
            <a:endParaRPr lang="en-US" altLang="en-US" sz="1600" b="0">
              <a:latin typeface="Tahoma" panose="020B0604030504040204" pitchFamily="34" charset="0"/>
            </a:endParaRPr>
          </a:p>
        </p:txBody>
      </p:sp>
      <p:sp>
        <p:nvSpPr>
          <p:cNvPr id="40971" name="Text Box 9">
            <a:extLst>
              <a:ext uri="{FF2B5EF4-FFF2-40B4-BE49-F238E27FC236}">
                <a16:creationId xmlns:a16="http://schemas.microsoft.com/office/drawing/2014/main" id="{705FE4AC-8C5B-8F71-F89D-167A11A19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648200"/>
            <a:ext cx="2362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Renaming is a convenient source-level way to understand this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4">
            <a:extLst>
              <a:ext uri="{FF2B5EF4-FFF2-40B4-BE49-F238E27FC236}">
                <a16:creationId xmlns:a16="http://schemas.microsoft.com/office/drawing/2014/main" id="{179BA40A-93FC-C527-8479-5D6513022A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986" name="Footer Placeholder 5">
            <a:extLst>
              <a:ext uri="{FF2B5EF4-FFF2-40B4-BE49-F238E27FC236}">
                <a16:creationId xmlns:a16="http://schemas.microsoft.com/office/drawing/2014/main" id="{26E5325A-957D-BC85-0633-409152E9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1987" name="Slide Number Placeholder 6">
            <a:extLst>
              <a:ext uri="{FF2B5EF4-FFF2-40B4-BE49-F238E27FC236}">
                <a16:creationId xmlns:a16="http://schemas.microsoft.com/office/drawing/2014/main" id="{318A54E2-D84F-0A7E-E1C0-32376F62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AC0E6E-77E6-43F2-9594-9D7CD324C3A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B6B9D26D-11BC-CEC8-9025-01D5277CD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Example</a:t>
            </a:r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DFB53FCB-A0D8-3DD6-F920-6C61B2AB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3939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bar(int b) {…}</a:t>
            </a:r>
          </a:p>
        </p:txBody>
      </p:sp>
      <p:sp>
        <p:nvSpPr>
          <p:cNvPr id="41990" name="Text Box 4">
            <a:extLst>
              <a:ext uri="{FF2B5EF4-FFF2-40B4-BE49-F238E27FC236}">
                <a16:creationId xmlns:a16="http://schemas.microsoft.com/office/drawing/2014/main" id="{A8E6B974-0BA9-4F04-89A4-A2FB942DE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324961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 x;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 y =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     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int bar(int b) {…}</a:t>
            </a:r>
          </a:p>
        </p:txBody>
      </p:sp>
      <p:sp>
        <p:nvSpPr>
          <p:cNvPr id="41991" name="Text Box 5">
            <a:extLst>
              <a:ext uri="{FF2B5EF4-FFF2-40B4-BE49-F238E27FC236}">
                <a16:creationId xmlns:a16="http://schemas.microsoft.com/office/drawing/2014/main" id="{48271622-4C9B-11C5-7AFD-7D2826464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38600"/>
            <a:ext cx="2516188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x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y = 4;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y</a:t>
            </a:r>
            <a:r>
              <a:rPr lang="ja-JP" altLang="en-US" sz="1600"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latin typeface="Courier New" panose="02070309020205020404" pitchFamily="49" charset="0"/>
              </a:rPr>
              <a:t> = 6;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int  z;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foo(int a)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bar(int b) {…}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bar</a:t>
            </a:r>
            <a:r>
              <a:rPr lang="ja-JP" altLang="en-US" sz="1600"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latin typeface="Courier New" panose="02070309020205020404" pitchFamily="49" charset="0"/>
              </a:rPr>
              <a:t>(int b) {…}</a:t>
            </a: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41992" name="AutoShape 6">
            <a:extLst>
              <a:ext uri="{FF2B5EF4-FFF2-40B4-BE49-F238E27FC236}">
                <a16:creationId xmlns:a16="http://schemas.microsoft.com/office/drawing/2014/main" id="{78E8F4B3-FAAA-BBE2-D2CC-470301675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352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1993" name="Freeform 7">
            <a:extLst>
              <a:ext uri="{FF2B5EF4-FFF2-40B4-BE49-F238E27FC236}">
                <a16:creationId xmlns:a16="http://schemas.microsoft.com/office/drawing/2014/main" id="{C30FD558-F9F5-F959-1D3F-DFAE80C1358F}"/>
              </a:ext>
            </a:extLst>
          </p:cNvPr>
          <p:cNvSpPr>
            <a:spLocks/>
          </p:cNvSpPr>
          <p:nvPr/>
        </p:nvSpPr>
        <p:spPr bwMode="auto">
          <a:xfrm>
            <a:off x="3848100" y="1752600"/>
            <a:ext cx="685800" cy="685800"/>
          </a:xfrm>
          <a:custGeom>
            <a:avLst/>
            <a:gdLst>
              <a:gd name="T0" fmla="*/ 2147483646 w 432"/>
              <a:gd name="T1" fmla="*/ 0 h 432"/>
              <a:gd name="T2" fmla="*/ 2147483646 w 432"/>
              <a:gd name="T3" fmla="*/ 0 h 432"/>
              <a:gd name="T4" fmla="*/ 2147483646 w 432"/>
              <a:gd name="T5" fmla="*/ 2147483646 h 432"/>
              <a:gd name="T6" fmla="*/ 2147483646 w 432"/>
              <a:gd name="T7" fmla="*/ 2147483646 h 432"/>
              <a:gd name="T8" fmla="*/ 2147483646 w 432"/>
              <a:gd name="T9" fmla="*/ 2147483646 h 432"/>
              <a:gd name="T10" fmla="*/ 2147483646 w 432"/>
              <a:gd name="T11" fmla="*/ 2147483646 h 432"/>
              <a:gd name="T12" fmla="*/ 2147483646 w 432"/>
              <a:gd name="T13" fmla="*/ 2147483646 h 432"/>
              <a:gd name="T14" fmla="*/ 2147483646 w 432"/>
              <a:gd name="T15" fmla="*/ 2147483646 h 432"/>
              <a:gd name="T16" fmla="*/ 2147483646 w 432"/>
              <a:gd name="T17" fmla="*/ 2147483646 h 432"/>
              <a:gd name="T18" fmla="*/ 0 w 432"/>
              <a:gd name="T19" fmla="*/ 2147483646 h 432"/>
              <a:gd name="T20" fmla="*/ 0 w 432"/>
              <a:gd name="T21" fmla="*/ 2147483646 h 432"/>
              <a:gd name="T22" fmla="*/ 2147483646 w 432"/>
              <a:gd name="T23" fmla="*/ 2147483646 h 432"/>
              <a:gd name="T24" fmla="*/ 2147483646 w 432"/>
              <a:gd name="T25" fmla="*/ 0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32"/>
              <a:gd name="T40" fmla="*/ 0 h 432"/>
              <a:gd name="T41" fmla="*/ 432 w 432"/>
              <a:gd name="T42" fmla="*/ 432 h 4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32" h="432">
                <a:moveTo>
                  <a:pt x="144" y="0"/>
                </a:moveTo>
                <a:lnTo>
                  <a:pt x="288" y="0"/>
                </a:lnTo>
                <a:lnTo>
                  <a:pt x="288" y="144"/>
                </a:lnTo>
                <a:lnTo>
                  <a:pt x="432" y="144"/>
                </a:lnTo>
                <a:lnTo>
                  <a:pt x="432" y="288"/>
                </a:lnTo>
                <a:lnTo>
                  <a:pt x="288" y="288"/>
                </a:lnTo>
                <a:lnTo>
                  <a:pt x="288" y="432"/>
                </a:lnTo>
                <a:lnTo>
                  <a:pt x="144" y="432"/>
                </a:lnTo>
                <a:lnTo>
                  <a:pt x="144" y="288"/>
                </a:lnTo>
                <a:lnTo>
                  <a:pt x="0" y="288"/>
                </a:lnTo>
                <a:lnTo>
                  <a:pt x="0" y="144"/>
                </a:lnTo>
                <a:lnTo>
                  <a:pt x="144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8">
            <a:extLst>
              <a:ext uri="{FF2B5EF4-FFF2-40B4-BE49-F238E27FC236}">
                <a16:creationId xmlns:a16="http://schemas.microsoft.com/office/drawing/2014/main" id="{C00141E7-81E8-0DFB-6D24-9451DE283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572000"/>
            <a:ext cx="2057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C allows you to omit </a:t>
            </a:r>
            <a:r>
              <a:rPr lang="ja-JP" altLang="en-US" sz="1600" b="0">
                <a:latin typeface="Tahoma" panose="020B0604030504040204" pitchFamily="34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extern</a:t>
            </a:r>
            <a:r>
              <a:rPr lang="ja-JP" altLang="en-US" sz="1600" b="0">
                <a:latin typeface="Tahoma" panose="020B0604030504040204" pitchFamily="34" charset="0"/>
              </a:rPr>
              <a:t>”</a:t>
            </a:r>
            <a:r>
              <a:rPr lang="en-US" altLang="ja-JP" sz="1600" b="0">
                <a:latin typeface="Tahoma" panose="020B0604030504040204" pitchFamily="34" charset="0"/>
              </a:rPr>
              <a:t> in some cases –  </a:t>
            </a:r>
            <a:r>
              <a:rPr lang="en-US" altLang="ja-JP" sz="1600" u="sng">
                <a:latin typeface="Tahoma" panose="020B0604030504040204" pitchFamily="34" charset="0"/>
              </a:rPr>
              <a:t>Don</a:t>
            </a:r>
            <a:r>
              <a:rPr lang="ja-JP" altLang="en-US" sz="1600" u="sng">
                <a:latin typeface="Tahoma" panose="020B0604030504040204" pitchFamily="34" charset="0"/>
              </a:rPr>
              <a:t>’</a:t>
            </a:r>
            <a:r>
              <a:rPr lang="en-US" altLang="ja-JP" sz="1600" u="sng">
                <a:latin typeface="Tahoma" panose="020B0604030504040204" pitchFamily="34" charset="0"/>
              </a:rPr>
              <a:t>t!</a:t>
            </a:r>
            <a:endParaRPr lang="en-US" altLang="en-US" sz="1600" u="sng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9870CC85-CFF5-6B62-446F-79F3AEAB0F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E2EC0654-3A07-AFF0-F7A6-24DD80F5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14F27DD2-072E-136F-A3E4-B9D99BF4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24B5A4-39AE-4BDB-BE94-C2A8E8FC1BF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FDB32B59-C0B2-26A2-F6E9-9BD7A0A31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Strong &amp; Weak Symbols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C42D4DDC-C53C-303D-BC65-36FA87EFE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symbol definitions are either strong or weak</a:t>
            </a:r>
          </a:p>
          <a:p>
            <a:pPr algn="ctr" eaLnBrk="1" hangingPunct="1"/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strong</a:t>
            </a:r>
            <a:r>
              <a:rPr lang="en-US" altLang="en-US"/>
              <a:t>	procedures &amp; initialized globals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weak</a:t>
            </a:r>
            <a:r>
              <a:rPr lang="en-US" altLang="en-US"/>
              <a:t>	uninitialized globals</a:t>
            </a:r>
          </a:p>
        </p:txBody>
      </p:sp>
      <p:sp>
        <p:nvSpPr>
          <p:cNvPr id="43014" name="Rectangle 4">
            <a:extLst>
              <a:ext uri="{FF2B5EF4-FFF2-40B4-BE49-F238E27FC236}">
                <a16:creationId xmlns:a16="http://schemas.microsoft.com/office/drawing/2014/main" id="{AE7C1FCB-F674-DBA7-6EB7-BEF15D13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4572000"/>
            <a:ext cx="1552575" cy="919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int foo=5;</a:t>
            </a:r>
          </a:p>
          <a:p>
            <a:pPr>
              <a:spcBef>
                <a:spcPct val="0"/>
              </a:spcBef>
            </a:pPr>
            <a:endParaRPr lang="en-US" altLang="en-US" sz="18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p1() {}</a:t>
            </a:r>
          </a:p>
        </p:txBody>
      </p:sp>
      <p:sp>
        <p:nvSpPr>
          <p:cNvPr id="43015" name="Rectangle 5">
            <a:extLst>
              <a:ext uri="{FF2B5EF4-FFF2-40B4-BE49-F238E27FC236}">
                <a16:creationId xmlns:a16="http://schemas.microsoft.com/office/drawing/2014/main" id="{86CC7A81-00FD-6D22-2E51-5529AFF61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4572000"/>
            <a:ext cx="1279525" cy="919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int foo;</a:t>
            </a:r>
          </a:p>
          <a:p>
            <a:pPr>
              <a:spcBef>
                <a:spcPct val="0"/>
              </a:spcBef>
            </a:pPr>
            <a:endParaRPr lang="en-US" altLang="en-US" sz="18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p2() {}</a:t>
            </a:r>
          </a:p>
        </p:txBody>
      </p:sp>
      <p:sp>
        <p:nvSpPr>
          <p:cNvPr id="43016" name="Rectangle 6">
            <a:extLst>
              <a:ext uri="{FF2B5EF4-FFF2-40B4-BE49-F238E27FC236}">
                <a16:creationId xmlns:a16="http://schemas.microsoft.com/office/drawing/2014/main" id="{8AD9EC15-109E-C6ED-9AC1-1B38DB920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4191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p1.c</a:t>
            </a:r>
          </a:p>
        </p:txBody>
      </p:sp>
      <p:sp>
        <p:nvSpPr>
          <p:cNvPr id="43017" name="Rectangle 7">
            <a:extLst>
              <a:ext uri="{FF2B5EF4-FFF2-40B4-BE49-F238E27FC236}">
                <a16:creationId xmlns:a16="http://schemas.microsoft.com/office/drawing/2014/main" id="{CBC4A499-9B4B-C35E-CD1A-362430D35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4191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p2.c</a:t>
            </a:r>
          </a:p>
        </p:txBody>
      </p:sp>
      <p:sp>
        <p:nvSpPr>
          <p:cNvPr id="43018" name="Text Box 8">
            <a:extLst>
              <a:ext uri="{FF2B5EF4-FFF2-40B4-BE49-F238E27FC236}">
                <a16:creationId xmlns:a16="http://schemas.microsoft.com/office/drawing/2014/main" id="{C4CBEE50-DC3A-1B95-C03A-03F8D4309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0638"/>
            <a:ext cx="822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strong</a:t>
            </a:r>
          </a:p>
        </p:txBody>
      </p:sp>
      <p:sp>
        <p:nvSpPr>
          <p:cNvPr id="43019" name="Line 9">
            <a:extLst>
              <a:ext uri="{FF2B5EF4-FFF2-40B4-BE49-F238E27FC236}">
                <a16:creationId xmlns:a16="http://schemas.microsoft.com/office/drawing/2014/main" id="{B4B8771A-D3C6-FA9A-0F06-3AFB324D9F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78525" y="5324475"/>
            <a:ext cx="1260475" cy="95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10">
            <a:extLst>
              <a:ext uri="{FF2B5EF4-FFF2-40B4-BE49-F238E27FC236}">
                <a16:creationId xmlns:a16="http://schemas.microsoft.com/office/drawing/2014/main" id="{C498D04F-764E-367D-2516-EC1B2FF0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25" y="4557713"/>
            <a:ext cx="709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weak</a:t>
            </a:r>
          </a:p>
        </p:txBody>
      </p:sp>
      <p:sp>
        <p:nvSpPr>
          <p:cNvPr id="43021" name="Line 11">
            <a:extLst>
              <a:ext uri="{FF2B5EF4-FFF2-40B4-BE49-F238E27FC236}">
                <a16:creationId xmlns:a16="http://schemas.microsoft.com/office/drawing/2014/main" id="{497DA7AA-1BCF-6B73-AA5C-C54D143F2F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5725" y="4791075"/>
            <a:ext cx="914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2">
            <a:extLst>
              <a:ext uri="{FF2B5EF4-FFF2-40B4-BE49-F238E27FC236}">
                <a16:creationId xmlns:a16="http://schemas.microsoft.com/office/drawing/2014/main" id="{B0F47533-5D8C-5E10-6E16-1E29B9978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5105400"/>
            <a:ext cx="822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strong</a:t>
            </a:r>
          </a:p>
        </p:txBody>
      </p:sp>
      <p:sp>
        <p:nvSpPr>
          <p:cNvPr id="43023" name="Line 13">
            <a:extLst>
              <a:ext uri="{FF2B5EF4-FFF2-40B4-BE49-F238E27FC236}">
                <a16:creationId xmlns:a16="http://schemas.microsoft.com/office/drawing/2014/main" id="{DC578F76-AE42-3358-C573-806B15055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9925" y="5324475"/>
            <a:ext cx="914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Text Box 14">
            <a:extLst>
              <a:ext uri="{FF2B5EF4-FFF2-40B4-BE49-F238E27FC236}">
                <a16:creationId xmlns:a16="http://schemas.microsoft.com/office/drawing/2014/main" id="{AD517664-1AF3-DD08-3B89-D0DC01FD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4572000"/>
            <a:ext cx="822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strong</a:t>
            </a:r>
          </a:p>
        </p:txBody>
      </p:sp>
      <p:sp>
        <p:nvSpPr>
          <p:cNvPr id="43025" name="Line 15">
            <a:extLst>
              <a:ext uri="{FF2B5EF4-FFF2-40B4-BE49-F238E27FC236}">
                <a16:creationId xmlns:a16="http://schemas.microsoft.com/office/drawing/2014/main" id="{7847F1EF-1734-EF45-F99D-79D28E26C7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9925" y="4791075"/>
            <a:ext cx="914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7C37CA0A-7819-2F62-C6BB-55123ABC1A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C01E8962-A981-E853-1616-D2D7207D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D7305D8A-2609-C364-536C-C838772E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0C521C-5D53-4819-BFA9-39905F48856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E7250C2-0ECB-C24F-7FE4-6B778EAE5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Strong &amp; Weak Symbols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8202F5D4-FFF3-D3C5-ECC9-ACDA3B7B2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/>
              <a:t>A strong symbol definition can only appear once</a:t>
            </a:r>
          </a:p>
          <a:p>
            <a:pPr marL="533400" indent="-533400" eaLnBrk="1" hangingPunct="1"/>
            <a:endParaRPr lang="en-US" altLang="en-US"/>
          </a:p>
          <a:p>
            <a:pPr marL="533400" indent="-533400" eaLnBrk="1" hangingPunct="1"/>
            <a:r>
              <a:rPr lang="en-US" altLang="en-US"/>
              <a:t>A weak symbol definition can be overridden by a strong symbol definition of the same name</a:t>
            </a:r>
          </a:p>
          <a:p>
            <a:pPr marL="914400" lvl="1" indent="-457200" eaLnBrk="1" hangingPunct="1"/>
            <a:r>
              <a:rPr lang="en-US" altLang="en-US"/>
              <a:t>References to the weak symbol resolve to the strong symbol</a:t>
            </a:r>
          </a:p>
          <a:p>
            <a:pPr marL="533400" indent="-533400" eaLnBrk="1" hangingPunct="1"/>
            <a:endParaRPr lang="en-US" altLang="en-US"/>
          </a:p>
          <a:p>
            <a:pPr marL="533400" indent="-533400" eaLnBrk="1" hangingPunct="1"/>
            <a:r>
              <a:rPr lang="en-US" altLang="en-US"/>
              <a:t>If there are multiple weak symbols definitions, the linker can pick an arbitrary one!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2">
            <a:extLst>
              <a:ext uri="{FF2B5EF4-FFF2-40B4-BE49-F238E27FC236}">
                <a16:creationId xmlns:a16="http://schemas.microsoft.com/office/drawing/2014/main" id="{CF04A8A1-3ABC-9557-E19B-CA460AF556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CDDAE241-F9A5-AB51-51CE-1C0C5DB2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5A810E04-AEDF-7AA1-DF07-A39CE48C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710808-D27D-4FFB-A40E-C1F701E6782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7123B3EA-A628-E7EB-B626-75A163045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Program (2 .c files)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06721510-F734-C81E-810B-657F6070B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swap(void);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buf[2] = {1, 2};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swap();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039C3D6B-7736-F915-024E-52A3EF638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447800"/>
            <a:ext cx="2760662" cy="376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swap.c */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buf[];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*bufp0 = &amp;buf[0];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*bufp1;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swap(void)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int temp;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bufp1  = &amp;buf[1];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temp   = *bufp0;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*bufp0 = *bufp1;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*bufp1 = temp;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4616" name="Oval 8">
            <a:extLst>
              <a:ext uri="{FF2B5EF4-FFF2-40B4-BE49-F238E27FC236}">
                <a16:creationId xmlns:a16="http://schemas.microsoft.com/office/drawing/2014/main" id="{BD617E64-58DE-1436-162F-CAB66EE55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9906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4617" name="Line 9">
            <a:extLst>
              <a:ext uri="{FF2B5EF4-FFF2-40B4-BE49-F238E27FC236}">
                <a16:creationId xmlns:a16="http://schemas.microsoft.com/office/drawing/2014/main" id="{F3829BEB-543D-B19B-3D95-7328074DA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3733800" cy="1066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8" name="Oval 10">
            <a:extLst>
              <a:ext uri="{FF2B5EF4-FFF2-40B4-BE49-F238E27FC236}">
                <a16:creationId xmlns:a16="http://schemas.microsoft.com/office/drawing/2014/main" id="{8CB1DF7E-A26C-41B0-20C6-0CBA21B3D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133600"/>
            <a:ext cx="9906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4619" name="Line 11">
            <a:extLst>
              <a:ext uri="{FF2B5EF4-FFF2-40B4-BE49-F238E27FC236}">
                <a16:creationId xmlns:a16="http://schemas.microsoft.com/office/drawing/2014/main" id="{4EA16F99-45FF-B718-BAE8-3A4A20FAE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1981200"/>
            <a:ext cx="4114800" cy="152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0" name="Oval 12">
            <a:extLst>
              <a:ext uri="{FF2B5EF4-FFF2-40B4-BE49-F238E27FC236}">
                <a16:creationId xmlns:a16="http://schemas.microsoft.com/office/drawing/2014/main" id="{56602E2C-1951-A5C0-904B-33B53D4E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676400"/>
            <a:ext cx="838200" cy="3810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4621" name="Line 13">
            <a:extLst>
              <a:ext uri="{FF2B5EF4-FFF2-40B4-BE49-F238E27FC236}">
                <a16:creationId xmlns:a16="http://schemas.microsoft.com/office/drawing/2014/main" id="{A7E4F600-26FC-06F4-913C-218B5360BA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209800"/>
            <a:ext cx="4343400" cy="152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6" grpId="0" animBg="1"/>
      <p:bldP spid="324616" grpId="1" animBg="1"/>
      <p:bldP spid="324618" grpId="0" animBg="1"/>
      <p:bldP spid="3246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036A4EBE-E6D2-05EE-4698-1D41F05E94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58" name="Footer Placeholder 4">
            <a:extLst>
              <a:ext uri="{FF2B5EF4-FFF2-40B4-BE49-F238E27FC236}">
                <a16:creationId xmlns:a16="http://schemas.microsoft.com/office/drawing/2014/main" id="{E84111C9-16B4-4883-1812-03170D15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87C64270-7334-752F-67D4-0D656D07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0A1D59-1F33-45ED-8686-61F9D8D9974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B733502D-4CCA-188B-5ADE-4766D1D71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Linker Puzzles: What Happens?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884A903E-0427-A330-C623-3D78C932877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71675"/>
            <a:ext cx="8686800" cy="762000"/>
            <a:chOff x="144" y="1392"/>
            <a:chExt cx="5472" cy="480"/>
          </a:xfrm>
        </p:grpSpPr>
        <p:sp>
          <p:nvSpPr>
            <p:cNvPr id="45084" name="AutoShape 4">
              <a:extLst>
                <a:ext uri="{FF2B5EF4-FFF2-40B4-BE49-F238E27FC236}">
                  <a16:creationId xmlns:a16="http://schemas.microsoft.com/office/drawing/2014/main" id="{0BD3DC98-AA09-8765-289D-7782615BF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392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 useBgFill="1">
          <p:nvSpPr>
            <p:cNvPr id="45085" name="Text Box 5">
              <a:extLst>
                <a:ext uri="{FF2B5EF4-FFF2-40B4-BE49-F238E27FC236}">
                  <a16:creationId xmlns:a16="http://schemas.microsoft.com/office/drawing/2014/main" id="{5EAC4265-3E19-846C-2DF4-48BCD9F84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440"/>
              <a:ext cx="657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  <p:sp useBgFill="1">
          <p:nvSpPr>
            <p:cNvPr id="45086" name="Text Box 6">
              <a:extLst>
                <a:ext uri="{FF2B5EF4-FFF2-40B4-BE49-F238E27FC236}">
                  <a16:creationId xmlns:a16="http://schemas.microsoft.com/office/drawing/2014/main" id="{B2DBBB68-B3A2-03BA-3161-4E50B31F5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40"/>
              <a:ext cx="657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p2() {}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0C15163A-C79C-8D5F-229D-C14F3D07BF9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09875"/>
            <a:ext cx="8686800" cy="990600"/>
            <a:chOff x="144" y="1920"/>
            <a:chExt cx="5472" cy="624"/>
          </a:xfrm>
        </p:grpSpPr>
        <p:sp>
          <p:nvSpPr>
            <p:cNvPr id="45081" name="AutoShape 8">
              <a:extLst>
                <a:ext uri="{FF2B5EF4-FFF2-40B4-BE49-F238E27FC236}">
                  <a16:creationId xmlns:a16="http://schemas.microsoft.com/office/drawing/2014/main" id="{8A7172F9-BC24-9784-7FC5-1B9513A27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920"/>
              <a:ext cx="5472" cy="624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 useBgFill="1">
          <p:nvSpPr>
            <p:cNvPr id="45082" name="Text Box 9">
              <a:extLst>
                <a:ext uri="{FF2B5EF4-FFF2-40B4-BE49-F238E27FC236}">
                  <a16:creationId xmlns:a16="http://schemas.microsoft.com/office/drawing/2014/main" id="{997F0AF3-23A7-8BB7-8BEB-5E4930754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68"/>
              <a:ext cx="657" cy="522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y;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  <p:sp useBgFill="1">
          <p:nvSpPr>
            <p:cNvPr id="45083" name="Text Box 10">
              <a:extLst>
                <a:ext uri="{FF2B5EF4-FFF2-40B4-BE49-F238E27FC236}">
                  <a16:creationId xmlns:a16="http://schemas.microsoft.com/office/drawing/2014/main" id="{9CA52BC4-EAA6-D82E-2AE8-AE23D74B0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968"/>
              <a:ext cx="811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double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p2() {}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B57FE4BF-5AE3-1EB3-4E91-B86431C81FD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876675"/>
            <a:ext cx="8686800" cy="990600"/>
            <a:chOff x="144" y="2592"/>
            <a:chExt cx="5472" cy="624"/>
          </a:xfrm>
        </p:grpSpPr>
        <p:sp>
          <p:nvSpPr>
            <p:cNvPr id="45078" name="AutoShape 12">
              <a:extLst>
                <a:ext uri="{FF2B5EF4-FFF2-40B4-BE49-F238E27FC236}">
                  <a16:creationId xmlns:a16="http://schemas.microsoft.com/office/drawing/2014/main" id="{A6427857-CE65-582D-C5EF-E30B8A66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592"/>
              <a:ext cx="5472" cy="624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 useBgFill="1">
          <p:nvSpPr>
            <p:cNvPr id="45079" name="Text Box 13">
              <a:extLst>
                <a:ext uri="{FF2B5EF4-FFF2-40B4-BE49-F238E27FC236}">
                  <a16:creationId xmlns:a16="http://schemas.microsoft.com/office/drawing/2014/main" id="{E8796385-F9FE-99B3-4C2B-BAD5A7D01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640"/>
              <a:ext cx="734" cy="522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x=7;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y=5;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  <p:sp useBgFill="1">
          <p:nvSpPr>
            <p:cNvPr id="45080" name="Text Box 14">
              <a:extLst>
                <a:ext uri="{FF2B5EF4-FFF2-40B4-BE49-F238E27FC236}">
                  <a16:creationId xmlns:a16="http://schemas.microsoft.com/office/drawing/2014/main" id="{678F08F8-773C-55B8-ED0E-B0FF58B41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640"/>
              <a:ext cx="811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double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p2() {}</a:t>
              </a:r>
            </a:p>
          </p:txBody>
        </p:sp>
      </p:grpSp>
      <p:grpSp>
        <p:nvGrpSpPr>
          <p:cNvPr id="5" name="Group 15">
            <a:extLst>
              <a:ext uri="{FF2B5EF4-FFF2-40B4-BE49-F238E27FC236}">
                <a16:creationId xmlns:a16="http://schemas.microsoft.com/office/drawing/2014/main" id="{BBB4233A-F864-A21D-3105-91435D47253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43475"/>
            <a:ext cx="8686800" cy="1447800"/>
            <a:chOff x="144" y="3264"/>
            <a:chExt cx="5472" cy="912"/>
          </a:xfrm>
        </p:grpSpPr>
        <p:sp>
          <p:nvSpPr>
            <p:cNvPr id="45075" name="AutoShape 16">
              <a:extLst>
                <a:ext uri="{FF2B5EF4-FFF2-40B4-BE49-F238E27FC236}">
                  <a16:creationId xmlns:a16="http://schemas.microsoft.com/office/drawing/2014/main" id="{4DD847E6-417C-2960-203E-7987F8614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264"/>
              <a:ext cx="5472" cy="912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 useBgFill="1">
          <p:nvSpPr>
            <p:cNvPr id="45076" name="Text Box 17">
              <a:extLst>
                <a:ext uri="{FF2B5EF4-FFF2-40B4-BE49-F238E27FC236}">
                  <a16:creationId xmlns:a16="http://schemas.microsoft.com/office/drawing/2014/main" id="{D38A1A3C-0F05-E7FE-EADB-177BFD591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734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x=7;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  <p:sp useBgFill="1">
          <p:nvSpPr>
            <p:cNvPr id="45077" name="Text Box 18">
              <a:extLst>
                <a:ext uri="{FF2B5EF4-FFF2-40B4-BE49-F238E27FC236}">
                  <a16:creationId xmlns:a16="http://schemas.microsoft.com/office/drawing/2014/main" id="{FF488B16-923B-B73C-B157-E7693FEF1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312"/>
              <a:ext cx="657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p2() {}</a:t>
              </a:r>
            </a:p>
          </p:txBody>
        </p:sp>
      </p:grpSp>
      <p:grpSp>
        <p:nvGrpSpPr>
          <p:cNvPr id="6" name="Group 19">
            <a:extLst>
              <a:ext uri="{FF2B5EF4-FFF2-40B4-BE49-F238E27FC236}">
                <a16:creationId xmlns:a16="http://schemas.microsoft.com/office/drawing/2014/main" id="{8E0F6826-BA85-4BE7-92AF-AEBC3305ABD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133475"/>
            <a:ext cx="8686800" cy="762000"/>
            <a:chOff x="144" y="864"/>
            <a:chExt cx="5472" cy="480"/>
          </a:xfrm>
        </p:grpSpPr>
        <p:sp>
          <p:nvSpPr>
            <p:cNvPr id="45072" name="AutoShape 20">
              <a:extLst>
                <a:ext uri="{FF2B5EF4-FFF2-40B4-BE49-F238E27FC236}">
                  <a16:creationId xmlns:a16="http://schemas.microsoft.com/office/drawing/2014/main" id="{986D0E6B-A5C0-BE4C-0CD6-5AD38EB52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64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 useBgFill="1">
          <p:nvSpPr>
            <p:cNvPr id="45073" name="Text Box 21">
              <a:extLst>
                <a:ext uri="{FF2B5EF4-FFF2-40B4-BE49-F238E27FC236}">
                  <a16:creationId xmlns:a16="http://schemas.microsoft.com/office/drawing/2014/main" id="{1920C817-3A28-92B8-A6C1-1D9B7D1357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912"/>
              <a:ext cx="657" cy="368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x;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  <p:sp useBgFill="1">
          <p:nvSpPr>
            <p:cNvPr id="45074" name="Text Box 22">
              <a:extLst>
                <a:ext uri="{FF2B5EF4-FFF2-40B4-BE49-F238E27FC236}">
                  <a16:creationId xmlns:a16="http://schemas.microsoft.com/office/drawing/2014/main" id="{20CCF2EF-FAE8-27D3-7AC4-C144F6F6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912"/>
              <a:ext cx="657" cy="214"/>
            </a:xfrm>
            <a:prstGeom prst="rect">
              <a:avLst/>
            </a:prstGeom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p1() {}</a:t>
              </a:r>
            </a:p>
          </p:txBody>
        </p:sp>
      </p:grpSp>
      <p:sp>
        <p:nvSpPr>
          <p:cNvPr id="294935" name="Text Box 23">
            <a:extLst>
              <a:ext uri="{FF2B5EF4-FFF2-40B4-BE49-F238E27FC236}">
                <a16:creationId xmlns:a16="http://schemas.microsoft.com/office/drawing/2014/main" id="{691322AC-845B-0EF8-A03B-B4DA534D4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336675"/>
            <a:ext cx="3694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Link time error: two strong symbols </a:t>
            </a:r>
            <a:r>
              <a:rPr lang="en-US" altLang="en-US" sz="1600">
                <a:latin typeface="Courier New" panose="02070309020205020404" pitchFamily="49" charset="0"/>
              </a:rPr>
              <a:t>p1</a:t>
            </a:r>
            <a:endParaRPr lang="en-US" altLang="en-US" sz="1600" b="0">
              <a:latin typeface="Tahoma" panose="020B0604030504040204" pitchFamily="34" charset="0"/>
            </a:endParaRPr>
          </a:p>
        </p:txBody>
      </p:sp>
      <p:sp>
        <p:nvSpPr>
          <p:cNvPr id="294936" name="Text Box 24">
            <a:extLst>
              <a:ext uri="{FF2B5EF4-FFF2-40B4-BE49-F238E27FC236}">
                <a16:creationId xmlns:a16="http://schemas.microsoft.com/office/drawing/2014/main" id="{029418FC-6D66-BEE5-847F-8C5FE855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3" y="2038350"/>
            <a:ext cx="5043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References to </a:t>
            </a:r>
            <a:r>
              <a:rPr lang="en-US" altLang="en-US" sz="1600">
                <a:latin typeface="Courier New" panose="02070309020205020404" pitchFamily="49" charset="0"/>
              </a:rPr>
              <a:t>x</a:t>
            </a:r>
            <a:r>
              <a:rPr lang="en-US" altLang="en-US" sz="1600" b="0">
                <a:latin typeface="Tahoma" panose="020B0604030504040204" pitchFamily="34" charset="0"/>
              </a:rPr>
              <a:t> will refer to the same uninitialized int.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Is this what you really want?</a:t>
            </a:r>
          </a:p>
        </p:txBody>
      </p:sp>
      <p:sp>
        <p:nvSpPr>
          <p:cNvPr id="294937" name="Text Box 25">
            <a:extLst>
              <a:ext uri="{FF2B5EF4-FFF2-40B4-BE49-F238E27FC236}">
                <a16:creationId xmlns:a16="http://schemas.microsoft.com/office/drawing/2014/main" id="{C8A97446-5BE5-9C6A-C651-C50D64FD5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38475"/>
            <a:ext cx="3438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Writes to </a:t>
            </a:r>
            <a:r>
              <a:rPr lang="en-US" altLang="en-US" sz="1600">
                <a:latin typeface="Courier New" panose="02070309020205020404" pitchFamily="49" charset="0"/>
              </a:rPr>
              <a:t>x</a:t>
            </a:r>
            <a:r>
              <a:rPr lang="en-US" altLang="en-US" sz="1600" b="0">
                <a:latin typeface="Tahoma" panose="020B0604030504040204" pitchFamily="34" charset="0"/>
              </a:rPr>
              <a:t> in </a:t>
            </a:r>
            <a:r>
              <a:rPr lang="en-US" altLang="en-US" sz="1600">
                <a:latin typeface="Courier New" panose="02070309020205020404" pitchFamily="49" charset="0"/>
              </a:rPr>
              <a:t>p2</a:t>
            </a:r>
            <a:r>
              <a:rPr lang="en-US" altLang="en-US" sz="1600" b="0">
                <a:latin typeface="Tahoma" panose="020B0604030504040204" pitchFamily="34" charset="0"/>
              </a:rPr>
              <a:t> might overwrite </a:t>
            </a:r>
            <a:r>
              <a:rPr lang="en-US" altLang="en-US" sz="1600">
                <a:latin typeface="Courier New" panose="02070309020205020404" pitchFamily="49" charset="0"/>
              </a:rPr>
              <a:t>y</a:t>
            </a:r>
            <a:r>
              <a:rPr lang="en-US" altLang="en-US" sz="1600" b="0">
                <a:latin typeface="Tahoma" panose="020B0604030504040204" pitchFamily="34" charset="0"/>
              </a:rPr>
              <a:t>!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Evil!</a:t>
            </a:r>
          </a:p>
        </p:txBody>
      </p:sp>
      <p:sp>
        <p:nvSpPr>
          <p:cNvPr id="294938" name="Text Box 26">
            <a:extLst>
              <a:ext uri="{FF2B5EF4-FFF2-40B4-BE49-F238E27FC236}">
                <a16:creationId xmlns:a16="http://schemas.microsoft.com/office/drawing/2014/main" id="{9A41C6D2-66CE-03B9-2D39-CBE6A0F96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105275"/>
            <a:ext cx="3216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Writes to </a:t>
            </a:r>
            <a:r>
              <a:rPr lang="en-US" altLang="en-US" sz="1600">
                <a:latin typeface="Courier New" panose="02070309020205020404" pitchFamily="49" charset="0"/>
              </a:rPr>
              <a:t>x</a:t>
            </a:r>
            <a:r>
              <a:rPr lang="en-US" altLang="en-US" sz="1600" b="0">
                <a:latin typeface="Tahoma" panose="020B0604030504040204" pitchFamily="34" charset="0"/>
              </a:rPr>
              <a:t> in </a:t>
            </a:r>
            <a:r>
              <a:rPr lang="en-US" altLang="en-US" sz="1600">
                <a:latin typeface="Courier New" panose="02070309020205020404" pitchFamily="49" charset="0"/>
              </a:rPr>
              <a:t>p2</a:t>
            </a:r>
            <a:r>
              <a:rPr lang="en-US" altLang="en-US" sz="1600" b="0">
                <a:latin typeface="Tahoma" panose="020B0604030504040204" pitchFamily="34" charset="0"/>
              </a:rPr>
              <a:t> will overwrite </a:t>
            </a:r>
            <a:r>
              <a:rPr lang="en-US" altLang="en-US" sz="1600">
                <a:latin typeface="Courier New" panose="02070309020205020404" pitchFamily="49" charset="0"/>
              </a:rPr>
              <a:t>y</a:t>
            </a:r>
            <a:r>
              <a:rPr lang="en-US" altLang="en-US" sz="1600" b="0">
                <a:latin typeface="Tahoma" panose="020B0604030504040204" pitchFamily="34" charset="0"/>
              </a:rPr>
              <a:t>!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Nasty! </a:t>
            </a:r>
          </a:p>
        </p:txBody>
      </p:sp>
      <p:sp>
        <p:nvSpPr>
          <p:cNvPr id="294939" name="Text Box 27">
            <a:extLst>
              <a:ext uri="{FF2B5EF4-FFF2-40B4-BE49-F238E27FC236}">
                <a16:creationId xmlns:a16="http://schemas.microsoft.com/office/drawing/2014/main" id="{E707834A-5AD7-96C5-F4DB-97580798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570538"/>
            <a:ext cx="502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Nightmare scenario: replace r.h.s. </a:t>
            </a:r>
            <a:r>
              <a:rPr lang="en-US" altLang="en-US" sz="1600">
                <a:latin typeface="Courier New" panose="02070309020205020404" pitchFamily="49" charset="0"/>
              </a:rPr>
              <a:t>int</a:t>
            </a:r>
            <a:r>
              <a:rPr lang="en-US" altLang="en-US" sz="1600" b="0">
                <a:latin typeface="Tahoma" panose="020B0604030504040204" pitchFamily="34" charset="0"/>
              </a:rPr>
              <a:t> with a </a:t>
            </a:r>
            <a:r>
              <a:rPr lang="en-US" altLang="en-US" sz="1600">
                <a:latin typeface="Courier New" panose="02070309020205020404" pitchFamily="49" charset="0"/>
              </a:rPr>
              <a:t>struct</a:t>
            </a:r>
            <a:r>
              <a:rPr lang="en-US" altLang="en-US" sz="1600" b="0">
                <a:latin typeface="Tahoma" panose="020B0604030504040204" pitchFamily="34" charset="0"/>
              </a:rPr>
              <a:t> type, each file then compiled with different alignment rules </a:t>
            </a:r>
          </a:p>
        </p:txBody>
      </p:sp>
      <p:sp>
        <p:nvSpPr>
          <p:cNvPr id="294940" name="Text Box 28">
            <a:extLst>
              <a:ext uri="{FF2B5EF4-FFF2-40B4-BE49-F238E27FC236}">
                <a16:creationId xmlns:a16="http://schemas.microsoft.com/office/drawing/2014/main" id="{510CEFBC-475F-3D4B-0E66-BF39116C6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019675"/>
            <a:ext cx="502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References to </a:t>
            </a:r>
            <a:r>
              <a:rPr lang="en-US" altLang="en-US" sz="1600">
                <a:latin typeface="Courier New" panose="02070309020205020404" pitchFamily="49" charset="0"/>
              </a:rPr>
              <a:t>x</a:t>
            </a:r>
            <a:r>
              <a:rPr lang="en-US" altLang="en-US" sz="1600" b="0">
                <a:latin typeface="Tahoma" panose="020B0604030504040204" pitchFamily="34" charset="0"/>
              </a:rPr>
              <a:t> will refer to the same initialized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5" grpId="0" autoUpdateAnimBg="0"/>
      <p:bldP spid="294936" grpId="0" autoUpdateAnimBg="0"/>
      <p:bldP spid="294937" grpId="0" autoUpdateAnimBg="0"/>
      <p:bldP spid="294938" grpId="0" autoUpdateAnimBg="0"/>
      <p:bldP spid="294939" grpId="0"/>
      <p:bldP spid="2949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74DD4D76-6058-661C-06D4-EB411F737D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6082" name="Footer Placeholder 4">
            <a:extLst>
              <a:ext uri="{FF2B5EF4-FFF2-40B4-BE49-F238E27FC236}">
                <a16:creationId xmlns:a16="http://schemas.microsoft.com/office/drawing/2014/main" id="{622DADE7-9BC0-BDE2-EFB8-F5ABAA08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8185AB97-2862-43D3-15C8-5AB29A55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267839-D550-4445-9389-D3D3360F1AE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14B3734E-BB6D-9F92-858B-12C0B77CA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Advanced Note: Name Mangling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0976AC9E-ACB1-4E6F-2929-9AE7C5CE8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languages (i.e. Java and C++) allow overloaded methods</a:t>
            </a:r>
          </a:p>
          <a:p>
            <a:pPr lvl="1" eaLnBrk="1" hangingPunct="1"/>
            <a:r>
              <a:rPr lang="en-US" altLang="en-US"/>
              <a:t>Functions then have the same name but take different numbers/types of arguments</a:t>
            </a:r>
          </a:p>
          <a:p>
            <a:pPr lvl="1" eaLnBrk="1" hangingPunct="1"/>
            <a:r>
              <a:rPr lang="en-US" altLang="en-US"/>
              <a:t>How does the linker disambiguate these symbols?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Generate unique names through </a:t>
            </a:r>
            <a:r>
              <a:rPr lang="en-US" altLang="en-US" i="1"/>
              <a:t>mangling</a:t>
            </a:r>
          </a:p>
          <a:p>
            <a:pPr lvl="1" eaLnBrk="1" hangingPunct="1"/>
            <a:r>
              <a:rPr lang="en-US" altLang="en-US"/>
              <a:t>Mangled names are compiler dependent</a:t>
            </a:r>
          </a:p>
          <a:p>
            <a:pPr lvl="1" eaLnBrk="1" hangingPunct="1"/>
            <a:r>
              <a:rPr lang="en-US" altLang="en-US"/>
              <a:t>Example: class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Foo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, method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bar(int, long)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: 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bar__3Fooil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_ZN3Foo3BarEil</a:t>
            </a:r>
          </a:p>
          <a:p>
            <a:pPr lvl="1" eaLnBrk="1" hangingPunct="1"/>
            <a:r>
              <a:rPr lang="en-US" altLang="en-US"/>
              <a:t>Similar schemes are used for global variables,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8FC45EC6-0F54-5354-877F-2CD0EC936D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46E2CD07-FFC0-82C2-4116-BEA1C4CB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DA4D67EA-C276-2C91-3458-1F4F5420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E80E4E-4A6A-4E9B-B053-63B0BD20BB8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A2AF44AC-C4A3-C3F6-87EB-D792B179A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Steps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2404683F-B34C-8DFC-487C-DBEEB81E7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Resolution</a:t>
            </a:r>
          </a:p>
          <a:p>
            <a:pPr lvl="1" eaLnBrk="1" hangingPunct="1"/>
            <a:r>
              <a:rPr lang="en-US" altLang="en-US"/>
              <a:t>Determine where symbols are defined and what size data/code they refer to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Relocation</a:t>
            </a:r>
          </a:p>
          <a:p>
            <a:pPr lvl="1" eaLnBrk="1" hangingPunct="1"/>
            <a:r>
              <a:rPr lang="en-US" altLang="en-US"/>
              <a:t>Combine modules, relocate code/data, and fix symbol references based on new locations</a:t>
            </a:r>
          </a:p>
        </p:txBody>
      </p:sp>
      <p:grpSp>
        <p:nvGrpSpPr>
          <p:cNvPr id="47110" name="Group 6">
            <a:extLst>
              <a:ext uri="{FF2B5EF4-FFF2-40B4-BE49-F238E27FC236}">
                <a16:creationId xmlns:a16="http://schemas.microsoft.com/office/drawing/2014/main" id="{3FCB7DC6-D34D-78C5-039E-55D8E8048A09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724400"/>
            <a:ext cx="3352800" cy="1600200"/>
            <a:chOff x="2871788" y="4800600"/>
            <a:chExt cx="3352800" cy="1600200"/>
          </a:xfrm>
        </p:grpSpPr>
        <p:sp>
          <p:nvSpPr>
            <p:cNvPr id="47115" name="Rectangle 24">
              <a:extLst>
                <a:ext uri="{FF2B5EF4-FFF2-40B4-BE49-F238E27FC236}">
                  <a16:creationId xmlns:a16="http://schemas.microsoft.com/office/drawing/2014/main" id="{BD95F544-9297-62CF-7A2F-ACF611033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5181600"/>
              <a:ext cx="3352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ld (collect2)</a:t>
              </a:r>
            </a:p>
          </p:txBody>
        </p:sp>
        <p:sp>
          <p:nvSpPr>
            <p:cNvPr id="47116" name="Line 25">
              <a:extLst>
                <a:ext uri="{FF2B5EF4-FFF2-40B4-BE49-F238E27FC236}">
                  <a16:creationId xmlns:a16="http://schemas.microsoft.com/office/drawing/2014/main" id="{EF83CFCC-C30A-2FE7-FD2C-3814C9234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Line 26">
              <a:extLst>
                <a:ext uri="{FF2B5EF4-FFF2-40B4-BE49-F238E27FC236}">
                  <a16:creationId xmlns:a16="http://schemas.microsoft.com/office/drawing/2014/main" id="{6DD70DE5-4B39-6275-EA13-A21AF4555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27">
              <a:extLst>
                <a:ext uri="{FF2B5EF4-FFF2-40B4-BE49-F238E27FC236}">
                  <a16:creationId xmlns:a16="http://schemas.microsoft.com/office/drawing/2014/main" id="{7CE7F6B4-622F-632D-7B88-615A80119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188" y="5562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AutoShape 28">
              <a:extLst>
                <a:ext uri="{FF2B5EF4-FFF2-40B4-BE49-F238E27FC236}">
                  <a16:creationId xmlns:a16="http://schemas.microsoft.com/office/drawing/2014/main" id="{CD3843F4-C5AE-54BC-FEDC-BC2779EBF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688" y="5943600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p</a:t>
              </a:r>
            </a:p>
          </p:txBody>
        </p:sp>
      </p:grpSp>
      <p:sp>
        <p:nvSpPr>
          <p:cNvPr id="47111" name="AutoShape 10">
            <a:extLst>
              <a:ext uri="{FF2B5EF4-FFF2-40B4-BE49-F238E27FC236}">
                <a16:creationId xmlns:a16="http://schemas.microsoft.com/office/drawing/2014/main" id="{B2D58BDD-22A7-2FBE-4FD2-91BC82C78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343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main.o</a:t>
            </a:r>
          </a:p>
        </p:txBody>
      </p:sp>
      <p:sp>
        <p:nvSpPr>
          <p:cNvPr id="47112" name="AutoShape 19">
            <a:extLst>
              <a:ext uri="{FF2B5EF4-FFF2-40B4-BE49-F238E27FC236}">
                <a16:creationId xmlns:a16="http://schemas.microsoft.com/office/drawing/2014/main" id="{7069D4FA-A34E-29AD-0B65-FAE021FB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3434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swap.o</a:t>
            </a:r>
          </a:p>
        </p:txBody>
      </p:sp>
      <p:sp>
        <p:nvSpPr>
          <p:cNvPr id="47113" name="Text Box 36">
            <a:extLst>
              <a:ext uri="{FF2B5EF4-FFF2-40B4-BE49-F238E27FC236}">
                <a16:creationId xmlns:a16="http://schemas.microsoft.com/office/drawing/2014/main" id="{2A68A4E0-EDBD-0E62-EF29-F34754EA8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4267200"/>
            <a:ext cx="169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Relocatable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object code</a:t>
            </a:r>
          </a:p>
        </p:txBody>
      </p:sp>
      <p:sp>
        <p:nvSpPr>
          <p:cNvPr id="47114" name="Text Box 38">
            <a:extLst>
              <a:ext uri="{FF2B5EF4-FFF2-40B4-BE49-F238E27FC236}">
                <a16:creationId xmlns:a16="http://schemas.microsoft.com/office/drawing/2014/main" id="{A5C8F17A-78CD-4417-2E87-48F8B4EB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5943600"/>
            <a:ext cx="159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Executable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2">
            <a:extLst>
              <a:ext uri="{FF2B5EF4-FFF2-40B4-BE49-F238E27FC236}">
                <a16:creationId xmlns:a16="http://schemas.microsoft.com/office/drawing/2014/main" id="{3D3F126D-CF97-F236-D816-19CB16C2B1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44A6D4FF-59C3-B4FF-1FB6-80269EAD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FB733D4A-7719-5B2B-B1C1-72A0F2D5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9F27D-CE28-4680-9360-84DF3BDF9BA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4A007470-81D0-CA9C-A3A3-E68AA1E41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15962"/>
          </a:xfrm>
        </p:spPr>
        <p:txBody>
          <a:bodyPr/>
          <a:lstStyle/>
          <a:p>
            <a:pPr eaLnBrk="1" hangingPunct="1"/>
            <a:r>
              <a:rPr lang="en-US" altLang="en-US" sz="2800"/>
              <a:t>.symtab &amp; Pseudo-Instructions in main.s</a:t>
            </a:r>
          </a:p>
        </p:txBody>
      </p:sp>
      <p:sp>
        <p:nvSpPr>
          <p:cNvPr id="48133" name="Text Box 3">
            <a:extLst>
              <a:ext uri="{FF2B5EF4-FFF2-40B4-BE49-F238E27FC236}">
                <a16:creationId xmlns:a16="http://schemas.microsoft.com/office/drawing/2014/main" id="{2DB1FC3B-51BE-FE4E-E42D-614CAE810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038600" cy="267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"main.c"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main,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subq    $8,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.LCFI0: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call   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movl    $0, 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addq    $8, 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ret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E0039B49-731B-1AE8-2FDD-D6901AD6A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77200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-O -c main.c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readelf -s main.o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Symbol table '.symtab' contains 11 entries: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Num:    Value          Size Type    Bind   Vis      Ndx Name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8: 0000000000000000    19 FUNC    GLOBAL DEFAULT    1 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9: 0000000000000000     0 NOTYPE  GLOBAL DEFAULT  UND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10: 0000000000000000     8 OBJECT  GLOBAL DEFAULT    3 buf</a:t>
            </a:r>
          </a:p>
        </p:txBody>
      </p:sp>
      <p:sp>
        <p:nvSpPr>
          <p:cNvPr id="48135" name="Text Box 3">
            <a:extLst>
              <a:ext uri="{FF2B5EF4-FFF2-40B4-BE49-F238E27FC236}">
                <a16:creationId xmlns:a16="http://schemas.microsoft.com/office/drawing/2014/main" id="{E1AF2B49-AF31-8782-A157-17A64F450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733800"/>
            <a:ext cx="4038600" cy="24622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main, .-main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buf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.align 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buf, @object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buf, 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buf: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.long   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.long   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2">
            <a:extLst>
              <a:ext uri="{FF2B5EF4-FFF2-40B4-BE49-F238E27FC236}">
                <a16:creationId xmlns:a16="http://schemas.microsoft.com/office/drawing/2014/main" id="{95A728BE-19FA-D73E-3B0F-29A7E362E6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54" name="Footer Placeholder 3">
            <a:extLst>
              <a:ext uri="{FF2B5EF4-FFF2-40B4-BE49-F238E27FC236}">
                <a16:creationId xmlns:a16="http://schemas.microsoft.com/office/drawing/2014/main" id="{23E7CED9-EFC4-39B7-DDA4-CEDADBE7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D0A7748B-BA8C-AF47-2FC9-9441AED3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BEB187-278B-4648-B989-1852B633266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94FEBBA6-C2AA-6DB6-02BB-2DDAEF6B3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15962"/>
          </a:xfrm>
        </p:spPr>
        <p:txBody>
          <a:bodyPr/>
          <a:lstStyle/>
          <a:p>
            <a:pPr eaLnBrk="1" hangingPunct="1"/>
            <a:r>
              <a:rPr lang="en-US" altLang="en-US" sz="2800"/>
              <a:t>.symtab &amp; Pseudo-Instructions in swap.s</a:t>
            </a:r>
          </a:p>
        </p:txBody>
      </p:sp>
      <p:sp>
        <p:nvSpPr>
          <p:cNvPr id="49157" name="Text Box 3">
            <a:extLst>
              <a:ext uri="{FF2B5EF4-FFF2-40B4-BE49-F238E27FC236}">
                <a16:creationId xmlns:a16="http://schemas.microsoft.com/office/drawing/2014/main" id="{1A366F43-D972-C655-7784-5B44C8F56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4038600" cy="31083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.file   "swap.c"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.text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swap, @function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swap: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.LFB2: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movq    $buf+4, bufp1(%rip)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movq    bufp0(%rip), %rdx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movl    (%rdx), %ecx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movl    buf+4(%rip), 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movl    %eax, (%rdx)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movq    bufp1(%rip), %rax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movl    %ecx, (%rax)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ret</a:t>
            </a:r>
          </a:p>
        </p:txBody>
      </p:sp>
      <p:sp>
        <p:nvSpPr>
          <p:cNvPr id="49158" name="Text Box 3">
            <a:extLst>
              <a:ext uri="{FF2B5EF4-FFF2-40B4-BE49-F238E27FC236}">
                <a16:creationId xmlns:a16="http://schemas.microsoft.com/office/drawing/2014/main" id="{308EBCA5-2735-E9B1-05F4-C58AB604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52800"/>
            <a:ext cx="4038600" cy="24622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.LFE2: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swap, .-swap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.globl bufp0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.data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.align 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.type   bufp0, @object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.size   bufp0, 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bufp0: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.quad   buf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.comm   bufp1,8,8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</a:rPr>
              <a:t>               ....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0383F54-4E8F-0AF5-C903-4FAD37F1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80772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Symbol table '.symtab' contains 12 entries: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Num:    Value          Size Type    Bind   Vis      Ndx Name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>
                <a:latin typeface="Courier New" panose="02070309020205020404" pitchFamily="49" charset="0"/>
              </a:rPr>
              <a:t>     </a:t>
            </a:r>
            <a:r>
              <a:rPr lang="en-US" altLang="en-US" sz="1600">
                <a:latin typeface="Courier New" panose="02070309020205020404" pitchFamily="49" charset="0"/>
              </a:rPr>
              <a:t>8: 0000000000000000    38 FUNC    GLOBAL DEFAULT    1 swap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9: 0000000000000000     0 NOTYPE  GLOBAL DEFAULT  UND buf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10: 0000000000000008     8 OBJECT  GLOBAL DEFAULT  COM bufp1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11: 0000000000000000     8 OBJECT  GLOBAL DEFAULT    3 bufp0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>
            <a:extLst>
              <a:ext uri="{FF2B5EF4-FFF2-40B4-BE49-F238E27FC236}">
                <a16:creationId xmlns:a16="http://schemas.microsoft.com/office/drawing/2014/main" id="{6A392F1A-0665-A4E3-D61E-755443C183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178" name="Footer Placeholder 5">
            <a:extLst>
              <a:ext uri="{FF2B5EF4-FFF2-40B4-BE49-F238E27FC236}">
                <a16:creationId xmlns:a16="http://schemas.microsoft.com/office/drawing/2014/main" id="{0B8ECF06-6A7C-9C02-FCAE-BC43CE23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0179" name="Slide Number Placeholder 6">
            <a:extLst>
              <a:ext uri="{FF2B5EF4-FFF2-40B4-BE49-F238E27FC236}">
                <a16:creationId xmlns:a16="http://schemas.microsoft.com/office/drawing/2014/main" id="{96C59925-4BC5-288C-F818-BFF46183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AB52F-AEA6-42C9-BC50-746676B01E3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5911055F-C79C-41FA-8425-CD6C92756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Resolution</a:t>
            </a:r>
          </a:p>
        </p:txBody>
      </p:sp>
      <p:sp>
        <p:nvSpPr>
          <p:cNvPr id="337947" name="Rectangle 27">
            <a:extLst>
              <a:ext uri="{FF2B5EF4-FFF2-40B4-BE49-F238E27FC236}">
                <a16:creationId xmlns:a16="http://schemas.microsoft.com/office/drawing/2014/main" id="{2A181D35-2700-3029-DF44-FACC4CBA5F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Undefined symbols in every relocatable object file must be resolved</a:t>
            </a:r>
          </a:p>
          <a:p>
            <a:pPr lvl="1" eaLnBrk="1" hangingPunct="1"/>
            <a:r>
              <a:rPr lang="en-US" altLang="en-US" sz="1800"/>
              <a:t>Where are they located</a:t>
            </a:r>
          </a:p>
          <a:p>
            <a:pPr lvl="1" eaLnBrk="1" hangingPunct="1"/>
            <a:r>
              <a:rPr lang="en-US" altLang="en-US" sz="1800"/>
              <a:t>What size are they?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Linker looks in the symbol tables of all relocatable object files</a:t>
            </a:r>
          </a:p>
          <a:p>
            <a:pPr lvl="1" eaLnBrk="1" hangingPunct="1"/>
            <a:r>
              <a:rPr lang="en-US" altLang="en-US" sz="1800"/>
              <a:t>Assuming every unknown symbol is defined once and only once, this works well</a:t>
            </a:r>
          </a:p>
        </p:txBody>
      </p:sp>
      <p:sp>
        <p:nvSpPr>
          <p:cNvPr id="50182" name="Text Box 3">
            <a:extLst>
              <a:ext uri="{FF2B5EF4-FFF2-40B4-BE49-F238E27FC236}">
                <a16:creationId xmlns:a16="http://schemas.microsoft.com/office/drawing/2014/main" id="{9E6E19F2-B26B-59D2-2AFC-A3D6308E7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1371600"/>
            <a:ext cx="1058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main.o</a:t>
            </a:r>
          </a:p>
        </p:txBody>
      </p:sp>
      <p:sp>
        <p:nvSpPr>
          <p:cNvPr id="50183" name="Rectangle 4">
            <a:extLst>
              <a:ext uri="{FF2B5EF4-FFF2-40B4-BE49-F238E27FC236}">
                <a16:creationId xmlns:a16="http://schemas.microsoft.com/office/drawing/2014/main" id="{74D1F30B-D7CB-5E1D-BC29-C901810CE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50184" name="Rectangle 5">
            <a:extLst>
              <a:ext uri="{FF2B5EF4-FFF2-40B4-BE49-F238E27FC236}">
                <a16:creationId xmlns:a16="http://schemas.microsoft.com/office/drawing/2014/main" id="{26C140EB-F029-BFD6-3D4F-B8E19A87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67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50185" name="Rectangle 6">
            <a:extLst>
              <a:ext uri="{FF2B5EF4-FFF2-40B4-BE49-F238E27FC236}">
                <a16:creationId xmlns:a16="http://schemas.microsoft.com/office/drawing/2014/main" id="{32A15350-1671-9D65-3BF8-C56FC05E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50186" name="Rectangle 7">
            <a:extLst>
              <a:ext uri="{FF2B5EF4-FFF2-40B4-BE49-F238E27FC236}">
                <a16:creationId xmlns:a16="http://schemas.microsoft.com/office/drawing/2014/main" id="{D51CCA8A-8F2D-1D95-98CD-CFCA529AA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50187" name="Text Box 8">
            <a:extLst>
              <a:ext uri="{FF2B5EF4-FFF2-40B4-BE49-F238E27FC236}">
                <a16:creationId xmlns:a16="http://schemas.microsoft.com/office/drawing/2014/main" id="{CFA51939-72A5-ACBD-EFDC-C2F35721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3733800"/>
            <a:ext cx="1095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swap.o</a:t>
            </a:r>
          </a:p>
        </p:txBody>
      </p:sp>
      <p:sp>
        <p:nvSpPr>
          <p:cNvPr id="50188" name="Rectangle 9">
            <a:extLst>
              <a:ext uri="{FF2B5EF4-FFF2-40B4-BE49-F238E27FC236}">
                <a16:creationId xmlns:a16="http://schemas.microsoft.com/office/drawing/2014/main" id="{B234AF1F-A8B9-FA2D-7C26-26039A2AF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267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50189" name="Rectangle 10">
            <a:extLst>
              <a:ext uri="{FF2B5EF4-FFF2-40B4-BE49-F238E27FC236}">
                <a16:creationId xmlns:a16="http://schemas.microsoft.com/office/drawing/2014/main" id="{E0A3601B-E92D-A800-BEF7-DE693F175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50190" name="Rectangle 11">
            <a:extLst>
              <a:ext uri="{FF2B5EF4-FFF2-40B4-BE49-F238E27FC236}">
                <a16:creationId xmlns:a16="http://schemas.microsoft.com/office/drawing/2014/main" id="{63FF5F4D-985A-1FFA-D736-D4E64F78E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10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50191" name="Rectangle 12">
            <a:extLst>
              <a:ext uri="{FF2B5EF4-FFF2-40B4-BE49-F238E27FC236}">
                <a16:creationId xmlns:a16="http://schemas.microsoft.com/office/drawing/2014/main" id="{1DAE0A07-1256-1DF7-A94D-B2C9E8F29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50192" name="Text Box 18">
            <a:extLst>
              <a:ext uri="{FF2B5EF4-FFF2-40B4-BE49-F238E27FC236}">
                <a16:creationId xmlns:a16="http://schemas.microsoft.com/office/drawing/2014/main" id="{DA54D8D0-3E53-5445-F7A4-32486595A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2940050"/>
            <a:ext cx="1201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where</a:t>
            </a:r>
            <a:r>
              <a:rPr lang="ja-JP" altLang="en-US" sz="1800"/>
              <a:t>’</a:t>
            </a:r>
            <a:r>
              <a:rPr lang="en-US" altLang="ja-JP" sz="1800"/>
              <a:t>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swap?</a:t>
            </a:r>
          </a:p>
        </p:txBody>
      </p:sp>
      <p:sp>
        <p:nvSpPr>
          <p:cNvPr id="50193" name="Text Box 19">
            <a:extLst>
              <a:ext uri="{FF2B5EF4-FFF2-40B4-BE49-F238E27FC236}">
                <a16:creationId xmlns:a16="http://schemas.microsoft.com/office/drawing/2014/main" id="{A343E16B-ADFB-17DC-2F48-0FABA9A5C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63" y="5257800"/>
            <a:ext cx="1201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where</a:t>
            </a:r>
            <a:r>
              <a:rPr lang="ja-JP" altLang="en-US" sz="1800"/>
              <a:t>’</a:t>
            </a:r>
            <a:r>
              <a:rPr lang="en-US" altLang="ja-JP" sz="1800"/>
              <a:t>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/>
              <a:t>buf?</a:t>
            </a:r>
          </a:p>
        </p:txBody>
      </p:sp>
      <p:sp>
        <p:nvSpPr>
          <p:cNvPr id="337940" name="Line 20">
            <a:extLst>
              <a:ext uri="{FF2B5EF4-FFF2-40B4-BE49-F238E27FC236}">
                <a16:creationId xmlns:a16="http://schemas.microsoft.com/office/drawing/2014/main" id="{902A763A-4AF2-1B96-2EA2-5919EBB162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505200"/>
            <a:ext cx="7620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1" name="Line 21">
            <a:extLst>
              <a:ext uri="{FF2B5EF4-FFF2-40B4-BE49-F238E27FC236}">
                <a16:creationId xmlns:a16="http://schemas.microsoft.com/office/drawing/2014/main" id="{38E84F54-5137-8511-AB6A-524EEE8BEB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5814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61F62BA4-A84B-3115-B796-DB9A3DB2AE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A086BC78-3715-C674-1373-158AE61B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EE5ABBC6-344C-9716-D90B-69A03427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8FFE3F-649D-4C02-BEB7-90F63249BB3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AE1C2833-5333-454C-CC4E-A43BE6A86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Relocation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E31E8181-A279-D2ED-FB3A-CE1027BD5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Once all symbols are resolved, must combine the input files</a:t>
            </a:r>
          </a:p>
          <a:p>
            <a:pPr lvl="1" eaLnBrk="1" hangingPunct="1"/>
            <a:r>
              <a:rPr lang="en-US" altLang="en-US"/>
              <a:t>Total code size is known</a:t>
            </a:r>
          </a:p>
          <a:p>
            <a:pPr lvl="1" eaLnBrk="1" hangingPunct="1"/>
            <a:r>
              <a:rPr lang="en-US" altLang="en-US"/>
              <a:t>Total data size is known</a:t>
            </a:r>
          </a:p>
          <a:p>
            <a:pPr lvl="1" eaLnBrk="1" hangingPunct="1"/>
            <a:r>
              <a:rPr lang="en-US" altLang="en-US"/>
              <a:t>All symbols must be assigned run-time addresses</a:t>
            </a:r>
          </a:p>
          <a:p>
            <a:pPr eaLnBrk="1" hangingPunct="1"/>
            <a:r>
              <a:rPr lang="en-US" altLang="en-US"/>
              <a:t>Sections must be merged</a:t>
            </a:r>
          </a:p>
          <a:p>
            <a:pPr lvl="1" eaLnBrk="1" hangingPunct="1"/>
            <a:r>
              <a:rPr lang="en-US" altLang="en-US"/>
              <a:t>Only one text, data, etc. section in final executable</a:t>
            </a:r>
          </a:p>
          <a:p>
            <a:pPr lvl="1" eaLnBrk="1" hangingPunct="1"/>
            <a:r>
              <a:rPr lang="en-US" altLang="en-US"/>
              <a:t>Final run-time addresses of all symbols are defined</a:t>
            </a:r>
          </a:p>
          <a:p>
            <a:pPr eaLnBrk="1" hangingPunct="1"/>
            <a:r>
              <a:rPr lang="en-US" altLang="en-US"/>
              <a:t>Symbol references must be corrected</a:t>
            </a:r>
          </a:p>
          <a:p>
            <a:pPr lvl="1" eaLnBrk="1" hangingPunct="1"/>
            <a:r>
              <a:rPr lang="en-US" altLang="en-US"/>
              <a:t>All symbol references must now refer to their actual locations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2">
            <a:extLst>
              <a:ext uri="{FF2B5EF4-FFF2-40B4-BE49-F238E27FC236}">
                <a16:creationId xmlns:a16="http://schemas.microsoft.com/office/drawing/2014/main" id="{1BB7075D-5B97-D761-80C6-F2934895AE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A18B88CD-ED09-82A6-9514-72E242D8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2CE0D04B-BA1A-CA13-DC6D-D8ADE717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FF96AF-BE51-412A-848C-B5B8AD1BAB6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75991D93-E7C5-E4AA-29BA-01EC1E007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Relocation: Merging Files</a:t>
            </a:r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5A4212BD-5941-F184-A50C-932BFA15E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1371600"/>
            <a:ext cx="1058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main.o</a:t>
            </a:r>
          </a:p>
        </p:txBody>
      </p:sp>
      <p:sp>
        <p:nvSpPr>
          <p:cNvPr id="52230" name="Rectangle 7">
            <a:extLst>
              <a:ext uri="{FF2B5EF4-FFF2-40B4-BE49-F238E27FC236}">
                <a16:creationId xmlns:a16="http://schemas.microsoft.com/office/drawing/2014/main" id="{4C1413AC-0B82-C62E-7EB4-CE86FDADC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52231" name="Rectangle 8">
            <a:extLst>
              <a:ext uri="{FF2B5EF4-FFF2-40B4-BE49-F238E27FC236}">
                <a16:creationId xmlns:a16="http://schemas.microsoft.com/office/drawing/2014/main" id="{627498E0-155D-6A5D-9F7E-2FB237C4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67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52232" name="Rectangle 9">
            <a:extLst>
              <a:ext uri="{FF2B5EF4-FFF2-40B4-BE49-F238E27FC236}">
                <a16:creationId xmlns:a16="http://schemas.microsoft.com/office/drawing/2014/main" id="{DB6B9452-7955-7E68-C729-457585548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52233" name="Rectangle 10">
            <a:extLst>
              <a:ext uri="{FF2B5EF4-FFF2-40B4-BE49-F238E27FC236}">
                <a16:creationId xmlns:a16="http://schemas.microsoft.com/office/drawing/2014/main" id="{1EC5B7CF-BE34-2DE4-A648-E3EEB18A5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4490B100-3BD7-5604-DA56-A5D10F3E0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3733800"/>
            <a:ext cx="1095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swap.o</a:t>
            </a:r>
          </a:p>
        </p:txBody>
      </p:sp>
      <p:sp>
        <p:nvSpPr>
          <p:cNvPr id="52235" name="Rectangle 12">
            <a:extLst>
              <a:ext uri="{FF2B5EF4-FFF2-40B4-BE49-F238E27FC236}">
                <a16:creationId xmlns:a16="http://schemas.microsoft.com/office/drawing/2014/main" id="{10731184-EBA3-E866-C0E7-810050897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267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52236" name="Rectangle 13">
            <a:extLst>
              <a:ext uri="{FF2B5EF4-FFF2-40B4-BE49-F238E27FC236}">
                <a16:creationId xmlns:a16="http://schemas.microsoft.com/office/drawing/2014/main" id="{CFFDF109-0791-4095-410D-C0873FC76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52237" name="Rectangle 14">
            <a:extLst>
              <a:ext uri="{FF2B5EF4-FFF2-40B4-BE49-F238E27FC236}">
                <a16:creationId xmlns:a16="http://schemas.microsoft.com/office/drawing/2014/main" id="{89915958-1555-DB18-2745-6A2D679D9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10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52238" name="Rectangle 15">
            <a:extLst>
              <a:ext uri="{FF2B5EF4-FFF2-40B4-BE49-F238E27FC236}">
                <a16:creationId xmlns:a16="http://schemas.microsoft.com/office/drawing/2014/main" id="{27CB1FF6-62F6-E880-A796-F7CEB941E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332816" name="Text Box 16">
            <a:extLst>
              <a:ext uri="{FF2B5EF4-FFF2-40B4-BE49-F238E27FC236}">
                <a16:creationId xmlns:a16="http://schemas.microsoft.com/office/drawing/2014/main" id="{4CC75A56-D943-A20B-868A-85B426763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863" y="2667000"/>
            <a:ext cx="344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p</a:t>
            </a:r>
          </a:p>
        </p:txBody>
      </p:sp>
      <p:sp>
        <p:nvSpPr>
          <p:cNvPr id="332817" name="Rectangle 17">
            <a:extLst>
              <a:ext uri="{FF2B5EF4-FFF2-40B4-BE49-F238E27FC236}">
                <a16:creationId xmlns:a16="http://schemas.microsoft.com/office/drawing/2014/main" id="{4A13D447-3FAB-1F66-FD05-43BBDD7C0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332818" name="Rectangle 18">
            <a:extLst>
              <a:ext uri="{FF2B5EF4-FFF2-40B4-BE49-F238E27FC236}">
                <a16:creationId xmlns:a16="http://schemas.microsoft.com/office/drawing/2014/main" id="{CDE87DB3-5FD2-21D3-F43A-58EA362F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332819" name="Rectangle 19">
            <a:extLst>
              <a:ext uri="{FF2B5EF4-FFF2-40B4-BE49-F238E27FC236}">
                <a16:creationId xmlns:a16="http://schemas.microsoft.com/office/drawing/2014/main" id="{47599FB7-A730-9B36-08F1-346E6615C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332820" name="Rectangle 20">
            <a:extLst>
              <a:ext uri="{FF2B5EF4-FFF2-40B4-BE49-F238E27FC236}">
                <a16:creationId xmlns:a16="http://schemas.microsoft.com/office/drawing/2014/main" id="{B82BA6DC-CA82-10A9-5E8D-C349B0FC6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8140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332826" name="Line 26">
            <a:extLst>
              <a:ext uri="{FF2B5EF4-FFF2-40B4-BE49-F238E27FC236}">
                <a16:creationId xmlns:a16="http://schemas.microsoft.com/office/drawing/2014/main" id="{1E78FC1A-38C9-812A-E72B-8EB10EEEA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057400"/>
            <a:ext cx="2209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7" name="Line 27">
            <a:extLst>
              <a:ext uri="{FF2B5EF4-FFF2-40B4-BE49-F238E27FC236}">
                <a16:creationId xmlns:a16="http://schemas.microsoft.com/office/drawing/2014/main" id="{F63CC7B3-BA42-DEC3-B487-1B3EFF7427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2209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8" name="Line 28">
            <a:extLst>
              <a:ext uri="{FF2B5EF4-FFF2-40B4-BE49-F238E27FC236}">
                <a16:creationId xmlns:a16="http://schemas.microsoft.com/office/drawing/2014/main" id="{C027AB03-A51A-254F-0E72-F9F21BBC8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74913"/>
            <a:ext cx="2209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29" name="Line 29">
            <a:extLst>
              <a:ext uri="{FF2B5EF4-FFF2-40B4-BE49-F238E27FC236}">
                <a16:creationId xmlns:a16="http://schemas.microsoft.com/office/drawing/2014/main" id="{2116B717-227C-CFA2-F808-16C221F8B2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846513"/>
            <a:ext cx="2209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6" grpId="0"/>
      <p:bldP spid="332817" grpId="0" animBg="1"/>
      <p:bldP spid="332818" grpId="0" animBg="1"/>
      <p:bldP spid="332819" grpId="0" animBg="1"/>
      <p:bldP spid="3328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4">
            <a:extLst>
              <a:ext uri="{FF2B5EF4-FFF2-40B4-BE49-F238E27FC236}">
                <a16:creationId xmlns:a16="http://schemas.microsoft.com/office/drawing/2014/main" id="{A8DC8A40-E696-F02E-098E-4C69D71896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50" name="Footer Placeholder 5">
            <a:extLst>
              <a:ext uri="{FF2B5EF4-FFF2-40B4-BE49-F238E27FC236}">
                <a16:creationId xmlns:a16="http://schemas.microsoft.com/office/drawing/2014/main" id="{606B804E-CDF7-45BB-9C63-24231B2A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3251" name="Slide Number Placeholder 6">
            <a:extLst>
              <a:ext uri="{FF2B5EF4-FFF2-40B4-BE49-F238E27FC236}">
                <a16:creationId xmlns:a16="http://schemas.microsoft.com/office/drawing/2014/main" id="{42DA73BA-FB86-FCE6-0916-FFBA3F5C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AA8DD-6C3F-468F-B558-8B11A567893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C1462573-2428-EC9E-EC4E-19E9639D6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Relocation</a:t>
            </a:r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85E6A478-1624-22D5-41D5-5F03D7222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swap(void);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buf[2] = {1, 2};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swap();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3254" name="Text Box 5">
            <a:extLst>
              <a:ext uri="{FF2B5EF4-FFF2-40B4-BE49-F238E27FC236}">
                <a16:creationId xmlns:a16="http://schemas.microsoft.com/office/drawing/2014/main" id="{C0F6626A-6F62-8F55-8150-4F2B5535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19200"/>
            <a:ext cx="6019800" cy="352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objdump -r -d main.o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main.o:     file format elf64-x86-64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Disassembly of section .text: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&lt;main&gt;: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0:   48 83 ec 08       sub    $0x8,%rsp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4:   e8 00 00 00 00    callq  9 &lt;main+0x9&gt;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    5: R_X86_64_PC32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    swap+0xfffffffffffffffc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9:   b8 00 00 00 00    mov    $0x0,%eax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e:   48 83 c4 08       add    $0x8,%rsp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12:   c3                retq</a:t>
            </a:r>
            <a:endParaRPr lang="en-US" altLang="en-US" sz="1600" b="0">
              <a:latin typeface="Courier New" panose="02070309020205020404" pitchFamily="49" charset="0"/>
            </a:endParaRPr>
          </a:p>
        </p:txBody>
      </p:sp>
      <p:sp>
        <p:nvSpPr>
          <p:cNvPr id="53255" name="Text Box 9">
            <a:extLst>
              <a:ext uri="{FF2B5EF4-FFF2-40B4-BE49-F238E27FC236}">
                <a16:creationId xmlns:a16="http://schemas.microsoft.com/office/drawing/2014/main" id="{A99663E9-2653-9F9B-24AC-E0E15137B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51300"/>
            <a:ext cx="266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can also use </a:t>
            </a:r>
            <a:r>
              <a:rPr lang="en-US" altLang="en-US" sz="1600">
                <a:latin typeface="Courier New" panose="02070309020205020404" pitchFamily="49" charset="0"/>
              </a:rPr>
              <a:t>readelf –r</a:t>
            </a:r>
            <a:r>
              <a:rPr lang="en-US" altLang="en-US" sz="1600"/>
              <a:t> to see relocation information</a:t>
            </a:r>
          </a:p>
        </p:txBody>
      </p:sp>
      <p:sp>
        <p:nvSpPr>
          <p:cNvPr id="341003" name="Oval 11">
            <a:extLst>
              <a:ext uri="{FF2B5EF4-FFF2-40B4-BE49-F238E27FC236}">
                <a16:creationId xmlns:a16="http://schemas.microsoft.com/office/drawing/2014/main" id="{84078B47-14C8-871C-891B-CB30919C7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457200" cy="304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1004" name="Line 12">
            <a:extLst>
              <a:ext uri="{FF2B5EF4-FFF2-40B4-BE49-F238E27FC236}">
                <a16:creationId xmlns:a16="http://schemas.microsoft.com/office/drawing/2014/main" id="{A2C2DF35-838E-B43C-C610-02223D772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733800"/>
            <a:ext cx="1143000" cy="1447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05" name="Oval 13">
            <a:extLst>
              <a:ext uri="{FF2B5EF4-FFF2-40B4-BE49-F238E27FC236}">
                <a16:creationId xmlns:a16="http://schemas.microsoft.com/office/drawing/2014/main" id="{A1ED7143-F6D8-543A-E394-3E1D3E76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00400"/>
            <a:ext cx="457200" cy="304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1007" name="Text Box 15">
            <a:extLst>
              <a:ext uri="{FF2B5EF4-FFF2-40B4-BE49-F238E27FC236}">
                <a16:creationId xmlns:a16="http://schemas.microsoft.com/office/drawing/2014/main" id="{480DC0D7-9D56-4310-8BBC-3D1C33673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5545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Offset into text section (relocation information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is stored in a different section of the file)</a:t>
            </a:r>
          </a:p>
        </p:txBody>
      </p:sp>
      <p:sp>
        <p:nvSpPr>
          <p:cNvPr id="341008" name="Oval 16">
            <a:extLst>
              <a:ext uri="{FF2B5EF4-FFF2-40B4-BE49-F238E27FC236}">
                <a16:creationId xmlns:a16="http://schemas.microsoft.com/office/drawing/2014/main" id="{09922916-9D42-0FEB-B81B-26208D98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00425"/>
            <a:ext cx="2057400" cy="3810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1009" name="Line 17">
            <a:extLst>
              <a:ext uri="{FF2B5EF4-FFF2-40B4-BE49-F238E27FC236}">
                <a16:creationId xmlns:a16="http://schemas.microsoft.com/office/drawing/2014/main" id="{4F562DD3-1D19-F11E-1E26-F98122EFEC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810000"/>
            <a:ext cx="1752600" cy="1447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10" name="Text Box 18">
            <a:extLst>
              <a:ext uri="{FF2B5EF4-FFF2-40B4-BE49-F238E27FC236}">
                <a16:creationId xmlns:a16="http://schemas.microsoft.com/office/drawing/2014/main" id="{06F9ED9D-3868-2267-9DC2-1B6CBF2FF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5032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Type of symbol (PC relative 32-bit signed)</a:t>
            </a:r>
          </a:p>
        </p:txBody>
      </p:sp>
      <p:sp>
        <p:nvSpPr>
          <p:cNvPr id="341011" name="Oval 19">
            <a:extLst>
              <a:ext uri="{FF2B5EF4-FFF2-40B4-BE49-F238E27FC236}">
                <a16:creationId xmlns:a16="http://schemas.microsoft.com/office/drawing/2014/main" id="{6EA63F91-8C3A-EF49-EC3D-33E49F01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762000" cy="304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1012" name="Line 20">
            <a:extLst>
              <a:ext uri="{FF2B5EF4-FFF2-40B4-BE49-F238E27FC236}">
                <a16:creationId xmlns:a16="http://schemas.microsoft.com/office/drawing/2014/main" id="{FFA3A31B-1D41-C749-6F35-E0435DAAF1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29400" y="4038600"/>
            <a:ext cx="1143000" cy="1219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13" name="Text Box 21">
            <a:extLst>
              <a:ext uri="{FF2B5EF4-FFF2-40B4-BE49-F238E27FC236}">
                <a16:creationId xmlns:a16="http://schemas.microsoft.com/office/drawing/2014/main" id="{09F54442-1893-F95E-EE89-EA8D00F04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5257800"/>
            <a:ext cx="172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Symbol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3" grpId="0" animBg="1"/>
      <p:bldP spid="341003" grpId="1" animBg="1"/>
      <p:bldP spid="341005" grpId="0" animBg="1"/>
      <p:bldP spid="341005" grpId="1" animBg="1"/>
      <p:bldP spid="341007" grpId="0"/>
      <p:bldP spid="341007" grpId="1"/>
      <p:bldP spid="341008" grpId="0" animBg="1"/>
      <p:bldP spid="341008" grpId="1" animBg="1"/>
      <p:bldP spid="341010" grpId="0"/>
      <p:bldP spid="341010" grpId="1"/>
      <p:bldP spid="341011" grpId="0" animBg="1"/>
      <p:bldP spid="3410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>
            <a:extLst>
              <a:ext uri="{FF2B5EF4-FFF2-40B4-BE49-F238E27FC236}">
                <a16:creationId xmlns:a16="http://schemas.microsoft.com/office/drawing/2014/main" id="{CF81CEB5-884F-AD54-D0F6-F5A70996A6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4274" name="Footer Placeholder 5">
            <a:extLst>
              <a:ext uri="{FF2B5EF4-FFF2-40B4-BE49-F238E27FC236}">
                <a16:creationId xmlns:a16="http://schemas.microsoft.com/office/drawing/2014/main" id="{75F65904-B833-65A9-C2B0-68DAAADE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4275" name="Slide Number Placeholder 6">
            <a:extLst>
              <a:ext uri="{FF2B5EF4-FFF2-40B4-BE49-F238E27FC236}">
                <a16:creationId xmlns:a16="http://schemas.microsoft.com/office/drawing/2014/main" id="{6349D0CC-FF74-C895-FE3D-6BB83305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6CC69A-DD73-4C22-99E0-9804B1E5ECC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BCF18B50-4228-2B75-F288-A5ED6D6CB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Relocation</a:t>
            </a:r>
          </a:p>
        </p:txBody>
      </p:sp>
      <p:sp>
        <p:nvSpPr>
          <p:cNvPr id="54277" name="Text Box 3">
            <a:extLst>
              <a:ext uri="{FF2B5EF4-FFF2-40B4-BE49-F238E27FC236}">
                <a16:creationId xmlns:a16="http://schemas.microsoft.com/office/drawing/2014/main" id="{27F7D9B4-EDBA-4331-AF0D-0F125D4E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2760663" cy="352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swap.c */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extern int buf[];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*bufp0 = &amp;buf[0];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*bufp1;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swap()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int temp;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bufp1  = &amp;buf[1];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temp   = *bufp0;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*bufp0 = *bufp1;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*bufp1 = temp;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4278" name="Text Box 4">
            <a:extLst>
              <a:ext uri="{FF2B5EF4-FFF2-40B4-BE49-F238E27FC236}">
                <a16:creationId xmlns:a16="http://schemas.microsoft.com/office/drawing/2014/main" id="{3AD9C45E-246C-339D-ED17-AAE8BF047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143000"/>
            <a:ext cx="5867400" cy="450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objdump -r -D swap.o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swap.o:     file format elf64-x86-64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Disassembly of section .text: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&lt;swap&gt;: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0:   48 c7 05 00 00 00 00 movq $0x0,0(%rip)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7:   00 00 00 00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3: R_X86_64_PC32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bufp1+0xfffffffffffffff8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7: R_X86_64_32S buf+0x4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</a:t>
            </a:r>
            <a:r>
              <a:rPr lang="en-US" altLang="en-US" sz="1600" i="1">
                <a:latin typeface="Courier New" panose="02070309020205020404" pitchFamily="49" charset="0"/>
              </a:rPr>
              <a:t>&lt;..snip..&gt;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Disassembly of section .data: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&lt;bufp0&gt;: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...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    0: R_X86_64_64 buf</a:t>
            </a:r>
          </a:p>
        </p:txBody>
      </p:sp>
      <p:sp>
        <p:nvSpPr>
          <p:cNvPr id="342032" name="Oval 16">
            <a:extLst>
              <a:ext uri="{FF2B5EF4-FFF2-40B4-BE49-F238E27FC236}">
                <a16:creationId xmlns:a16="http://schemas.microsoft.com/office/drawing/2014/main" id="{8AC3E35B-9673-DB57-6159-0CC3AC4A4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76600"/>
            <a:ext cx="3733800" cy="685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2033" name="Line 17">
            <a:extLst>
              <a:ext uri="{FF2B5EF4-FFF2-40B4-BE49-F238E27FC236}">
                <a16:creationId xmlns:a16="http://schemas.microsoft.com/office/drawing/2014/main" id="{249373BF-B5A9-BF94-78F2-95F7C49AD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810000"/>
            <a:ext cx="3124200" cy="2209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4" name="Text Box 18">
            <a:extLst>
              <a:ext uri="{FF2B5EF4-FFF2-40B4-BE49-F238E27FC236}">
                <a16:creationId xmlns:a16="http://schemas.microsoft.com/office/drawing/2014/main" id="{2CF24064-486F-4EE6-C38A-2B844BA6A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3905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Need relocated address of bufp1</a:t>
            </a:r>
          </a:p>
        </p:txBody>
      </p:sp>
      <p:sp>
        <p:nvSpPr>
          <p:cNvPr id="342037" name="Text Box 21">
            <a:extLst>
              <a:ext uri="{FF2B5EF4-FFF2-40B4-BE49-F238E27FC236}">
                <a16:creationId xmlns:a16="http://schemas.microsoft.com/office/drawing/2014/main" id="{FE1D91D3-F546-36E6-777A-B8739954A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19800"/>
            <a:ext cx="5494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Need to initialize bufp0 with &amp;buf[0] (== buf)</a:t>
            </a:r>
          </a:p>
        </p:txBody>
      </p:sp>
      <p:sp>
        <p:nvSpPr>
          <p:cNvPr id="342038" name="Oval 22">
            <a:extLst>
              <a:ext uri="{FF2B5EF4-FFF2-40B4-BE49-F238E27FC236}">
                <a16:creationId xmlns:a16="http://schemas.microsoft.com/office/drawing/2014/main" id="{0AC2F9CE-436B-651D-1D61-BE47CD52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5" y="5276850"/>
            <a:ext cx="2895600" cy="3810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2039" name="Line 23">
            <a:extLst>
              <a:ext uri="{FF2B5EF4-FFF2-40B4-BE49-F238E27FC236}">
                <a16:creationId xmlns:a16="http://schemas.microsoft.com/office/drawing/2014/main" id="{4DD96792-0CE8-A5C9-E9CB-BD2C81EA8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5638800"/>
            <a:ext cx="45720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0" name="Oval 24">
            <a:extLst>
              <a:ext uri="{FF2B5EF4-FFF2-40B4-BE49-F238E27FC236}">
                <a16:creationId xmlns:a16="http://schemas.microsoft.com/office/drawing/2014/main" id="{7F2BD802-C87F-2B8D-4F40-DAAFD2B45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3124200" cy="3810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42043" name="Text Box 27">
            <a:extLst>
              <a:ext uri="{FF2B5EF4-FFF2-40B4-BE49-F238E27FC236}">
                <a16:creationId xmlns:a16="http://schemas.microsoft.com/office/drawing/2014/main" id="{1ABA5830-DCED-E939-1863-7361B24BB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3840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Need relocated address of buf[]</a:t>
            </a:r>
          </a:p>
        </p:txBody>
      </p:sp>
      <p:sp>
        <p:nvSpPr>
          <p:cNvPr id="342044" name="Line 28">
            <a:extLst>
              <a:ext uri="{FF2B5EF4-FFF2-40B4-BE49-F238E27FC236}">
                <a16:creationId xmlns:a16="http://schemas.microsoft.com/office/drawing/2014/main" id="{3D95CD92-B950-2379-EA6E-C6A4EC1E0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3200400" cy="1905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2" grpId="0" animBg="1"/>
      <p:bldP spid="342032" grpId="1" animBg="1"/>
      <p:bldP spid="342034" grpId="0"/>
      <p:bldP spid="342034" grpId="1"/>
      <p:bldP spid="342037" grpId="0"/>
      <p:bldP spid="342038" grpId="0" animBg="1"/>
      <p:bldP spid="342040" grpId="0" animBg="1"/>
      <p:bldP spid="342040" grpId="1" animBg="1"/>
      <p:bldP spid="342043" grpId="0"/>
      <p:bldP spid="3420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D872B11-52C7-D28D-1492-D77BF9798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Analogy for Linking</a:t>
            </a:r>
          </a:p>
        </p:txBody>
      </p:sp>
      <p:sp>
        <p:nvSpPr>
          <p:cNvPr id="18434" name="Date Placeholder 3">
            <a:extLst>
              <a:ext uri="{FF2B5EF4-FFF2-40B4-BE49-F238E27FC236}">
                <a16:creationId xmlns:a16="http://schemas.microsoft.com/office/drawing/2014/main" id="{EA4DB455-AF4E-7FB6-1A4F-CA51FA7528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A8519A70-2FB7-9301-D815-DA5ECB99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199D20A3-4D29-1505-A2A0-9B1FCFD2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7227ED-2B21-4A91-A03A-C95B3D174FB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8437" name="Picture 6">
            <a:extLst>
              <a:ext uri="{FF2B5EF4-FFF2-40B4-BE49-F238E27FC236}">
                <a16:creationId xmlns:a16="http://schemas.microsoft.com/office/drawing/2014/main" id="{3F38B539-31F9-59B0-4A19-FB64A84D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517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2">
            <a:extLst>
              <a:ext uri="{FF2B5EF4-FFF2-40B4-BE49-F238E27FC236}">
                <a16:creationId xmlns:a16="http://schemas.microsoft.com/office/drawing/2014/main" id="{2D28D890-436D-A1E5-0F47-10C34EB1CC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298" name="Footer Placeholder 3">
            <a:extLst>
              <a:ext uri="{FF2B5EF4-FFF2-40B4-BE49-F238E27FC236}">
                <a16:creationId xmlns:a16="http://schemas.microsoft.com/office/drawing/2014/main" id="{46A093D9-70DC-23F4-A906-3760E449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39F90D05-EDE0-CB94-A9B9-22FDBEC6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36A477-A060-49A2-AC26-98095A323CF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77ABA7AA-A723-BC09-3ACA-44AE5374B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Relocation</a:t>
            </a:r>
          </a:p>
        </p:txBody>
      </p:sp>
      <p:sp>
        <p:nvSpPr>
          <p:cNvPr id="55301" name="AutoShape 5">
            <a:extLst>
              <a:ext uri="{FF2B5EF4-FFF2-40B4-BE49-F238E27FC236}">
                <a16:creationId xmlns:a16="http://schemas.microsoft.com/office/drawing/2014/main" id="{610E2135-A2AE-8EAF-AA3F-4AE78D384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3344863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28C7A39F-BB5F-A6EE-4F36-A3CAFD3F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77200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&lt;main&gt;: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0:   48 83 ec 08       sub    $0x8,%rsp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4:   e8 00 00 00 00    callq  9 &lt;main+0x9&gt;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    5: R_X86_64_PC32 swap+0xfffffffffffffffc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9:   b8 00 00 00 00    mov    $0x0,%eax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e:   48 83 c4 08       add    $0x8,%rsp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12:   c3                retq</a:t>
            </a:r>
            <a:endParaRPr lang="en-US" altLang="en-US" sz="1600" b="0">
              <a:latin typeface="Courier New" panose="02070309020205020404" pitchFamily="49" charset="0"/>
            </a:endParaRP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8B392149-92D9-5253-4171-E8E6D3184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772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0000000000400448 &lt;main&gt;: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400448:   48 83 ec 08       sub    $0x8,%rsp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40044c:   e8 0b 00 00 00    callq  40045c &lt;swap&gt;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400451:   b8 00 00 00 00    mov    $0x0,%eax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400456:   48 83 c4 08       add    $0x8,%rsp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40045a:   c3                retq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40045b:   90                nop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000000000040045c &lt;swap&gt;: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40045c:   48 c7 05 01 04 20 00  movq   $0x600848,2098177(%rip)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2">
            <a:extLst>
              <a:ext uri="{FF2B5EF4-FFF2-40B4-BE49-F238E27FC236}">
                <a16:creationId xmlns:a16="http://schemas.microsoft.com/office/drawing/2014/main" id="{87707897-95EA-DD03-7BAA-B0AEC67098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6322" name="Footer Placeholder 3">
            <a:extLst>
              <a:ext uri="{FF2B5EF4-FFF2-40B4-BE49-F238E27FC236}">
                <a16:creationId xmlns:a16="http://schemas.microsoft.com/office/drawing/2014/main" id="{538D285A-73BE-1218-134E-978F916F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6323" name="Slide Number Placeholder 4">
            <a:extLst>
              <a:ext uri="{FF2B5EF4-FFF2-40B4-BE49-F238E27FC236}">
                <a16:creationId xmlns:a16="http://schemas.microsoft.com/office/drawing/2014/main" id="{25938F96-F56A-05E1-B30B-EEA403F0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B2FDF-824A-4745-89BE-71E861D04CA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2F41A3CD-96B9-F9AB-6DEF-E66C194ED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Relocation</a:t>
            </a:r>
          </a:p>
        </p:txBody>
      </p:sp>
      <p:sp>
        <p:nvSpPr>
          <p:cNvPr id="56325" name="AutoShape 6">
            <a:extLst>
              <a:ext uri="{FF2B5EF4-FFF2-40B4-BE49-F238E27FC236}">
                <a16:creationId xmlns:a16="http://schemas.microsoft.com/office/drawing/2014/main" id="{DDA9F88D-53DB-1D62-3C95-75BD2A6A2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833813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56326" name="Text Box 7">
            <a:extLst>
              <a:ext uri="{FF2B5EF4-FFF2-40B4-BE49-F238E27FC236}">
                <a16:creationId xmlns:a16="http://schemas.microsoft.com/office/drawing/2014/main" id="{FE907049-7AC5-7540-477F-18E8D205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534400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&lt;swap&gt;: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0:   48 c7 05 00 00 00 00 movq $0x0,0(%rip)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7:   00 00 00 00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3: R_X86_64_PC32 bufp1+0xfffffffffffffff8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7: R_X86_64_32S  buf+0x4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</a:t>
            </a:r>
            <a:r>
              <a:rPr lang="en-US" altLang="en-US" sz="1600" i="1">
                <a:latin typeface="Courier New" panose="02070309020205020404" pitchFamily="49" charset="0"/>
              </a:rPr>
              <a:t>&lt;..snip..&gt;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0000000000000000 &lt;bufp0&gt;: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...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     0: R_X86_64_64 buf</a:t>
            </a:r>
          </a:p>
        </p:txBody>
      </p:sp>
      <p:sp>
        <p:nvSpPr>
          <p:cNvPr id="56327" name="Text Box 8">
            <a:extLst>
              <a:ext uri="{FF2B5EF4-FFF2-40B4-BE49-F238E27FC236}">
                <a16:creationId xmlns:a16="http://schemas.microsoft.com/office/drawing/2014/main" id="{9533E317-C0C5-C218-7686-3783725E3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85344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000000000040045c &lt;swap&gt;: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40045c:   48 c7 05 01 04 20 00 movq $0x600848,2098177(%rip)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400463:   48 08 60 00                             # 600868 &lt;bufp1&gt;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</a:t>
            </a:r>
            <a:r>
              <a:rPr lang="en-US" altLang="en-US" sz="1600" i="1">
                <a:latin typeface="Courier New" panose="02070309020205020404" pitchFamily="49" charset="0"/>
              </a:rPr>
              <a:t>&lt;..snip..&gt;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0000000000600850 &lt;bufp0&gt;: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600850:   44 08 60 00 00 00 00 00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>
            <a:extLst>
              <a:ext uri="{FF2B5EF4-FFF2-40B4-BE49-F238E27FC236}">
                <a16:creationId xmlns:a16="http://schemas.microsoft.com/office/drawing/2014/main" id="{E9B3DD36-537B-50CE-F32A-A463B189FC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8B05327D-B14F-0D3D-5B59-BDE49223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32C50458-1B25-92C5-7EDE-24B1AE5A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74BC0F-1655-48E5-9AC4-AAFAD08D6D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E47719AF-0620-9B1F-6332-0A0680A09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Libraries</a:t>
            </a:r>
          </a:p>
        </p:txBody>
      </p:sp>
      <p:sp>
        <p:nvSpPr>
          <p:cNvPr id="295941" name="Rectangle 5">
            <a:extLst>
              <a:ext uri="{FF2B5EF4-FFF2-40B4-BE49-F238E27FC236}">
                <a16:creationId xmlns:a16="http://schemas.microsoft.com/office/drawing/2014/main" id="{36FDA65A-C6B0-1F55-3724-D2AD09974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How should functions commonly used by programmers be provided?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Math, I/O, memory management, string manipulation,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Option 1: Put all functions in a single source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Programmers link big object file into their programs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Space and time inefficient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Option 2: Put each function in a separate source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Programmers explicitly link appropriate object files into their programs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More efficient, but burdensome on the programmer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Solution: static libraries (.a archive files)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Multiple relocatable files + index </a:t>
            </a:r>
            <a:r>
              <a:rPr lang="en-US" altLang="en-US" sz="1800">
                <a:sym typeface="Symbol" panose="05050102010706020507" pitchFamily="18" charset="2"/>
              </a:rPr>
              <a:t></a:t>
            </a:r>
            <a:r>
              <a:rPr lang="en-US" altLang="en-US" sz="1800"/>
              <a:t> single archive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Only links the subset of relocatable files from the library that are used in the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Example: </a:t>
            </a:r>
            <a:r>
              <a:rPr lang="en-US" altLang="en-US" sz="1800">
                <a:latin typeface="Courier New" panose="02070309020205020404" pitchFamily="49" charset="0"/>
              </a:rPr>
              <a:t>cc –o fpmath main.c float.c -lm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A03D9C63-91FB-88F0-7D91-6EC88F287E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6E3916A0-FD7A-3A0B-B567-92A5A980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2C23265A-9982-F12C-377C-DCD8A33F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D3CD19-4DD8-46A9-8988-CDA0212659F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3F4A0CBB-6BC0-283C-60F8-65309D586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Common Libraries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63132C92-5C94-B33C-D036-C9E1812C0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066800"/>
            <a:ext cx="83073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/>
          <a:lstStyle>
            <a:lvl1pPr marL="385763" indent="-385763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4538" indent="-246063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libc.a</a:t>
            </a:r>
            <a:r>
              <a:rPr lang="en-US" altLang="en-US" sz="2000"/>
              <a:t> (the C standard library)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4 MB archive of 1395 object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I/O, memory allocation, signal handling, string handling, data and time, random numbers, integer math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Usually automatically linked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libm.a</a:t>
            </a:r>
            <a:r>
              <a:rPr lang="en-US" altLang="en-US" sz="2000"/>
              <a:t> (the C math library)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1.3 MB archive of 401 object files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floating point math (sin, cos, tan, log, exp, sqrt, 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ea typeface="MS PGothic" panose="020B0600070205080204" pitchFamily="34" charset="-128"/>
              </a:rPr>
              <a:t>Use </a:t>
            </a:r>
            <a:r>
              <a:rPr lang="ja-JP" altLang="en-US" sz="1800">
                <a:ea typeface="MS PGothic" panose="020B0600070205080204" pitchFamily="34" charset="-128"/>
              </a:rPr>
              <a:t>“</a:t>
            </a:r>
            <a:r>
              <a:rPr lang="en-US" altLang="ja-JP" sz="1800">
                <a:latin typeface="Courier New" panose="02070309020205020404" pitchFamily="49" charset="0"/>
                <a:ea typeface="MS PGothic" panose="020B0600070205080204" pitchFamily="34" charset="-128"/>
              </a:rPr>
              <a:t>-lm</a:t>
            </a:r>
            <a:r>
              <a:rPr lang="ja-JP" altLang="en-US" sz="1800">
                <a:ea typeface="MS PGothic" panose="020B0600070205080204" pitchFamily="34" charset="-128"/>
              </a:rPr>
              <a:t>”</a:t>
            </a:r>
            <a:r>
              <a:rPr lang="en-US" altLang="ja-JP" sz="1800">
                <a:ea typeface="MS PGothic" panose="020B0600070205080204" pitchFamily="34" charset="-128"/>
              </a:rPr>
              <a:t> to link with your program</a:t>
            </a: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58374" name="Text Box 4">
            <a:extLst>
              <a:ext uri="{FF2B5EF4-FFF2-40B4-BE49-F238E27FC236}">
                <a16:creationId xmlns:a16="http://schemas.microsoft.com/office/drawing/2014/main" id="{63C34AE8-CA3B-A85B-147C-27F0D7ED3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3962400" cy="254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ar t /usr/lib64/libc.a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fprintf.o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feof.o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fputc.o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strlen.o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58375" name="Text Box 5">
            <a:extLst>
              <a:ext uri="{FF2B5EF4-FFF2-40B4-BE49-F238E27FC236}">
                <a16:creationId xmlns:a16="http://schemas.microsoft.com/office/drawing/2014/main" id="{D1D79499-3540-18FB-2AC3-AC77DE6E5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86200"/>
            <a:ext cx="4038600" cy="254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ar t /usr/lib64/libm.a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e_sinh.o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e_sqrt.o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e_gamma_r.o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k_cos.o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k_rem_pio2.o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k_sin.o</a:t>
            </a:r>
          </a:p>
          <a:p>
            <a:pPr eaLnBrk="1" hangingPunct="1">
              <a:spcBef>
                <a:spcPct val="0"/>
              </a:spcBef>
            </a:pPr>
            <a:r>
              <a:rPr lang="pt-BR" altLang="en-US" sz="1600">
                <a:latin typeface="Courier New" panose="02070309020205020404" pitchFamily="49" charset="0"/>
              </a:rPr>
              <a:t>k_tan.o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2">
            <a:extLst>
              <a:ext uri="{FF2B5EF4-FFF2-40B4-BE49-F238E27FC236}">
                <a16:creationId xmlns:a16="http://schemas.microsoft.com/office/drawing/2014/main" id="{365586B0-5B08-73F5-225C-9E116688E8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394" name="Footer Placeholder 3">
            <a:extLst>
              <a:ext uri="{FF2B5EF4-FFF2-40B4-BE49-F238E27FC236}">
                <a16:creationId xmlns:a16="http://schemas.microsoft.com/office/drawing/2014/main" id="{5C9B097C-8223-417C-847D-8306F782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59395" name="Slide Number Placeholder 4">
            <a:extLst>
              <a:ext uri="{FF2B5EF4-FFF2-40B4-BE49-F238E27FC236}">
                <a16:creationId xmlns:a16="http://schemas.microsoft.com/office/drawing/2014/main" id="{19ECE97E-1071-C898-9345-2C65A1ED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058F14-6408-4F49-9641-EC3F815158B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CD73C5EF-07D1-4E9B-8BD1-92FDBFF1B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Library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9FF8EFC3-0396-02AE-33CB-EB2A054DF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3494088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addvec.c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vector.h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endParaRPr lang="en-US" altLang="ja-JP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void addvec(int *x, int *y,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*z, int n)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for (i = 0; i &lt; n; i++)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z[i] = x[i] + y[i];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9398" name="Text Box 5">
            <a:extLst>
              <a:ext uri="{FF2B5EF4-FFF2-40B4-BE49-F238E27FC236}">
                <a16:creationId xmlns:a16="http://schemas.microsoft.com/office/drawing/2014/main" id="{A77042A5-7FB7-233D-2612-97FC4340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2362200"/>
            <a:ext cx="3616325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multvec.c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vector.h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endParaRPr lang="en-US" altLang="ja-JP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void multvec(int *x, int *y,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*z, int n)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for (i = 0; i &lt; n; i++)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z[i] = x[i] * y[i];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9399" name="Text Box 6">
            <a:extLst>
              <a:ext uri="{FF2B5EF4-FFF2-40B4-BE49-F238E27FC236}">
                <a16:creationId xmlns:a16="http://schemas.microsoft.com/office/drawing/2014/main" id="{0F2F4F1A-6EEB-6284-6B4F-447C18FAF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620000" cy="584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–c addvec.c multvec.c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ar rcs libvector.a addvec.o multvec.o</a:t>
            </a:r>
          </a:p>
        </p:txBody>
      </p:sp>
      <p:sp>
        <p:nvSpPr>
          <p:cNvPr id="59400" name="Text Box 10">
            <a:extLst>
              <a:ext uri="{FF2B5EF4-FFF2-40B4-BE49-F238E27FC236}">
                <a16:creationId xmlns:a16="http://schemas.microsoft.com/office/drawing/2014/main" id="{71B389AE-4B98-4275-9E81-8A369FEF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1239838"/>
            <a:ext cx="5572125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vector.h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addvec(int *x, int *y, int *z, int n);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multvec(int *x, int *y, int *z, int n);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2">
            <a:extLst>
              <a:ext uri="{FF2B5EF4-FFF2-40B4-BE49-F238E27FC236}">
                <a16:creationId xmlns:a16="http://schemas.microsoft.com/office/drawing/2014/main" id="{79B86B47-4186-879E-0A8B-C06DF1CAC0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418" name="Footer Placeholder 3">
            <a:extLst>
              <a:ext uri="{FF2B5EF4-FFF2-40B4-BE49-F238E27FC236}">
                <a16:creationId xmlns:a16="http://schemas.microsoft.com/office/drawing/2014/main" id="{DAB0F33B-EA50-C996-8B91-E41041C0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1BDB1A3E-E2CC-17FE-9D62-1864FAAE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07A783-CA09-429A-B8B8-8303326079B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571464AC-666D-0CA4-EAD3-0D5B52E8C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 library</a:t>
            </a: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AFF338D5-A916-51C9-C2C8-F55DFB82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4838700" cy="416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/* main.c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&lt;stdio.h&gt;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vector.h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endParaRPr lang="en-US" altLang="ja-JP" sz="1600">
              <a:latin typeface="Courier New" panose="02070309020205020404" pitchFamily="49" charset="0"/>
            </a:endParaRP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x[2] = {1, 2};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y[2] = {3, 4};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z[2];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addvec(x, y, z, 2);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printf(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z = [%d %d]\n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z[0], z[1]);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 (0);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D08B520A-FB66-5E80-9C0E-7AD4166D9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620000" cy="584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–O –c main.c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cc –static –o program main.o ./libvector.a</a:t>
            </a:r>
          </a:p>
        </p:txBody>
      </p:sp>
      <p:sp>
        <p:nvSpPr>
          <p:cNvPr id="363527" name="Text Box 7">
            <a:extLst>
              <a:ext uri="{FF2B5EF4-FFF2-40B4-BE49-F238E27FC236}">
                <a16:creationId xmlns:a16="http://schemas.microsoft.com/office/drawing/2014/main" id="{A8BCCBB6-7061-E52A-BB84-7D7832D7F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98120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main.o</a:t>
            </a:r>
          </a:p>
        </p:txBody>
      </p:sp>
      <p:sp>
        <p:nvSpPr>
          <p:cNvPr id="363528" name="Text Box 8">
            <a:extLst>
              <a:ext uri="{FF2B5EF4-FFF2-40B4-BE49-F238E27FC236}">
                <a16:creationId xmlns:a16="http://schemas.microsoft.com/office/drawing/2014/main" id="{69477A54-9FAC-E63E-4D52-AD9AC60F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1981200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libvector.a</a:t>
            </a:r>
          </a:p>
        </p:txBody>
      </p:sp>
      <p:sp>
        <p:nvSpPr>
          <p:cNvPr id="363529" name="Text Box 9">
            <a:extLst>
              <a:ext uri="{FF2B5EF4-FFF2-40B4-BE49-F238E27FC236}">
                <a16:creationId xmlns:a16="http://schemas.microsoft.com/office/drawing/2014/main" id="{C4601546-B127-9014-CE6D-4BD568DF3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825" y="198120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libc.a</a:t>
            </a:r>
          </a:p>
        </p:txBody>
      </p:sp>
      <p:sp>
        <p:nvSpPr>
          <p:cNvPr id="363530" name="Rectangle 10">
            <a:extLst>
              <a:ext uri="{FF2B5EF4-FFF2-40B4-BE49-F238E27FC236}">
                <a16:creationId xmlns:a16="http://schemas.microsoft.com/office/drawing/2014/main" id="{C8FE67B1-D51B-65F7-BADF-7922F157F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00400"/>
            <a:ext cx="25146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ld</a:t>
            </a:r>
          </a:p>
        </p:txBody>
      </p:sp>
      <p:sp>
        <p:nvSpPr>
          <p:cNvPr id="363531" name="Line 11">
            <a:extLst>
              <a:ext uri="{FF2B5EF4-FFF2-40B4-BE49-F238E27FC236}">
                <a16:creationId xmlns:a16="http://schemas.microsoft.com/office/drawing/2014/main" id="{652B2FC4-2E2E-072A-7440-B025DDD11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86000"/>
            <a:ext cx="45720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2" name="Line 12">
            <a:extLst>
              <a:ext uri="{FF2B5EF4-FFF2-40B4-BE49-F238E27FC236}">
                <a16:creationId xmlns:a16="http://schemas.microsoft.com/office/drawing/2014/main" id="{8815BCC4-EE8C-DF4F-2871-ADD0C1B63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2286000"/>
            <a:ext cx="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3" name="Line 13">
            <a:extLst>
              <a:ext uri="{FF2B5EF4-FFF2-40B4-BE49-F238E27FC236}">
                <a16:creationId xmlns:a16="http://schemas.microsoft.com/office/drawing/2014/main" id="{8CBB8A4F-B42C-539B-4679-2420CD37EC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2286000"/>
            <a:ext cx="60960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4" name="Text Box 14">
            <a:extLst>
              <a:ext uri="{FF2B5EF4-FFF2-40B4-BE49-F238E27FC236}">
                <a16:creationId xmlns:a16="http://schemas.microsoft.com/office/drawing/2014/main" id="{2DBBE56C-05A4-FB2C-661A-6364DD201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84450"/>
            <a:ext cx="11620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addvec.o</a:t>
            </a:r>
          </a:p>
        </p:txBody>
      </p:sp>
      <p:sp>
        <p:nvSpPr>
          <p:cNvPr id="363535" name="Text Box 15">
            <a:extLst>
              <a:ext uri="{FF2B5EF4-FFF2-40B4-BE49-F238E27FC236}">
                <a16:creationId xmlns:a16="http://schemas.microsoft.com/office/drawing/2014/main" id="{F64F9075-2C40-8132-D825-C536D3D42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25" y="2584450"/>
            <a:ext cx="11620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printf.o</a:t>
            </a:r>
          </a:p>
        </p:txBody>
      </p:sp>
      <p:sp>
        <p:nvSpPr>
          <p:cNvPr id="363536" name="Line 16">
            <a:extLst>
              <a:ext uri="{FF2B5EF4-FFF2-40B4-BE49-F238E27FC236}">
                <a16:creationId xmlns:a16="http://schemas.microsoft.com/office/drawing/2014/main" id="{FD4E8C68-2823-A7D8-8094-D80494188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3581400"/>
            <a:ext cx="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7" name="Text Box 17">
            <a:extLst>
              <a:ext uri="{FF2B5EF4-FFF2-40B4-BE49-F238E27FC236}">
                <a16:creationId xmlns:a16="http://schemas.microsoft.com/office/drawing/2014/main" id="{522EFCDE-F3AA-34B0-B05B-5D792005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426720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7" grpId="0"/>
      <p:bldP spid="363528" grpId="0"/>
      <p:bldP spid="363529" grpId="0"/>
      <p:bldP spid="363530" grpId="0" animBg="1"/>
      <p:bldP spid="363534" grpId="0" animBg="1"/>
      <p:bldP spid="363535" grpId="0" animBg="1"/>
      <p:bldP spid="36353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>
            <a:extLst>
              <a:ext uri="{FF2B5EF4-FFF2-40B4-BE49-F238E27FC236}">
                <a16:creationId xmlns:a16="http://schemas.microsoft.com/office/drawing/2014/main" id="{BCA1B9BC-6668-6D9B-DC27-98DAFC0F19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2AD8B361-FEAC-4EA3-CE79-4B7E1F55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A928C3A1-67B5-5B0A-1A76-B01B1A22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9EDAF-78BE-46F0-AD91-A7042DBCCE6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7">
            <a:extLst>
              <a:ext uri="{FF2B5EF4-FFF2-40B4-BE49-F238E27FC236}">
                <a16:creationId xmlns:a16="http://schemas.microsoft.com/office/drawing/2014/main" id="{E1F38CF8-DA72-8596-65F4-7F2A0EF0F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Link: Basic Algorithm</a:t>
            </a:r>
          </a:p>
        </p:txBody>
      </p:sp>
      <p:sp>
        <p:nvSpPr>
          <p:cNvPr id="61445" name="Rectangle 8">
            <a:extLst>
              <a:ext uri="{FF2B5EF4-FFF2-40B4-BE49-F238E27FC236}">
                <a16:creationId xmlns:a16="http://schemas.microsoft.com/office/drawing/2014/main" id="{04303AA3-8142-977B-F4D0-51BC0B3AD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00400"/>
          </a:xfrm>
        </p:spPr>
        <p:txBody>
          <a:bodyPr/>
          <a:lstStyle/>
          <a:p>
            <a:pPr eaLnBrk="1" hangingPunct="1"/>
            <a:r>
              <a:rPr lang="en-US" altLang="en-US" sz="2000"/>
              <a:t>Keep a list of the current unresolved references.</a:t>
            </a:r>
          </a:p>
          <a:p>
            <a:pPr eaLnBrk="1" hangingPunct="1"/>
            <a:r>
              <a:rPr lang="en-US" altLang="en-US" sz="2000"/>
              <a:t>For each object file (.o and .a) in command-line order</a:t>
            </a:r>
          </a:p>
          <a:p>
            <a:pPr lvl="1" eaLnBrk="1" hangingPunct="1"/>
            <a:r>
              <a:rPr lang="en-US" altLang="en-US" sz="1800"/>
              <a:t>Try to resolve each unresolved reference in list to objects defined in current file</a:t>
            </a:r>
          </a:p>
          <a:p>
            <a:pPr lvl="1" eaLnBrk="1" hangingPunct="1"/>
            <a:r>
              <a:rPr lang="en-US" altLang="en-US" sz="1800"/>
              <a:t>Try to resolve each unresolved reference in current file to objects defined in previous files</a:t>
            </a:r>
          </a:p>
          <a:p>
            <a:pPr lvl="1" eaLnBrk="1" hangingPunct="1"/>
            <a:r>
              <a:rPr lang="en-US" altLang="en-US" sz="1800"/>
              <a:t>Concatenate like sections (.text with .text, etc.)</a:t>
            </a:r>
          </a:p>
          <a:p>
            <a:pPr eaLnBrk="1" hangingPunct="1"/>
            <a:r>
              <a:rPr lang="en-US" altLang="en-US" sz="2000"/>
              <a:t>If list empty, output executable file, else error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8B8155E-B8C6-5513-69FE-FB2F50176CCE}"/>
              </a:ext>
            </a:extLst>
          </p:cNvPr>
          <p:cNvGrpSpPr>
            <a:grpSpLocks/>
          </p:cNvGrpSpPr>
          <p:nvPr/>
        </p:nvGrpSpPr>
        <p:grpSpPr bwMode="auto">
          <a:xfrm>
            <a:off x="1176338" y="4114800"/>
            <a:ext cx="6521450" cy="1757363"/>
            <a:chOff x="1392" y="3024"/>
            <a:chExt cx="4108" cy="1107"/>
          </a:xfrm>
        </p:grpSpPr>
        <p:sp>
          <p:nvSpPr>
            <p:cNvPr id="61447" name="Rectangle 5">
              <a:extLst>
                <a:ext uri="{FF2B5EF4-FFF2-40B4-BE49-F238E27FC236}">
                  <a16:creationId xmlns:a16="http://schemas.microsoft.com/office/drawing/2014/main" id="{6EC9B550-49BA-F378-4C04-C10E36215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360"/>
              <a:ext cx="4047" cy="771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ourier New" panose="02070309020205020404" pitchFamily="49" charset="0"/>
                </a:rPr>
                <a:t>UNIX% cc main.o libvector.a </a:t>
              </a:r>
            </a:p>
            <a:p>
              <a:r>
                <a:rPr lang="en-US" altLang="en-US" sz="1600">
                  <a:latin typeface="Courier New" panose="02070309020205020404" pitchFamily="49" charset="0"/>
                </a:rPr>
                <a:t>UNIX% cc libvector.a main.o </a:t>
              </a:r>
            </a:p>
            <a:p>
              <a:r>
                <a:rPr lang="en-US" altLang="en-US" sz="1600">
                  <a:latin typeface="Courier New" panose="02070309020205020404" pitchFamily="49" charset="0"/>
                </a:rPr>
                <a:t>main.o: In function `main': </a:t>
              </a:r>
            </a:p>
            <a:p>
              <a:r>
                <a:rPr lang="en-US" altLang="en-US" sz="1600">
                  <a:latin typeface="Courier New" panose="02070309020205020404" pitchFamily="49" charset="0"/>
                </a:rPr>
                <a:t>main.o(.text+0x4): undefined reference to `addvec'</a:t>
              </a:r>
              <a:r>
                <a:rPr lang="en-US" altLang="en-US" sz="1600" b="0">
                  <a:latin typeface="Courier New" panose="02070309020205020404" pitchFamily="49" charset="0"/>
                </a:rPr>
                <a:t> </a:t>
              </a:r>
            </a:p>
          </p:txBody>
        </p:sp>
        <p:sp>
          <p:nvSpPr>
            <p:cNvPr id="61448" name="Text Box 6">
              <a:extLst>
                <a:ext uri="{FF2B5EF4-FFF2-40B4-BE49-F238E27FC236}">
                  <a16:creationId xmlns:a16="http://schemas.microsoft.com/office/drawing/2014/main" id="{8F17A300-5C02-E975-BE6D-0074D5291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3024"/>
              <a:ext cx="39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ahoma" panose="020B0604030504040204" pitchFamily="34" charset="0"/>
                </a:rPr>
                <a:t>Problem:</a:t>
              </a:r>
              <a:r>
                <a:rPr lang="en-US" altLang="en-US" sz="1800" b="0">
                  <a:latin typeface="Tahoma" panose="020B0604030504040204" pitchFamily="34" charset="0"/>
                </a:rPr>
                <a:t>  Command line order matters!  Link libraries last: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290EBD58-A7BF-D824-08C0-CADFD3162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</a:t>
            </a:r>
            <a:r>
              <a:rPr lang="en-US" altLang="en-US">
                <a:latin typeface="Courier New" panose="02070309020205020404" pitchFamily="49" charset="0"/>
              </a:rPr>
              <a:t>UNIX% cc libvector.a main.o  </a:t>
            </a:r>
            <a:r>
              <a:rPr lang="en-US" altLang="en-US"/>
              <a:t>Doesn</a:t>
            </a:r>
            <a:r>
              <a:rPr lang="ja-JP" altLang="en-US"/>
              <a:t>’</a:t>
            </a:r>
            <a:r>
              <a:rPr lang="en-US" altLang="ja-JP"/>
              <a:t>t Work 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741BE-9AF4-A1BC-7DFB-64620F45E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Linker keeps list of currently unresolved symbols and searches an encountered library for them</a:t>
            </a:r>
          </a:p>
          <a:p>
            <a:endParaRPr lang="en-US" altLang="en-US"/>
          </a:p>
          <a:p>
            <a:r>
              <a:rPr lang="en-US" altLang="en-US"/>
              <a:t>If symbol(s) found, a .o file for the found symbol(s) is obtained and used by linker like any other .o file</a:t>
            </a:r>
          </a:p>
          <a:p>
            <a:endParaRPr lang="en-US" altLang="en-US"/>
          </a:p>
          <a:p>
            <a:r>
              <a:rPr lang="en-US" altLang="en-US"/>
              <a:t>By putting libvector.a first, there is not yet any unresolved symbol, so linker doesn</a:t>
            </a:r>
            <a:r>
              <a:rPr lang="ja-JP" altLang="en-US"/>
              <a:t>’</a:t>
            </a:r>
            <a:r>
              <a:rPr lang="en-US" altLang="ja-JP"/>
              <a:t>t obtain any .o file from libvector.a!</a:t>
            </a:r>
            <a:endParaRPr lang="en-US" altLang="en-US"/>
          </a:p>
        </p:txBody>
      </p:sp>
      <p:sp>
        <p:nvSpPr>
          <p:cNvPr id="62467" name="Date Placeholder 3">
            <a:extLst>
              <a:ext uri="{FF2B5EF4-FFF2-40B4-BE49-F238E27FC236}">
                <a16:creationId xmlns:a16="http://schemas.microsoft.com/office/drawing/2014/main" id="{BFA44057-1D1A-FD3B-10C8-4F2C7CEB48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2468" name="Footer Placeholder 4">
            <a:extLst>
              <a:ext uri="{FF2B5EF4-FFF2-40B4-BE49-F238E27FC236}">
                <a16:creationId xmlns:a16="http://schemas.microsoft.com/office/drawing/2014/main" id="{B0DAEB0A-4171-0CC2-ACEB-53D1AEF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2469" name="Slide Number Placeholder 5">
            <a:extLst>
              <a:ext uri="{FF2B5EF4-FFF2-40B4-BE49-F238E27FC236}">
                <a16:creationId xmlns:a16="http://schemas.microsoft.com/office/drawing/2014/main" id="{004C9AC5-0CEE-D594-0242-D9641167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1152E2-4293-4490-AEC3-F007B0786E5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4">
            <a:extLst>
              <a:ext uri="{FF2B5EF4-FFF2-40B4-BE49-F238E27FC236}">
                <a16:creationId xmlns:a16="http://schemas.microsoft.com/office/drawing/2014/main" id="{6AAC9166-243A-BC60-EA24-835A79FCAD3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3490" name="Footer Placeholder 5">
            <a:extLst>
              <a:ext uri="{FF2B5EF4-FFF2-40B4-BE49-F238E27FC236}">
                <a16:creationId xmlns:a16="http://schemas.microsoft.com/office/drawing/2014/main" id="{620E1ECC-3C87-2DA1-8A39-C0841B10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3491" name="Slide Number Placeholder 6">
            <a:extLst>
              <a:ext uri="{FF2B5EF4-FFF2-40B4-BE49-F238E27FC236}">
                <a16:creationId xmlns:a16="http://schemas.microsoft.com/office/drawing/2014/main" id="{67A2A85E-E457-B3CA-4948-35AA3363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C0F992-2CDB-48DB-8847-7E7BF0CA0E5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9234949D-D0E6-43D2-7A0B-F97BE721E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Libraries</a:t>
            </a:r>
          </a:p>
        </p:txBody>
      </p:sp>
      <p:sp>
        <p:nvSpPr>
          <p:cNvPr id="63493" name="Rectangle 3">
            <a:extLst>
              <a:ext uri="{FF2B5EF4-FFF2-40B4-BE49-F238E27FC236}">
                <a16:creationId xmlns:a16="http://schemas.microsoft.com/office/drawing/2014/main" id="{F9007C19-6973-E7E7-A806-3209D0710E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41775" cy="2590800"/>
          </a:xfrm>
        </p:spPr>
        <p:txBody>
          <a:bodyPr/>
          <a:lstStyle/>
          <a:p>
            <a:pPr marL="0" indent="0" algn="ctr" eaLnBrk="1" hangingPunct="1"/>
            <a:r>
              <a:rPr lang="en-US" altLang="en-US" sz="2000" u="sng"/>
              <a:t>Static</a:t>
            </a:r>
          </a:p>
          <a:p>
            <a:pPr marL="0" indent="0" eaLnBrk="1" hangingPunct="1"/>
            <a:endParaRPr lang="en-US" altLang="en-US" sz="2000"/>
          </a:p>
          <a:p>
            <a:pPr marL="0" indent="0" algn="ctr" eaLnBrk="1" hangingPunct="1"/>
            <a:r>
              <a:rPr lang="en-US" altLang="en-US" sz="2000"/>
              <a:t>Linked at compile-time</a:t>
            </a:r>
          </a:p>
          <a:p>
            <a:pPr marL="0" indent="0" algn="ctr" eaLnBrk="1" hangingPunct="1"/>
            <a:r>
              <a:rPr lang="en-US" altLang="en-US" sz="2000"/>
              <a:t>UNIX: foo.a</a:t>
            </a:r>
          </a:p>
          <a:p>
            <a:pPr marL="0" indent="0" algn="ctr" eaLnBrk="1" hangingPunct="1"/>
            <a:endParaRPr lang="en-US" altLang="en-US" sz="2000"/>
          </a:p>
          <a:p>
            <a:pPr marL="0" indent="0" algn="ctr" eaLnBrk="1" hangingPunct="1"/>
            <a:r>
              <a:rPr lang="en-US" altLang="en-US" sz="2000"/>
              <a:t>Relocatable ELF File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3494" name="Rectangle 4">
            <a:extLst>
              <a:ext uri="{FF2B5EF4-FFF2-40B4-BE49-F238E27FC236}">
                <a16:creationId xmlns:a16="http://schemas.microsoft.com/office/drawing/2014/main" id="{DBC16437-16E4-61B9-8693-C398909809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295400"/>
            <a:ext cx="4041775" cy="2590800"/>
          </a:xfrm>
        </p:spPr>
        <p:txBody>
          <a:bodyPr/>
          <a:lstStyle/>
          <a:p>
            <a:pPr marL="0" indent="0" algn="ctr" eaLnBrk="1" hangingPunct="1"/>
            <a:r>
              <a:rPr lang="en-US" altLang="en-US" sz="2000" u="sng"/>
              <a:t>Dynamic</a:t>
            </a:r>
          </a:p>
          <a:p>
            <a:pPr marL="0" indent="0" eaLnBrk="1" hangingPunct="1"/>
            <a:endParaRPr lang="en-US" altLang="en-US" sz="2000"/>
          </a:p>
          <a:p>
            <a:pPr marL="0" indent="0" algn="ctr" eaLnBrk="1" hangingPunct="1"/>
            <a:r>
              <a:rPr lang="en-US" altLang="en-US" sz="2000"/>
              <a:t>Linked at run-time</a:t>
            </a:r>
          </a:p>
          <a:p>
            <a:pPr marL="0" indent="0" algn="ctr" eaLnBrk="1" hangingPunct="1"/>
            <a:r>
              <a:rPr lang="en-US" altLang="en-US" sz="2000"/>
              <a:t>UNIX: foo.so</a:t>
            </a:r>
          </a:p>
          <a:p>
            <a:pPr marL="0" indent="0" algn="ctr" eaLnBrk="1" hangingPunct="1"/>
            <a:endParaRPr lang="en-US" altLang="en-US" sz="2000"/>
          </a:p>
          <a:p>
            <a:pPr marL="0" indent="0" algn="ctr" eaLnBrk="1" hangingPunct="1"/>
            <a:r>
              <a:rPr lang="en-US" altLang="en-US" sz="2000"/>
              <a:t>Shared ELF File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3495" name="Text Box 5">
            <a:extLst>
              <a:ext uri="{FF2B5EF4-FFF2-40B4-BE49-F238E27FC236}">
                <a16:creationId xmlns:a16="http://schemas.microsoft.com/office/drawing/2014/main" id="{708832BC-A1A9-FCCB-948E-ED4F1C567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4697413"/>
            <a:ext cx="388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/>
              <a:t>What are the differences?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4">
            <a:extLst>
              <a:ext uri="{FF2B5EF4-FFF2-40B4-BE49-F238E27FC236}">
                <a16:creationId xmlns:a16="http://schemas.microsoft.com/office/drawing/2014/main" id="{995CEA33-7918-A97F-230A-FC8D753B56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4514" name="Footer Placeholder 5">
            <a:extLst>
              <a:ext uri="{FF2B5EF4-FFF2-40B4-BE49-F238E27FC236}">
                <a16:creationId xmlns:a16="http://schemas.microsoft.com/office/drawing/2014/main" id="{ECCB1D2C-D8EC-EAC5-7528-4CA9EE58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4515" name="Slide Number Placeholder 6">
            <a:extLst>
              <a:ext uri="{FF2B5EF4-FFF2-40B4-BE49-F238E27FC236}">
                <a16:creationId xmlns:a16="http://schemas.microsoft.com/office/drawing/2014/main" id="{000F4677-9E80-7CEB-9F2C-4B3B9087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A5AA11-A696-47CC-98D7-AD7D945934E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4516" name="Rectangle 8">
            <a:extLst>
              <a:ext uri="{FF2B5EF4-FFF2-40B4-BE49-F238E27FC236}">
                <a16:creationId xmlns:a16="http://schemas.microsoft.com/office/drawing/2014/main" id="{2229CDA3-00F5-B849-C1CC-23F22F494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&amp; Dynamic Libraries</a:t>
            </a:r>
          </a:p>
        </p:txBody>
      </p:sp>
      <p:sp>
        <p:nvSpPr>
          <p:cNvPr id="64517" name="Rectangle 9">
            <a:extLst>
              <a:ext uri="{FF2B5EF4-FFF2-40B4-BE49-F238E27FC236}">
                <a16:creationId xmlns:a16="http://schemas.microsoft.com/office/drawing/2014/main" id="{4B13E05C-9AD8-BA7C-9A72-CEC887528E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Static</a:t>
            </a:r>
          </a:p>
          <a:p>
            <a:pPr lvl="1" eaLnBrk="1" hangingPunct="1"/>
            <a:r>
              <a:rPr lang="en-US" altLang="en-US" sz="1800"/>
              <a:t>Library code added to executable file</a:t>
            </a:r>
          </a:p>
          <a:p>
            <a:pPr lvl="1" eaLnBrk="1" hangingPunct="1"/>
            <a:r>
              <a:rPr lang="en-US" altLang="en-US" sz="1800"/>
              <a:t>Larger executables</a:t>
            </a:r>
          </a:p>
          <a:p>
            <a:pPr lvl="1" eaLnBrk="1" hangingPunct="1"/>
            <a:r>
              <a:rPr lang="en-US" altLang="en-US" sz="1800"/>
              <a:t>Must recompile to use newer libraries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Executable is self-contained</a:t>
            </a:r>
          </a:p>
          <a:p>
            <a:pPr lvl="1" eaLnBrk="1" hangingPunct="1"/>
            <a:r>
              <a:rPr lang="en-US" altLang="en-US" sz="1800"/>
              <a:t>Some time to load libraries at compile-time</a:t>
            </a:r>
          </a:p>
          <a:p>
            <a:pPr lvl="1" eaLnBrk="1" hangingPunct="1"/>
            <a:r>
              <a:rPr lang="en-US" altLang="en-US" sz="1800"/>
              <a:t>Library code shared only among copies of same program</a:t>
            </a:r>
          </a:p>
        </p:txBody>
      </p:sp>
      <p:sp>
        <p:nvSpPr>
          <p:cNvPr id="64518" name="Rectangle 10">
            <a:extLst>
              <a:ext uri="{FF2B5EF4-FFF2-40B4-BE49-F238E27FC236}">
                <a16:creationId xmlns:a16="http://schemas.microsoft.com/office/drawing/2014/main" id="{D4237977-C049-1CD1-01DA-87E3315B36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Dynamic</a:t>
            </a:r>
          </a:p>
          <a:p>
            <a:pPr lvl="1" eaLnBrk="1" hangingPunct="1"/>
            <a:r>
              <a:rPr lang="en-US" altLang="en-US" sz="1800"/>
              <a:t>Library code not added to executable file</a:t>
            </a:r>
          </a:p>
          <a:p>
            <a:pPr lvl="1" eaLnBrk="1" hangingPunct="1"/>
            <a:r>
              <a:rPr lang="en-US" altLang="en-US" sz="1800"/>
              <a:t>Smaller executables</a:t>
            </a:r>
          </a:p>
          <a:p>
            <a:pPr lvl="1" eaLnBrk="1" hangingPunct="1"/>
            <a:r>
              <a:rPr lang="en-US" altLang="en-US" sz="1800"/>
              <a:t>Uses newest (or smallest, fastest, …) library without recompiling</a:t>
            </a:r>
          </a:p>
          <a:p>
            <a:pPr lvl="1" eaLnBrk="1" hangingPunct="1"/>
            <a:r>
              <a:rPr lang="en-US" altLang="en-US" sz="1800"/>
              <a:t>Depends on libraries at run-time</a:t>
            </a:r>
          </a:p>
          <a:p>
            <a:pPr lvl="1" eaLnBrk="1" hangingPunct="1"/>
            <a:r>
              <a:rPr lang="en-US" altLang="en-US" sz="1800"/>
              <a:t>Some time to load libraries at run-time</a:t>
            </a:r>
          </a:p>
          <a:p>
            <a:pPr lvl="1" eaLnBrk="1" hangingPunct="1"/>
            <a:r>
              <a:rPr lang="en-US" altLang="en-US" sz="1800"/>
              <a:t>Library code shared among all uses of library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4C59A97A-0911-5F77-540F-8943EB9CC5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E32F71D9-FF0F-7760-8BD4-3BC825C0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A1894A8-1661-58F3-F917-3DEC11E4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D864CC-7B7B-4799-AC11-D4E7AD61CC4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804F9BF-5554-DA42-E538-AD2611EE2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7AFBAFB7-E436-FA87-3487-614AB5DF7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collecting and combining various pieces of code and data into a single file that can be loaded into memory and executed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Why learn about linking?</a:t>
            </a:r>
          </a:p>
          <a:p>
            <a:pPr lvl="1" eaLnBrk="1" hangingPunct="1"/>
            <a:r>
              <a:rPr lang="en-US" altLang="en-US"/>
              <a:t>It won’t make you a better jigsaw puzzle solver!</a:t>
            </a:r>
          </a:p>
          <a:p>
            <a:pPr lvl="1" eaLnBrk="1" hangingPunct="1"/>
            <a:r>
              <a:rPr lang="en-US" altLang="en-US"/>
              <a:t>It will help you build large programs</a:t>
            </a:r>
          </a:p>
          <a:p>
            <a:pPr lvl="1" eaLnBrk="1" hangingPunct="1"/>
            <a:r>
              <a:rPr lang="en-US" altLang="en-US"/>
              <a:t>It will help you avoid dangerous program errors</a:t>
            </a:r>
          </a:p>
          <a:p>
            <a:pPr lvl="1" eaLnBrk="1" hangingPunct="1"/>
            <a:r>
              <a:rPr lang="en-US" altLang="en-US"/>
              <a:t>It will help you understand how language scoping rules for variables are implemented</a:t>
            </a:r>
          </a:p>
          <a:p>
            <a:pPr lvl="1" eaLnBrk="1" hangingPunct="1"/>
            <a:r>
              <a:rPr lang="en-US" altLang="en-US"/>
              <a:t>It will help you understand other important concepts (that are covered later in the class)</a:t>
            </a:r>
          </a:p>
          <a:p>
            <a:pPr lvl="1" eaLnBrk="1" hangingPunct="1"/>
            <a:r>
              <a:rPr lang="en-US" altLang="en-US"/>
              <a:t>It will enable you to exploit shared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4">
            <a:extLst>
              <a:ext uri="{FF2B5EF4-FFF2-40B4-BE49-F238E27FC236}">
                <a16:creationId xmlns:a16="http://schemas.microsoft.com/office/drawing/2014/main" id="{F398C68B-ACFD-ED7C-56BC-ECEBD6A52A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5538" name="Footer Placeholder 5">
            <a:extLst>
              <a:ext uri="{FF2B5EF4-FFF2-40B4-BE49-F238E27FC236}">
                <a16:creationId xmlns:a16="http://schemas.microsoft.com/office/drawing/2014/main" id="{E4C2A19E-2B61-BA86-8B30-B0E1366F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5539" name="Slide Number Placeholder 6">
            <a:extLst>
              <a:ext uri="{FF2B5EF4-FFF2-40B4-BE49-F238E27FC236}">
                <a16:creationId xmlns:a16="http://schemas.microsoft.com/office/drawing/2014/main" id="{51ED689D-57F6-7A08-B54B-1BF0384E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74573-E9F4-4F22-A268-DE91543F404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DC21184A-5BC7-216C-2C5B-002372BA7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&amp; Dynamic Libraries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EF47202B-F302-D245-5FBC-EEAEB8B943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41775" cy="427038"/>
          </a:xfrm>
        </p:spPr>
        <p:txBody>
          <a:bodyPr/>
          <a:lstStyle/>
          <a:p>
            <a:pPr marL="0" indent="0" algn="ctr" eaLnBrk="1" hangingPunct="1"/>
            <a:r>
              <a:rPr lang="en-US" altLang="en-US" sz="2000" u="sng"/>
              <a:t>Static</a:t>
            </a:r>
            <a:endParaRPr lang="en-US" altLang="en-US" sz="2000"/>
          </a:p>
        </p:txBody>
      </p:sp>
      <p:sp>
        <p:nvSpPr>
          <p:cNvPr id="65542" name="Rectangle 4">
            <a:extLst>
              <a:ext uri="{FF2B5EF4-FFF2-40B4-BE49-F238E27FC236}">
                <a16:creationId xmlns:a16="http://schemas.microsoft.com/office/drawing/2014/main" id="{C39C641D-B22B-070F-0E4E-597BCEA79F8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295400"/>
            <a:ext cx="4041775" cy="427038"/>
          </a:xfrm>
        </p:spPr>
        <p:txBody>
          <a:bodyPr/>
          <a:lstStyle/>
          <a:p>
            <a:pPr marL="0" indent="0" algn="ctr" eaLnBrk="1" hangingPunct="1"/>
            <a:r>
              <a:rPr lang="en-US" altLang="en-US" sz="2000" u="sng"/>
              <a:t>Dynamic</a:t>
            </a:r>
            <a:endParaRPr lang="en-US" altLang="en-US" sz="2000" b="0"/>
          </a:p>
        </p:txBody>
      </p:sp>
      <p:sp>
        <p:nvSpPr>
          <p:cNvPr id="65543" name="Text Box 5">
            <a:extLst>
              <a:ext uri="{FF2B5EF4-FFF2-40B4-BE49-F238E27FC236}">
                <a16:creationId xmlns:a16="http://schemas.microsoft.com/office/drawing/2014/main" id="{0AF6A7BD-6B2C-00B3-85B5-605849D21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19600"/>
            <a:ext cx="28829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cc –o zap zap.o -lfoo</a:t>
            </a:r>
          </a:p>
        </p:txBody>
      </p:sp>
      <p:sp>
        <p:nvSpPr>
          <p:cNvPr id="65544" name="Text Box 6">
            <a:extLst>
              <a:ext uri="{FF2B5EF4-FFF2-40B4-BE49-F238E27FC236}">
                <a16:creationId xmlns:a16="http://schemas.microsoft.com/office/drawing/2014/main" id="{8933BC77-E03A-28D4-61D8-1141BA720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28829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cc –o zap zap.o -lfoo</a:t>
            </a:r>
          </a:p>
        </p:txBody>
      </p:sp>
      <p:sp>
        <p:nvSpPr>
          <p:cNvPr id="65545" name="Text Box 7">
            <a:extLst>
              <a:ext uri="{FF2B5EF4-FFF2-40B4-BE49-F238E27FC236}">
                <a16:creationId xmlns:a16="http://schemas.microsoft.com/office/drawing/2014/main" id="{1C7B284C-2EBE-899D-FEE2-AB8C95A32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3494088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ar rcs libfoo.a bar.o baz.o</a:t>
            </a:r>
          </a:p>
          <a:p>
            <a:pPr eaLnBrk="1" hangingPunct="1"/>
            <a:r>
              <a:rPr lang="en-US" altLang="en-US" sz="1600">
                <a:solidFill>
                  <a:schemeClr val="bg2"/>
                </a:solidFill>
                <a:latin typeface="Courier New" panose="02070309020205020404" pitchFamily="49" charset="0"/>
              </a:rPr>
              <a:t>ranlib libfoo.a</a:t>
            </a:r>
          </a:p>
        </p:txBody>
      </p:sp>
      <p:sp>
        <p:nvSpPr>
          <p:cNvPr id="65546" name="Text Box 8">
            <a:extLst>
              <a:ext uri="{FF2B5EF4-FFF2-40B4-BE49-F238E27FC236}">
                <a16:creationId xmlns:a16="http://schemas.microsoft.com/office/drawing/2014/main" id="{2C0F271E-6AEE-9E62-094F-B735A08E3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43200"/>
            <a:ext cx="42275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cc –shared –Wl,-soname,libfoo.so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-o libfoo.so bar.o baz.o</a:t>
            </a:r>
          </a:p>
        </p:txBody>
      </p:sp>
      <p:sp>
        <p:nvSpPr>
          <p:cNvPr id="65547" name="Text Box 10">
            <a:extLst>
              <a:ext uri="{FF2B5EF4-FFF2-40B4-BE49-F238E27FC236}">
                <a16:creationId xmlns:a16="http://schemas.microsoft.com/office/drawing/2014/main" id="{E2EFF28C-73B5-D770-F091-F9300F83D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64000"/>
            <a:ext cx="59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Use</a:t>
            </a:r>
          </a:p>
        </p:txBody>
      </p:sp>
      <p:sp>
        <p:nvSpPr>
          <p:cNvPr id="65548" name="Text Box 11">
            <a:extLst>
              <a:ext uri="{FF2B5EF4-FFF2-40B4-BE49-F238E27FC236}">
                <a16:creationId xmlns:a16="http://schemas.microsoft.com/office/drawing/2014/main" id="{BC2964F9-59BC-ADD0-C42F-817660D2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64000"/>
            <a:ext cx="59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Use</a:t>
            </a:r>
          </a:p>
        </p:txBody>
      </p:sp>
      <p:sp>
        <p:nvSpPr>
          <p:cNvPr id="65549" name="Text Box 12">
            <a:extLst>
              <a:ext uri="{FF2B5EF4-FFF2-40B4-BE49-F238E27FC236}">
                <a16:creationId xmlns:a16="http://schemas.microsoft.com/office/drawing/2014/main" id="{AD62B5E0-CE2F-94CD-BD29-B238BEBC2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11400"/>
            <a:ext cx="1119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Creation</a:t>
            </a:r>
          </a:p>
        </p:txBody>
      </p:sp>
      <p:sp>
        <p:nvSpPr>
          <p:cNvPr id="65550" name="Text Box 13">
            <a:extLst>
              <a:ext uri="{FF2B5EF4-FFF2-40B4-BE49-F238E27FC236}">
                <a16:creationId xmlns:a16="http://schemas.microsoft.com/office/drawing/2014/main" id="{C0444BF8-CA1E-B57D-07DB-2DB3D136B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286000"/>
            <a:ext cx="1119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Creation</a:t>
            </a:r>
          </a:p>
        </p:txBody>
      </p:sp>
      <p:sp>
        <p:nvSpPr>
          <p:cNvPr id="65551" name="Text Box 14">
            <a:extLst>
              <a:ext uri="{FF2B5EF4-FFF2-40B4-BE49-F238E27FC236}">
                <a16:creationId xmlns:a16="http://schemas.microsoft.com/office/drawing/2014/main" id="{9D16090E-504D-B551-4917-80C951F4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Adds library</a:t>
            </a:r>
            <a:r>
              <a:rPr lang="ja-JP" altLang="en-US" sz="1800" b="0">
                <a:latin typeface="Tahoma" panose="020B0604030504040204" pitchFamily="34" charset="0"/>
              </a:rPr>
              <a:t>’</a:t>
            </a:r>
            <a:r>
              <a:rPr lang="en-US" altLang="ja-JP" sz="1800" b="0">
                <a:latin typeface="Tahoma" panose="020B0604030504040204" pitchFamily="34" charset="0"/>
              </a:rPr>
              <a:t>s code, data, symbol table, relocation info, …</a:t>
            </a:r>
            <a:endParaRPr lang="en-US" altLang="en-US" sz="1800" b="0">
              <a:latin typeface="Tahoma" panose="020B0604030504040204" pitchFamily="34" charset="0"/>
            </a:endParaRPr>
          </a:p>
        </p:txBody>
      </p:sp>
      <p:sp>
        <p:nvSpPr>
          <p:cNvPr id="65552" name="Text Box 15">
            <a:extLst>
              <a:ext uri="{FF2B5EF4-FFF2-40B4-BE49-F238E27FC236}">
                <a16:creationId xmlns:a16="http://schemas.microsoft.com/office/drawing/2014/main" id="{C449A5F3-EC8A-5A88-93A8-04D1A244A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768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Adds library</a:t>
            </a:r>
            <a:r>
              <a:rPr lang="ja-JP" altLang="en-US" sz="1800" b="0">
                <a:latin typeface="Tahoma" panose="020B0604030504040204" pitchFamily="34" charset="0"/>
              </a:rPr>
              <a:t>’</a:t>
            </a:r>
            <a:r>
              <a:rPr lang="en-US" altLang="ja-JP" sz="1800" b="0">
                <a:latin typeface="Tahoma" panose="020B0604030504040204" pitchFamily="34" charset="0"/>
              </a:rPr>
              <a:t>s symbol table, relocation info</a:t>
            </a:r>
            <a:endParaRPr lang="en-US" altLang="en-US" sz="18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>
            <a:extLst>
              <a:ext uri="{FF2B5EF4-FFF2-40B4-BE49-F238E27FC236}">
                <a16:creationId xmlns:a16="http://schemas.microsoft.com/office/drawing/2014/main" id="{D5F17653-4A07-1AD8-1F22-02E4B6F2C9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B3E6C44A-399F-6743-90A8-F79282CB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F92E3C64-5333-EE00-1014-3F3A7200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9E85D3-537A-4727-A076-BA96E34263E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D34C8155-BA3F-3A27-18C9-220B667B1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Loading</a:t>
            </a: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1D84DF4B-03A8-DD4E-BEEB-7447019AF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yields an executable that can actually be run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Running a program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unix% ./program</a:t>
            </a:r>
          </a:p>
          <a:p>
            <a:pPr lvl="1" eaLnBrk="1" hangingPunct="1"/>
            <a:r>
              <a:rPr lang="en-US" altLang="en-US" sz="1800"/>
              <a:t>Shell does not recognize </a:t>
            </a:r>
            <a:r>
              <a:rPr lang="ja-JP" altLang="en-US" sz="1800">
                <a:ea typeface="MS PGothic" panose="020B0600070205080204" pitchFamily="34" charset="-128"/>
              </a:rPr>
              <a:t>“</a:t>
            </a:r>
            <a:r>
              <a:rPr lang="en-US" altLang="ja-JP" sz="1800">
                <a:latin typeface="Courier New" panose="02070309020205020404" pitchFamily="49" charset="0"/>
                <a:ea typeface="MS PGothic" panose="020B0600070205080204" pitchFamily="34" charset="-128"/>
              </a:rPr>
              <a:t>program</a:t>
            </a:r>
            <a:r>
              <a:rPr lang="ja-JP" altLang="en-US" sz="1800">
                <a:ea typeface="MS PGothic" panose="020B0600070205080204" pitchFamily="34" charset="-128"/>
              </a:rPr>
              <a:t>”</a:t>
            </a:r>
            <a:r>
              <a:rPr lang="en-US" altLang="ja-JP" sz="1800">
                <a:ea typeface="MS PGothic" panose="020B0600070205080204" pitchFamily="34" charset="-128"/>
              </a:rPr>
              <a:t> as a shell command, so assumes it is an executable</a:t>
            </a:r>
          </a:p>
          <a:p>
            <a:pPr lvl="1" eaLnBrk="1" hangingPunct="1"/>
            <a:r>
              <a:rPr lang="en-US" altLang="en-US" sz="1800"/>
              <a:t>Invokes the </a:t>
            </a:r>
            <a:r>
              <a:rPr lang="en-US" altLang="en-US" sz="1800" i="1"/>
              <a:t>loader</a:t>
            </a:r>
            <a:r>
              <a:rPr lang="en-US" altLang="en-US" sz="1800"/>
              <a:t> to load the executable into memory (any unix program can invoke the loader with the </a:t>
            </a:r>
            <a:r>
              <a:rPr lang="en-US" altLang="en-US" sz="1800">
                <a:latin typeface="Courier New" panose="02070309020205020404" pitchFamily="49" charset="0"/>
              </a:rPr>
              <a:t>execve</a:t>
            </a:r>
            <a:r>
              <a:rPr lang="en-US" altLang="en-US" sz="1800"/>
              <a:t> function – more later)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4">
            <a:extLst>
              <a:ext uri="{FF2B5EF4-FFF2-40B4-BE49-F238E27FC236}">
                <a16:creationId xmlns:a16="http://schemas.microsoft.com/office/drawing/2014/main" id="{6B0647DC-834F-9567-E37B-722BFBDC05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7586" name="Footer Placeholder 5">
            <a:extLst>
              <a:ext uri="{FF2B5EF4-FFF2-40B4-BE49-F238E27FC236}">
                <a16:creationId xmlns:a16="http://schemas.microsoft.com/office/drawing/2014/main" id="{A7519B41-C6EA-B4E1-84F6-0C218454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7587" name="Slide Number Placeholder 6">
            <a:extLst>
              <a:ext uri="{FF2B5EF4-FFF2-40B4-BE49-F238E27FC236}">
                <a16:creationId xmlns:a16="http://schemas.microsoft.com/office/drawing/2014/main" id="{D3584BA3-86D0-029A-E063-8C7FBB44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9C4327-289C-494D-9E0B-08FA06F4F4A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7FB537F9-090C-D8A9-27F6-0EA3F3C75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Creating the Memory Image (sort of…)</a:t>
            </a:r>
          </a:p>
        </p:txBody>
      </p:sp>
      <p:sp>
        <p:nvSpPr>
          <p:cNvPr id="67589" name="Rectangle 18">
            <a:extLst>
              <a:ext uri="{FF2B5EF4-FFF2-40B4-BE49-F238E27FC236}">
                <a16:creationId xmlns:a16="http://schemas.microsoft.com/office/drawing/2014/main" id="{EC0D7B00-F6DC-07D3-CCA9-8D17A481890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86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Create code and data segments</a:t>
            </a:r>
          </a:p>
          <a:p>
            <a:pPr lvl="1" eaLnBrk="1" hangingPunct="1"/>
            <a:r>
              <a:rPr lang="en-US" altLang="en-US" sz="1800"/>
              <a:t>Copy code and data from executable into these segments</a:t>
            </a:r>
          </a:p>
          <a:p>
            <a:pPr marL="0" indent="0" eaLnBrk="1" hangingPunct="1"/>
            <a:r>
              <a:rPr lang="en-US" altLang="en-US" sz="2000"/>
              <a:t>Create initial heap segment</a:t>
            </a:r>
          </a:p>
          <a:p>
            <a:pPr lvl="1" eaLnBrk="1" hangingPunct="1"/>
            <a:r>
              <a:rPr lang="en-US" altLang="en-US" sz="1800"/>
              <a:t>Grows up from read/write data</a:t>
            </a:r>
          </a:p>
          <a:p>
            <a:pPr marL="0" indent="0" eaLnBrk="1" hangingPunct="1"/>
            <a:r>
              <a:rPr lang="en-US" altLang="en-US" sz="2000"/>
              <a:t>Create stack</a:t>
            </a:r>
          </a:p>
          <a:p>
            <a:pPr lvl="1" eaLnBrk="1" hangingPunct="1"/>
            <a:r>
              <a:rPr lang="en-US" altLang="en-US" sz="1800"/>
              <a:t>Starts near the top and grows downward</a:t>
            </a:r>
          </a:p>
          <a:p>
            <a:pPr marL="0" indent="0" eaLnBrk="1" hangingPunct="1"/>
            <a:r>
              <a:rPr lang="en-US" altLang="en-US" sz="2000"/>
              <a:t>Call dynamic linker to load shared libraries and relocate references</a:t>
            </a:r>
          </a:p>
        </p:txBody>
      </p:sp>
      <p:sp>
        <p:nvSpPr>
          <p:cNvPr id="67590" name="Rectangle 4">
            <a:extLst>
              <a:ext uri="{FF2B5EF4-FFF2-40B4-BE49-F238E27FC236}">
                <a16:creationId xmlns:a16="http://schemas.microsoft.com/office/drawing/2014/main" id="{C78BBDDA-7B38-91EF-2AB9-EBD90F784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67591" name="Rectangle 5">
            <a:extLst>
              <a:ext uri="{FF2B5EF4-FFF2-40B4-BE49-F238E27FC236}">
                <a16:creationId xmlns:a16="http://schemas.microsoft.com/office/drawing/2014/main" id="{C25E56E0-BB75-3DF6-6213-AF6764DEE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67592" name="Rectangle 6">
            <a:extLst>
              <a:ext uri="{FF2B5EF4-FFF2-40B4-BE49-F238E27FC236}">
                <a16:creationId xmlns:a16="http://schemas.microsoft.com/office/drawing/2014/main" id="{EE43BA12-C5F6-91F9-1314-41571EE9D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67593" name="Rectangle 7">
            <a:extLst>
              <a:ext uri="{FF2B5EF4-FFF2-40B4-BE49-F238E27FC236}">
                <a16:creationId xmlns:a16="http://schemas.microsoft.com/office/drawing/2014/main" id="{D85091DA-A1DA-0C2F-DEAA-84A3A48D9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67594" name="Rectangle 8">
            <a:extLst>
              <a:ext uri="{FF2B5EF4-FFF2-40B4-BE49-F238E27FC236}">
                <a16:creationId xmlns:a16="http://schemas.microsoft.com/office/drawing/2014/main" id="{C00D101C-B431-684F-7379-93A57F7A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67595" name="Rectangle 9">
            <a:extLst>
              <a:ext uri="{FF2B5EF4-FFF2-40B4-BE49-F238E27FC236}">
                <a16:creationId xmlns:a16="http://schemas.microsoft.com/office/drawing/2014/main" id="{9E907FD0-DCC9-8578-1549-0A417CCC9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67596" name="Rectangle 10">
            <a:extLst>
              <a:ext uri="{FF2B5EF4-FFF2-40B4-BE49-F238E27FC236}">
                <a16:creationId xmlns:a16="http://schemas.microsoft.com/office/drawing/2014/main" id="{65258F7D-DB77-7E80-7776-F4E41724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67597" name="Line 11">
            <a:extLst>
              <a:ext uri="{FF2B5EF4-FFF2-40B4-BE49-F238E27FC236}">
                <a16:creationId xmlns:a16="http://schemas.microsoft.com/office/drawing/2014/main" id="{FD557AB9-FBDA-1668-1CD0-A66BF45E40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12">
            <a:extLst>
              <a:ext uri="{FF2B5EF4-FFF2-40B4-BE49-F238E27FC236}">
                <a16:creationId xmlns:a16="http://schemas.microsoft.com/office/drawing/2014/main" id="{FFB2BA62-76BA-AFA3-E74F-924F7BE6C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Text Box 13">
            <a:extLst>
              <a:ext uri="{FF2B5EF4-FFF2-40B4-BE49-F238E27FC236}">
                <a16:creationId xmlns:a16="http://schemas.microsoft.com/office/drawing/2014/main" id="{60AABA63-40EF-885C-1018-B65FCFB93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36650"/>
            <a:ext cx="1250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67600" name="Text Box 14">
            <a:extLst>
              <a:ext uri="{FF2B5EF4-FFF2-40B4-BE49-F238E27FC236}">
                <a16:creationId xmlns:a16="http://schemas.microsoft.com/office/drawing/2014/main" id="{6C5BA7E2-7DCA-752B-C47B-6E3A2BB94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67601" name="Text Box 16">
            <a:extLst>
              <a:ext uri="{FF2B5EF4-FFF2-40B4-BE49-F238E27FC236}">
                <a16:creationId xmlns:a16="http://schemas.microsoft.com/office/drawing/2014/main" id="{286E452E-6D0F-190C-AB49-745C90C36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576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67602" name="Text Box 19">
            <a:extLst>
              <a:ext uri="{FF2B5EF4-FFF2-40B4-BE49-F238E27FC236}">
                <a16:creationId xmlns:a16="http://schemas.microsoft.com/office/drawing/2014/main" id="{183D37BA-C5FC-DEF7-83DA-1B100C5CA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05525"/>
            <a:ext cx="1250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67603" name="Text Box 20">
            <a:extLst>
              <a:ext uri="{FF2B5EF4-FFF2-40B4-BE49-F238E27FC236}">
                <a16:creationId xmlns:a16="http://schemas.microsoft.com/office/drawing/2014/main" id="{A88F692C-1AFD-4F4A-CC93-998377D4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41975"/>
            <a:ext cx="1250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>
                <a:latin typeface="Courier New" panose="02070309020205020404" pitchFamily="49" charset="0"/>
              </a:rPr>
              <a:t>0x000000400000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>
            <a:extLst>
              <a:ext uri="{FF2B5EF4-FFF2-40B4-BE49-F238E27FC236}">
                <a16:creationId xmlns:a16="http://schemas.microsoft.com/office/drawing/2014/main" id="{9573417B-7539-D062-7A64-EBC2F25E15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9EF33F99-9106-77C8-5FFC-9CDAFB83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4DF879CE-7054-467D-8FFA-95AC65CB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3E46D2-FFFD-4C7E-B587-D0CE11DC651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2554A4C2-6EEE-1674-06C1-95C88EF71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Starting the Program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4518CC4B-5529-4D6C-A1C5-8152A0FAD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to program</a:t>
            </a:r>
            <a:r>
              <a:rPr lang="ja-JP" altLang="en-US"/>
              <a:t>’</a:t>
            </a:r>
            <a:r>
              <a:rPr lang="en-US" altLang="ja-JP"/>
              <a:t>s entry point (stored in ELF header)</a:t>
            </a:r>
          </a:p>
          <a:p>
            <a:pPr lvl="1" eaLnBrk="1" hangingPunct="1"/>
            <a:r>
              <a:rPr lang="en-US" altLang="en-US"/>
              <a:t>For C programs, this is the </a:t>
            </a:r>
            <a:r>
              <a:rPr lang="en-US" altLang="en-US">
                <a:latin typeface="Courier New" panose="02070309020205020404" pitchFamily="49" charset="0"/>
              </a:rPr>
              <a:t>_start</a:t>
            </a:r>
            <a:r>
              <a:rPr lang="en-US" altLang="en-US"/>
              <a:t> symbol</a:t>
            </a:r>
          </a:p>
          <a:p>
            <a:pPr eaLnBrk="1" hangingPunct="1"/>
            <a:r>
              <a:rPr lang="en-US" altLang="en-US"/>
              <a:t>Execute </a:t>
            </a:r>
            <a:r>
              <a:rPr lang="en-US" altLang="en-US">
                <a:latin typeface="Courier New" panose="02070309020205020404" pitchFamily="49" charset="0"/>
              </a:rPr>
              <a:t>_start</a:t>
            </a:r>
            <a:r>
              <a:rPr lang="en-US" altLang="en-US"/>
              <a:t> code (from </a:t>
            </a:r>
            <a:r>
              <a:rPr lang="en-US" altLang="en-US">
                <a:latin typeface="Courier New" panose="02070309020205020404" pitchFamily="49" charset="0"/>
              </a:rPr>
              <a:t>crt1.o</a:t>
            </a:r>
            <a:r>
              <a:rPr lang="en-US" altLang="en-US"/>
              <a:t> – same for all C programs)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call __libc_init_first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call _init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call atexit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call main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call _exit</a:t>
            </a:r>
            <a:endParaRPr lang="en-US" altLang="en-US"/>
          </a:p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>
            <a:extLst>
              <a:ext uri="{FF2B5EF4-FFF2-40B4-BE49-F238E27FC236}">
                <a16:creationId xmlns:a16="http://schemas.microsoft.com/office/drawing/2014/main" id="{15A83B1C-F782-5CBC-458C-C814D79DCE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1D026696-0222-154E-4956-4EDC9DF4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9A7C3594-3A48-3298-21F7-8BE6D32F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B3357-B8BA-4E48-ADF3-675B4F1C305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528844FE-BDA3-E16E-DBA5-9EE7FD56D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 Independent Code</a:t>
            </a: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137B6B88-46FE-7537-FD90-013F8F889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Static libraries compile with </a:t>
            </a:r>
            <a:r>
              <a:rPr lang="en-US" altLang="en-US" sz="2000" u="sng"/>
              <a:t>unresolved</a:t>
            </a:r>
            <a:r>
              <a:rPr lang="en-US" altLang="en-US" sz="2000"/>
              <a:t> global &amp; local addresses</a:t>
            </a:r>
          </a:p>
          <a:p>
            <a:pPr lvl="1" eaLnBrk="1" hangingPunct="1"/>
            <a:r>
              <a:rPr lang="en-US" altLang="en-US" sz="1800"/>
              <a:t>Library code &amp; data concatenated &amp; addresses resolved when linking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>
            <a:extLst>
              <a:ext uri="{FF2B5EF4-FFF2-40B4-BE49-F238E27FC236}">
                <a16:creationId xmlns:a16="http://schemas.microsoft.com/office/drawing/2014/main" id="{40090995-83FF-8F1E-93C0-547CABF3FB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91F7326D-1D8F-2A35-0044-B30F8FB7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A47EDD6C-E42C-64CD-F1E6-86D3A364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4375B5-5ACB-4001-869E-FA0253D1251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5534A69E-3814-742F-E5F0-72F747F86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 Independent Code</a:t>
            </a:r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31353685-0550-DFD2-68BA-EB05F461A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By default (in C), dynamic libraries compile with </a:t>
            </a:r>
            <a:r>
              <a:rPr lang="en-US" altLang="en-US" sz="2000" u="sng"/>
              <a:t>resolved</a:t>
            </a:r>
            <a:r>
              <a:rPr lang="en-US" altLang="en-US" sz="2000"/>
              <a:t> global &amp; local addresses</a:t>
            </a:r>
          </a:p>
          <a:p>
            <a:pPr lvl="1" eaLnBrk="1" hangingPunct="1"/>
            <a:r>
              <a:rPr lang="en-US" altLang="en-US" sz="1800"/>
              <a:t>E.g.,</a:t>
            </a:r>
            <a:r>
              <a:rPr lang="en-US" altLang="en-US" sz="1800" b="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latin typeface="Courier New" panose="02070309020205020404" pitchFamily="49" charset="0"/>
              </a:rPr>
              <a:t>libfoo.so</a:t>
            </a:r>
            <a:r>
              <a:rPr lang="en-US" altLang="en-US" sz="1800"/>
              <a:t> starts at 0x400000 in every application using it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Advantage:  Simplifies sharing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Disadvantage:  Inflexible – must decide ahead of time where each library goes, otherwise libraries can conflict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>
            <a:extLst>
              <a:ext uri="{FF2B5EF4-FFF2-40B4-BE49-F238E27FC236}">
                <a16:creationId xmlns:a16="http://schemas.microsoft.com/office/drawing/2014/main" id="{121780A8-F559-6B05-D426-585F3099A7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B506A63D-864A-625D-B047-3D32A75A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5A8573A4-1766-0E13-8078-3A57D2EE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BF2A12-7467-46C6-ABF8-BCC21C163A8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1750A797-0145-F27D-0A2F-AE7626002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 Independent Code</a:t>
            </a:r>
          </a:p>
        </p:txBody>
      </p:sp>
      <p:sp>
        <p:nvSpPr>
          <p:cNvPr id="71685" name="Rectangle 3">
            <a:extLst>
              <a:ext uri="{FF2B5EF4-FFF2-40B4-BE49-F238E27FC236}">
                <a16:creationId xmlns:a16="http://schemas.microsoft.com/office/drawing/2014/main" id="{8A8F4ED8-1C2B-37DD-305C-023DB576B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Can compile dynamic libraries with </a:t>
            </a:r>
            <a:r>
              <a:rPr lang="en-US" altLang="en-US" sz="2000" u="sng"/>
              <a:t>unresolved</a:t>
            </a:r>
            <a:r>
              <a:rPr lang="en-US" altLang="en-US" sz="2000"/>
              <a:t> global &amp; local addresses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cc –shared –fPIC</a:t>
            </a:r>
            <a:r>
              <a:rPr lang="en-US" altLang="en-US" sz="1800" b="0">
                <a:latin typeface="Courier New" panose="02070309020205020404" pitchFamily="49" charset="0"/>
              </a:rPr>
              <a:t> …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Advantage:  More flexible – no conflicts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Disadvantage:  Code less efficient – referencing these addresses involves indirection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>
            <a:extLst>
              <a:ext uri="{FF2B5EF4-FFF2-40B4-BE49-F238E27FC236}">
                <a16:creationId xmlns:a16="http://schemas.microsoft.com/office/drawing/2014/main" id="{1D3C4C78-2CD2-47C9-BA6D-D37F51C917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CB28B3E7-03CF-3661-333F-C53D1E9C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DCD7D043-71C1-A838-A2B1-C2B1FB04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2E769E-44A7-4870-B23A-A6D78DC4854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A3D2FC5B-2FD5-E16E-7332-D0B8DFDC9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Library Interpositioning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C7954443-033C-BE55-C827-14F6740C2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Linking with non-standard libraries that use standard library symbols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Intercept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 calls to library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Some 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Confinement (sandboxing)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Behind the scenes encryption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Automatically encrypt otherwise unencrypted network connections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Monitoring &amp; Profiling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Count number of calls to functions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Characterize call sites and arguments to functions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malloc tracing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Detecting memory leaks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Generating malloc traces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>
            <a:extLst>
              <a:ext uri="{FF2B5EF4-FFF2-40B4-BE49-F238E27FC236}">
                <a16:creationId xmlns:a16="http://schemas.microsoft.com/office/drawing/2014/main" id="{0563A4D7-0D0F-2C44-8F85-CDD1089370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984F1488-FB67-19D6-4DE1-7214EE4E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96DEB8DA-63E9-72DE-AB5E-55E6C9B0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24C65E-88EB-4EA9-9445-F058F96961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DC9E5187-0B88-C352-0BA6-81B9AC041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Linking at Run-Time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61E0FE8F-8A1F-BC8C-4CC0-C600A2B81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Application access to dynamic linker via API:</a:t>
            </a:r>
          </a:p>
        </p:txBody>
      </p:sp>
      <p:sp>
        <p:nvSpPr>
          <p:cNvPr id="73734" name="Text Box 4">
            <a:extLst>
              <a:ext uri="{FF2B5EF4-FFF2-40B4-BE49-F238E27FC236}">
                <a16:creationId xmlns:a16="http://schemas.microsoft.com/office/drawing/2014/main" id="{61BB73BA-C914-6275-16C1-32A05ED5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229600" cy="367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#include &lt;dlfcn.h&gt;</a:t>
            </a:r>
          </a:p>
          <a:p>
            <a:pPr eaLnBrk="1" hangingPunct="1"/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void 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dlink(void)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  void *handle = dlopen(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>
                <a:latin typeface="Courier New" panose="02070309020205020404" pitchFamily="49" charset="0"/>
              </a:rPr>
              <a:t>mylib.so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>
                <a:latin typeface="Courier New" panose="02070309020205020404" pitchFamily="49" charset="0"/>
              </a:rPr>
              <a:t>, RTLD_LAZY);</a:t>
            </a:r>
          </a:p>
          <a:p>
            <a:pPr eaLnBrk="1" hangingPunct="1"/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  /* type */ myfunc = dlsym(handle, 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>
                <a:latin typeface="Courier New" panose="02070309020205020404" pitchFamily="49" charset="0"/>
              </a:rPr>
              <a:t>myfunc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>
                <a:latin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  myfunc(…);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  dlclose(handle);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3735" name="Text Box 5">
            <a:extLst>
              <a:ext uri="{FF2B5EF4-FFF2-40B4-BE49-F238E27FC236}">
                <a16:creationId xmlns:a16="http://schemas.microsoft.com/office/drawing/2014/main" id="{C3717117-2360-D136-E9B3-0D3F0AC35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8" y="5653088"/>
            <a:ext cx="3509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Error-checking omitted for clarity</a:t>
            </a:r>
          </a:p>
        </p:txBody>
      </p:sp>
      <p:sp>
        <p:nvSpPr>
          <p:cNvPr id="73736" name="Oval 6">
            <a:extLst>
              <a:ext uri="{FF2B5EF4-FFF2-40B4-BE49-F238E27FC236}">
                <a16:creationId xmlns:a16="http://schemas.microsoft.com/office/drawing/2014/main" id="{6C4420D9-2EF7-1122-B48F-B1226E9C8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13" y="3536950"/>
            <a:ext cx="1371600" cy="381000"/>
          </a:xfrm>
          <a:prstGeom prst="ellips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3737" name="Text Box 8">
            <a:extLst>
              <a:ext uri="{FF2B5EF4-FFF2-40B4-BE49-F238E27FC236}">
                <a16:creationId xmlns:a16="http://schemas.microsoft.com/office/drawing/2014/main" id="{90D4728F-90BC-4085-CCA0-1CB4AC4DF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397250"/>
            <a:ext cx="2286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Symbols resolved at first use, not now</a:t>
            </a:r>
          </a:p>
        </p:txBody>
      </p:sp>
      <p:sp>
        <p:nvSpPr>
          <p:cNvPr id="73738" name="Line 7">
            <a:extLst>
              <a:ext uri="{FF2B5EF4-FFF2-40B4-BE49-F238E27FC236}">
                <a16:creationId xmlns:a16="http://schemas.microsoft.com/office/drawing/2014/main" id="{FE38B384-75D3-88B5-2BB7-A25241793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73850" y="3733800"/>
            <a:ext cx="304800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>
            <a:extLst>
              <a:ext uri="{FF2B5EF4-FFF2-40B4-BE49-F238E27FC236}">
                <a16:creationId xmlns:a16="http://schemas.microsoft.com/office/drawing/2014/main" id="{D9D85499-DDFA-BD44-DB61-233B444546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4754" name="Footer Placeholder 4">
            <a:extLst>
              <a:ext uri="{FF2B5EF4-FFF2-40B4-BE49-F238E27FC236}">
                <a16:creationId xmlns:a16="http://schemas.microsoft.com/office/drawing/2014/main" id="{98214710-2846-1691-4428-308E7B35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74755" name="Slide Number Placeholder 5">
            <a:extLst>
              <a:ext uri="{FF2B5EF4-FFF2-40B4-BE49-F238E27FC236}">
                <a16:creationId xmlns:a16="http://schemas.microsoft.com/office/drawing/2014/main" id="{25AC3E59-095E-EB14-40B1-1191E126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D073EE-995F-419E-8500-0234531D359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DF0418CF-431F-E76D-2CE8-B54AD7099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AE37A455-F5D8-6458-B699-0C8313FE6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Lab: Hash tables and linked Lists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Exceptions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53EC52E7-EF5A-6857-8B1E-88C5CAB20A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70934127-AAD5-7D41-8091-75FBE112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65068E22-3D87-6AF2-F0F5-5D78F601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B9C96-E5DA-40AA-B344-B9154B1B9EF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2A3A0224-56A5-EB3E-5E11-916CDFB99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Compilation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FAE6F9B2-0955-105B-4C80-475E21E05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" y="1524000"/>
            <a:ext cx="9067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UNIX% cc -v -O -g -o p main.c swap.c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cc1 -quiet -v main.c -quiet -dumpbase main.c -mtune=generic      -auxbase main -g -O -version -o 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/tmp/cchnheja.s</a:t>
            </a: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as -V -Qy -o </a:t>
            </a:r>
            <a:r>
              <a:rPr lang="en-US" altLang="en-US" sz="1800">
                <a:solidFill>
                  <a:srgbClr val="660066"/>
                </a:solidFill>
                <a:latin typeface="Courier New" panose="02070309020205020404" pitchFamily="49" charset="0"/>
              </a:rPr>
              <a:t>/tmp/ccmNFRZd.o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</a:rPr>
              <a:t>/tmp/cchnheja.s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cc1 -quiet -v swap.c -quiet -dumpbase swap.c -mtune=generic      -auxbase swap -g -O -version -o </a:t>
            </a:r>
            <a:r>
              <a:rPr lang="en-US" altLang="en-US" sz="1800">
                <a:solidFill>
                  <a:srgbClr val="003166"/>
                </a:solidFill>
                <a:latin typeface="Courier New" panose="02070309020205020404" pitchFamily="49" charset="0"/>
              </a:rPr>
              <a:t>/tmp/cchnheja.s</a:t>
            </a: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as -V -Qy -o </a:t>
            </a:r>
            <a:r>
              <a:rPr lang="en-US" altLang="en-US" sz="1800">
                <a:solidFill>
                  <a:srgbClr val="663300"/>
                </a:solidFill>
                <a:latin typeface="Courier New" panose="02070309020205020404" pitchFamily="49" charset="0"/>
              </a:rPr>
              <a:t>/tmp/ccx8FECg.o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003166"/>
                </a:solidFill>
                <a:latin typeface="Courier New" panose="02070309020205020404" pitchFamily="49" charset="0"/>
              </a:rPr>
              <a:t>/tmp/ccheheja.s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collect2 --eh-frame-hdr –m elf_x86_64 --hash-style=gnu -dynamic-linker /lib64/ld-linux-x86-64.so.2 -o p crt1.o crti.o crtbegin.o –L</a:t>
            </a:r>
            <a:r>
              <a:rPr lang="en-US" altLang="en-US" sz="1800" i="1">
                <a:latin typeface="Courier New" panose="02070309020205020404" pitchFamily="49" charset="0"/>
              </a:rPr>
              <a:t>&lt;..snip..&gt;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660066"/>
                </a:solidFill>
                <a:latin typeface="Courier New" panose="02070309020205020404" pitchFamily="49" charset="0"/>
              </a:rPr>
              <a:t>/tmp/ccmNFRZd.o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663300"/>
                </a:solidFill>
                <a:latin typeface="Courier New" panose="02070309020205020404" pitchFamily="49" charset="0"/>
              </a:rPr>
              <a:t>/tmp/ccx8FECg.o</a:t>
            </a:r>
            <a:r>
              <a:rPr lang="en-US" altLang="en-US" sz="1800">
                <a:latin typeface="Courier New" panose="02070309020205020404" pitchFamily="49" charset="0"/>
              </a:rPr>
              <a:t> –lgcc  --as-needed -lgcc_s --no-as-needed -lc -lgcc --as-needed       -lgcc_s --no-as-needed crtend.o crtn.o</a:t>
            </a:r>
          </a:p>
        </p:txBody>
      </p:sp>
      <p:sp>
        <p:nvSpPr>
          <p:cNvPr id="326660" name="Oval 4">
            <a:extLst>
              <a:ext uri="{FF2B5EF4-FFF2-40B4-BE49-F238E27FC236}">
                <a16:creationId xmlns:a16="http://schemas.microsoft.com/office/drawing/2014/main" id="{3ACB56AB-5160-9513-9752-91C85D4E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7400"/>
            <a:ext cx="6858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6661" name="Oval 5">
            <a:extLst>
              <a:ext uri="{FF2B5EF4-FFF2-40B4-BE49-F238E27FC236}">
                <a16:creationId xmlns:a16="http://schemas.microsoft.com/office/drawing/2014/main" id="{8D7625FF-3444-AFE0-124E-BF61AC296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6858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6662" name="Line 6">
            <a:extLst>
              <a:ext uri="{FF2B5EF4-FFF2-40B4-BE49-F238E27FC236}">
                <a16:creationId xmlns:a16="http://schemas.microsoft.com/office/drawing/2014/main" id="{67837184-7FFC-3DAC-4F2D-94097757F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371600"/>
            <a:ext cx="2362200" cy="762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3" name="Line 7">
            <a:extLst>
              <a:ext uri="{FF2B5EF4-FFF2-40B4-BE49-F238E27FC236}">
                <a16:creationId xmlns:a16="http://schemas.microsoft.com/office/drawing/2014/main" id="{B46E4588-7594-9A4B-EB0F-58A4D780FD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371600"/>
            <a:ext cx="2514600" cy="1905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4" name="Text Box 8">
            <a:extLst>
              <a:ext uri="{FF2B5EF4-FFF2-40B4-BE49-F238E27FC236}">
                <a16:creationId xmlns:a16="http://schemas.microsoft.com/office/drawing/2014/main" id="{CADD0FB4-F7FE-4FD0-2093-71B8BCBB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11250"/>
            <a:ext cx="5561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663300"/>
                </a:solidFill>
              </a:rPr>
              <a:t>Compiler: .c C source code to .s assembly code</a:t>
            </a:r>
          </a:p>
        </p:txBody>
      </p:sp>
      <p:sp>
        <p:nvSpPr>
          <p:cNvPr id="326666" name="Oval 10">
            <a:extLst>
              <a:ext uri="{FF2B5EF4-FFF2-40B4-BE49-F238E27FC236}">
                <a16:creationId xmlns:a16="http://schemas.microsoft.com/office/drawing/2014/main" id="{686C4341-10B6-053D-1C55-AFAC3DA11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2550"/>
            <a:ext cx="6858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6667" name="Oval 11">
            <a:extLst>
              <a:ext uri="{FF2B5EF4-FFF2-40B4-BE49-F238E27FC236}">
                <a16:creationId xmlns:a16="http://schemas.microsoft.com/office/drawing/2014/main" id="{8499186B-3279-921A-DF38-2A6BE70E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5550"/>
            <a:ext cx="6858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6668" name="Line 12">
            <a:extLst>
              <a:ext uri="{FF2B5EF4-FFF2-40B4-BE49-F238E27FC236}">
                <a16:creationId xmlns:a16="http://schemas.microsoft.com/office/drawing/2014/main" id="{7288B66C-8ABC-03C6-A36C-A6D605BE1C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371600"/>
            <a:ext cx="2362200" cy="13271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9" name="Line 13">
            <a:extLst>
              <a:ext uri="{FF2B5EF4-FFF2-40B4-BE49-F238E27FC236}">
                <a16:creationId xmlns:a16="http://schemas.microsoft.com/office/drawing/2014/main" id="{42110D62-BE61-CA26-F21C-6E5C0D0F29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371600"/>
            <a:ext cx="2514600" cy="24701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0" name="Text Box 14">
            <a:extLst>
              <a:ext uri="{FF2B5EF4-FFF2-40B4-BE49-F238E27FC236}">
                <a16:creationId xmlns:a16="http://schemas.microsoft.com/office/drawing/2014/main" id="{B6EA7185-2C00-54D1-EA7F-315B32AA7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109663"/>
            <a:ext cx="707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663300"/>
                </a:solidFill>
              </a:rPr>
              <a:t>Assembler: .s assembly code to .o relocatable object code</a:t>
            </a:r>
          </a:p>
        </p:txBody>
      </p:sp>
      <p:sp>
        <p:nvSpPr>
          <p:cNvPr id="326671" name="Oval 15">
            <a:extLst>
              <a:ext uri="{FF2B5EF4-FFF2-40B4-BE49-F238E27FC236}">
                <a16:creationId xmlns:a16="http://schemas.microsoft.com/office/drawing/2014/main" id="{A8677AF7-2CCB-2CB3-E372-EFFF97D9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43400"/>
            <a:ext cx="1371600" cy="4572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26672" name="Line 16">
            <a:extLst>
              <a:ext uri="{FF2B5EF4-FFF2-40B4-BE49-F238E27FC236}">
                <a16:creationId xmlns:a16="http://schemas.microsoft.com/office/drawing/2014/main" id="{B6011CD9-9592-5CCA-9965-22229307A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2286000" cy="1143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3" name="Text Box 17">
            <a:extLst>
              <a:ext uri="{FF2B5EF4-FFF2-40B4-BE49-F238E27FC236}">
                <a16:creationId xmlns:a16="http://schemas.microsoft.com/office/drawing/2014/main" id="{16ED91A6-67EA-CA43-8CCC-A50BA8FA0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715000"/>
            <a:ext cx="288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solidFill>
                  <a:srgbClr val="663300"/>
                </a:solidFill>
              </a:rPr>
              <a:t>Linker: .o to executable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05D986-6CE6-1F58-47E4-22DE087FA813}"/>
              </a:ext>
            </a:extLst>
          </p:cNvPr>
          <p:cNvSpPr/>
          <p:nvPr/>
        </p:nvSpPr>
        <p:spPr>
          <a:xfrm>
            <a:off x="0" y="1905000"/>
            <a:ext cx="91440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9B6EED-1DC3-AD0E-C1E0-B758C40A8AEF}"/>
              </a:ext>
            </a:extLst>
          </p:cNvPr>
          <p:cNvSpPr/>
          <p:nvPr/>
        </p:nvSpPr>
        <p:spPr>
          <a:xfrm>
            <a:off x="1333500" y="1487488"/>
            <a:ext cx="381000" cy="381000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1DEEA2A-E3B9-F2E9-F207-A7A95D17A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630613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animBg="1"/>
      <p:bldP spid="326660" grpId="1" animBg="1"/>
      <p:bldP spid="326661" grpId="0" animBg="1"/>
      <p:bldP spid="326661" grpId="1" animBg="1"/>
      <p:bldP spid="326664" grpId="0"/>
      <p:bldP spid="326664" grpId="1"/>
      <p:bldP spid="326666" grpId="0" animBg="1"/>
      <p:bldP spid="326666" grpId="1" animBg="1"/>
      <p:bldP spid="326667" grpId="0" animBg="1"/>
      <p:bldP spid="326667" grpId="1" animBg="1"/>
      <p:bldP spid="326670" grpId="0"/>
      <p:bldP spid="326670" grpId="1"/>
      <p:bldP spid="326671" grpId="0" animBg="1"/>
      <p:bldP spid="326673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2">
            <a:extLst>
              <a:ext uri="{FF2B5EF4-FFF2-40B4-BE49-F238E27FC236}">
                <a16:creationId xmlns:a16="http://schemas.microsoft.com/office/drawing/2014/main" id="{96FFFCBF-A7FD-7163-477D-E7BE50A7E2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2505F34C-1562-397B-BEF7-265C01EA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BBD1B7C8-E117-A233-0F8F-2D3DA401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F9875D-A5D3-4256-8EDF-7DDD305A92D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5205B46F-36D3-301B-CC4B-05A6F1D74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Compilation</a:t>
            </a:r>
          </a:p>
        </p:txBody>
      </p:sp>
      <p:sp>
        <p:nvSpPr>
          <p:cNvPr id="21509" name="AutoShape 4">
            <a:extLst>
              <a:ext uri="{FF2B5EF4-FFF2-40B4-BE49-F238E27FC236}">
                <a16:creationId xmlns:a16="http://schemas.microsoft.com/office/drawing/2014/main" id="{47029BC0-C269-3385-4543-F6F47CE2C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11430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main.c</a:t>
            </a:r>
          </a:p>
        </p:txBody>
      </p:sp>
      <p:sp>
        <p:nvSpPr>
          <p:cNvPr id="21510" name="AutoShape 15">
            <a:extLst>
              <a:ext uri="{FF2B5EF4-FFF2-40B4-BE49-F238E27FC236}">
                <a16:creationId xmlns:a16="http://schemas.microsoft.com/office/drawing/2014/main" id="{7A4509B6-60BF-96CD-0763-A5102FF0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1430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swap.c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E9EDD6B6-25F7-436F-3A1C-87596BA3931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724400"/>
            <a:ext cx="3352800" cy="1600200"/>
            <a:chOff x="2871788" y="4800600"/>
            <a:chExt cx="3352800" cy="1600200"/>
          </a:xfrm>
        </p:grpSpPr>
        <p:sp>
          <p:nvSpPr>
            <p:cNvPr id="21542" name="Rectangle 24">
              <a:extLst>
                <a:ext uri="{FF2B5EF4-FFF2-40B4-BE49-F238E27FC236}">
                  <a16:creationId xmlns:a16="http://schemas.microsoft.com/office/drawing/2014/main" id="{F29FD36D-0647-88B2-9B72-E324D2357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5181600"/>
              <a:ext cx="3352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ld (collect2)</a:t>
              </a:r>
            </a:p>
          </p:txBody>
        </p:sp>
        <p:sp>
          <p:nvSpPr>
            <p:cNvPr id="21543" name="Line 25">
              <a:extLst>
                <a:ext uri="{FF2B5EF4-FFF2-40B4-BE49-F238E27FC236}">
                  <a16:creationId xmlns:a16="http://schemas.microsoft.com/office/drawing/2014/main" id="{C2F46429-B586-B2A3-AEEA-B9A6C102B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26">
              <a:extLst>
                <a:ext uri="{FF2B5EF4-FFF2-40B4-BE49-F238E27FC236}">
                  <a16:creationId xmlns:a16="http://schemas.microsoft.com/office/drawing/2014/main" id="{01F448AA-1EC3-5688-D05F-90DD97EF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27">
              <a:extLst>
                <a:ext uri="{FF2B5EF4-FFF2-40B4-BE49-F238E27FC236}">
                  <a16:creationId xmlns:a16="http://schemas.microsoft.com/office/drawing/2014/main" id="{487CE5F2-086B-63B3-D972-53B662264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188" y="55626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AutoShape 28">
              <a:extLst>
                <a:ext uri="{FF2B5EF4-FFF2-40B4-BE49-F238E27FC236}">
                  <a16:creationId xmlns:a16="http://schemas.microsoft.com/office/drawing/2014/main" id="{50663C75-FDB8-88E2-FF92-A03061D23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688" y="5943600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p</a:t>
              </a:r>
            </a:p>
          </p:txBody>
        </p:sp>
      </p:grpSp>
      <p:sp>
        <p:nvSpPr>
          <p:cNvPr id="327709" name="Text Box 29">
            <a:extLst>
              <a:ext uri="{FF2B5EF4-FFF2-40B4-BE49-F238E27FC236}">
                <a16:creationId xmlns:a16="http://schemas.microsoft.com/office/drawing/2014/main" id="{FB58F42A-610B-055A-E2E3-0A345D1D9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181600"/>
            <a:ext cx="230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ELF Format Files</a:t>
            </a:r>
          </a:p>
        </p:txBody>
      </p:sp>
      <p:sp>
        <p:nvSpPr>
          <p:cNvPr id="327710" name="Line 30">
            <a:extLst>
              <a:ext uri="{FF2B5EF4-FFF2-40B4-BE49-F238E27FC236}">
                <a16:creationId xmlns:a16="http://schemas.microsoft.com/office/drawing/2014/main" id="{4C5018ED-977C-1117-AA67-1B6073D7DA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572000"/>
            <a:ext cx="2590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1" name="Line 31">
            <a:extLst>
              <a:ext uri="{FF2B5EF4-FFF2-40B4-BE49-F238E27FC236}">
                <a16:creationId xmlns:a16="http://schemas.microsoft.com/office/drawing/2014/main" id="{6B6832DB-4BA0-ED36-FF66-0D5813B339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4800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2" name="Line 32">
            <a:extLst>
              <a:ext uri="{FF2B5EF4-FFF2-40B4-BE49-F238E27FC236}">
                <a16:creationId xmlns:a16="http://schemas.microsoft.com/office/drawing/2014/main" id="{718FECD5-AF45-F8B6-54B6-52EEC0B9A2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4864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3" name="Text Box 33">
            <a:extLst>
              <a:ext uri="{FF2B5EF4-FFF2-40B4-BE49-F238E27FC236}">
                <a16:creationId xmlns:a16="http://schemas.microsoft.com/office/drawing/2014/main" id="{04C49C4E-EE71-C596-E33A-C8C33FABF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1757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Linking step</a:t>
            </a:r>
          </a:p>
        </p:txBody>
      </p:sp>
      <p:sp>
        <p:nvSpPr>
          <p:cNvPr id="327714" name="Line 34">
            <a:extLst>
              <a:ext uri="{FF2B5EF4-FFF2-40B4-BE49-F238E27FC236}">
                <a16:creationId xmlns:a16="http://schemas.microsoft.com/office/drawing/2014/main" id="{99D2FEEF-892D-4FFE-F59B-AFC8977C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229225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43">
            <a:extLst>
              <a:ext uri="{FF2B5EF4-FFF2-40B4-BE49-F238E27FC236}">
                <a16:creationId xmlns:a16="http://schemas.microsoft.com/office/drawing/2014/main" id="{C51DC8EE-3E9B-6A56-D491-66A68FC6E5C8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3200400"/>
            <a:ext cx="5518150" cy="1655763"/>
            <a:chOff x="2857500" y="3200400"/>
            <a:chExt cx="5518352" cy="1655981"/>
          </a:xfrm>
        </p:grpSpPr>
        <p:sp>
          <p:nvSpPr>
            <p:cNvPr id="21533" name="AutoShape 10">
              <a:extLst>
                <a:ext uri="{FF2B5EF4-FFF2-40B4-BE49-F238E27FC236}">
                  <a16:creationId xmlns:a16="http://schemas.microsoft.com/office/drawing/2014/main" id="{7828C0D7-A21A-63D2-8F99-6DE32F37F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0" y="4343400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main.o</a:t>
              </a:r>
            </a:p>
          </p:txBody>
        </p:sp>
        <p:sp>
          <p:nvSpPr>
            <p:cNvPr id="21534" name="Line 11">
              <a:extLst>
                <a:ext uri="{FF2B5EF4-FFF2-40B4-BE49-F238E27FC236}">
                  <a16:creationId xmlns:a16="http://schemas.microsoft.com/office/drawing/2014/main" id="{D5E2638B-0DE1-C695-9D04-EEF2757B5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32004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Rectangle 12">
              <a:extLst>
                <a:ext uri="{FF2B5EF4-FFF2-40B4-BE49-F238E27FC236}">
                  <a16:creationId xmlns:a16="http://schemas.microsoft.com/office/drawing/2014/main" id="{D0BBA83F-8F1B-9BA1-57B0-8569A5868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581400"/>
              <a:ext cx="1066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as</a:t>
              </a:r>
            </a:p>
          </p:txBody>
        </p:sp>
        <p:sp>
          <p:nvSpPr>
            <p:cNvPr id="21536" name="Line 14">
              <a:extLst>
                <a:ext uri="{FF2B5EF4-FFF2-40B4-BE49-F238E27FC236}">
                  <a16:creationId xmlns:a16="http://schemas.microsoft.com/office/drawing/2014/main" id="{48BCD2FC-F97F-740E-27D8-E27472590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39624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AutoShape 19">
              <a:extLst>
                <a:ext uri="{FF2B5EF4-FFF2-40B4-BE49-F238E27FC236}">
                  <a16:creationId xmlns:a16="http://schemas.microsoft.com/office/drawing/2014/main" id="{D44DAC6B-F75F-5AB6-6DAE-03B3E87E3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4343400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swap.o</a:t>
              </a:r>
            </a:p>
          </p:txBody>
        </p:sp>
        <p:sp>
          <p:nvSpPr>
            <p:cNvPr id="21538" name="Line 20">
              <a:extLst>
                <a:ext uri="{FF2B5EF4-FFF2-40B4-BE49-F238E27FC236}">
                  <a16:creationId xmlns:a16="http://schemas.microsoft.com/office/drawing/2014/main" id="{85C671CF-A085-87A7-C3C7-88F98EACE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32004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Rectangle 21">
              <a:extLst>
                <a:ext uri="{FF2B5EF4-FFF2-40B4-BE49-F238E27FC236}">
                  <a16:creationId xmlns:a16="http://schemas.microsoft.com/office/drawing/2014/main" id="{F7CF0D05-2DA5-885B-F65A-FA15E089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0" y="3581400"/>
              <a:ext cx="1066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as</a:t>
              </a:r>
            </a:p>
          </p:txBody>
        </p:sp>
        <p:sp>
          <p:nvSpPr>
            <p:cNvPr id="21540" name="Line 23">
              <a:extLst>
                <a:ext uri="{FF2B5EF4-FFF2-40B4-BE49-F238E27FC236}">
                  <a16:creationId xmlns:a16="http://schemas.microsoft.com/office/drawing/2014/main" id="{4E0814F0-2AA1-D167-F4A3-37D0C6ADA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39624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Text Box 36">
              <a:extLst>
                <a:ext uri="{FF2B5EF4-FFF2-40B4-BE49-F238E27FC236}">
                  <a16:creationId xmlns:a16="http://schemas.microsoft.com/office/drawing/2014/main" id="{9545493A-85FB-9D02-C380-E07C5CD98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7025" y="4210050"/>
              <a:ext cx="169882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/>
                <a:t>Relocatable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800"/>
                <a:t>object code</a:t>
              </a:r>
            </a:p>
          </p:txBody>
        </p:sp>
      </p:grpSp>
      <p:sp>
        <p:nvSpPr>
          <p:cNvPr id="327717" name="Line 37">
            <a:extLst>
              <a:ext uri="{FF2B5EF4-FFF2-40B4-BE49-F238E27FC236}">
                <a16:creationId xmlns:a16="http://schemas.microsoft.com/office/drawing/2014/main" id="{1A5B52BF-3DC3-2B8B-EB13-9BDF9A3FA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6153150"/>
            <a:ext cx="1019175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8" name="Text Box 38">
            <a:extLst>
              <a:ext uri="{FF2B5EF4-FFF2-40B4-BE49-F238E27FC236}">
                <a16:creationId xmlns:a16="http://schemas.microsoft.com/office/drawing/2014/main" id="{544D7A37-5C0B-53AC-BFC9-CF10A311B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43600"/>
            <a:ext cx="159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Executable</a:t>
            </a:r>
          </a:p>
        </p:txBody>
      </p:sp>
      <p:sp>
        <p:nvSpPr>
          <p:cNvPr id="21521" name="Text Box 36">
            <a:extLst>
              <a:ext uri="{FF2B5EF4-FFF2-40B4-BE49-F238E27FC236}">
                <a16:creationId xmlns:a16="http://schemas.microsoft.com/office/drawing/2014/main" id="{71ED842E-C398-8E78-A207-95820386C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143000"/>
            <a:ext cx="1982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C source code</a:t>
            </a:r>
          </a:p>
        </p:txBody>
      </p:sp>
      <p:grpSp>
        <p:nvGrpSpPr>
          <p:cNvPr id="4" name="Group 42">
            <a:extLst>
              <a:ext uri="{FF2B5EF4-FFF2-40B4-BE49-F238E27FC236}">
                <a16:creationId xmlns:a16="http://schemas.microsoft.com/office/drawing/2014/main" id="{CFF2CD77-4B01-5EC7-8066-2DAC8600384F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1600200"/>
            <a:ext cx="5961063" cy="1604963"/>
            <a:chOff x="2857500" y="1600200"/>
            <a:chExt cx="5961817" cy="1604963"/>
          </a:xfrm>
        </p:grpSpPr>
        <p:sp>
          <p:nvSpPr>
            <p:cNvPr id="21524" name="Line 6">
              <a:extLst>
                <a:ext uri="{FF2B5EF4-FFF2-40B4-BE49-F238E27FC236}">
                  <a16:creationId xmlns:a16="http://schemas.microsoft.com/office/drawing/2014/main" id="{CAFA31CE-2483-35C6-F43A-92BEB67A6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16002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Rectangle 7">
              <a:extLst>
                <a:ext uri="{FF2B5EF4-FFF2-40B4-BE49-F238E27FC236}">
                  <a16:creationId xmlns:a16="http://schemas.microsoft.com/office/drawing/2014/main" id="{A4EEB08B-A24C-1396-AEFE-54C5B791A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1981200"/>
              <a:ext cx="1066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cc1</a:t>
              </a:r>
            </a:p>
          </p:txBody>
        </p:sp>
        <p:sp>
          <p:nvSpPr>
            <p:cNvPr id="21526" name="AutoShape 9">
              <a:extLst>
                <a:ext uri="{FF2B5EF4-FFF2-40B4-BE49-F238E27FC236}">
                  <a16:creationId xmlns:a16="http://schemas.microsoft.com/office/drawing/2014/main" id="{809E2309-D699-562D-A86F-B683CC5D0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0" y="2747963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main.s</a:t>
              </a:r>
            </a:p>
          </p:txBody>
        </p:sp>
        <p:sp>
          <p:nvSpPr>
            <p:cNvPr id="21527" name="Line 13">
              <a:extLst>
                <a:ext uri="{FF2B5EF4-FFF2-40B4-BE49-F238E27FC236}">
                  <a16:creationId xmlns:a16="http://schemas.microsoft.com/office/drawing/2014/main" id="{6AF0308D-1B6F-0BBA-7EA8-D2B0DACC7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23622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16">
              <a:extLst>
                <a:ext uri="{FF2B5EF4-FFF2-40B4-BE49-F238E27FC236}">
                  <a16:creationId xmlns:a16="http://schemas.microsoft.com/office/drawing/2014/main" id="{B7898144-A072-88F8-6653-DF6BAB184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16002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Rectangle 17">
              <a:extLst>
                <a:ext uri="{FF2B5EF4-FFF2-40B4-BE49-F238E27FC236}">
                  <a16:creationId xmlns:a16="http://schemas.microsoft.com/office/drawing/2014/main" id="{9BA14302-37D9-45B2-17ED-2D8B0EE9F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0" y="1981200"/>
              <a:ext cx="1066800" cy="3810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cc1</a:t>
              </a:r>
            </a:p>
          </p:txBody>
        </p:sp>
        <p:sp>
          <p:nvSpPr>
            <p:cNvPr id="21530" name="AutoShape 18">
              <a:extLst>
                <a:ext uri="{FF2B5EF4-FFF2-40B4-BE49-F238E27FC236}">
                  <a16:creationId xmlns:a16="http://schemas.microsoft.com/office/drawing/2014/main" id="{FA521C10-A381-529A-58BA-85633C9A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747963"/>
              <a:ext cx="1143000" cy="45720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swap.s</a:t>
              </a:r>
            </a:p>
          </p:txBody>
        </p:sp>
        <p:sp>
          <p:nvSpPr>
            <p:cNvPr id="21531" name="Line 22">
              <a:extLst>
                <a:ext uri="{FF2B5EF4-FFF2-40B4-BE49-F238E27FC236}">
                  <a16:creationId xmlns:a16="http://schemas.microsoft.com/office/drawing/2014/main" id="{BF145B73-E345-7C6A-EAE1-A333C4346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6900" y="23622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Text Box 36">
              <a:extLst>
                <a:ext uri="{FF2B5EF4-FFF2-40B4-BE49-F238E27FC236}">
                  <a16:creationId xmlns:a16="http://schemas.microsoft.com/office/drawing/2014/main" id="{C9D81930-F345-9995-6054-F642C7B79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2831068"/>
              <a:ext cx="21137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/>
                <a:t>Assembly code</a:t>
              </a:r>
            </a:p>
          </p:txBody>
        </p:sp>
      </p:grpSp>
      <p:sp>
        <p:nvSpPr>
          <p:cNvPr id="21523" name="TextBox 41">
            <a:extLst>
              <a:ext uri="{FF2B5EF4-FFF2-40B4-BE49-F238E27FC236}">
                <a16:creationId xmlns:a16="http://schemas.microsoft.com/office/drawing/2014/main" id="{57E1B98A-2E20-C7F1-C241-3820887B8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7200"/>
            <a:ext cx="4894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UNIX% cc -O –g -o p main.c swap.c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9" grpId="0"/>
      <p:bldP spid="327713" grpId="0"/>
      <p:bldP spid="327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4">
            <a:extLst>
              <a:ext uri="{FF2B5EF4-FFF2-40B4-BE49-F238E27FC236}">
                <a16:creationId xmlns:a16="http://schemas.microsoft.com/office/drawing/2014/main" id="{6829C905-EB7C-F4C8-FD3C-97EB79EEDC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5">
            <a:extLst>
              <a:ext uri="{FF2B5EF4-FFF2-40B4-BE49-F238E27FC236}">
                <a16:creationId xmlns:a16="http://schemas.microsoft.com/office/drawing/2014/main" id="{7C8BA0DC-BDA3-437E-E85C-A9762986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2531" name="Slide Number Placeholder 6">
            <a:extLst>
              <a:ext uri="{FF2B5EF4-FFF2-40B4-BE49-F238E27FC236}">
                <a16:creationId xmlns:a16="http://schemas.microsoft.com/office/drawing/2014/main" id="{0E9E743B-457C-FAC1-658D-D7366515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F0C7E0-3A8B-48AF-95DA-2472410CE94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19">
            <a:extLst>
              <a:ext uri="{FF2B5EF4-FFF2-40B4-BE49-F238E27FC236}">
                <a16:creationId xmlns:a16="http://schemas.microsoft.com/office/drawing/2014/main" id="{4F376AB6-4299-5840-45B9-0DD3116F0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ELF (Executable Linkable Format)</a:t>
            </a:r>
          </a:p>
        </p:txBody>
      </p:sp>
      <p:sp>
        <p:nvSpPr>
          <p:cNvPr id="22533" name="Rectangle 20">
            <a:extLst>
              <a:ext uri="{FF2B5EF4-FFF2-40B4-BE49-F238E27FC236}">
                <a16:creationId xmlns:a16="http://schemas.microsoft.com/office/drawing/2014/main" id="{B7AF08D4-91BE-86C2-C6D7-D77734148C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Order &amp; existence of segments is arbitrary, except ELF header must be present and first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34D9D794-CB83-D2DE-8454-E5CB99FAA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2535" name="Text Box 4">
            <a:extLst>
              <a:ext uri="{FF2B5EF4-FFF2-40B4-BE49-F238E27FC236}">
                <a16:creationId xmlns:a16="http://schemas.microsoft.com/office/drawing/2014/main" id="{86AAC16C-13EB-2154-D1D2-2036786B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2536" name="Rectangle 6">
            <a:extLst>
              <a:ext uri="{FF2B5EF4-FFF2-40B4-BE49-F238E27FC236}">
                <a16:creationId xmlns:a16="http://schemas.microsoft.com/office/drawing/2014/main" id="{ABAE070E-49DA-6165-68A6-F2C3DE623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2537" name="Rectangle 7">
            <a:extLst>
              <a:ext uri="{FF2B5EF4-FFF2-40B4-BE49-F238E27FC236}">
                <a16:creationId xmlns:a16="http://schemas.microsoft.com/office/drawing/2014/main" id="{A7027634-0535-B800-8383-249677616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2538" name="Rectangle 8">
            <a:extLst>
              <a:ext uri="{FF2B5EF4-FFF2-40B4-BE49-F238E27FC236}">
                <a16:creationId xmlns:a16="http://schemas.microsoft.com/office/drawing/2014/main" id="{10D13C63-D49D-2283-719D-D5B01A187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2539" name="Rectangle 9">
            <a:extLst>
              <a:ext uri="{FF2B5EF4-FFF2-40B4-BE49-F238E27FC236}">
                <a16:creationId xmlns:a16="http://schemas.microsoft.com/office/drawing/2014/main" id="{33E5115F-B2B1-BDFD-3E6D-C85D7FA9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2540" name="Rectangle 10">
            <a:extLst>
              <a:ext uri="{FF2B5EF4-FFF2-40B4-BE49-F238E27FC236}">
                <a16:creationId xmlns:a16="http://schemas.microsoft.com/office/drawing/2014/main" id="{BAC2A45D-F312-696B-DAE6-4CB231AFC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2541" name="Rectangle 11">
            <a:extLst>
              <a:ext uri="{FF2B5EF4-FFF2-40B4-BE49-F238E27FC236}">
                <a16:creationId xmlns:a16="http://schemas.microsoft.com/office/drawing/2014/main" id="{B60E9496-7119-64EE-13F1-08E6F1EE8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2542" name="Rectangle 12">
            <a:extLst>
              <a:ext uri="{FF2B5EF4-FFF2-40B4-BE49-F238E27FC236}">
                <a16:creationId xmlns:a16="http://schemas.microsoft.com/office/drawing/2014/main" id="{B2929F8E-1932-E60A-B271-1EDF7DC93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2543" name="Rectangle 13">
            <a:extLst>
              <a:ext uri="{FF2B5EF4-FFF2-40B4-BE49-F238E27FC236}">
                <a16:creationId xmlns:a16="http://schemas.microsoft.com/office/drawing/2014/main" id="{0D53EDCC-5AF3-80FD-17A2-D1DE59863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2544" name="Rectangle 14">
            <a:extLst>
              <a:ext uri="{FF2B5EF4-FFF2-40B4-BE49-F238E27FC236}">
                <a16:creationId xmlns:a16="http://schemas.microsoft.com/office/drawing/2014/main" id="{2F8797F0-13EE-C750-879B-8A027835D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2545" name="Rectangle 15">
            <a:extLst>
              <a:ext uri="{FF2B5EF4-FFF2-40B4-BE49-F238E27FC236}">
                <a16:creationId xmlns:a16="http://schemas.microsoft.com/office/drawing/2014/main" id="{17247EF6-2B1E-44FD-8546-1078128DA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2546" name="Rectangle 16">
            <a:extLst>
              <a:ext uri="{FF2B5EF4-FFF2-40B4-BE49-F238E27FC236}">
                <a16:creationId xmlns:a16="http://schemas.microsoft.com/office/drawing/2014/main" id="{386933AE-B8BF-276D-CCEB-55F7C03B7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4">
            <a:extLst>
              <a:ext uri="{FF2B5EF4-FFF2-40B4-BE49-F238E27FC236}">
                <a16:creationId xmlns:a16="http://schemas.microsoft.com/office/drawing/2014/main" id="{5159C52A-FFD9-D200-DA70-C984B2DD56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5">
            <a:extLst>
              <a:ext uri="{FF2B5EF4-FFF2-40B4-BE49-F238E27FC236}">
                <a16:creationId xmlns:a16="http://schemas.microsoft.com/office/drawing/2014/main" id="{38987D29-0546-B9B3-03B7-AC913955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Linking</a:t>
            </a:r>
          </a:p>
        </p:txBody>
      </p:sp>
      <p:sp>
        <p:nvSpPr>
          <p:cNvPr id="23555" name="Slide Number Placeholder 6">
            <a:extLst>
              <a:ext uri="{FF2B5EF4-FFF2-40B4-BE49-F238E27FC236}">
                <a16:creationId xmlns:a16="http://schemas.microsoft.com/office/drawing/2014/main" id="{F1E578E0-CFE0-6D22-88BB-36D37C3B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E626FD-88BF-495A-AAE8-8CACE0E831F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0">
            <a:extLst>
              <a:ext uri="{FF2B5EF4-FFF2-40B4-BE49-F238E27FC236}">
                <a16:creationId xmlns:a16="http://schemas.microsoft.com/office/drawing/2014/main" id="{66EBFB44-26BA-4537-365D-0A763FE9F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ELF Header</a:t>
            </a:r>
          </a:p>
        </p:txBody>
      </p:sp>
      <p:sp>
        <p:nvSpPr>
          <p:cNvPr id="23557" name="Rectangle 21">
            <a:extLst>
              <a:ext uri="{FF2B5EF4-FFF2-40B4-BE49-F238E27FC236}">
                <a16:creationId xmlns:a16="http://schemas.microsoft.com/office/drawing/2014/main" id="{316BA9A8-9CA0-F320-1A91-AB4FDF201C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Basic description of file contents:</a:t>
            </a:r>
          </a:p>
          <a:p>
            <a:pPr lvl="1" eaLnBrk="1" hangingPunct="1"/>
            <a:r>
              <a:rPr lang="en-US" altLang="en-US" sz="1800"/>
              <a:t>File format identifier</a:t>
            </a:r>
          </a:p>
          <a:p>
            <a:pPr lvl="1" eaLnBrk="1" hangingPunct="1"/>
            <a:r>
              <a:rPr lang="en-US" altLang="en-US" sz="1800"/>
              <a:t>Architecture</a:t>
            </a:r>
          </a:p>
          <a:p>
            <a:pPr lvl="1" eaLnBrk="1" hangingPunct="1"/>
            <a:r>
              <a:rPr lang="en-US" altLang="en-US" sz="1800"/>
              <a:t>Endianness</a:t>
            </a:r>
          </a:p>
          <a:p>
            <a:pPr lvl="1" eaLnBrk="1" hangingPunct="1"/>
            <a:r>
              <a:rPr lang="en-US" altLang="en-US" sz="1800"/>
              <a:t>Alignment requirement for other sections</a:t>
            </a:r>
          </a:p>
          <a:p>
            <a:pPr lvl="1" eaLnBrk="1" hangingPunct="1"/>
            <a:r>
              <a:rPr lang="en-US" altLang="en-US" sz="1800"/>
              <a:t>Location of other sections</a:t>
            </a:r>
          </a:p>
          <a:p>
            <a:pPr lvl="1" eaLnBrk="1" hangingPunct="1"/>
            <a:r>
              <a:rPr lang="en-US" altLang="en-US" sz="1800"/>
              <a:t>Code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s starting address</a:t>
            </a:r>
          </a:p>
          <a:p>
            <a:pPr lvl="1" eaLnBrk="1" hangingPunct="1"/>
            <a:r>
              <a:rPr lang="en-US" altLang="en-US" sz="1800"/>
              <a:t>…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23558" name="Rectangle 7">
            <a:extLst>
              <a:ext uri="{FF2B5EF4-FFF2-40B4-BE49-F238E27FC236}">
                <a16:creationId xmlns:a16="http://schemas.microsoft.com/office/drawing/2014/main" id="{AEE0F483-23AB-8800-E07C-F3EF57FE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301750"/>
            <a:ext cx="2971800" cy="3810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ELF header</a:t>
            </a:r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45D69E66-F2A7-0C48-00D6-81C7C4853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1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5A6344EE-1C31-9BB7-8050-D4CDF94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8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Program header table</a:t>
            </a:r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267B4155-F6FE-FE7F-6717-DF9616C5E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63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.text</a:t>
            </a:r>
          </a:p>
        </p:txBody>
      </p:sp>
      <p:sp>
        <p:nvSpPr>
          <p:cNvPr id="23562" name="Rectangle 11">
            <a:extLst>
              <a:ext uri="{FF2B5EF4-FFF2-40B4-BE49-F238E27FC236}">
                <a16:creationId xmlns:a16="http://schemas.microsoft.com/office/drawing/2014/main" id="{18739681-A82B-681E-E91F-B684922E6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25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.data</a:t>
            </a:r>
          </a:p>
        </p:txBody>
      </p:sp>
      <p:sp>
        <p:nvSpPr>
          <p:cNvPr id="23563" name="Rectangle 12">
            <a:extLst>
              <a:ext uri="{FF2B5EF4-FFF2-40B4-BE49-F238E27FC236}">
                <a16:creationId xmlns:a16="http://schemas.microsoft.com/office/drawing/2014/main" id="{570C7688-A5FB-F80C-DC99-87D78E103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6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.bss</a:t>
            </a:r>
          </a:p>
        </p:txBody>
      </p:sp>
      <p:sp>
        <p:nvSpPr>
          <p:cNvPr id="23564" name="Rectangle 13">
            <a:extLst>
              <a:ext uri="{FF2B5EF4-FFF2-40B4-BE49-F238E27FC236}">
                <a16:creationId xmlns:a16="http://schemas.microsoft.com/office/drawing/2014/main" id="{C1FE9408-64CA-1F43-2189-790C46E46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7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.symtab</a:t>
            </a:r>
          </a:p>
        </p:txBody>
      </p:sp>
      <p:sp>
        <p:nvSpPr>
          <p:cNvPr id="23565" name="Rectangle 14">
            <a:extLst>
              <a:ext uri="{FF2B5EF4-FFF2-40B4-BE49-F238E27FC236}">
                <a16:creationId xmlns:a16="http://schemas.microsoft.com/office/drawing/2014/main" id="{D43B538B-3D35-7789-4F26-98CFF76BC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8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.rel.text</a:t>
            </a:r>
          </a:p>
        </p:txBody>
      </p:sp>
      <p:sp>
        <p:nvSpPr>
          <p:cNvPr id="23566" name="Rectangle 15">
            <a:extLst>
              <a:ext uri="{FF2B5EF4-FFF2-40B4-BE49-F238E27FC236}">
                <a16:creationId xmlns:a16="http://schemas.microsoft.com/office/drawing/2014/main" id="{F90656CE-ABDA-CA4F-B257-82771A343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9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.rel.data</a:t>
            </a:r>
          </a:p>
        </p:txBody>
      </p:sp>
      <p:sp>
        <p:nvSpPr>
          <p:cNvPr id="23567" name="Rectangle 16">
            <a:extLst>
              <a:ext uri="{FF2B5EF4-FFF2-40B4-BE49-F238E27FC236}">
                <a16:creationId xmlns:a16="http://schemas.microsoft.com/office/drawing/2014/main" id="{0F1B02C4-EF92-4B3F-619E-9574BE2A1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30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.debug</a:t>
            </a:r>
          </a:p>
        </p:txBody>
      </p:sp>
      <p:sp>
        <p:nvSpPr>
          <p:cNvPr id="23568" name="Rectangle 17">
            <a:extLst>
              <a:ext uri="{FF2B5EF4-FFF2-40B4-BE49-F238E27FC236}">
                <a16:creationId xmlns:a16="http://schemas.microsoft.com/office/drawing/2014/main" id="{1C7D0BFC-DBFC-96B7-CC41-A0FE96971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92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Section header table</a:t>
            </a:r>
          </a:p>
        </p:txBody>
      </p:sp>
      <p:sp>
        <p:nvSpPr>
          <p:cNvPr id="23569" name="Rectangle 18">
            <a:extLst>
              <a:ext uri="{FF2B5EF4-FFF2-40B4-BE49-F238E27FC236}">
                <a16:creationId xmlns:a16="http://schemas.microsoft.com/office/drawing/2014/main" id="{2EE38B09-5056-FA24-B472-7A3563EA9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1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3570" name="Rectangle 19">
            <a:extLst>
              <a:ext uri="{FF2B5EF4-FFF2-40B4-BE49-F238E27FC236}">
                <a16:creationId xmlns:a16="http://schemas.microsoft.com/office/drawing/2014/main" id="{8D39907E-2C3C-BB84-39EF-268C7D009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44750"/>
            <a:ext cx="2971800" cy="3810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anose="020B0604030504040204" pitchFamily="34" charset="0"/>
              </a:rPr>
              <a:t>.rodata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5477</Words>
  <Application>Microsoft Office PowerPoint</Application>
  <PresentationFormat>On-screen Show (4:3)</PresentationFormat>
  <Paragraphs>1182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Default Design</vt:lpstr>
      <vt:lpstr>Linking</vt:lpstr>
      <vt:lpstr>Objectives</vt:lpstr>
      <vt:lpstr>Example Program (2 .c files)</vt:lpstr>
      <vt:lpstr>An Analogy for Linking</vt:lpstr>
      <vt:lpstr>Linking</vt:lpstr>
      <vt:lpstr>Compilation</vt:lpstr>
      <vt:lpstr>Compilation</vt:lpstr>
      <vt:lpstr>ELF (Executable Linkable Format)</vt:lpstr>
      <vt:lpstr>ELF Header</vt:lpstr>
      <vt:lpstr>Program and Section Headers</vt:lpstr>
      <vt:lpstr>Text Section</vt:lpstr>
      <vt:lpstr>Data Sections</vt:lpstr>
      <vt:lpstr>Symbol Table</vt:lpstr>
      <vt:lpstr>Relocation Information</vt:lpstr>
      <vt:lpstr>Debug Section</vt:lpstr>
      <vt:lpstr>Other Sections</vt:lpstr>
      <vt:lpstr>Linker Symbol Classification</vt:lpstr>
      <vt:lpstr>Linker Symbols</vt:lpstr>
      <vt:lpstr>Linker Symbols</vt:lpstr>
      <vt:lpstr>Linker Symbols</vt:lpstr>
      <vt:lpstr>Linking Steps</vt:lpstr>
      <vt:lpstr>Problem: Undefined Symbols</vt:lpstr>
      <vt:lpstr>Problem: Multiply Defined Symbols</vt:lpstr>
      <vt:lpstr>Linking: Example</vt:lpstr>
      <vt:lpstr>Linking: Example</vt:lpstr>
      <vt:lpstr>Linking: Example</vt:lpstr>
      <vt:lpstr>Linking: Example</vt:lpstr>
      <vt:lpstr>Strong &amp; Weak Symbols</vt:lpstr>
      <vt:lpstr>Strong &amp; Weak Symbols</vt:lpstr>
      <vt:lpstr>Linker Puzzles: What Happens?</vt:lpstr>
      <vt:lpstr>Advanced Note: Name Mangling</vt:lpstr>
      <vt:lpstr>Linking Steps</vt:lpstr>
      <vt:lpstr>.symtab &amp; Pseudo-Instructions in main.s</vt:lpstr>
      <vt:lpstr>.symtab &amp; Pseudo-Instructions in swap.s</vt:lpstr>
      <vt:lpstr>Symbol Resolution</vt:lpstr>
      <vt:lpstr>Relocation</vt:lpstr>
      <vt:lpstr>Relocation: Merging Files</vt:lpstr>
      <vt:lpstr>Linking: Relocation</vt:lpstr>
      <vt:lpstr>Linking: Relocation</vt:lpstr>
      <vt:lpstr>After Relocation</vt:lpstr>
      <vt:lpstr>After Relocation</vt:lpstr>
      <vt:lpstr>Libraries</vt:lpstr>
      <vt:lpstr>Two Common Libraries</vt:lpstr>
      <vt:lpstr>Creating a Library</vt:lpstr>
      <vt:lpstr>Using a library</vt:lpstr>
      <vt:lpstr>How to Link: Basic Algorithm</vt:lpstr>
      <vt:lpstr>Why UNIX% cc libvector.a main.o  Doesn’t Work </vt:lpstr>
      <vt:lpstr>Dynamic Libraries</vt:lpstr>
      <vt:lpstr>Static &amp; Dynamic Libraries</vt:lpstr>
      <vt:lpstr>Static &amp; Dynamic Libraries</vt:lpstr>
      <vt:lpstr>Loading</vt:lpstr>
      <vt:lpstr>Creating the Memory Image (sort of…)</vt:lpstr>
      <vt:lpstr>Starting the Program</vt:lpstr>
      <vt:lpstr>Position Independent Code</vt:lpstr>
      <vt:lpstr>Position Independent Code</vt:lpstr>
      <vt:lpstr>Position Independent Code</vt:lpstr>
      <vt:lpstr>Library Interpositioning</vt:lpstr>
      <vt:lpstr>Dynamic Linking at Run-Time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</dc:title>
  <dc:creator/>
  <cp:lastModifiedBy/>
  <cp:revision>264</cp:revision>
  <dcterms:created xsi:type="dcterms:W3CDTF">1901-01-01T05:00:00Z</dcterms:created>
  <dcterms:modified xsi:type="dcterms:W3CDTF">2024-02-06T18:12:08Z</dcterms:modified>
</cp:coreProperties>
</file>