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91"/>
  </p:notesMasterIdLst>
  <p:handoutMasterIdLst>
    <p:handoutMasterId r:id="rId92"/>
  </p:handoutMasterIdLst>
  <p:sldIdLst>
    <p:sldId id="256" r:id="rId2"/>
    <p:sldId id="421" r:id="rId3"/>
    <p:sldId id="328" r:id="rId4"/>
    <p:sldId id="329" r:id="rId5"/>
    <p:sldId id="330" r:id="rId6"/>
    <p:sldId id="400" r:id="rId7"/>
    <p:sldId id="331" r:id="rId8"/>
    <p:sldId id="401" r:id="rId9"/>
    <p:sldId id="402" r:id="rId10"/>
    <p:sldId id="403" r:id="rId11"/>
    <p:sldId id="404" r:id="rId12"/>
    <p:sldId id="406" r:id="rId13"/>
    <p:sldId id="409" r:id="rId14"/>
    <p:sldId id="407" r:id="rId15"/>
    <p:sldId id="439" r:id="rId16"/>
    <p:sldId id="405" r:id="rId17"/>
    <p:sldId id="412" r:id="rId18"/>
    <p:sldId id="413" r:id="rId19"/>
    <p:sldId id="410" r:id="rId20"/>
    <p:sldId id="345" r:id="rId21"/>
    <p:sldId id="420" r:id="rId22"/>
    <p:sldId id="346" r:id="rId23"/>
    <p:sldId id="347" r:id="rId24"/>
    <p:sldId id="348" r:id="rId25"/>
    <p:sldId id="349" r:id="rId26"/>
    <p:sldId id="350" r:id="rId27"/>
    <p:sldId id="351" r:id="rId28"/>
    <p:sldId id="419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428" r:id="rId40"/>
    <p:sldId id="429" r:id="rId41"/>
    <p:sldId id="430" r:id="rId42"/>
    <p:sldId id="431" r:id="rId43"/>
    <p:sldId id="432" r:id="rId44"/>
    <p:sldId id="433" r:id="rId45"/>
    <p:sldId id="417" r:id="rId46"/>
    <p:sldId id="418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70" r:id="rId56"/>
    <p:sldId id="374" r:id="rId57"/>
    <p:sldId id="375" r:id="rId58"/>
    <p:sldId id="438" r:id="rId59"/>
    <p:sldId id="376" r:id="rId60"/>
    <p:sldId id="377" r:id="rId61"/>
    <p:sldId id="435" r:id="rId62"/>
    <p:sldId id="436" r:id="rId63"/>
    <p:sldId id="437" r:id="rId64"/>
    <p:sldId id="379" r:id="rId65"/>
    <p:sldId id="380" r:id="rId66"/>
    <p:sldId id="381" r:id="rId67"/>
    <p:sldId id="382" r:id="rId68"/>
    <p:sldId id="440" r:id="rId69"/>
    <p:sldId id="383" r:id="rId70"/>
    <p:sldId id="384" r:id="rId71"/>
    <p:sldId id="385" r:id="rId72"/>
    <p:sldId id="386" r:id="rId73"/>
    <p:sldId id="387" r:id="rId74"/>
    <p:sldId id="441" r:id="rId75"/>
    <p:sldId id="388" r:id="rId76"/>
    <p:sldId id="434" r:id="rId77"/>
    <p:sldId id="442" r:id="rId78"/>
    <p:sldId id="389" r:id="rId79"/>
    <p:sldId id="390" r:id="rId80"/>
    <p:sldId id="391" r:id="rId81"/>
    <p:sldId id="392" r:id="rId82"/>
    <p:sldId id="393" r:id="rId83"/>
    <p:sldId id="394" r:id="rId84"/>
    <p:sldId id="395" r:id="rId85"/>
    <p:sldId id="396" r:id="rId86"/>
    <p:sldId id="397" r:id="rId87"/>
    <p:sldId id="398" r:id="rId88"/>
    <p:sldId id="399" r:id="rId89"/>
    <p:sldId id="326" r:id="rId9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7CD84-20DE-7B7E-7BD3-B35E8003D4FB}" v="6" dt="2024-03-05T16:56:10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701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39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6.xml"/><Relationship Id="rId13" Type="http://schemas.openxmlformats.org/officeDocument/2006/relationships/slide" Target="slides/slide84.xml"/><Relationship Id="rId3" Type="http://schemas.openxmlformats.org/officeDocument/2006/relationships/slide" Target="slides/slide12.xml"/><Relationship Id="rId7" Type="http://schemas.openxmlformats.org/officeDocument/2006/relationships/slide" Target="slides/slide52.xml"/><Relationship Id="rId12" Type="http://schemas.openxmlformats.org/officeDocument/2006/relationships/slide" Target="slides/slide83.xml"/><Relationship Id="rId2" Type="http://schemas.openxmlformats.org/officeDocument/2006/relationships/slide" Target="slides/slide7.xml"/><Relationship Id="rId1" Type="http://schemas.openxmlformats.org/officeDocument/2006/relationships/slide" Target="slides/slide5.xml"/><Relationship Id="rId6" Type="http://schemas.openxmlformats.org/officeDocument/2006/relationships/slide" Target="slides/slide51.xml"/><Relationship Id="rId11" Type="http://schemas.openxmlformats.org/officeDocument/2006/relationships/slide" Target="slides/slide67.xml"/><Relationship Id="rId5" Type="http://schemas.openxmlformats.org/officeDocument/2006/relationships/slide" Target="slides/slide14.xml"/><Relationship Id="rId10" Type="http://schemas.openxmlformats.org/officeDocument/2006/relationships/slide" Target="slides/slide60.xml"/><Relationship Id="rId4" Type="http://schemas.openxmlformats.org/officeDocument/2006/relationships/slide" Target="slides/slide13.xml"/><Relationship Id="rId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DF25AE-938F-D2AF-56F1-7BB516ED14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884425-B80D-8D96-359C-CE673CD40C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1599CE-6BD6-466D-931A-2B15EE6BBBEF}" type="datetime1">
              <a:rPr lang="en-US" altLang="en-US"/>
              <a:pPr>
                <a:defRPr/>
              </a:pPr>
              <a:t>3/5/2024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AA1EB-D75C-4FF1-93B1-2720A07020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9ADDD-C20F-44DE-319D-E8AB8AFD3D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D204CC-4556-4AD8-901E-F753583C06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D215490-66D0-0E8B-FC10-5EC5A5D27D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33A93D-25AA-EFE2-1DB6-628FC5E19D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6A6F356-3481-8FA2-8B87-0C73141818E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F2AD7E6-D2B4-25DB-75A4-60A14D90A5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BF35589-AD25-FCD7-A830-2DE4529D90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0EB7FD3-8104-0019-26B2-EA41187ACD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230528-B031-46F3-AADC-9A2EDD2CC4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DA997CB-7A52-E430-F67D-BC2B5BCF66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1D1ABED4-9038-0529-4C23-526E4A560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C75BC0E7-0F0C-FE84-9072-7EBA83D13C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FDA1472-3935-46FA-AC40-4038F35EBA8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0123B719-4BEA-F25A-E1B5-5520DDD4A40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2C0A4648-87ED-6A5F-6FA1-60379962BC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E766C86D-BE8B-77D1-7C36-95B2BAF33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A159E4D-CC15-39E2-8184-62A3495A2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3F739-6E7D-4A9B-9CC1-9BCCBAFF0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97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0D4D2E-F3F3-CEF3-1235-A6F9DFAB5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C38C93-78D8-41A6-9F4A-C6C6EE71B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DB0C68-9BEA-06B5-1133-018BE5D146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EFC3-3DD2-4B43-B119-0DEDC09F7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87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B5BBC-8645-AD20-08F0-1937031AC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00F5E-63CF-57EC-5FB1-7525CCD4D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E1D9C9-A96E-108F-5081-878335EC7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98C1-C797-4A70-BE6A-D9139684B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17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C6024E-E5F8-8486-AD14-3C70F2CB2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89F289-DD4A-BE2E-63C2-CACC756EE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2ABAA8-8277-C63B-7673-F1C7C79E9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A876-A410-4037-A843-97053144C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92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EAFDB-C743-DD2E-4A34-C7311B2CF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95AEF3-91BF-009D-5EF4-F915ACF5F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9B6FE2-058D-4170-C9EE-027236BD0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BB0DB-BBD1-4EE9-AAB3-B9A8860E5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14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A5506A-18C4-CC4F-BE4E-3FEE59CB8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B82213-0218-DAC7-06B2-C1070AC319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51B48-433A-1F32-4F71-51F836B91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4665-C509-417B-AFCD-F7FAB70C1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5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909FCC-38C1-F0AA-C65C-B2E8D8E70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6B1E4B-0A50-C940-0B52-6894C64E9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C2C359-1032-E2EF-D0CD-B08AD13885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A1C79-09A8-4654-BF2C-D7D770445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63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50F82D-D096-49F3-DFBC-B8EBDC7688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278A76-F748-F608-6EB1-16E66F1B7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C50662-9207-453C-ECCC-88361C2329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032FD-45F4-4E00-BC2A-4657D45E6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29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B09B79-DBBE-93BA-E4B3-5E949F3074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F9BD1D-5691-118D-490E-06B65C3B6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089A31-82E4-8508-CDAB-E7B98D04DB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E9DF0-C24B-4D2B-8A5F-AD4EC1E7A5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24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0A5887-65E0-636D-8330-9EF4BD647D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42DB50-26FF-83F9-BD94-01892A15E2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41B563-E72B-0728-F155-675C88654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4CA50-113B-4021-B23E-E30A7519F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26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5F4C38-0084-EFEB-BCD2-6F4785E0D9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56F9F2-BB08-1655-FFD0-C598D79B9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9C0E84-630C-8F5B-1721-E662EA56A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432E-4A67-4A1C-A1A9-24E6DC302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90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21625B9-CDD3-00B0-B5F3-8DB7C22B4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DF00E9-7257-ECF2-6620-6A8A15AB0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1E54886-E2E1-6125-D5B3-34021E8426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261938-452A-4E9B-1119-2085C0BC19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66BF19-08F2-DEA1-8C44-5671011F50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pPr>
              <a:defRPr/>
            </a:pPr>
            <a:fld id="{5D1AF7F0-603C-4853-A612-E79CB2229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24FA308B-B5E7-F5D2-57AE-523C8B96B80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3C3DC59E-5427-B4CB-AC50-5CB1819AA3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Exceptional Control Flow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7EF80203-712A-3B53-2AF3-1DB9A63527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Alan L. Cox</a:t>
            </a:r>
          </a:p>
          <a:p>
            <a:pPr eaLnBrk="1" hangingPunct="1"/>
            <a:r>
              <a:rPr lang="en-US" altLang="en-US"/>
              <a:t>alc@rice.edu</a:t>
            </a:r>
          </a:p>
          <a:p>
            <a:pPr eaLnBrk="1" hangingPunct="1"/>
            <a:endParaRPr lang="en-US" altLang="en-US"/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94E978A1-BF66-817C-275B-555A673FB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246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Some slides adapted from CMU 15.213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2">
            <a:extLst>
              <a:ext uri="{FF2B5EF4-FFF2-40B4-BE49-F238E27FC236}">
                <a16:creationId xmlns:a16="http://schemas.microsoft.com/office/drawing/2014/main" id="{E974B48C-45D3-347D-DB94-E899ABB552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44E3FC49-566F-C912-200A-45B1567B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196C9374-2701-4FB4-E184-E8139818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8B2D9-E8E3-4E6C-B022-C0F446F4318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F4F692BF-E515-41D9-1109-C636B8BAA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Address Space</a:t>
            </a: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E4FF93D5-24C3-CB7C-E362-DC2770879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95400"/>
            <a:ext cx="41148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638175" indent="-290513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Every program believes it has exclusive use of the system</a:t>
            </a:r>
            <a:r>
              <a:rPr lang="ja-JP" altLang="en-US" sz="2000"/>
              <a:t>’</a:t>
            </a:r>
            <a:r>
              <a:rPr lang="en-US" altLang="ja-JP" sz="2000"/>
              <a:t>s address space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Process address space is private</a:t>
            </a:r>
          </a:p>
          <a:p>
            <a:pPr lvl="1" eaLnBrk="1" hangingPunct="1"/>
            <a:r>
              <a:rPr lang="en-US" altLang="en-US" sz="1800">
                <a:ea typeface="MS PGothic" panose="020B0600070205080204" pitchFamily="34" charset="-128"/>
              </a:rPr>
              <a:t>Can not be read/written by any other process</a:t>
            </a:r>
          </a:p>
          <a:p>
            <a:pPr lvl="1" eaLnBrk="1" hangingPunct="1"/>
            <a:r>
              <a:rPr lang="en-US" altLang="en-US" sz="1800">
                <a:ea typeface="MS PGothic" panose="020B0600070205080204" pitchFamily="34" charset="-128"/>
              </a:rPr>
              <a:t>I.e., address 0x400000 is different for every process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7758F82C-9F1C-B063-32D6-FF729F52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57300"/>
            <a:ext cx="3352800" cy="4953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2EE7B198-2F65-434A-2EE9-40231C21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14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User Stack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D1528F4A-C101-45BD-7804-FDA0C6DA6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861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757DFA60-3B19-96A4-B824-E7CA0CD0F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815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B2DDD0F-EBB5-B0AE-1B47-4F758E45C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387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Read/Write Data</a:t>
            </a: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8F7247E8-4814-AD9A-2ABE-E5B86E47E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295900"/>
            <a:ext cx="3352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F6C36047-5CA5-8D98-1796-58C3BA247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53100"/>
            <a:ext cx="3352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AD1D7C99-5A2C-AB2B-0A5C-7CB7FA52AC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076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7331E8CD-0ECB-0373-B222-C840A4897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1753EB92-7669-0815-908F-97BD25821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4425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0x7FFFFFFFFFFF</a:t>
            </a:r>
          </a:p>
        </p:txBody>
      </p:sp>
      <p:sp>
        <p:nvSpPr>
          <p:cNvPr id="25616" name="Text Box 15">
            <a:extLst>
              <a:ext uri="{FF2B5EF4-FFF2-40B4-BE49-F238E27FC236}">
                <a16:creationId xmlns:a16="http://schemas.microsoft.com/office/drawing/2014/main" id="{71C64EC7-31DA-F624-4D5F-7A03E2AAD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582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%</a:t>
            </a:r>
            <a:r>
              <a:rPr lang="en-US" altLang="en-US" sz="1200">
                <a:latin typeface="Courier New" panose="02070309020205020404" pitchFamily="49" charset="0"/>
              </a:rPr>
              <a:t>rsp</a:t>
            </a:r>
          </a:p>
        </p:txBody>
      </p:sp>
      <p:sp>
        <p:nvSpPr>
          <p:cNvPr id="25617" name="Text Box 18">
            <a:extLst>
              <a:ext uri="{FF2B5EF4-FFF2-40B4-BE49-F238E27FC236}">
                <a16:creationId xmlns:a16="http://schemas.microsoft.com/office/drawing/2014/main" id="{0EF7A804-E714-10FA-85BB-7FFFB3942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83300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0x000000000000</a:t>
            </a:r>
          </a:p>
        </p:txBody>
      </p:sp>
      <p:sp>
        <p:nvSpPr>
          <p:cNvPr id="25618" name="Text Box 19">
            <a:extLst>
              <a:ext uri="{FF2B5EF4-FFF2-40B4-BE49-F238E27FC236}">
                <a16:creationId xmlns:a16="http://schemas.microsoft.com/office/drawing/2014/main" id="{FD4C4819-ABDB-F168-F72D-0476A4151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19750"/>
            <a:ext cx="147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0x000000400000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6609D631-3986-FAA0-A538-3614F7F856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1BB5341F-FBDD-1514-B6DC-6F4F4B417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E2476DC8-B94D-DED4-2FB1-CF6B7469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91F994-AAA1-4B96-BAAA-F5772260282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170568D1-039B-B35A-CB1F-F4CF655CD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User and Kernel Mode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07F9C6EA-C691-817D-926D-AD9C9DEAD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isolation</a:t>
            </a:r>
          </a:p>
          <a:p>
            <a:pPr lvl="1" eaLnBrk="1" hangingPunct="1"/>
            <a:r>
              <a:rPr lang="en-US" altLang="en-US"/>
              <a:t>Hardware restricts the instructions an application can execute</a:t>
            </a:r>
          </a:p>
          <a:p>
            <a:pPr eaLnBrk="1" hangingPunct="1"/>
            <a:r>
              <a:rPr lang="en-US" altLang="en-US"/>
              <a:t>Mode bit: user vs. kernel mode</a:t>
            </a:r>
          </a:p>
          <a:p>
            <a:pPr lvl="1" eaLnBrk="1" hangingPunct="1"/>
            <a:r>
              <a:rPr lang="en-US" altLang="en-US"/>
              <a:t>In kernel mode, everything is accessible</a:t>
            </a:r>
          </a:p>
          <a:p>
            <a:pPr lvl="1" eaLnBrk="1" hangingPunct="1"/>
            <a:r>
              <a:rPr lang="en-US" altLang="en-US"/>
              <a:t>In user mode, cannot execute privileged instructions</a:t>
            </a:r>
          </a:p>
          <a:p>
            <a:pPr lvl="2" eaLnBrk="1" hangingPunct="1"/>
            <a:r>
              <a:rPr lang="en-US" altLang="en-US"/>
              <a:t>Halt the processor</a:t>
            </a:r>
          </a:p>
          <a:p>
            <a:pPr lvl="2" eaLnBrk="1" hangingPunct="1"/>
            <a:r>
              <a:rPr lang="en-US" altLang="en-US"/>
              <a:t>Change the mode bit</a:t>
            </a:r>
          </a:p>
          <a:p>
            <a:pPr lvl="2" eaLnBrk="1" hangingPunct="1"/>
            <a:r>
              <a:rPr lang="en-US" altLang="en-US"/>
              <a:t>Initiate I/O</a:t>
            </a:r>
          </a:p>
          <a:p>
            <a:pPr lvl="2" eaLnBrk="1" hangingPunct="1"/>
            <a:r>
              <a:rPr lang="en-US" altLang="en-US"/>
              <a:t>Access data outside process address space</a:t>
            </a:r>
          </a:p>
          <a:p>
            <a:pPr lvl="2" eaLnBrk="1" hangingPunct="1"/>
            <a:r>
              <a:rPr lang="en-US" altLang="en-US"/>
              <a:t>etc.</a:t>
            </a:r>
          </a:p>
          <a:p>
            <a:pPr eaLnBrk="1" hangingPunct="1"/>
            <a:r>
              <a:rPr lang="en-US" altLang="en-US"/>
              <a:t>Exceptions switch from user to kernel mode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190F0CC9-88DC-CE5D-C39A-90B3F788D38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2A7D3318-9E00-DBC4-EE8B-F980CA38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E981AFBD-886A-6A7E-8E33-13D83D10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12626A-EA74-4D75-9606-0C8284AE55D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17">
            <a:extLst>
              <a:ext uri="{FF2B5EF4-FFF2-40B4-BE49-F238E27FC236}">
                <a16:creationId xmlns:a16="http://schemas.microsoft.com/office/drawing/2014/main" id="{190AF66F-34E9-A1E5-0924-DD6A8AF33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Trap Example</a:t>
            </a:r>
          </a:p>
        </p:txBody>
      </p:sp>
      <p:sp>
        <p:nvSpPr>
          <p:cNvPr id="441362" name="Rectangle 18">
            <a:extLst>
              <a:ext uri="{FF2B5EF4-FFF2-40B4-BE49-F238E27FC236}">
                <a16:creationId xmlns:a16="http://schemas.microsoft.com/office/drawing/2014/main" id="{B1A17373-21BD-29DE-EFA3-B015A070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Opening a File</a:t>
            </a:r>
          </a:p>
          <a:p>
            <a:pPr lvl="1" eaLnBrk="1" hangingPunct="1"/>
            <a:r>
              <a:rPr lang="en-US" altLang="en-US"/>
              <a:t>User calls </a:t>
            </a:r>
            <a:r>
              <a:rPr lang="en-US" altLang="en-US">
                <a:latin typeface="Courier New" panose="02070309020205020404" pitchFamily="49" charset="0"/>
              </a:rPr>
              <a:t>open(filename, options)</a:t>
            </a:r>
          </a:p>
          <a:p>
            <a:pPr lvl="1" eaLnBrk="1" hangingPunct="1"/>
            <a:r>
              <a:rPr lang="en-US" altLang="en-US"/>
              <a:t>Function </a:t>
            </a:r>
            <a:r>
              <a:rPr lang="en-US" altLang="en-US">
                <a:latin typeface="Courier New" panose="02070309020205020404" pitchFamily="49" charset="0"/>
              </a:rPr>
              <a:t>open</a:t>
            </a:r>
            <a:r>
              <a:rPr lang="en-US" altLang="en-US"/>
              <a:t> executes </a:t>
            </a:r>
            <a:r>
              <a:rPr lang="en-US" altLang="en-US">
                <a:latin typeface="Courier New" panose="02070309020205020404" pitchFamily="49" charset="0"/>
              </a:rPr>
              <a:t>syscall</a:t>
            </a:r>
            <a:r>
              <a:rPr lang="en-US" altLang="en-US"/>
              <a:t> instruction</a:t>
            </a: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/>
              <a:t>OS must find or create file</a:t>
            </a:r>
          </a:p>
          <a:p>
            <a:pPr lvl="1" eaLnBrk="1" hangingPunct="1"/>
            <a:r>
              <a:rPr lang="en-US" altLang="en-US"/>
              <a:t>Returns integer file descriptor</a:t>
            </a:r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E58523C4-6A1E-71AB-CD70-CEA754FAD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4467225"/>
            <a:ext cx="16398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User Process</a:t>
            </a:r>
          </a:p>
        </p:txBody>
      </p:sp>
      <p:sp>
        <p:nvSpPr>
          <p:cNvPr id="441348" name="Rectangle 4">
            <a:extLst>
              <a:ext uri="{FF2B5EF4-FFF2-40B4-BE49-F238E27FC236}">
                <a16:creationId xmlns:a16="http://schemas.microsoft.com/office/drawing/2014/main" id="{0823661F-AB90-3171-C8A7-C2755F9BB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575" y="4467225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OS</a:t>
            </a:r>
          </a:p>
        </p:txBody>
      </p:sp>
      <p:sp>
        <p:nvSpPr>
          <p:cNvPr id="441349" name="Line 5">
            <a:extLst>
              <a:ext uri="{FF2B5EF4-FFF2-40B4-BE49-F238E27FC236}">
                <a16:creationId xmlns:a16="http://schemas.microsoft.com/office/drawing/2014/main" id="{2CDC1A55-9E8B-A6E7-17D1-935793965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4989513"/>
            <a:ext cx="0" cy="598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0" name="Line 6">
            <a:extLst>
              <a:ext uri="{FF2B5EF4-FFF2-40B4-BE49-F238E27FC236}">
                <a16:creationId xmlns:a16="http://schemas.microsoft.com/office/drawing/2014/main" id="{5C7F177A-C11E-B4F2-41C7-24F8B7076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1138" y="5594350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1" name="Line 7">
            <a:extLst>
              <a:ext uri="{FF2B5EF4-FFF2-40B4-BE49-F238E27FC236}">
                <a16:creationId xmlns:a16="http://schemas.microsoft.com/office/drawing/2014/main" id="{7CA04E92-87BE-CC3B-DB8A-F43A779E8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4188" y="560070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2" name="Line 8">
            <a:extLst>
              <a:ext uri="{FF2B5EF4-FFF2-40B4-BE49-F238E27FC236}">
                <a16:creationId xmlns:a16="http://schemas.microsoft.com/office/drawing/2014/main" id="{4ECFBB47-87BB-70AB-682C-A72FEC3CB6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8438" y="5664200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Line 9">
            <a:extLst>
              <a:ext uri="{FF2B5EF4-FFF2-40B4-BE49-F238E27FC236}">
                <a16:creationId xmlns:a16="http://schemas.microsoft.com/office/drawing/2014/main" id="{08CC1581-1011-E7AF-4E27-D289BF71C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4788" y="5751513"/>
            <a:ext cx="0" cy="725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4" name="Rectangle 10">
            <a:extLst>
              <a:ext uri="{FF2B5EF4-FFF2-40B4-BE49-F238E27FC236}">
                <a16:creationId xmlns:a16="http://schemas.microsoft.com/office/drawing/2014/main" id="{8DC2A8B5-D4AF-C124-020F-3E0996D57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5267325"/>
            <a:ext cx="1158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exception</a:t>
            </a:r>
          </a:p>
        </p:txBody>
      </p:sp>
      <p:sp>
        <p:nvSpPr>
          <p:cNvPr id="441355" name="Rectangle 11">
            <a:extLst>
              <a:ext uri="{FF2B5EF4-FFF2-40B4-BE49-F238E27FC236}">
                <a16:creationId xmlns:a16="http://schemas.microsoft.com/office/drawing/2014/main" id="{E43C012C-C5FE-E996-516B-5FE804B24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300" y="5540375"/>
            <a:ext cx="25273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Open file</a:t>
            </a:r>
          </a:p>
          <a:p>
            <a:pPr>
              <a:spcBef>
                <a:spcPct val="0"/>
              </a:spcBef>
            </a:pPr>
            <a:endParaRPr lang="en-US" altLang="en-US" sz="1800" b="0" i="1">
              <a:latin typeface="Arial" panose="020B0604020202020204" pitchFamily="34" charset="0"/>
            </a:endParaRPr>
          </a:p>
        </p:txBody>
      </p:sp>
      <p:sp>
        <p:nvSpPr>
          <p:cNvPr id="441356" name="Rectangle 12">
            <a:extLst>
              <a:ext uri="{FF2B5EF4-FFF2-40B4-BE49-F238E27FC236}">
                <a16:creationId xmlns:a16="http://schemas.microsoft.com/office/drawing/2014/main" id="{DCDF5761-7093-07FF-C03B-CC7F2F3BC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4550" y="5991225"/>
            <a:ext cx="777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return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41357" name="Text Box 13">
            <a:extLst>
              <a:ext uri="{FF2B5EF4-FFF2-40B4-BE49-F238E27FC236}">
                <a16:creationId xmlns:a16="http://schemas.microsoft.com/office/drawing/2014/main" id="{5E4E086E-B696-4E80-0921-EA300AABC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257800"/>
            <a:ext cx="1250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syscall</a:t>
            </a:r>
          </a:p>
        </p:txBody>
      </p:sp>
      <p:sp>
        <p:nvSpPr>
          <p:cNvPr id="441358" name="Text Box 14">
            <a:extLst>
              <a:ext uri="{FF2B5EF4-FFF2-40B4-BE49-F238E27FC236}">
                <a16:creationId xmlns:a16="http://schemas.microsoft.com/office/drawing/2014/main" id="{9B3E8307-80D7-BCAF-B93A-99A043074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3" y="5538788"/>
            <a:ext cx="715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cmp</a:t>
            </a:r>
          </a:p>
        </p:txBody>
      </p:sp>
      <p:sp>
        <p:nvSpPr>
          <p:cNvPr id="27666" name="Text Box 16">
            <a:extLst>
              <a:ext uri="{FF2B5EF4-FFF2-40B4-BE49-F238E27FC236}">
                <a16:creationId xmlns:a16="http://schemas.microsoft.com/office/drawing/2014/main" id="{9092112D-93AE-5CEB-8A88-47E20080F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76600"/>
            <a:ext cx="6324600" cy="1181100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0000000000000000 &lt;__libc_open&gt;: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9:   b8 02 00 00 00     mov  $0x2,%eax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e:   0f 05              syscall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 </a:t>
            </a:r>
            <a:r>
              <a:rPr lang="en-US" altLang="en-US" sz="1400">
                <a:latin typeface="Courier New" panose="02070309020205020404" pitchFamily="49" charset="0"/>
              </a:rPr>
              <a:t>10:   48 3d 01 f0 ff ff  cmp  $0xfffffffffffff001,%rax</a:t>
            </a:r>
            <a:endParaRPr lang="en-US" altLang="en-US" sz="1400" b="0">
              <a:latin typeface="Courier New" panose="02070309020205020404" pitchFamily="49" charset="0"/>
            </a:endParaRPr>
          </a:p>
        </p:txBody>
      </p:sp>
      <p:sp>
        <p:nvSpPr>
          <p:cNvPr id="441368" name="Oval 24">
            <a:extLst>
              <a:ext uri="{FF2B5EF4-FFF2-40B4-BE49-F238E27FC236}">
                <a16:creationId xmlns:a16="http://schemas.microsoft.com/office/drawing/2014/main" id="{5A9708A3-D5CB-F050-7EB1-F21236917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09600" cy="3048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41369" name="Line 25">
            <a:extLst>
              <a:ext uri="{FF2B5EF4-FFF2-40B4-BE49-F238E27FC236}">
                <a16:creationId xmlns:a16="http://schemas.microsoft.com/office/drawing/2014/main" id="{441FE481-30FF-5DF9-AFF2-14AEFF038C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3962400"/>
            <a:ext cx="1219200" cy="609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370" name="Text Box 26">
            <a:extLst>
              <a:ext uri="{FF2B5EF4-FFF2-40B4-BE49-F238E27FC236}">
                <a16:creationId xmlns:a16="http://schemas.microsoft.com/office/drawing/2014/main" id="{ED477549-C4DC-54F5-9515-6B809C2AF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495800"/>
            <a:ext cx="2438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%eax</a:t>
            </a:r>
            <a:r>
              <a:rPr lang="en-US" altLang="en-US" sz="1600"/>
              <a:t> used to store system call number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/>
              <a:t>(</a:t>
            </a:r>
            <a:r>
              <a:rPr lang="en-US" altLang="en-US" sz="1600">
                <a:latin typeface="Courier New" panose="02070309020205020404" pitchFamily="49" charset="0"/>
              </a:rPr>
              <a:t>/usr/include/sys/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syscall.h</a:t>
            </a:r>
            <a:r>
              <a:rPr lang="en-US" altLang="en-US" sz="16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/>
      <p:bldP spid="441348" grpId="0"/>
      <p:bldP spid="441354" grpId="0"/>
      <p:bldP spid="441355" grpId="0"/>
      <p:bldP spid="441356" grpId="0"/>
      <p:bldP spid="441357" grpId="0"/>
      <p:bldP spid="441358" grpId="0"/>
      <p:bldP spid="441368" grpId="0" animBg="1"/>
      <p:bldP spid="4413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D04B1B81-DD3A-1991-0839-913A5A7F12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2E296424-C863-1A67-CF56-CF876AD8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E9AE9FA6-B6F6-D4B3-1D6C-4F4E891C6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C99A09-80E1-4E90-BF2C-84C1FE952BF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084A382E-B8B3-27E1-2EB3-B16BEEC68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Fault Example #1</a:t>
            </a:r>
          </a:p>
        </p:txBody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A83F0394-0C1E-7BA8-342C-8D540AF37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Reference</a:t>
            </a:r>
          </a:p>
          <a:p>
            <a:pPr lvl="1" eaLnBrk="1" hangingPunct="1"/>
            <a:r>
              <a:rPr lang="en-US" altLang="en-US"/>
              <a:t>User writes to memory location</a:t>
            </a:r>
          </a:p>
          <a:p>
            <a:pPr lvl="1" eaLnBrk="1" hangingPunct="1"/>
            <a:r>
              <a:rPr lang="en-US" altLang="en-US"/>
              <a:t>Address is not valid</a:t>
            </a:r>
          </a:p>
          <a:p>
            <a:pPr lvl="1" eaLnBrk="1" hangingPunct="1"/>
            <a:r>
              <a:rPr lang="en-US" altLang="en-US"/>
              <a:t>Page handler detects invalid address</a:t>
            </a:r>
          </a:p>
          <a:p>
            <a:pPr lvl="1" eaLnBrk="1" hangingPunct="1"/>
            <a:r>
              <a:rPr lang="en-US" altLang="en-US"/>
              <a:t>Send SIGSEGV signal to user process</a:t>
            </a:r>
          </a:p>
          <a:p>
            <a:pPr lvl="1" eaLnBrk="1" hangingPunct="1"/>
            <a:r>
              <a:rPr lang="en-US" altLang="en-US"/>
              <a:t>User process exits with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segmentation fault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endParaRPr lang="en-US" altLang="en-US"/>
          </a:p>
        </p:txBody>
      </p:sp>
      <p:sp>
        <p:nvSpPr>
          <p:cNvPr id="28678" name="Text Box 18">
            <a:extLst>
              <a:ext uri="{FF2B5EF4-FFF2-40B4-BE49-F238E27FC236}">
                <a16:creationId xmlns:a16="http://schemas.microsoft.com/office/drawing/2014/main" id="{B6CAEEE4-4495-2A18-76F2-0900901DE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914400"/>
            <a:ext cx="2287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a[1000];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main(void)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a[5000] = 23;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return (0);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9" name="Text Box 19">
            <a:extLst>
              <a:ext uri="{FF2B5EF4-FFF2-40B4-BE49-F238E27FC236}">
                <a16:creationId xmlns:a16="http://schemas.microsoft.com/office/drawing/2014/main" id="{4923F976-71DF-D0FF-9D56-C1B13A89E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733800"/>
            <a:ext cx="7548563" cy="330200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0x400448 &lt;main&gt;:        movl   $0x17,0x2051ee(%rip)        # 0x605640</a:t>
            </a:r>
          </a:p>
        </p:txBody>
      </p:sp>
      <p:sp>
        <p:nvSpPr>
          <p:cNvPr id="447508" name="Line 20">
            <a:extLst>
              <a:ext uri="{FF2B5EF4-FFF2-40B4-BE49-F238E27FC236}">
                <a16:creationId xmlns:a16="http://schemas.microsoft.com/office/drawing/2014/main" id="{00965296-0262-CF71-9D5D-924A6C2CB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7838" y="464820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09" name="Line 21">
            <a:extLst>
              <a:ext uri="{FF2B5EF4-FFF2-40B4-BE49-F238E27FC236}">
                <a16:creationId xmlns:a16="http://schemas.microsoft.com/office/drawing/2014/main" id="{9FA52563-B77F-EBB4-D6A1-DC53D1863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525303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10" name="Line 22">
            <a:extLst>
              <a:ext uri="{FF2B5EF4-FFF2-40B4-BE49-F238E27FC236}">
                <a16:creationId xmlns:a16="http://schemas.microsoft.com/office/drawing/2014/main" id="{AFACEECB-EE9C-E317-1759-263EB329B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5938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11" name="Line 23">
            <a:extLst>
              <a:ext uri="{FF2B5EF4-FFF2-40B4-BE49-F238E27FC236}">
                <a16:creationId xmlns:a16="http://schemas.microsoft.com/office/drawing/2014/main" id="{1C60EF5C-9F10-79D7-7C51-C8CDCCEC0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7851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12" name="Rectangle 24">
            <a:extLst>
              <a:ext uri="{FF2B5EF4-FFF2-40B4-BE49-F238E27FC236}">
                <a16:creationId xmlns:a16="http://schemas.microsoft.com/office/drawing/2014/main" id="{474C4139-7F55-8210-C534-EB5CB4F83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4926013"/>
            <a:ext cx="1184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page fault</a:t>
            </a:r>
          </a:p>
        </p:txBody>
      </p:sp>
      <p:sp>
        <p:nvSpPr>
          <p:cNvPr id="447513" name="Rectangle 25">
            <a:extLst>
              <a:ext uri="{FF2B5EF4-FFF2-40B4-BE49-F238E27FC236}">
                <a16:creationId xmlns:a16="http://schemas.microsoft.com/office/drawing/2014/main" id="{9230A1BE-43F2-8A45-FA4C-2ACC58ADB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345113"/>
            <a:ext cx="25273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Detect invalid address</a:t>
            </a:r>
          </a:p>
        </p:txBody>
      </p:sp>
      <p:sp>
        <p:nvSpPr>
          <p:cNvPr id="447514" name="Rectangle 26">
            <a:extLst>
              <a:ext uri="{FF2B5EF4-FFF2-40B4-BE49-F238E27FC236}">
                <a16:creationId xmlns:a16="http://schemas.microsoft.com/office/drawing/2014/main" id="{D0297109-6F12-90BE-BDE3-3B123390A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86338"/>
            <a:ext cx="804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event </a:t>
            </a:r>
          </a:p>
        </p:txBody>
      </p:sp>
      <p:sp>
        <p:nvSpPr>
          <p:cNvPr id="447515" name="Text Box 27">
            <a:extLst>
              <a:ext uri="{FF2B5EF4-FFF2-40B4-BE49-F238E27FC236}">
                <a16:creationId xmlns:a16="http://schemas.microsoft.com/office/drawing/2014/main" id="{84D0EF81-22AA-C4BD-E1F4-E85E1689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121275"/>
            <a:ext cx="673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movl</a:t>
            </a:r>
          </a:p>
        </p:txBody>
      </p:sp>
      <p:sp>
        <p:nvSpPr>
          <p:cNvPr id="447516" name="Line 28">
            <a:extLst>
              <a:ext uri="{FF2B5EF4-FFF2-40B4-BE49-F238E27FC236}">
                <a16:creationId xmlns:a16="http://schemas.microsoft.com/office/drawing/2014/main" id="{B5442EB0-C8D8-BBC1-EA6A-697D7CAC2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9747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7517" name="Rectangle 29">
            <a:extLst>
              <a:ext uri="{FF2B5EF4-FFF2-40B4-BE49-F238E27FC236}">
                <a16:creationId xmlns:a16="http://schemas.microsoft.com/office/drawing/2014/main" id="{830559AD-06D6-485B-3536-21FF943D8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726113"/>
            <a:ext cx="25273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Signal process</a:t>
            </a:r>
          </a:p>
        </p:txBody>
      </p:sp>
      <p:sp>
        <p:nvSpPr>
          <p:cNvPr id="447518" name="Rectangle 30">
            <a:extLst>
              <a:ext uri="{FF2B5EF4-FFF2-40B4-BE49-F238E27FC236}">
                <a16:creationId xmlns:a16="http://schemas.microsoft.com/office/drawing/2014/main" id="{8C0A3970-D7F0-BED6-72B3-0DA74736F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267200"/>
            <a:ext cx="16398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User Process</a:t>
            </a:r>
          </a:p>
        </p:txBody>
      </p:sp>
      <p:sp>
        <p:nvSpPr>
          <p:cNvPr id="447519" name="Rectangle 31">
            <a:extLst>
              <a:ext uri="{FF2B5EF4-FFF2-40B4-BE49-F238E27FC236}">
                <a16:creationId xmlns:a16="http://schemas.microsoft.com/office/drawing/2014/main" id="{AEA4A62F-1D5B-4E4A-952D-AEBA03F9A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267200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OS</a:t>
            </a:r>
          </a:p>
        </p:txBody>
      </p:sp>
      <p:sp>
        <p:nvSpPr>
          <p:cNvPr id="28692" name="TextBox 20">
            <a:extLst>
              <a:ext uri="{FF2B5EF4-FFF2-40B4-BE49-F238E27FC236}">
                <a16:creationId xmlns:a16="http://schemas.microsoft.com/office/drawing/2014/main" id="{3CEC7781-1F47-871C-E017-DC592AD9A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9025" y="5410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2" grpId="0"/>
      <p:bldP spid="447513" grpId="0"/>
      <p:bldP spid="447514" grpId="0"/>
      <p:bldP spid="447515" grpId="0"/>
      <p:bldP spid="447517" grpId="0"/>
      <p:bldP spid="447518" grpId="0"/>
      <p:bldP spid="4475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BBC9B605-7009-7B86-1602-0E76DE8FB4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86DDBA91-D426-9B80-4F24-14FEAE81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51F81EB4-E7DD-EF06-F117-70A55BD6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40B496-71D2-427B-8553-73F8CD59969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20">
            <a:extLst>
              <a:ext uri="{FF2B5EF4-FFF2-40B4-BE49-F238E27FC236}">
                <a16:creationId xmlns:a16="http://schemas.microsoft.com/office/drawing/2014/main" id="{2F6F19BB-55AF-F228-8616-C38599088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Fault Example #2</a:t>
            </a:r>
          </a:p>
        </p:txBody>
      </p:sp>
      <p:sp>
        <p:nvSpPr>
          <p:cNvPr id="442389" name="Rectangle 21">
            <a:extLst>
              <a:ext uri="{FF2B5EF4-FFF2-40B4-BE49-F238E27FC236}">
                <a16:creationId xmlns:a16="http://schemas.microsoft.com/office/drawing/2014/main" id="{4C94BFB6-573D-635A-1471-B8A19616E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Reference</a:t>
            </a:r>
          </a:p>
          <a:p>
            <a:pPr lvl="1" eaLnBrk="1" hangingPunct="1"/>
            <a:r>
              <a:rPr lang="en-US" altLang="en-US"/>
              <a:t>User reads from memory location</a:t>
            </a:r>
          </a:p>
          <a:p>
            <a:pPr lvl="1" eaLnBrk="1" hangingPunct="1"/>
            <a:r>
              <a:rPr lang="en-US" altLang="en-US"/>
              <a:t>That portion of user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memory is currently on disk</a:t>
            </a:r>
          </a:p>
          <a:p>
            <a:pPr lvl="1" eaLnBrk="1" hangingPunct="1"/>
            <a:r>
              <a:rPr lang="en-US" altLang="en-US"/>
              <a:t>Page handler must load page into physical memory</a:t>
            </a:r>
          </a:p>
          <a:p>
            <a:pPr lvl="1" eaLnBrk="1" hangingPunct="1"/>
            <a:r>
              <a:rPr lang="en-US" altLang="en-US"/>
              <a:t>Returns to faulting instruction</a:t>
            </a:r>
          </a:p>
          <a:p>
            <a:pPr lvl="1" eaLnBrk="1" hangingPunct="1"/>
            <a:r>
              <a:rPr lang="en-US" altLang="en-US"/>
              <a:t>Successful on second try</a:t>
            </a:r>
          </a:p>
        </p:txBody>
      </p:sp>
      <p:sp>
        <p:nvSpPr>
          <p:cNvPr id="442372" name="Rectangle 4">
            <a:extLst>
              <a:ext uri="{FF2B5EF4-FFF2-40B4-BE49-F238E27FC236}">
                <a16:creationId xmlns:a16="http://schemas.microsoft.com/office/drawing/2014/main" id="{AE3D52CE-DDDF-CE11-8343-41F7291F6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5850" y="4267200"/>
            <a:ext cx="16398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User Process</a:t>
            </a:r>
          </a:p>
        </p:txBody>
      </p:sp>
      <p:sp>
        <p:nvSpPr>
          <p:cNvPr id="442373" name="Rectangle 5">
            <a:extLst>
              <a:ext uri="{FF2B5EF4-FFF2-40B4-BE49-F238E27FC236}">
                <a16:creationId xmlns:a16="http://schemas.microsoft.com/office/drawing/2014/main" id="{B942FF50-5FA8-9691-781A-62E0F802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025" y="4267200"/>
            <a:ext cx="511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OS</a:t>
            </a:r>
          </a:p>
        </p:txBody>
      </p:sp>
      <p:sp>
        <p:nvSpPr>
          <p:cNvPr id="442374" name="Line 6">
            <a:extLst>
              <a:ext uri="{FF2B5EF4-FFF2-40B4-BE49-F238E27FC236}">
                <a16:creationId xmlns:a16="http://schemas.microsoft.com/office/drawing/2014/main" id="{F3616345-036F-FE98-D72F-170059491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0238" y="4789488"/>
            <a:ext cx="0" cy="598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2375" name="Line 7">
            <a:extLst>
              <a:ext uri="{FF2B5EF4-FFF2-40B4-BE49-F238E27FC236}">
                <a16:creationId xmlns:a16="http://schemas.microsoft.com/office/drawing/2014/main" id="{B1512373-45FB-C263-DD70-55FDAEA56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6588" y="5394325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2376" name="Line 8">
            <a:extLst>
              <a:ext uri="{FF2B5EF4-FFF2-40B4-BE49-F238E27FC236}">
                <a16:creationId xmlns:a16="http://schemas.microsoft.com/office/drawing/2014/main" id="{C181C2F6-A43E-8949-3C03-9C3FDE11C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9638" y="5400675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2377" name="Line 9">
            <a:extLst>
              <a:ext uri="{FF2B5EF4-FFF2-40B4-BE49-F238E27FC236}">
                <a16:creationId xmlns:a16="http://schemas.microsoft.com/office/drawing/2014/main" id="{B07DC4FB-267F-29A1-7D9B-2BCF93789C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76588" y="5387975"/>
            <a:ext cx="2819400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2378" name="Line 10">
            <a:extLst>
              <a:ext uri="{FF2B5EF4-FFF2-40B4-BE49-F238E27FC236}">
                <a16:creationId xmlns:a16="http://schemas.microsoft.com/office/drawing/2014/main" id="{DDB378AB-7211-9CA2-D8D2-7CA363EA8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0238" y="5551488"/>
            <a:ext cx="0" cy="625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2379" name="Rectangle 11">
            <a:extLst>
              <a:ext uri="{FF2B5EF4-FFF2-40B4-BE49-F238E27FC236}">
                <a16:creationId xmlns:a16="http://schemas.microsoft.com/office/drawing/2014/main" id="{9FAE60DD-ECF0-7D47-5780-C835FE1E2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350" y="5067300"/>
            <a:ext cx="1184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page fault</a:t>
            </a:r>
          </a:p>
        </p:txBody>
      </p:sp>
      <p:sp>
        <p:nvSpPr>
          <p:cNvPr id="442380" name="Rectangle 12">
            <a:extLst>
              <a:ext uri="{FF2B5EF4-FFF2-40B4-BE49-F238E27FC236}">
                <a16:creationId xmlns:a16="http://schemas.microsoft.com/office/drawing/2014/main" id="{C539ABCB-AAD2-0D27-DBD3-3F511B5A5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5340350"/>
            <a:ext cx="26352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Load page into memory</a:t>
            </a:r>
          </a:p>
        </p:txBody>
      </p:sp>
      <p:sp>
        <p:nvSpPr>
          <p:cNvPr id="442381" name="Rectangle 13">
            <a:extLst>
              <a:ext uri="{FF2B5EF4-FFF2-40B4-BE49-F238E27FC236}">
                <a16:creationId xmlns:a16="http://schemas.microsoft.com/office/drawing/2014/main" id="{41AA8477-773D-A18D-79BA-5E5672DC0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19763"/>
            <a:ext cx="777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return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42382" name="Rectangle 14">
            <a:extLst>
              <a:ext uri="{FF2B5EF4-FFF2-40B4-BE49-F238E27FC236}">
                <a16:creationId xmlns:a16="http://schemas.microsoft.com/office/drawing/2014/main" id="{3327BBFB-206E-406A-C157-BCE4CFC93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27625"/>
            <a:ext cx="8048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 i="1">
                <a:latin typeface="Arial" panose="020B0604020202020204" pitchFamily="34" charset="0"/>
              </a:rPr>
              <a:t>event </a:t>
            </a:r>
          </a:p>
        </p:txBody>
      </p:sp>
      <p:sp>
        <p:nvSpPr>
          <p:cNvPr id="442383" name="Text Box 15">
            <a:extLst>
              <a:ext uri="{FF2B5EF4-FFF2-40B4-BE49-F238E27FC236}">
                <a16:creationId xmlns:a16="http://schemas.microsoft.com/office/drawing/2014/main" id="{764C382A-4E6B-0AE8-9766-B288EA3F2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62563"/>
            <a:ext cx="55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mov</a:t>
            </a:r>
          </a:p>
        </p:txBody>
      </p:sp>
      <p:sp>
        <p:nvSpPr>
          <p:cNvPr id="442384" name="Line 16">
            <a:extLst>
              <a:ext uri="{FF2B5EF4-FFF2-40B4-BE49-F238E27FC236}">
                <a16:creationId xmlns:a16="http://schemas.microsoft.com/office/drawing/2014/main" id="{938E3471-1E51-C939-70E2-E8E9D0456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338763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18">
            <a:extLst>
              <a:ext uri="{FF2B5EF4-FFF2-40B4-BE49-F238E27FC236}">
                <a16:creationId xmlns:a16="http://schemas.microsoft.com/office/drawing/2014/main" id="{A4B7020F-3DEC-FD01-41B3-93A78DDF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28600"/>
            <a:ext cx="2409825" cy="1828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a[1000] =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0, 1, 2, … };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main(void)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printf(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%d\n</a:t>
            </a:r>
            <a:r>
              <a:rPr lang="ja-JP" altLang="en-US" sz="1600">
                <a:latin typeface="Courier New" panose="02070309020205020404" pitchFamily="49" charset="0"/>
              </a:rPr>
              <a:t>”</a:t>
            </a:r>
            <a:r>
              <a:rPr lang="en-US" altLang="ja-JP" sz="1600">
                <a:latin typeface="Courier New" panose="02070309020205020404" pitchFamily="49" charset="0"/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a[500]);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return (0);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9716" name="Text Box 19">
            <a:extLst>
              <a:ext uri="{FF2B5EF4-FFF2-40B4-BE49-F238E27FC236}">
                <a16:creationId xmlns:a16="http://schemas.microsoft.com/office/drawing/2014/main" id="{7E4E0C26-F791-A50C-64C3-7BEA1CBCD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8399463" cy="330200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0x40049c &lt;main+4&gt;:      mov    0x200bae(%rip),%esi        # 0x601050 &lt;a+2000&gt;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/>
      <p:bldP spid="442373" grpId="0"/>
      <p:bldP spid="442379" grpId="0"/>
      <p:bldP spid="442380" grpId="0"/>
      <p:bldP spid="442381" grpId="0"/>
      <p:bldP spid="442382" grpId="0"/>
      <p:bldP spid="4423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11E723E4-C9E9-756F-EF49-DDB4A1D221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B788754E-E959-2FC0-2A3F-B2B77AA2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B8C9693A-A7DC-BF0B-6183-7F5407793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1C3377-C04F-4558-8C8E-0742E38217E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FF8FC9B9-E7FB-9D70-B5B8-FDFBFB28D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CA2329B7-9461-7E75-77AE-6E1AEF808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process</a:t>
            </a:r>
            <a:r>
              <a:rPr lang="en-US" altLang="en-US"/>
              <a:t> is an instance of a running program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Each program in the system runs in the context of a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Appears to be the only program running on the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Appears to have exclusive use of both the processor and the memory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Appears to execute instructions of the program one after the other without interruption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Program</a:t>
            </a:r>
            <a:r>
              <a:rPr lang="en-US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instructions and data appear to be the only objects in the system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memory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OS kernel is, in effect, creating a </a:t>
            </a:r>
            <a:r>
              <a:rPr lang="en-US" altLang="en-US" i="1"/>
              <a:t>virtual computer</a:t>
            </a:r>
            <a:r>
              <a:rPr lang="en-US" altLang="en-US"/>
              <a:t> for running the program!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4896D478-8746-C0D8-FE73-CBCE1AF26E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CF76BEF2-15ED-0AA6-39B2-CCBA13C9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0205AF60-EFCC-410E-FFF2-733FC0C4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686E03-BA1B-44E5-8EB1-6E74BB702A1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2547DA4B-37CD-2991-C9BC-4B4CE918D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Control Flow</a:t>
            </a:r>
          </a:p>
        </p:txBody>
      </p:sp>
      <p:sp>
        <p:nvSpPr>
          <p:cNvPr id="31749" name="Rectangle 19">
            <a:extLst>
              <a:ext uri="{FF2B5EF4-FFF2-40B4-BE49-F238E27FC236}">
                <a16:creationId xmlns:a16="http://schemas.microsoft.com/office/drawing/2014/main" id="{A42B455B-0565-7E4A-EB2C-830A45854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/>
              <a:t>Processes must share the processor with other processes as well as the OS</a:t>
            </a:r>
          </a:p>
          <a:p>
            <a:pPr lvl="1" eaLnBrk="1" hangingPunct="1"/>
            <a:r>
              <a:rPr lang="en-US" altLang="en-US"/>
              <a:t>Logical control flow is the illusion that each process has exclusive use of the processor</a:t>
            </a:r>
          </a:p>
          <a:p>
            <a:pPr eaLnBrk="1" hangingPunct="1"/>
            <a:r>
              <a:rPr lang="en-US" altLang="en-US"/>
              <a:t>Processes take turns using the processor</a:t>
            </a:r>
          </a:p>
          <a:p>
            <a:pPr lvl="1" eaLnBrk="1" hangingPunct="1"/>
            <a:r>
              <a:rPr lang="en-US" altLang="en-US"/>
              <a:t>Processes are periodically preempted to allow other processes to run</a:t>
            </a:r>
          </a:p>
          <a:p>
            <a:pPr lvl="1" eaLnBrk="1" hangingPunct="1"/>
            <a:r>
              <a:rPr lang="en-US" altLang="en-US"/>
              <a:t>Only evidence that a process is preempted is if you are precisely measuring time</a:t>
            </a:r>
          </a:p>
        </p:txBody>
      </p:sp>
      <p:sp>
        <p:nvSpPr>
          <p:cNvPr id="31750" name="Line 4">
            <a:extLst>
              <a:ext uri="{FF2B5EF4-FFF2-40B4-BE49-F238E27FC236}">
                <a16:creationId xmlns:a16="http://schemas.microsoft.com/office/drawing/2014/main" id="{C7717AAA-8C7D-FEE0-9D04-72F987010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648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5">
            <a:extLst>
              <a:ext uri="{FF2B5EF4-FFF2-40B4-BE49-F238E27FC236}">
                <a16:creationId xmlns:a16="http://schemas.microsoft.com/office/drawing/2014/main" id="{7FA20A3E-04F2-39DF-1D3F-059CD2A7E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5181600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Time</a:t>
            </a:r>
          </a:p>
        </p:txBody>
      </p:sp>
      <p:sp>
        <p:nvSpPr>
          <p:cNvPr id="31752" name="Line 6">
            <a:extLst>
              <a:ext uri="{FF2B5EF4-FFF2-40B4-BE49-F238E27FC236}">
                <a16:creationId xmlns:a16="http://schemas.microsoft.com/office/drawing/2014/main" id="{91CDFC9E-B721-1335-97EE-6D2CA44B1B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76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7">
            <a:extLst>
              <a:ext uri="{FF2B5EF4-FFF2-40B4-BE49-F238E27FC236}">
                <a16:creationId xmlns:a16="http://schemas.microsoft.com/office/drawing/2014/main" id="{D5741C90-275C-8356-FF04-3B5B2C9D2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4495800"/>
            <a:ext cx="1173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Process A</a:t>
            </a:r>
          </a:p>
        </p:txBody>
      </p:sp>
      <p:sp>
        <p:nvSpPr>
          <p:cNvPr id="31754" name="Text Box 8">
            <a:extLst>
              <a:ext uri="{FF2B5EF4-FFF2-40B4-BE49-F238E27FC236}">
                <a16:creationId xmlns:a16="http://schemas.microsoft.com/office/drawing/2014/main" id="{7A3E8F9B-BF7B-B18F-3561-6BA97A184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4495800"/>
            <a:ext cx="1176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Process B</a:t>
            </a:r>
          </a:p>
        </p:txBody>
      </p:sp>
      <p:sp>
        <p:nvSpPr>
          <p:cNvPr id="31755" name="Text Box 9">
            <a:extLst>
              <a:ext uri="{FF2B5EF4-FFF2-40B4-BE49-F238E27FC236}">
                <a16:creationId xmlns:a16="http://schemas.microsoft.com/office/drawing/2014/main" id="{D3D299CD-25F1-762D-CA04-06774B0AF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463" y="4495800"/>
            <a:ext cx="1176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Process C</a:t>
            </a:r>
          </a:p>
        </p:txBody>
      </p:sp>
      <p:sp>
        <p:nvSpPr>
          <p:cNvPr id="31756" name="Line 10">
            <a:extLst>
              <a:ext uri="{FF2B5EF4-FFF2-40B4-BE49-F238E27FC236}">
                <a16:creationId xmlns:a16="http://schemas.microsoft.com/office/drawing/2014/main" id="{52F98E4B-DC43-47B3-F63C-937B59DE0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1">
            <a:extLst>
              <a:ext uri="{FF2B5EF4-FFF2-40B4-BE49-F238E27FC236}">
                <a16:creationId xmlns:a16="http://schemas.microsoft.com/office/drawing/2014/main" id="{A43DC56C-C4A7-D336-7CBE-48030A25C0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486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2">
            <a:extLst>
              <a:ext uri="{FF2B5EF4-FFF2-40B4-BE49-F238E27FC236}">
                <a16:creationId xmlns:a16="http://schemas.microsoft.com/office/drawing/2014/main" id="{4AD38E8B-9A87-A39D-7A4F-6F261F9FB9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791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3">
            <a:extLst>
              <a:ext uri="{FF2B5EF4-FFF2-40B4-BE49-F238E27FC236}">
                <a16:creationId xmlns:a16="http://schemas.microsoft.com/office/drawing/2014/main" id="{899E6C85-7409-F146-1287-DF6136FFF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6096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4">
            <a:extLst>
              <a:ext uri="{FF2B5EF4-FFF2-40B4-BE49-F238E27FC236}">
                <a16:creationId xmlns:a16="http://schemas.microsoft.com/office/drawing/2014/main" id="{1F95171A-E02C-9924-32A1-133D4308D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181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5">
            <a:extLst>
              <a:ext uri="{FF2B5EF4-FFF2-40B4-BE49-F238E27FC236}">
                <a16:creationId xmlns:a16="http://schemas.microsoft.com/office/drawing/2014/main" id="{2B733AC0-BE15-35B3-5AE9-44A29EA54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486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6">
            <a:extLst>
              <a:ext uri="{FF2B5EF4-FFF2-40B4-BE49-F238E27FC236}">
                <a16:creationId xmlns:a16="http://schemas.microsoft.com/office/drawing/2014/main" id="{BD8ADBE6-3F9B-7722-BF96-04D2F609C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791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7">
            <a:extLst>
              <a:ext uri="{FF2B5EF4-FFF2-40B4-BE49-F238E27FC236}">
                <a16:creationId xmlns:a16="http://schemas.microsoft.com/office/drawing/2014/main" id="{4225AB99-D673-B027-1FA7-756057476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6096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8">
            <a:extLst>
              <a:ext uri="{FF2B5EF4-FFF2-40B4-BE49-F238E27FC236}">
                <a16:creationId xmlns:a16="http://schemas.microsoft.com/office/drawing/2014/main" id="{18689AE2-7581-9736-0984-2E9CE7EA0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6400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8292" name="Oval 20">
            <a:extLst>
              <a:ext uri="{FF2B5EF4-FFF2-40B4-BE49-F238E27FC236}">
                <a16:creationId xmlns:a16="http://schemas.microsoft.com/office/drawing/2014/main" id="{EF20041E-081D-309D-CDC1-FDF147C4A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4800600"/>
            <a:ext cx="457200" cy="13716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38293" name="Oval 21">
            <a:extLst>
              <a:ext uri="{FF2B5EF4-FFF2-40B4-BE49-F238E27FC236}">
                <a16:creationId xmlns:a16="http://schemas.microsoft.com/office/drawing/2014/main" id="{E71E9B39-4C11-BF86-7EF2-3C72E413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725" y="5334000"/>
            <a:ext cx="457200" cy="11430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38294" name="Oval 22">
            <a:extLst>
              <a:ext uri="{FF2B5EF4-FFF2-40B4-BE49-F238E27FC236}">
                <a16:creationId xmlns:a16="http://schemas.microsoft.com/office/drawing/2014/main" id="{E3355C2D-18E0-7FF1-9AB8-052A195E3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25" y="5029200"/>
            <a:ext cx="457200" cy="6096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92" grpId="0" animBg="1"/>
      <p:bldP spid="438292" grpId="1" animBg="1"/>
      <p:bldP spid="438293" grpId="0" animBg="1"/>
      <p:bldP spid="438294" grpId="0" animBg="1"/>
      <p:bldP spid="43829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B46241BB-3BEC-ECDF-E987-C9C513DAC5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5DFF29FF-D48C-DD8F-D5EA-76218842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E91DF7CC-C033-B4F3-EAF4-3B406283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8ECD10-21B2-4080-BCC5-118D7C44BD4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2" name="Rectangle 20">
            <a:extLst>
              <a:ext uri="{FF2B5EF4-FFF2-40B4-BE49-F238E27FC236}">
                <a16:creationId xmlns:a16="http://schemas.microsoft.com/office/drawing/2014/main" id="{2D47897F-AB5D-0DFA-4C3D-68974BAB6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Processes</a:t>
            </a:r>
          </a:p>
        </p:txBody>
      </p:sp>
      <p:sp>
        <p:nvSpPr>
          <p:cNvPr id="32773" name="Rectangle 21">
            <a:extLst>
              <a:ext uri="{FF2B5EF4-FFF2-40B4-BE49-F238E27FC236}">
                <a16:creationId xmlns:a16="http://schemas.microsoft.com/office/drawing/2014/main" id="{2879C844-1549-CFA4-79F9-DC0D062E2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processes run concurrently (are concurrent) if their flows overlap in time</a:t>
            </a:r>
          </a:p>
          <a:p>
            <a:pPr eaLnBrk="1" hangingPunct="1"/>
            <a:r>
              <a:rPr lang="en-US" altLang="en-US"/>
              <a:t>Otherwise, they are sequential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Concurrent: A &amp; B, A &amp; C</a:t>
            </a:r>
          </a:p>
          <a:p>
            <a:pPr lvl="1" eaLnBrk="1" hangingPunct="1"/>
            <a:r>
              <a:rPr lang="en-US" altLang="en-US"/>
              <a:t>Sequential: B &amp; C</a:t>
            </a:r>
          </a:p>
          <a:p>
            <a:pPr eaLnBrk="1" hangingPunct="1"/>
            <a:endParaRPr lang="en-US" altLang="en-US"/>
          </a:p>
        </p:txBody>
      </p:sp>
      <p:grpSp>
        <p:nvGrpSpPr>
          <p:cNvPr id="32774" name="Group 4">
            <a:extLst>
              <a:ext uri="{FF2B5EF4-FFF2-40B4-BE49-F238E27FC236}">
                <a16:creationId xmlns:a16="http://schemas.microsoft.com/office/drawing/2014/main" id="{540C4741-CE21-548D-921D-6F30C36EAE83}"/>
              </a:ext>
            </a:extLst>
          </p:cNvPr>
          <p:cNvGrpSpPr>
            <a:grpSpLocks/>
          </p:cNvGrpSpPr>
          <p:nvPr/>
        </p:nvGrpSpPr>
        <p:grpSpPr bwMode="auto">
          <a:xfrm>
            <a:off x="1279525" y="3962400"/>
            <a:ext cx="5502275" cy="1981200"/>
            <a:chOff x="806" y="2352"/>
            <a:chExt cx="3466" cy="1248"/>
          </a:xfrm>
        </p:grpSpPr>
        <p:sp>
          <p:nvSpPr>
            <p:cNvPr id="32775" name="Line 5">
              <a:extLst>
                <a:ext uri="{FF2B5EF4-FFF2-40B4-BE49-F238E27FC236}">
                  <a16:creationId xmlns:a16="http://schemas.microsoft.com/office/drawing/2014/main" id="{B3DC8F4B-097F-8167-6104-8485137571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448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Text Box 6">
              <a:extLst>
                <a:ext uri="{FF2B5EF4-FFF2-40B4-BE49-F238E27FC236}">
                  <a16:creationId xmlns:a16="http://schemas.microsoft.com/office/drawing/2014/main" id="{758CF8A4-796E-54C7-4A76-C2850F853B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" y="2784"/>
              <a:ext cx="4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Helvetica" panose="020B0604020202020204" pitchFamily="34" charset="0"/>
                </a:rPr>
                <a:t>Time</a:t>
              </a:r>
            </a:p>
          </p:txBody>
        </p:sp>
        <p:sp>
          <p:nvSpPr>
            <p:cNvPr id="32777" name="Line 7">
              <a:extLst>
                <a:ext uri="{FF2B5EF4-FFF2-40B4-BE49-F238E27FC236}">
                  <a16:creationId xmlns:a16="http://schemas.microsoft.com/office/drawing/2014/main" id="{F166CEC9-30FE-F1CB-D9B0-EC2750C60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5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Text Box 8">
              <a:extLst>
                <a:ext uri="{FF2B5EF4-FFF2-40B4-BE49-F238E27FC236}">
                  <a16:creationId xmlns:a16="http://schemas.microsoft.com/office/drawing/2014/main" id="{0A63083E-4C9E-555C-E31B-6794A9F96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1" y="2352"/>
              <a:ext cx="7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Helvetica" panose="020B0604020202020204" pitchFamily="34" charset="0"/>
                </a:rPr>
                <a:t>Process A</a:t>
              </a:r>
            </a:p>
          </p:txBody>
        </p:sp>
        <p:sp>
          <p:nvSpPr>
            <p:cNvPr id="32779" name="Text Box 9">
              <a:extLst>
                <a:ext uri="{FF2B5EF4-FFF2-40B4-BE49-F238E27FC236}">
                  <a16:creationId xmlns:a16="http://schemas.microsoft.com/office/drawing/2014/main" id="{09FAE731-A67C-974C-AE3F-2A43FB08A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1" y="2352"/>
              <a:ext cx="7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Helvetica" panose="020B0604020202020204" pitchFamily="34" charset="0"/>
                </a:rPr>
                <a:t>Process B</a:t>
              </a:r>
            </a:p>
          </p:txBody>
        </p:sp>
        <p:sp>
          <p:nvSpPr>
            <p:cNvPr id="32780" name="Text Box 10">
              <a:extLst>
                <a:ext uri="{FF2B5EF4-FFF2-40B4-BE49-F238E27FC236}">
                  <a16:creationId xmlns:a16="http://schemas.microsoft.com/office/drawing/2014/main" id="{D9FE2BB0-683A-6634-8F95-BC87B72BAE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1" y="2352"/>
              <a:ext cx="7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Helvetica" panose="020B0604020202020204" pitchFamily="34" charset="0"/>
                </a:rPr>
                <a:t>Process C</a:t>
              </a:r>
            </a:p>
          </p:txBody>
        </p:sp>
        <p:sp>
          <p:nvSpPr>
            <p:cNvPr id="32781" name="Line 11">
              <a:extLst>
                <a:ext uri="{FF2B5EF4-FFF2-40B4-BE49-F238E27FC236}">
                  <a16:creationId xmlns:a16="http://schemas.microsoft.com/office/drawing/2014/main" id="{205202D5-6488-E527-BA00-4CF652A781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78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Line 12">
              <a:extLst>
                <a:ext uri="{FF2B5EF4-FFF2-40B4-BE49-F238E27FC236}">
                  <a16:creationId xmlns:a16="http://schemas.microsoft.com/office/drawing/2014/main" id="{F3667C4B-6605-DCAF-7800-80AA510CA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97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Line 13">
              <a:extLst>
                <a:ext uri="{FF2B5EF4-FFF2-40B4-BE49-F238E27FC236}">
                  <a16:creationId xmlns:a16="http://schemas.microsoft.com/office/drawing/2014/main" id="{E852DCF3-3C9E-2D5D-4DE6-489508CA4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16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Line 14">
              <a:extLst>
                <a:ext uri="{FF2B5EF4-FFF2-40B4-BE49-F238E27FC236}">
                  <a16:creationId xmlns:a16="http://schemas.microsoft.com/office/drawing/2014/main" id="{C8C1B830-74C8-9E15-8138-5E22A8A4B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3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Line 15">
              <a:extLst>
                <a:ext uri="{FF2B5EF4-FFF2-40B4-BE49-F238E27FC236}">
                  <a16:creationId xmlns:a16="http://schemas.microsoft.com/office/drawing/2014/main" id="{BD95392B-5213-39A0-3BD7-A621963A5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25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Line 16">
              <a:extLst>
                <a:ext uri="{FF2B5EF4-FFF2-40B4-BE49-F238E27FC236}">
                  <a16:creationId xmlns:a16="http://schemas.microsoft.com/office/drawing/2014/main" id="{9E6B328E-8612-79E1-6ADA-A2880CFB3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976"/>
              <a:ext cx="25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Line 17">
              <a:extLst>
                <a:ext uri="{FF2B5EF4-FFF2-40B4-BE49-F238E27FC236}">
                  <a16:creationId xmlns:a16="http://schemas.microsoft.com/office/drawing/2014/main" id="{30BCC8F8-EBB3-1135-3353-001297258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168"/>
              <a:ext cx="25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Line 18">
              <a:extLst>
                <a:ext uri="{FF2B5EF4-FFF2-40B4-BE49-F238E27FC236}">
                  <a16:creationId xmlns:a16="http://schemas.microsoft.com/office/drawing/2014/main" id="{1C46A4C3-D0A7-4099-50E1-D3BEA235A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360"/>
              <a:ext cx="25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Line 19">
              <a:extLst>
                <a:ext uri="{FF2B5EF4-FFF2-40B4-BE49-F238E27FC236}">
                  <a16:creationId xmlns:a16="http://schemas.microsoft.com/office/drawing/2014/main" id="{B6B32325-E26B-116A-3490-92C131961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552"/>
              <a:ext cx="254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B648E9D2-55F5-6D4C-CE2D-CA91955913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2A5E283E-A7EB-2331-2E28-C6CD6973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3795" name="Slide Number Placeholder 5">
            <a:extLst>
              <a:ext uri="{FF2B5EF4-FFF2-40B4-BE49-F238E27FC236}">
                <a16:creationId xmlns:a16="http://schemas.microsoft.com/office/drawing/2014/main" id="{E189258D-E328-B3C9-7AC0-A5AEA2D3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C4618-5A4E-40FE-AA99-1A441870F0B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6" name="Rectangle 18">
            <a:extLst>
              <a:ext uri="{FF2B5EF4-FFF2-40B4-BE49-F238E27FC236}">
                <a16:creationId xmlns:a16="http://schemas.microsoft.com/office/drawing/2014/main" id="{7EBFF20E-D4AB-1D77-886A-D3CF80453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User View of Concurrent Processes</a:t>
            </a:r>
          </a:p>
        </p:txBody>
      </p:sp>
      <p:sp>
        <p:nvSpPr>
          <p:cNvPr id="33797" name="Rectangle 19">
            <a:extLst>
              <a:ext uri="{FF2B5EF4-FFF2-40B4-BE49-F238E27FC236}">
                <a16:creationId xmlns:a16="http://schemas.microsoft.com/office/drawing/2014/main" id="{DC5495BC-709B-C76B-2E6F-62A21DC14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flows for concurrent processes are physically disjoint in time</a:t>
            </a:r>
          </a:p>
          <a:p>
            <a:pPr eaLnBrk="1" hangingPunct="1"/>
            <a:r>
              <a:rPr lang="en-US" altLang="en-US"/>
              <a:t>However, we can think of concurrent processes are running in parallel with each other</a:t>
            </a:r>
          </a:p>
        </p:txBody>
      </p:sp>
      <p:sp>
        <p:nvSpPr>
          <p:cNvPr id="33798" name="Line 4">
            <a:extLst>
              <a:ext uri="{FF2B5EF4-FFF2-40B4-BE49-F238E27FC236}">
                <a16:creationId xmlns:a16="http://schemas.microsoft.com/office/drawing/2014/main" id="{C001FCAA-21E8-D46D-BE41-A2D944679F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038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5">
            <a:extLst>
              <a:ext uri="{FF2B5EF4-FFF2-40B4-BE49-F238E27FC236}">
                <a16:creationId xmlns:a16="http://schemas.microsoft.com/office/drawing/2014/main" id="{96CAD44C-E3EF-957F-2589-1F5F81743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35450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Time</a:t>
            </a:r>
          </a:p>
        </p:txBody>
      </p:sp>
      <p:sp>
        <p:nvSpPr>
          <p:cNvPr id="33800" name="Line 6">
            <a:extLst>
              <a:ext uri="{FF2B5EF4-FFF2-40B4-BE49-F238E27FC236}">
                <a16:creationId xmlns:a16="http://schemas.microsoft.com/office/drawing/2014/main" id="{37AD0471-72D7-E606-CA1E-779F1D3E8C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14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7">
            <a:extLst>
              <a:ext uri="{FF2B5EF4-FFF2-40B4-BE49-F238E27FC236}">
                <a16:creationId xmlns:a16="http://schemas.microsoft.com/office/drawing/2014/main" id="{53CE25C6-056A-D5A7-EB92-5A038852A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863" y="3733800"/>
            <a:ext cx="1173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Process A</a:t>
            </a:r>
          </a:p>
        </p:txBody>
      </p:sp>
      <p:sp>
        <p:nvSpPr>
          <p:cNvPr id="33802" name="Text Box 8">
            <a:extLst>
              <a:ext uri="{FF2B5EF4-FFF2-40B4-BE49-F238E27FC236}">
                <a16:creationId xmlns:a16="http://schemas.microsoft.com/office/drawing/2014/main" id="{96D06A8E-30D6-03E8-304E-D6FFE8E18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3733800"/>
            <a:ext cx="1176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Process B</a:t>
            </a:r>
          </a:p>
        </p:txBody>
      </p:sp>
      <p:sp>
        <p:nvSpPr>
          <p:cNvPr id="33803" name="Text Box 9">
            <a:extLst>
              <a:ext uri="{FF2B5EF4-FFF2-40B4-BE49-F238E27FC236}">
                <a16:creationId xmlns:a16="http://schemas.microsoft.com/office/drawing/2014/main" id="{0AC47BBD-A3F2-6A10-B84D-893D5BC95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863" y="3733800"/>
            <a:ext cx="1176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Process C</a:t>
            </a:r>
          </a:p>
        </p:txBody>
      </p:sp>
      <p:sp>
        <p:nvSpPr>
          <p:cNvPr id="33804" name="Line 10">
            <a:extLst>
              <a:ext uri="{FF2B5EF4-FFF2-40B4-BE49-F238E27FC236}">
                <a16:creationId xmlns:a16="http://schemas.microsoft.com/office/drawing/2014/main" id="{0B6FB841-71C4-BCDC-5371-06FFABC77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267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1">
            <a:extLst>
              <a:ext uri="{FF2B5EF4-FFF2-40B4-BE49-F238E27FC236}">
                <a16:creationId xmlns:a16="http://schemas.microsoft.com/office/drawing/2014/main" id="{CB7C9260-AB73-6634-6BA0-667575A49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572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2">
            <a:extLst>
              <a:ext uri="{FF2B5EF4-FFF2-40B4-BE49-F238E27FC236}">
                <a16:creationId xmlns:a16="http://schemas.microsoft.com/office/drawing/2014/main" id="{6CADA89C-0402-2506-ACEF-6D033A14E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3">
            <a:extLst>
              <a:ext uri="{FF2B5EF4-FFF2-40B4-BE49-F238E27FC236}">
                <a16:creationId xmlns:a16="http://schemas.microsoft.com/office/drawing/2014/main" id="{B831F99A-D0E6-0B99-BFA6-7C2629175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4">
            <a:extLst>
              <a:ext uri="{FF2B5EF4-FFF2-40B4-BE49-F238E27FC236}">
                <a16:creationId xmlns:a16="http://schemas.microsoft.com/office/drawing/2014/main" id="{EB7F676B-7CB2-306F-EAAD-B3FCA77A2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724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5">
            <a:extLst>
              <a:ext uri="{FF2B5EF4-FFF2-40B4-BE49-F238E27FC236}">
                <a16:creationId xmlns:a16="http://schemas.microsoft.com/office/drawing/2014/main" id="{A479D63A-A6F2-5B2A-3C2F-ABD509053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876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6">
            <a:extLst>
              <a:ext uri="{FF2B5EF4-FFF2-40B4-BE49-F238E27FC236}">
                <a16:creationId xmlns:a16="http://schemas.microsoft.com/office/drawing/2014/main" id="{31956647-AB3D-5C5A-4F20-9AFDB3141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67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>
            <a:extLst>
              <a:ext uri="{FF2B5EF4-FFF2-40B4-BE49-F238E27FC236}">
                <a16:creationId xmlns:a16="http://schemas.microsoft.com/office/drawing/2014/main" id="{B356C4AE-AC28-51EF-3DAC-DB645F6F0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6E89AA22-8278-8646-8A2E-1130D4BA44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9C0EC603-9B9F-ABDC-49B2-7572E48E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2CC1ED0B-82BE-5554-F00A-C8846C0A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B47E89-1D5C-4ED4-8EFD-B64938AC4E5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0" name="Rectangle 31">
            <a:extLst>
              <a:ext uri="{FF2B5EF4-FFF2-40B4-BE49-F238E27FC236}">
                <a16:creationId xmlns:a16="http://schemas.microsoft.com/office/drawing/2014/main" id="{7F5955FD-18C6-5A3A-A667-0B1F59217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 Switching</a:t>
            </a:r>
          </a:p>
        </p:txBody>
      </p:sp>
      <p:sp>
        <p:nvSpPr>
          <p:cNvPr id="34821" name="Rectangle 32">
            <a:extLst>
              <a:ext uri="{FF2B5EF4-FFF2-40B4-BE49-F238E27FC236}">
                <a16:creationId xmlns:a16="http://schemas.microsoft.com/office/drawing/2014/main" id="{9AFA2AD0-15AC-CB2B-99D2-A2D6E17A3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 are managed by OS kernel</a:t>
            </a:r>
          </a:p>
          <a:p>
            <a:pPr lvl="1" eaLnBrk="1" hangingPunct="1"/>
            <a:r>
              <a:rPr lang="en-US" altLang="en-US"/>
              <a:t>Important: the kernel is not a separate process, but rather runs as part of some user process</a:t>
            </a:r>
          </a:p>
          <a:p>
            <a:pPr eaLnBrk="1" hangingPunct="1"/>
            <a:r>
              <a:rPr lang="en-US" altLang="en-US"/>
              <a:t>Control flow passes from one process to another via a context switch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34822" name="Text Box 4">
            <a:extLst>
              <a:ext uri="{FF2B5EF4-FFF2-40B4-BE49-F238E27FC236}">
                <a16:creationId xmlns:a16="http://schemas.microsoft.com/office/drawing/2014/main" id="{658EC85C-1B5D-42D8-99FB-33B8AB7B0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3276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latin typeface="Helvetica" panose="020B0604020202020204" pitchFamily="34" charset="0"/>
              </a:rPr>
              <a:t>Process A</a:t>
            </a:r>
          </a:p>
          <a:p>
            <a:pPr algn="ctr">
              <a:spcBef>
                <a:spcPct val="0"/>
              </a:spcBef>
            </a:pPr>
            <a:r>
              <a:rPr lang="en-US" altLang="en-US" sz="1800">
                <a:latin typeface="Helvetica" panose="020B0604020202020204" pitchFamily="34" charset="0"/>
              </a:rPr>
              <a:t>code</a:t>
            </a:r>
          </a:p>
        </p:txBody>
      </p:sp>
      <p:sp>
        <p:nvSpPr>
          <p:cNvPr id="34823" name="Text Box 5">
            <a:extLst>
              <a:ext uri="{FF2B5EF4-FFF2-40B4-BE49-F238E27FC236}">
                <a16:creationId xmlns:a16="http://schemas.microsoft.com/office/drawing/2014/main" id="{C8DE2C9A-10F5-100C-428B-9FAE8C7D6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76600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latin typeface="Helvetica" panose="020B0604020202020204" pitchFamily="34" charset="0"/>
              </a:rPr>
              <a:t>Process B</a:t>
            </a:r>
          </a:p>
          <a:p>
            <a:pPr algn="ctr">
              <a:spcBef>
                <a:spcPct val="0"/>
              </a:spcBef>
            </a:pPr>
            <a:r>
              <a:rPr lang="en-US" altLang="en-US" sz="1800">
                <a:latin typeface="Helvetica" panose="020B0604020202020204" pitchFamily="34" charset="0"/>
              </a:rPr>
              <a:t>code</a:t>
            </a:r>
          </a:p>
        </p:txBody>
      </p:sp>
      <p:sp>
        <p:nvSpPr>
          <p:cNvPr id="34824" name="Line 6">
            <a:extLst>
              <a:ext uri="{FF2B5EF4-FFF2-40B4-BE49-F238E27FC236}">
                <a16:creationId xmlns:a16="http://schemas.microsoft.com/office/drawing/2014/main" id="{3325EDB0-5B79-1AFC-3116-6579D63EE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8750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7">
            <a:extLst>
              <a:ext uri="{FF2B5EF4-FFF2-40B4-BE49-F238E27FC236}">
                <a16:creationId xmlns:a16="http://schemas.microsoft.com/office/drawing/2014/main" id="{5D6DB7F7-C361-41F2-D44B-64800983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3434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8">
            <a:extLst>
              <a:ext uri="{FF2B5EF4-FFF2-40B4-BE49-F238E27FC236}">
                <a16:creationId xmlns:a16="http://schemas.microsoft.com/office/drawing/2014/main" id="{F659DC5E-3216-7F69-BE07-5E3CC1F9F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724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9">
            <a:extLst>
              <a:ext uri="{FF2B5EF4-FFF2-40B4-BE49-F238E27FC236}">
                <a16:creationId xmlns:a16="http://schemas.microsoft.com/office/drawing/2014/main" id="{695B8A3E-0242-0688-4BB9-6FA227277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51816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0">
            <a:extLst>
              <a:ext uri="{FF2B5EF4-FFF2-40B4-BE49-F238E27FC236}">
                <a16:creationId xmlns:a16="http://schemas.microsoft.com/office/drawing/2014/main" id="{EB65EFC6-60F7-A2C5-8E54-C0F1AAF11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2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1">
            <a:extLst>
              <a:ext uri="{FF2B5EF4-FFF2-40B4-BE49-F238E27FC236}">
                <a16:creationId xmlns:a16="http://schemas.microsoft.com/office/drawing/2014/main" id="{31831116-B973-3ECC-92E1-F3ED1F9A07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6300" y="32766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2">
            <a:extLst>
              <a:ext uri="{FF2B5EF4-FFF2-40B4-BE49-F238E27FC236}">
                <a16:creationId xmlns:a16="http://schemas.microsoft.com/office/drawing/2014/main" id="{F27F37BC-6B2E-2498-9F1C-BF693C2FE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39624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user code</a:t>
            </a:r>
          </a:p>
        </p:txBody>
      </p:sp>
      <p:sp>
        <p:nvSpPr>
          <p:cNvPr id="34831" name="Text Box 13">
            <a:extLst>
              <a:ext uri="{FF2B5EF4-FFF2-40B4-BE49-F238E27FC236}">
                <a16:creationId xmlns:a16="http://schemas.microsoft.com/office/drawing/2014/main" id="{05B48632-7B2C-BA00-6610-02663E8E6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376738"/>
            <a:ext cx="1312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kernel code</a:t>
            </a:r>
          </a:p>
        </p:txBody>
      </p:sp>
      <p:sp>
        <p:nvSpPr>
          <p:cNvPr id="34832" name="Text Box 14">
            <a:extLst>
              <a:ext uri="{FF2B5EF4-FFF2-40B4-BE49-F238E27FC236}">
                <a16:creationId xmlns:a16="http://schemas.microsoft.com/office/drawing/2014/main" id="{49486F60-FDC1-7734-6CA8-FBE8C2BBF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4789488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user code</a:t>
            </a:r>
          </a:p>
        </p:txBody>
      </p:sp>
      <p:sp>
        <p:nvSpPr>
          <p:cNvPr id="34833" name="Text Box 15">
            <a:extLst>
              <a:ext uri="{FF2B5EF4-FFF2-40B4-BE49-F238E27FC236}">
                <a16:creationId xmlns:a16="http://schemas.microsoft.com/office/drawing/2014/main" id="{169FBBDC-9C2D-9479-0D50-A93564C8E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0638" y="5226050"/>
            <a:ext cx="1312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kernel code</a:t>
            </a:r>
          </a:p>
        </p:txBody>
      </p:sp>
      <p:sp>
        <p:nvSpPr>
          <p:cNvPr id="34834" name="Text Box 16">
            <a:extLst>
              <a:ext uri="{FF2B5EF4-FFF2-40B4-BE49-F238E27FC236}">
                <a16:creationId xmlns:a16="http://schemas.microsoft.com/office/drawing/2014/main" id="{80849BEA-FBA5-6A06-8C6D-83C4D1A80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568325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Helvetica" panose="020B0604020202020204" pitchFamily="34" charset="0"/>
              </a:rPr>
              <a:t>user code</a:t>
            </a:r>
          </a:p>
        </p:txBody>
      </p:sp>
      <p:sp>
        <p:nvSpPr>
          <p:cNvPr id="34835" name="Line 17">
            <a:extLst>
              <a:ext uri="{FF2B5EF4-FFF2-40B4-BE49-F238E27FC236}">
                <a16:creationId xmlns:a16="http://schemas.microsoft.com/office/drawing/2014/main" id="{36D309F8-BB93-CB47-BC36-ED3BB7D7B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43005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18">
            <a:extLst>
              <a:ext uri="{FF2B5EF4-FFF2-40B4-BE49-F238E27FC236}">
                <a16:creationId xmlns:a16="http://schemas.microsoft.com/office/drawing/2014/main" id="{071C5D65-BC4C-CE37-7D6B-D0CBA4C74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47275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9">
            <a:extLst>
              <a:ext uri="{FF2B5EF4-FFF2-40B4-BE49-F238E27FC236}">
                <a16:creationId xmlns:a16="http://schemas.microsoft.com/office/drawing/2014/main" id="{EE7BA033-93D2-163A-FBF3-45C3CE650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51546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20">
            <a:extLst>
              <a:ext uri="{FF2B5EF4-FFF2-40B4-BE49-F238E27FC236}">
                <a16:creationId xmlns:a16="http://schemas.microsoft.com/office/drawing/2014/main" id="{9CF6B0B7-B9EA-9740-3468-8F43F5EA5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55816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1">
            <a:extLst>
              <a:ext uri="{FF2B5EF4-FFF2-40B4-BE49-F238E27FC236}">
                <a16:creationId xmlns:a16="http://schemas.microsoft.com/office/drawing/2014/main" id="{0D2D6ADD-FB20-4FBF-E508-1C8271EFC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60086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22">
            <a:extLst>
              <a:ext uri="{FF2B5EF4-FFF2-40B4-BE49-F238E27FC236}">
                <a16:creationId xmlns:a16="http://schemas.microsoft.com/office/drawing/2014/main" id="{E5B89F32-2017-4D64-3F55-92A3B8C754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0" y="3875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3">
            <a:extLst>
              <a:ext uri="{FF2B5EF4-FFF2-40B4-BE49-F238E27FC236}">
                <a16:creationId xmlns:a16="http://schemas.microsoft.com/office/drawing/2014/main" id="{A456E355-7587-20E4-93CF-E0B6605FF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8862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Text Box 24">
            <a:extLst>
              <a:ext uri="{FF2B5EF4-FFF2-40B4-BE49-F238E27FC236}">
                <a16:creationId xmlns:a16="http://schemas.microsoft.com/office/drawing/2014/main" id="{DFD2FAA2-F1EE-148F-55A2-212F0E63C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95800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Helvetica" panose="020B0604020202020204" pitchFamily="34" charset="0"/>
              </a:rPr>
              <a:t>Time</a:t>
            </a:r>
          </a:p>
        </p:txBody>
      </p:sp>
      <p:sp>
        <p:nvSpPr>
          <p:cNvPr id="34843" name="AutoShape 27">
            <a:extLst>
              <a:ext uri="{FF2B5EF4-FFF2-40B4-BE49-F238E27FC236}">
                <a16:creationId xmlns:a16="http://schemas.microsoft.com/office/drawing/2014/main" id="{AB9D210D-0943-AC9E-1064-80C611F68631}"/>
              </a:ext>
            </a:extLst>
          </p:cNvPr>
          <p:cNvSpPr>
            <a:spLocks/>
          </p:cNvSpPr>
          <p:nvPr/>
        </p:nvSpPr>
        <p:spPr bwMode="auto">
          <a:xfrm>
            <a:off x="6553200" y="42989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600">
              <a:latin typeface="Helvetica" panose="020B0604020202020204" pitchFamily="34" charset="0"/>
            </a:endParaRPr>
          </a:p>
        </p:txBody>
      </p:sp>
      <p:sp>
        <p:nvSpPr>
          <p:cNvPr id="34844" name="Text Box 28">
            <a:extLst>
              <a:ext uri="{FF2B5EF4-FFF2-40B4-BE49-F238E27FC236}">
                <a16:creationId xmlns:a16="http://schemas.microsoft.com/office/drawing/2014/main" id="{BA3E3998-98B3-71B3-B12E-5FE6FFE78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575" y="4267200"/>
            <a:ext cx="1597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i="1">
                <a:latin typeface="Helvetica" panose="020B0604020202020204" pitchFamily="34" charset="0"/>
              </a:rPr>
              <a:t>context switch</a:t>
            </a:r>
            <a:endParaRPr lang="en-US" altLang="en-US" sz="1600">
              <a:latin typeface="Helvetica" panose="020B0604020202020204" pitchFamily="34" charset="0"/>
            </a:endParaRPr>
          </a:p>
        </p:txBody>
      </p:sp>
      <p:sp>
        <p:nvSpPr>
          <p:cNvPr id="34845" name="AutoShape 29">
            <a:extLst>
              <a:ext uri="{FF2B5EF4-FFF2-40B4-BE49-F238E27FC236}">
                <a16:creationId xmlns:a16="http://schemas.microsoft.com/office/drawing/2014/main" id="{6016C24F-9276-229F-AAA1-4FE4AB811A73}"/>
              </a:ext>
            </a:extLst>
          </p:cNvPr>
          <p:cNvSpPr>
            <a:spLocks/>
          </p:cNvSpPr>
          <p:nvPr/>
        </p:nvSpPr>
        <p:spPr bwMode="auto">
          <a:xfrm>
            <a:off x="6553200" y="51816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endParaRPr lang="en-US" altLang="en-US" sz="1600">
              <a:latin typeface="Helvetica" panose="020B0604020202020204" pitchFamily="34" charset="0"/>
            </a:endParaRPr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98E8112F-D4FC-33FF-2A02-21023AE5D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575" y="5149850"/>
            <a:ext cx="1597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i="1">
                <a:latin typeface="Helvetica" panose="020B0604020202020204" pitchFamily="34" charset="0"/>
              </a:rPr>
              <a:t>context switch</a:t>
            </a:r>
            <a:endParaRPr lang="en-US" altLang="en-US" sz="160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88450D24-A306-4CB1-8D2F-11C48CB55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7526D96B-5996-D03F-98A5-EEB290F580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Be exposed to different types of exceptional control flow: hardware, system software, application software</a:t>
            </a:r>
          </a:p>
          <a:p>
            <a:endParaRPr lang="en-US" altLang="en-US"/>
          </a:p>
          <a:p>
            <a:r>
              <a:rPr lang="en-US" altLang="en-US"/>
              <a:t>Be able to use software exceptional control flow to create simple concurrent programs</a:t>
            </a:r>
          </a:p>
        </p:txBody>
      </p:sp>
      <p:sp>
        <p:nvSpPr>
          <p:cNvPr id="16387" name="Date Placeholder 3">
            <a:extLst>
              <a:ext uri="{FF2B5EF4-FFF2-40B4-BE49-F238E27FC236}">
                <a16:creationId xmlns:a16="http://schemas.microsoft.com/office/drawing/2014/main" id="{AE3F23F0-EB13-402F-7A11-062008C7A4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A291204E-A493-52DA-9A63-15730631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6389" name="Slide Number Placeholder 5">
            <a:extLst>
              <a:ext uri="{FF2B5EF4-FFF2-40B4-BE49-F238E27FC236}">
                <a16:creationId xmlns:a16="http://schemas.microsoft.com/office/drawing/2014/main" id="{15A39D98-B0C5-6744-D62E-EA76EAD8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1747D0-8FFF-4DC0-9BAA-91480A7788F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953B3851-6E17-5387-78D3-D6CD34DE6F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9D6FD052-09C0-474B-AFCC-EF6E71B5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2353D3D0-8435-BF45-EB37-A151881A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89B8F0-A540-49C7-B745-3882C2611E5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F1C357CC-C7E0-B19C-8896-AEA512666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Creating a Process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5DA1A724-D1DD-54D0-B9F0-0D1EDEE63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78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int fork(void)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Creates new </a:t>
            </a:r>
            <a:r>
              <a:rPr lang="en-US" altLang="en-US" i="1"/>
              <a:t>child process</a:t>
            </a:r>
            <a:r>
              <a:rPr lang="en-US" altLang="en-US"/>
              <a:t> identical to calling </a:t>
            </a:r>
            <a:r>
              <a:rPr lang="en-US" altLang="en-US" i="1"/>
              <a:t>parent process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Returns 0 to the child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Returns child</a:t>
            </a:r>
            <a:r>
              <a:rPr lang="en-US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pid</a:t>
            </a:r>
            <a:r>
              <a:rPr lang="en-US" altLang="ja-JP">
                <a:ea typeface="MS PGothic" panose="020B0600070205080204" pitchFamily="34" charset="-128"/>
              </a:rPr>
              <a:t> to the parent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Returns -1 to the parent process upon error (no child is created)</a:t>
            </a:r>
          </a:p>
        </p:txBody>
      </p:sp>
      <p:sp>
        <p:nvSpPr>
          <p:cNvPr id="35846" name="Text Box 4">
            <a:extLst>
              <a:ext uri="{FF2B5EF4-FFF2-40B4-BE49-F238E27FC236}">
                <a16:creationId xmlns:a16="http://schemas.microsoft.com/office/drawing/2014/main" id="{833AA9DA-E864-7E0C-5E9E-54D88F383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4692650" cy="13604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if (fork() == 0)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printf("hello from child\n");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else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printf("hello from parent\n");</a:t>
            </a:r>
          </a:p>
        </p:txBody>
      </p:sp>
      <p:sp>
        <p:nvSpPr>
          <p:cNvPr id="35847" name="Text Box 5">
            <a:extLst>
              <a:ext uri="{FF2B5EF4-FFF2-40B4-BE49-F238E27FC236}">
                <a16:creationId xmlns:a16="http://schemas.microsoft.com/office/drawing/2014/main" id="{7C196AC0-B3F7-631A-6161-E03826C24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23545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Tahoma" panose="020B0604030504040204" pitchFamily="34" charset="0"/>
              </a:rPr>
              <a:t>Interesting &amp; confusing – called </a:t>
            </a:r>
            <a:r>
              <a:rPr lang="en-US" altLang="en-US" sz="1800" u="sng">
                <a:latin typeface="Tahoma" panose="020B0604030504040204" pitchFamily="34" charset="0"/>
              </a:rPr>
              <a:t>once</a:t>
            </a:r>
            <a:r>
              <a:rPr lang="en-US" altLang="en-US" sz="1800">
                <a:latin typeface="Tahoma" panose="020B0604030504040204" pitchFamily="34" charset="0"/>
              </a:rPr>
              <a:t>,</a:t>
            </a:r>
            <a:r>
              <a:rPr lang="en-US" altLang="en-US" sz="1800" i="1">
                <a:latin typeface="Tahoma" panose="020B0604030504040204" pitchFamily="34" charset="0"/>
              </a:rPr>
              <a:t> </a:t>
            </a:r>
            <a:r>
              <a:rPr lang="en-US" altLang="en-US" sz="1800">
                <a:latin typeface="Tahoma" panose="020B0604030504040204" pitchFamily="34" charset="0"/>
              </a:rPr>
              <a:t>but returns </a:t>
            </a:r>
            <a:r>
              <a:rPr lang="en-US" altLang="en-US" sz="1800" u="sng">
                <a:latin typeface="Tahoma" panose="020B0604030504040204" pitchFamily="34" charset="0"/>
              </a:rPr>
              <a:t>twice</a:t>
            </a:r>
            <a:r>
              <a:rPr lang="en-US" altLang="en-US" sz="1800">
                <a:latin typeface="Tahoma" panose="020B0604030504040204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54819BE3-9E1C-09BD-EA71-AF83BC942B3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3C987683-C742-B8A2-A125-F4BE7F88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CAC9B022-1081-589A-D444-CC436D57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D4F5CD-E304-4AC2-8D59-C1DC83F905B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ADB92FAD-3945-C152-F39D-C1C8FD0E1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IDs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C4C318A5-EEFB-7F5C-1489-79D007AC6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process is assigned a unique process ID (PID)</a:t>
            </a:r>
          </a:p>
          <a:p>
            <a:pPr lvl="1" eaLnBrk="1" hangingPunct="1"/>
            <a:r>
              <a:rPr lang="en-US" altLang="en-US"/>
              <a:t>Positive integer identifier</a:t>
            </a:r>
          </a:p>
          <a:p>
            <a:pPr lvl="1" eaLnBrk="1" hangingPunct="1"/>
            <a:r>
              <a:rPr lang="en-US" altLang="en-US"/>
              <a:t>Used by many functions to indicate a particular process</a:t>
            </a:r>
          </a:p>
          <a:p>
            <a:pPr lvl="1" eaLnBrk="1" hangingPunct="1"/>
            <a:r>
              <a:rPr lang="en-US" altLang="en-US"/>
              <a:t>Visible with </a:t>
            </a:r>
            <a:r>
              <a:rPr lang="en-US" altLang="en-US">
                <a:latin typeface="Courier New" panose="02070309020205020404" pitchFamily="49" charset="0"/>
              </a:rPr>
              <a:t>ps</a:t>
            </a:r>
            <a:r>
              <a:rPr lang="en-US" altLang="en-US"/>
              <a:t> command</a:t>
            </a:r>
          </a:p>
          <a:p>
            <a:pPr eaLnBrk="1" hangingPunct="1"/>
            <a:r>
              <a:rPr lang="en-US" altLang="en-US"/>
              <a:t>Obtaining process IDs</a:t>
            </a:r>
          </a:p>
          <a:p>
            <a:pPr lvl="1" eaLnBrk="1" hangingPunct="1"/>
            <a:r>
              <a:rPr lang="en-US" altLang="en-US"/>
              <a:t>PID of calling process: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     pid_t getpid(void);</a:t>
            </a:r>
          </a:p>
          <a:p>
            <a:pPr lvl="1" eaLnBrk="1" hangingPunct="1"/>
            <a:r>
              <a:rPr lang="en-US" altLang="en-US"/>
              <a:t>PID of parent process: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     pid_t getppid(void);</a:t>
            </a:r>
          </a:p>
          <a:p>
            <a:pPr lvl="1" eaLnBrk="1" hangingPunct="1"/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4">
            <a:extLst>
              <a:ext uri="{FF2B5EF4-FFF2-40B4-BE49-F238E27FC236}">
                <a16:creationId xmlns:a16="http://schemas.microsoft.com/office/drawing/2014/main" id="{D855AB52-F288-B377-86EB-218252134C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890" name="Footer Placeholder 5">
            <a:extLst>
              <a:ext uri="{FF2B5EF4-FFF2-40B4-BE49-F238E27FC236}">
                <a16:creationId xmlns:a16="http://schemas.microsoft.com/office/drawing/2014/main" id="{297DB292-F9AD-D5AC-D908-70A6BD23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7891" name="Slide Number Placeholder 6">
            <a:extLst>
              <a:ext uri="{FF2B5EF4-FFF2-40B4-BE49-F238E27FC236}">
                <a16:creationId xmlns:a16="http://schemas.microsoft.com/office/drawing/2014/main" id="{4A068A8F-E1FF-62BC-8606-806B07E6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3888D-4E01-4AFB-917F-2A5C1983B85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5904994A-B1AE-8BCD-A533-2B0B1B72D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Fork Example 1</a:t>
            </a:r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999FD964-7669-83B4-52FA-2E223163B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4841875" cy="5238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fork1(void)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pid_t pid;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int x = 1;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if (fork() == 0) 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x++;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pid = getpid();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printf("Child (%d) has x = %d\n",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(int)pid, x);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} else {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x--;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pid = getpid();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printf("Parent (%d) has x = %d\n",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(int)pid, x);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printf("Process %d exiting.\n",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(int)pid);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exit(0);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761064BF-BFCC-CC06-A329-66CEA4BDF7F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4038600" cy="48307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Call once, return twice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Parent/child run same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Different return values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Concurrent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Parent/child different processes, which run concurrently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Duplicate, but separate address spaces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Child copies parents address space at time of fork call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000"/>
              <a:t>Shared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Child inherits all of the parent</a:t>
            </a:r>
            <a:r>
              <a:rPr lang="ja-JP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s open files</a:t>
            </a:r>
            <a:endParaRPr lang="en-US" altLang="en-US" sz="1800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08F3562-8254-22AC-48AA-39DCABB6D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041400"/>
            <a:ext cx="3143250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./fork1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Parent (26152) has x = 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Child (26153) has x = 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Process 26153 exiting.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Process 26152 exiting.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46D30DE1-2B47-A96E-2FCA-3791E72E15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7E6D7B9A-846F-7E19-43FA-FDE32C41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5F3573EC-EF69-5DA7-2D77-96F9780D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C6495D-861C-4787-9945-7D79B36A4E6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7020889E-0BE0-74BB-5F83-6DDE5739E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Fork Example 2</a:t>
            </a:r>
          </a:p>
        </p:txBody>
      </p:sp>
      <p:sp>
        <p:nvSpPr>
          <p:cNvPr id="38917" name="Text Box 3">
            <a:extLst>
              <a:ext uri="{FF2B5EF4-FFF2-40B4-BE49-F238E27FC236}">
                <a16:creationId xmlns:a16="http://schemas.microsoft.com/office/drawing/2014/main" id="{8809E169-87AF-5D63-9D74-1BB026AD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320925"/>
            <a:ext cx="3336925" cy="2851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fork2(void)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printf("L0\n");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fork();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printf("L1\n");   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fork();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printf("L2\n");   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fork();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printf("Bye\n");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502D2705-0EBD-2AA6-FC55-ADCB49C84756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83125"/>
            <a:ext cx="457200" cy="336550"/>
            <a:chOff x="3552" y="3264"/>
            <a:chExt cx="288" cy="212"/>
          </a:xfrm>
        </p:grpSpPr>
        <p:sp>
          <p:nvSpPr>
            <p:cNvPr id="38962" name="Line 5">
              <a:extLst>
                <a:ext uri="{FF2B5EF4-FFF2-40B4-BE49-F238E27FC236}">
                  <a16:creationId xmlns:a16="http://schemas.microsoft.com/office/drawing/2014/main" id="{BD9D87F6-384B-20BB-E738-68F80CF84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34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Text Box 6">
              <a:extLst>
                <a:ext uri="{FF2B5EF4-FFF2-40B4-BE49-F238E27FC236}">
                  <a16:creationId xmlns:a16="http://schemas.microsoft.com/office/drawing/2014/main" id="{0A52C4E1-57B4-3416-9512-6C557BD0D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264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L0</a:t>
              </a:r>
            </a:p>
          </p:txBody>
        </p:sp>
      </p:grpSp>
      <p:sp>
        <p:nvSpPr>
          <p:cNvPr id="38919" name="Text Box 7">
            <a:extLst>
              <a:ext uri="{FF2B5EF4-FFF2-40B4-BE49-F238E27FC236}">
                <a16:creationId xmlns:a16="http://schemas.microsoft.com/office/drawing/2014/main" id="{6E5F4A3E-2454-C9FB-34D9-F87F633DC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1447800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Both parent &amp; child can continue forking</a:t>
            </a:r>
          </a:p>
        </p:txBody>
      </p:sp>
      <p:grpSp>
        <p:nvGrpSpPr>
          <p:cNvPr id="38920" name="Group 8">
            <a:extLst>
              <a:ext uri="{FF2B5EF4-FFF2-40B4-BE49-F238E27FC236}">
                <a16:creationId xmlns:a16="http://schemas.microsoft.com/office/drawing/2014/main" id="{EF5992F9-1ABB-4F5F-10EF-0BFEA7DFFA11}"/>
              </a:ext>
            </a:extLst>
          </p:cNvPr>
          <p:cNvGrpSpPr>
            <a:grpSpLocks/>
          </p:cNvGrpSpPr>
          <p:nvPr/>
        </p:nvGrpSpPr>
        <p:grpSpPr bwMode="auto">
          <a:xfrm>
            <a:off x="2716213" y="5376863"/>
            <a:ext cx="3549650" cy="642937"/>
            <a:chOff x="1711" y="3701"/>
            <a:chExt cx="2236" cy="405"/>
          </a:xfrm>
        </p:grpSpPr>
        <p:sp>
          <p:nvSpPr>
            <p:cNvPr id="38959" name="Text Box 9">
              <a:extLst>
                <a:ext uri="{FF2B5EF4-FFF2-40B4-BE49-F238E27FC236}">
                  <a16:creationId xmlns:a16="http://schemas.microsoft.com/office/drawing/2014/main" id="{2411E0AD-ADE4-3DBB-9E58-80E645E34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6" y="3792"/>
              <a:ext cx="14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What happens?</a:t>
              </a:r>
            </a:p>
          </p:txBody>
        </p:sp>
        <p:sp>
          <p:nvSpPr>
            <p:cNvPr id="38960" name="Text Box 10">
              <a:extLst>
                <a:ext uri="{FF2B5EF4-FFF2-40B4-BE49-F238E27FC236}">
                  <a16:creationId xmlns:a16="http://schemas.microsoft.com/office/drawing/2014/main" id="{0B494DC5-56E3-B426-D43E-DD689F0B9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5" y="3702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3600">
                  <a:solidFill>
                    <a:srgbClr val="FF505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38961" name="Text Box 11">
              <a:extLst>
                <a:ext uri="{FF2B5EF4-FFF2-40B4-BE49-F238E27FC236}">
                  <a16:creationId xmlns:a16="http://schemas.microsoft.com/office/drawing/2014/main" id="{9FF96FDB-BF63-58D7-808C-5E8F36ACE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1" y="3701"/>
              <a:ext cx="28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3600" b="0">
                  <a:solidFill>
                    <a:srgbClr val="3366FF"/>
                  </a:solidFill>
                  <a:latin typeface="Century Gothic" panose="020B0502020202020204" pitchFamily="34" charset="0"/>
                </a:rPr>
                <a:t>?</a:t>
              </a:r>
            </a:p>
          </p:txBody>
        </p:sp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4C7948A5-062D-A93A-033D-31E31AEC63B0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387725"/>
            <a:ext cx="457200" cy="1631950"/>
            <a:chOff x="3840" y="2448"/>
            <a:chExt cx="288" cy="1028"/>
          </a:xfrm>
        </p:grpSpPr>
        <p:sp>
          <p:nvSpPr>
            <p:cNvPr id="38954" name="Text Box 13">
              <a:extLst>
                <a:ext uri="{FF2B5EF4-FFF2-40B4-BE49-F238E27FC236}">
                  <a16:creationId xmlns:a16="http://schemas.microsoft.com/office/drawing/2014/main" id="{1246092F-9C72-D03F-AFC2-B1362CCED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264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L1</a:t>
              </a:r>
            </a:p>
          </p:txBody>
        </p:sp>
        <p:sp>
          <p:nvSpPr>
            <p:cNvPr id="38955" name="Text Box 14">
              <a:extLst>
                <a:ext uri="{FF2B5EF4-FFF2-40B4-BE49-F238E27FC236}">
                  <a16:creationId xmlns:a16="http://schemas.microsoft.com/office/drawing/2014/main" id="{15416E46-3F57-1176-6409-3D64E753F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48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L1</a:t>
              </a:r>
            </a:p>
          </p:txBody>
        </p:sp>
        <p:sp>
          <p:nvSpPr>
            <p:cNvPr id="38956" name="Line 15">
              <a:extLst>
                <a:ext uri="{FF2B5EF4-FFF2-40B4-BE49-F238E27FC236}">
                  <a16:creationId xmlns:a16="http://schemas.microsoft.com/office/drawing/2014/main" id="{23D925D5-8F08-C7EF-1897-E05267FA6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64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Line 16">
              <a:extLst>
                <a:ext uri="{FF2B5EF4-FFF2-40B4-BE49-F238E27FC236}">
                  <a16:creationId xmlns:a16="http://schemas.microsoft.com/office/drawing/2014/main" id="{0D1C5B1E-6A4B-0177-60B0-93A1690573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4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Line 17">
              <a:extLst>
                <a:ext uri="{FF2B5EF4-FFF2-40B4-BE49-F238E27FC236}">
                  <a16:creationId xmlns:a16="http://schemas.microsoft.com/office/drawing/2014/main" id="{E19C0C05-B84D-F7D8-56DE-F8595C595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64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D2E0B34B-CD31-3EC9-199B-26E172901D28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701925"/>
            <a:ext cx="457200" cy="2317750"/>
            <a:chOff x="4128" y="2016"/>
            <a:chExt cx="288" cy="1460"/>
          </a:xfrm>
        </p:grpSpPr>
        <p:sp>
          <p:nvSpPr>
            <p:cNvPr id="38944" name="Line 19">
              <a:extLst>
                <a:ext uri="{FF2B5EF4-FFF2-40B4-BE49-F238E27FC236}">
                  <a16:creationId xmlns:a16="http://schemas.microsoft.com/office/drawing/2014/main" id="{E2AFC83C-0ADD-8A24-0422-3C2DBB8EF3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302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Text Box 20">
              <a:extLst>
                <a:ext uri="{FF2B5EF4-FFF2-40B4-BE49-F238E27FC236}">
                  <a16:creationId xmlns:a16="http://schemas.microsoft.com/office/drawing/2014/main" id="{E5ACC529-6021-DE66-82DA-2541B1AB7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264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L2</a:t>
              </a:r>
            </a:p>
          </p:txBody>
        </p:sp>
        <p:sp>
          <p:nvSpPr>
            <p:cNvPr id="38946" name="Text Box 21">
              <a:extLst>
                <a:ext uri="{FF2B5EF4-FFF2-40B4-BE49-F238E27FC236}">
                  <a16:creationId xmlns:a16="http://schemas.microsoft.com/office/drawing/2014/main" id="{6D9DC712-1DC3-2153-634B-557ACDE30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832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L2</a:t>
              </a:r>
            </a:p>
          </p:txBody>
        </p:sp>
        <p:sp>
          <p:nvSpPr>
            <p:cNvPr id="38947" name="Line 22">
              <a:extLst>
                <a:ext uri="{FF2B5EF4-FFF2-40B4-BE49-F238E27FC236}">
                  <a16:creationId xmlns:a16="http://schemas.microsoft.com/office/drawing/2014/main" id="{F2086805-658D-6DB6-F4E6-AFF5EAE8B8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8" y="2208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Text Box 23">
              <a:extLst>
                <a:ext uri="{FF2B5EF4-FFF2-40B4-BE49-F238E27FC236}">
                  <a16:creationId xmlns:a16="http://schemas.microsoft.com/office/drawing/2014/main" id="{D7CE941F-16A8-5C99-EC78-B774F4F0D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48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L2</a:t>
              </a:r>
            </a:p>
          </p:txBody>
        </p:sp>
        <p:sp>
          <p:nvSpPr>
            <p:cNvPr id="38949" name="Text Box 24">
              <a:extLst>
                <a:ext uri="{FF2B5EF4-FFF2-40B4-BE49-F238E27FC236}">
                  <a16:creationId xmlns:a16="http://schemas.microsoft.com/office/drawing/2014/main" id="{9D6A2971-A2AF-A492-0108-51954009E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016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L2</a:t>
              </a:r>
            </a:p>
          </p:txBody>
        </p:sp>
        <p:sp>
          <p:nvSpPr>
            <p:cNvPr id="38950" name="Line 25">
              <a:extLst>
                <a:ext uri="{FF2B5EF4-FFF2-40B4-BE49-F238E27FC236}">
                  <a16:creationId xmlns:a16="http://schemas.microsoft.com/office/drawing/2014/main" id="{5A311BE8-9B95-3911-7903-E2EFCAB67A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34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Line 26">
              <a:extLst>
                <a:ext uri="{FF2B5EF4-FFF2-40B4-BE49-F238E27FC236}">
                  <a16:creationId xmlns:a16="http://schemas.microsoft.com/office/drawing/2014/main" id="{03509031-4BAE-1AA7-FE12-A08E7798A9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30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Line 27">
              <a:extLst>
                <a:ext uri="{FF2B5EF4-FFF2-40B4-BE49-F238E27FC236}">
                  <a16:creationId xmlns:a16="http://schemas.microsoft.com/office/drawing/2014/main" id="{25988379-CB43-7D37-BDC6-1309B59EB4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64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28">
              <a:extLst>
                <a:ext uri="{FF2B5EF4-FFF2-40B4-BE49-F238E27FC236}">
                  <a16:creationId xmlns:a16="http://schemas.microsoft.com/office/drawing/2014/main" id="{5B599BF3-5290-87B2-C709-6B8AC3C041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20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9">
            <a:extLst>
              <a:ext uri="{FF2B5EF4-FFF2-40B4-BE49-F238E27FC236}">
                <a16:creationId xmlns:a16="http://schemas.microsoft.com/office/drawing/2014/main" id="{642292EF-051A-B59F-5688-33B484642B6D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397125"/>
            <a:ext cx="627063" cy="2622550"/>
            <a:chOff x="4416" y="1824"/>
            <a:chExt cx="395" cy="1652"/>
          </a:xfrm>
        </p:grpSpPr>
        <p:sp>
          <p:nvSpPr>
            <p:cNvPr id="38924" name="Line 30">
              <a:extLst>
                <a:ext uri="{FF2B5EF4-FFF2-40B4-BE49-F238E27FC236}">
                  <a16:creationId xmlns:a16="http://schemas.microsoft.com/office/drawing/2014/main" id="{7B89ED2F-4866-6BCF-9773-3BE5D2B573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32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31">
              <a:extLst>
                <a:ext uri="{FF2B5EF4-FFF2-40B4-BE49-F238E27FC236}">
                  <a16:creationId xmlns:a16="http://schemas.microsoft.com/office/drawing/2014/main" id="{2A4153B3-7EFE-A6F6-A03E-1C2434653F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83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32">
              <a:extLst>
                <a:ext uri="{FF2B5EF4-FFF2-40B4-BE49-F238E27FC236}">
                  <a16:creationId xmlns:a16="http://schemas.microsoft.com/office/drawing/2014/main" id="{12192238-9797-B8B0-A3A4-0E2163C42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83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33">
              <a:extLst>
                <a:ext uri="{FF2B5EF4-FFF2-40B4-BE49-F238E27FC236}">
                  <a16:creationId xmlns:a16="http://schemas.microsoft.com/office/drawing/2014/main" id="{D27E5508-0265-D39B-0D0C-93FA8E7B9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26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Text Box 34">
              <a:extLst>
                <a:ext uri="{FF2B5EF4-FFF2-40B4-BE49-F238E27FC236}">
                  <a16:creationId xmlns:a16="http://schemas.microsoft.com/office/drawing/2014/main" id="{8A257FA0-E188-65E7-BB39-DF2CB3DBA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264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29" name="Text Box 35">
              <a:extLst>
                <a:ext uri="{FF2B5EF4-FFF2-40B4-BE49-F238E27FC236}">
                  <a16:creationId xmlns:a16="http://schemas.microsoft.com/office/drawing/2014/main" id="{372636EA-D0C6-0570-6D7B-9D913D1021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072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30" name="Text Box 36">
              <a:extLst>
                <a:ext uri="{FF2B5EF4-FFF2-40B4-BE49-F238E27FC236}">
                  <a16:creationId xmlns:a16="http://schemas.microsoft.com/office/drawing/2014/main" id="{E7DE9B30-1352-79FC-F8B5-5C394BF27C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832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31" name="Text Box 37">
              <a:extLst>
                <a:ext uri="{FF2B5EF4-FFF2-40B4-BE49-F238E27FC236}">
                  <a16:creationId xmlns:a16="http://schemas.microsoft.com/office/drawing/2014/main" id="{0AD82DD0-0735-A758-2CDC-2EDCB100E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640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32" name="Line 38">
              <a:extLst>
                <a:ext uri="{FF2B5EF4-FFF2-40B4-BE49-F238E27FC236}">
                  <a16:creationId xmlns:a16="http://schemas.microsoft.com/office/drawing/2014/main" id="{0911991D-04BD-C82E-60FA-C1C40E3B21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44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Line 39">
              <a:extLst>
                <a:ext uri="{FF2B5EF4-FFF2-40B4-BE49-F238E27FC236}">
                  <a16:creationId xmlns:a16="http://schemas.microsoft.com/office/drawing/2014/main" id="{04EE1885-4354-AFE9-3D36-57A3FEB580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0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Line 40">
              <a:extLst>
                <a:ext uri="{FF2B5EF4-FFF2-40B4-BE49-F238E27FC236}">
                  <a16:creationId xmlns:a16="http://schemas.microsoft.com/office/drawing/2014/main" id="{178446D9-2A6B-8355-C24A-3A5381528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016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Line 41">
              <a:extLst>
                <a:ext uri="{FF2B5EF4-FFF2-40B4-BE49-F238E27FC236}">
                  <a16:creationId xmlns:a16="http://schemas.microsoft.com/office/drawing/2014/main" id="{BE74DE79-92A8-1477-6A05-910B58EF5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44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Text Box 42">
              <a:extLst>
                <a:ext uri="{FF2B5EF4-FFF2-40B4-BE49-F238E27FC236}">
                  <a16:creationId xmlns:a16="http://schemas.microsoft.com/office/drawing/2014/main" id="{6B6F8D46-64EA-878E-C737-0DCAB9D21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448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37" name="Text Box 43">
              <a:extLst>
                <a:ext uri="{FF2B5EF4-FFF2-40B4-BE49-F238E27FC236}">
                  <a16:creationId xmlns:a16="http://schemas.microsoft.com/office/drawing/2014/main" id="{0EC1701C-03ED-74BE-8E64-604E52884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256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38" name="Text Box 44">
              <a:extLst>
                <a:ext uri="{FF2B5EF4-FFF2-40B4-BE49-F238E27FC236}">
                  <a16:creationId xmlns:a16="http://schemas.microsoft.com/office/drawing/2014/main" id="{19F71EE1-7FC8-72A4-AA14-833785522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016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39" name="Text Box 45">
              <a:extLst>
                <a:ext uri="{FF2B5EF4-FFF2-40B4-BE49-F238E27FC236}">
                  <a16:creationId xmlns:a16="http://schemas.microsoft.com/office/drawing/2014/main" id="{61E5605D-514B-A420-3349-194715821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824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8940" name="Line 46">
              <a:extLst>
                <a:ext uri="{FF2B5EF4-FFF2-40B4-BE49-F238E27FC236}">
                  <a16:creationId xmlns:a16="http://schemas.microsoft.com/office/drawing/2014/main" id="{DB3870C1-4FD6-E467-368B-E876F06E2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456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47">
              <a:extLst>
                <a:ext uri="{FF2B5EF4-FFF2-40B4-BE49-F238E27FC236}">
                  <a16:creationId xmlns:a16="http://schemas.microsoft.com/office/drawing/2014/main" id="{19B531F6-23ED-15D3-53C7-55789C4A29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02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Line 48">
              <a:extLst>
                <a:ext uri="{FF2B5EF4-FFF2-40B4-BE49-F238E27FC236}">
                  <a16:creationId xmlns:a16="http://schemas.microsoft.com/office/drawing/2014/main" id="{A1B6CB2F-A657-BF40-63A2-A6CC793FC0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Line 49">
              <a:extLst>
                <a:ext uri="{FF2B5EF4-FFF2-40B4-BE49-F238E27FC236}">
                  <a16:creationId xmlns:a16="http://schemas.microsoft.com/office/drawing/2014/main" id="{4CF921DB-94A0-ED9D-35C4-93C251ABF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20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>
            <a:extLst>
              <a:ext uri="{FF2B5EF4-FFF2-40B4-BE49-F238E27FC236}">
                <a16:creationId xmlns:a16="http://schemas.microsoft.com/office/drawing/2014/main" id="{A0919CC6-FB1A-63C8-515A-CD64AF1EBA0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9938" name="Footer Placeholder 4">
            <a:extLst>
              <a:ext uri="{FF2B5EF4-FFF2-40B4-BE49-F238E27FC236}">
                <a16:creationId xmlns:a16="http://schemas.microsoft.com/office/drawing/2014/main" id="{CD334249-E9ED-6556-04E7-8F3AD7A0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39939" name="Slide Number Placeholder 5">
            <a:extLst>
              <a:ext uri="{FF2B5EF4-FFF2-40B4-BE49-F238E27FC236}">
                <a16:creationId xmlns:a16="http://schemas.microsoft.com/office/drawing/2014/main" id="{71460224-A937-3DC4-5327-82F0285E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FEFC9A-4309-4E30-9E61-6B79C22D22B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7688347A-8374-30B9-E24C-215F57692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Fork Example 3</a:t>
            </a:r>
          </a:p>
        </p:txBody>
      </p:sp>
      <p:sp>
        <p:nvSpPr>
          <p:cNvPr id="39941" name="Text Box 3">
            <a:extLst>
              <a:ext uri="{FF2B5EF4-FFF2-40B4-BE49-F238E27FC236}">
                <a16:creationId xmlns:a16="http://schemas.microsoft.com/office/drawing/2014/main" id="{B75BB6FD-8CF0-ACF5-581B-CC22267DA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1295400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Both parent &amp; child can continue forking</a:t>
            </a:r>
          </a:p>
        </p:txBody>
      </p:sp>
      <p:grpSp>
        <p:nvGrpSpPr>
          <p:cNvPr id="39942" name="Group 4">
            <a:extLst>
              <a:ext uri="{FF2B5EF4-FFF2-40B4-BE49-F238E27FC236}">
                <a16:creationId xmlns:a16="http://schemas.microsoft.com/office/drawing/2014/main" id="{751455B9-BB19-9180-BCE4-AB5320C31B58}"/>
              </a:ext>
            </a:extLst>
          </p:cNvPr>
          <p:cNvGrpSpPr>
            <a:grpSpLocks/>
          </p:cNvGrpSpPr>
          <p:nvPr/>
        </p:nvGrpSpPr>
        <p:grpSpPr bwMode="auto">
          <a:xfrm>
            <a:off x="2716213" y="5529263"/>
            <a:ext cx="3549650" cy="642937"/>
            <a:chOff x="1711" y="3701"/>
            <a:chExt cx="2236" cy="405"/>
          </a:xfrm>
        </p:grpSpPr>
        <p:sp>
          <p:nvSpPr>
            <p:cNvPr id="39965" name="Text Box 5">
              <a:extLst>
                <a:ext uri="{FF2B5EF4-FFF2-40B4-BE49-F238E27FC236}">
                  <a16:creationId xmlns:a16="http://schemas.microsoft.com/office/drawing/2014/main" id="{C6173B49-C856-F313-979E-4D0040999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6" y="3792"/>
              <a:ext cx="14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What happens?</a:t>
              </a:r>
            </a:p>
          </p:txBody>
        </p:sp>
        <p:sp>
          <p:nvSpPr>
            <p:cNvPr id="39966" name="Text Box 6">
              <a:extLst>
                <a:ext uri="{FF2B5EF4-FFF2-40B4-BE49-F238E27FC236}">
                  <a16:creationId xmlns:a16="http://schemas.microsoft.com/office/drawing/2014/main" id="{1E7E470A-B4DE-4741-4257-B68545C4C8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5" y="3702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3600">
                  <a:solidFill>
                    <a:srgbClr val="FF505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39967" name="Text Box 7">
              <a:extLst>
                <a:ext uri="{FF2B5EF4-FFF2-40B4-BE49-F238E27FC236}">
                  <a16:creationId xmlns:a16="http://schemas.microsoft.com/office/drawing/2014/main" id="{A8711881-DFB5-5E27-81A7-787D4E4E5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1" y="3701"/>
              <a:ext cx="28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3600" b="0">
                  <a:solidFill>
                    <a:srgbClr val="3366FF"/>
                  </a:solidFill>
                  <a:latin typeface="Century Gothic" panose="020B0502020202020204" pitchFamily="34" charset="0"/>
                </a:rPr>
                <a:t>?</a:t>
              </a:r>
            </a:p>
          </p:txBody>
        </p:sp>
      </p:grpSp>
      <p:sp>
        <p:nvSpPr>
          <p:cNvPr id="39943" name="Text Box 8">
            <a:extLst>
              <a:ext uri="{FF2B5EF4-FFF2-40B4-BE49-F238E27FC236}">
                <a16:creationId xmlns:a16="http://schemas.microsoft.com/office/drawing/2014/main" id="{E6201BB3-A21A-E2EB-7050-60CA821CB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39925"/>
            <a:ext cx="3705225" cy="340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fork3(void)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printf("L0\n");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if (fork() != 0)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printf("L1\n");   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if (fork() != 0)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printf("L2\n");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fork();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printf("Bye\n");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C244B4FE-8FF7-3412-FA16-F5D3F814DCCD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454525"/>
            <a:ext cx="457200" cy="336550"/>
            <a:chOff x="3360" y="3024"/>
            <a:chExt cx="288" cy="212"/>
          </a:xfrm>
        </p:grpSpPr>
        <p:sp>
          <p:nvSpPr>
            <p:cNvPr id="39963" name="Line 10">
              <a:extLst>
                <a:ext uri="{FF2B5EF4-FFF2-40B4-BE49-F238E27FC236}">
                  <a16:creationId xmlns:a16="http://schemas.microsoft.com/office/drawing/2014/main" id="{5D5E2864-B3A1-C4AC-9694-596A763B7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Text Box 11">
              <a:extLst>
                <a:ext uri="{FF2B5EF4-FFF2-40B4-BE49-F238E27FC236}">
                  <a16:creationId xmlns:a16="http://schemas.microsoft.com/office/drawing/2014/main" id="{E8871059-E53C-3123-44BF-F13D0F24A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24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L0</a:t>
              </a:r>
            </a:p>
          </p:txBody>
        </p:sp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3226F490-62BE-EA18-C011-4BF0F55F480F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463925"/>
            <a:ext cx="457200" cy="1327150"/>
            <a:chOff x="3648" y="2400"/>
            <a:chExt cx="288" cy="836"/>
          </a:xfrm>
        </p:grpSpPr>
        <p:sp>
          <p:nvSpPr>
            <p:cNvPr id="39960" name="Text Box 13">
              <a:extLst>
                <a:ext uri="{FF2B5EF4-FFF2-40B4-BE49-F238E27FC236}">
                  <a16:creationId xmlns:a16="http://schemas.microsoft.com/office/drawing/2014/main" id="{25ED11D6-9316-11E2-83DB-EE0FD85F9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3024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L1</a:t>
              </a:r>
            </a:p>
          </p:txBody>
        </p:sp>
        <p:sp>
          <p:nvSpPr>
            <p:cNvPr id="39961" name="Line 14">
              <a:extLst>
                <a:ext uri="{FF2B5EF4-FFF2-40B4-BE49-F238E27FC236}">
                  <a16:creationId xmlns:a16="http://schemas.microsoft.com/office/drawing/2014/main" id="{3898C66E-824D-E82F-BA01-04DF466586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240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15">
              <a:extLst>
                <a:ext uri="{FF2B5EF4-FFF2-40B4-BE49-F238E27FC236}">
                  <a16:creationId xmlns:a16="http://schemas.microsoft.com/office/drawing/2014/main" id="{9E5EBF67-42CC-570C-A2E1-B20227AE4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23FE1D21-3E11-316C-7FA5-72BBA437E944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159125"/>
            <a:ext cx="1541463" cy="1631950"/>
            <a:chOff x="3648" y="2208"/>
            <a:chExt cx="971" cy="1028"/>
          </a:xfrm>
        </p:grpSpPr>
        <p:sp>
          <p:nvSpPr>
            <p:cNvPr id="39951" name="Line 17">
              <a:extLst>
                <a:ext uri="{FF2B5EF4-FFF2-40B4-BE49-F238E27FC236}">
                  <a16:creationId xmlns:a16="http://schemas.microsoft.com/office/drawing/2014/main" id="{7C891C1B-DD27-158B-E82E-B52D8CC6E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400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Text Box 18">
              <a:extLst>
                <a:ext uri="{FF2B5EF4-FFF2-40B4-BE49-F238E27FC236}">
                  <a16:creationId xmlns:a16="http://schemas.microsoft.com/office/drawing/2014/main" id="{461856DC-E614-36E2-7E43-F14444DF5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208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9953" name="Line 19">
              <a:extLst>
                <a:ext uri="{FF2B5EF4-FFF2-40B4-BE49-F238E27FC236}">
                  <a16:creationId xmlns:a16="http://schemas.microsoft.com/office/drawing/2014/main" id="{0FB23428-05F0-D628-D19C-0116885F0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7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Text Box 20">
              <a:extLst>
                <a:ext uri="{FF2B5EF4-FFF2-40B4-BE49-F238E27FC236}">
                  <a16:creationId xmlns:a16="http://schemas.microsoft.com/office/drawing/2014/main" id="{08A12263-19D6-C388-BC41-10B0756DB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592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9955" name="Line 21">
              <a:extLst>
                <a:ext uri="{FF2B5EF4-FFF2-40B4-BE49-F238E27FC236}">
                  <a16:creationId xmlns:a16="http://schemas.microsoft.com/office/drawing/2014/main" id="{A8D4ECE7-BC83-FF4E-FA59-E233C4055F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" y="30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Line 22">
              <a:extLst>
                <a:ext uri="{FF2B5EF4-FFF2-40B4-BE49-F238E27FC236}">
                  <a16:creationId xmlns:a16="http://schemas.microsoft.com/office/drawing/2014/main" id="{CE5C0699-5C49-C666-E5C7-F2511B6179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02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Text Box 23">
              <a:extLst>
                <a:ext uri="{FF2B5EF4-FFF2-40B4-BE49-F238E27FC236}">
                  <a16:creationId xmlns:a16="http://schemas.microsoft.com/office/drawing/2014/main" id="{E34D758E-87AF-4E1A-4518-70EFF6EAE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024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9958" name="Text Box 24">
              <a:extLst>
                <a:ext uri="{FF2B5EF4-FFF2-40B4-BE49-F238E27FC236}">
                  <a16:creationId xmlns:a16="http://schemas.microsoft.com/office/drawing/2014/main" id="{081DBBEF-639B-3EF8-BEC1-BF98CED41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832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39959" name="Line 25">
              <a:extLst>
                <a:ext uri="{FF2B5EF4-FFF2-40B4-BE49-F238E27FC236}">
                  <a16:creationId xmlns:a16="http://schemas.microsoft.com/office/drawing/2014/main" id="{C3E7661C-64F5-F1ED-FFD4-E2D42E40E4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216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>
            <a:extLst>
              <a:ext uri="{FF2B5EF4-FFF2-40B4-BE49-F238E27FC236}">
                <a16:creationId xmlns:a16="http://schemas.microsoft.com/office/drawing/2014/main" id="{E005798D-9038-F441-0DA6-8297D9C2312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073525"/>
            <a:ext cx="457200" cy="717550"/>
            <a:chOff x="3936" y="2784"/>
            <a:chExt cx="288" cy="452"/>
          </a:xfrm>
        </p:grpSpPr>
        <p:sp>
          <p:nvSpPr>
            <p:cNvPr id="39948" name="Line 27">
              <a:extLst>
                <a:ext uri="{FF2B5EF4-FFF2-40B4-BE49-F238E27FC236}">
                  <a16:creationId xmlns:a16="http://schemas.microsoft.com/office/drawing/2014/main" id="{15D466C8-E63F-4EC6-9800-20452A76FC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278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28">
              <a:extLst>
                <a:ext uri="{FF2B5EF4-FFF2-40B4-BE49-F238E27FC236}">
                  <a16:creationId xmlns:a16="http://schemas.microsoft.com/office/drawing/2014/main" id="{8908E7CC-29E5-5301-5C5A-DEBFF5381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024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L2</a:t>
              </a:r>
            </a:p>
          </p:txBody>
        </p:sp>
        <p:sp>
          <p:nvSpPr>
            <p:cNvPr id="39950" name="Line 29">
              <a:extLst>
                <a:ext uri="{FF2B5EF4-FFF2-40B4-BE49-F238E27FC236}">
                  <a16:creationId xmlns:a16="http://schemas.microsoft.com/office/drawing/2014/main" id="{125426CA-2B61-4B59-427C-C4FCD05CB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>
            <a:extLst>
              <a:ext uri="{FF2B5EF4-FFF2-40B4-BE49-F238E27FC236}">
                <a16:creationId xmlns:a16="http://schemas.microsoft.com/office/drawing/2014/main" id="{A81D2504-4FB4-311D-A2E9-256A579047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88811673-B163-510D-B118-BEE06FAA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9FEB954B-4444-19A5-92BE-66894F8C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E7BCE0-534F-4522-A1B6-0C5E4B56A73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756C865-B003-F31F-BC40-066A3AEB5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Fork Example 4</a:t>
            </a:r>
          </a:p>
        </p:txBody>
      </p:sp>
      <p:sp>
        <p:nvSpPr>
          <p:cNvPr id="40965" name="Text Box 3">
            <a:extLst>
              <a:ext uri="{FF2B5EF4-FFF2-40B4-BE49-F238E27FC236}">
                <a16:creationId xmlns:a16="http://schemas.microsoft.com/office/drawing/2014/main" id="{96E2C13F-AEFC-A986-8D70-CDFDE0408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1295400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Both parent &amp; child can continue forking</a:t>
            </a:r>
          </a:p>
        </p:txBody>
      </p:sp>
      <p:grpSp>
        <p:nvGrpSpPr>
          <p:cNvPr id="40966" name="Group 4">
            <a:extLst>
              <a:ext uri="{FF2B5EF4-FFF2-40B4-BE49-F238E27FC236}">
                <a16:creationId xmlns:a16="http://schemas.microsoft.com/office/drawing/2014/main" id="{B6FEA9A5-D8C4-BD51-FB42-98248D4E6C36}"/>
              </a:ext>
            </a:extLst>
          </p:cNvPr>
          <p:cNvGrpSpPr>
            <a:grpSpLocks/>
          </p:cNvGrpSpPr>
          <p:nvPr/>
        </p:nvGrpSpPr>
        <p:grpSpPr bwMode="auto">
          <a:xfrm>
            <a:off x="2716213" y="5570538"/>
            <a:ext cx="3549650" cy="642937"/>
            <a:chOff x="1711" y="3701"/>
            <a:chExt cx="2236" cy="405"/>
          </a:xfrm>
        </p:grpSpPr>
        <p:sp>
          <p:nvSpPr>
            <p:cNvPr id="40994" name="Text Box 5">
              <a:extLst>
                <a:ext uri="{FF2B5EF4-FFF2-40B4-BE49-F238E27FC236}">
                  <a16:creationId xmlns:a16="http://schemas.microsoft.com/office/drawing/2014/main" id="{FFA01A2B-BF82-6DA1-0F22-F9C17C82B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6" y="3792"/>
              <a:ext cx="14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What happens?</a:t>
              </a:r>
            </a:p>
          </p:txBody>
        </p:sp>
        <p:sp>
          <p:nvSpPr>
            <p:cNvPr id="40995" name="Text Box 6">
              <a:extLst>
                <a:ext uri="{FF2B5EF4-FFF2-40B4-BE49-F238E27FC236}">
                  <a16:creationId xmlns:a16="http://schemas.microsoft.com/office/drawing/2014/main" id="{DDADAA99-4A04-DB76-8536-3331557A7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5" y="3702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3600">
                  <a:solidFill>
                    <a:srgbClr val="FF5050"/>
                  </a:solidFill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40996" name="Text Box 7">
              <a:extLst>
                <a:ext uri="{FF2B5EF4-FFF2-40B4-BE49-F238E27FC236}">
                  <a16:creationId xmlns:a16="http://schemas.microsoft.com/office/drawing/2014/main" id="{027906B2-A172-F9C4-3D9E-1A637D8C2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1" y="3701"/>
              <a:ext cx="28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sz="3600" b="0">
                  <a:solidFill>
                    <a:srgbClr val="3366FF"/>
                  </a:solidFill>
                  <a:latin typeface="Century Gothic" panose="020B0502020202020204" pitchFamily="34" charset="0"/>
                </a:rPr>
                <a:t>?</a:t>
              </a:r>
            </a:p>
          </p:txBody>
        </p:sp>
      </p:grpSp>
      <p:sp>
        <p:nvSpPr>
          <p:cNvPr id="40967" name="Text Box 8">
            <a:extLst>
              <a:ext uri="{FF2B5EF4-FFF2-40B4-BE49-F238E27FC236}">
                <a16:creationId xmlns:a16="http://schemas.microsoft.com/office/drawing/2014/main" id="{29775EB0-1931-D7C8-6BAD-651B7F46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3705225" cy="3400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fork4(void)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printf("L0\n");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if (fork() == 0)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printf("L1\n");    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if (fork() == 0)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printf("L2\n");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fork();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printf("Bye\n");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E847BDD0-464E-CA94-2694-D20DE586B75B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419600"/>
            <a:ext cx="457200" cy="336550"/>
            <a:chOff x="3408" y="2976"/>
            <a:chExt cx="288" cy="212"/>
          </a:xfrm>
        </p:grpSpPr>
        <p:sp>
          <p:nvSpPr>
            <p:cNvPr id="40992" name="Line 10">
              <a:extLst>
                <a:ext uri="{FF2B5EF4-FFF2-40B4-BE49-F238E27FC236}">
                  <a16:creationId xmlns:a16="http://schemas.microsoft.com/office/drawing/2014/main" id="{EC118D7D-D2B9-171F-9214-AC41056C3A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3" name="Text Box 11">
              <a:extLst>
                <a:ext uri="{FF2B5EF4-FFF2-40B4-BE49-F238E27FC236}">
                  <a16:creationId xmlns:a16="http://schemas.microsoft.com/office/drawing/2014/main" id="{88304AE4-05A5-9B9E-8FBF-2C6C77E7E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976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L0</a:t>
              </a:r>
            </a:p>
          </p:txBody>
        </p:sp>
      </p:grpSp>
      <p:grpSp>
        <p:nvGrpSpPr>
          <p:cNvPr id="4" name="Group 12">
            <a:extLst>
              <a:ext uri="{FF2B5EF4-FFF2-40B4-BE49-F238E27FC236}">
                <a16:creationId xmlns:a16="http://schemas.microsoft.com/office/drawing/2014/main" id="{92C348A9-DDA3-39C3-61E7-FB8C14AD6DF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038600"/>
            <a:ext cx="457200" cy="685800"/>
            <a:chOff x="3696" y="2736"/>
            <a:chExt cx="288" cy="432"/>
          </a:xfrm>
        </p:grpSpPr>
        <p:sp>
          <p:nvSpPr>
            <p:cNvPr id="40989" name="Line 13">
              <a:extLst>
                <a:ext uri="{FF2B5EF4-FFF2-40B4-BE49-F238E27FC236}">
                  <a16:creationId xmlns:a16="http://schemas.microsoft.com/office/drawing/2014/main" id="{8BBBAA08-49C2-9728-0198-928EC0B5E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92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0" name="Line 14">
              <a:extLst>
                <a:ext uri="{FF2B5EF4-FFF2-40B4-BE49-F238E27FC236}">
                  <a16:creationId xmlns:a16="http://schemas.microsoft.com/office/drawing/2014/main" id="{4F330FBF-6DD6-994B-245F-EAC885BC4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9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1" name="Text Box 15">
              <a:extLst>
                <a:ext uri="{FF2B5EF4-FFF2-40B4-BE49-F238E27FC236}">
                  <a16:creationId xmlns:a16="http://schemas.microsoft.com/office/drawing/2014/main" id="{C103566A-55B4-C276-5086-BAE234D2C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736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L1</a:t>
              </a:r>
            </a:p>
          </p:txBody>
        </p:sp>
      </p:grpSp>
      <p:grpSp>
        <p:nvGrpSpPr>
          <p:cNvPr id="5" name="Group 16">
            <a:extLst>
              <a:ext uri="{FF2B5EF4-FFF2-40B4-BE49-F238E27FC236}">
                <a16:creationId xmlns:a16="http://schemas.microsoft.com/office/drawing/2014/main" id="{99C4AFB8-6A06-1C96-7027-863305FF3FBA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657600"/>
            <a:ext cx="457200" cy="685800"/>
            <a:chOff x="3984" y="2496"/>
            <a:chExt cx="288" cy="432"/>
          </a:xfrm>
        </p:grpSpPr>
        <p:sp>
          <p:nvSpPr>
            <p:cNvPr id="40986" name="Line 17">
              <a:extLst>
                <a:ext uri="{FF2B5EF4-FFF2-40B4-BE49-F238E27FC236}">
                  <a16:creationId xmlns:a16="http://schemas.microsoft.com/office/drawing/2014/main" id="{8443BCA9-8873-873F-EE0B-27140C083E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268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7" name="Line 18">
              <a:extLst>
                <a:ext uri="{FF2B5EF4-FFF2-40B4-BE49-F238E27FC236}">
                  <a16:creationId xmlns:a16="http://schemas.microsoft.com/office/drawing/2014/main" id="{F9470174-18E0-8C4E-E719-734593E27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Text Box 19">
              <a:extLst>
                <a:ext uri="{FF2B5EF4-FFF2-40B4-BE49-F238E27FC236}">
                  <a16:creationId xmlns:a16="http://schemas.microsoft.com/office/drawing/2014/main" id="{4B4C4C72-32F6-C67D-6C97-5C95E45FC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96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L2</a:t>
              </a:r>
            </a:p>
          </p:txBody>
        </p:sp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id="{CC777D20-43EF-C82B-7B7B-3E8C8518CE21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276600"/>
            <a:ext cx="1541463" cy="1479550"/>
            <a:chOff x="3696" y="2256"/>
            <a:chExt cx="971" cy="932"/>
          </a:xfrm>
        </p:grpSpPr>
        <p:sp>
          <p:nvSpPr>
            <p:cNvPr id="40977" name="Text Box 21">
              <a:extLst>
                <a:ext uri="{FF2B5EF4-FFF2-40B4-BE49-F238E27FC236}">
                  <a16:creationId xmlns:a16="http://schemas.microsoft.com/office/drawing/2014/main" id="{5D74DC10-C70D-2216-3BF0-F0E40A39D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976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40978" name="Line 22">
              <a:extLst>
                <a:ext uri="{FF2B5EF4-FFF2-40B4-BE49-F238E27FC236}">
                  <a16:creationId xmlns:a16="http://schemas.microsoft.com/office/drawing/2014/main" id="{36A01A06-98E6-A44C-9CA2-B9E858CDB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168"/>
              <a:ext cx="9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23">
              <a:extLst>
                <a:ext uri="{FF2B5EF4-FFF2-40B4-BE49-F238E27FC236}">
                  <a16:creationId xmlns:a16="http://schemas.microsoft.com/office/drawing/2014/main" id="{82C60D8B-78BE-2407-B56D-C31E2BBE9E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2" y="244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Text Box 24">
              <a:extLst>
                <a:ext uri="{FF2B5EF4-FFF2-40B4-BE49-F238E27FC236}">
                  <a16:creationId xmlns:a16="http://schemas.microsoft.com/office/drawing/2014/main" id="{FD064486-25B9-51AC-14B4-C2976963E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496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40981" name="Line 25">
              <a:extLst>
                <a:ext uri="{FF2B5EF4-FFF2-40B4-BE49-F238E27FC236}">
                  <a16:creationId xmlns:a16="http://schemas.microsoft.com/office/drawing/2014/main" id="{DAC4FEE9-D69A-422C-1403-A1BAC151D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44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Text Box 26">
              <a:extLst>
                <a:ext uri="{FF2B5EF4-FFF2-40B4-BE49-F238E27FC236}">
                  <a16:creationId xmlns:a16="http://schemas.microsoft.com/office/drawing/2014/main" id="{4CB7EE50-34ED-29D3-9DA0-791D45B4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9" y="2256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40983" name="Line 27">
              <a:extLst>
                <a:ext uri="{FF2B5EF4-FFF2-40B4-BE49-F238E27FC236}">
                  <a16:creationId xmlns:a16="http://schemas.microsoft.com/office/drawing/2014/main" id="{0F537D16-03B4-F7CF-02AF-8967AB76C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Text Box 28">
              <a:extLst>
                <a:ext uri="{FF2B5EF4-FFF2-40B4-BE49-F238E27FC236}">
                  <a16:creationId xmlns:a16="http://schemas.microsoft.com/office/drawing/2014/main" id="{D0B2BBFA-14E6-0133-2829-F10DC6E234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736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40985" name="Line 29">
              <a:extLst>
                <a:ext uri="{FF2B5EF4-FFF2-40B4-BE49-F238E27FC236}">
                  <a16:creationId xmlns:a16="http://schemas.microsoft.com/office/drawing/2014/main" id="{658743F6-309A-41E6-1EB5-5DF5A5A4B7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9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2" name="Oval 30">
            <a:extLst>
              <a:ext uri="{FF2B5EF4-FFF2-40B4-BE49-F238E27FC236}">
                <a16:creationId xmlns:a16="http://schemas.microsoft.com/office/drawing/2014/main" id="{D14BCB2A-DD29-DDE5-6460-265697708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352800"/>
            <a:ext cx="457200" cy="3048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0973" name="Oval 31">
            <a:extLst>
              <a:ext uri="{FF2B5EF4-FFF2-40B4-BE49-F238E27FC236}">
                <a16:creationId xmlns:a16="http://schemas.microsoft.com/office/drawing/2014/main" id="{005E91BC-C965-CBAB-D48D-06785761A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19400"/>
            <a:ext cx="457200" cy="3048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0974" name="Text Box 32">
            <a:extLst>
              <a:ext uri="{FF2B5EF4-FFF2-40B4-BE49-F238E27FC236}">
                <a16:creationId xmlns:a16="http://schemas.microsoft.com/office/drawing/2014/main" id="{05C8AE59-FD56-1239-039F-596D595E9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22621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Changed </a:t>
            </a:r>
            <a:r>
              <a:rPr lang="en-US" altLang="en-US" sz="1800" b="0">
                <a:latin typeface="Courier New" panose="02070309020205020404" pitchFamily="49" charset="0"/>
              </a:rPr>
              <a:t>!=</a:t>
            </a:r>
            <a:r>
              <a:rPr lang="en-US" altLang="en-US" sz="1800" b="0">
                <a:latin typeface="Arial" panose="020B0604020202020204" pitchFamily="34" charset="0"/>
              </a:rPr>
              <a:t> to </a:t>
            </a:r>
            <a:r>
              <a:rPr lang="en-US" altLang="en-US" sz="1800" b="0">
                <a:latin typeface="Courier New" panose="02070309020205020404" pitchFamily="49" charset="0"/>
              </a:rPr>
              <a:t>==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0975" name="Line 33">
            <a:extLst>
              <a:ext uri="{FF2B5EF4-FFF2-40B4-BE49-F238E27FC236}">
                <a16:creationId xmlns:a16="http://schemas.microsoft.com/office/drawing/2014/main" id="{FBDAB9A3-6F42-5EDB-FD22-1A499D7D5A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2438400"/>
            <a:ext cx="2286000" cy="457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34">
            <a:extLst>
              <a:ext uri="{FF2B5EF4-FFF2-40B4-BE49-F238E27FC236}">
                <a16:creationId xmlns:a16="http://schemas.microsoft.com/office/drawing/2014/main" id="{D97A6FC7-E4D0-87AF-BFE9-4FCE91774C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438400"/>
            <a:ext cx="1905000" cy="990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BF370E2D-9BB9-B830-143C-F19265B205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1986" name="Footer Placeholder 4">
            <a:extLst>
              <a:ext uri="{FF2B5EF4-FFF2-40B4-BE49-F238E27FC236}">
                <a16:creationId xmlns:a16="http://schemas.microsoft.com/office/drawing/2014/main" id="{2F4575ED-04DA-F62B-E66A-14168940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62B3C9DD-62F6-B9FE-59DD-55E5E1F5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F523EA-00C6-4BAA-BA7A-7B4862F36D1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D366D9ED-4693-406A-CA34-6E5DBD265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 Form a Tree</a:t>
            </a:r>
          </a:p>
        </p:txBody>
      </p:sp>
      <p:sp>
        <p:nvSpPr>
          <p:cNvPr id="380931" name="Oval 3">
            <a:extLst>
              <a:ext uri="{FF2B5EF4-FFF2-40B4-BE49-F238E27FC236}">
                <a16:creationId xmlns:a16="http://schemas.microsoft.com/office/drawing/2014/main" id="{1A0DED68-1D10-3710-C6D7-1B3C36123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4478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[0]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9205F5C0-369A-ABF9-E4D6-1770133DFF4B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981200"/>
            <a:ext cx="1676400" cy="990600"/>
            <a:chOff x="2400" y="1584"/>
            <a:chExt cx="1056" cy="624"/>
          </a:xfrm>
        </p:grpSpPr>
        <p:sp>
          <p:nvSpPr>
            <p:cNvPr id="42008" name="Oval 5">
              <a:extLst>
                <a:ext uri="{FF2B5EF4-FFF2-40B4-BE49-F238E27FC236}">
                  <a16:creationId xmlns:a16="http://schemas.microsoft.com/office/drawing/2014/main" id="{B14860E7-E7D9-8CBF-12AF-E6E241CDE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872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init [1]</a:t>
              </a:r>
            </a:p>
          </p:txBody>
        </p:sp>
        <p:sp>
          <p:nvSpPr>
            <p:cNvPr id="42009" name="Line 6">
              <a:extLst>
                <a:ext uri="{FF2B5EF4-FFF2-40B4-BE49-F238E27FC236}">
                  <a16:creationId xmlns:a16="http://schemas.microsoft.com/office/drawing/2014/main" id="{64A4EDEF-43D8-C0F7-570B-E24C47E124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158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EE3411D5-5FEB-0929-1CC2-C2B869A45A4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5791200" cy="1066800"/>
            <a:chOff x="1104" y="2784"/>
            <a:chExt cx="3648" cy="672"/>
          </a:xfrm>
        </p:grpSpPr>
        <p:sp>
          <p:nvSpPr>
            <p:cNvPr id="42002" name="Oval 8">
              <a:extLst>
                <a:ext uri="{FF2B5EF4-FFF2-40B4-BE49-F238E27FC236}">
                  <a16:creationId xmlns:a16="http://schemas.microsoft.com/office/drawing/2014/main" id="{EE59F6B1-B453-984A-5EC3-BE4A9A356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120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child</a:t>
              </a:r>
            </a:p>
          </p:txBody>
        </p:sp>
        <p:sp>
          <p:nvSpPr>
            <p:cNvPr id="42003" name="Oval 9">
              <a:extLst>
                <a:ext uri="{FF2B5EF4-FFF2-40B4-BE49-F238E27FC236}">
                  <a16:creationId xmlns:a16="http://schemas.microsoft.com/office/drawing/2014/main" id="{94B9131D-2596-9C85-2414-B232F78DC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120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child</a:t>
              </a:r>
            </a:p>
          </p:txBody>
        </p:sp>
        <p:sp>
          <p:nvSpPr>
            <p:cNvPr id="42004" name="Oval 10">
              <a:extLst>
                <a:ext uri="{FF2B5EF4-FFF2-40B4-BE49-F238E27FC236}">
                  <a16:creationId xmlns:a16="http://schemas.microsoft.com/office/drawing/2014/main" id="{AC264D18-6218-526E-8814-469D82972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120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child</a:t>
              </a:r>
            </a:p>
          </p:txBody>
        </p:sp>
        <p:sp>
          <p:nvSpPr>
            <p:cNvPr id="42005" name="Line 11">
              <a:extLst>
                <a:ext uri="{FF2B5EF4-FFF2-40B4-BE49-F238E27FC236}">
                  <a16:creationId xmlns:a16="http://schemas.microsoft.com/office/drawing/2014/main" id="{3EFEB370-4B1A-ED53-35A0-67F78FF35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784"/>
              <a:ext cx="62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12">
              <a:extLst>
                <a:ext uri="{FF2B5EF4-FFF2-40B4-BE49-F238E27FC236}">
                  <a16:creationId xmlns:a16="http://schemas.microsoft.com/office/drawing/2014/main" id="{EDAA7D38-8485-C635-5A03-0D5618D8C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784"/>
              <a:ext cx="57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13">
              <a:extLst>
                <a:ext uri="{FF2B5EF4-FFF2-40B4-BE49-F238E27FC236}">
                  <a16:creationId xmlns:a16="http://schemas.microsoft.com/office/drawing/2014/main" id="{53EBA9F1-3088-8DFD-D5E8-56B91EAF3D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2832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1D170E6D-C652-CBBB-58C1-D35AFF888257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953000"/>
            <a:ext cx="3886200" cy="1143000"/>
            <a:chOff x="1680" y="3456"/>
            <a:chExt cx="2448" cy="720"/>
          </a:xfrm>
        </p:grpSpPr>
        <p:sp>
          <p:nvSpPr>
            <p:cNvPr id="41998" name="Oval 15">
              <a:extLst>
                <a:ext uri="{FF2B5EF4-FFF2-40B4-BE49-F238E27FC236}">
                  <a16:creationId xmlns:a16="http://schemas.microsoft.com/office/drawing/2014/main" id="{91C832A1-3EC3-2608-DA1D-ED3837D33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840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grandchild</a:t>
              </a:r>
            </a:p>
          </p:txBody>
        </p:sp>
        <p:sp>
          <p:nvSpPr>
            <p:cNvPr id="41999" name="Oval 16">
              <a:extLst>
                <a:ext uri="{FF2B5EF4-FFF2-40B4-BE49-F238E27FC236}">
                  <a16:creationId xmlns:a16="http://schemas.microsoft.com/office/drawing/2014/main" id="{2298B248-C7E1-6F56-6B4F-EFE9F4FC8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840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grandchild</a:t>
              </a:r>
            </a:p>
          </p:txBody>
        </p:sp>
        <p:sp>
          <p:nvSpPr>
            <p:cNvPr id="42000" name="Line 17">
              <a:extLst>
                <a:ext uri="{FF2B5EF4-FFF2-40B4-BE49-F238E27FC236}">
                  <a16:creationId xmlns:a16="http://schemas.microsoft.com/office/drawing/2014/main" id="{6C987FBA-E4A6-8B41-5DC0-468B42DFC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56"/>
              <a:ext cx="57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18">
              <a:extLst>
                <a:ext uri="{FF2B5EF4-FFF2-40B4-BE49-F238E27FC236}">
                  <a16:creationId xmlns:a16="http://schemas.microsoft.com/office/drawing/2014/main" id="{F66B2BAD-EFE7-7F14-7D61-06B18EC250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6" y="3456"/>
              <a:ext cx="528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id="{C6B3A088-D396-03B7-9203-D5CA3AC66051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895600"/>
            <a:ext cx="4267200" cy="1143000"/>
            <a:chOff x="768" y="2160"/>
            <a:chExt cx="2688" cy="720"/>
          </a:xfrm>
        </p:grpSpPr>
        <p:sp>
          <p:nvSpPr>
            <p:cNvPr id="41994" name="Oval 20">
              <a:extLst>
                <a:ext uri="{FF2B5EF4-FFF2-40B4-BE49-F238E27FC236}">
                  <a16:creationId xmlns:a16="http://schemas.microsoft.com/office/drawing/2014/main" id="{BB173DEB-2E6E-1804-FBF3-5F9DDF85E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96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shell</a:t>
              </a:r>
            </a:p>
          </p:txBody>
        </p:sp>
        <p:sp>
          <p:nvSpPr>
            <p:cNvPr id="41995" name="Line 21">
              <a:extLst>
                <a:ext uri="{FF2B5EF4-FFF2-40B4-BE49-F238E27FC236}">
                  <a16:creationId xmlns:a16="http://schemas.microsoft.com/office/drawing/2014/main" id="{96E09651-50A3-11DE-5A4D-DB014E224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2208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22">
              <a:extLst>
                <a:ext uri="{FF2B5EF4-FFF2-40B4-BE49-F238E27FC236}">
                  <a16:creationId xmlns:a16="http://schemas.microsoft.com/office/drawing/2014/main" id="{76226607-0E12-0925-A2E1-88FC0E2974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160"/>
              <a:ext cx="62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Oval 23">
              <a:extLst>
                <a:ext uri="{FF2B5EF4-FFF2-40B4-BE49-F238E27FC236}">
                  <a16:creationId xmlns:a16="http://schemas.microsoft.com/office/drawing/2014/main" id="{822DA6CB-96BA-6A64-1CD1-5B445EB7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496"/>
              <a:ext cx="1344" cy="384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Daemons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e.g., </a:t>
              </a:r>
              <a:r>
                <a:rPr lang="en-US" altLang="en-US" sz="1800">
                  <a:latin typeface="Courier New" panose="02070309020205020404" pitchFamily="49" charset="0"/>
                </a:rPr>
                <a:t>sshd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63F99926-9476-D3C3-E2D0-6EA235E1CC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3010" name="Footer Placeholder 4">
            <a:extLst>
              <a:ext uri="{FF2B5EF4-FFF2-40B4-BE49-F238E27FC236}">
                <a16:creationId xmlns:a16="http://schemas.microsoft.com/office/drawing/2014/main" id="{814CC31D-0CDC-7D23-98D3-7FB910F2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3011" name="Slide Number Placeholder 5">
            <a:extLst>
              <a:ext uri="{FF2B5EF4-FFF2-40B4-BE49-F238E27FC236}">
                <a16:creationId xmlns:a16="http://schemas.microsoft.com/office/drawing/2014/main" id="{C026C3C2-62AC-9230-CADE-72DC18D9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226A7-06AD-4450-8EE6-0B891847D9A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39C1B4EF-244A-ED8E-4133-A3CF138BC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Destroying a Process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13E6B595-B955-C543-4CCD-AE79EFFB6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698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void exit(int status)</a:t>
            </a: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Exits current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Does not kill child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atexit()</a:t>
            </a:r>
            <a:r>
              <a:rPr lang="en-US" altLang="en-US"/>
              <a:t> registers functions to be executed upon exit</a:t>
            </a:r>
          </a:p>
        </p:txBody>
      </p:sp>
      <p:sp>
        <p:nvSpPr>
          <p:cNvPr id="43014" name="Text Box 4">
            <a:extLst>
              <a:ext uri="{FF2B5EF4-FFF2-40B4-BE49-F238E27FC236}">
                <a16:creationId xmlns:a16="http://schemas.microsoft.com/office/drawing/2014/main" id="{9E231BC1-7059-6812-68E9-4586CCE75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5111750" cy="3125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cleanup(void)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printf("cleaning up\n");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int main(void)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atexit(cleanup);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if (fork() == 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  printf("hello from child\n");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else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  printf("hello from parent\n");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exit(0);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65B3ACBB-371A-9B82-8A51-6360C15F0C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4034" name="Footer Placeholder 4">
            <a:extLst>
              <a:ext uri="{FF2B5EF4-FFF2-40B4-BE49-F238E27FC236}">
                <a16:creationId xmlns:a16="http://schemas.microsoft.com/office/drawing/2014/main" id="{BB77494F-A434-3BE1-A629-E85D167E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4035" name="Slide Number Placeholder 5">
            <a:extLst>
              <a:ext uri="{FF2B5EF4-FFF2-40B4-BE49-F238E27FC236}">
                <a16:creationId xmlns:a16="http://schemas.microsoft.com/office/drawing/2014/main" id="{9CAEA615-A11A-5EF2-9314-BFC9FAC1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32D6D-CB2E-47D3-96B9-F1D0594E88A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EC734D16-9EA5-016E-7300-B2D4BEDED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States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3253A799-3ED0-F3BB-7D38-80DB4CF98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</a:t>
            </a:r>
          </a:p>
          <a:p>
            <a:pPr lvl="1" eaLnBrk="1" hangingPunct="1"/>
            <a:r>
              <a:rPr lang="en-US" altLang="en-US"/>
              <a:t>The process is either executing or waiting to execute (because another process is using the processor)</a:t>
            </a:r>
          </a:p>
          <a:p>
            <a:pPr eaLnBrk="1" hangingPunct="1"/>
            <a:r>
              <a:rPr lang="en-US" altLang="en-US"/>
              <a:t>Stopped</a:t>
            </a:r>
          </a:p>
          <a:p>
            <a:pPr lvl="1" eaLnBrk="1" hangingPunct="1"/>
            <a:r>
              <a:rPr lang="en-US" altLang="en-US"/>
              <a:t>The process is suspended and will not be run</a:t>
            </a:r>
          </a:p>
          <a:p>
            <a:pPr lvl="1" eaLnBrk="1" hangingPunct="1"/>
            <a:r>
              <a:rPr lang="en-US" altLang="en-US"/>
              <a:t>May later be resumed</a:t>
            </a:r>
          </a:p>
          <a:p>
            <a:pPr lvl="1" eaLnBrk="1" hangingPunct="1"/>
            <a:r>
              <a:rPr lang="en-US" altLang="en-US"/>
              <a:t>Process is suspended/resumed via signals (more later)</a:t>
            </a:r>
          </a:p>
          <a:p>
            <a:pPr eaLnBrk="1" hangingPunct="1"/>
            <a:r>
              <a:rPr lang="en-US" altLang="en-US"/>
              <a:t>Terminated</a:t>
            </a:r>
          </a:p>
          <a:p>
            <a:pPr lvl="1" eaLnBrk="1" hangingPunct="1"/>
            <a:r>
              <a:rPr lang="en-US" altLang="en-US"/>
              <a:t>The process is stopped permanently</a:t>
            </a:r>
          </a:p>
          <a:p>
            <a:pPr lvl="1" eaLnBrk="1" hangingPunct="1"/>
            <a:r>
              <a:rPr lang="en-US" altLang="en-US"/>
              <a:t>Terminated via signal, return from </a:t>
            </a:r>
            <a:r>
              <a:rPr lang="en-US" altLang="en-US">
                <a:latin typeface="Courier New" panose="02070309020205020404" pitchFamily="49" charset="0"/>
              </a:rPr>
              <a:t>main()</a:t>
            </a:r>
            <a:r>
              <a:rPr lang="en-US" altLang="en-US"/>
              <a:t>, or call to </a:t>
            </a:r>
            <a:r>
              <a:rPr lang="en-US" altLang="en-US">
                <a:latin typeface="Courier New" panose="02070309020205020404" pitchFamily="49" charset="0"/>
              </a:rPr>
              <a:t>exit()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8E2C3B26-8BE9-5734-B27B-B1139C4EC6C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5058" name="Footer Placeholder 4">
            <a:extLst>
              <a:ext uri="{FF2B5EF4-FFF2-40B4-BE49-F238E27FC236}">
                <a16:creationId xmlns:a16="http://schemas.microsoft.com/office/drawing/2014/main" id="{68801DC5-AD74-1702-C584-89698473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5059" name="Slide Number Placeholder 5">
            <a:extLst>
              <a:ext uri="{FF2B5EF4-FFF2-40B4-BE49-F238E27FC236}">
                <a16:creationId xmlns:a16="http://schemas.microsoft.com/office/drawing/2014/main" id="{03864DCF-0FF9-1B37-1906-4AA62DDC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B669E1-89A4-483A-B281-37456DAB822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C60E45AE-4BFA-60FA-ACA5-E5DD8778F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Zombie Processes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EA841945-F0C6-29B8-F6D4-2083F7CF4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When process terminates, still consumes some system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Various tables maintained by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Called a zombie – half alive &amp; half dead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Reaping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Performed by parent on terminated child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Parent is given exit status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Kernel discards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What if Parent Doesn</a:t>
            </a:r>
            <a:r>
              <a:rPr lang="ja-JP" altLang="en-US"/>
              <a:t>’</a:t>
            </a:r>
            <a:r>
              <a:rPr lang="en-US" altLang="ja-JP"/>
              <a:t>t Reap?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When parent terminates, its children reaped by init process – part of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Only need explicit reaping of children for long-running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E.g., shells, servers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96244060-D38F-E495-A70C-4312FFD586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1A470D07-1013-63D7-B5D6-FF555F44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36B6B569-F1B4-6EE6-D236-7EB1EC1F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6676EC-387D-4520-9AE2-55DCB17BE02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7ECACCAA-8DA9-CC0D-8E1D-FA6272C08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Processor Control Flow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9734266-E5C9-53AC-072A-14E4E75E1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Processor executes sequence of instructions</a:t>
            </a:r>
          </a:p>
          <a:p>
            <a:pPr lvl="1" eaLnBrk="1" hangingPunct="1"/>
            <a:r>
              <a:rPr lang="en-US" altLang="en-US"/>
              <a:t>From start-up to shutdown</a:t>
            </a:r>
          </a:p>
          <a:p>
            <a:pPr lvl="1" eaLnBrk="1" hangingPunct="1"/>
            <a:r>
              <a:rPr lang="en-US" altLang="en-US"/>
              <a:t>Called system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physical </a:t>
            </a:r>
            <a:r>
              <a:rPr lang="en-US" altLang="ja-JP" i="1">
                <a:ea typeface="MS PGothic" panose="020B0600070205080204" pitchFamily="34" charset="-128"/>
              </a:rPr>
              <a:t>control flow</a:t>
            </a:r>
            <a:endParaRPr lang="en-US" altLang="ja-JP">
              <a:ea typeface="MS PGothic" panose="020B0600070205080204" pitchFamily="34" charset="-128"/>
            </a:endParaRPr>
          </a:p>
          <a:p>
            <a:pPr lvl="1" eaLnBrk="1" hangingPunct="1"/>
            <a:r>
              <a:rPr lang="en-US" altLang="en-US"/>
              <a:t>One instruction at a time (or the illusion of it)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have seen two </a:t>
            </a:r>
            <a:r>
              <a:rPr lang="ja-JP" altLang="en-US"/>
              <a:t>“</a:t>
            </a:r>
            <a:r>
              <a:rPr lang="en-US" altLang="ja-JP"/>
              <a:t>normal</a:t>
            </a:r>
            <a:r>
              <a:rPr lang="ja-JP" altLang="en-US"/>
              <a:t>”</a:t>
            </a:r>
            <a:r>
              <a:rPr lang="en-US" altLang="ja-JP"/>
              <a:t> ways to alter control flow:</a:t>
            </a:r>
          </a:p>
          <a:p>
            <a:pPr lvl="1" eaLnBrk="1" hangingPunct="1"/>
            <a:r>
              <a:rPr lang="en-US" altLang="en-US"/>
              <a:t>Conditional &amp; unconditional branches</a:t>
            </a:r>
          </a:p>
          <a:p>
            <a:pPr lvl="1" eaLnBrk="1" hangingPunct="1"/>
            <a:r>
              <a:rPr lang="en-US" altLang="en-US"/>
              <a:t>Calls &amp; returns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4">
            <a:extLst>
              <a:ext uri="{FF2B5EF4-FFF2-40B4-BE49-F238E27FC236}">
                <a16:creationId xmlns:a16="http://schemas.microsoft.com/office/drawing/2014/main" id="{3D82DD88-5418-032E-7E91-0736384833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6082" name="Footer Placeholder 5">
            <a:extLst>
              <a:ext uri="{FF2B5EF4-FFF2-40B4-BE49-F238E27FC236}">
                <a16:creationId xmlns:a16="http://schemas.microsoft.com/office/drawing/2014/main" id="{624928E5-BB1B-D47E-C42E-652DAE17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6083" name="Slide Number Placeholder 6">
            <a:extLst>
              <a:ext uri="{FF2B5EF4-FFF2-40B4-BE49-F238E27FC236}">
                <a16:creationId xmlns:a16="http://schemas.microsoft.com/office/drawing/2014/main" id="{A4AB399E-F8A5-E802-C7E1-D3AB18CB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43AC29-0B21-4E45-903F-90C16364F5B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7C220BA2-4872-DF6A-31D9-EC8CB0728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Zombie Example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F30FA2D8-10F2-D8A3-FCE4-78B7318E37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1800">
                <a:latin typeface="Courier New" panose="02070309020205020404" pitchFamily="49" charset="0"/>
              </a:rPr>
              <a:t>ps</a:t>
            </a:r>
            <a:r>
              <a:rPr lang="en-US" altLang="en-US" sz="1800"/>
              <a:t> shows child process as </a:t>
            </a:r>
            <a:r>
              <a:rPr lang="ja-JP" altLang="en-US" sz="1800">
                <a:ea typeface="MS PGothic" panose="020B0600070205080204" pitchFamily="34" charset="-128"/>
              </a:rPr>
              <a:t>“</a:t>
            </a:r>
            <a:r>
              <a:rPr lang="en-US" altLang="ja-JP" sz="1800">
                <a:ea typeface="MS PGothic" panose="020B0600070205080204" pitchFamily="34" charset="-128"/>
              </a:rPr>
              <a:t>defunct</a:t>
            </a:r>
            <a:r>
              <a:rPr lang="ja-JP" altLang="en-US" sz="1800">
                <a:ea typeface="MS PGothic" panose="020B0600070205080204" pitchFamily="34" charset="-128"/>
              </a:rPr>
              <a:t>”</a:t>
            </a:r>
            <a:endParaRPr lang="en-US" altLang="ja-JP" sz="1800">
              <a:ea typeface="MS PGothic" panose="020B0600070205080204" pitchFamily="34" charset="-128"/>
            </a:endParaRPr>
          </a:p>
          <a:p>
            <a:pPr lvl="1" eaLnBrk="1" hangingPunct="1"/>
            <a:r>
              <a:rPr lang="en-US" altLang="en-US" sz="1800"/>
              <a:t>Killing parent allows child to be reaped</a:t>
            </a:r>
          </a:p>
          <a:p>
            <a:pPr lvl="1" eaLnBrk="1" hangingPunct="1"/>
            <a:endParaRPr lang="en-US" altLang="en-US" sz="1800"/>
          </a:p>
        </p:txBody>
      </p:sp>
      <p:sp>
        <p:nvSpPr>
          <p:cNvPr id="46086" name="Text Box 3">
            <a:extLst>
              <a:ext uri="{FF2B5EF4-FFF2-40B4-BE49-F238E27FC236}">
                <a16:creationId xmlns:a16="http://schemas.microsoft.com/office/drawing/2014/main" id="{356A95BB-7112-7344-9D99-6BDE9CE41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6429375" cy="244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example(void)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if (fork() == 0)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/* Child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printf("Terminating Child, PID = %d\n</a:t>
            </a:r>
            <a:r>
              <a:rPr lang="ja-JP" altLang="en-US" sz="1400">
                <a:latin typeface="Courier New" panose="02070309020205020404" pitchFamily="49" charset="0"/>
              </a:rPr>
              <a:t>“</a:t>
            </a:r>
            <a:r>
              <a:rPr lang="en-US" altLang="ja-JP" sz="1400">
                <a:latin typeface="Courier New" panose="02070309020205020404" pitchFamily="49" charset="0"/>
              </a:rPr>
              <a:t>, getpid());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exit(0);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} else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printf("Running Parent, PID = %d\n", getpid());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while (true); /* Infinite loop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4004" name="Text Box 4">
            <a:extLst>
              <a:ext uri="{FF2B5EF4-FFF2-40B4-BE49-F238E27FC236}">
                <a16:creationId xmlns:a16="http://schemas.microsoft.com/office/drawing/2014/main" id="{26E5231F-FBA4-C03D-CECE-994B61B77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143000"/>
            <a:ext cx="4438650" cy="3495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./example &amp;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[1] 11299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Running Parent, PID = 11299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Terminating Child, PID = 11300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ps 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PID TTY      STAT  TIME COMMAND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</a:t>
            </a:r>
            <a:r>
              <a:rPr lang="en-US" altLang="en-US" sz="1400">
                <a:latin typeface="Courier New" panose="02070309020205020404" pitchFamily="49" charset="0"/>
              </a:rPr>
              <a:t>11263 pts/7    Ss    0:00 –tcsh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</a:t>
            </a:r>
            <a:r>
              <a:rPr lang="en-US" altLang="en-US" sz="1400">
                <a:latin typeface="Courier New" panose="02070309020205020404" pitchFamily="49" charset="0"/>
              </a:rPr>
              <a:t>11299 pts/7    R     0:07 ./example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11300 pts/7    Z     0:00 […] &lt;defunct&gt;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11307 pts/7    R+    0:00 ps x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kill 11299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[1]    Terminated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ps x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>
                <a:latin typeface="Courier New" panose="02070309020205020404" pitchFamily="49" charset="0"/>
              </a:rPr>
              <a:t>   </a:t>
            </a:r>
            <a:r>
              <a:rPr lang="en-US" altLang="en-US" sz="1400">
                <a:latin typeface="Courier New" panose="02070309020205020404" pitchFamily="49" charset="0"/>
              </a:rPr>
              <a:t>PID TTY      STAT  TIME COMMAND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11263 pts/7    Ss    0:00 –tcsh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11314 pts/7    R+    0:00 ps x</a:t>
            </a:r>
          </a:p>
        </p:txBody>
      </p:sp>
      <p:sp>
        <p:nvSpPr>
          <p:cNvPr id="384007" name="Oval 7">
            <a:extLst>
              <a:ext uri="{FF2B5EF4-FFF2-40B4-BE49-F238E27FC236}">
                <a16:creationId xmlns:a16="http://schemas.microsoft.com/office/drawing/2014/main" id="{8A7990AC-0270-109E-4239-9ED7FABF8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438400"/>
            <a:ext cx="333375" cy="88582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84008" name="Line 8">
            <a:extLst>
              <a:ext uri="{FF2B5EF4-FFF2-40B4-BE49-F238E27FC236}">
                <a16:creationId xmlns:a16="http://schemas.microsoft.com/office/drawing/2014/main" id="{6BF5A162-61DD-2762-79D8-6C6753E39B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895600"/>
            <a:ext cx="20574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009" name="Text Box 9">
            <a:extLst>
              <a:ext uri="{FF2B5EF4-FFF2-40B4-BE49-F238E27FC236}">
                <a16:creationId xmlns:a16="http://schemas.microsoft.com/office/drawing/2014/main" id="{33615F4F-793C-785F-B0DE-5DEBAA817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2514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Z: zombie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S: sleeping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R: running/runnable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T: stopped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nimBg="1"/>
      <p:bldP spid="384007" grpId="0" animBg="1"/>
      <p:bldP spid="38400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4">
            <a:extLst>
              <a:ext uri="{FF2B5EF4-FFF2-40B4-BE49-F238E27FC236}">
                <a16:creationId xmlns:a16="http://schemas.microsoft.com/office/drawing/2014/main" id="{CF0B364E-E037-59F2-4683-E72151F14BD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7106" name="Footer Placeholder 5">
            <a:extLst>
              <a:ext uri="{FF2B5EF4-FFF2-40B4-BE49-F238E27FC236}">
                <a16:creationId xmlns:a16="http://schemas.microsoft.com/office/drawing/2014/main" id="{766585AD-464E-8E20-7C41-276BB9CE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7107" name="Slide Number Placeholder 6">
            <a:extLst>
              <a:ext uri="{FF2B5EF4-FFF2-40B4-BE49-F238E27FC236}">
                <a16:creationId xmlns:a16="http://schemas.microsoft.com/office/drawing/2014/main" id="{F8E2820D-0283-D091-519D-ABD1C593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4DA6DE-913E-45F6-B466-E0F03EBDD38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DD063DD3-4DBA-6A98-E2C4-0AFA51F9A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Nonterminating Child Example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4AEDAB46-5A7A-7401-9AB9-E2A983818B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1800"/>
              <a:t>Child process still active even though parent has terminated</a:t>
            </a:r>
          </a:p>
          <a:p>
            <a:pPr lvl="1" eaLnBrk="1" hangingPunct="1"/>
            <a:r>
              <a:rPr lang="en-US" altLang="en-US" sz="1800"/>
              <a:t>Must kill child explicitly, or it will keep running indefinitely</a:t>
            </a:r>
          </a:p>
          <a:p>
            <a:pPr marL="0" indent="0" eaLnBrk="1" hangingPunct="1"/>
            <a:endParaRPr lang="en-US" altLang="en-US" sz="2000"/>
          </a:p>
        </p:txBody>
      </p:sp>
      <p:sp>
        <p:nvSpPr>
          <p:cNvPr id="47110" name="Text Box 3">
            <a:extLst>
              <a:ext uri="{FF2B5EF4-FFF2-40B4-BE49-F238E27FC236}">
                <a16:creationId xmlns:a16="http://schemas.microsoft.com/office/drawing/2014/main" id="{216A7F60-BDE7-6654-F470-33A9CD203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6535738" cy="244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example(void)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if (fork() == 0)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/* Child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printf("Running Child, PID = %d\n", getpid());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while (true); /* Infinite loop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} else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printf("Terminating Parent, PID = %d\n", getpid());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exit(0);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2C71BFD1-C177-0A88-8D51-AEAE35BCA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44600"/>
            <a:ext cx="3906838" cy="28575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./example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Terminating Parent, PID = 11396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Running Child, PID = 11397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ps x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PID TTY      STAT TIME COMMAND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11263 pts/7    Ss   0:00 -tcsh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11397 pts/7    R    0:01 ./example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11398 pts/7    R+   0:00 ps x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kill 11397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UNIX% ps x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PID TTY      STAT TIME COMMAND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11263 pts/7    Ss   0:00 -tcsh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11399 pts/7    R+   0:00 ps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>
            <a:extLst>
              <a:ext uri="{FF2B5EF4-FFF2-40B4-BE49-F238E27FC236}">
                <a16:creationId xmlns:a16="http://schemas.microsoft.com/office/drawing/2014/main" id="{2B9D2DC6-F6C8-09BA-2094-D2688AFDBA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8130" name="Footer Placeholder 4">
            <a:extLst>
              <a:ext uri="{FF2B5EF4-FFF2-40B4-BE49-F238E27FC236}">
                <a16:creationId xmlns:a16="http://schemas.microsoft.com/office/drawing/2014/main" id="{2821DE6B-9F41-BE76-8640-24C824E3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42E204CD-A9CD-B415-12DC-560C9768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6419E3-6E10-4EB3-874F-2EC44040D97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BB389C71-D7AC-9B0D-AC97-A01AA178D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Synchronizing Processes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1F885DF2-DF9A-47F7-DE11-D4987BCF1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int wait(int *child_status)</a:t>
            </a:r>
          </a:p>
          <a:p>
            <a:pPr lvl="1" eaLnBrk="1" hangingPunct="1"/>
            <a:r>
              <a:rPr lang="en-US" altLang="en-US"/>
              <a:t>Suspends current process until any child terminates</a:t>
            </a:r>
          </a:p>
          <a:p>
            <a:pPr lvl="1" eaLnBrk="1" hangingPunct="1"/>
            <a:r>
              <a:rPr lang="en-US" altLang="en-US"/>
              <a:t>Return value is the </a:t>
            </a:r>
            <a:r>
              <a:rPr lang="en-US" altLang="en-US">
                <a:latin typeface="Courier New" panose="02070309020205020404" pitchFamily="49" charset="0"/>
              </a:rPr>
              <a:t>pid</a:t>
            </a:r>
            <a:r>
              <a:rPr lang="en-US" altLang="en-US"/>
              <a:t> of the terminated child</a:t>
            </a:r>
          </a:p>
          <a:p>
            <a:pPr lvl="1" eaLnBrk="1" hangingPunct="1"/>
            <a:r>
              <a:rPr lang="en-US" altLang="en-US"/>
              <a:t>If </a:t>
            </a:r>
            <a:r>
              <a:rPr lang="en-US" altLang="en-US">
                <a:latin typeface="Courier New" panose="02070309020205020404" pitchFamily="49" charset="0"/>
              </a:rPr>
              <a:t>child_status != NULL</a:t>
            </a:r>
            <a:r>
              <a:rPr lang="en-US" altLang="en-US"/>
              <a:t>, then the object it points to will be set to a status indicating why the child terminated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Process can only synchronize with its own children using wait!</a:t>
            </a:r>
          </a:p>
          <a:p>
            <a:pPr lvl="1" eaLnBrk="1" hangingPunct="1"/>
            <a:r>
              <a:rPr lang="en-US" altLang="en-US"/>
              <a:t>Other synchronization functions exist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2C1E1700-F35C-3A18-981F-EEA209540F7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49154" name="Footer Placeholder 4">
            <a:extLst>
              <a:ext uri="{FF2B5EF4-FFF2-40B4-BE49-F238E27FC236}">
                <a16:creationId xmlns:a16="http://schemas.microsoft.com/office/drawing/2014/main" id="{3824E5BD-55B1-1822-A023-34EB2BD1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4EA41F1B-2CFD-AD31-371D-1DFC5555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2B3710-C99C-4821-803F-BC675EE7595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3B78073-D111-52FA-6343-6009E6AAB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Synchronizing Processes</a:t>
            </a:r>
          </a:p>
        </p:txBody>
      </p:sp>
      <p:sp>
        <p:nvSpPr>
          <p:cNvPr id="49157" name="Text Box 3">
            <a:extLst>
              <a:ext uri="{FF2B5EF4-FFF2-40B4-BE49-F238E27FC236}">
                <a16:creationId xmlns:a16="http://schemas.microsoft.com/office/drawing/2014/main" id="{AFB4003F-59F7-EBD2-167B-98B71A643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5521325" cy="3675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int main(void)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int child_status;  </a:t>
            </a:r>
          </a:p>
          <a:p>
            <a:pPr>
              <a:spcBef>
                <a:spcPct val="0"/>
              </a:spcBef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if (fork() == 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  printf("hello from child\n");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else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  printf("hello from parent\n");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  wait(&amp;child_status);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  printf("child has terminated\n");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}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printf("Bye\n");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exit(0);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7076" name="Line 4">
            <a:extLst>
              <a:ext uri="{FF2B5EF4-FFF2-40B4-BE49-F238E27FC236}">
                <a16:creationId xmlns:a16="http://schemas.microsoft.com/office/drawing/2014/main" id="{BC04ED86-A92D-2C7F-D6B8-D995F37C9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495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C2A035E1-E213-F7C0-610E-28BD69B8049E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505200"/>
            <a:ext cx="428625" cy="1022350"/>
            <a:chOff x="4224" y="2688"/>
            <a:chExt cx="270" cy="644"/>
          </a:xfrm>
        </p:grpSpPr>
        <p:sp>
          <p:nvSpPr>
            <p:cNvPr id="49174" name="Line 6">
              <a:extLst>
                <a:ext uri="{FF2B5EF4-FFF2-40B4-BE49-F238E27FC236}">
                  <a16:creationId xmlns:a16="http://schemas.microsoft.com/office/drawing/2014/main" id="{09C97BB6-31C9-B867-5DA2-AB9979681B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Line 7">
              <a:extLst>
                <a:ext uri="{FF2B5EF4-FFF2-40B4-BE49-F238E27FC236}">
                  <a16:creationId xmlns:a16="http://schemas.microsoft.com/office/drawing/2014/main" id="{97A966FD-8881-7915-CED9-B076418A0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Text Box 8">
              <a:extLst>
                <a:ext uri="{FF2B5EF4-FFF2-40B4-BE49-F238E27FC236}">
                  <a16:creationId xmlns:a16="http://schemas.microsoft.com/office/drawing/2014/main" id="{1A6F85EC-391B-C04F-D886-8B5A7E735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120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HP</a:t>
              </a:r>
            </a:p>
          </p:txBody>
        </p:sp>
        <p:sp>
          <p:nvSpPr>
            <p:cNvPr id="49177" name="Text Box 9">
              <a:extLst>
                <a:ext uri="{FF2B5EF4-FFF2-40B4-BE49-F238E27FC236}">
                  <a16:creationId xmlns:a16="http://schemas.microsoft.com/office/drawing/2014/main" id="{15A7FF78-9215-E152-BAD6-13187D0F0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688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HC</a:t>
              </a:r>
            </a:p>
          </p:txBody>
        </p:sp>
        <p:sp>
          <p:nvSpPr>
            <p:cNvPr id="49178" name="Line 10">
              <a:extLst>
                <a:ext uri="{FF2B5EF4-FFF2-40B4-BE49-F238E27FC236}">
                  <a16:creationId xmlns:a16="http://schemas.microsoft.com/office/drawing/2014/main" id="{1FC11D6F-7BDB-4E1A-687A-E4ACE9D3B1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593AD663-13BE-1F86-02C8-ADA3C24774E8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505200"/>
            <a:ext cx="550863" cy="990600"/>
            <a:chOff x="4464" y="2688"/>
            <a:chExt cx="347" cy="624"/>
          </a:xfrm>
        </p:grpSpPr>
        <p:sp>
          <p:nvSpPr>
            <p:cNvPr id="49171" name="Text Box 12">
              <a:extLst>
                <a:ext uri="{FF2B5EF4-FFF2-40B4-BE49-F238E27FC236}">
                  <a16:creationId xmlns:a16="http://schemas.microsoft.com/office/drawing/2014/main" id="{8DB83C7B-E43D-F698-2936-3889A3261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688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49172" name="Line 13">
              <a:extLst>
                <a:ext uri="{FF2B5EF4-FFF2-40B4-BE49-F238E27FC236}">
                  <a16:creationId xmlns:a16="http://schemas.microsoft.com/office/drawing/2014/main" id="{1E53349B-7324-D544-EAF4-F884FC650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Line 14">
              <a:extLst>
                <a:ext uri="{FF2B5EF4-FFF2-40B4-BE49-F238E27FC236}">
                  <a16:creationId xmlns:a16="http://schemas.microsoft.com/office/drawing/2014/main" id="{67D1A358-8461-DD7C-0159-7D069CB712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33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21995E48-77C6-5AFF-539E-5653B4C08A6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3810000"/>
            <a:ext cx="381000" cy="685800"/>
            <a:chOff x="4800" y="2880"/>
            <a:chExt cx="240" cy="432"/>
          </a:xfrm>
        </p:grpSpPr>
        <p:sp>
          <p:nvSpPr>
            <p:cNvPr id="49168" name="Line 16">
              <a:extLst>
                <a:ext uri="{FF2B5EF4-FFF2-40B4-BE49-F238E27FC236}">
                  <a16:creationId xmlns:a16="http://schemas.microsoft.com/office/drawing/2014/main" id="{36E95510-CCD2-1534-68A4-02DBB6914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Line 17">
              <a:extLst>
                <a:ext uri="{FF2B5EF4-FFF2-40B4-BE49-F238E27FC236}">
                  <a16:creationId xmlns:a16="http://schemas.microsoft.com/office/drawing/2014/main" id="{F365ABFE-5F08-0562-201C-675065D77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Line 18">
              <a:extLst>
                <a:ext uri="{FF2B5EF4-FFF2-40B4-BE49-F238E27FC236}">
                  <a16:creationId xmlns:a16="http://schemas.microsoft.com/office/drawing/2014/main" id="{5B160810-8730-3168-224D-D6F455F752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id="{83C82B28-2E99-6972-D86C-432797156285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191000"/>
            <a:ext cx="428625" cy="336550"/>
            <a:chOff x="5040" y="3120"/>
            <a:chExt cx="270" cy="212"/>
          </a:xfrm>
        </p:grpSpPr>
        <p:sp>
          <p:nvSpPr>
            <p:cNvPr id="49166" name="Text Box 20">
              <a:extLst>
                <a:ext uri="{FF2B5EF4-FFF2-40B4-BE49-F238E27FC236}">
                  <a16:creationId xmlns:a16="http://schemas.microsoft.com/office/drawing/2014/main" id="{1E351556-2FEE-D470-BAB2-F89B6C4B8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3120"/>
              <a:ext cx="2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CT</a:t>
              </a:r>
            </a:p>
          </p:txBody>
        </p:sp>
        <p:sp>
          <p:nvSpPr>
            <p:cNvPr id="49167" name="Line 21">
              <a:extLst>
                <a:ext uri="{FF2B5EF4-FFF2-40B4-BE49-F238E27FC236}">
                  <a16:creationId xmlns:a16="http://schemas.microsoft.com/office/drawing/2014/main" id="{FDBD7E44-E192-7562-DE6F-609E2FC5C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E9A53B0F-453F-2D42-5449-A8505F7EE654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4191000"/>
            <a:ext cx="550863" cy="336550"/>
            <a:chOff x="5280" y="3120"/>
            <a:chExt cx="347" cy="212"/>
          </a:xfrm>
        </p:grpSpPr>
        <p:sp>
          <p:nvSpPr>
            <p:cNvPr id="49164" name="Text Box 23">
              <a:extLst>
                <a:ext uri="{FF2B5EF4-FFF2-40B4-BE49-F238E27FC236}">
                  <a16:creationId xmlns:a16="http://schemas.microsoft.com/office/drawing/2014/main" id="{5D1A9EBB-CDFC-EDA6-73BD-84F66E8AF8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0" y="3120"/>
              <a:ext cx="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Bye</a:t>
              </a:r>
            </a:p>
          </p:txBody>
        </p:sp>
        <p:sp>
          <p:nvSpPr>
            <p:cNvPr id="49165" name="Line 24">
              <a:extLst>
                <a:ext uri="{FF2B5EF4-FFF2-40B4-BE49-F238E27FC236}">
                  <a16:creationId xmlns:a16="http://schemas.microsoft.com/office/drawing/2014/main" id="{3F0698E8-23D8-6673-0B3F-54E7220F25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33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>
            <a:extLst>
              <a:ext uri="{FF2B5EF4-FFF2-40B4-BE49-F238E27FC236}">
                <a16:creationId xmlns:a16="http://schemas.microsoft.com/office/drawing/2014/main" id="{425BD86F-5947-2604-BDF7-3AB811FED9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0178" name="Footer Placeholder 4">
            <a:extLst>
              <a:ext uri="{FF2B5EF4-FFF2-40B4-BE49-F238E27FC236}">
                <a16:creationId xmlns:a16="http://schemas.microsoft.com/office/drawing/2014/main" id="{9E0DD125-1344-0B9D-3603-B8923141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8D9F0959-436D-4EC1-9E66-4361D43A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23B0A6-9C1F-4C81-ABDC-B7AC2D77954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18B58D0A-6A38-CC7B-A86F-8FBDA2855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wait()</a:t>
            </a:r>
            <a:r>
              <a:rPr lang="en-US" altLang="en-US"/>
              <a:t> Example</a:t>
            </a:r>
          </a:p>
        </p:txBody>
      </p:sp>
      <p:sp>
        <p:nvSpPr>
          <p:cNvPr id="50181" name="Text Box 3">
            <a:extLst>
              <a:ext uri="{FF2B5EF4-FFF2-40B4-BE49-F238E27FC236}">
                <a16:creationId xmlns:a16="http://schemas.microsoft.com/office/drawing/2014/main" id="{7AA6F701-1A94-5D03-22F4-1DA18EA7B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50988"/>
            <a:ext cx="8686800" cy="4498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example(void)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pid_t pid[N], wpid;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  child_status, i;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for (i = 0; i &lt; N; i++)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if ((pid[i] = fork()) == 0)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exit(100 + i); /* Child */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for (i = 0; i &lt; N; i++) {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wpid = wait(&amp;child_status);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if (WIFEXITED(child_status))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printf("Child %d terminated with exit status %d\n",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       wpid, WEXITSTATUS(child_status));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else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printf("Child %d terminated abnormally\n", wpid);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8101" name="Text Box 5">
            <a:extLst>
              <a:ext uri="{FF2B5EF4-FFF2-40B4-BE49-F238E27FC236}">
                <a16:creationId xmlns:a16="http://schemas.microsoft.com/office/drawing/2014/main" id="{E42B43D8-B7A8-160B-53E7-9294B9124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74988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Tahoma" panose="020B0604030504040204" pitchFamily="34" charset="0"/>
              </a:rPr>
              <a:t>Macros to get info about exit status</a:t>
            </a:r>
          </a:p>
        </p:txBody>
      </p:sp>
      <p:sp>
        <p:nvSpPr>
          <p:cNvPr id="388102" name="Oval 6">
            <a:extLst>
              <a:ext uri="{FF2B5EF4-FFF2-40B4-BE49-F238E27FC236}">
                <a16:creationId xmlns:a16="http://schemas.microsoft.com/office/drawing/2014/main" id="{59BA833C-4322-9782-43A2-3E434B1A3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08438"/>
            <a:ext cx="1447800" cy="3810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88103" name="Oval 7">
            <a:extLst>
              <a:ext uri="{FF2B5EF4-FFF2-40B4-BE49-F238E27FC236}">
                <a16:creationId xmlns:a16="http://schemas.microsoft.com/office/drawing/2014/main" id="{3CDCBEAB-F05F-3488-0710-F367B238A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562475"/>
            <a:ext cx="1600200" cy="3810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88104" name="Line 8">
            <a:extLst>
              <a:ext uri="{FF2B5EF4-FFF2-40B4-BE49-F238E27FC236}">
                <a16:creationId xmlns:a16="http://schemas.microsoft.com/office/drawing/2014/main" id="{EECCD4E7-4A29-AEC7-44EE-172C986E51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3379788"/>
            <a:ext cx="350520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05" name="Line 9">
            <a:extLst>
              <a:ext uri="{FF2B5EF4-FFF2-40B4-BE49-F238E27FC236}">
                <a16:creationId xmlns:a16="http://schemas.microsoft.com/office/drawing/2014/main" id="{A043A2CA-2AFF-8513-DE81-55EF4DD5A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3379788"/>
            <a:ext cx="1676400" cy="126841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88107" name="Text Box 11">
            <a:extLst>
              <a:ext uri="{FF2B5EF4-FFF2-40B4-BE49-F238E27FC236}">
                <a16:creationId xmlns:a16="http://schemas.microsoft.com/office/drawing/2014/main" id="{6A11B9F3-57A9-5CEF-4C02-5EC20EFBC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111250"/>
            <a:ext cx="3886200" cy="64135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Tahoma" panose="020B0604030504040204" pitchFamily="34" charset="0"/>
              </a:rPr>
              <a:t>If multiple children completed, will take in arbitrary order</a:t>
            </a:r>
          </a:p>
        </p:txBody>
      </p:sp>
      <p:sp>
        <p:nvSpPr>
          <p:cNvPr id="388108" name="Oval 12">
            <a:extLst>
              <a:ext uri="{FF2B5EF4-FFF2-40B4-BE49-F238E27FC236}">
                <a16:creationId xmlns:a16="http://schemas.microsoft.com/office/drawing/2014/main" id="{26CD4803-046E-A01A-781F-3F5D45F04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810000"/>
            <a:ext cx="796925" cy="3048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88109" name="Line 13">
            <a:extLst>
              <a:ext uri="{FF2B5EF4-FFF2-40B4-BE49-F238E27FC236}">
                <a16:creationId xmlns:a16="http://schemas.microsoft.com/office/drawing/2014/main" id="{C9087C3A-7ABB-B035-9A52-4835B4BC84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779588"/>
            <a:ext cx="2593975" cy="203041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1" grpId="0"/>
      <p:bldP spid="388102" grpId="0" animBg="1"/>
      <p:bldP spid="388103" grpId="0" animBg="1"/>
      <p:bldP spid="388107" grpId="0" animBg="1"/>
      <p:bldP spid="388107" grpId="1" animBg="1"/>
      <p:bldP spid="388108" grpId="0" animBg="1"/>
      <p:bldP spid="388108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D5F52C6A-4D36-6633-F1AF-F5E4E20B4A5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1202" name="Footer Placeholder 4">
            <a:extLst>
              <a:ext uri="{FF2B5EF4-FFF2-40B4-BE49-F238E27FC236}">
                <a16:creationId xmlns:a16="http://schemas.microsoft.com/office/drawing/2014/main" id="{D4054637-5F1B-8EB3-D410-42BE9E5B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1203" name="Slide Number Placeholder 5">
            <a:extLst>
              <a:ext uri="{FF2B5EF4-FFF2-40B4-BE49-F238E27FC236}">
                <a16:creationId xmlns:a16="http://schemas.microsoft.com/office/drawing/2014/main" id="{EC072AE9-E067-4747-82B3-7ED43354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7CFAA-08BA-48C7-992C-7874614F9E2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CBFF2221-9884-31B9-3510-0C237B482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waitpid()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id="{B6ADA5F1-149F-9132-1CA2-23E185F89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8"/>
          </a:xfrm>
        </p:spPr>
        <p:txBody>
          <a:bodyPr/>
          <a:lstStyle/>
          <a:p>
            <a:pPr algn="ctr" eaLnBrk="1" hangingPunct="1"/>
            <a:r>
              <a:rPr lang="en-US" altLang="en-US">
                <a:latin typeface="Courier New" panose="02070309020205020404" pitchFamily="49" charset="0"/>
              </a:rPr>
              <a:t>waitpid(pid, &amp;status, options)</a:t>
            </a:r>
            <a:endParaRPr lang="en-US" altLang="en-US" sz="1800"/>
          </a:p>
        </p:txBody>
      </p:sp>
      <p:sp>
        <p:nvSpPr>
          <p:cNvPr id="51206" name="Text Box 4">
            <a:extLst>
              <a:ext uri="{FF2B5EF4-FFF2-40B4-BE49-F238E27FC236}">
                <a16:creationId xmlns:a16="http://schemas.microsoft.com/office/drawing/2014/main" id="{5B2A6E73-0E67-5CA4-33AC-628E2F5F0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05000"/>
            <a:ext cx="8620125" cy="4498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void example(void)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pid_t pid[N], wpid;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int   child_status, i;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for (i = 0; i &lt; N; i++)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if ((pid[i] = fork()) == 0)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exit(100 + i); /* Child */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for (i = 0; i &lt; N; i++) {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wpid = waitpid(pid[i], &amp;child_status, 0);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if (WIFEXITED(child_status))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printf("Child %d terminated with exit status %d\n",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       wpid, WEXITSTATUS(child_status));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else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	    printf("Child %d terminated abnormally\n", wpid);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algn="just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9126" name="Text Box 6">
            <a:extLst>
              <a:ext uri="{FF2B5EF4-FFF2-40B4-BE49-F238E27FC236}">
                <a16:creationId xmlns:a16="http://schemas.microsoft.com/office/drawing/2014/main" id="{4B91E81E-F5E2-ABB9-855D-0BDD04500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2133600"/>
            <a:ext cx="3103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800">
                <a:latin typeface="Tahoma" panose="020B0604030504040204" pitchFamily="34" charset="0"/>
              </a:rPr>
              <a:t>Waits for specific process</a:t>
            </a:r>
          </a:p>
        </p:txBody>
      </p:sp>
      <p:sp>
        <p:nvSpPr>
          <p:cNvPr id="389127" name="Oval 7">
            <a:extLst>
              <a:ext uri="{FF2B5EF4-FFF2-40B4-BE49-F238E27FC236}">
                <a16:creationId xmlns:a16="http://schemas.microsoft.com/office/drawing/2014/main" id="{D0669075-1FE0-F866-3D51-F37D45442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14800"/>
            <a:ext cx="4572000" cy="3810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389128" name="Line 8">
            <a:extLst>
              <a:ext uri="{FF2B5EF4-FFF2-40B4-BE49-F238E27FC236}">
                <a16:creationId xmlns:a16="http://schemas.microsoft.com/office/drawing/2014/main" id="{9439F017-CDAA-DDAB-2D33-5855C42A39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438400"/>
            <a:ext cx="685800" cy="1676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6" grpId="0"/>
      <p:bldP spid="38912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>
            <a:extLst>
              <a:ext uri="{FF2B5EF4-FFF2-40B4-BE49-F238E27FC236}">
                <a16:creationId xmlns:a16="http://schemas.microsoft.com/office/drawing/2014/main" id="{57D9CE06-F2E3-1965-8607-115CB3EE23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2226" name="Footer Placeholder 4">
            <a:extLst>
              <a:ext uri="{FF2B5EF4-FFF2-40B4-BE49-F238E27FC236}">
                <a16:creationId xmlns:a16="http://schemas.microsoft.com/office/drawing/2014/main" id="{603BA53B-973A-6ABD-86CB-24AC1984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2227" name="Slide Number Placeholder 5">
            <a:extLst>
              <a:ext uri="{FF2B5EF4-FFF2-40B4-BE49-F238E27FC236}">
                <a16:creationId xmlns:a16="http://schemas.microsoft.com/office/drawing/2014/main" id="{B10CCDD4-6811-E9C0-CDF6-AB450B193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ACA884-F5D1-41AD-8000-B11BFEB5BAD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6D31A7A5-64A3-2F20-2E8B-09911A9D0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wait</a:t>
            </a:r>
            <a:r>
              <a:rPr lang="en-US" altLang="en-US"/>
              <a:t>/</a:t>
            </a:r>
            <a:r>
              <a:rPr lang="en-US" altLang="en-US">
                <a:latin typeface="Courier New" panose="02070309020205020404" pitchFamily="49" charset="0"/>
              </a:rPr>
              <a:t>waitpid</a:t>
            </a:r>
            <a:r>
              <a:rPr lang="en-US" altLang="en-US"/>
              <a:t> Example Outputs</a:t>
            </a:r>
          </a:p>
        </p:txBody>
      </p:sp>
      <p:sp>
        <p:nvSpPr>
          <p:cNvPr id="52229" name="Text Box 3">
            <a:extLst>
              <a:ext uri="{FF2B5EF4-FFF2-40B4-BE49-F238E27FC236}">
                <a16:creationId xmlns:a16="http://schemas.microsoft.com/office/drawing/2014/main" id="{8835233C-6DA5-461B-366F-F7BFF5DD4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3" y="1758950"/>
            <a:ext cx="5921375" cy="1690688"/>
          </a:xfrm>
          <a:prstGeom prst="rect">
            <a:avLst/>
          </a:prstGeom>
          <a:solidFill>
            <a:srgbClr val="FFCC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Child 3565 terminated with exit status 103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3564 terminated with exit status 102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3563 terminated with exit status 101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3562 terminated with exit status 100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3566 terminated with exit status 104</a:t>
            </a:r>
          </a:p>
        </p:txBody>
      </p:sp>
      <p:sp>
        <p:nvSpPr>
          <p:cNvPr id="52230" name="Text Box 4">
            <a:extLst>
              <a:ext uri="{FF2B5EF4-FFF2-40B4-BE49-F238E27FC236}">
                <a16:creationId xmlns:a16="http://schemas.microsoft.com/office/drawing/2014/main" id="{055CA3D0-94EF-9A16-2CAD-59D4DC19F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3" y="4502150"/>
            <a:ext cx="5921375" cy="1690688"/>
          </a:xfrm>
          <a:prstGeom prst="rect">
            <a:avLst/>
          </a:prstGeom>
          <a:solidFill>
            <a:srgbClr val="FFCC9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Child 3568 terminated with exit status 100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3569 terminated with exit status 101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3570 terminated with exit status 102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3571 terminated with exit status 103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Child 3572 terminated with exit status 104</a:t>
            </a:r>
          </a:p>
        </p:txBody>
      </p:sp>
      <p:sp>
        <p:nvSpPr>
          <p:cNvPr id="52231" name="Text Box 5">
            <a:extLst>
              <a:ext uri="{FF2B5EF4-FFF2-40B4-BE49-F238E27FC236}">
                <a16:creationId xmlns:a16="http://schemas.microsoft.com/office/drawing/2014/main" id="{225F2D06-EFD4-294F-32B4-ED85C4303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13" y="1219200"/>
            <a:ext cx="175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Using </a:t>
            </a:r>
            <a:r>
              <a:rPr lang="en-US" altLang="en-US">
                <a:latin typeface="Courier New" panose="02070309020205020404" pitchFamily="49" charset="0"/>
              </a:rPr>
              <a:t>wait</a:t>
            </a:r>
          </a:p>
        </p:txBody>
      </p:sp>
      <p:sp>
        <p:nvSpPr>
          <p:cNvPr id="52232" name="Text Box 6">
            <a:extLst>
              <a:ext uri="{FF2B5EF4-FFF2-40B4-BE49-F238E27FC236}">
                <a16:creationId xmlns:a16="http://schemas.microsoft.com/office/drawing/2014/main" id="{47C4BCED-F10C-AC67-5240-CDC8B7DF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3962400"/>
            <a:ext cx="230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Using </a:t>
            </a:r>
            <a:r>
              <a:rPr lang="en-US" altLang="en-US">
                <a:latin typeface="Courier New" panose="02070309020205020404" pitchFamily="49" charset="0"/>
              </a:rPr>
              <a:t>waitpid</a:t>
            </a:r>
            <a:endParaRPr lang="en-US" altLang="en-US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D0D390EA-1BA2-3282-C4FB-831E9FC26A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3250" name="Footer Placeholder 4">
            <a:extLst>
              <a:ext uri="{FF2B5EF4-FFF2-40B4-BE49-F238E27FC236}">
                <a16:creationId xmlns:a16="http://schemas.microsoft.com/office/drawing/2014/main" id="{CD72281B-2510-196B-44E5-B61F0E98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3251" name="Slide Number Placeholder 5">
            <a:extLst>
              <a:ext uri="{FF2B5EF4-FFF2-40B4-BE49-F238E27FC236}">
                <a16:creationId xmlns:a16="http://schemas.microsoft.com/office/drawing/2014/main" id="{40E54A1E-6881-790E-6099-04FA829A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AD0EAB-B969-43C9-989F-3EEF04B95DF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CFD24BBD-0B20-6734-26EA-925BCB3FA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a New Program</a:t>
            </a:r>
          </a:p>
        </p:txBody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EB163D7F-C86C-F101-486D-A82951074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409950"/>
          </a:xfrm>
        </p:spPr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int execl(char *path,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          char *arg0, …, char *argn,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          char *null)</a:t>
            </a:r>
            <a:endParaRPr lang="en-US" altLang="en-US" sz="2800"/>
          </a:p>
          <a:p>
            <a:pPr lvl="1" eaLnBrk="1" hangingPunct="1"/>
            <a:r>
              <a:rPr lang="en-US" altLang="en-US"/>
              <a:t>Loads &amp; runs executable: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path</a:t>
            </a:r>
            <a:r>
              <a:rPr lang="en-US" altLang="en-US"/>
              <a:t> is the complete path of an executable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arg0</a:t>
            </a:r>
            <a:r>
              <a:rPr lang="en-US" altLang="en-US"/>
              <a:t> becomes the name of the process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arg0</a:t>
            </a:r>
            <a:r>
              <a:rPr lang="en-US" altLang="en-US"/>
              <a:t>, …, </a:t>
            </a:r>
            <a:r>
              <a:rPr lang="en-US" altLang="en-US">
                <a:latin typeface="Courier New" panose="02070309020205020404" pitchFamily="49" charset="0"/>
              </a:rPr>
              <a:t>argn 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  </a:t>
            </a:r>
            <a:r>
              <a:rPr lang="en-US" altLang="en-US">
                <a:latin typeface="Courier New" panose="02070309020205020404" pitchFamily="49" charset="0"/>
                <a:sym typeface="Symbol" panose="05050102010706020507" pitchFamily="18" charset="2"/>
              </a:rPr>
              <a:t>argv[0]</a:t>
            </a:r>
            <a:r>
              <a:rPr lang="en-US" altLang="en-US">
                <a:sym typeface="Symbol" panose="05050102010706020507" pitchFamily="18" charset="2"/>
              </a:rPr>
              <a:t>, …, </a:t>
            </a:r>
            <a:r>
              <a:rPr lang="en-US" altLang="en-US">
                <a:latin typeface="Courier New" panose="02070309020205020404" pitchFamily="49" charset="0"/>
                <a:sym typeface="Symbol" panose="05050102010706020507" pitchFamily="18" charset="2"/>
              </a:rPr>
              <a:t>argv[n]</a:t>
            </a:r>
          </a:p>
          <a:p>
            <a:pPr lvl="2" eaLnBrk="1" hangingPunct="1"/>
            <a:r>
              <a:rPr lang="en-US" altLang="en-US"/>
              <a:t>Argument list terminated by a </a:t>
            </a:r>
            <a:r>
              <a:rPr lang="en-US" altLang="en-US">
                <a:latin typeface="Courier New" panose="02070309020205020404" pitchFamily="49" charset="0"/>
              </a:rPr>
              <a:t>NULL</a:t>
            </a:r>
            <a:r>
              <a:rPr lang="en-US" altLang="en-US"/>
              <a:t> argument</a:t>
            </a:r>
          </a:p>
          <a:p>
            <a:pPr lvl="1" eaLnBrk="1" hangingPunct="1"/>
            <a:r>
              <a:rPr lang="en-US" altLang="en-US"/>
              <a:t>Returns -1 if error, otherwise doesn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return!</a:t>
            </a:r>
            <a:endParaRPr lang="en-US" altLang="en-US"/>
          </a:p>
        </p:txBody>
      </p:sp>
      <p:sp>
        <p:nvSpPr>
          <p:cNvPr id="53254" name="Text Box 4">
            <a:extLst>
              <a:ext uri="{FF2B5EF4-FFF2-40B4-BE49-F238E27FC236}">
                <a16:creationId xmlns:a16="http://schemas.microsoft.com/office/drawing/2014/main" id="{868AF280-7579-D4B7-E52E-A37106777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802188"/>
            <a:ext cx="7162800" cy="1370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if (fork() == 0)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execl("/usr/bin/cp", "cp", "foo", "bar", NULL);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else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 printf("hello from parent\n");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>
            <a:extLst>
              <a:ext uri="{FF2B5EF4-FFF2-40B4-BE49-F238E27FC236}">
                <a16:creationId xmlns:a16="http://schemas.microsoft.com/office/drawing/2014/main" id="{CFD42913-B586-7AAE-F666-6A3065B2A5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4274" name="Footer Placeholder 4">
            <a:extLst>
              <a:ext uri="{FF2B5EF4-FFF2-40B4-BE49-F238E27FC236}">
                <a16:creationId xmlns:a16="http://schemas.microsoft.com/office/drawing/2014/main" id="{41FBCB06-971E-2FC5-E4CF-689FBAC1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4275" name="Slide Number Placeholder 5">
            <a:extLst>
              <a:ext uri="{FF2B5EF4-FFF2-40B4-BE49-F238E27FC236}">
                <a16:creationId xmlns:a16="http://schemas.microsoft.com/office/drawing/2014/main" id="{13CB5311-8B2C-3477-5E4B-50331CD0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CA1BC2-C237-40CA-BE6D-66AAA899DAF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4276" name="Rectangle 6">
            <a:extLst>
              <a:ext uri="{FF2B5EF4-FFF2-40B4-BE49-F238E27FC236}">
                <a16:creationId xmlns:a16="http://schemas.microsoft.com/office/drawing/2014/main" id="{82D39BAB-F9BF-D49B-E65E-51EC053AA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Interprocess Communication</a:t>
            </a:r>
          </a:p>
        </p:txBody>
      </p:sp>
      <p:sp>
        <p:nvSpPr>
          <p:cNvPr id="392199" name="Rectangle 7">
            <a:extLst>
              <a:ext uri="{FF2B5EF4-FFF2-40B4-BE49-F238E27FC236}">
                <a16:creationId xmlns:a16="http://schemas.microsoft.com/office/drawing/2014/main" id="{78834C4E-9EDF-2D46-72BB-9BA736D29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Synchronization allows very limited communication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Pipes:</a:t>
            </a:r>
          </a:p>
          <a:p>
            <a:pPr lvl="1" eaLnBrk="1" hangingPunct="1"/>
            <a:r>
              <a:rPr lang="en-US" altLang="en-US"/>
              <a:t>One-way communication stream that mimics a file in each process:  one output, one input</a:t>
            </a:r>
          </a:p>
          <a:p>
            <a:pPr lvl="1" eaLnBrk="1" hangingPunct="1"/>
            <a:r>
              <a:rPr lang="en-US" altLang="en-US"/>
              <a:t>See </a:t>
            </a:r>
            <a:r>
              <a:rPr lang="en-US" altLang="en-US">
                <a:latin typeface="Courier New" panose="02070309020205020404" pitchFamily="49" charset="0"/>
              </a:rPr>
              <a:t>man 7 pipe</a:t>
            </a:r>
            <a:endParaRPr lang="en-US" altLang="en-US"/>
          </a:p>
          <a:p>
            <a:pPr eaLnBrk="1" hangingPunct="1"/>
            <a:r>
              <a:rPr lang="en-US" altLang="en-US"/>
              <a:t>Sockets:</a:t>
            </a:r>
          </a:p>
          <a:p>
            <a:pPr lvl="1" eaLnBrk="1" hangingPunct="1"/>
            <a:r>
              <a:rPr lang="en-US" altLang="en-US"/>
              <a:t>A pair of communication streams that processes connect to</a:t>
            </a:r>
          </a:p>
          <a:p>
            <a:pPr lvl="1" eaLnBrk="1" hangingPunct="1"/>
            <a:r>
              <a:rPr lang="en-US" altLang="en-US"/>
              <a:t>See </a:t>
            </a:r>
            <a:r>
              <a:rPr lang="en-US" altLang="en-US">
                <a:latin typeface="Courier New" panose="02070309020205020404" pitchFamily="49" charset="0"/>
              </a:rPr>
              <a:t>man 7 socket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15A5A385-0FB9-39A5-7DE2-D6C8D987C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many </a:t>
            </a:r>
            <a:r>
              <a:rPr lang="ja-JP" altLang="en-US"/>
              <a:t>“</a:t>
            </a:r>
            <a:r>
              <a:rPr lang="en-US" altLang="ja-JP"/>
              <a:t>hello</a:t>
            </a:r>
            <a:r>
              <a:rPr lang="ja-JP" altLang="en-US"/>
              <a:t>”</a:t>
            </a:r>
            <a:r>
              <a:rPr lang="en-US" altLang="ja-JP"/>
              <a:t>?</a:t>
            </a:r>
            <a:endParaRPr lang="en-US" altLang="en-US"/>
          </a:p>
        </p:txBody>
      </p:sp>
      <p:sp>
        <p:nvSpPr>
          <p:cNvPr id="55298" name="Date Placeholder 3">
            <a:extLst>
              <a:ext uri="{FF2B5EF4-FFF2-40B4-BE49-F238E27FC236}">
                <a16:creationId xmlns:a16="http://schemas.microsoft.com/office/drawing/2014/main" id="{8D4C57BD-55B2-6114-B050-A32D814FBB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5299" name="Footer Placeholder 4">
            <a:extLst>
              <a:ext uri="{FF2B5EF4-FFF2-40B4-BE49-F238E27FC236}">
                <a16:creationId xmlns:a16="http://schemas.microsoft.com/office/drawing/2014/main" id="{D34D33C3-2CD3-90D9-BF5C-578104AE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5300" name="Slide Number Placeholder 5">
            <a:extLst>
              <a:ext uri="{FF2B5EF4-FFF2-40B4-BE49-F238E27FC236}">
                <a16:creationId xmlns:a16="http://schemas.microsoft.com/office/drawing/2014/main" id="{8057F75B-5829-D466-DCA2-E65DB011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6079D5-D2DE-4D4E-BAE3-2525AB78F1C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98AC4C77-D83C-550E-9D2C-985C75F9E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3733800" cy="30464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#include "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csapp.h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"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main(void)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int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for (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= 0;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 &lt; 2;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i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++)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Fork();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("hello\n");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98F365D5-B513-0C70-3AA3-9E6D66FF8E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2876EA96-7D22-4BB7-ED25-E9C12B45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20B7CD68-6414-0598-6486-978356C0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DE1B3A-4EDA-4B5D-922D-F8CD79E5EA1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60" name="Rectangle 6">
            <a:extLst>
              <a:ext uri="{FF2B5EF4-FFF2-40B4-BE49-F238E27FC236}">
                <a16:creationId xmlns:a16="http://schemas.microsoft.com/office/drawing/2014/main" id="{566BABF8-E40C-EF5B-C36D-DDDA02349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Exceptional Control Flow</a:t>
            </a:r>
          </a:p>
        </p:txBody>
      </p:sp>
      <p:sp>
        <p:nvSpPr>
          <p:cNvPr id="19461" name="Rectangle 7">
            <a:extLst>
              <a:ext uri="{FF2B5EF4-FFF2-40B4-BE49-F238E27FC236}">
                <a16:creationId xmlns:a16="http://schemas.microsoft.com/office/drawing/2014/main" id="{929E7C90-3721-5ADA-05D9-DE17E2BAF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Hardware:</a:t>
            </a:r>
          </a:p>
          <a:p>
            <a:pPr lvl="1" eaLnBrk="1" hangingPunct="1"/>
            <a:r>
              <a:rPr lang="en-US" altLang="en-US"/>
              <a:t>Exceptions (interrupts)</a:t>
            </a:r>
          </a:p>
          <a:p>
            <a:pPr eaLnBrk="1" hangingPunct="1"/>
            <a:r>
              <a:rPr lang="en-US" altLang="en-US"/>
              <a:t>System software:</a:t>
            </a:r>
          </a:p>
          <a:p>
            <a:pPr lvl="1" eaLnBrk="1" hangingPunct="1"/>
            <a:r>
              <a:rPr lang="en-US" altLang="en-US"/>
              <a:t>Signals</a:t>
            </a:r>
          </a:p>
          <a:p>
            <a:pPr lvl="1" eaLnBrk="1" hangingPunct="1"/>
            <a:r>
              <a:rPr lang="en-US" altLang="en-US"/>
              <a:t>Thread context switch</a:t>
            </a:r>
          </a:p>
          <a:p>
            <a:pPr lvl="1" eaLnBrk="1" hangingPunct="1"/>
            <a:r>
              <a:rPr lang="en-US" altLang="en-US"/>
              <a:t>Process context switch</a:t>
            </a:r>
          </a:p>
          <a:p>
            <a:pPr eaLnBrk="1" hangingPunct="1"/>
            <a:r>
              <a:rPr lang="en-US" altLang="en-US"/>
              <a:t>Application software (varies by language):</a:t>
            </a:r>
          </a:p>
          <a:p>
            <a:pPr lvl="1" eaLnBrk="1" hangingPunct="1"/>
            <a:r>
              <a:rPr lang="en-US" altLang="en-US"/>
              <a:t>Non-local jumps</a:t>
            </a:r>
          </a:p>
          <a:p>
            <a:pPr lvl="1" eaLnBrk="1" hangingPunct="1"/>
            <a:r>
              <a:rPr lang="en-US" altLang="en-US"/>
              <a:t>Exceptions – same name, similar idea</a:t>
            </a:r>
          </a:p>
          <a:p>
            <a:pPr lvl="1" eaLnBrk="1" hangingPunct="1"/>
            <a:r>
              <a:rPr lang="en-US" altLang="en-US"/>
              <a:t>…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876D0CC3-F0D4-92AD-B9B5-F60488861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many </a:t>
            </a:r>
            <a:r>
              <a:rPr lang="ja-JP" altLang="en-US"/>
              <a:t>“</a:t>
            </a:r>
            <a:r>
              <a:rPr lang="en-US" altLang="ja-JP"/>
              <a:t>hello</a:t>
            </a:r>
            <a:r>
              <a:rPr lang="ja-JP" altLang="en-US"/>
              <a:t>”</a:t>
            </a:r>
            <a:r>
              <a:rPr lang="en-US" altLang="ja-JP"/>
              <a:t>?</a:t>
            </a:r>
            <a:endParaRPr lang="en-US" altLang="en-US"/>
          </a:p>
        </p:txBody>
      </p:sp>
      <p:sp>
        <p:nvSpPr>
          <p:cNvPr id="56322" name="Date Placeholder 3">
            <a:extLst>
              <a:ext uri="{FF2B5EF4-FFF2-40B4-BE49-F238E27FC236}">
                <a16:creationId xmlns:a16="http://schemas.microsoft.com/office/drawing/2014/main" id="{81FCA87E-041F-B6E9-42CB-0C75626016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D13D616C-7BB4-D4B8-429A-B5F86675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28755846-A2D2-D1F4-E88B-CADBFAE61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71F6C-6FBF-49E9-91ED-277544B7BDF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6325" name="Rectangle 3">
            <a:extLst>
              <a:ext uri="{FF2B5EF4-FFF2-40B4-BE49-F238E27FC236}">
                <a16:creationId xmlns:a16="http://schemas.microsoft.com/office/drawing/2014/main" id="{5EA455B1-F226-C80A-6549-6A852E219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3733800" cy="4524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#include "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csapp.h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"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doit(void)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Fork();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Fork();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("hello\n");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return;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main(void)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doit();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("hello\n");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7B823ED4-EF88-96FF-6EBE-D4C1DC37A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the parent/child print?</a:t>
            </a:r>
          </a:p>
        </p:txBody>
      </p:sp>
      <p:sp>
        <p:nvSpPr>
          <p:cNvPr id="57346" name="Date Placeholder 3">
            <a:extLst>
              <a:ext uri="{FF2B5EF4-FFF2-40B4-BE49-F238E27FC236}">
                <a16:creationId xmlns:a16="http://schemas.microsoft.com/office/drawing/2014/main" id="{E96DE88B-36E5-9F8C-E4DC-DC95882872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7347" name="Footer Placeholder 4">
            <a:extLst>
              <a:ext uri="{FF2B5EF4-FFF2-40B4-BE49-F238E27FC236}">
                <a16:creationId xmlns:a16="http://schemas.microsoft.com/office/drawing/2014/main" id="{BCDC1CD7-AE88-805E-4ED5-A3944531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7348" name="Slide Number Placeholder 5">
            <a:extLst>
              <a:ext uri="{FF2B5EF4-FFF2-40B4-BE49-F238E27FC236}">
                <a16:creationId xmlns:a16="http://schemas.microsoft.com/office/drawing/2014/main" id="{6FE0D657-7B4D-1354-3D85-E331C947D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F39F01-A2EA-477D-A50C-FB4C5B8E47C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71E8FAB9-85FB-D063-CCEC-7C0DFBF96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4038600" cy="32924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#include "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csapp.h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"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main(void)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int x = 3;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if (Fork() != 0)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("x = %d\n", ++x);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("x = %d\n", --x);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4706A813-8E5F-E565-DCD7-6EFCA3C5B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many </a:t>
            </a:r>
            <a:r>
              <a:rPr lang="ja-JP" altLang="en-US"/>
              <a:t>“</a:t>
            </a:r>
            <a:r>
              <a:rPr lang="en-US" altLang="ja-JP"/>
              <a:t>hello</a:t>
            </a:r>
            <a:r>
              <a:rPr lang="ja-JP" altLang="en-US"/>
              <a:t>”</a:t>
            </a:r>
            <a:r>
              <a:rPr lang="en-US" altLang="ja-JP"/>
              <a:t>?</a:t>
            </a:r>
            <a:endParaRPr lang="en-US" altLang="en-US"/>
          </a:p>
        </p:txBody>
      </p:sp>
      <p:sp>
        <p:nvSpPr>
          <p:cNvPr id="58370" name="Date Placeholder 3">
            <a:extLst>
              <a:ext uri="{FF2B5EF4-FFF2-40B4-BE49-F238E27FC236}">
                <a16:creationId xmlns:a16="http://schemas.microsoft.com/office/drawing/2014/main" id="{52AFA59D-E6E8-4FA6-EC0B-2E51594A9A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8371" name="Footer Placeholder 4">
            <a:extLst>
              <a:ext uri="{FF2B5EF4-FFF2-40B4-BE49-F238E27FC236}">
                <a16:creationId xmlns:a16="http://schemas.microsoft.com/office/drawing/2014/main" id="{05169749-7950-7B61-947A-E15EE7EF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8372" name="Slide Number Placeholder 5">
            <a:extLst>
              <a:ext uri="{FF2B5EF4-FFF2-40B4-BE49-F238E27FC236}">
                <a16:creationId xmlns:a16="http://schemas.microsoft.com/office/drawing/2014/main" id="{0CB8B98B-8577-8020-59D8-B3AD4639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6CB7B4-E825-453A-9945-DA8263A01F2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363D1DD0-A5E9-B873-A403-E4C3693DD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3733800" cy="4524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#include "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csapp.h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"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doit(void)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if (Fork() == 0) 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Fork();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("hello\n");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}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return;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 main(void)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doit();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("hello\n");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  <p:sp>
        <p:nvSpPr>
          <p:cNvPr id="58374" name="Rectangle 3">
            <a:extLst>
              <a:ext uri="{FF2B5EF4-FFF2-40B4-BE49-F238E27FC236}">
                <a16:creationId xmlns:a16="http://schemas.microsoft.com/office/drawing/2014/main" id="{4AA831E7-120D-F5E6-F81E-86B8C11D9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371600"/>
            <a:ext cx="3733800" cy="4524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#include "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csapp.h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"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void doit(void)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if (Fork() == 0) 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Fork();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("hello\n");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return;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}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return;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 main(void)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doit();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("hello\n");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17DBB3CB-BD6E-8137-A82D-4079E185F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</a:t>
            </a:r>
            <a:r>
              <a:rPr lang="ja-JP" altLang="en-US"/>
              <a:t>’</a:t>
            </a:r>
            <a:r>
              <a:rPr lang="en-US" altLang="ja-JP"/>
              <a:t>s the output?</a:t>
            </a:r>
            <a:endParaRPr lang="en-US" altLang="en-US"/>
          </a:p>
        </p:txBody>
      </p:sp>
      <p:sp>
        <p:nvSpPr>
          <p:cNvPr id="59394" name="Date Placeholder 3">
            <a:extLst>
              <a:ext uri="{FF2B5EF4-FFF2-40B4-BE49-F238E27FC236}">
                <a16:creationId xmlns:a16="http://schemas.microsoft.com/office/drawing/2014/main" id="{1743443F-FC90-376F-BE46-57D565EBC8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59395" name="Footer Placeholder 4">
            <a:extLst>
              <a:ext uri="{FF2B5EF4-FFF2-40B4-BE49-F238E27FC236}">
                <a16:creationId xmlns:a16="http://schemas.microsoft.com/office/drawing/2014/main" id="{9D367EF6-0D64-3ECC-4EEF-0D32A965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59396" name="Slide Number Placeholder 5">
            <a:extLst>
              <a:ext uri="{FF2B5EF4-FFF2-40B4-BE49-F238E27FC236}">
                <a16:creationId xmlns:a16="http://schemas.microsoft.com/office/drawing/2014/main" id="{D794F86E-191B-DD02-0FE7-903A2AB3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F278D2-A43B-4133-AEB9-BAFA6E13842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3EB94789-E5F3-72EB-D4DE-40752F0B5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5638800" cy="4032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#include "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csapp.h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"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 counter = 1;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main(void)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if (fork() == 0) 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counter--; 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} else 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Wait(NULL);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("counter = %d\n", ++counter);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}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CDB63D1F-2215-30CB-63FE-821196310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the possible outputs?</a:t>
            </a:r>
          </a:p>
        </p:txBody>
      </p:sp>
      <p:sp>
        <p:nvSpPr>
          <p:cNvPr id="60418" name="Date Placeholder 3">
            <a:extLst>
              <a:ext uri="{FF2B5EF4-FFF2-40B4-BE49-F238E27FC236}">
                <a16:creationId xmlns:a16="http://schemas.microsoft.com/office/drawing/2014/main" id="{8434E67A-8392-D307-6D78-6BD44314D7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0419" name="Footer Placeholder 4">
            <a:extLst>
              <a:ext uri="{FF2B5EF4-FFF2-40B4-BE49-F238E27FC236}">
                <a16:creationId xmlns:a16="http://schemas.microsoft.com/office/drawing/2014/main" id="{AFF9B97B-B063-4258-A487-0BFF9DDDF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0420" name="Slide Number Placeholder 5">
            <a:extLst>
              <a:ext uri="{FF2B5EF4-FFF2-40B4-BE49-F238E27FC236}">
                <a16:creationId xmlns:a16="http://schemas.microsoft.com/office/drawing/2014/main" id="{ECA94795-29BB-356D-A0A6-9D9E59C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DF1B6E-87CD-4C65-A482-C89C23E92C9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id="{F4E34117-FB75-933F-5155-7A9423D0F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3733800" cy="37861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#include "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csapp.h</a:t>
            </a:r>
            <a:r>
              <a:rPr lang="ja-JP" altLang="en-US" sz="1600">
                <a:latin typeface="Courier New"/>
                <a:ea typeface="MS PGothic"/>
                <a:cs typeface="Arial"/>
              </a:rPr>
              <a:t>”</a:t>
            </a:r>
            <a:endParaRPr lang="en-US" altLang="ja-JP" sz="1600">
              <a:latin typeface="Courier New"/>
              <a:ea typeface="MS PGothic"/>
              <a:cs typeface="Arial"/>
            </a:endParaRP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int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main(void) 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if (fork() == 0) 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("a");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} else 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("b");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	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waitpid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(-1, NULL, 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}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printf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("c");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  exit(0);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>
            <a:extLst>
              <a:ext uri="{FF2B5EF4-FFF2-40B4-BE49-F238E27FC236}">
                <a16:creationId xmlns:a16="http://schemas.microsoft.com/office/drawing/2014/main" id="{EAA9D7F9-2EDD-58C7-D690-41E99CA5ED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id="{7B210544-5CC4-845C-E358-375AEE8FC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D29FBD43-C90C-3735-F2D4-C9F2143D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8D0EBB-7464-48D6-9378-D0F94C626E7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6DC2CC79-6091-99EC-781A-1CF71E98A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World of Multitasking</a:t>
            </a:r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CDFC07D-6536-B214-A892-B77217B85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 Runs Many Processes Concurrently</a:t>
            </a:r>
          </a:p>
          <a:p>
            <a:pPr lvl="1" eaLnBrk="1" hangingPunct="1"/>
            <a:r>
              <a:rPr lang="en-US" altLang="en-US"/>
              <a:t>Process: executing program</a:t>
            </a:r>
          </a:p>
          <a:p>
            <a:pPr lvl="2" eaLnBrk="1" hangingPunct="1"/>
            <a:r>
              <a:rPr lang="en-US" altLang="en-US"/>
              <a:t>State consists of memory image + register values + program counter</a:t>
            </a:r>
          </a:p>
          <a:p>
            <a:pPr lvl="1" eaLnBrk="1" hangingPunct="1"/>
            <a:r>
              <a:rPr lang="en-US" altLang="en-US"/>
              <a:t>Continually switches from one process to another</a:t>
            </a:r>
          </a:p>
          <a:p>
            <a:pPr lvl="2" eaLnBrk="1" hangingPunct="1"/>
            <a:r>
              <a:rPr lang="en-US" altLang="en-US"/>
              <a:t>Suspend process when it needs I/O resource or timer event occurs</a:t>
            </a:r>
          </a:p>
          <a:p>
            <a:pPr lvl="2" eaLnBrk="1" hangingPunct="1"/>
            <a:r>
              <a:rPr lang="en-US" altLang="en-US"/>
              <a:t>Resume process when I/O available or given scheduling priority</a:t>
            </a:r>
          </a:p>
          <a:p>
            <a:pPr lvl="1" eaLnBrk="1" hangingPunct="1"/>
            <a:r>
              <a:rPr lang="en-US" altLang="en-US"/>
              <a:t>Appears to user(s) as if all processes executing simultaneously</a:t>
            </a:r>
          </a:p>
          <a:p>
            <a:pPr lvl="2" eaLnBrk="1" hangingPunct="1"/>
            <a:r>
              <a:rPr lang="en-US" altLang="en-US"/>
              <a:t>Even though many systems can only execute one process at a time</a:t>
            </a:r>
          </a:p>
          <a:p>
            <a:pPr lvl="2" eaLnBrk="1" hangingPunct="1"/>
            <a:r>
              <a:rPr lang="en-US" altLang="en-US"/>
              <a:t>Except possibly with lower performance than if running alone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82866220-5FF5-9FEF-E0C1-3240B39B936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2466" name="Footer Placeholder 4">
            <a:extLst>
              <a:ext uri="{FF2B5EF4-FFF2-40B4-BE49-F238E27FC236}">
                <a16:creationId xmlns:a16="http://schemas.microsoft.com/office/drawing/2014/main" id="{0CC923DB-EB01-E184-46DA-EA617EB8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B0661CEF-811A-BA3F-D41D-6F33A841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4E904D-F21B-4349-B120-09A43B04469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8F27349D-8D22-683A-4B1A-3C46C383F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Programmer</a:t>
            </a:r>
            <a:r>
              <a:rPr lang="ja-JP" altLang="en-US" sz="2800"/>
              <a:t>’</a:t>
            </a:r>
            <a:r>
              <a:rPr lang="en-US" altLang="ja-JP" sz="2800"/>
              <a:t>s Model of Multitasking</a:t>
            </a:r>
            <a:endParaRPr lang="en-US" altLang="en-US" sz="2800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565E0E16-E415-5248-6406-3797687AC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Basic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fork()</a:t>
            </a:r>
            <a:r>
              <a:rPr lang="en-US" altLang="en-US" sz="1800"/>
              <a:t> spawns new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Called once, returns twice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exit()</a:t>
            </a:r>
            <a:r>
              <a:rPr lang="en-US" altLang="en-US" sz="1800"/>
              <a:t> terminates own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Called once, never returns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Puts process into </a:t>
            </a:r>
            <a:r>
              <a:rPr lang="ja-JP" altLang="en-US" sz="1600">
                <a:ea typeface="MS PGothic" panose="020B0600070205080204" pitchFamily="34" charset="-128"/>
              </a:rPr>
              <a:t>“</a:t>
            </a:r>
            <a:r>
              <a:rPr lang="en-US" altLang="ja-JP" sz="1600">
                <a:ea typeface="MS PGothic" panose="020B0600070205080204" pitchFamily="34" charset="-128"/>
              </a:rPr>
              <a:t>zombie</a:t>
            </a:r>
            <a:r>
              <a:rPr lang="ja-JP" altLang="en-US" sz="1600">
                <a:ea typeface="MS PGothic" panose="020B0600070205080204" pitchFamily="34" charset="-128"/>
              </a:rPr>
              <a:t>”</a:t>
            </a:r>
            <a:r>
              <a:rPr lang="en-US" altLang="ja-JP" sz="1600">
                <a:ea typeface="MS PGothic" panose="020B0600070205080204" pitchFamily="34" charset="-128"/>
              </a:rPr>
              <a:t> status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wait()</a:t>
            </a:r>
            <a:r>
              <a:rPr lang="en-US" altLang="en-US" sz="1800"/>
              <a:t> and </a:t>
            </a:r>
            <a:r>
              <a:rPr lang="en-US" altLang="en-US" sz="1800">
                <a:latin typeface="Courier New" panose="02070309020205020404" pitchFamily="49" charset="0"/>
              </a:rPr>
              <a:t>waitpid()</a:t>
            </a:r>
            <a:r>
              <a:rPr lang="en-US" altLang="en-US" sz="1800"/>
              <a:t> wait for and reap terminated children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execl()</a:t>
            </a:r>
            <a:r>
              <a:rPr lang="en-US" altLang="en-US" sz="1800"/>
              <a:t> and </a:t>
            </a:r>
            <a:r>
              <a:rPr lang="en-US" altLang="en-US" sz="1800">
                <a:latin typeface="Courier New" panose="02070309020205020404" pitchFamily="49" charset="0"/>
              </a:rPr>
              <a:t>execve()</a:t>
            </a:r>
            <a:r>
              <a:rPr lang="en-US" altLang="en-US" sz="1800"/>
              <a:t> run a new program in an existing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Called once, (normally) never returns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Programming Challenge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Understanding the nonstandard semantics of the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Avoiding improper use of system resources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E.g., </a:t>
            </a:r>
            <a:r>
              <a:rPr lang="ja-JP" altLang="en-US" sz="1600">
                <a:ea typeface="MS PGothic" panose="020B0600070205080204" pitchFamily="34" charset="-128"/>
              </a:rPr>
              <a:t>“</a:t>
            </a:r>
            <a:r>
              <a:rPr lang="en-US" altLang="ja-JP" sz="1600">
                <a:ea typeface="MS PGothic" panose="020B0600070205080204" pitchFamily="34" charset="-128"/>
              </a:rPr>
              <a:t>Fork bombs</a:t>
            </a:r>
            <a:r>
              <a:rPr lang="ja-JP" altLang="en-US" sz="1600">
                <a:ea typeface="MS PGothic" panose="020B0600070205080204" pitchFamily="34" charset="-128"/>
              </a:rPr>
              <a:t>”</a:t>
            </a:r>
            <a:r>
              <a:rPr lang="en-US" altLang="ja-JP" sz="1600">
                <a:ea typeface="MS PGothic" panose="020B0600070205080204" pitchFamily="34" charset="-128"/>
              </a:rPr>
              <a:t> can disable a system</a:t>
            </a:r>
            <a:endParaRPr lang="en-US" altLang="en-US" sz="1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>
            <a:extLst>
              <a:ext uri="{FF2B5EF4-FFF2-40B4-BE49-F238E27FC236}">
                <a16:creationId xmlns:a16="http://schemas.microsoft.com/office/drawing/2014/main" id="{EE5828A6-5362-48AE-45EC-17B89EF753E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3490" name="Footer Placeholder 4">
            <a:extLst>
              <a:ext uri="{FF2B5EF4-FFF2-40B4-BE49-F238E27FC236}">
                <a16:creationId xmlns:a16="http://schemas.microsoft.com/office/drawing/2014/main" id="{73D11E8C-6365-23E1-3E1C-E6EA619C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3491" name="Slide Number Placeholder 5">
            <a:extLst>
              <a:ext uri="{FF2B5EF4-FFF2-40B4-BE49-F238E27FC236}">
                <a16:creationId xmlns:a16="http://schemas.microsoft.com/office/drawing/2014/main" id="{DA1423E5-A866-4F23-79CC-A3E45559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F0A3AE-B465-48AE-9632-E459519340E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3492" name="Rectangle 2">
            <a:extLst>
              <a:ext uri="{FF2B5EF4-FFF2-40B4-BE49-F238E27FC236}">
                <a16:creationId xmlns:a16="http://schemas.microsoft.com/office/drawing/2014/main" id="{EC198134-73D7-8DD1-074B-CE9FDC9D8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Startup: 1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1E41B5AC-06BC-E7E9-D094-79C730FCA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17700"/>
          </a:xfrm>
        </p:spPr>
        <p:txBody>
          <a:bodyPr/>
          <a:lstStyle/>
          <a:p>
            <a:pPr marL="533400" indent="-533400" eaLnBrk="1" hangingPunct="1"/>
            <a:r>
              <a:rPr lang="en-US" altLang="en-US" sz="1600"/>
              <a:t>Pushing reset button loads the PC with the address of a small bootstrap program</a:t>
            </a:r>
          </a:p>
          <a:p>
            <a:pPr marL="533400" indent="-533400" eaLnBrk="1" hangingPunct="1"/>
            <a:r>
              <a:rPr lang="en-US" altLang="en-US" sz="1600"/>
              <a:t>Bootstrap program loads the boot block (disk block 0)</a:t>
            </a:r>
          </a:p>
          <a:p>
            <a:pPr marL="533400" indent="-533400" eaLnBrk="1" hangingPunct="1"/>
            <a:r>
              <a:rPr lang="en-US" altLang="en-US" sz="1600"/>
              <a:t>Boot block program loads kernel from disk</a:t>
            </a:r>
          </a:p>
          <a:p>
            <a:pPr marL="533400" indent="-533400" eaLnBrk="1" hangingPunct="1"/>
            <a:r>
              <a:rPr lang="en-US" altLang="en-US" sz="1600"/>
              <a:t>Boot block program passes control to kernel</a:t>
            </a:r>
          </a:p>
          <a:p>
            <a:pPr marL="533400" indent="-533400" eaLnBrk="1" hangingPunct="1"/>
            <a:r>
              <a:rPr lang="en-US" altLang="en-US" sz="1600"/>
              <a:t>Kernel handcrafts the data structures for process 0</a:t>
            </a:r>
            <a:endParaRPr lang="en-US" altLang="en-US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5CFA8FAC-08C6-6367-60FA-B906689963E4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213225"/>
            <a:ext cx="6080125" cy="533400"/>
            <a:chOff x="1488" y="2654"/>
            <a:chExt cx="3830" cy="336"/>
          </a:xfrm>
        </p:grpSpPr>
        <p:sp>
          <p:nvSpPr>
            <p:cNvPr id="63499" name="Oval 5">
              <a:extLst>
                <a:ext uri="{FF2B5EF4-FFF2-40B4-BE49-F238E27FC236}">
                  <a16:creationId xmlns:a16="http://schemas.microsoft.com/office/drawing/2014/main" id="{2785F26F-1F58-66C6-D18B-E2F4AE054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654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[0]</a:t>
              </a:r>
            </a:p>
          </p:txBody>
        </p:sp>
        <p:sp>
          <p:nvSpPr>
            <p:cNvPr id="63500" name="Text Box 6">
              <a:extLst>
                <a:ext uri="{FF2B5EF4-FFF2-40B4-BE49-F238E27FC236}">
                  <a16:creationId xmlns:a16="http://schemas.microsoft.com/office/drawing/2014/main" id="{6EB355D9-FAC8-C428-5EB5-1E9692A454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81"/>
              <a:ext cx="25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Process 0: handcrafted kernel process</a:t>
              </a:r>
              <a:endParaRPr lang="en-US" altLang="en-US" sz="1800" b="0">
                <a:latin typeface="Helvetica" panose="020B0604020202020204" pitchFamily="34" charset="0"/>
              </a:endParaRP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42DFD294-42BD-7E88-3ECC-72A67127120E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746625"/>
            <a:ext cx="5762625" cy="995363"/>
            <a:chOff x="1488" y="2990"/>
            <a:chExt cx="3630" cy="627"/>
          </a:xfrm>
        </p:grpSpPr>
        <p:sp>
          <p:nvSpPr>
            <p:cNvPr id="63496" name="Oval 8">
              <a:extLst>
                <a:ext uri="{FF2B5EF4-FFF2-40B4-BE49-F238E27FC236}">
                  <a16:creationId xmlns:a16="http://schemas.microsoft.com/office/drawing/2014/main" id="{87785150-F926-8C00-DD3A-3CDC69E25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278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init</a:t>
              </a:r>
              <a:r>
                <a:rPr lang="en-US" altLang="en-US" sz="1800" b="0">
                  <a:latin typeface="Tahoma" panose="020B0604030504040204" pitchFamily="34" charset="0"/>
                </a:rPr>
                <a:t> [1]</a:t>
              </a:r>
            </a:p>
          </p:txBody>
        </p:sp>
        <p:sp>
          <p:nvSpPr>
            <p:cNvPr id="63497" name="Line 9">
              <a:extLst>
                <a:ext uri="{FF2B5EF4-FFF2-40B4-BE49-F238E27FC236}">
                  <a16:creationId xmlns:a16="http://schemas.microsoft.com/office/drawing/2014/main" id="{15C97B1A-A5BD-7D9D-F7D6-CD92F4F434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990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8" name="Text Box 10">
              <a:extLst>
                <a:ext uri="{FF2B5EF4-FFF2-40B4-BE49-F238E27FC236}">
                  <a16:creationId xmlns:a16="http://schemas.microsoft.com/office/drawing/2014/main" id="{C0A4E5E3-7BD6-9196-2D88-4C0AFFC63B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213"/>
              <a:ext cx="23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Process 1: user mode process</a:t>
              </a:r>
              <a:endParaRPr lang="en-US" altLang="en-US" sz="1800" b="0">
                <a:latin typeface="Helvetica" panose="020B0604020202020204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fork()</a:t>
              </a:r>
              <a:r>
                <a:rPr lang="en-US" altLang="en-US" sz="1800" b="0">
                  <a:latin typeface="Tahoma" panose="020B0604030504040204" pitchFamily="34" charset="0"/>
                </a:rPr>
                <a:t> and </a:t>
              </a:r>
              <a:r>
                <a:rPr lang="en-US" altLang="en-US" sz="1800">
                  <a:latin typeface="Courier New" panose="02070309020205020404" pitchFamily="49" charset="0"/>
                </a:rPr>
                <a:t>exec(/sbin/init)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>
            <a:extLst>
              <a:ext uri="{FF2B5EF4-FFF2-40B4-BE49-F238E27FC236}">
                <a16:creationId xmlns:a16="http://schemas.microsoft.com/office/drawing/2014/main" id="{D657E95C-4351-461D-540B-AFC5AEB30C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4514" name="Footer Placeholder 4">
            <a:extLst>
              <a:ext uri="{FF2B5EF4-FFF2-40B4-BE49-F238E27FC236}">
                <a16:creationId xmlns:a16="http://schemas.microsoft.com/office/drawing/2014/main" id="{D346F572-7EC0-8817-4B84-6059DF91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1A74C4BD-C2A5-A038-89E9-2657959C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A1D7A0-BF27-46AB-96B3-D3DA695CC12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E40881EA-270A-70A6-0B6B-212E85E0C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Startup: 2</a:t>
            </a:r>
          </a:p>
        </p:txBody>
      </p:sp>
      <p:sp>
        <p:nvSpPr>
          <p:cNvPr id="64517" name="Oval 3">
            <a:extLst>
              <a:ext uri="{FF2B5EF4-FFF2-40B4-BE49-F238E27FC236}">
                <a16:creationId xmlns:a16="http://schemas.microsoft.com/office/drawing/2014/main" id="{E7A30ED8-32FB-5A3E-19FA-D21FE767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init</a:t>
            </a:r>
            <a:r>
              <a:rPr lang="en-US" altLang="en-US" sz="1800" b="0">
                <a:latin typeface="Tahoma" panose="020B0604030504040204" pitchFamily="34" charset="0"/>
              </a:rPr>
              <a:t> [1]</a:t>
            </a:r>
          </a:p>
        </p:txBody>
      </p:sp>
      <p:sp>
        <p:nvSpPr>
          <p:cNvPr id="64518" name="Oval 4">
            <a:extLst>
              <a:ext uri="{FF2B5EF4-FFF2-40B4-BE49-F238E27FC236}">
                <a16:creationId xmlns:a16="http://schemas.microsoft.com/office/drawing/2014/main" id="{1DBD96D1-313F-159C-7CCE-F46C3EA99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098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[0]</a:t>
            </a:r>
          </a:p>
        </p:txBody>
      </p:sp>
      <p:sp>
        <p:nvSpPr>
          <p:cNvPr id="64519" name="Line 5">
            <a:extLst>
              <a:ext uri="{FF2B5EF4-FFF2-40B4-BE49-F238E27FC236}">
                <a16:creationId xmlns:a16="http://schemas.microsoft.com/office/drawing/2014/main" id="{19665877-998C-A63C-A815-CFF6D3D39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2743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46AF319A-CBE4-C773-A481-02A22F2F59B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733800"/>
            <a:ext cx="5884863" cy="1085850"/>
            <a:chOff x="1968" y="2352"/>
            <a:chExt cx="3707" cy="684"/>
          </a:xfrm>
        </p:grpSpPr>
        <p:sp>
          <p:nvSpPr>
            <p:cNvPr id="64525" name="Text Box 7">
              <a:extLst>
                <a:ext uri="{FF2B5EF4-FFF2-40B4-BE49-F238E27FC236}">
                  <a16:creationId xmlns:a16="http://schemas.microsoft.com/office/drawing/2014/main" id="{8FC54EE0-1AAF-2C3D-33FE-2F7EF652E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3" y="2632"/>
              <a:ext cx="24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Forks </a:t>
              </a:r>
              <a:r>
                <a:rPr lang="en-US" altLang="en-US" sz="1800">
                  <a:latin typeface="Courier New" panose="02070309020205020404" pitchFamily="49" charset="0"/>
                </a:rPr>
                <a:t>getty</a:t>
              </a:r>
              <a:r>
                <a:rPr lang="en-US" altLang="en-US" sz="1800" b="0">
                  <a:latin typeface="Tahoma" panose="020B0604030504040204" pitchFamily="34" charset="0"/>
                </a:rPr>
                <a:t> (get tty or get terminal)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for the console</a:t>
              </a:r>
              <a:endParaRPr lang="en-US" altLang="en-US" sz="1600" b="0">
                <a:latin typeface="Tahoma" panose="020B0604030504040204" pitchFamily="34" charset="0"/>
              </a:endParaRPr>
            </a:p>
          </p:txBody>
        </p:sp>
        <p:sp>
          <p:nvSpPr>
            <p:cNvPr id="64526" name="Oval 8">
              <a:extLst>
                <a:ext uri="{FF2B5EF4-FFF2-40B4-BE49-F238E27FC236}">
                  <a16:creationId xmlns:a16="http://schemas.microsoft.com/office/drawing/2014/main" id="{3075DCF3-0661-C0EC-1ABE-05B9AC82D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640"/>
              <a:ext cx="1056" cy="336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getty</a:t>
              </a:r>
            </a:p>
          </p:txBody>
        </p:sp>
        <p:sp>
          <p:nvSpPr>
            <p:cNvPr id="64527" name="Line 9">
              <a:extLst>
                <a:ext uri="{FF2B5EF4-FFF2-40B4-BE49-F238E27FC236}">
                  <a16:creationId xmlns:a16="http://schemas.microsoft.com/office/drawing/2014/main" id="{8F12E88B-36E3-5034-C42E-44F1A76466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2352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A140A982-3E63-AF08-A975-E209F3869FB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133725"/>
            <a:ext cx="7896225" cy="1666875"/>
            <a:chOff x="480" y="1974"/>
            <a:chExt cx="4974" cy="1050"/>
          </a:xfrm>
        </p:grpSpPr>
        <p:sp>
          <p:nvSpPr>
            <p:cNvPr id="64522" name="Line 11">
              <a:extLst>
                <a:ext uri="{FF2B5EF4-FFF2-40B4-BE49-F238E27FC236}">
                  <a16:creationId xmlns:a16="http://schemas.microsoft.com/office/drawing/2014/main" id="{A2CED5D1-6865-1430-41D3-0DF76AC71E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304"/>
              <a:ext cx="624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3" name="Text Box 12">
              <a:extLst>
                <a:ext uri="{FF2B5EF4-FFF2-40B4-BE49-F238E27FC236}">
                  <a16:creationId xmlns:a16="http://schemas.microsoft.com/office/drawing/2014/main" id="{A1EFFAE1-8611-0288-C296-99B9A4B6D7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1" y="1974"/>
              <a:ext cx="222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Courier New" panose="02070309020205020404" pitchFamily="49" charset="0"/>
                </a:rPr>
                <a:t>init</a:t>
              </a:r>
              <a:r>
                <a:rPr lang="en-US" altLang="en-US" sz="1800" b="0">
                  <a:latin typeface="Helvetica" panose="020B0604020202020204" pitchFamily="34" charset="0"/>
                </a:rPr>
                <a:t> </a:t>
              </a:r>
              <a:r>
                <a:rPr lang="en-US" altLang="en-US" sz="1800" b="0">
                  <a:latin typeface="Tahoma" panose="020B0604030504040204" pitchFamily="34" charset="0"/>
                </a:rPr>
                <a:t>forks new processes as per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the </a:t>
              </a:r>
              <a:r>
                <a:rPr lang="en-US" altLang="en-US" sz="1800">
                  <a:latin typeface="Courier New" panose="02070309020205020404" pitchFamily="49" charset="0"/>
                </a:rPr>
                <a:t>/etc/inittab</a:t>
              </a:r>
              <a:r>
                <a:rPr lang="en-US" altLang="en-US" sz="1800" b="0">
                  <a:latin typeface="Helvetica" panose="020B0604020202020204" pitchFamily="34" charset="0"/>
                </a:rPr>
                <a:t> </a:t>
              </a:r>
              <a:r>
                <a:rPr lang="en-US" altLang="en-US" sz="1800" b="0">
                  <a:latin typeface="Tahoma" panose="020B0604030504040204" pitchFamily="34" charset="0"/>
                </a:rPr>
                <a:t>file</a:t>
              </a:r>
              <a:endParaRPr lang="en-US" altLang="en-US" sz="1600" b="0">
                <a:latin typeface="Tahoma" panose="020B0604030504040204" pitchFamily="34" charset="0"/>
              </a:endParaRPr>
            </a:p>
          </p:txBody>
        </p:sp>
        <p:sp>
          <p:nvSpPr>
            <p:cNvPr id="64524" name="Oval 13">
              <a:extLst>
                <a:ext uri="{FF2B5EF4-FFF2-40B4-BE49-F238E27FC236}">
                  <a16:creationId xmlns:a16="http://schemas.microsoft.com/office/drawing/2014/main" id="{4A3BDE3D-1784-041F-3CDA-7DB926D8F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640"/>
              <a:ext cx="1344" cy="384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Daemons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1800" b="0">
                  <a:latin typeface="Tahoma" panose="020B0604030504040204" pitchFamily="34" charset="0"/>
                </a:rPr>
                <a:t>e.g., </a:t>
              </a:r>
              <a:r>
                <a:rPr lang="en-US" altLang="en-US" sz="1800">
                  <a:latin typeface="Courier New" panose="02070309020205020404" pitchFamily="49" charset="0"/>
                </a:rPr>
                <a:t>sshd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>
            <a:extLst>
              <a:ext uri="{FF2B5EF4-FFF2-40B4-BE49-F238E27FC236}">
                <a16:creationId xmlns:a16="http://schemas.microsoft.com/office/drawing/2014/main" id="{95ADABFB-9AC8-5F08-85A0-2281F55078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5538" name="Footer Placeholder 4">
            <a:extLst>
              <a:ext uri="{FF2B5EF4-FFF2-40B4-BE49-F238E27FC236}">
                <a16:creationId xmlns:a16="http://schemas.microsoft.com/office/drawing/2014/main" id="{7CB67CD4-2721-C906-BE93-AFFE7790D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5539" name="Slide Number Placeholder 5">
            <a:extLst>
              <a:ext uri="{FF2B5EF4-FFF2-40B4-BE49-F238E27FC236}">
                <a16:creationId xmlns:a16="http://schemas.microsoft.com/office/drawing/2014/main" id="{4C022279-07B1-2C49-BD82-9B3ED80B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33D3C8-0A98-4D09-B501-58ECDDF7D8B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01AA4620-B0D5-E96D-41ED-9D10A9457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Startup: 3</a:t>
            </a:r>
          </a:p>
        </p:txBody>
      </p:sp>
      <p:sp>
        <p:nvSpPr>
          <p:cNvPr id="65541" name="Oval 3">
            <a:extLst>
              <a:ext uri="{FF2B5EF4-FFF2-40B4-BE49-F238E27FC236}">
                <a16:creationId xmlns:a16="http://schemas.microsoft.com/office/drawing/2014/main" id="{CDFBC18A-9DE5-AC7E-0A7F-39D15D9BE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init</a:t>
            </a:r>
            <a:r>
              <a:rPr lang="en-US" altLang="en-US" sz="1800" b="0">
                <a:latin typeface="Tahoma" panose="020B0604030504040204" pitchFamily="34" charset="0"/>
              </a:rPr>
              <a:t> [1]</a:t>
            </a:r>
          </a:p>
        </p:txBody>
      </p:sp>
      <p:sp>
        <p:nvSpPr>
          <p:cNvPr id="65542" name="Oval 4">
            <a:extLst>
              <a:ext uri="{FF2B5EF4-FFF2-40B4-BE49-F238E27FC236}">
                <a16:creationId xmlns:a16="http://schemas.microsoft.com/office/drawing/2014/main" id="{84D194F7-BCD2-E684-B948-BB8E6EA5B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098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[0]</a:t>
            </a:r>
          </a:p>
        </p:txBody>
      </p:sp>
      <p:sp>
        <p:nvSpPr>
          <p:cNvPr id="65543" name="Line 5">
            <a:extLst>
              <a:ext uri="{FF2B5EF4-FFF2-40B4-BE49-F238E27FC236}">
                <a16:creationId xmlns:a16="http://schemas.microsoft.com/office/drawing/2014/main" id="{E9267801-9FB9-DF6D-4659-2E999EC5B5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2743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6">
            <a:extLst>
              <a:ext uri="{FF2B5EF4-FFF2-40B4-BE49-F238E27FC236}">
                <a16:creationId xmlns:a16="http://schemas.microsoft.com/office/drawing/2014/main" id="{87874CA7-83A1-EEE2-0E47-BFDD35EDF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1910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login</a:t>
            </a:r>
          </a:p>
        </p:txBody>
      </p:sp>
      <p:sp>
        <p:nvSpPr>
          <p:cNvPr id="65545" name="Line 7">
            <a:extLst>
              <a:ext uri="{FF2B5EF4-FFF2-40B4-BE49-F238E27FC236}">
                <a16:creationId xmlns:a16="http://schemas.microsoft.com/office/drawing/2014/main" id="{DC007D28-FE91-C91D-CF5C-1A41EAAF0E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733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8">
            <a:extLst>
              <a:ext uri="{FF2B5EF4-FFF2-40B4-BE49-F238E27FC236}">
                <a16:creationId xmlns:a16="http://schemas.microsoft.com/office/drawing/2014/main" id="{99BBB525-3FE8-A277-CD4D-4DD176112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657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9">
            <a:extLst>
              <a:ext uri="{FF2B5EF4-FFF2-40B4-BE49-F238E27FC236}">
                <a16:creationId xmlns:a16="http://schemas.microsoft.com/office/drawing/2014/main" id="{ADE1E974-BE00-92E9-BE8A-AB14C6754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91000"/>
            <a:ext cx="2133600" cy="6096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Daemons</a:t>
            </a:r>
          </a:p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e.g., </a:t>
            </a:r>
            <a:r>
              <a:rPr lang="en-US" altLang="en-US" sz="1800">
                <a:latin typeface="Courier New" panose="02070309020205020404" pitchFamily="49" charset="0"/>
              </a:rPr>
              <a:t>sshd</a:t>
            </a:r>
          </a:p>
        </p:txBody>
      </p:sp>
      <p:sp>
        <p:nvSpPr>
          <p:cNvPr id="65548" name="Text Box 10">
            <a:extLst>
              <a:ext uri="{FF2B5EF4-FFF2-40B4-BE49-F238E27FC236}">
                <a16:creationId xmlns:a16="http://schemas.microsoft.com/office/drawing/2014/main" id="{D2642721-1A48-6A3F-10C8-2DC40B709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276725"/>
            <a:ext cx="3171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getty</a:t>
            </a:r>
            <a:r>
              <a:rPr lang="en-US" altLang="en-US" sz="1800" b="0">
                <a:latin typeface="Tahoma" panose="020B0604030504040204" pitchFamily="34" charset="0"/>
              </a:rPr>
              <a:t> execs a login program</a:t>
            </a:r>
            <a:endParaRPr lang="en-US" altLang="en-US" sz="1600" b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DE530460-E267-7F41-A91F-4EA1B1FCBE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29480250-36FF-6414-60DA-29E53058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A5EEA904-6D2C-A7BE-1859-1BE7D0EF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D12C04-378E-4C22-9DE9-E076BD23144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4" name="AutoShape 2">
            <a:extLst>
              <a:ext uri="{FF2B5EF4-FFF2-40B4-BE49-F238E27FC236}">
                <a16:creationId xmlns:a16="http://schemas.microsoft.com/office/drawing/2014/main" id="{7DE0C98A-0BA3-4F78-DF5C-C95FE3C2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2819400"/>
            <a:ext cx="7239000" cy="2971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77724D83-1155-4B8B-0B4A-578101ACF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Hardware Exceptions</a:t>
            </a:r>
          </a:p>
        </p:txBody>
      </p:sp>
      <p:sp>
        <p:nvSpPr>
          <p:cNvPr id="20486" name="Rectangle 4">
            <a:extLst>
              <a:ext uri="{FF2B5EF4-FFF2-40B4-BE49-F238E27FC236}">
                <a16:creationId xmlns:a16="http://schemas.microsoft.com/office/drawing/2014/main" id="{F776B203-364D-F6E4-86AF-41914BBE0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3688"/>
            <a:ext cx="8148638" cy="796925"/>
          </a:xfrm>
          <a:noFill/>
        </p:spPr>
        <p:txBody>
          <a:bodyPr lIns="90479" tIns="44446" rIns="90479" bIns="44446"/>
          <a:lstStyle/>
          <a:p>
            <a:pPr algn="ctr" eaLnBrk="1" hangingPunct="1"/>
            <a:r>
              <a:rPr lang="en-US" altLang="en-US" sz="2000" i="1"/>
              <a:t>Exception</a:t>
            </a:r>
            <a:r>
              <a:rPr lang="en-US" altLang="en-US" sz="2000"/>
              <a:t> = A transfer of control to the OS in response to some </a:t>
            </a:r>
            <a:r>
              <a:rPr lang="en-US" altLang="en-US" sz="2000" i="1"/>
              <a:t>event</a:t>
            </a:r>
            <a:r>
              <a:rPr lang="en-US" altLang="en-US" sz="2000"/>
              <a:t>  (i.e., a change in processor state)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592EF4CF-AC71-2E6D-B8CE-1568C1A87A5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4103688"/>
            <a:ext cx="2825750" cy="1512887"/>
            <a:chOff x="2160" y="3061"/>
            <a:chExt cx="1780" cy="953"/>
          </a:xfrm>
        </p:grpSpPr>
        <p:sp>
          <p:nvSpPr>
            <p:cNvPr id="20504" name="Line 6">
              <a:extLst>
                <a:ext uri="{FF2B5EF4-FFF2-40B4-BE49-F238E27FC236}">
                  <a16:creationId xmlns:a16="http://schemas.microsoft.com/office/drawing/2014/main" id="{4DF2D048-5F40-598C-F1E5-E42EC242C6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061"/>
              <a:ext cx="0" cy="9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05" name="Group 7">
              <a:extLst>
                <a:ext uri="{FF2B5EF4-FFF2-40B4-BE49-F238E27FC236}">
                  <a16:creationId xmlns:a16="http://schemas.microsoft.com/office/drawing/2014/main" id="{94169C87-AE8D-BE70-5463-680ACA0C35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061"/>
              <a:ext cx="1780" cy="594"/>
              <a:chOff x="1920" y="3072"/>
              <a:chExt cx="1780" cy="594"/>
            </a:xfrm>
          </p:grpSpPr>
          <p:sp>
            <p:nvSpPr>
              <p:cNvPr id="20506" name="Line 8">
                <a:extLst>
                  <a:ext uri="{FF2B5EF4-FFF2-40B4-BE49-F238E27FC236}">
                    <a16:creationId xmlns:a16="http://schemas.microsoft.com/office/drawing/2014/main" id="{BC891F55-3CB6-35F3-665D-89B44CEBB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20" y="3072"/>
                <a:ext cx="1780" cy="28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Rectangle 9">
                <a:extLst>
                  <a:ext uri="{FF2B5EF4-FFF2-40B4-BE49-F238E27FC236}">
                    <a16:creationId xmlns:a16="http://schemas.microsoft.com/office/drawing/2014/main" id="{D737CE2A-9D61-FFB0-40B3-032481E485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3" y="3264"/>
                <a:ext cx="1155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9" tIns="44446" rIns="90479" bIns="44446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en-US" altLang="en-US" sz="1800" b="0" i="1">
                    <a:latin typeface="Tahoma" panose="020B0604030504040204" pitchFamily="34" charset="0"/>
                  </a:rPr>
                  <a:t>exception return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altLang="en-US" sz="1800" b="0">
                    <a:latin typeface="Tahoma" panose="020B0604030504040204" pitchFamily="34" charset="0"/>
                  </a:rPr>
                  <a:t>(optional)</a:t>
                </a:r>
              </a:p>
            </p:txBody>
          </p:sp>
        </p:grpSp>
      </p:grpSp>
      <p:grpSp>
        <p:nvGrpSpPr>
          <p:cNvPr id="4" name="Group 10">
            <a:extLst>
              <a:ext uri="{FF2B5EF4-FFF2-40B4-BE49-F238E27FC236}">
                <a16:creationId xmlns:a16="http://schemas.microsoft.com/office/drawing/2014/main" id="{AD902C76-5772-1C79-8D98-43569D82610F}"/>
              </a:ext>
            </a:extLst>
          </p:cNvPr>
          <p:cNvGrpSpPr>
            <a:grpSpLocks/>
          </p:cNvGrpSpPr>
          <p:nvPr/>
        </p:nvGrpSpPr>
        <p:grpSpPr bwMode="auto">
          <a:xfrm>
            <a:off x="2749550" y="3494088"/>
            <a:ext cx="5478463" cy="1055687"/>
            <a:chOff x="2164" y="2677"/>
            <a:chExt cx="3451" cy="665"/>
          </a:xfrm>
        </p:grpSpPr>
        <p:grpSp>
          <p:nvGrpSpPr>
            <p:cNvPr id="20498" name="Group 11">
              <a:extLst>
                <a:ext uri="{FF2B5EF4-FFF2-40B4-BE49-F238E27FC236}">
                  <a16:creationId xmlns:a16="http://schemas.microsoft.com/office/drawing/2014/main" id="{30EE8435-ADB0-D5BC-F3E4-919992349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2928"/>
              <a:ext cx="1679" cy="414"/>
              <a:chOff x="3696" y="2939"/>
              <a:chExt cx="1679" cy="414"/>
            </a:xfrm>
          </p:grpSpPr>
          <p:sp>
            <p:nvSpPr>
              <p:cNvPr id="20502" name="Line 12">
                <a:extLst>
                  <a:ext uri="{FF2B5EF4-FFF2-40B4-BE49-F238E27FC236}">
                    <a16:creationId xmlns:a16="http://schemas.microsoft.com/office/drawing/2014/main" id="{F0231588-35B9-B780-C627-9D0DA21BC6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2977"/>
                <a:ext cx="0" cy="3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Rectangle 13">
                <a:extLst>
                  <a:ext uri="{FF2B5EF4-FFF2-40B4-BE49-F238E27FC236}">
                    <a16:creationId xmlns:a16="http://schemas.microsoft.com/office/drawing/2014/main" id="{6BC15033-3965-0FBB-7103-79132C231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83" y="2939"/>
                <a:ext cx="1592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79" tIns="44446" rIns="90479" bIns="44446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 b="0" i="1">
                    <a:latin typeface="Tahoma" panose="020B0604030504040204" pitchFamily="34" charset="0"/>
                  </a:rPr>
                  <a:t>exception processing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800" b="0">
                    <a:latin typeface="Tahoma" panose="020B0604030504040204" pitchFamily="34" charset="0"/>
                  </a:rPr>
                  <a:t>by </a:t>
                </a:r>
                <a:r>
                  <a:rPr lang="en-US" altLang="en-US" sz="1800" b="0" i="1">
                    <a:latin typeface="Tahoma" panose="020B0604030504040204" pitchFamily="34" charset="0"/>
                  </a:rPr>
                  <a:t>exception handler</a:t>
                </a:r>
              </a:p>
            </p:txBody>
          </p:sp>
        </p:grpSp>
        <p:grpSp>
          <p:nvGrpSpPr>
            <p:cNvPr id="20499" name="Group 14">
              <a:extLst>
                <a:ext uri="{FF2B5EF4-FFF2-40B4-BE49-F238E27FC236}">
                  <a16:creationId xmlns:a16="http://schemas.microsoft.com/office/drawing/2014/main" id="{1F78BD58-8D78-F8D6-EE0B-E4BBB3059B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4" y="2677"/>
              <a:ext cx="1768" cy="285"/>
              <a:chOff x="1732" y="2681"/>
              <a:chExt cx="1768" cy="285"/>
            </a:xfrm>
          </p:grpSpPr>
          <p:sp>
            <p:nvSpPr>
              <p:cNvPr id="20500" name="Line 15">
                <a:extLst>
                  <a:ext uri="{FF2B5EF4-FFF2-40B4-BE49-F238E27FC236}">
                    <a16:creationId xmlns:a16="http://schemas.microsoft.com/office/drawing/2014/main" id="{D24FDFC7-EE4F-4B9A-14AF-4F42D14CE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32" y="2966"/>
                <a:ext cx="1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Rectangle 16">
                <a:extLst>
                  <a:ext uri="{FF2B5EF4-FFF2-40B4-BE49-F238E27FC236}">
                    <a16:creationId xmlns:a16="http://schemas.microsoft.com/office/drawing/2014/main" id="{CC86EB68-27A5-636A-4E85-5F8507446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1" y="2681"/>
                <a:ext cx="72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9" tIns="44446" rIns="90479" bIns="44446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800" b="0" i="1">
                    <a:latin typeface="Tahoma" panose="020B0604030504040204" pitchFamily="34" charset="0"/>
                  </a:rPr>
                  <a:t>exception</a:t>
                </a:r>
              </a:p>
            </p:txBody>
          </p:sp>
        </p:grpSp>
      </p:grpSp>
      <p:grpSp>
        <p:nvGrpSpPr>
          <p:cNvPr id="7" name="Group 17">
            <a:extLst>
              <a:ext uri="{FF2B5EF4-FFF2-40B4-BE49-F238E27FC236}">
                <a16:creationId xmlns:a16="http://schemas.microsoft.com/office/drawing/2014/main" id="{BCA070E4-0FEA-483A-F8B0-D49495BD7EC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341688"/>
            <a:ext cx="914400" cy="762000"/>
            <a:chOff x="1584" y="2581"/>
            <a:chExt cx="576" cy="480"/>
          </a:xfrm>
        </p:grpSpPr>
        <p:sp>
          <p:nvSpPr>
            <p:cNvPr id="20496" name="Line 18">
              <a:extLst>
                <a:ext uri="{FF2B5EF4-FFF2-40B4-BE49-F238E27FC236}">
                  <a16:creationId xmlns:a16="http://schemas.microsoft.com/office/drawing/2014/main" id="{13F0A12B-5741-B419-7C9B-A2769298B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581"/>
              <a:ext cx="0" cy="3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Rectangle 19">
              <a:extLst>
                <a:ext uri="{FF2B5EF4-FFF2-40B4-BE49-F238E27FC236}">
                  <a16:creationId xmlns:a16="http://schemas.microsoft.com/office/drawing/2014/main" id="{1F6AF43A-2646-7DF8-B938-B601DB9A1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507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 b="0" i="1">
                  <a:latin typeface="Tahoma" panose="020B0604030504040204" pitchFamily="34" charset="0"/>
                </a:rPr>
                <a:t>event </a:t>
              </a:r>
            </a:p>
          </p:txBody>
        </p:sp>
      </p:grpSp>
      <p:grpSp>
        <p:nvGrpSpPr>
          <p:cNvPr id="20490" name="Group 20">
            <a:extLst>
              <a:ext uri="{FF2B5EF4-FFF2-40B4-BE49-F238E27FC236}">
                <a16:creationId xmlns:a16="http://schemas.microsoft.com/office/drawing/2014/main" id="{F1057341-5A17-0105-6238-0337E6EB2A0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819400"/>
            <a:ext cx="4668838" cy="2825750"/>
            <a:chOff x="1104" y="2252"/>
            <a:chExt cx="2941" cy="1780"/>
          </a:xfrm>
        </p:grpSpPr>
        <p:sp>
          <p:nvSpPr>
            <p:cNvPr id="20491" name="Rectangle 21">
              <a:extLst>
                <a:ext uri="{FF2B5EF4-FFF2-40B4-BE49-F238E27FC236}">
                  <a16:creationId xmlns:a16="http://schemas.microsoft.com/office/drawing/2014/main" id="{18119ADD-F4F7-C129-A696-805F70FFB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" y="2252"/>
              <a:ext cx="104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Tahoma" panose="020B0604030504040204" pitchFamily="34" charset="0"/>
                </a:rPr>
                <a:t>User Process</a:t>
              </a:r>
            </a:p>
          </p:txBody>
        </p:sp>
        <p:sp>
          <p:nvSpPr>
            <p:cNvPr id="20492" name="Rectangle 22">
              <a:extLst>
                <a:ext uri="{FF2B5EF4-FFF2-40B4-BE49-F238E27FC236}">
                  <a16:creationId xmlns:a16="http://schemas.microsoft.com/office/drawing/2014/main" id="{052D4A9F-5D1C-9071-FDCE-63166D597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" y="2252"/>
              <a:ext cx="31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800">
                  <a:latin typeface="Tahoma" panose="020B0604030504040204" pitchFamily="34" charset="0"/>
                </a:rPr>
                <a:t>OS</a:t>
              </a:r>
            </a:p>
          </p:txBody>
        </p:sp>
        <p:grpSp>
          <p:nvGrpSpPr>
            <p:cNvPr id="20493" name="Group 23">
              <a:extLst>
                <a:ext uri="{FF2B5EF4-FFF2-40B4-BE49-F238E27FC236}">
                  <a16:creationId xmlns:a16="http://schemas.microsoft.com/office/drawing/2014/main" id="{A0C0A0AD-F337-FD15-A336-D31FADF666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2592"/>
              <a:ext cx="240" cy="1440"/>
              <a:chOff x="1248" y="2592"/>
              <a:chExt cx="240" cy="1440"/>
            </a:xfrm>
          </p:grpSpPr>
          <p:sp>
            <p:nvSpPr>
              <p:cNvPr id="20494" name="Line 24">
                <a:extLst>
                  <a:ext uri="{FF2B5EF4-FFF2-40B4-BE49-F238E27FC236}">
                    <a16:creationId xmlns:a16="http://schemas.microsoft.com/office/drawing/2014/main" id="{965930C7-6C29-2C9E-C63E-91A7B61900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Text Box 25">
                <a:extLst>
                  <a:ext uri="{FF2B5EF4-FFF2-40B4-BE49-F238E27FC236}">
                    <a16:creationId xmlns:a16="http://schemas.microsoft.com/office/drawing/2014/main" id="{3E7F3E65-AA59-FA4C-74C5-6DD204885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1149" y="3196"/>
                <a:ext cx="43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</a:pPr>
                <a:r>
                  <a:rPr lang="en-US" altLang="en-US" sz="1800" b="0">
                    <a:latin typeface="Tahoma" panose="020B0604030504040204" pitchFamily="34" charset="0"/>
                  </a:rPr>
                  <a:t>Time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>
            <a:extLst>
              <a:ext uri="{FF2B5EF4-FFF2-40B4-BE49-F238E27FC236}">
                <a16:creationId xmlns:a16="http://schemas.microsoft.com/office/drawing/2014/main" id="{01152845-B50D-592B-3A2D-02159779C0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6562" name="Footer Placeholder 4">
            <a:extLst>
              <a:ext uri="{FF2B5EF4-FFF2-40B4-BE49-F238E27FC236}">
                <a16:creationId xmlns:a16="http://schemas.microsoft.com/office/drawing/2014/main" id="{47191A06-39F5-F3D9-EE95-63C1D63C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6563" name="Slide Number Placeholder 5">
            <a:extLst>
              <a:ext uri="{FF2B5EF4-FFF2-40B4-BE49-F238E27FC236}">
                <a16:creationId xmlns:a16="http://schemas.microsoft.com/office/drawing/2014/main" id="{7DE1B878-4AEA-04C2-1DEA-78E1BDF3D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7926E0-F6DA-4D73-9986-416B2F4F234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1836E21D-50D1-80DC-49E6-A3EA13BC0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Startup: 4</a:t>
            </a:r>
          </a:p>
        </p:txBody>
      </p:sp>
      <p:sp>
        <p:nvSpPr>
          <p:cNvPr id="66565" name="Oval 3">
            <a:extLst>
              <a:ext uri="{FF2B5EF4-FFF2-40B4-BE49-F238E27FC236}">
                <a16:creationId xmlns:a16="http://schemas.microsoft.com/office/drawing/2014/main" id="{A1E211F7-FBBA-C341-C65D-D7E677CEC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>
                <a:latin typeface="Courier New" panose="02070309020205020404" pitchFamily="49" charset="0"/>
              </a:rPr>
              <a:t>init</a:t>
            </a:r>
            <a:r>
              <a:rPr lang="en-US" altLang="en-US" sz="1800" b="0">
                <a:latin typeface="Tahoma" panose="020B0604030504040204" pitchFamily="34" charset="0"/>
              </a:rPr>
              <a:t> [1]</a:t>
            </a:r>
          </a:p>
        </p:txBody>
      </p:sp>
      <p:sp>
        <p:nvSpPr>
          <p:cNvPr id="66566" name="Oval 4">
            <a:extLst>
              <a:ext uri="{FF2B5EF4-FFF2-40B4-BE49-F238E27FC236}">
                <a16:creationId xmlns:a16="http://schemas.microsoft.com/office/drawing/2014/main" id="{1F4531CB-5C45-18FA-F53B-F46C66DB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098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[0]</a:t>
            </a:r>
          </a:p>
        </p:txBody>
      </p:sp>
      <p:sp>
        <p:nvSpPr>
          <p:cNvPr id="66567" name="Line 5">
            <a:extLst>
              <a:ext uri="{FF2B5EF4-FFF2-40B4-BE49-F238E27FC236}">
                <a16:creationId xmlns:a16="http://schemas.microsoft.com/office/drawing/2014/main" id="{AC11E607-1BBF-3121-ED58-DAB241E74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2743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6">
            <a:extLst>
              <a:ext uri="{FF2B5EF4-FFF2-40B4-BE49-F238E27FC236}">
                <a16:creationId xmlns:a16="http://schemas.microsoft.com/office/drawing/2014/main" id="{061E968B-1F19-BB9A-0E44-F12AFED30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191000"/>
            <a:ext cx="1676400" cy="5334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shell</a:t>
            </a:r>
          </a:p>
        </p:txBody>
      </p:sp>
      <p:sp>
        <p:nvSpPr>
          <p:cNvPr id="66569" name="Line 7">
            <a:extLst>
              <a:ext uri="{FF2B5EF4-FFF2-40B4-BE49-F238E27FC236}">
                <a16:creationId xmlns:a16="http://schemas.microsoft.com/office/drawing/2014/main" id="{EDD89E96-6E08-6CCD-B314-A0C4CB6C90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733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Line 8">
            <a:extLst>
              <a:ext uri="{FF2B5EF4-FFF2-40B4-BE49-F238E27FC236}">
                <a16:creationId xmlns:a16="http://schemas.microsoft.com/office/drawing/2014/main" id="{46040A74-0A85-24D7-2B34-F79F1F1905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657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Oval 9">
            <a:extLst>
              <a:ext uri="{FF2B5EF4-FFF2-40B4-BE49-F238E27FC236}">
                <a16:creationId xmlns:a16="http://schemas.microsoft.com/office/drawing/2014/main" id="{2BF31D5D-FDEA-5748-388F-7237727F4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91000"/>
            <a:ext cx="2133600" cy="6096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Daemons</a:t>
            </a:r>
          </a:p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e.g., </a:t>
            </a:r>
            <a:r>
              <a:rPr lang="en-US" altLang="en-US" sz="1800">
                <a:latin typeface="Courier New" panose="02070309020205020404" pitchFamily="49" charset="0"/>
              </a:rPr>
              <a:t>sshd</a:t>
            </a:r>
          </a:p>
        </p:txBody>
      </p:sp>
      <p:sp>
        <p:nvSpPr>
          <p:cNvPr id="66572" name="Text Box 10">
            <a:extLst>
              <a:ext uri="{FF2B5EF4-FFF2-40B4-BE49-F238E27FC236}">
                <a16:creationId xmlns:a16="http://schemas.microsoft.com/office/drawing/2014/main" id="{DCC9B9D3-CA85-3795-DE92-F33730882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048125"/>
            <a:ext cx="36449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login</a:t>
            </a:r>
            <a:r>
              <a:rPr lang="en-US" altLang="en-US" sz="1800" b="0">
                <a:latin typeface="Tahoma" panose="020B0604030504040204" pitchFamily="34" charset="0"/>
              </a:rPr>
              <a:t> gets user</a:t>
            </a:r>
            <a:r>
              <a:rPr lang="ja-JP" altLang="en-US" sz="1800" b="0">
                <a:latin typeface="Tahoma" panose="020B0604030504040204" pitchFamily="34" charset="0"/>
              </a:rPr>
              <a:t>’</a:t>
            </a:r>
            <a:r>
              <a:rPr lang="en-US" altLang="ja-JP" sz="1800" b="0">
                <a:latin typeface="Tahoma" panose="020B0604030504040204" pitchFamily="34" charset="0"/>
              </a:rPr>
              <a:t>s uid &amp; password</a:t>
            </a:r>
          </a:p>
          <a:p>
            <a:pPr>
              <a:buFontTx/>
              <a:buChar char="•"/>
            </a:pPr>
            <a:r>
              <a:rPr lang="en-US" altLang="en-US" sz="1800" b="0">
                <a:latin typeface="Tahoma" panose="020B0604030504040204" pitchFamily="34" charset="0"/>
              </a:rPr>
              <a:t> If OK, it execs appropriate shell</a:t>
            </a:r>
          </a:p>
          <a:p>
            <a:pPr>
              <a:buFontTx/>
              <a:buChar char="•"/>
            </a:pPr>
            <a:r>
              <a:rPr lang="en-US" altLang="en-US" sz="1800" b="0">
                <a:latin typeface="Tahoma" panose="020B0604030504040204" pitchFamily="34" charset="0"/>
              </a:rPr>
              <a:t> If not OK, it execs </a:t>
            </a:r>
            <a:r>
              <a:rPr lang="en-US" altLang="en-US" sz="1800">
                <a:latin typeface="Courier New" panose="02070309020205020404" pitchFamily="49" charset="0"/>
              </a:rPr>
              <a:t>getty</a:t>
            </a:r>
            <a:endParaRPr lang="en-US" altLang="en-US" sz="1600" b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>
            <a:extLst>
              <a:ext uri="{FF2B5EF4-FFF2-40B4-BE49-F238E27FC236}">
                <a16:creationId xmlns:a16="http://schemas.microsoft.com/office/drawing/2014/main" id="{F2948851-D7CF-B725-B14C-4305409BB9F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7586" name="Footer Placeholder 4">
            <a:extLst>
              <a:ext uri="{FF2B5EF4-FFF2-40B4-BE49-F238E27FC236}">
                <a16:creationId xmlns:a16="http://schemas.microsoft.com/office/drawing/2014/main" id="{78237F44-BFB2-B0B4-DF79-E0D5C6BD7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7587" name="Slide Number Placeholder 5">
            <a:extLst>
              <a:ext uri="{FF2B5EF4-FFF2-40B4-BE49-F238E27FC236}">
                <a16:creationId xmlns:a16="http://schemas.microsoft.com/office/drawing/2014/main" id="{2AC3AF1E-79E7-11C9-92B5-5513EA09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1686A0-2E00-4565-AE64-BD49A84A476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7588" name="Rectangle 6">
            <a:extLst>
              <a:ext uri="{FF2B5EF4-FFF2-40B4-BE49-F238E27FC236}">
                <a16:creationId xmlns:a16="http://schemas.microsoft.com/office/drawing/2014/main" id="{6109BA26-A8E0-6367-28F4-DD9372A73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Shell Programs</a:t>
            </a:r>
          </a:p>
        </p:txBody>
      </p:sp>
      <p:sp>
        <p:nvSpPr>
          <p:cNvPr id="67589" name="Rectangle 7">
            <a:extLst>
              <a:ext uri="{FF2B5EF4-FFF2-40B4-BE49-F238E27FC236}">
                <a16:creationId xmlns:a16="http://schemas.microsoft.com/office/drawing/2014/main" id="{4D6DD324-C2F5-571E-7ED3-404A8DC14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shell is an application program that runs programs on behalf of user</a:t>
            </a:r>
          </a:p>
          <a:p>
            <a:pPr lvl="1" eaLnBrk="1" hangingPunct="1"/>
            <a:r>
              <a:rPr lang="en-US" altLang="en-US"/>
              <a:t>sh – Original Unix Bourne Shell</a:t>
            </a:r>
          </a:p>
          <a:p>
            <a:pPr lvl="1" eaLnBrk="1" hangingPunct="1"/>
            <a:r>
              <a:rPr lang="en-US" altLang="en-US"/>
              <a:t>csh – BSD Unix C Shell, tcsh – Enhanced C Shell </a:t>
            </a:r>
          </a:p>
          <a:p>
            <a:pPr lvl="1" eaLnBrk="1" hangingPunct="1"/>
            <a:r>
              <a:rPr lang="en-US" altLang="en-US"/>
              <a:t>bash – Bourne-Again Shell</a:t>
            </a:r>
          </a:p>
          <a:p>
            <a:pPr lvl="1" eaLnBrk="1" hangingPunct="1"/>
            <a:r>
              <a:rPr lang="en-US" altLang="en-US"/>
              <a:t>ksh – Korn Shell </a:t>
            </a:r>
          </a:p>
        </p:txBody>
      </p:sp>
      <p:sp>
        <p:nvSpPr>
          <p:cNvPr id="67590" name="Text Box 4">
            <a:extLst>
              <a:ext uri="{FF2B5EF4-FFF2-40B4-BE49-F238E27FC236}">
                <a16:creationId xmlns:a16="http://schemas.microsoft.com/office/drawing/2014/main" id="{1FF75C76-8ED8-F939-7970-8BACB39C9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228975"/>
            <a:ext cx="4876800" cy="319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main(void)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char cmdline[MAXLINE];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while (true)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/* read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printf("&gt; "); 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Fgets(cmdline, MAXLINE, stdin);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if (feof(stdin))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    exit(0);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/* evaluate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eval(cmdline);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}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7591" name="Rectangle 5">
            <a:extLst>
              <a:ext uri="{FF2B5EF4-FFF2-40B4-BE49-F238E27FC236}">
                <a16:creationId xmlns:a16="http://schemas.microsoft.com/office/drawing/2014/main" id="{33552831-D5F3-53C6-5804-46B1406B3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91000"/>
            <a:ext cx="3276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/>
          <a:lstStyle>
            <a:lvl1pPr marL="385763" indent="-385763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Read-evaluate loop:</a:t>
            </a:r>
          </a:p>
          <a:p>
            <a:pPr algn="ctr" eaLnBrk="1" hangingPunct="1"/>
            <a:r>
              <a:rPr lang="en-US" altLang="en-US" sz="2000"/>
              <a:t>an interpreter! 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>
            <a:extLst>
              <a:ext uri="{FF2B5EF4-FFF2-40B4-BE49-F238E27FC236}">
                <a16:creationId xmlns:a16="http://schemas.microsoft.com/office/drawing/2014/main" id="{7979C779-A44F-6359-53E2-4634CCF016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8610" name="Footer Placeholder 4">
            <a:extLst>
              <a:ext uri="{FF2B5EF4-FFF2-40B4-BE49-F238E27FC236}">
                <a16:creationId xmlns:a16="http://schemas.microsoft.com/office/drawing/2014/main" id="{D933E56F-B326-D567-6340-36E29DA1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C6EBD93C-5B5E-FE43-B5E2-D0038665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12692D-C509-4584-BB55-79ACD803B25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B14EC358-4346-6DC8-93AC-7EFE5A1D3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Shell </a:t>
            </a:r>
            <a:r>
              <a:rPr lang="en-US" altLang="en-US">
                <a:latin typeface="Courier New" panose="02070309020205020404" pitchFamily="49" charset="0"/>
              </a:rPr>
              <a:t>eval</a:t>
            </a:r>
            <a:r>
              <a:rPr lang="en-US" altLang="en-US"/>
              <a:t> Function</a:t>
            </a:r>
          </a:p>
        </p:txBody>
      </p:sp>
      <p:sp>
        <p:nvSpPr>
          <p:cNvPr id="398339" name="Text Box 3">
            <a:extLst>
              <a:ext uri="{FF2B5EF4-FFF2-40B4-BE49-F238E27FC236}">
                <a16:creationId xmlns:a16="http://schemas.microsoft.com/office/drawing/2014/main" id="{DA7C5525-D8C2-F3B6-AC52-F860E1157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52525"/>
            <a:ext cx="8340725" cy="5180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eval(char *cmdline)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char *argv[MAXARGS]; /* argv for execve()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bool  bg;            /* should the job run in bg or fg?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pid_t pid;           /* process id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int   status;        /* child status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bg = parseline(cmdline, argv);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if (!builtin_command(argv)) {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if ((pid = Fork()) == 0) {   /* child runs user job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    if (execve(argv[0], argv, environ) &lt; 0)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	printf("%s: Command not found.\n", argv[0]);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	exit(0);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if (!bg) {   /* parent waits for fg job to terminate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    if (waitpid(pid, &amp;status, 0) &lt; 0)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	unix_error("waitfg: waitpid error");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else         /* otherwise, don</a:t>
            </a:r>
            <a:r>
              <a:rPr lang="ja-JP" altLang="en-US" sz="1600">
                <a:latin typeface="Courier New" panose="02070309020205020404" pitchFamily="49" charset="0"/>
              </a:rPr>
              <a:t>’</a:t>
            </a:r>
            <a:r>
              <a:rPr lang="en-US" altLang="ja-JP" sz="1600">
                <a:latin typeface="Courier New" panose="02070309020205020404" pitchFamily="49" charset="0"/>
              </a:rPr>
              <a:t>t wait for bg job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    printf("%d %s", pid, cmdline);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mph" presetSubtype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mph" presetSubtype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98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98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98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398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398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398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98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98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398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98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98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98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98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398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98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398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>
            <a:extLst>
              <a:ext uri="{FF2B5EF4-FFF2-40B4-BE49-F238E27FC236}">
                <a16:creationId xmlns:a16="http://schemas.microsoft.com/office/drawing/2014/main" id="{91E1747C-DA27-B757-CD25-B6596CC41B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6C8F2F0A-8E2E-FCC0-DF53-B6FC74C0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7B456DD0-78C9-320D-0FA9-2FEE35EE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15614E-CF62-4887-8908-AE416F4045B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5C651E05-06DC-9262-EA3B-B7D0C6514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Problem with Simple Shell Example</a:t>
            </a:r>
          </a:p>
        </p:txBody>
      </p:sp>
      <p:sp>
        <p:nvSpPr>
          <p:cNvPr id="399365" name="Rectangle 5">
            <a:extLst>
              <a:ext uri="{FF2B5EF4-FFF2-40B4-BE49-F238E27FC236}">
                <a16:creationId xmlns:a16="http://schemas.microsoft.com/office/drawing/2014/main" id="{2033691F-045E-56B3-FE56-BA6DDB312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Correctly waits for &amp; reaps foreground jobs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But what about background jobs?</a:t>
            </a:r>
          </a:p>
          <a:p>
            <a:pPr lvl="1" eaLnBrk="1" hangingPunct="1"/>
            <a:r>
              <a:rPr lang="en-US" altLang="en-US"/>
              <a:t>Will become zombies when they terminate</a:t>
            </a:r>
          </a:p>
          <a:p>
            <a:pPr lvl="1" eaLnBrk="1" hangingPunct="1"/>
            <a:r>
              <a:rPr lang="en-US" altLang="en-US"/>
              <a:t>Will never be reaped because shell (typically) will not terminate</a:t>
            </a:r>
          </a:p>
          <a:p>
            <a:pPr lvl="1" eaLnBrk="1" hangingPunct="1"/>
            <a:r>
              <a:rPr lang="en-US" altLang="en-US"/>
              <a:t>Creates a process leak that will eventually prevent the forking of new processes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Solution: Reaping background jobs requires a mechanism called a </a:t>
            </a:r>
            <a:r>
              <a:rPr lang="en-US" altLang="en-US" i="1"/>
              <a:t>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>
            <a:extLst>
              <a:ext uri="{FF2B5EF4-FFF2-40B4-BE49-F238E27FC236}">
                <a16:creationId xmlns:a16="http://schemas.microsoft.com/office/drawing/2014/main" id="{82498814-034B-8BD5-DC57-D52794A4B38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F86E9768-6D7B-040C-6881-CDDE0C17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91F02EE9-C811-B09F-3862-D300CF690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61755B-AE07-4BFB-9D1D-52DE7B24C8D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0660" name="Rectangle 52">
            <a:extLst>
              <a:ext uri="{FF2B5EF4-FFF2-40B4-BE49-F238E27FC236}">
                <a16:creationId xmlns:a16="http://schemas.microsoft.com/office/drawing/2014/main" id="{BAB0ECD3-9209-A76F-C66A-C51D15264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</a:t>
            </a:r>
          </a:p>
        </p:txBody>
      </p:sp>
      <p:sp>
        <p:nvSpPr>
          <p:cNvPr id="70661" name="Rectangle 53">
            <a:extLst>
              <a:ext uri="{FF2B5EF4-FFF2-40B4-BE49-F238E27FC236}">
                <a16:creationId xmlns:a16="http://schemas.microsoft.com/office/drawing/2014/main" id="{EF7524B9-9655-C59E-5FA7-D06B71BB5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200400"/>
          </a:xfrm>
        </p:spPr>
        <p:txBody>
          <a:bodyPr/>
          <a:lstStyle/>
          <a:p>
            <a:pPr eaLnBrk="1" hangingPunct="1"/>
            <a:r>
              <a:rPr lang="en-US" altLang="en-US" sz="2000"/>
              <a:t>A </a:t>
            </a:r>
            <a:r>
              <a:rPr lang="en-US" altLang="en-US" sz="2000" i="1"/>
              <a:t>signal</a:t>
            </a:r>
            <a:r>
              <a:rPr lang="en-US" altLang="en-US" sz="2000"/>
              <a:t> is a small message that notifies a process that an event of some type has occurred in the system</a:t>
            </a:r>
          </a:p>
          <a:p>
            <a:pPr lvl="1" eaLnBrk="1" hangingPunct="1"/>
            <a:r>
              <a:rPr lang="en-US" altLang="en-US" sz="1800"/>
              <a:t>Kernel abstraction for exceptions and interrupts</a:t>
            </a:r>
          </a:p>
          <a:p>
            <a:pPr lvl="1" eaLnBrk="1" hangingPunct="1"/>
            <a:r>
              <a:rPr lang="en-US" altLang="en-US" sz="1800"/>
              <a:t>Sent from the kernel (sometimes at the request of another process) to a process</a:t>
            </a:r>
          </a:p>
          <a:p>
            <a:pPr lvl="1" eaLnBrk="1" hangingPunct="1"/>
            <a:r>
              <a:rPr lang="en-US" altLang="en-US" sz="1800"/>
              <a:t>Different signals are identified by small integer ID</a:t>
            </a:r>
            <a:r>
              <a:rPr lang="ja-JP" altLang="en-US" sz="1800">
                <a:ea typeface="MS PGothic" panose="020B0600070205080204" pitchFamily="34" charset="-128"/>
              </a:rPr>
              <a:t>’</a:t>
            </a:r>
            <a:r>
              <a:rPr lang="en-US" altLang="ja-JP" sz="1800">
                <a:ea typeface="MS PGothic" panose="020B0600070205080204" pitchFamily="34" charset="-128"/>
              </a:rPr>
              <a:t>s</a:t>
            </a:r>
          </a:p>
          <a:p>
            <a:pPr lvl="1" eaLnBrk="1" hangingPunct="1"/>
            <a:r>
              <a:rPr lang="en-US" altLang="en-US" sz="1800"/>
              <a:t>Typically, the only information in a signal is its ID and the fact that it arrived</a:t>
            </a:r>
          </a:p>
        </p:txBody>
      </p:sp>
      <p:graphicFrame>
        <p:nvGraphicFramePr>
          <p:cNvPr id="400438" name="Group 54">
            <a:extLst>
              <a:ext uri="{FF2B5EF4-FFF2-40B4-BE49-F238E27FC236}">
                <a16:creationId xmlns:a16="http://schemas.microsoft.com/office/drawing/2014/main" id="{EBEC66BE-DF94-3098-FE29-D33421216D57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4038600"/>
          <a:ext cx="8229600" cy="221297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Default 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Corresponding 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Arial" charset="0"/>
                          <a:cs typeface="Arial" charset="0"/>
                        </a:rPr>
                        <a:t>SIGINT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Terminate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Keyboard interrupt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Arial" charset="0"/>
                          <a:cs typeface="Arial" charset="0"/>
                        </a:rPr>
                        <a:t>ctrl-c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Arial" charset="0"/>
                          <a:cs typeface="Arial" charset="0"/>
                        </a:rPr>
                        <a:t>SIGKILL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Terminate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Kill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Arial" charset="0"/>
                          <a:cs typeface="Arial" charset="0"/>
                        </a:rPr>
                        <a:t>SIGSEGV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Terminate &amp; Dump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Segmentation violation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Arial" charset="0"/>
                          <a:cs typeface="Arial" charset="0"/>
                        </a:rPr>
                        <a:t>SIGALRM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Terminate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Timer 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Arial" charset="0"/>
                          <a:cs typeface="Arial" charset="0"/>
                        </a:rPr>
                        <a:t>SIGCHLD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Ignore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Child stopped or terminated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>
            <a:extLst>
              <a:ext uri="{FF2B5EF4-FFF2-40B4-BE49-F238E27FC236}">
                <a16:creationId xmlns:a16="http://schemas.microsoft.com/office/drawing/2014/main" id="{D9AE0C70-3F16-D079-60F8-3E6F29C7EF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1682" name="Footer Placeholder 4">
            <a:extLst>
              <a:ext uri="{FF2B5EF4-FFF2-40B4-BE49-F238E27FC236}">
                <a16:creationId xmlns:a16="http://schemas.microsoft.com/office/drawing/2014/main" id="{59AB4BB1-9BA5-3880-5853-44A5987E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0609AB9B-692B-B928-03C7-42CC2F15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D0B805-7699-4E4F-BBC7-930CCC37CBA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53DFD9A1-719C-0442-6872-3C5976DB0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Signals: Sending	</a:t>
            </a: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00CBDB98-A1AF-3456-4D45-E109FA150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 kernel sends a signal to a destination process by updating some state in the OS context for that process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Reasons:</a:t>
            </a:r>
          </a:p>
          <a:p>
            <a:pPr lvl="1" eaLnBrk="1" hangingPunct="1"/>
            <a:r>
              <a:rPr lang="en-US" altLang="en-US"/>
              <a:t>OS detected an event</a:t>
            </a:r>
          </a:p>
          <a:p>
            <a:pPr lvl="1" eaLnBrk="1" hangingPunct="1"/>
            <a:r>
              <a:rPr lang="en-US" altLang="en-US"/>
              <a:t>Another process used the kill system call to explicitly request the kernel to send a signal to the destination process</a:t>
            </a:r>
          </a:p>
          <a:p>
            <a:pPr lvl="3"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>
            <a:extLst>
              <a:ext uri="{FF2B5EF4-FFF2-40B4-BE49-F238E27FC236}">
                <a16:creationId xmlns:a16="http://schemas.microsoft.com/office/drawing/2014/main" id="{136C0C97-FF7F-F250-2712-348BC8F386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2706" name="Footer Placeholder 4">
            <a:extLst>
              <a:ext uri="{FF2B5EF4-FFF2-40B4-BE49-F238E27FC236}">
                <a16:creationId xmlns:a16="http://schemas.microsoft.com/office/drawing/2014/main" id="{2CBAE733-87F6-6B1E-9A33-7B0DEC05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14D447A1-D128-846A-B213-1E570929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82FEA2-F102-4408-9957-7D61458E176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id="{0443527B-79D1-21E7-DFDA-9CF5BC407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72709" name="Oval 3">
            <a:extLst>
              <a:ext uri="{FF2B5EF4-FFF2-40B4-BE49-F238E27FC236}">
                <a16:creationId xmlns:a16="http://schemas.microsoft.com/office/drawing/2014/main" id="{D83D004F-16B8-8D03-36D6-252D92B339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98650" y="3076575"/>
            <a:ext cx="982663" cy="885825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Fore-</a:t>
            </a:r>
          </a:p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ground</a:t>
            </a:r>
          </a:p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job</a:t>
            </a:r>
          </a:p>
        </p:txBody>
      </p:sp>
      <p:sp>
        <p:nvSpPr>
          <p:cNvPr id="72710" name="Oval 4">
            <a:extLst>
              <a:ext uri="{FF2B5EF4-FFF2-40B4-BE49-F238E27FC236}">
                <a16:creationId xmlns:a16="http://schemas.microsoft.com/office/drawing/2014/main" id="{94A7A5B2-4781-4D09-DF69-971D066E9F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4163" y="3076575"/>
            <a:ext cx="982662" cy="8636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Back-</a:t>
            </a:r>
          </a:p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ground</a:t>
            </a:r>
          </a:p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job #1</a:t>
            </a:r>
          </a:p>
        </p:txBody>
      </p:sp>
      <p:sp>
        <p:nvSpPr>
          <p:cNvPr id="72711" name="Oval 5">
            <a:extLst>
              <a:ext uri="{FF2B5EF4-FFF2-40B4-BE49-F238E27FC236}">
                <a16:creationId xmlns:a16="http://schemas.microsoft.com/office/drawing/2014/main" id="{18CC86B0-4271-6F68-46AF-2C78DD77AB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076575"/>
            <a:ext cx="984250" cy="885825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Back-</a:t>
            </a:r>
          </a:p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ground</a:t>
            </a:r>
          </a:p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job #2</a:t>
            </a:r>
          </a:p>
        </p:txBody>
      </p:sp>
      <p:sp>
        <p:nvSpPr>
          <p:cNvPr id="72712" name="Oval 6">
            <a:extLst>
              <a:ext uri="{FF2B5EF4-FFF2-40B4-BE49-F238E27FC236}">
                <a16:creationId xmlns:a16="http://schemas.microsoft.com/office/drawing/2014/main" id="{451F1111-EF02-AF1D-D4EF-95E34C1121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8925" y="1752600"/>
            <a:ext cx="984250" cy="77628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Shell</a:t>
            </a:r>
          </a:p>
        </p:txBody>
      </p:sp>
      <p:sp>
        <p:nvSpPr>
          <p:cNvPr id="72713" name="Oval 7">
            <a:extLst>
              <a:ext uri="{FF2B5EF4-FFF2-40B4-BE49-F238E27FC236}">
                <a16:creationId xmlns:a16="http://schemas.microsoft.com/office/drawing/2014/main" id="{DBC388D1-B773-24A9-D1AA-1A5B6C4E56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39850" y="4262438"/>
            <a:ext cx="984250" cy="77628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Child</a:t>
            </a:r>
          </a:p>
        </p:txBody>
      </p:sp>
      <p:sp>
        <p:nvSpPr>
          <p:cNvPr id="72714" name="Oval 8">
            <a:extLst>
              <a:ext uri="{FF2B5EF4-FFF2-40B4-BE49-F238E27FC236}">
                <a16:creationId xmlns:a16="http://schemas.microsoft.com/office/drawing/2014/main" id="{40F90663-F0A8-A9E8-3BE5-7CE74CDFDE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65388" y="4262438"/>
            <a:ext cx="984250" cy="77628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>
                <a:latin typeface="Arial" panose="020B0604020202020204" pitchFamily="34" charset="0"/>
              </a:rPr>
              <a:t>Child</a:t>
            </a:r>
          </a:p>
        </p:txBody>
      </p:sp>
      <p:sp>
        <p:nvSpPr>
          <p:cNvPr id="72715" name="Line 9">
            <a:extLst>
              <a:ext uri="{FF2B5EF4-FFF2-40B4-BE49-F238E27FC236}">
                <a16:creationId xmlns:a16="http://schemas.microsoft.com/office/drawing/2014/main" id="{EC9D9BF1-0812-39FC-2EA7-47857895F5E9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1906588" y="38989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16" name="Line 10">
            <a:extLst>
              <a:ext uri="{FF2B5EF4-FFF2-40B4-BE49-F238E27FC236}">
                <a16:creationId xmlns:a16="http://schemas.microsoft.com/office/drawing/2014/main" id="{5403F6EB-E56F-5B37-3F56-EF948F5F6AE2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686050" y="38957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17" name="Line 11">
            <a:extLst>
              <a:ext uri="{FF2B5EF4-FFF2-40B4-BE49-F238E27FC236}">
                <a16:creationId xmlns:a16="http://schemas.microsoft.com/office/drawing/2014/main" id="{A73AD9B5-AC26-87B4-4814-CB54F870DCC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594225" y="25146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18" name="Line 12">
            <a:extLst>
              <a:ext uri="{FF2B5EF4-FFF2-40B4-BE49-F238E27FC236}">
                <a16:creationId xmlns:a16="http://schemas.microsoft.com/office/drawing/2014/main" id="{7F025AF3-79FF-D3C1-C545-82D8558FE040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2768600" y="24225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19" name="Line 13">
            <a:extLst>
              <a:ext uri="{FF2B5EF4-FFF2-40B4-BE49-F238E27FC236}">
                <a16:creationId xmlns:a16="http://schemas.microsoft.com/office/drawing/2014/main" id="{F3043C3A-FE6B-D7D2-CD2B-BADC03439FF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968875" y="23828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20" name="Text Box 14">
            <a:extLst>
              <a:ext uri="{FF2B5EF4-FFF2-40B4-BE49-F238E27FC236}">
                <a16:creationId xmlns:a16="http://schemas.microsoft.com/office/drawing/2014/main" id="{671BA963-3753-7EAE-1483-B09D50CDE6A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297238" y="19177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pid=10</a:t>
            </a:r>
          </a:p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pgid=10</a:t>
            </a:r>
          </a:p>
        </p:txBody>
      </p:sp>
      <p:sp>
        <p:nvSpPr>
          <p:cNvPr id="72721" name="Rectangle 15">
            <a:extLst>
              <a:ext uri="{FF2B5EF4-FFF2-40B4-BE49-F238E27FC236}">
                <a16:creationId xmlns:a16="http://schemas.microsoft.com/office/drawing/2014/main" id="{6C3D7B15-9C8B-6C52-13C8-764FF7C9A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800" y="2970213"/>
            <a:ext cx="2443163" cy="26479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72722" name="Text Box 16">
            <a:extLst>
              <a:ext uri="{FF2B5EF4-FFF2-40B4-BE49-F238E27FC236}">
                <a16:creationId xmlns:a16="http://schemas.microsoft.com/office/drawing/2014/main" id="{7C26B529-F419-953E-D6C4-C8518889B86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455738" y="5816600"/>
            <a:ext cx="1733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Foreground</a:t>
            </a:r>
          </a:p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process group 20</a:t>
            </a:r>
          </a:p>
        </p:txBody>
      </p:sp>
      <p:sp>
        <p:nvSpPr>
          <p:cNvPr id="72723" name="Rectangle 17">
            <a:extLst>
              <a:ext uri="{FF2B5EF4-FFF2-40B4-BE49-F238E27FC236}">
                <a16:creationId xmlns:a16="http://schemas.microsoft.com/office/drawing/2014/main" id="{7B5785A8-69B0-3505-A1FB-8A6234BD84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06850" y="2970213"/>
            <a:ext cx="1176338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72724" name="Text Box 18">
            <a:extLst>
              <a:ext uri="{FF2B5EF4-FFF2-40B4-BE49-F238E27FC236}">
                <a16:creationId xmlns:a16="http://schemas.microsoft.com/office/drawing/2014/main" id="{E2333084-BCEA-F8E0-D7F9-158D8B9F4FC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776663" y="4049713"/>
            <a:ext cx="1733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Background</a:t>
            </a:r>
          </a:p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process group 32</a:t>
            </a:r>
          </a:p>
        </p:txBody>
      </p:sp>
      <p:sp>
        <p:nvSpPr>
          <p:cNvPr id="72725" name="Text Box 19">
            <a:extLst>
              <a:ext uri="{FF2B5EF4-FFF2-40B4-BE49-F238E27FC236}">
                <a16:creationId xmlns:a16="http://schemas.microsoft.com/office/drawing/2014/main" id="{8F4817C9-789F-CBD4-6C5E-A75F9CA4A40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84863" y="4056063"/>
            <a:ext cx="1733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Background</a:t>
            </a:r>
          </a:p>
          <a:p>
            <a:pPr algn="ctr">
              <a:spcBef>
                <a:spcPct val="0"/>
              </a:spcBef>
            </a:pPr>
            <a:r>
              <a:rPr lang="en-US" altLang="en-US" sz="1600" b="0">
                <a:latin typeface="Tahoma" panose="020B0604030504040204" pitchFamily="34" charset="0"/>
              </a:rPr>
              <a:t>process group 40</a:t>
            </a:r>
          </a:p>
        </p:txBody>
      </p:sp>
      <p:sp>
        <p:nvSpPr>
          <p:cNvPr id="72726" name="Rectangle 20">
            <a:extLst>
              <a:ext uri="{FF2B5EF4-FFF2-40B4-BE49-F238E27FC236}">
                <a16:creationId xmlns:a16="http://schemas.microsoft.com/office/drawing/2014/main" id="{1135898E-B1CB-5980-49DB-59FA86D2DA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45213" y="2970213"/>
            <a:ext cx="1176337" cy="10858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72727" name="Text Box 21">
            <a:extLst>
              <a:ext uri="{FF2B5EF4-FFF2-40B4-BE49-F238E27FC236}">
                <a16:creationId xmlns:a16="http://schemas.microsoft.com/office/drawing/2014/main" id="{D04377DB-53AE-C2C0-5311-6D79457DB10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98550" y="32131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pid=20</a:t>
            </a:r>
          </a:p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pgid=20</a:t>
            </a:r>
          </a:p>
        </p:txBody>
      </p:sp>
      <p:sp>
        <p:nvSpPr>
          <p:cNvPr id="72728" name="Text Box 22">
            <a:extLst>
              <a:ext uri="{FF2B5EF4-FFF2-40B4-BE49-F238E27FC236}">
                <a16:creationId xmlns:a16="http://schemas.microsoft.com/office/drawing/2014/main" id="{45275070-EBE6-EACC-CC76-6B27906EF87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0963" y="32639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pid=32</a:t>
            </a:r>
          </a:p>
          <a:p>
            <a:pPr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pgid=32</a:t>
            </a:r>
          </a:p>
        </p:txBody>
      </p:sp>
      <p:sp>
        <p:nvSpPr>
          <p:cNvPr id="72729" name="Text Box 23">
            <a:extLst>
              <a:ext uri="{FF2B5EF4-FFF2-40B4-BE49-F238E27FC236}">
                <a16:creationId xmlns:a16="http://schemas.microsoft.com/office/drawing/2014/main" id="{3BE85D00-8610-29C6-36A2-D919CCDC639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272338" y="3290888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pid=40</a:t>
            </a:r>
          </a:p>
          <a:p>
            <a:pPr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pgid=40</a:t>
            </a:r>
          </a:p>
        </p:txBody>
      </p:sp>
      <p:sp>
        <p:nvSpPr>
          <p:cNvPr id="72730" name="Text Box 24">
            <a:extLst>
              <a:ext uri="{FF2B5EF4-FFF2-40B4-BE49-F238E27FC236}">
                <a16:creationId xmlns:a16="http://schemas.microsoft.com/office/drawing/2014/main" id="{090F1D44-227F-6BFC-4803-7953E91A150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398588" y="5068888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pid=21</a:t>
            </a:r>
          </a:p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pgid=20</a:t>
            </a:r>
          </a:p>
        </p:txBody>
      </p:sp>
      <p:sp>
        <p:nvSpPr>
          <p:cNvPr id="72731" name="Text Box 25">
            <a:extLst>
              <a:ext uri="{FF2B5EF4-FFF2-40B4-BE49-F238E27FC236}">
                <a16:creationId xmlns:a16="http://schemas.microsoft.com/office/drawing/2014/main" id="{1A43D88C-7D5B-EB85-D345-2B5E336DCB5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541588" y="5078413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pid=22</a:t>
            </a:r>
          </a:p>
          <a:p>
            <a:pPr algn="r">
              <a:spcBef>
                <a:spcPct val="0"/>
              </a:spcBef>
            </a:pPr>
            <a:r>
              <a:rPr lang="en-US" altLang="en-US" sz="1200">
                <a:latin typeface="Courier New" panose="02070309020205020404" pitchFamily="49" charset="0"/>
              </a:rPr>
              <a:t>pgid=20</a:t>
            </a:r>
          </a:p>
        </p:txBody>
      </p:sp>
      <p:sp>
        <p:nvSpPr>
          <p:cNvPr id="72732" name="Rectangle 26">
            <a:extLst>
              <a:ext uri="{FF2B5EF4-FFF2-40B4-BE49-F238E27FC236}">
                <a16:creationId xmlns:a16="http://schemas.microsoft.com/office/drawing/2014/main" id="{3537D700-1F22-755A-96AE-47E35D232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3" y="4876800"/>
            <a:ext cx="40147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/>
          <a:lstStyle>
            <a:lvl1pPr marL="385763" indent="-385763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0">
                <a:latin typeface="Courier New" panose="02070309020205020404" pitchFamily="49" charset="0"/>
              </a:rPr>
              <a:t>getpgrp()</a:t>
            </a:r>
            <a:r>
              <a:rPr lang="en-US" altLang="en-US" sz="1800"/>
              <a:t> – Return process group of current process</a:t>
            </a:r>
          </a:p>
          <a:p>
            <a:pPr eaLnBrk="1" hangingPunct="1"/>
            <a:r>
              <a:rPr lang="en-US" altLang="en-US" sz="1800" b="0">
                <a:latin typeface="Courier New" panose="02070309020205020404" pitchFamily="49" charset="0"/>
              </a:rPr>
              <a:t>setpgid()</a:t>
            </a:r>
            <a:r>
              <a:rPr lang="en-US" altLang="en-US" sz="1800"/>
              <a:t> – Change process group of a process</a:t>
            </a:r>
            <a:endParaRPr lang="en-US" altLang="en-US" sz="1800">
              <a:latin typeface="Courier New" panose="02070309020205020404" pitchFamily="49" charset="0"/>
            </a:endParaRPr>
          </a:p>
        </p:txBody>
      </p:sp>
      <p:sp>
        <p:nvSpPr>
          <p:cNvPr id="72733" name="Text Box 27">
            <a:extLst>
              <a:ext uri="{FF2B5EF4-FFF2-40B4-BE49-F238E27FC236}">
                <a16:creationId xmlns:a16="http://schemas.microsoft.com/office/drawing/2014/main" id="{284EEFCA-F212-3A59-68B6-7D33FCC9E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2971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Each process belongs to exactly one process group</a:t>
            </a:r>
          </a:p>
        </p:txBody>
      </p:sp>
      <p:sp>
        <p:nvSpPr>
          <p:cNvPr id="72734" name="Text Box 28">
            <a:extLst>
              <a:ext uri="{FF2B5EF4-FFF2-40B4-BE49-F238E27FC236}">
                <a16:creationId xmlns:a16="http://schemas.microsoft.com/office/drawing/2014/main" id="{FD779990-68EB-C720-D951-46D7F8715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238" y="1524000"/>
            <a:ext cx="3519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One group in foreground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>
            <a:extLst>
              <a:ext uri="{FF2B5EF4-FFF2-40B4-BE49-F238E27FC236}">
                <a16:creationId xmlns:a16="http://schemas.microsoft.com/office/drawing/2014/main" id="{DC168EC8-2BDD-341C-24D4-8C007B9C29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id="{241192E2-CA2D-726C-7926-E5A2EE3F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A2C55EB4-DC16-AC24-5717-F219FAF3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033CA-80BD-4C2E-B7D1-42610F88AB4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10BCFED3-D380-60D5-3D24-D71D0734C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anose="02070309020205020404" pitchFamily="49" charset="0"/>
              </a:rPr>
              <a:t>/bin/kill</a:t>
            </a:r>
          </a:p>
        </p:txBody>
      </p:sp>
      <p:sp>
        <p:nvSpPr>
          <p:cNvPr id="73733" name="Text Box 3">
            <a:extLst>
              <a:ext uri="{FF2B5EF4-FFF2-40B4-BE49-F238E27FC236}">
                <a16:creationId xmlns:a16="http://schemas.microsoft.com/office/drawing/2014/main" id="{1C784565-D100-AB9F-95F6-105BA285A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371600"/>
            <a:ext cx="4706938" cy="4003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fork2anddie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Child1: pid=11662 pgrp=11661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Child2: pid=11663 pgrp=11661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ps x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PID TTY    STAT TIME COMMAND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11263 pts/7  Ss   0:00 -tcsh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11662 pts/7  R    0:18 ./fork2anddie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11663 pts/7  R    0:16 ./fork2anddie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11664 pts/7  R+   0:00 ps x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kill -9 -11661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ps x</a:t>
            </a:r>
          </a:p>
          <a:p>
            <a:pPr>
              <a:spcBef>
                <a:spcPct val="0"/>
              </a:spcBef>
            </a:pPr>
            <a:r>
              <a:rPr lang="en-US" altLang="en-US" sz="1600" b="0">
                <a:latin typeface="Courier New" panose="02070309020205020404" pitchFamily="49" charset="0"/>
              </a:rPr>
              <a:t>   </a:t>
            </a:r>
            <a:r>
              <a:rPr lang="en-US" altLang="en-US" sz="1600">
                <a:latin typeface="Courier New" panose="02070309020205020404" pitchFamily="49" charset="0"/>
              </a:rPr>
              <a:t>PID TTY    STAT TIME COMMAND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>
                <a:latin typeface="Courier New" panose="02070309020205020404" pitchFamily="49" charset="0"/>
              </a:rPr>
              <a:t> </a:t>
            </a:r>
            <a:r>
              <a:rPr lang="en-US" altLang="en-US" sz="1600">
                <a:latin typeface="Courier New" panose="02070309020205020404" pitchFamily="49" charset="0"/>
              </a:rPr>
              <a:t>11263 pts/7  Ss   0:00 -tcsh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11665 pts/7  R+   0:00 ps x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55B218D6-98B5-7DF4-BFCA-9FFBC9116B6E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124200"/>
            <a:ext cx="5867400" cy="381000"/>
            <a:chOff x="2016" y="2160"/>
            <a:chExt cx="2976" cy="240"/>
          </a:xfrm>
        </p:grpSpPr>
        <p:sp>
          <p:nvSpPr>
            <p:cNvPr id="73740" name="Rectangle 5">
              <a:extLst>
                <a:ext uri="{FF2B5EF4-FFF2-40B4-BE49-F238E27FC236}">
                  <a16:creationId xmlns:a16="http://schemas.microsoft.com/office/drawing/2014/main" id="{6EABE0D4-2178-DB19-56EE-2787CCA3B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160"/>
              <a:ext cx="2352" cy="168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/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73741" name="Line 6">
              <a:extLst>
                <a:ext uri="{FF2B5EF4-FFF2-40B4-BE49-F238E27FC236}">
                  <a16:creationId xmlns:a16="http://schemas.microsoft.com/office/drawing/2014/main" id="{92FA938D-CA6C-5D33-F786-CA8CC5EA73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256"/>
              <a:ext cx="624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45720" rIns="45720"/>
            <a:lstStyle/>
            <a:p>
              <a:endParaRPr lang="en-US"/>
            </a:p>
          </p:txBody>
        </p:sp>
      </p:grpSp>
      <p:sp>
        <p:nvSpPr>
          <p:cNvPr id="406536" name="Rectangle 8">
            <a:extLst>
              <a:ext uri="{FF2B5EF4-FFF2-40B4-BE49-F238E27FC236}">
                <a16:creationId xmlns:a16="http://schemas.microsoft.com/office/drawing/2014/main" id="{B91A94EA-933F-35F1-44AD-F3C2F8D04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124200"/>
            <a:ext cx="4629150" cy="4572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06537" name="Line 9">
            <a:extLst>
              <a:ext uri="{FF2B5EF4-FFF2-40B4-BE49-F238E27FC236}">
                <a16:creationId xmlns:a16="http://schemas.microsoft.com/office/drawing/2014/main" id="{1D589D4F-2424-B8FA-F27A-24A47147A7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475038"/>
            <a:ext cx="1009650" cy="132556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/>
          <a:lstStyle/>
          <a:p>
            <a:endParaRPr lang="en-US"/>
          </a:p>
        </p:txBody>
      </p:sp>
      <p:sp>
        <p:nvSpPr>
          <p:cNvPr id="73737" name="Text Box 10">
            <a:extLst>
              <a:ext uri="{FF2B5EF4-FFF2-40B4-BE49-F238E27FC236}">
                <a16:creationId xmlns:a16="http://schemas.microsoft.com/office/drawing/2014/main" id="{6ED935AA-19F4-E915-F95E-235A0E29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65650"/>
            <a:ext cx="3886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kill –9 –11661</a:t>
            </a:r>
          </a:p>
          <a:p>
            <a:pPr lvl="1" eaLnBrk="1" hangingPunct="1">
              <a:buSz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Send SIGKILL to every process in process group 11661</a:t>
            </a:r>
          </a:p>
        </p:txBody>
      </p:sp>
      <p:sp>
        <p:nvSpPr>
          <p:cNvPr id="73738" name="Text Box 11">
            <a:extLst>
              <a:ext uri="{FF2B5EF4-FFF2-40B4-BE49-F238E27FC236}">
                <a16:creationId xmlns:a16="http://schemas.microsoft.com/office/drawing/2014/main" id="{17F44C81-15FF-B6B5-3F0F-A263381C6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46450"/>
            <a:ext cx="3886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kill –9 11662</a:t>
            </a:r>
          </a:p>
          <a:p>
            <a:pPr lvl="1" eaLnBrk="1" hangingPunct="1">
              <a:buSz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Send SIGKILL to process 11662</a:t>
            </a:r>
          </a:p>
        </p:txBody>
      </p:sp>
      <p:sp>
        <p:nvSpPr>
          <p:cNvPr id="73739" name="Text Box 12">
            <a:extLst>
              <a:ext uri="{FF2B5EF4-FFF2-40B4-BE49-F238E27FC236}">
                <a16:creationId xmlns:a16="http://schemas.microsoft.com/office/drawing/2014/main" id="{69C64464-7FDA-AAA7-98AB-1698A080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17650"/>
            <a:ext cx="381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Sends arbitrary signal to a process or process 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>
            <a:extLst>
              <a:ext uri="{FF2B5EF4-FFF2-40B4-BE49-F238E27FC236}">
                <a16:creationId xmlns:a16="http://schemas.microsoft.com/office/drawing/2014/main" id="{C3C1A72D-0793-1D4F-8988-FDABA6BE53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4754" name="Footer Placeholder 4">
            <a:extLst>
              <a:ext uri="{FF2B5EF4-FFF2-40B4-BE49-F238E27FC236}">
                <a16:creationId xmlns:a16="http://schemas.microsoft.com/office/drawing/2014/main" id="{701CA548-2EF2-9526-D193-12118A0C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4755" name="Slide Number Placeholder 5">
            <a:extLst>
              <a:ext uri="{FF2B5EF4-FFF2-40B4-BE49-F238E27FC236}">
                <a16:creationId xmlns:a16="http://schemas.microsoft.com/office/drawing/2014/main" id="{27B26A32-33C3-9DAF-7CCE-B6ABA4C1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D1F259-B948-4DDF-B82C-BA538AA40DF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id="{DEE0A416-B165-65A3-5F2D-6708F6756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kill()</a:t>
            </a:r>
          </a:p>
        </p:txBody>
      </p:sp>
      <p:sp>
        <p:nvSpPr>
          <p:cNvPr id="409603" name="Text Box 3">
            <a:extLst>
              <a:ext uri="{FF2B5EF4-FFF2-40B4-BE49-F238E27FC236}">
                <a16:creationId xmlns:a16="http://schemas.microsoft.com/office/drawing/2014/main" id="{A6D3F768-F25A-5F04-5C10-E3101B065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7696200" cy="5262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kill_example(void)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pid_t pid[N], wpid;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int   child_status, i;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for (i = 0; i &lt; N; i++)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if ((pid[i] = Fork()) == 0)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    while (true); /* Child infinite loop */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/* Parent terminates the child processes.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for (i = 0; i &lt; N; i++)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printf("Killing process %d\n", pid[i]);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Kill(pid[i], SIGINT);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/* Parent reaps terminated children.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for (i = 0; i &lt; N; i++)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wpid = Wait(&amp;child_status);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if (WIFEXITED(child_status))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    printf("Child %d terminated with exit status %d\n",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	   wpid, WEXITSTATUS(child_status));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else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    printf("Child %d terminated abnormally\n", wpid);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409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409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409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409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409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409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409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409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409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409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409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409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409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409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409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409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mph" presetSubtype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409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409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409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409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>
            <a:extLst>
              <a:ext uri="{FF2B5EF4-FFF2-40B4-BE49-F238E27FC236}">
                <a16:creationId xmlns:a16="http://schemas.microsoft.com/office/drawing/2014/main" id="{87060449-203C-BF79-2590-9118876BF42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5778" name="Footer Placeholder 4">
            <a:extLst>
              <a:ext uri="{FF2B5EF4-FFF2-40B4-BE49-F238E27FC236}">
                <a16:creationId xmlns:a16="http://schemas.microsoft.com/office/drawing/2014/main" id="{E9C1464B-41F4-1217-0D36-C7A53A9E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5779" name="Slide Number Placeholder 5">
            <a:extLst>
              <a:ext uri="{FF2B5EF4-FFF2-40B4-BE49-F238E27FC236}">
                <a16:creationId xmlns:a16="http://schemas.microsoft.com/office/drawing/2014/main" id="{7B640FA5-C2C6-65E5-AB51-08E4958E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2A6C25-8B2E-4041-9884-323F491CB2F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5780" name="Rectangle 29">
            <a:extLst>
              <a:ext uri="{FF2B5EF4-FFF2-40B4-BE49-F238E27FC236}">
                <a16:creationId xmlns:a16="http://schemas.microsoft.com/office/drawing/2014/main" id="{DAA28D01-1FE1-3AD8-0AAF-71E6B8908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Sending Signals from the Keyboard</a:t>
            </a:r>
          </a:p>
        </p:txBody>
      </p:sp>
      <p:sp>
        <p:nvSpPr>
          <p:cNvPr id="75781" name="Rectangle 30">
            <a:extLst>
              <a:ext uri="{FF2B5EF4-FFF2-40B4-BE49-F238E27FC236}">
                <a16:creationId xmlns:a16="http://schemas.microsoft.com/office/drawing/2014/main" id="{9C057757-AA66-384D-06DA-6C875C95A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Typing ctrl-c (ctrl-z) sends SIGINT (SIGTSTP) to every job in the foreground process group</a:t>
            </a:r>
          </a:p>
          <a:p>
            <a:pPr lvl="1" eaLnBrk="1" hangingPunct="1"/>
            <a:r>
              <a:rPr lang="en-US" altLang="en-US"/>
              <a:t>SIGINT – default action is to terminate each process </a:t>
            </a:r>
          </a:p>
          <a:p>
            <a:pPr lvl="1" eaLnBrk="1" hangingPunct="1"/>
            <a:r>
              <a:rPr lang="en-US" altLang="en-US"/>
              <a:t>SIGTSTP – default action is to stop (suspend) each process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481A9546-2158-3ACF-8E9C-0F60365EB68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56DBA116-1C7C-EE04-3FEC-D93DE0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59BC605B-1F5B-4D7D-AD4C-6A1EBEDA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9F15-624F-4214-AFEB-E22A6B717FA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78FCACF6-4478-1611-0E53-E9D1BA825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Exceptions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D6AFACE7-6A5D-36EF-9707-F5B8E0663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by zero</a:t>
            </a:r>
          </a:p>
          <a:p>
            <a:pPr eaLnBrk="1" hangingPunct="1"/>
            <a:r>
              <a:rPr lang="en-US" altLang="en-US"/>
              <a:t>Page fault</a:t>
            </a:r>
          </a:p>
          <a:p>
            <a:pPr eaLnBrk="1" hangingPunct="1"/>
            <a:r>
              <a:rPr lang="en-US" altLang="en-US"/>
              <a:t>Memory access violations</a:t>
            </a:r>
          </a:p>
          <a:p>
            <a:pPr eaLnBrk="1" hangingPunct="1"/>
            <a:r>
              <a:rPr lang="en-US" altLang="en-US"/>
              <a:t>Breakpoints</a:t>
            </a:r>
          </a:p>
          <a:p>
            <a:pPr eaLnBrk="1" hangingPunct="1"/>
            <a:r>
              <a:rPr lang="en-US" altLang="en-US"/>
              <a:t>System calls</a:t>
            </a:r>
          </a:p>
          <a:p>
            <a:pPr eaLnBrk="1" hangingPunct="1"/>
            <a:r>
              <a:rPr lang="en-US" altLang="en-US"/>
              <a:t>Interrupts from I/O devices</a:t>
            </a:r>
          </a:p>
          <a:p>
            <a:pPr eaLnBrk="1" hangingPunct="1"/>
            <a:r>
              <a:rPr lang="en-US" altLang="en-US"/>
              <a:t>etc.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>
            <a:extLst>
              <a:ext uri="{FF2B5EF4-FFF2-40B4-BE49-F238E27FC236}">
                <a16:creationId xmlns:a16="http://schemas.microsoft.com/office/drawing/2014/main" id="{A3F24CA2-D5A5-399B-8D70-EE5E42198D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6802" name="Footer Placeholder 4">
            <a:extLst>
              <a:ext uri="{FF2B5EF4-FFF2-40B4-BE49-F238E27FC236}">
                <a16:creationId xmlns:a16="http://schemas.microsoft.com/office/drawing/2014/main" id="{3FE3A1FD-7ED4-7F3B-EA86-89E4168E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6803" name="Slide Number Placeholder 5">
            <a:extLst>
              <a:ext uri="{FF2B5EF4-FFF2-40B4-BE49-F238E27FC236}">
                <a16:creationId xmlns:a16="http://schemas.microsoft.com/office/drawing/2014/main" id="{BCEFD3D4-C23E-E31E-BB47-CBFA8A66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9BEF96-B49D-47BF-A499-C383D02D420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9F2A478F-AD9A-B92C-EADB-CC1EDBB66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</a:t>
            </a:r>
            <a:r>
              <a:rPr lang="en-US" altLang="en-US">
                <a:latin typeface="Courier New" panose="02070309020205020404" pitchFamily="49" charset="0"/>
              </a:rPr>
              <a:t>ctrl-c</a:t>
            </a:r>
            <a:r>
              <a:rPr lang="en-US" altLang="en-US"/>
              <a:t> and </a:t>
            </a:r>
            <a:r>
              <a:rPr lang="en-US" altLang="en-US">
                <a:latin typeface="Courier New" panose="02070309020205020404" pitchFamily="49" charset="0"/>
              </a:rPr>
              <a:t>ctrl-z</a:t>
            </a:r>
          </a:p>
        </p:txBody>
      </p:sp>
      <p:sp>
        <p:nvSpPr>
          <p:cNvPr id="76805" name="Text Box 3">
            <a:extLst>
              <a:ext uri="{FF2B5EF4-FFF2-40B4-BE49-F238E27FC236}">
                <a16:creationId xmlns:a16="http://schemas.microsoft.com/office/drawing/2014/main" id="{1CB1A156-9565-515D-6634-A10F04F7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462463" cy="4492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./fork1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Child: pid=24868 pgrp=24867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Parent: pid=24867 pgrp=24867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&lt;typed ctrl-z&gt;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Suspended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ps x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PID TTY      STAT   TIME COMMAND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24788 pts/2    Ss     0:00 -tcsh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24867 pts/2    T      0:01 fork1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24868 pts/2    T      0:01 fork1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24869 pts/2    R+     0:00 ps x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fg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fork1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solidFill>
                  <a:srgbClr val="FF0000"/>
                </a:solidFill>
                <a:latin typeface="Courier New" panose="02070309020205020404" pitchFamily="49" charset="0"/>
              </a:rPr>
              <a:t>&lt;typed ctrl-c&gt;</a:t>
            </a:r>
            <a:r>
              <a:rPr lang="en-US" altLang="en-US" sz="1600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ps x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PID TTY      STAT   TIME COMMAND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24788 pts/2    Ss     0:00 -tcsh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24870 pts/2    R+     0:00 ps x </a:t>
            </a:r>
          </a:p>
        </p:txBody>
      </p:sp>
      <p:sp>
        <p:nvSpPr>
          <p:cNvPr id="76806" name="Text Box 4">
            <a:extLst>
              <a:ext uri="{FF2B5EF4-FFF2-40B4-BE49-F238E27FC236}">
                <a16:creationId xmlns:a16="http://schemas.microsoft.com/office/drawing/2014/main" id="{1E2C7380-9EA9-F62F-7234-568127A02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00400"/>
            <a:ext cx="275113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S=Sleeping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R=Running or Runnable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T=Stopped</a:t>
            </a:r>
          </a:p>
          <a:p>
            <a:pPr eaLnBrk="1" hangingPunct="1"/>
            <a:r>
              <a:rPr lang="en-US" altLang="en-US" sz="1600">
                <a:latin typeface="Courier New" panose="02070309020205020404" pitchFamily="49" charset="0"/>
              </a:rPr>
              <a:t>Z=Zombie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>
            <a:extLst>
              <a:ext uri="{FF2B5EF4-FFF2-40B4-BE49-F238E27FC236}">
                <a16:creationId xmlns:a16="http://schemas.microsoft.com/office/drawing/2014/main" id="{013B2042-D02A-95B6-4DA9-280FBE9E07F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7826" name="Footer Placeholder 4">
            <a:extLst>
              <a:ext uri="{FF2B5EF4-FFF2-40B4-BE49-F238E27FC236}">
                <a16:creationId xmlns:a16="http://schemas.microsoft.com/office/drawing/2014/main" id="{C4C250F5-D26A-CBFA-36B1-897850314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7827" name="Slide Number Placeholder 5">
            <a:extLst>
              <a:ext uri="{FF2B5EF4-FFF2-40B4-BE49-F238E27FC236}">
                <a16:creationId xmlns:a16="http://schemas.microsoft.com/office/drawing/2014/main" id="{4A32CBE1-3C35-384B-2D9A-E28CF036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57F87E-FB0A-42E4-AD63-0E23B9B9F4C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0BC7B74D-B11F-209B-F0F7-206853019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Signals: Receiving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573A360F-CE6B-78FD-D5FC-6B22B7DB2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Destination process receives a signal when it is forced by the kernel to react in some way to that signal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Three ways to react:</a:t>
            </a:r>
          </a:p>
          <a:p>
            <a:pPr lvl="1" eaLnBrk="1" hangingPunct="1"/>
            <a:r>
              <a:rPr lang="en-US" altLang="en-US"/>
              <a:t>Ignore the signal</a:t>
            </a:r>
          </a:p>
          <a:p>
            <a:pPr lvl="1" eaLnBrk="1" hangingPunct="1"/>
            <a:r>
              <a:rPr lang="en-US" altLang="en-US"/>
              <a:t>Terminate the process (&amp; optionally dump core)</a:t>
            </a:r>
          </a:p>
          <a:p>
            <a:pPr lvl="1" eaLnBrk="1" hangingPunct="1"/>
            <a:r>
              <a:rPr lang="en-US" altLang="en-US"/>
              <a:t>Catch the signal with a application-level signal handler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>
            <a:extLst>
              <a:ext uri="{FF2B5EF4-FFF2-40B4-BE49-F238E27FC236}">
                <a16:creationId xmlns:a16="http://schemas.microsoft.com/office/drawing/2014/main" id="{E019DE77-D0F3-4F43-65DC-FD12CB832D5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8850" name="Footer Placeholder 4">
            <a:extLst>
              <a:ext uri="{FF2B5EF4-FFF2-40B4-BE49-F238E27FC236}">
                <a16:creationId xmlns:a16="http://schemas.microsoft.com/office/drawing/2014/main" id="{7713C1DB-4B5A-63F5-5FBA-B79A0210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8851" name="Slide Number Placeholder 5">
            <a:extLst>
              <a:ext uri="{FF2B5EF4-FFF2-40B4-BE49-F238E27FC236}">
                <a16:creationId xmlns:a16="http://schemas.microsoft.com/office/drawing/2014/main" id="{ABC0F78D-DF87-C39E-B92D-3DD3D292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5335A8-63E7-4D8C-A794-51FABF0EDCA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05153665-78E3-12F1-24A9-B43A5E6B2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Signals: Pending &amp; Blocking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4FB63D0B-CA79-A96A-264E-DFD2367A1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is pending if sent, but not yet received</a:t>
            </a:r>
          </a:p>
          <a:p>
            <a:pPr lvl="1" eaLnBrk="1" hangingPunct="1"/>
            <a:r>
              <a:rPr lang="en-US" altLang="en-US"/>
              <a:t>At most one pending signal of any particular type</a:t>
            </a:r>
          </a:p>
          <a:p>
            <a:pPr lvl="1" eaLnBrk="1" hangingPunct="1"/>
            <a:r>
              <a:rPr lang="en-US" altLang="en-US"/>
              <a:t>Important: Signals are not queued</a:t>
            </a:r>
          </a:p>
          <a:p>
            <a:pPr lvl="2" eaLnBrk="1" hangingPunct="1"/>
            <a:r>
              <a:rPr lang="en-US" altLang="en-US"/>
              <a:t>If process has pending signal of type k, then process discards subsequent signals of type k</a:t>
            </a:r>
          </a:p>
          <a:p>
            <a:pPr lvl="1" eaLnBrk="1" hangingPunct="1"/>
            <a:r>
              <a:rPr lang="en-US" altLang="en-US"/>
              <a:t>A pending signal is received at most once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Process can block the receipt of most signals</a:t>
            </a:r>
          </a:p>
          <a:p>
            <a:pPr lvl="1" eaLnBrk="1" hangingPunct="1"/>
            <a:r>
              <a:rPr lang="en-US" altLang="en-US"/>
              <a:t>Blocked signals can be delivered, but will not be received until the signal is unblocked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>
            <a:extLst>
              <a:ext uri="{FF2B5EF4-FFF2-40B4-BE49-F238E27FC236}">
                <a16:creationId xmlns:a16="http://schemas.microsoft.com/office/drawing/2014/main" id="{41C73084-E1C7-D7FA-44CD-BF461EA710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79874" name="Footer Placeholder 4">
            <a:extLst>
              <a:ext uri="{FF2B5EF4-FFF2-40B4-BE49-F238E27FC236}">
                <a16:creationId xmlns:a16="http://schemas.microsoft.com/office/drawing/2014/main" id="{998CF6B1-8C63-F2DE-9D4C-5CDEAE00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79875" name="Slide Number Placeholder 5">
            <a:extLst>
              <a:ext uri="{FF2B5EF4-FFF2-40B4-BE49-F238E27FC236}">
                <a16:creationId xmlns:a16="http://schemas.microsoft.com/office/drawing/2014/main" id="{A8391D82-6D64-2645-8516-80D19D10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7A7825-C583-4AB3-BA1E-8BB7DD5FC17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69AEF1CD-13B9-B834-7E62-AC853F3E79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Signals: Pending &amp; Blocking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6CCA0F9C-3F13-74ED-1B7E-916805959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Kernel maintains </a:t>
            </a:r>
            <a:r>
              <a:rPr lang="en-US" altLang="en-US">
                <a:latin typeface="Courier New" panose="02070309020205020404" pitchFamily="49" charset="0"/>
              </a:rPr>
              <a:t>pending</a:t>
            </a:r>
            <a:r>
              <a:rPr lang="en-US" altLang="en-US"/>
              <a:t> &amp; </a:t>
            </a:r>
            <a:r>
              <a:rPr lang="en-US" altLang="en-US">
                <a:latin typeface="Courier New" panose="02070309020205020404" pitchFamily="49" charset="0"/>
              </a:rPr>
              <a:t>blocked</a:t>
            </a:r>
            <a:r>
              <a:rPr lang="en-US" altLang="en-US"/>
              <a:t> bit vectors in each process context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pending</a:t>
            </a:r>
            <a:r>
              <a:rPr lang="en-US" altLang="en-US"/>
              <a:t> – represents the set of pending signals</a:t>
            </a:r>
          </a:p>
          <a:p>
            <a:pPr lvl="1" eaLnBrk="1" hangingPunct="1"/>
            <a:r>
              <a:rPr lang="en-US" altLang="en-US"/>
              <a:t>Signal type k sent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/>
              <a:t>kernel sets k</a:t>
            </a:r>
            <a:r>
              <a:rPr lang="en-US" altLang="en-US" baseline="30000"/>
              <a:t>th</a:t>
            </a:r>
            <a:r>
              <a:rPr lang="en-US" altLang="en-US"/>
              <a:t> bit</a:t>
            </a:r>
          </a:p>
          <a:p>
            <a:pPr lvl="1" eaLnBrk="1" hangingPunct="1"/>
            <a:r>
              <a:rPr lang="en-US" altLang="en-US"/>
              <a:t>Signal type k received </a:t>
            </a:r>
            <a:r>
              <a:rPr lang="en-US" altLang="en-US">
                <a:sym typeface="Symbol" panose="05050102010706020507" pitchFamily="18" charset="2"/>
              </a:rPr>
              <a:t> </a:t>
            </a:r>
            <a:r>
              <a:rPr lang="en-US" altLang="en-US"/>
              <a:t>kernel clears k</a:t>
            </a:r>
            <a:r>
              <a:rPr lang="en-US" altLang="en-US" baseline="30000"/>
              <a:t>th</a:t>
            </a:r>
            <a:r>
              <a:rPr lang="en-US" altLang="en-US"/>
              <a:t> bit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blocked</a:t>
            </a:r>
            <a:r>
              <a:rPr lang="en-US" altLang="en-US"/>
              <a:t> – represents the set of blocked signals</a:t>
            </a:r>
          </a:p>
          <a:p>
            <a:pPr lvl="1" eaLnBrk="1" hangingPunct="1"/>
            <a:r>
              <a:rPr lang="en-US" altLang="en-US"/>
              <a:t>Application sets &amp; clears bits via </a:t>
            </a:r>
            <a:r>
              <a:rPr lang="en-US" altLang="en-US">
                <a:latin typeface="Courier New" panose="02070309020205020404" pitchFamily="49" charset="0"/>
              </a:rPr>
              <a:t>sigprocmask()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>
            <a:extLst>
              <a:ext uri="{FF2B5EF4-FFF2-40B4-BE49-F238E27FC236}">
                <a16:creationId xmlns:a16="http://schemas.microsoft.com/office/drawing/2014/main" id="{A77075D4-DB7C-4D2D-41C7-F043E461C4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0898" name="Footer Placeholder 4">
            <a:extLst>
              <a:ext uri="{FF2B5EF4-FFF2-40B4-BE49-F238E27FC236}">
                <a16:creationId xmlns:a16="http://schemas.microsoft.com/office/drawing/2014/main" id="{3E8AFDB4-7ECE-AF41-3370-84BF96C5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0899" name="Slide Number Placeholder 5">
            <a:extLst>
              <a:ext uri="{FF2B5EF4-FFF2-40B4-BE49-F238E27FC236}">
                <a16:creationId xmlns:a16="http://schemas.microsoft.com/office/drawing/2014/main" id="{3050C00F-C2C7-374B-F0A6-FC6D1E46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6C5DB3-314C-4FCE-A684-E9B11AD4099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A72BE860-479F-631E-C65A-C2A69C9E4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Receiving Signals: How It Happens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84CE44D6-1192-DB0C-FDD0-43A9F464F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Suppose kernel is returning from an exception handler &amp; is ready to pass control to process p</a:t>
            </a:r>
          </a:p>
          <a:p>
            <a:pPr eaLnBrk="1" hangingPunct="1"/>
            <a:r>
              <a:rPr lang="en-US" altLang="en-US" sz="2000"/>
              <a:t>Kernel computes </a:t>
            </a:r>
            <a:r>
              <a:rPr lang="en-US" altLang="en-US" sz="2000">
                <a:latin typeface="Courier New" panose="02070309020205020404" pitchFamily="49" charset="0"/>
              </a:rPr>
              <a:t>pnb = pending &amp; ~blocked</a:t>
            </a:r>
          </a:p>
          <a:p>
            <a:pPr lvl="1" eaLnBrk="1" hangingPunct="1"/>
            <a:r>
              <a:rPr lang="en-US" altLang="en-US" sz="1800"/>
              <a:t>The set of pending nonblocked signals for process p </a:t>
            </a:r>
          </a:p>
          <a:p>
            <a:pPr eaLnBrk="1" hangingPunct="1"/>
            <a:r>
              <a:rPr lang="en-US" altLang="en-US" sz="2000"/>
              <a:t>If  </a:t>
            </a:r>
            <a:r>
              <a:rPr lang="en-US" altLang="en-US" sz="2000">
                <a:latin typeface="Courier New" panose="02070309020205020404" pitchFamily="49" charset="0"/>
              </a:rPr>
              <a:t>pnb == 0</a:t>
            </a:r>
          </a:p>
          <a:p>
            <a:pPr lvl="1" eaLnBrk="1" hangingPunct="1"/>
            <a:r>
              <a:rPr lang="en-US" altLang="en-US" sz="1800"/>
              <a:t>Pass control to next instruction in the logical control flow for p</a:t>
            </a:r>
          </a:p>
          <a:p>
            <a:pPr eaLnBrk="1" hangingPunct="1"/>
            <a:r>
              <a:rPr lang="en-US" altLang="en-US" sz="2000"/>
              <a:t>Else</a:t>
            </a:r>
          </a:p>
          <a:p>
            <a:pPr lvl="1" eaLnBrk="1" hangingPunct="1"/>
            <a:r>
              <a:rPr lang="en-US" altLang="en-US" sz="1800"/>
              <a:t>Choose least nonzero bit k in </a:t>
            </a:r>
            <a:r>
              <a:rPr lang="en-US" altLang="en-US" sz="1800">
                <a:latin typeface="Courier New" panose="02070309020205020404" pitchFamily="49" charset="0"/>
              </a:rPr>
              <a:t>pnb</a:t>
            </a:r>
            <a:r>
              <a:rPr lang="en-US" altLang="en-US" sz="1800"/>
              <a:t> and force process p to receive signal k</a:t>
            </a:r>
          </a:p>
          <a:p>
            <a:pPr lvl="1" eaLnBrk="1" hangingPunct="1"/>
            <a:r>
              <a:rPr lang="en-US" altLang="en-US" sz="1800"/>
              <a:t>The receipt of the signal triggers some action by p</a:t>
            </a:r>
          </a:p>
          <a:p>
            <a:pPr lvl="1" eaLnBrk="1" hangingPunct="1"/>
            <a:r>
              <a:rPr lang="en-US" altLang="en-US" sz="1800"/>
              <a:t>Repeat for all nonzero k in </a:t>
            </a:r>
            <a:r>
              <a:rPr lang="en-US" altLang="en-US" sz="1800">
                <a:latin typeface="Courier New" panose="02070309020205020404" pitchFamily="49" charset="0"/>
              </a:rPr>
              <a:t>pnb</a:t>
            </a:r>
          </a:p>
          <a:p>
            <a:pPr lvl="1" eaLnBrk="1" hangingPunct="1"/>
            <a:r>
              <a:rPr lang="en-US" altLang="en-US" sz="1800"/>
              <a:t>Pass control to next instruction in the logical control flow for p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>
            <a:extLst>
              <a:ext uri="{FF2B5EF4-FFF2-40B4-BE49-F238E27FC236}">
                <a16:creationId xmlns:a16="http://schemas.microsoft.com/office/drawing/2014/main" id="{D2B87893-80FA-3B60-0995-A67B8568D6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1922" name="Footer Placeholder 4">
            <a:extLst>
              <a:ext uri="{FF2B5EF4-FFF2-40B4-BE49-F238E27FC236}">
                <a16:creationId xmlns:a16="http://schemas.microsoft.com/office/drawing/2014/main" id="{73D4E2A1-D7A3-77CE-D0D0-6F05170C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1923" name="Slide Number Placeholder 5">
            <a:extLst>
              <a:ext uri="{FF2B5EF4-FFF2-40B4-BE49-F238E27FC236}">
                <a16:creationId xmlns:a16="http://schemas.microsoft.com/office/drawing/2014/main" id="{2C639BB3-84BB-4FED-000D-3D3A5393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08E38C-9B95-4B51-9BB9-B69CBF729D2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5526F3FA-0A68-28DD-08B4-43D7C4F4C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Signals: Default Actions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B2AD378A-B8B0-FEE5-D05C-887E686E0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signal type has predefined </a:t>
            </a:r>
            <a:r>
              <a:rPr lang="en-US" altLang="en-US" i="1"/>
              <a:t>default action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One of:</a:t>
            </a:r>
          </a:p>
          <a:p>
            <a:pPr lvl="1" eaLnBrk="1" hangingPunct="1"/>
            <a:r>
              <a:rPr lang="en-US" altLang="en-US"/>
              <a:t>Process terminates</a:t>
            </a:r>
          </a:p>
          <a:p>
            <a:pPr lvl="1" eaLnBrk="1" hangingPunct="1"/>
            <a:r>
              <a:rPr lang="en-US" altLang="en-US"/>
              <a:t>Process terminates &amp; dumps core</a:t>
            </a:r>
          </a:p>
          <a:p>
            <a:pPr lvl="1" eaLnBrk="1" hangingPunct="1"/>
            <a:r>
              <a:rPr lang="en-US" altLang="en-US"/>
              <a:t>Process stops until restarted by a SIGCONT signal</a:t>
            </a:r>
          </a:p>
          <a:p>
            <a:pPr lvl="1" eaLnBrk="1" hangingPunct="1"/>
            <a:r>
              <a:rPr lang="en-US" altLang="en-US"/>
              <a:t>Process ignores the signal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>
            <a:extLst>
              <a:ext uri="{FF2B5EF4-FFF2-40B4-BE49-F238E27FC236}">
                <a16:creationId xmlns:a16="http://schemas.microsoft.com/office/drawing/2014/main" id="{9CC312C4-AFBF-ED10-D340-E9FEF3A7EE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2946" name="Footer Placeholder 4">
            <a:extLst>
              <a:ext uri="{FF2B5EF4-FFF2-40B4-BE49-F238E27FC236}">
                <a16:creationId xmlns:a16="http://schemas.microsoft.com/office/drawing/2014/main" id="{2D192153-C6B1-DBC7-0A8B-632721F4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2947" name="Slide Number Placeholder 5">
            <a:extLst>
              <a:ext uri="{FF2B5EF4-FFF2-40B4-BE49-F238E27FC236}">
                <a16:creationId xmlns:a16="http://schemas.microsoft.com/office/drawing/2014/main" id="{7EC0064F-ED3C-8C49-B0B8-02DBB41E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54FC0-AF0B-48A1-93E2-9DFA08BA5C9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2948" name="Rectangle 6">
            <a:extLst>
              <a:ext uri="{FF2B5EF4-FFF2-40B4-BE49-F238E27FC236}">
                <a16:creationId xmlns:a16="http://schemas.microsoft.com/office/drawing/2014/main" id="{84C7DBA4-06BC-6210-EF7A-7C0BC1D08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Handlers</a:t>
            </a:r>
          </a:p>
        </p:txBody>
      </p:sp>
      <p:sp>
        <p:nvSpPr>
          <p:cNvPr id="82949" name="Rectangle 7">
            <a:extLst>
              <a:ext uri="{FF2B5EF4-FFF2-40B4-BE49-F238E27FC236}">
                <a16:creationId xmlns:a16="http://schemas.microsoft.com/office/drawing/2014/main" id="{1EB58C59-629C-2C2B-9AED-E1F6DCD7D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#include &lt;signal.h&gt;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typedef void (*sighandler_t)(int);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sighandler_t signal(int signum, sighandler_t handler);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Two args: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signum</a:t>
            </a:r>
            <a:r>
              <a:rPr lang="en-US" altLang="en-US" sz="1800"/>
              <a:t> – Indicates which signal, e.g.,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SIGSEGV, SIGINT,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handler</a:t>
            </a:r>
            <a:r>
              <a:rPr lang="en-US" altLang="en-US" sz="1800"/>
              <a:t> – Signal </a:t>
            </a:r>
            <a:r>
              <a:rPr lang="ja-JP" altLang="en-US" sz="1800">
                <a:ea typeface="MS PGothic" panose="020B0600070205080204" pitchFamily="34" charset="-128"/>
              </a:rPr>
              <a:t>“</a:t>
            </a:r>
            <a:r>
              <a:rPr lang="en-US" altLang="ja-JP" sz="1800">
                <a:ea typeface="MS PGothic" panose="020B0600070205080204" pitchFamily="34" charset="-128"/>
              </a:rPr>
              <a:t>disposition</a:t>
            </a:r>
            <a:r>
              <a:rPr lang="ja-JP" altLang="en-US" sz="1800">
                <a:ea typeface="MS PGothic" panose="020B0600070205080204" pitchFamily="34" charset="-128"/>
              </a:rPr>
              <a:t>”</a:t>
            </a:r>
            <a:r>
              <a:rPr lang="en-US" altLang="ja-JP" sz="1800">
                <a:ea typeface="MS PGothic" panose="020B0600070205080204" pitchFamily="34" charset="-128"/>
              </a:rPr>
              <a:t>, one of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Pointer to a handler routine, whose int argument is the kind of signal raised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SIG_IGN – ignore the signal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SIG_DFL – use default handler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Returns previous disposition for this signal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Details: </a:t>
            </a:r>
            <a:r>
              <a:rPr lang="en-US" altLang="en-US" sz="1800">
                <a:latin typeface="Courier New" panose="02070309020205020404" pitchFamily="49" charset="0"/>
              </a:rPr>
              <a:t>man signal</a:t>
            </a:r>
            <a:r>
              <a:rPr lang="en-US" altLang="en-US" sz="1800"/>
              <a:t> and </a:t>
            </a:r>
            <a:r>
              <a:rPr lang="en-US" altLang="en-US" sz="1800">
                <a:latin typeface="Courier New" panose="02070309020205020404" pitchFamily="49" charset="0"/>
              </a:rPr>
              <a:t>man 7 signal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3">
            <a:extLst>
              <a:ext uri="{FF2B5EF4-FFF2-40B4-BE49-F238E27FC236}">
                <a16:creationId xmlns:a16="http://schemas.microsoft.com/office/drawing/2014/main" id="{20578B02-EA24-B325-AE8B-9DCB0F8E9F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3970" name="Footer Placeholder 4">
            <a:extLst>
              <a:ext uri="{FF2B5EF4-FFF2-40B4-BE49-F238E27FC236}">
                <a16:creationId xmlns:a16="http://schemas.microsoft.com/office/drawing/2014/main" id="{FC311BE5-D23D-BD28-BA47-9E7B967F3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3971" name="Slide Number Placeholder 5">
            <a:extLst>
              <a:ext uri="{FF2B5EF4-FFF2-40B4-BE49-F238E27FC236}">
                <a16:creationId xmlns:a16="http://schemas.microsoft.com/office/drawing/2014/main" id="{BA3C38E1-F170-A2B1-EC9B-D651810C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ABB37C-9D38-4FA9-85AE-DA4E2E9B8BE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4493848F-0EBF-3F5C-C9C5-08F08180C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Handlers: Example 1</a:t>
            </a: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id="{989A8342-8FCA-0A20-CE67-F9D9136FA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1447800"/>
            <a:ext cx="4381500" cy="44751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#include &lt;signal.h&gt;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#include &lt;stdbool.h&gt;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#include &lt;stdlib.h&gt;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#include </a:t>
            </a:r>
            <a:r>
              <a:rPr lang="ja-JP" altLang="en-US" sz="1600">
                <a:latin typeface="Courier New" panose="02070309020205020404" pitchFamily="49" charset="0"/>
              </a:rPr>
              <a:t>“</a:t>
            </a:r>
            <a:r>
              <a:rPr lang="en-US" altLang="ja-JP" sz="1600">
                <a:latin typeface="Courier New" panose="02070309020205020404" pitchFamily="49" charset="0"/>
              </a:rPr>
              <a:t>csapp.h"</a:t>
            </a:r>
          </a:p>
          <a:p>
            <a:endParaRPr lang="en-US" altLang="en-US" sz="1600">
              <a:latin typeface="Courier New" panose="02070309020205020404" pitchFamily="49" charset="0"/>
            </a:endParaRPr>
          </a:p>
          <a:p>
            <a:r>
              <a:rPr lang="en-US" altLang="en-US" sz="1600">
                <a:latin typeface="Courier New" panose="02070309020205020404" pitchFamily="49" charset="0"/>
              </a:rPr>
              <a:t>void sigint_handler(int sig) {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Sio_puts("Control-C caught.\n");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_exit(0);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int main(void) {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signal(SIGINT, sigint_handler);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while (true) {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} 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3">
            <a:extLst>
              <a:ext uri="{FF2B5EF4-FFF2-40B4-BE49-F238E27FC236}">
                <a16:creationId xmlns:a16="http://schemas.microsoft.com/office/drawing/2014/main" id="{609F917E-A027-7DA9-1B68-74FA7377A4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4994" name="Footer Placeholder 4">
            <a:extLst>
              <a:ext uri="{FF2B5EF4-FFF2-40B4-BE49-F238E27FC236}">
                <a16:creationId xmlns:a16="http://schemas.microsoft.com/office/drawing/2014/main" id="{C308A877-7113-0CA5-2571-E818D1FB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4995" name="Slide Number Placeholder 5">
            <a:extLst>
              <a:ext uri="{FF2B5EF4-FFF2-40B4-BE49-F238E27FC236}">
                <a16:creationId xmlns:a16="http://schemas.microsoft.com/office/drawing/2014/main" id="{B03CA948-A886-C8BC-FE30-106A4276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9BE3EB-96F3-4F45-81B5-BA2A5713B0E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96431BBF-C3CD-77B2-7CC7-8C69FF637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_exit() is not a typo!</a:t>
            </a:r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5EA5F567-E7B9-086C-5C55-5111BE42B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Only async-signal-safe functions can safely be called from a signal handler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_exit() is async-signal-safe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Immediately terminates the program without calling functions registered with atexit() or flushing buffered output for streams, such as stdout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Many standard library functions, such as exit() and printf(), are not async-signal-safe!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Beware! Previous editions of the textbook incorrectly called printf() from signal handlers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Consult </a:t>
            </a:r>
            <a:r>
              <a:rPr lang="en-US" altLang="en-US" b="0"/>
              <a:t>man 7 signal</a:t>
            </a:r>
            <a:r>
              <a:rPr lang="en-US" altLang="en-US"/>
              <a:t> for a complete list of async-signal-safe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3">
            <a:extLst>
              <a:ext uri="{FF2B5EF4-FFF2-40B4-BE49-F238E27FC236}">
                <a16:creationId xmlns:a16="http://schemas.microsoft.com/office/drawing/2014/main" id="{C106EDB8-ABD7-E5C2-37EB-33CFE7AA8BB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6018" name="Footer Placeholder 4">
            <a:extLst>
              <a:ext uri="{FF2B5EF4-FFF2-40B4-BE49-F238E27FC236}">
                <a16:creationId xmlns:a16="http://schemas.microsoft.com/office/drawing/2014/main" id="{5BDDAD0E-33D2-3E58-1726-E3FCB73F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6019" name="Slide Number Placeholder 5">
            <a:extLst>
              <a:ext uri="{FF2B5EF4-FFF2-40B4-BE49-F238E27FC236}">
                <a16:creationId xmlns:a16="http://schemas.microsoft.com/office/drawing/2014/main" id="{03CD141C-9012-E4CE-813E-1B1B3D1C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3DDCF1-E33B-4690-B26F-BE388A24D2F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F0DD22F1-503B-76DD-ADDF-870FA2930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Handlers: Example 2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id="{9806BFDE-0D01-0D49-6FCB-F8EACB4A7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1371600"/>
            <a:ext cx="3763963" cy="50165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&lt;signal.h&gt;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&lt;stdbool.h&gt;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&lt;stdlib.h&gt;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"csapp.h"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sigalrm_handler(int sig)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static int ticks = 5;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Sio_puts("tick\n");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ticks -= 1;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if (ticks &gt; 0)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signal(SIGALRM,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sigalrm_handler);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alarm(1);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} else {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Sio_puts("*BOOM!*\n");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_exit(0);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}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86022" name="Rectangle 4">
            <a:extLst>
              <a:ext uri="{FF2B5EF4-FFF2-40B4-BE49-F238E27FC236}">
                <a16:creationId xmlns:a16="http://schemas.microsoft.com/office/drawing/2014/main" id="{9896CA3F-5DB8-E0DC-8844-D809A9B28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1371600"/>
            <a:ext cx="3976687" cy="254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main(void) {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signal(SIGALRM,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sigalrm_handler);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alarm(1); /* send SIGALRM in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 1 second */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while (true) {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/* handler returns here */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}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86023" name="Rectangle 5">
            <a:extLst>
              <a:ext uri="{FF2B5EF4-FFF2-40B4-BE49-F238E27FC236}">
                <a16:creationId xmlns:a16="http://schemas.microsoft.com/office/drawing/2014/main" id="{519E90C0-A4D2-0F88-06C1-47E351724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651000" cy="2047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 ./alrm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tick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tick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tick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tick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tick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*BOOM!*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UNIX%</a:t>
            </a:r>
          </a:p>
        </p:txBody>
      </p:sp>
      <p:sp>
        <p:nvSpPr>
          <p:cNvPr id="414726" name="Oval 6">
            <a:extLst>
              <a:ext uri="{FF2B5EF4-FFF2-40B4-BE49-F238E27FC236}">
                <a16:creationId xmlns:a16="http://schemas.microsoft.com/office/drawing/2014/main" id="{D3DF0D5E-94DE-051B-8E33-74B50FAE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67200"/>
            <a:ext cx="3352800" cy="6858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414727" name="Line 7">
            <a:extLst>
              <a:ext uri="{FF2B5EF4-FFF2-40B4-BE49-F238E27FC236}">
                <a16:creationId xmlns:a16="http://schemas.microsoft.com/office/drawing/2014/main" id="{3B0D977D-259D-768C-940A-A3C6CEB478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648200"/>
            <a:ext cx="4572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728" name="Text Box 8">
            <a:extLst>
              <a:ext uri="{FF2B5EF4-FFF2-40B4-BE49-F238E27FC236}">
                <a16:creationId xmlns:a16="http://schemas.microsoft.com/office/drawing/2014/main" id="{833891C7-51E6-2627-B701-8CFE79894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648200"/>
            <a:ext cx="2438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signal</a:t>
            </a:r>
            <a:r>
              <a:rPr lang="en-US" altLang="en-US" sz="1600">
                <a:latin typeface="Tahoma" panose="020B0604030504040204" pitchFamily="34" charset="0"/>
              </a:rPr>
              <a:t> resets handler to default action each time handler runs, </a:t>
            </a:r>
            <a:r>
              <a:rPr lang="en-US" altLang="en-US" sz="1600">
                <a:latin typeface="Courier New" panose="02070309020205020404" pitchFamily="49" charset="0"/>
              </a:rPr>
              <a:t>sigaction</a:t>
            </a:r>
            <a:r>
              <a:rPr lang="en-US" altLang="en-US" sz="1600">
                <a:latin typeface="Tahoma" panose="020B0604030504040204" pitchFamily="34" charset="0"/>
              </a:rPr>
              <a:t> does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6" grpId="0" animBg="1"/>
      <p:bldP spid="4147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EECD192A-FCAC-FFBD-731A-E9D7F7F568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966716E2-05BF-8E6E-F5F3-F4F332A51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A9FBFF4C-8FF4-0315-8829-10726767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EB2242-F104-4CD3-BA64-C4AB008D772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2" name="AutoShape 2">
            <a:extLst>
              <a:ext uri="{FF2B5EF4-FFF2-40B4-BE49-F238E27FC236}">
                <a16:creationId xmlns:a16="http://schemas.microsoft.com/office/drawing/2014/main" id="{154BE674-59B9-352F-7CF0-7C90F3082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3886200" cy="281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3A226DA0-3F05-296F-0877-D21BEF253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 Table (Interrupt Vector)</a:t>
            </a:r>
          </a:p>
        </p:txBody>
      </p:sp>
      <p:sp>
        <p:nvSpPr>
          <p:cNvPr id="22534" name="Rectangle 4">
            <a:extLst>
              <a:ext uri="{FF2B5EF4-FFF2-40B4-BE49-F238E27FC236}">
                <a16:creationId xmlns:a16="http://schemas.microsoft.com/office/drawing/2014/main" id="{8E4483B0-3E61-1012-26B2-4BF9B9851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How to find appropriate handler?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Initialized by OS at boot time</a:t>
            </a:r>
          </a:p>
        </p:txBody>
      </p:sp>
      <p:sp>
        <p:nvSpPr>
          <p:cNvPr id="22535" name="Rectangle 5">
            <a:extLst>
              <a:ext uri="{FF2B5EF4-FFF2-40B4-BE49-F238E27FC236}">
                <a16:creationId xmlns:a16="http://schemas.microsoft.com/office/drawing/2014/main" id="{48A8B2B5-B42D-BFCB-DDBB-3AB7D66B9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35814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>
            <a:lvl1pPr marL="457200" indent="-457200" defTabSz="895350"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8953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800" b="0">
                <a:latin typeface="Tahoma" panose="020B0604030504040204" pitchFamily="34" charset="0"/>
              </a:rPr>
              <a:t>Each event type has an exception number k</a:t>
            </a:r>
            <a:r>
              <a:rPr lang="en-US" altLang="en-US" sz="1800" b="0">
                <a:latin typeface="Tahoma" panose="020B060403050404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1800" b="0">
                <a:latin typeface="Tahoma" panose="020B0604030504040204" pitchFamily="34" charset="0"/>
              </a:rPr>
              <a:t>0…n-1</a:t>
            </a:r>
          </a:p>
          <a:p>
            <a:pPr>
              <a:buFontTx/>
              <a:buAutoNum type="arabicPeriod"/>
            </a:pPr>
            <a:endParaRPr lang="en-US" altLang="en-US" sz="1800" b="0">
              <a:latin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1800" b="0">
                <a:latin typeface="Tahoma" panose="020B0604030504040204" pitchFamily="34" charset="0"/>
              </a:rPr>
              <a:t>Interrupt vector</a:t>
            </a:r>
            <a:r>
              <a:rPr lang="en-US" altLang="en-US" sz="1800" b="0" i="1">
                <a:latin typeface="Tahoma" panose="020B0604030504040204" pitchFamily="34" charset="0"/>
              </a:rPr>
              <a:t> </a:t>
            </a:r>
            <a:r>
              <a:rPr lang="en-US" altLang="en-US" sz="1800" b="0">
                <a:latin typeface="Tahoma" panose="020B0604030504040204" pitchFamily="34" charset="0"/>
              </a:rPr>
              <a:t>(a jump table) entry k points to an exception handler</a:t>
            </a:r>
          </a:p>
          <a:p>
            <a:pPr>
              <a:buFontTx/>
              <a:buAutoNum type="arabicPeriod"/>
            </a:pPr>
            <a:endParaRPr lang="en-US" altLang="en-US" sz="1800" b="0">
              <a:latin typeface="Tahoma" panose="020B060403050404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1800" b="0">
                <a:latin typeface="Tahoma" panose="020B0604030504040204" pitchFamily="34" charset="0"/>
              </a:rPr>
              <a:t>Handler k is called each time exception k occurs</a:t>
            </a:r>
          </a:p>
        </p:txBody>
      </p:sp>
      <p:sp>
        <p:nvSpPr>
          <p:cNvPr id="22536" name="Rectangle 6">
            <a:extLst>
              <a:ext uri="{FF2B5EF4-FFF2-40B4-BE49-F238E27FC236}">
                <a16:creationId xmlns:a16="http://schemas.microsoft.com/office/drawing/2014/main" id="{60521C46-6FE8-7CD5-1EC6-0B1B48AFB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2209800"/>
            <a:ext cx="17795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Interrupt vector</a:t>
            </a:r>
          </a:p>
        </p:txBody>
      </p:sp>
      <p:sp>
        <p:nvSpPr>
          <p:cNvPr id="22537" name="Text Box 7">
            <a:extLst>
              <a:ext uri="{FF2B5EF4-FFF2-40B4-BE49-F238E27FC236}">
                <a16:creationId xmlns:a16="http://schemas.microsoft.com/office/drawing/2014/main" id="{3C7D7E37-2A5A-58E7-17BA-6A6D1C0A0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1157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Exception</a:t>
            </a:r>
          </a:p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numbers</a:t>
            </a:r>
          </a:p>
        </p:txBody>
      </p:sp>
      <p:sp>
        <p:nvSpPr>
          <p:cNvPr id="22538" name="Text Box 8">
            <a:extLst>
              <a:ext uri="{FF2B5EF4-FFF2-40B4-BE49-F238E27FC236}">
                <a16:creationId xmlns:a16="http://schemas.microsoft.com/office/drawing/2014/main" id="{81708E6F-2C48-527A-711E-A70D086DB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2539" name="Text Box 9">
            <a:extLst>
              <a:ext uri="{FF2B5EF4-FFF2-40B4-BE49-F238E27FC236}">
                <a16:creationId xmlns:a16="http://schemas.microsoft.com/office/drawing/2014/main" id="{8D50059C-711F-10E9-7631-C93AC766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2540" name="Text Box 10">
            <a:extLst>
              <a:ext uri="{FF2B5EF4-FFF2-40B4-BE49-F238E27FC236}">
                <a16:creationId xmlns:a16="http://schemas.microsoft.com/office/drawing/2014/main" id="{B1BC080C-A77B-DAB7-8842-82CF3A3A3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05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2541" name="Text Box 11">
            <a:extLst>
              <a:ext uri="{FF2B5EF4-FFF2-40B4-BE49-F238E27FC236}">
                <a16:creationId xmlns:a16="http://schemas.microsoft.com/office/drawing/2014/main" id="{CD9786CC-A9EC-DAEB-8C23-F189AEF9B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267200"/>
            <a:ext cx="519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n-1</a:t>
            </a:r>
          </a:p>
        </p:txBody>
      </p:sp>
      <p:sp>
        <p:nvSpPr>
          <p:cNvPr id="22542" name="Text Box 12">
            <a:extLst>
              <a:ext uri="{FF2B5EF4-FFF2-40B4-BE49-F238E27FC236}">
                <a16:creationId xmlns:a16="http://schemas.microsoft.com/office/drawing/2014/main" id="{BA09746A-EEDD-42D6-2707-85B55DA2E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67200"/>
            <a:ext cx="251460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Address of handler n-1</a:t>
            </a:r>
          </a:p>
        </p:txBody>
      </p:sp>
      <p:sp>
        <p:nvSpPr>
          <p:cNvPr id="22543" name="Text Box 13">
            <a:extLst>
              <a:ext uri="{FF2B5EF4-FFF2-40B4-BE49-F238E27FC236}">
                <a16:creationId xmlns:a16="http://schemas.microsoft.com/office/drawing/2014/main" id="{B58AB4DD-60A4-B247-1DB1-AF759BBED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05200"/>
            <a:ext cx="251460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Address of handler 2</a:t>
            </a:r>
          </a:p>
        </p:txBody>
      </p:sp>
      <p:sp>
        <p:nvSpPr>
          <p:cNvPr id="22544" name="Text Box 14">
            <a:extLst>
              <a:ext uri="{FF2B5EF4-FFF2-40B4-BE49-F238E27FC236}">
                <a16:creationId xmlns:a16="http://schemas.microsoft.com/office/drawing/2014/main" id="{239345B4-9557-2361-2C90-9CF8765CE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251460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Address of handler 1</a:t>
            </a:r>
          </a:p>
        </p:txBody>
      </p:sp>
      <p:sp>
        <p:nvSpPr>
          <p:cNvPr id="22545" name="Text Box 15">
            <a:extLst>
              <a:ext uri="{FF2B5EF4-FFF2-40B4-BE49-F238E27FC236}">
                <a16:creationId xmlns:a16="http://schemas.microsoft.com/office/drawing/2014/main" id="{E8F3A466-08B4-C55C-BA66-70A98B44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43200"/>
            <a:ext cx="251460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Address of handler 0</a:t>
            </a:r>
          </a:p>
        </p:txBody>
      </p:sp>
      <p:sp>
        <p:nvSpPr>
          <p:cNvPr id="22546" name="Text Box 16">
            <a:extLst>
              <a:ext uri="{FF2B5EF4-FFF2-40B4-BE49-F238E27FC236}">
                <a16:creationId xmlns:a16="http://schemas.microsoft.com/office/drawing/2014/main" id="{5BB814BA-EF66-BDE0-BA65-3847B6577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86200"/>
            <a:ext cx="251460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…</a:t>
            </a:r>
          </a:p>
        </p:txBody>
      </p:sp>
      <p:sp>
        <p:nvSpPr>
          <p:cNvPr id="22547" name="Text Box 17">
            <a:extLst>
              <a:ext uri="{FF2B5EF4-FFF2-40B4-BE49-F238E27FC236}">
                <a16:creationId xmlns:a16="http://schemas.microsoft.com/office/drawing/2014/main" id="{EDEBF85E-B4EB-01E1-1E06-326159EF9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86200"/>
            <a:ext cx="371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>
            <a:extLst>
              <a:ext uri="{FF2B5EF4-FFF2-40B4-BE49-F238E27FC236}">
                <a16:creationId xmlns:a16="http://schemas.microsoft.com/office/drawing/2014/main" id="{18137C45-726A-D5BE-95E1-BA8E465CC0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7042" name="Footer Placeholder 4">
            <a:extLst>
              <a:ext uri="{FF2B5EF4-FFF2-40B4-BE49-F238E27FC236}">
                <a16:creationId xmlns:a16="http://schemas.microsoft.com/office/drawing/2014/main" id="{28219A0E-555F-0302-B523-8932A34F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7043" name="Slide Number Placeholder 5">
            <a:extLst>
              <a:ext uri="{FF2B5EF4-FFF2-40B4-BE49-F238E27FC236}">
                <a16:creationId xmlns:a16="http://schemas.microsoft.com/office/drawing/2014/main" id="{D9CFE948-6A6F-15CE-1ED4-4E32EA58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DD70DD-62E8-454C-A324-214ACFBFC59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5D288478-862F-1F48-4C62-6DF521C4A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Handlers (POSIX)</a:t>
            </a:r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E78C6C27-3FBB-5E72-C007-40BD303D6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Modern UNIX/Linux allow more control: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  int sigaction(int sig,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          const struct sigaction *act,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          struct sigaction *oact);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struct sigaction</a:t>
            </a:r>
            <a:r>
              <a:rPr lang="en-US" altLang="en-US"/>
              <a:t> includes a handler: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  void sa_handler(int sig);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Courier New" panose="02070309020205020404" pitchFamily="49" charset="0"/>
              </a:rPr>
              <a:t>Signal</a:t>
            </a:r>
            <a:r>
              <a:rPr lang="en-US" altLang="en-US"/>
              <a:t> from </a:t>
            </a:r>
            <a:r>
              <a:rPr lang="en-US" altLang="en-US">
                <a:latin typeface="Courier New" panose="02070309020205020404" pitchFamily="49" charset="0"/>
              </a:rPr>
              <a:t>csapp.c</a:t>
            </a:r>
            <a:r>
              <a:rPr lang="en-US" altLang="en-US"/>
              <a:t> is a wrapper around </a:t>
            </a:r>
            <a:r>
              <a:rPr lang="en-US" altLang="en-US">
                <a:latin typeface="Courier New" panose="02070309020205020404" pitchFamily="49" charset="0"/>
              </a:rPr>
              <a:t>sigaction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3">
            <a:extLst>
              <a:ext uri="{FF2B5EF4-FFF2-40B4-BE49-F238E27FC236}">
                <a16:creationId xmlns:a16="http://schemas.microsoft.com/office/drawing/2014/main" id="{80BEC185-ADE9-37C2-9812-4475843620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8066" name="Footer Placeholder 4">
            <a:extLst>
              <a:ext uri="{FF2B5EF4-FFF2-40B4-BE49-F238E27FC236}">
                <a16:creationId xmlns:a16="http://schemas.microsoft.com/office/drawing/2014/main" id="{77537F20-665E-AFCD-FE5C-4EF21141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8067" name="Slide Number Placeholder 5">
            <a:extLst>
              <a:ext uri="{FF2B5EF4-FFF2-40B4-BE49-F238E27FC236}">
                <a16:creationId xmlns:a16="http://schemas.microsoft.com/office/drawing/2014/main" id="{308D9FFF-F34F-B5CD-58A8-5A8288B9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0C5E40-E13A-4462-8CBB-EA81B6FF23E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EC63AA1E-2075-F03F-9F2B-93DBBFF79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Pending Signals Not Queued</a:t>
            </a:r>
          </a:p>
        </p:txBody>
      </p:sp>
      <p:sp>
        <p:nvSpPr>
          <p:cNvPr id="88069" name="Text Box 3">
            <a:extLst>
              <a:ext uri="{FF2B5EF4-FFF2-40B4-BE49-F238E27FC236}">
                <a16:creationId xmlns:a16="http://schemas.microsoft.com/office/drawing/2014/main" id="{07C86ECC-4A4D-1B0D-F277-EB19400F6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23950"/>
            <a:ext cx="6858000" cy="5262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volatile int ccount = 0;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child_handler(int sig)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int   child_status;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pid_t pid = wait(&amp;child_status);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ccount -= 1;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Sio_puts("Received signal "); Sio_putl(sig);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Sio_puts(" from process "); Sio_putl(pid); Sio_puts("\n");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4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example(void)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pid_t pid[N];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int   child_status, i;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ccount = N;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Signal(SIGCHLD, child_handler);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for (i = 0; i &lt; N; i+=1)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if ((pid[i] = fork()) == 0) 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    /* Child: Exit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    exit(0);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while (ccount &gt; 0)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pause();/* Suspend until signal occurs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8070" name="Text Box 4">
            <a:extLst>
              <a:ext uri="{FF2B5EF4-FFF2-40B4-BE49-F238E27FC236}">
                <a16:creationId xmlns:a16="http://schemas.microsoft.com/office/drawing/2014/main" id="{65A41992-74EF-B8BE-6191-2F3F0488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143000"/>
            <a:ext cx="3198813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Tahoma" panose="020B0604030504040204" pitchFamily="34" charset="0"/>
              </a:rPr>
              <a:t>For each signal type, single bit indicates whether a signal is pending</a:t>
            </a:r>
          </a:p>
        </p:txBody>
      </p:sp>
      <p:sp>
        <p:nvSpPr>
          <p:cNvPr id="88071" name="Text Box 5">
            <a:extLst>
              <a:ext uri="{FF2B5EF4-FFF2-40B4-BE49-F238E27FC236}">
                <a16:creationId xmlns:a16="http://schemas.microsoft.com/office/drawing/2014/main" id="{12AA1A64-E2A2-1C9C-FB23-6055421D9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19600"/>
            <a:ext cx="3198813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Tahoma" panose="020B0604030504040204" pitchFamily="34" charset="0"/>
              </a:rPr>
              <a:t>Will probably lose some signals: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ccount</a:t>
            </a:r>
            <a:r>
              <a:rPr lang="en-US" altLang="en-US" sz="2000">
                <a:latin typeface="Tahoma" panose="020B0604030504040204" pitchFamily="34" charset="0"/>
              </a:rPr>
              <a:t> never reaches 0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>
            <a:extLst>
              <a:ext uri="{FF2B5EF4-FFF2-40B4-BE49-F238E27FC236}">
                <a16:creationId xmlns:a16="http://schemas.microsoft.com/office/drawing/2014/main" id="{C922125D-4AA3-687E-B1C1-50DFB82358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89090" name="Footer Placeholder 4">
            <a:extLst>
              <a:ext uri="{FF2B5EF4-FFF2-40B4-BE49-F238E27FC236}">
                <a16:creationId xmlns:a16="http://schemas.microsoft.com/office/drawing/2014/main" id="{5E791E4E-72CF-5A11-6E62-0D719A4B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89091" name="Slide Number Placeholder 5">
            <a:extLst>
              <a:ext uri="{FF2B5EF4-FFF2-40B4-BE49-F238E27FC236}">
                <a16:creationId xmlns:a16="http://schemas.microsoft.com/office/drawing/2014/main" id="{043993F1-D906-295F-30DF-7A0E2D9F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BAB102-6FD1-46C1-B755-FC5A51E5390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C781941D-1A5C-7151-EB16-24E3D0B8A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Living With Non-Queuing Signals</a:t>
            </a:r>
          </a:p>
        </p:txBody>
      </p:sp>
      <p:sp>
        <p:nvSpPr>
          <p:cNvPr id="89093" name="Text Box 3">
            <a:extLst>
              <a:ext uri="{FF2B5EF4-FFF2-40B4-BE49-F238E27FC236}">
                <a16:creationId xmlns:a16="http://schemas.microsoft.com/office/drawing/2014/main" id="{1C176DA0-E3FB-AA58-0586-EF361AE4F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41550"/>
            <a:ext cx="8153400" cy="4032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child_handler2(int sig)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int   child_status;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pid_t pid;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while ((pid = waitpid(-1, &amp;child_status, WNOHANG)) &gt; 0)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ccount -= 1;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Sio_puts("Received signal "); Sio_putl(sig);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example(void)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Signal(SIGCHLD, child_handler2);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9094" name="Text Box 4">
            <a:extLst>
              <a:ext uri="{FF2B5EF4-FFF2-40B4-BE49-F238E27FC236}">
                <a16:creationId xmlns:a16="http://schemas.microsoft.com/office/drawing/2014/main" id="{708A4670-CB45-878D-37BB-0F90B3D8C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1270000"/>
            <a:ext cx="46275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Must check for all terminated jobs:</a:t>
            </a:r>
          </a:p>
          <a:p>
            <a:pPr algn="ctr" eaLnBrk="1" hangingPunct="1"/>
            <a:r>
              <a:rPr lang="en-US" altLang="en-US" sz="2000">
                <a:latin typeface="Tahoma" panose="020B0604030504040204" pitchFamily="34" charset="0"/>
              </a:rPr>
              <a:t>typically loop with </a:t>
            </a:r>
            <a:r>
              <a:rPr lang="en-US" altLang="en-US" sz="2000">
                <a:latin typeface="Courier New" panose="02070309020205020404" pitchFamily="49" charset="0"/>
              </a:rPr>
              <a:t>wait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>
            <a:extLst>
              <a:ext uri="{FF2B5EF4-FFF2-40B4-BE49-F238E27FC236}">
                <a16:creationId xmlns:a16="http://schemas.microsoft.com/office/drawing/2014/main" id="{86E642D4-396E-FD5E-3BC4-01B71F4241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0114" name="Footer Placeholder 4">
            <a:extLst>
              <a:ext uri="{FF2B5EF4-FFF2-40B4-BE49-F238E27FC236}">
                <a16:creationId xmlns:a16="http://schemas.microsoft.com/office/drawing/2014/main" id="{389F3E25-D714-E9B0-C9F0-88F4C7A8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0115" name="Slide Number Placeholder 5">
            <a:extLst>
              <a:ext uri="{FF2B5EF4-FFF2-40B4-BE49-F238E27FC236}">
                <a16:creationId xmlns:a16="http://schemas.microsoft.com/office/drawing/2014/main" id="{6B5C0C82-4D5C-2CAA-05B3-A5B99893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C88150-18AB-4EE3-AC8E-42818541727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F8B3E27C-317F-1D7E-4C53-5F9BD32FC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does </a:t>
            </a:r>
            <a:r>
              <a:rPr lang="en-US" altLang="en-US" b="0"/>
              <a:t>volatile</a:t>
            </a:r>
            <a:r>
              <a:rPr lang="en-US" altLang="en-US"/>
              <a:t> mean?</a:t>
            </a:r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9AC23A05-FD8C-B4DC-E3D2-1A3165679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Within the main program, i.e., functions called from main(), the variable may appear to change value spontaneously or unexpectedly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Variables shared between the main program and a signal handler or between signal handlers should defined as volatile</a:t>
            </a:r>
          </a:p>
        </p:txBody>
      </p:sp>
      <p:sp>
        <p:nvSpPr>
          <p:cNvPr id="90118" name="Text Box 3">
            <a:extLst>
              <a:ext uri="{FF2B5EF4-FFF2-40B4-BE49-F238E27FC236}">
                <a16:creationId xmlns:a16="http://schemas.microsoft.com/office/drawing/2014/main" id="{C005DD2B-1885-6A0F-0ED3-EF0168E41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36850"/>
            <a:ext cx="6858000" cy="13843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void example(void)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…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while (ccount &gt; 0)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	pause();/* Suspend until signal occurs */</a:t>
            </a:r>
          </a:p>
          <a:p>
            <a:pPr>
              <a:spcBef>
                <a:spcPct val="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Date Placeholder 3">
            <a:extLst>
              <a:ext uri="{FF2B5EF4-FFF2-40B4-BE49-F238E27FC236}">
                <a16:creationId xmlns:a16="http://schemas.microsoft.com/office/drawing/2014/main" id="{3E139F8B-0931-386A-7EDC-81001332B08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1138" name="Footer Placeholder 4">
            <a:extLst>
              <a:ext uri="{FF2B5EF4-FFF2-40B4-BE49-F238E27FC236}">
                <a16:creationId xmlns:a16="http://schemas.microsoft.com/office/drawing/2014/main" id="{A63AD8DD-CF15-E6CE-F656-8FCF537F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1139" name="Slide Number Placeholder 5">
            <a:extLst>
              <a:ext uri="{FF2B5EF4-FFF2-40B4-BE49-F238E27FC236}">
                <a16:creationId xmlns:a16="http://schemas.microsoft.com/office/drawing/2014/main" id="{DBAA14A9-979A-A7BE-B700-C3F6AD96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F94F3C-D933-4501-8813-44F508A36FC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53F8A487-9AD7-BADE-C3FE-0F3FD748C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Signal Handler Funkiness</a:t>
            </a:r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420E643C-C59E-306E-DA11-7B39CAEC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signal arrival during long system calls, e.g., </a:t>
            </a:r>
            <a:r>
              <a:rPr lang="en-US" altLang="en-US">
                <a:latin typeface="Courier New" panose="02070309020205020404" pitchFamily="49" charset="0"/>
              </a:rPr>
              <a:t>read</a:t>
            </a:r>
            <a:endParaRPr lang="en-US" altLang="en-US"/>
          </a:p>
          <a:p>
            <a:pPr eaLnBrk="1" hangingPunct="1"/>
            <a:r>
              <a:rPr lang="en-US" altLang="en-US"/>
              <a:t>Signal handler interrupts </a:t>
            </a:r>
            <a:r>
              <a:rPr lang="en-US" altLang="en-US">
                <a:latin typeface="Courier New" panose="02070309020205020404" pitchFamily="49" charset="0"/>
              </a:rPr>
              <a:t>read()</a:t>
            </a:r>
            <a:r>
              <a:rPr lang="en-US" altLang="en-US"/>
              <a:t> call</a:t>
            </a:r>
          </a:p>
          <a:p>
            <a:pPr lvl="1" eaLnBrk="1" hangingPunct="1"/>
            <a:r>
              <a:rPr lang="en-US" altLang="en-US"/>
              <a:t>Some flavors of Unix (e.g., Solaris):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read()</a:t>
            </a:r>
            <a:r>
              <a:rPr lang="en-US" altLang="en-US"/>
              <a:t> fails with </a:t>
            </a:r>
            <a:r>
              <a:rPr lang="en-US" altLang="en-US">
                <a:latin typeface="Courier New" panose="02070309020205020404" pitchFamily="49" charset="0"/>
              </a:rPr>
              <a:t>errno==EINTER</a:t>
            </a:r>
          </a:p>
          <a:p>
            <a:pPr lvl="2" eaLnBrk="1" hangingPunct="1"/>
            <a:r>
              <a:rPr lang="en-US" altLang="en-US"/>
              <a:t>Application program may restart the slow system call</a:t>
            </a:r>
          </a:p>
          <a:p>
            <a:pPr lvl="1" eaLnBrk="1" hangingPunct="1"/>
            <a:r>
              <a:rPr lang="en-US" altLang="en-US"/>
              <a:t>Some flavors of Unix (e.g., Linux):</a:t>
            </a:r>
          </a:p>
          <a:p>
            <a:pPr lvl="2" eaLnBrk="1" hangingPunct="1"/>
            <a:r>
              <a:rPr lang="en-US" altLang="en-US"/>
              <a:t>Upon return from signal handler, </a:t>
            </a:r>
            <a:r>
              <a:rPr lang="en-US" altLang="en-US">
                <a:latin typeface="Courier New" panose="02070309020205020404" pitchFamily="49" charset="0"/>
              </a:rPr>
              <a:t>read()</a:t>
            </a:r>
            <a:r>
              <a:rPr lang="en-US" altLang="en-US"/>
              <a:t> restarted automatically</a:t>
            </a:r>
          </a:p>
          <a:p>
            <a:pPr eaLnBrk="1" hangingPunct="1"/>
            <a:r>
              <a:rPr lang="en-US" altLang="en-US"/>
              <a:t>Subtle differences like these complicate writing portable code with signals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Signal</a:t>
            </a:r>
            <a:r>
              <a:rPr lang="en-US" altLang="en-US"/>
              <a:t> wrapper in </a:t>
            </a:r>
            <a:r>
              <a:rPr lang="en-US" altLang="en-US">
                <a:latin typeface="Courier New" panose="02070309020205020404" pitchFamily="49" charset="0"/>
              </a:rPr>
              <a:t>csapp.c</a:t>
            </a:r>
            <a:r>
              <a:rPr lang="en-US" altLang="en-US"/>
              <a:t> helps, uses </a:t>
            </a:r>
            <a:r>
              <a:rPr lang="en-US" altLang="en-US">
                <a:latin typeface="Courier New" panose="02070309020205020404" pitchFamily="49" charset="0"/>
              </a:rPr>
              <a:t>sigaction</a:t>
            </a:r>
            <a:r>
              <a:rPr lang="en-US" altLang="en-US"/>
              <a:t> to restart system calls automatically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Date Placeholder 3">
            <a:extLst>
              <a:ext uri="{FF2B5EF4-FFF2-40B4-BE49-F238E27FC236}">
                <a16:creationId xmlns:a16="http://schemas.microsoft.com/office/drawing/2014/main" id="{1856094E-B4CE-5220-705F-497149F43D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2162" name="Footer Placeholder 4">
            <a:extLst>
              <a:ext uri="{FF2B5EF4-FFF2-40B4-BE49-F238E27FC236}">
                <a16:creationId xmlns:a16="http://schemas.microsoft.com/office/drawing/2014/main" id="{4E0C1BF2-C0CF-87ED-AC55-2496956B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2163" name="Slide Number Placeholder 5">
            <a:extLst>
              <a:ext uri="{FF2B5EF4-FFF2-40B4-BE49-F238E27FC236}">
                <a16:creationId xmlns:a16="http://schemas.microsoft.com/office/drawing/2014/main" id="{52B6D6C3-69BE-20A6-5640-16BD736B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55792A-89B8-4A45-B25F-FF2A735DA46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id="{1C800B0E-C48E-F114-7776-C66754C42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Handlers (POSIX)</a:t>
            </a:r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51DC4389-374C-B905-A4F2-7B5195D5B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z="1800"/>
              <a:t>Handler can get extra information in </a:t>
            </a:r>
            <a:r>
              <a:rPr lang="en-US" altLang="en-US" sz="1800">
                <a:latin typeface="Courier New" panose="02070309020205020404" pitchFamily="49" charset="0"/>
              </a:rPr>
              <a:t>siginfo_t </a:t>
            </a:r>
            <a:r>
              <a:rPr lang="en-US" altLang="en-US" sz="1800"/>
              <a:t>when using </a:t>
            </a:r>
            <a:r>
              <a:rPr lang="en-US" altLang="en-US" sz="1800">
                <a:latin typeface="Courier New" panose="02070309020205020404" pitchFamily="49" charset="0"/>
              </a:rPr>
              <a:t>sigaction</a:t>
            </a:r>
            <a:r>
              <a:rPr lang="en-US" altLang="en-US" sz="1800"/>
              <a:t> to set handlers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E.g., for SIGSEGV:</a:t>
            </a:r>
          </a:p>
          <a:p>
            <a:pPr lvl="2" eaLnBrk="1" hangingPunct="1"/>
            <a:r>
              <a:rPr lang="en-US" altLang="en-US" sz="1400"/>
              <a:t>Whether virtual address didn</a:t>
            </a:r>
            <a:r>
              <a:rPr lang="ja-JP" altLang="en-US" sz="1400">
                <a:ea typeface="MS PGothic" panose="020B0600070205080204" pitchFamily="34" charset="-128"/>
              </a:rPr>
              <a:t>’</a:t>
            </a:r>
            <a:r>
              <a:rPr lang="en-US" altLang="ja-JP" sz="1400">
                <a:ea typeface="MS PGothic" panose="020B0600070205080204" pitchFamily="34" charset="-128"/>
              </a:rPr>
              <a:t>t map to any physical address, or whether the address was being accessed in a way not permitted (e.g., writing to read-only space)</a:t>
            </a:r>
          </a:p>
          <a:p>
            <a:pPr lvl="2" eaLnBrk="1" hangingPunct="1"/>
            <a:r>
              <a:rPr lang="en-US" altLang="en-US" sz="1400"/>
              <a:t>Address of faulty reference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600"/>
              <a:t>Details:</a:t>
            </a:r>
            <a:r>
              <a:rPr lang="en-US" altLang="en-US" sz="1600">
                <a:latin typeface="Courier New" panose="02070309020205020404" pitchFamily="49" charset="0"/>
              </a:rPr>
              <a:t> man siginfo</a:t>
            </a:r>
          </a:p>
        </p:txBody>
      </p:sp>
      <p:sp>
        <p:nvSpPr>
          <p:cNvPr id="419844" name="Text Box 4">
            <a:extLst>
              <a:ext uri="{FF2B5EF4-FFF2-40B4-BE49-F238E27FC236}">
                <a16:creationId xmlns:a16="http://schemas.microsoft.com/office/drawing/2014/main" id="{9B8ED064-A704-A0C1-FB6F-25E5FD926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331200" cy="206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static void segv_handler(int sig, siginfo_t *sip, ucontext_t *uap)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Sio_puts("Segmentation fault caught!\n");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Sio_puts("Caused by access of invalid address ");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Sio_putl((long)sip-&gt;si_addr);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Sio_puts(".\n");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_exit(1);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nimBg="1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>
            <a:extLst>
              <a:ext uri="{FF2B5EF4-FFF2-40B4-BE49-F238E27FC236}">
                <a16:creationId xmlns:a16="http://schemas.microsoft.com/office/drawing/2014/main" id="{AF3C8BF9-11AB-A88A-7AFA-8D17204FD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value for counter is printed?</a:t>
            </a:r>
          </a:p>
        </p:txBody>
      </p:sp>
      <p:sp>
        <p:nvSpPr>
          <p:cNvPr id="93186" name="Date Placeholder 3">
            <a:extLst>
              <a:ext uri="{FF2B5EF4-FFF2-40B4-BE49-F238E27FC236}">
                <a16:creationId xmlns:a16="http://schemas.microsoft.com/office/drawing/2014/main" id="{2622C643-5EC4-D271-595C-8F29C03E28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3187" name="Footer Placeholder 4">
            <a:extLst>
              <a:ext uri="{FF2B5EF4-FFF2-40B4-BE49-F238E27FC236}">
                <a16:creationId xmlns:a16="http://schemas.microsoft.com/office/drawing/2014/main" id="{3409A82B-7BA8-8F30-AEE9-7BD87252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3188" name="Slide Number Placeholder 5">
            <a:extLst>
              <a:ext uri="{FF2B5EF4-FFF2-40B4-BE49-F238E27FC236}">
                <a16:creationId xmlns:a16="http://schemas.microsoft.com/office/drawing/2014/main" id="{F9A412D0-37C8-CD1D-D331-97D10DCD3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298BB3-42F6-47CE-BAF3-70DCB8D7B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3189" name="Rectangle 3">
            <a:extLst>
              <a:ext uri="{FF2B5EF4-FFF2-40B4-BE49-F238E27FC236}">
                <a16:creationId xmlns:a16="http://schemas.microsoft.com/office/drawing/2014/main" id="{CE2B6D70-C424-6C65-27D0-E28E2CC71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71575"/>
            <a:ext cx="2971800" cy="40322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"csapp.h"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volatile int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counter = 0;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handler(int sig)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counter++;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/*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* Do some work in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* the handler.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*/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sleep(1);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return;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3190" name="Rectangle 3">
            <a:extLst>
              <a:ext uri="{FF2B5EF4-FFF2-40B4-BE49-F238E27FC236}">
                <a16:creationId xmlns:a16="http://schemas.microsoft.com/office/drawing/2014/main" id="{262D638C-9F5A-B208-EEC0-A3053910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138238"/>
            <a:ext cx="5334000" cy="47704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main(void)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int i;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Signal(SIGUSR2, handler);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if (Fork() == 0) {  /* Child */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for (i = 0; i &lt; 5; i++) 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    Kill(getppid(), SIGUSR2);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    printf(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       "sent SIGUSR2 to parent\n");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	exit(0);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Wait(NULL);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printf("counter=%d\n", counter);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exit(0);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218EB-E8CC-2821-109B-E8285257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/>
              </a:rPr>
              <a:t>Signals and Concurrency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7755A-6262-9454-465C-7852CC3C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MS PGothic"/>
              </a:rPr>
              <a:t>Unless signals are blocked, they can arise at any point in the logical control flow of the process</a:t>
            </a:r>
          </a:p>
          <a:p>
            <a:pPr marL="923925" lvl="1" indent="-285750">
              <a:buFont typeface="Wingdings"/>
              <a:buChar char="w"/>
            </a:pPr>
            <a:r>
              <a:rPr lang="en-US" sz="1800" dirty="0">
                <a:solidFill>
                  <a:srgbClr val="000066"/>
                </a:solidFill>
                <a:latin typeface="Arial"/>
              </a:rPr>
              <a:t>From the programmer's viewpoint, signal handlers should be thought of as running </a:t>
            </a:r>
            <a:r>
              <a:rPr lang="en-US" sz="1800" i="1" dirty="0">
                <a:solidFill>
                  <a:srgbClr val="000066"/>
                </a:solidFill>
                <a:latin typeface="Arial"/>
              </a:rPr>
              <a:t>concurrently</a:t>
            </a:r>
            <a:r>
              <a:rPr lang="en-US" sz="1800" dirty="0">
                <a:solidFill>
                  <a:srgbClr val="000066"/>
                </a:solidFill>
                <a:latin typeface="Arial"/>
              </a:rPr>
              <a:t> with the main program (and with each other)</a:t>
            </a:r>
            <a:endParaRPr lang="en-US" sz="1800" dirty="0"/>
          </a:p>
          <a:p>
            <a:endParaRPr lang="en-US" dirty="0"/>
          </a:p>
          <a:p>
            <a:r>
              <a:rPr lang="en-US" sz="2000" dirty="0">
                <a:ea typeface="MS PGothic"/>
              </a:rPr>
              <a:t>Consider "complex" operations on data shared between the main program and signal handlers (and among </a:t>
            </a:r>
            <a:r>
              <a:rPr lang="en-US" sz="2000">
                <a:ea typeface="MS PGothic"/>
              </a:rPr>
              <a:t>signal handlers)</a:t>
            </a:r>
            <a:endParaRPr lang="en-US" sz="2000">
              <a:ea typeface="+mn-lt"/>
              <a:cs typeface="+mn-lt"/>
            </a:endParaRPr>
          </a:p>
          <a:p>
            <a:pPr marL="923925" lvl="1" indent="-285750">
              <a:buFont typeface="Wingdings,Sans-Serif"/>
              <a:buChar char="w"/>
            </a:pPr>
            <a:r>
              <a:rPr lang="en-US" sz="1800">
                <a:solidFill>
                  <a:srgbClr val="000066"/>
                </a:solidFill>
                <a:latin typeface="Arial"/>
                <a:ea typeface="MS PGothic"/>
              </a:rPr>
              <a:t>For example, the shell's job functions</a:t>
            </a:r>
            <a:endParaRPr lang="en-US"/>
          </a:p>
          <a:p>
            <a:endParaRPr lang="en-US" dirty="0"/>
          </a:p>
          <a:p>
            <a:r>
              <a:rPr lang="en-US" sz="2000">
                <a:ea typeface="MS PGothic"/>
              </a:rPr>
              <a:t>Need to ensure that these operations happen without interruption by a (different) signal handler</a:t>
            </a:r>
            <a:r>
              <a:rPr lang="en-US" sz="2000">
                <a:ea typeface="+mn-lt"/>
                <a:cs typeface="+mn-lt"/>
              </a:rPr>
              <a:t>s)</a:t>
            </a:r>
            <a:endParaRPr lang="en-US" sz="2000" b="0">
              <a:ea typeface="+mn-lt"/>
              <a:cs typeface="+mn-lt"/>
            </a:endParaRPr>
          </a:p>
          <a:p>
            <a:pPr marL="923925" lvl="1" indent="-285750">
              <a:buFont typeface="Wingdings,Sans-Serif"/>
              <a:buChar char="w"/>
            </a:pPr>
            <a:r>
              <a:rPr lang="en-US" sz="1800">
                <a:solidFill>
                  <a:srgbClr val="000066"/>
                </a:solidFill>
                <a:latin typeface="Arial"/>
                <a:ea typeface="MS PGothic"/>
              </a:rPr>
              <a:t>Use</a:t>
            </a:r>
            <a:r>
              <a:rPr lang="en-US" sz="1800" dirty="0">
                <a:solidFill>
                  <a:srgbClr val="000066"/>
                </a:solidFill>
                <a:latin typeface="Arial"/>
                <a:ea typeface="MS PGothic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Arial"/>
                <a:ea typeface="MS PGothic"/>
              </a:rPr>
              <a:t>sigprocmask</a:t>
            </a:r>
            <a:r>
              <a:rPr lang="en-US" sz="1800" dirty="0">
                <a:solidFill>
                  <a:srgbClr val="000066"/>
                </a:solidFill>
                <a:latin typeface="Arial"/>
                <a:ea typeface="MS PGothic"/>
              </a:rPr>
              <a:t> and </a:t>
            </a:r>
            <a:r>
              <a:rPr lang="en-US" sz="1800" dirty="0" err="1">
                <a:solidFill>
                  <a:srgbClr val="000066"/>
                </a:solidFill>
                <a:latin typeface="Arial"/>
                <a:ea typeface="MS PGothic"/>
              </a:rPr>
              <a:t>sigaction's</a:t>
            </a:r>
            <a:r>
              <a:rPr lang="en-US" sz="1800" dirty="0">
                <a:solidFill>
                  <a:srgbClr val="000066"/>
                </a:solidFill>
                <a:latin typeface="Arial"/>
                <a:ea typeface="MS PGothic"/>
              </a:rPr>
              <a:t> </a:t>
            </a:r>
            <a:r>
              <a:rPr lang="en-US" sz="1800" dirty="0" err="1">
                <a:solidFill>
                  <a:srgbClr val="000066"/>
                </a:solidFill>
                <a:latin typeface="Arial"/>
                <a:ea typeface="MS PGothic"/>
              </a:rPr>
              <a:t>sa_mask</a:t>
            </a:r>
            <a:endParaRPr lang="en-US" dirty="0" err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49EBA-0413-971E-6194-922C7C4E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1CC73-339F-574D-EB3E-FA61DC96A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Exceptional Control Flow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B62B-0405-5516-4E5F-39D2C3CA8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8A876-A410-4037-A843-97053144CF33}" type="slidenum">
              <a:rPr lang="en-US" altLang="en-US"/>
              <a:pPr>
                <a:defRPr/>
              </a:pPr>
              <a:t>77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1491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Date Placeholder 3">
            <a:extLst>
              <a:ext uri="{FF2B5EF4-FFF2-40B4-BE49-F238E27FC236}">
                <a16:creationId xmlns:a16="http://schemas.microsoft.com/office/drawing/2014/main" id="{B2DF920B-80C9-82B3-9EB1-E10B13D1DC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4210" name="Footer Placeholder 4">
            <a:extLst>
              <a:ext uri="{FF2B5EF4-FFF2-40B4-BE49-F238E27FC236}">
                <a16:creationId xmlns:a16="http://schemas.microsoft.com/office/drawing/2014/main" id="{61D3D7A5-D13B-6DA8-40EC-68D38CED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4211" name="Slide Number Placeholder 5">
            <a:extLst>
              <a:ext uri="{FF2B5EF4-FFF2-40B4-BE49-F238E27FC236}">
                <a16:creationId xmlns:a16="http://schemas.microsoft.com/office/drawing/2014/main" id="{0B699DA3-5CC5-3E62-4AC3-71F4F537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74AD75-FDBD-4775-ADE1-2AA4A7219F6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4212" name="Rectangle 12">
            <a:extLst>
              <a:ext uri="{FF2B5EF4-FFF2-40B4-BE49-F238E27FC236}">
                <a16:creationId xmlns:a16="http://schemas.microsoft.com/office/drawing/2014/main" id="{69966849-65F5-6741-8732-B6E00AB03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Other Types of Exceptional Control Flow</a:t>
            </a:r>
          </a:p>
        </p:txBody>
      </p:sp>
      <p:sp>
        <p:nvSpPr>
          <p:cNvPr id="94213" name="Rectangle 13">
            <a:extLst>
              <a:ext uri="{FF2B5EF4-FFF2-40B4-BE49-F238E27FC236}">
                <a16:creationId xmlns:a16="http://schemas.microsoft.com/office/drawing/2014/main" id="{F7142418-5BB5-751D-7667-AC3E5A1F1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Non-local Jumps</a:t>
            </a:r>
          </a:p>
          <a:p>
            <a:pPr lvl="1" eaLnBrk="1" hangingPunct="1"/>
            <a:r>
              <a:rPr lang="en-US" altLang="en-US"/>
              <a:t>C mechanism to transfer control to any program point higher in the current stack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9FC773F5-371C-5ECA-9D0E-4584E9E3BFE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895600"/>
            <a:ext cx="3732213" cy="2965450"/>
            <a:chOff x="240" y="2112"/>
            <a:chExt cx="2351" cy="1868"/>
          </a:xfrm>
        </p:grpSpPr>
        <p:sp>
          <p:nvSpPr>
            <p:cNvPr id="94216" name="Text Box 5">
              <a:extLst>
                <a:ext uri="{FF2B5EF4-FFF2-40B4-BE49-F238E27FC236}">
                  <a16:creationId xmlns:a16="http://schemas.microsoft.com/office/drawing/2014/main" id="{E82B9946-0191-FED0-7DA7-18957B76E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112"/>
              <a:ext cx="335" cy="71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f1</a:t>
              </a:r>
            </a:p>
            <a:p>
              <a:pPr algn="ctr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</p:txBody>
        </p:sp>
        <p:sp>
          <p:nvSpPr>
            <p:cNvPr id="94217" name="Text Box 6">
              <a:extLst>
                <a:ext uri="{FF2B5EF4-FFF2-40B4-BE49-F238E27FC236}">
                  <a16:creationId xmlns:a16="http://schemas.microsoft.com/office/drawing/2014/main" id="{0FC1D976-61C0-D36A-CCF1-437D223C31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264"/>
              <a:ext cx="335" cy="71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f2</a:t>
              </a:r>
            </a:p>
            <a:p>
              <a:pPr algn="ctr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</p:txBody>
        </p:sp>
        <p:sp>
          <p:nvSpPr>
            <p:cNvPr id="94218" name="Text Box 7">
              <a:extLst>
                <a:ext uri="{FF2B5EF4-FFF2-40B4-BE49-F238E27FC236}">
                  <a16:creationId xmlns:a16="http://schemas.microsoft.com/office/drawing/2014/main" id="{31415BB1-F127-97D7-5967-3211E1D7C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264"/>
              <a:ext cx="335" cy="71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f3</a:t>
              </a:r>
            </a:p>
            <a:p>
              <a:pPr algn="ctr">
                <a:spcBef>
                  <a:spcPct val="0"/>
                </a:spcBef>
              </a:pPr>
              <a:endParaRPr lang="en-US" altLang="en-US" b="0">
                <a:latin typeface="Tahoma" panose="020B0604030504040204" pitchFamily="34" charset="0"/>
              </a:endParaRPr>
            </a:p>
          </p:txBody>
        </p:sp>
        <p:sp>
          <p:nvSpPr>
            <p:cNvPr id="94219" name="Line 8">
              <a:extLst>
                <a:ext uri="{FF2B5EF4-FFF2-40B4-BE49-F238E27FC236}">
                  <a16:creationId xmlns:a16="http://schemas.microsoft.com/office/drawing/2014/main" id="{B52E1AAD-4FE0-7CF4-922B-801D057C41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832"/>
              <a:ext cx="48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0" name="Line 9">
              <a:extLst>
                <a:ext uri="{FF2B5EF4-FFF2-40B4-BE49-F238E27FC236}">
                  <a16:creationId xmlns:a16="http://schemas.microsoft.com/office/drawing/2014/main" id="{B0A30BF9-6988-BE65-2FDE-95EC163D6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832"/>
              <a:ext cx="528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1" name="Text Box 10">
              <a:extLst>
                <a:ext uri="{FF2B5EF4-FFF2-40B4-BE49-F238E27FC236}">
                  <a16:creationId xmlns:a16="http://schemas.microsoft.com/office/drawing/2014/main" id="{613B446A-35F8-550D-2A23-0172142F4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36"/>
              <a:ext cx="126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>
                  <a:latin typeface="Courier New" panose="02070309020205020404" pitchFamily="49" charset="0"/>
                </a:rPr>
                <a:t>f1</a:t>
              </a:r>
              <a:r>
                <a:rPr lang="en-US" altLang="en-US" sz="2000" b="0">
                  <a:latin typeface="Tahoma" panose="020B0604030504040204" pitchFamily="34" charset="0"/>
                </a:rPr>
                <a:t> eventually</a:t>
              </a:r>
            </a:p>
            <a:p>
              <a:pPr algn="ctr">
                <a:spcBef>
                  <a:spcPct val="0"/>
                </a:spcBef>
              </a:pPr>
              <a:r>
                <a:rPr lang="en-US" altLang="en-US" sz="2000" b="0">
                  <a:latin typeface="Tahoma" panose="020B0604030504040204" pitchFamily="34" charset="0"/>
                </a:rPr>
                <a:t>calls </a:t>
              </a:r>
              <a:r>
                <a:rPr lang="en-US" altLang="en-US" sz="2000">
                  <a:latin typeface="Courier New" panose="02070309020205020404" pitchFamily="49" charset="0"/>
                </a:rPr>
                <a:t>f2</a:t>
              </a:r>
              <a:r>
                <a:rPr lang="en-US" altLang="en-US" sz="2000" b="0">
                  <a:latin typeface="Tahoma" panose="020B0604030504040204" pitchFamily="34" charset="0"/>
                </a:rPr>
                <a:t> and </a:t>
              </a:r>
              <a:r>
                <a:rPr lang="en-US" altLang="en-US" sz="2000">
                  <a:latin typeface="Courier New" panose="02070309020205020404" pitchFamily="49" charset="0"/>
                </a:rPr>
                <a:t>f3</a:t>
              </a:r>
              <a:r>
                <a:rPr lang="en-US" altLang="en-US" sz="2000" b="0">
                  <a:latin typeface="Tahoma" panose="020B0604030504040204" pitchFamily="34" charset="0"/>
                </a:rPr>
                <a:t>.</a:t>
              </a:r>
            </a:p>
          </p:txBody>
        </p:sp>
      </p:grpSp>
      <p:sp>
        <p:nvSpPr>
          <p:cNvPr id="420875" name="Text Box 11">
            <a:extLst>
              <a:ext uri="{FF2B5EF4-FFF2-40B4-BE49-F238E27FC236}">
                <a16:creationId xmlns:a16="http://schemas.microsoft.com/office/drawing/2014/main" id="{D58B5408-A60F-C70E-EB71-B21CC53A4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05200"/>
            <a:ext cx="42672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Tahoma" panose="020B0604030504040204" pitchFamily="34" charset="0"/>
              </a:rPr>
              <a:t>When can non-local jumps be used:</a:t>
            </a:r>
          </a:p>
          <a:p>
            <a:pPr>
              <a:buFontTx/>
              <a:buChar char="•"/>
            </a:pPr>
            <a:r>
              <a:rPr lang="en-US" altLang="en-US" sz="1800">
                <a:latin typeface="Tahoma" panose="020B0604030504040204" pitchFamily="34" charset="0"/>
              </a:rPr>
              <a:t> Yes: f2 to f1</a:t>
            </a:r>
          </a:p>
          <a:p>
            <a:pPr>
              <a:buFontTx/>
              <a:buChar char="•"/>
            </a:pPr>
            <a:r>
              <a:rPr lang="en-US" altLang="en-US" sz="1800">
                <a:latin typeface="Tahoma" panose="020B0604030504040204" pitchFamily="34" charset="0"/>
              </a:rPr>
              <a:t> Yes: f3 to f1</a:t>
            </a:r>
          </a:p>
          <a:p>
            <a:endParaRPr lang="en-US" altLang="en-US" sz="1800">
              <a:latin typeface="Tahoma" panose="020B0604030504040204" pitchFamily="34" charset="0"/>
            </a:endParaRPr>
          </a:p>
          <a:p>
            <a:pPr>
              <a:buFontTx/>
              <a:buChar char="•"/>
            </a:pPr>
            <a:r>
              <a:rPr lang="en-US" altLang="en-US" sz="1800">
                <a:latin typeface="Tahoma" panose="020B0604030504040204" pitchFamily="34" charset="0"/>
              </a:rPr>
              <a:t> No: f1 to either f2 or f3</a:t>
            </a:r>
          </a:p>
          <a:p>
            <a:pPr>
              <a:buFontTx/>
              <a:buChar char="•"/>
            </a:pPr>
            <a:r>
              <a:rPr lang="en-US" altLang="en-US" sz="1800">
                <a:latin typeface="Tahoma" panose="020B0604030504040204" pitchFamily="34" charset="0"/>
              </a:rPr>
              <a:t> No: f2 to f3, or vice versa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5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Date Placeholder 3">
            <a:extLst>
              <a:ext uri="{FF2B5EF4-FFF2-40B4-BE49-F238E27FC236}">
                <a16:creationId xmlns:a16="http://schemas.microsoft.com/office/drawing/2014/main" id="{36D71315-B08F-B0E5-F00D-6DF373A940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5234" name="Footer Placeholder 4">
            <a:extLst>
              <a:ext uri="{FF2B5EF4-FFF2-40B4-BE49-F238E27FC236}">
                <a16:creationId xmlns:a16="http://schemas.microsoft.com/office/drawing/2014/main" id="{B8411F4F-1418-B283-CF36-9956E4BF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5235" name="Slide Number Placeholder 5">
            <a:extLst>
              <a:ext uri="{FF2B5EF4-FFF2-40B4-BE49-F238E27FC236}">
                <a16:creationId xmlns:a16="http://schemas.microsoft.com/office/drawing/2014/main" id="{3667C484-637D-1DFD-53EC-00141CF7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472821-F9BC-4681-863D-4D0FF9589A8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1E339696-9F5F-D06B-341F-826983E39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Non-local Jumps</a:t>
            </a:r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4703367E-DCBA-8708-BD10-83DBFF13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setjmp()</a:t>
            </a:r>
          </a:p>
          <a:p>
            <a:pPr lvl="1" eaLnBrk="1" hangingPunct="1"/>
            <a:r>
              <a:rPr lang="en-US" altLang="en-US"/>
              <a:t>Identify the current program point as a place to jump to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longjmp()</a:t>
            </a:r>
          </a:p>
          <a:p>
            <a:pPr lvl="1" eaLnBrk="1" hangingPunct="1"/>
            <a:r>
              <a:rPr lang="en-US" altLang="en-US"/>
              <a:t>Jump to a point previously identified by </a:t>
            </a:r>
            <a:r>
              <a:rPr lang="en-US" altLang="en-US">
                <a:latin typeface="Courier New" panose="02070309020205020404" pitchFamily="49" charset="0"/>
              </a:rPr>
              <a:t>setjmp()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B3E12783-27EC-E05E-15E2-A64AAF6910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C96E1153-30C3-813E-A902-2E721DC3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F13ABD7A-06E7-B208-7F35-989AB9DFE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9639A5-D55A-4E04-8B83-D7CD489341C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8B4A05C9-981D-1B83-19C6-6E6E62808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 Classes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D20EC082-8FD6-201D-272F-EF307F621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Asynchronous (not caused by an instruction)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Interrupt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Signal from an I/O device (i.e. network packet)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Always return to the next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Synchronous (caused by an instruction)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Trap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Intentional exception (i.e. system call)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Always return to the next instruction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Fault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Potentially recoverable error (i.e. page fault)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Might return to the current instruction (if problem is fixed) to allow it to re-execute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Abort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Non-recoverable error (i.e. machine check error)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Terminates the application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Date Placeholder 3">
            <a:extLst>
              <a:ext uri="{FF2B5EF4-FFF2-40B4-BE49-F238E27FC236}">
                <a16:creationId xmlns:a16="http://schemas.microsoft.com/office/drawing/2014/main" id="{CF87535A-9C80-01AC-62F1-BC9340095E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6258" name="Footer Placeholder 4">
            <a:extLst>
              <a:ext uri="{FF2B5EF4-FFF2-40B4-BE49-F238E27FC236}">
                <a16:creationId xmlns:a16="http://schemas.microsoft.com/office/drawing/2014/main" id="{2402F2DA-915F-F57D-8B31-3F68812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6259" name="Slide Number Placeholder 5">
            <a:extLst>
              <a:ext uri="{FF2B5EF4-FFF2-40B4-BE49-F238E27FC236}">
                <a16:creationId xmlns:a16="http://schemas.microsoft.com/office/drawing/2014/main" id="{03481AC2-0851-1F3E-AACD-7DCE93AB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76DCC9-197A-477D-BF2F-D46ED13610D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B9DC94A5-BC7C-9D69-D8BF-AB09A581F4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Non-local Jumps: setjmp()</a:t>
            </a:r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3FEA47E1-1BFD-57CE-EB51-F086211D8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int setjmp(jmp_buf env)</a:t>
            </a:r>
          </a:p>
          <a:p>
            <a:pPr lvl="1" eaLnBrk="1" hangingPunct="1"/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/>
              <a:t>Identifies the current program point with the name </a:t>
            </a:r>
            <a:r>
              <a:rPr lang="en-US" altLang="en-US">
                <a:latin typeface="Courier New" panose="02070309020205020404" pitchFamily="49" charset="0"/>
              </a:rPr>
              <a:t>env</a:t>
            </a:r>
          </a:p>
          <a:p>
            <a:pPr lvl="2" eaLnBrk="1" hangingPunct="1"/>
            <a:r>
              <a:rPr lang="en-US" altLang="en-US">
                <a:latin typeface="Courier New" panose="02070309020205020404" pitchFamily="49" charset="0"/>
              </a:rPr>
              <a:t>jmp_buf </a:t>
            </a:r>
            <a:r>
              <a:rPr lang="en-US" altLang="en-US"/>
              <a:t>is a pointer to a kind of structure</a:t>
            </a:r>
          </a:p>
          <a:p>
            <a:pPr lvl="2" eaLnBrk="1" hangingPunct="1"/>
            <a:r>
              <a:rPr lang="en-US" altLang="en-US"/>
              <a:t>Stores the current register context, stack pointer, and PC in </a:t>
            </a:r>
            <a:r>
              <a:rPr lang="en-US" altLang="en-US">
                <a:latin typeface="Courier New" panose="02070309020205020404" pitchFamily="49" charset="0"/>
              </a:rPr>
              <a:t>jmp_buf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Returns 0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Date Placeholder 3">
            <a:extLst>
              <a:ext uri="{FF2B5EF4-FFF2-40B4-BE49-F238E27FC236}">
                <a16:creationId xmlns:a16="http://schemas.microsoft.com/office/drawing/2014/main" id="{EA7F422F-B5DA-4BEA-ED44-EC5C4D23EE4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7282" name="Footer Placeholder 4">
            <a:extLst>
              <a:ext uri="{FF2B5EF4-FFF2-40B4-BE49-F238E27FC236}">
                <a16:creationId xmlns:a16="http://schemas.microsoft.com/office/drawing/2014/main" id="{50F820C2-52C7-81EC-43F4-7F984E0E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7283" name="Slide Number Placeholder 5">
            <a:extLst>
              <a:ext uri="{FF2B5EF4-FFF2-40B4-BE49-F238E27FC236}">
                <a16:creationId xmlns:a16="http://schemas.microsoft.com/office/drawing/2014/main" id="{A15EB1D1-F633-7A47-6EA2-92B4C77D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CA7049-B1F7-441E-92EA-D5A4345CA56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F7C4A090-9209-6811-2A1F-BE6370825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Non-local Jumps: longjmp()</a:t>
            </a:r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9F114455-5D0F-47AF-0236-4BEB9F6A4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void longjmp(jmp_buf env, int val)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Causes another return from the </a:t>
            </a:r>
            <a:r>
              <a:rPr lang="en-US" altLang="en-US">
                <a:latin typeface="Courier New" panose="02070309020205020404" pitchFamily="49" charset="0"/>
              </a:rPr>
              <a:t>setjmp()</a:t>
            </a:r>
            <a:r>
              <a:rPr lang="en-US" altLang="en-US"/>
              <a:t> named by </a:t>
            </a:r>
            <a:r>
              <a:rPr lang="en-US" altLang="en-US">
                <a:latin typeface="Courier New" panose="02070309020205020404" pitchFamily="49" charset="0"/>
              </a:rPr>
              <a:t>env</a:t>
            </a:r>
          </a:p>
          <a:p>
            <a:pPr lvl="2" eaLnBrk="1" hangingPunct="1"/>
            <a:r>
              <a:rPr lang="en-US" altLang="en-US"/>
              <a:t>This time, </a:t>
            </a:r>
            <a:r>
              <a:rPr lang="en-US" altLang="en-US">
                <a:latin typeface="Courier New" panose="02070309020205020404" pitchFamily="49" charset="0"/>
              </a:rPr>
              <a:t>setjmp()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val</a:t>
            </a:r>
          </a:p>
          <a:p>
            <a:pPr lvl="3" eaLnBrk="1" hangingPunct="1"/>
            <a:r>
              <a:rPr lang="en-US" altLang="en-US"/>
              <a:t>(Except, returns 1 if val==0)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en-US" altLang="en-US"/>
              <a:t>Restores register context from jump buffer </a:t>
            </a:r>
            <a:r>
              <a:rPr lang="en-US" altLang="en-US">
                <a:latin typeface="Courier New" panose="02070309020205020404" pitchFamily="49" charset="0"/>
              </a:rPr>
              <a:t>env</a:t>
            </a:r>
          </a:p>
          <a:p>
            <a:pPr lvl="2" eaLnBrk="1" hangingPunct="1"/>
            <a:r>
              <a:rPr lang="en-US" altLang="en-US"/>
              <a:t>Sets function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return value register (%rax) to </a:t>
            </a:r>
            <a:r>
              <a:rPr lang="en-US" altLang="ja-JP">
                <a:latin typeface="Courier New" panose="02070309020205020404" pitchFamily="49" charset="0"/>
                <a:ea typeface="MS PGothic" panose="020B0600070205080204" pitchFamily="34" charset="-128"/>
              </a:rPr>
              <a:t>val</a:t>
            </a:r>
          </a:p>
          <a:p>
            <a:pPr lvl="2" eaLnBrk="1" hangingPunct="1"/>
            <a:r>
              <a:rPr lang="en-US" altLang="en-US"/>
              <a:t>Jumps to the old PC value stored in jump buffer </a:t>
            </a:r>
            <a:r>
              <a:rPr lang="en-US" altLang="en-US">
                <a:latin typeface="Courier New" panose="02070309020205020404" pitchFamily="49" charset="0"/>
              </a:rPr>
              <a:t>env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longjmp()</a:t>
            </a:r>
            <a:r>
              <a:rPr lang="en-US" altLang="en-US"/>
              <a:t> doesn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return!</a:t>
            </a:r>
            <a:endParaRPr lang="en-US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Date Placeholder 3">
            <a:extLst>
              <a:ext uri="{FF2B5EF4-FFF2-40B4-BE49-F238E27FC236}">
                <a16:creationId xmlns:a16="http://schemas.microsoft.com/office/drawing/2014/main" id="{49B8D779-BCBA-A3D6-38C8-3DB8DF6EBF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8306" name="Footer Placeholder 4">
            <a:extLst>
              <a:ext uri="{FF2B5EF4-FFF2-40B4-BE49-F238E27FC236}">
                <a16:creationId xmlns:a16="http://schemas.microsoft.com/office/drawing/2014/main" id="{AA83CDDB-B990-2D8E-CC1D-CA6FB8F2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8307" name="Slide Number Placeholder 5">
            <a:extLst>
              <a:ext uri="{FF2B5EF4-FFF2-40B4-BE49-F238E27FC236}">
                <a16:creationId xmlns:a16="http://schemas.microsoft.com/office/drawing/2014/main" id="{85D6373D-C87C-29E8-F867-21D8A3D5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62F87C-DA29-4D6E-8E07-F3BE40AABA9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id="{D49ED62C-C49C-5651-0CA8-E3896E5C0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Non-local Jumps</a:t>
            </a:r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D5BEDC75-0C7E-EB09-B95C-A36908043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8"/>
          </a:xfrm>
        </p:spPr>
        <p:txBody>
          <a:bodyPr/>
          <a:lstStyle/>
          <a:p>
            <a:pPr algn="ctr" eaLnBrk="1" hangingPunct="1"/>
            <a:r>
              <a:rPr lang="en-US" altLang="en-US"/>
              <a:t>From the UNIX </a:t>
            </a:r>
            <a:r>
              <a:rPr lang="en-US" altLang="en-US" b="0">
                <a:latin typeface="Courier New" panose="02070309020205020404" pitchFamily="49" charset="0"/>
              </a:rPr>
              <a:t>man</a:t>
            </a:r>
            <a:r>
              <a:rPr lang="en-US" altLang="en-US"/>
              <a:t> pages:</a:t>
            </a:r>
            <a:endParaRPr lang="en-US" altLang="en-US" sz="1200">
              <a:latin typeface="Courier New" panose="02070309020205020404" pitchFamily="49" charset="0"/>
            </a:endParaRPr>
          </a:p>
        </p:txBody>
      </p:sp>
      <p:sp>
        <p:nvSpPr>
          <p:cNvPr id="98310" name="Text Box 4">
            <a:extLst>
              <a:ext uri="{FF2B5EF4-FFF2-40B4-BE49-F238E27FC236}">
                <a16:creationId xmlns:a16="http://schemas.microsoft.com/office/drawing/2014/main" id="{3D777840-A2FD-C41B-D4B8-EE8F89DE9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81295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Courier New" panose="02070309020205020404" pitchFamily="49" charset="0"/>
              </a:rPr>
              <a:t>WARNINGS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If longjmp() or siglongjmp() are called even though env  was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never  primed  by a call to setjmp() or sigsetjmp(), or when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the last  such  call  was  in  a  function  that  has  since</a:t>
            </a:r>
          </a:p>
          <a:p>
            <a:r>
              <a:rPr lang="en-US" altLang="en-US" sz="1600">
                <a:latin typeface="Courier New" panose="02070309020205020404" pitchFamily="49" charset="0"/>
              </a:rPr>
              <a:t>     returned, absolute chaos is guaranteed.</a:t>
            </a:r>
            <a:endParaRPr lang="en-US" altLang="en-US" sz="2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Date Placeholder 3">
            <a:extLst>
              <a:ext uri="{FF2B5EF4-FFF2-40B4-BE49-F238E27FC236}">
                <a16:creationId xmlns:a16="http://schemas.microsoft.com/office/drawing/2014/main" id="{D44C9175-42CC-63F1-BB42-8E582224A0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99330" name="Footer Placeholder 4">
            <a:extLst>
              <a:ext uri="{FF2B5EF4-FFF2-40B4-BE49-F238E27FC236}">
                <a16:creationId xmlns:a16="http://schemas.microsoft.com/office/drawing/2014/main" id="{0AC73EA8-D36E-7472-6A15-5211461A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99331" name="Slide Number Placeholder 5">
            <a:extLst>
              <a:ext uri="{FF2B5EF4-FFF2-40B4-BE49-F238E27FC236}">
                <a16:creationId xmlns:a16="http://schemas.microsoft.com/office/drawing/2014/main" id="{375AF00B-6124-47C2-4AB8-C24598A5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28DDF3-8D2A-471A-B149-45CBBC40274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9332" name="Rectangle 2">
            <a:extLst>
              <a:ext uri="{FF2B5EF4-FFF2-40B4-BE49-F238E27FC236}">
                <a16:creationId xmlns:a16="http://schemas.microsoft.com/office/drawing/2014/main" id="{8DBDE095-B810-E85E-86EE-A771FE0D6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Non-local Jumps: Example 1</a:t>
            </a:r>
          </a:p>
        </p:txBody>
      </p:sp>
      <p:sp>
        <p:nvSpPr>
          <p:cNvPr id="99333" name="Text Box 3">
            <a:extLst>
              <a:ext uri="{FF2B5EF4-FFF2-40B4-BE49-F238E27FC236}">
                <a16:creationId xmlns:a16="http://schemas.microsoft.com/office/drawing/2014/main" id="{0D265014-16A1-6062-86B6-BB7A9EE77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5257800" cy="32734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&lt;setjmp.h&gt;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jmp_buf  buf;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if (setjmp(buf) == 0)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printf("First time through.\n");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else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 printf("Back in main() again.\n");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 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f1();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9334" name="Text Box 4">
            <a:extLst>
              <a:ext uri="{FF2B5EF4-FFF2-40B4-BE49-F238E27FC236}">
                <a16:creationId xmlns:a16="http://schemas.microsoft.com/office/drawing/2014/main" id="{BB1A7DCE-9E4B-7D29-4F91-E8620E3E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438400"/>
            <a:ext cx="2516188" cy="327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f1(void)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…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f2();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…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f2(void)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…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longjmp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(</a:t>
            </a:r>
            <a:r>
              <a:rPr lang="en-US" altLang="en-US" sz="1600" dirty="0" err="1">
                <a:latin typeface="Courier New"/>
                <a:ea typeface="MS PGothic"/>
                <a:cs typeface="Arial"/>
              </a:rPr>
              <a:t>buf</a:t>
            </a:r>
            <a:r>
              <a:rPr lang="en-US" altLang="en-US" sz="1600" dirty="0">
                <a:latin typeface="Courier New"/>
                <a:ea typeface="MS PGothic"/>
                <a:cs typeface="Arial"/>
              </a:rPr>
              <a:t>, 1);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   …</a:t>
            </a:r>
          </a:p>
          <a:p>
            <a:pPr>
              <a:spcBef>
                <a:spcPct val="0"/>
              </a:spcBef>
            </a:pPr>
            <a:r>
              <a:rPr lang="en-US" altLang="en-US" sz="1600" dirty="0">
                <a:latin typeface="Courier New"/>
                <a:ea typeface="MS PGothic"/>
                <a:cs typeface="Arial"/>
              </a:rPr>
              <a:t>} 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Date Placeholder 3">
            <a:extLst>
              <a:ext uri="{FF2B5EF4-FFF2-40B4-BE49-F238E27FC236}">
                <a16:creationId xmlns:a16="http://schemas.microsoft.com/office/drawing/2014/main" id="{E819C9DC-4A63-C4BF-F702-DF327CC74F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0354" name="Footer Placeholder 4">
            <a:extLst>
              <a:ext uri="{FF2B5EF4-FFF2-40B4-BE49-F238E27FC236}">
                <a16:creationId xmlns:a16="http://schemas.microsoft.com/office/drawing/2014/main" id="{F87FB449-A4EC-1557-834B-D83F761E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00355" name="Slide Number Placeholder 5">
            <a:extLst>
              <a:ext uri="{FF2B5EF4-FFF2-40B4-BE49-F238E27FC236}">
                <a16:creationId xmlns:a16="http://schemas.microsoft.com/office/drawing/2014/main" id="{28B41D97-6598-0D4D-10B6-1C845FB1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3A2000-148D-4550-86EA-DE98A8AFC10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id="{5D7D8979-74E6-689C-B8DE-8E3FF08E5D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Non-local Jumps: Example 2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:a16="http://schemas.microsoft.com/office/drawing/2014/main" id="{04F10A69-1C17-C075-D84B-5B20C5A25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3733800" cy="4984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&lt;stdio.h&gt;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&lt;signal.h&gt;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#include &lt;setjmp.h&gt; </a:t>
            </a:r>
          </a:p>
          <a:p>
            <a:pPr>
              <a:spcBef>
                <a:spcPct val="0"/>
              </a:spcBef>
            </a:pPr>
            <a:endParaRPr lang="en-US" altLang="en-US" sz="16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sigjmp_buf buf;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void handler(int sig)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siglongjmp(buf, 1);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int main(void)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{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Signal(SIGINT, handler);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if (sigsetjmp(buf, 1) == 0) 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printf("starting\n");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else 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printf("restarting\n");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…</a:t>
            </a:r>
          </a:p>
        </p:txBody>
      </p:sp>
      <p:sp>
        <p:nvSpPr>
          <p:cNvPr id="100358" name="Rectangle 4">
            <a:extLst>
              <a:ext uri="{FF2B5EF4-FFF2-40B4-BE49-F238E27FC236}">
                <a16:creationId xmlns:a16="http://schemas.microsoft.com/office/drawing/2014/main" id="{CD7EE7A1-1A1E-1CB3-FF69-71CFDA6E2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219200"/>
            <a:ext cx="385445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…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while(1) {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sleep(5);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  printf("  waiting...\n");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  } </a:t>
            </a:r>
          </a:p>
          <a:p>
            <a:pPr>
              <a:spcBef>
                <a:spcPct val="0"/>
              </a:spcBef>
            </a:pPr>
            <a:r>
              <a:rPr lang="en-US" altLang="en-US" sz="1600">
                <a:latin typeface="Courier New" panose="02070309020205020404" pitchFamily="49" charset="0"/>
              </a:rPr>
              <a:t>} 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8DB78199-29A8-0674-0FCE-695EAB3C2D7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971800"/>
            <a:ext cx="3511550" cy="3270250"/>
            <a:chOff x="2784" y="2112"/>
            <a:chExt cx="2212" cy="2060"/>
          </a:xfrm>
        </p:grpSpPr>
        <p:sp>
          <p:nvSpPr>
            <p:cNvPr id="100360" name="Rectangle 6">
              <a:extLst>
                <a:ext uri="{FF2B5EF4-FFF2-40B4-BE49-F238E27FC236}">
                  <a16:creationId xmlns:a16="http://schemas.microsoft.com/office/drawing/2014/main" id="{AA135332-00D3-A910-270D-A4E2725D8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112"/>
              <a:ext cx="1040" cy="2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&gt; a.out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starting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restarting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restarting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restarting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00">
                  <a:latin typeface="Courier New" panose="02070309020205020404" pitchFamily="49" charset="0"/>
                </a:rPr>
                <a:t>  waiting...</a:t>
              </a:r>
            </a:p>
          </p:txBody>
        </p:sp>
        <p:grpSp>
          <p:nvGrpSpPr>
            <p:cNvPr id="100361" name="Group 7">
              <a:extLst>
                <a:ext uri="{FF2B5EF4-FFF2-40B4-BE49-F238E27FC236}">
                  <a16:creationId xmlns:a16="http://schemas.microsoft.com/office/drawing/2014/main" id="{86BB987B-263F-D662-4A3F-D477C6A2F9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2640"/>
              <a:ext cx="1108" cy="212"/>
              <a:chOff x="3936" y="2640"/>
              <a:chExt cx="1108" cy="212"/>
            </a:xfrm>
          </p:grpSpPr>
          <p:sp>
            <p:nvSpPr>
              <p:cNvPr id="100368" name="Text Box 8">
                <a:extLst>
                  <a:ext uri="{FF2B5EF4-FFF2-40B4-BE49-F238E27FC236}">
                    <a16:creationId xmlns:a16="http://schemas.microsoft.com/office/drawing/2014/main" id="{AE7E5C51-560F-B5D7-C116-E0C722F769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640"/>
                <a:ext cx="62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Control-c</a:t>
                </a:r>
              </a:p>
            </p:txBody>
          </p:sp>
          <p:sp>
            <p:nvSpPr>
              <p:cNvPr id="100369" name="Line 9">
                <a:extLst>
                  <a:ext uri="{FF2B5EF4-FFF2-40B4-BE49-F238E27FC236}">
                    <a16:creationId xmlns:a16="http://schemas.microsoft.com/office/drawing/2014/main" id="{1A7F6883-2851-C49F-710A-99F388DD2B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274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362" name="Group 10">
              <a:extLst>
                <a:ext uri="{FF2B5EF4-FFF2-40B4-BE49-F238E27FC236}">
                  <a16:creationId xmlns:a16="http://schemas.microsoft.com/office/drawing/2014/main" id="{164CE18B-218B-333D-2168-AF8935A771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3312"/>
              <a:ext cx="1108" cy="212"/>
              <a:chOff x="3936" y="3312"/>
              <a:chExt cx="1108" cy="212"/>
            </a:xfrm>
          </p:grpSpPr>
          <p:sp>
            <p:nvSpPr>
              <p:cNvPr id="100366" name="Text Box 11">
                <a:extLst>
                  <a:ext uri="{FF2B5EF4-FFF2-40B4-BE49-F238E27FC236}">
                    <a16:creationId xmlns:a16="http://schemas.microsoft.com/office/drawing/2014/main" id="{CCF4D1C9-E006-4E47-4ABD-9F754C946B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3312"/>
                <a:ext cx="62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Control-c</a:t>
                </a:r>
              </a:p>
            </p:txBody>
          </p:sp>
          <p:sp>
            <p:nvSpPr>
              <p:cNvPr id="100367" name="Line 12">
                <a:extLst>
                  <a:ext uri="{FF2B5EF4-FFF2-40B4-BE49-F238E27FC236}">
                    <a16:creationId xmlns:a16="http://schemas.microsoft.com/office/drawing/2014/main" id="{C3F54B20-DE18-B369-CB55-2417619AA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3418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363" name="Group 13">
              <a:extLst>
                <a:ext uri="{FF2B5EF4-FFF2-40B4-BE49-F238E27FC236}">
                  <a16:creationId xmlns:a16="http://schemas.microsoft.com/office/drawing/2014/main" id="{8183531D-A497-D686-8A87-DE1FC2C7C7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3600"/>
              <a:ext cx="1108" cy="212"/>
              <a:chOff x="3936" y="3552"/>
              <a:chExt cx="1108" cy="212"/>
            </a:xfrm>
          </p:grpSpPr>
          <p:sp>
            <p:nvSpPr>
              <p:cNvPr id="100364" name="Text Box 14">
                <a:extLst>
                  <a:ext uri="{FF2B5EF4-FFF2-40B4-BE49-F238E27FC236}">
                    <a16:creationId xmlns:a16="http://schemas.microsoft.com/office/drawing/2014/main" id="{8438061C-7228-B221-8C0C-9266F54E91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3552"/>
                <a:ext cx="62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defRPr sz="2400" b="1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90000"/>
                  <a:buFont typeface="Wingdings" panose="05000000000000000000" pitchFamily="2" charset="2"/>
                  <a:buChar char="w"/>
                  <a:defRPr sz="2000" b="1">
                    <a:solidFill>
                      <a:schemeClr val="accent2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 b="1">
                    <a:solidFill>
                      <a:schemeClr val="hlink"/>
                    </a:solidFill>
                    <a:latin typeface="Verdan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00" b="0">
                    <a:latin typeface="Tahoma" panose="020B0604030504040204" pitchFamily="34" charset="0"/>
                  </a:rPr>
                  <a:t>Control-c</a:t>
                </a:r>
              </a:p>
            </p:txBody>
          </p:sp>
          <p:sp>
            <p:nvSpPr>
              <p:cNvPr id="100365" name="Line 15">
                <a:extLst>
                  <a:ext uri="{FF2B5EF4-FFF2-40B4-BE49-F238E27FC236}">
                    <a16:creationId xmlns:a16="http://schemas.microsoft.com/office/drawing/2014/main" id="{BF276B84-1A54-542D-C2D3-ED7EE86D7C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3658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Date Placeholder 3">
            <a:extLst>
              <a:ext uri="{FF2B5EF4-FFF2-40B4-BE49-F238E27FC236}">
                <a16:creationId xmlns:a16="http://schemas.microsoft.com/office/drawing/2014/main" id="{26E0CBF1-4308-23F8-AEAE-EF3659DB443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1378" name="Footer Placeholder 4">
            <a:extLst>
              <a:ext uri="{FF2B5EF4-FFF2-40B4-BE49-F238E27FC236}">
                <a16:creationId xmlns:a16="http://schemas.microsoft.com/office/drawing/2014/main" id="{1220B2A2-D29D-0EA0-5C3D-EACC3050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01379" name="Slide Number Placeholder 5">
            <a:extLst>
              <a:ext uri="{FF2B5EF4-FFF2-40B4-BE49-F238E27FC236}">
                <a16:creationId xmlns:a16="http://schemas.microsoft.com/office/drawing/2014/main" id="{6F86783D-ECFF-A630-627E-94CCEDCFD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2101A3-25C6-4BB1-8B25-BF7B8017B9B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1380" name="Rectangle 2">
            <a:extLst>
              <a:ext uri="{FF2B5EF4-FFF2-40B4-BE49-F238E27FC236}">
                <a16:creationId xmlns:a16="http://schemas.microsoft.com/office/drawing/2014/main" id="{1C2E36B1-1DE7-DAC5-EF43-BC25CAA6A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Application-level Exceptions</a:t>
            </a:r>
          </a:p>
        </p:txBody>
      </p:sp>
      <p:sp>
        <p:nvSpPr>
          <p:cNvPr id="101381" name="Rectangle 3">
            <a:extLst>
              <a:ext uri="{FF2B5EF4-FFF2-40B4-BE49-F238E27FC236}">
                <a16:creationId xmlns:a16="http://schemas.microsoft.com/office/drawing/2014/main" id="{A8F8090D-372A-3777-CCA2-FF7418689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Similar to non-local jumps</a:t>
            </a:r>
          </a:p>
          <a:p>
            <a:pPr lvl="1" indent="-290195" eaLnBrk="1" hangingPunct="1"/>
            <a:r>
              <a:rPr lang="en-US" altLang="en-US" dirty="0"/>
              <a:t>Transfer control to other program points outside current block</a:t>
            </a:r>
          </a:p>
          <a:p>
            <a:pPr lvl="1" indent="-290195" eaLnBrk="1" hangingPunct="1"/>
            <a:r>
              <a:rPr lang="en-US" altLang="en-US" dirty="0"/>
              <a:t>More abstract – generally </a:t>
            </a:r>
            <a:r>
              <a:rPr lang="ja-JP" altLang="en-US">
                <a:ea typeface="MS PGothic"/>
              </a:rPr>
              <a:t>“</a:t>
            </a:r>
            <a:r>
              <a:rPr lang="en-US" altLang="ja-JP" dirty="0">
                <a:ea typeface="MS PGothic"/>
              </a:rPr>
              <a:t>safe</a:t>
            </a:r>
            <a:r>
              <a:rPr lang="ja-JP" altLang="en-US">
                <a:ea typeface="MS PGothic"/>
              </a:rPr>
              <a:t>”</a:t>
            </a:r>
            <a:r>
              <a:rPr lang="en-US" altLang="ja-JP" dirty="0">
                <a:ea typeface="MS PGothic"/>
              </a:rPr>
              <a:t> in some sense</a:t>
            </a:r>
          </a:p>
          <a:p>
            <a:pPr lvl="1" indent="-290195" eaLnBrk="1" hangingPunct="1"/>
            <a:r>
              <a:rPr lang="en-US" altLang="en-US" dirty="0"/>
              <a:t>Specific to application language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Outside the scope of this course</a:t>
            </a:r>
          </a:p>
          <a:p>
            <a:pPr lvl="1" indent="-290195" eaLnBrk="1" hangingPunct="1"/>
            <a:r>
              <a:rPr lang="en-US" altLang="en-US" dirty="0"/>
              <a:t>Java exceptions</a:t>
            </a:r>
          </a:p>
          <a:p>
            <a:pPr lvl="1" indent="-290195" eaLnBrk="1" hangingPunct="1"/>
            <a:r>
              <a:rPr lang="en-US" altLang="en-US" dirty="0"/>
              <a:t>Scheme continuations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Date Placeholder 3">
            <a:extLst>
              <a:ext uri="{FF2B5EF4-FFF2-40B4-BE49-F238E27FC236}">
                <a16:creationId xmlns:a16="http://schemas.microsoft.com/office/drawing/2014/main" id="{D804784D-2C5A-07D5-F97E-216CA3D899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2402" name="Footer Placeholder 4">
            <a:extLst>
              <a:ext uri="{FF2B5EF4-FFF2-40B4-BE49-F238E27FC236}">
                <a16:creationId xmlns:a16="http://schemas.microsoft.com/office/drawing/2014/main" id="{081CF605-383F-28AD-909D-33F1C0BC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02403" name="Slide Number Placeholder 5">
            <a:extLst>
              <a:ext uri="{FF2B5EF4-FFF2-40B4-BE49-F238E27FC236}">
                <a16:creationId xmlns:a16="http://schemas.microsoft.com/office/drawing/2014/main" id="{4787F49A-0174-919B-EAB4-F7DB1010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23860-1517-4024-88D6-6F1A281C39D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id="{C604490B-FAEC-890D-857E-4E8B8489F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Exceptions &amp; Processes</a:t>
            </a:r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E0FF984C-1794-FBFB-F0C1-B91AA1AA2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  <a:p>
            <a:pPr lvl="1" eaLnBrk="1" hangingPunct="1"/>
            <a:r>
              <a:rPr lang="en-US" altLang="en-US"/>
              <a:t>Events that require nonstandard control flow</a:t>
            </a:r>
          </a:p>
          <a:p>
            <a:pPr lvl="1" eaLnBrk="1" hangingPunct="1"/>
            <a:r>
              <a:rPr lang="en-US" altLang="en-US"/>
              <a:t>Generated externally (interrupts) or internally (traps &amp; faults)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Processes</a:t>
            </a:r>
          </a:p>
          <a:p>
            <a:pPr lvl="1" eaLnBrk="1" hangingPunct="1"/>
            <a:r>
              <a:rPr lang="en-US" altLang="en-US"/>
              <a:t>At any given time, system has multiple active processes</a:t>
            </a:r>
          </a:p>
          <a:p>
            <a:pPr lvl="1" eaLnBrk="1" hangingPunct="1"/>
            <a:r>
              <a:rPr lang="en-US" altLang="en-US"/>
              <a:t>Only one can execute at a time on a processor (core), though</a:t>
            </a:r>
          </a:p>
          <a:p>
            <a:pPr lvl="1" eaLnBrk="1" hangingPunct="1"/>
            <a:r>
              <a:rPr lang="en-US" altLang="en-US"/>
              <a:t>Each process appears to have total control of processor &amp; private memory space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Date Placeholder 3">
            <a:extLst>
              <a:ext uri="{FF2B5EF4-FFF2-40B4-BE49-F238E27FC236}">
                <a16:creationId xmlns:a16="http://schemas.microsoft.com/office/drawing/2014/main" id="{303BA5A5-6E62-0171-7EF8-2FEBAC4DFA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3426" name="Footer Placeholder 4">
            <a:extLst>
              <a:ext uri="{FF2B5EF4-FFF2-40B4-BE49-F238E27FC236}">
                <a16:creationId xmlns:a16="http://schemas.microsoft.com/office/drawing/2014/main" id="{F55E0091-74EF-DBE1-D87C-A14C2401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03427" name="Slide Number Placeholder 5">
            <a:extLst>
              <a:ext uri="{FF2B5EF4-FFF2-40B4-BE49-F238E27FC236}">
                <a16:creationId xmlns:a16="http://schemas.microsoft.com/office/drawing/2014/main" id="{83CD5159-B912-DD37-2F0F-EB13F6ECC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7D63CE-E991-481D-A189-26E35443306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3428" name="Rectangle 2">
            <a:extLst>
              <a:ext uri="{FF2B5EF4-FFF2-40B4-BE49-F238E27FC236}">
                <a16:creationId xmlns:a16="http://schemas.microsoft.com/office/drawing/2014/main" id="{33BBE60E-B0B7-D784-614B-6B8A83012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Processes</a:t>
            </a:r>
          </a:p>
        </p:txBody>
      </p:sp>
      <p:sp>
        <p:nvSpPr>
          <p:cNvPr id="103429" name="Rectangle 3">
            <a:extLst>
              <a:ext uri="{FF2B5EF4-FFF2-40B4-BE49-F238E27FC236}">
                <a16:creationId xmlns:a16="http://schemas.microsoft.com/office/drawing/2014/main" id="{C230404E-D795-7CA9-1ABD-5984C01F4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Spawning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fork</a:t>
            </a:r>
            <a:r>
              <a:rPr lang="en-US" altLang="en-US"/>
              <a:t> – one call, two returns</a:t>
            </a:r>
          </a:p>
          <a:p>
            <a:pPr eaLnBrk="1" hangingPunct="1"/>
            <a:r>
              <a:rPr lang="en-US" altLang="en-US"/>
              <a:t>Terminating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exit</a:t>
            </a:r>
            <a:r>
              <a:rPr lang="en-US" altLang="en-US"/>
              <a:t> – one call, no return</a:t>
            </a:r>
            <a:endParaRPr lang="en-US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Reaping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wait</a:t>
            </a:r>
            <a:r>
              <a:rPr lang="en-US" altLang="en-US"/>
              <a:t> or </a:t>
            </a:r>
            <a:r>
              <a:rPr lang="en-US" altLang="en-US">
                <a:latin typeface="Courier New" panose="02070309020205020404" pitchFamily="49" charset="0"/>
              </a:rPr>
              <a:t>waitpid</a:t>
            </a:r>
          </a:p>
          <a:p>
            <a:pPr eaLnBrk="1" hangingPunct="1"/>
            <a:r>
              <a:rPr lang="en-US" altLang="en-US"/>
              <a:t>Replacing Program Executed</a:t>
            </a:r>
          </a:p>
          <a:p>
            <a:pPr lvl="1" eaLnBrk="1" hangingPunct="1"/>
            <a:r>
              <a:rPr lang="en-US" altLang="en-US">
                <a:latin typeface="Courier New" panose="02070309020205020404" pitchFamily="49" charset="0"/>
              </a:rPr>
              <a:t>execl </a:t>
            </a:r>
            <a:r>
              <a:rPr lang="en-US" altLang="en-US"/>
              <a:t>(or variant) – one call, (normally) no return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Date Placeholder 3">
            <a:extLst>
              <a:ext uri="{FF2B5EF4-FFF2-40B4-BE49-F238E27FC236}">
                <a16:creationId xmlns:a16="http://schemas.microsoft.com/office/drawing/2014/main" id="{3970D6A2-B441-6AC3-4300-168D781987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4450" name="Footer Placeholder 4">
            <a:extLst>
              <a:ext uri="{FF2B5EF4-FFF2-40B4-BE49-F238E27FC236}">
                <a16:creationId xmlns:a16="http://schemas.microsoft.com/office/drawing/2014/main" id="{88271623-FCD6-6701-A782-AD74D69A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04451" name="Slide Number Placeholder 5">
            <a:extLst>
              <a:ext uri="{FF2B5EF4-FFF2-40B4-BE49-F238E27FC236}">
                <a16:creationId xmlns:a16="http://schemas.microsoft.com/office/drawing/2014/main" id="{0A5DF93F-E517-26D0-6CFE-1019533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2A362-9188-4A01-8560-EB816C0A560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78134A55-5375-20AC-83A9-9DEF6F65E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Signals &amp; Jumps</a:t>
            </a:r>
          </a:p>
        </p:txBody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5038FE5A-1F06-AB63-9BAA-183519E20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 – process-level exception handling</a:t>
            </a:r>
          </a:p>
          <a:p>
            <a:pPr lvl="1" eaLnBrk="1" hangingPunct="1"/>
            <a:r>
              <a:rPr lang="en-US" altLang="en-US"/>
              <a:t>Can generate from user programs</a:t>
            </a:r>
            <a:endParaRPr lang="en-US" altLang="en-US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/>
              <a:t>Can define effect by declaring signal handler</a:t>
            </a:r>
          </a:p>
          <a:p>
            <a:pPr lvl="1" eaLnBrk="1" hangingPunct="1"/>
            <a:r>
              <a:rPr lang="en-US" altLang="en-US"/>
              <a:t>Some caveats</a:t>
            </a:r>
          </a:p>
          <a:p>
            <a:pPr lvl="2" eaLnBrk="1" hangingPunct="1"/>
            <a:r>
              <a:rPr lang="en-US" altLang="en-US"/>
              <a:t>Very high overhead</a:t>
            </a:r>
          </a:p>
          <a:p>
            <a:pPr lvl="3" eaLnBrk="1" hangingPunct="1"/>
            <a:r>
              <a:rPr lang="en-US" altLang="en-US"/>
              <a:t>&gt;10,000 clock cycles</a:t>
            </a:r>
          </a:p>
          <a:p>
            <a:pPr lvl="3" eaLnBrk="1" hangingPunct="1"/>
            <a:r>
              <a:rPr lang="en-US" altLang="en-US"/>
              <a:t>Only use for exceptional conditions</a:t>
            </a:r>
          </a:p>
          <a:p>
            <a:pPr lvl="2" eaLnBrk="1" hangingPunct="1"/>
            <a:r>
              <a:rPr lang="en-US" altLang="en-US"/>
              <a:t>Don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t have queues</a:t>
            </a:r>
          </a:p>
          <a:p>
            <a:pPr lvl="3" eaLnBrk="1" hangingPunct="1"/>
            <a:r>
              <a:rPr lang="en-US" altLang="en-US"/>
              <a:t>Just one bit for each pending signal type</a:t>
            </a:r>
          </a:p>
          <a:p>
            <a:pPr eaLnBrk="1" hangingPunct="1"/>
            <a:r>
              <a:rPr lang="en-US" altLang="en-US"/>
              <a:t>Non-local jumps – exceptional control flow within process</a:t>
            </a:r>
          </a:p>
          <a:p>
            <a:pPr lvl="1" eaLnBrk="1" hangingPunct="1"/>
            <a:r>
              <a:rPr lang="en-US" altLang="en-US"/>
              <a:t>Within constraints of stack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Date Placeholder 3">
            <a:extLst>
              <a:ext uri="{FF2B5EF4-FFF2-40B4-BE49-F238E27FC236}">
                <a16:creationId xmlns:a16="http://schemas.microsoft.com/office/drawing/2014/main" id="{17FE1116-2371-5EBE-5EEA-C956407932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05474" name="Footer Placeholder 4">
            <a:extLst>
              <a:ext uri="{FF2B5EF4-FFF2-40B4-BE49-F238E27FC236}">
                <a16:creationId xmlns:a16="http://schemas.microsoft.com/office/drawing/2014/main" id="{73DD0EEF-5E35-69F5-EF60-3231C804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105475" name="Slide Number Placeholder 5">
            <a:extLst>
              <a:ext uri="{FF2B5EF4-FFF2-40B4-BE49-F238E27FC236}">
                <a16:creationId xmlns:a16="http://schemas.microsoft.com/office/drawing/2014/main" id="{C1C42B15-91A5-B570-8D80-98F0539B7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6C2B76-3542-419A-8202-46D4E365583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5476" name="Rectangle 2">
            <a:extLst>
              <a:ext uri="{FF2B5EF4-FFF2-40B4-BE49-F238E27FC236}">
                <a16:creationId xmlns:a16="http://schemas.microsoft.com/office/drawing/2014/main" id="{CC261D8B-8559-BABD-5141-4C2A1EF4B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105477" name="Rectangle 3">
            <a:extLst>
              <a:ext uri="{FF2B5EF4-FFF2-40B4-BE49-F238E27FC236}">
                <a16:creationId xmlns:a16="http://schemas.microsoft.com/office/drawing/2014/main" id="{BC735988-FCEE-2299-A25F-D2B6B12F1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Memory Allocation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B287102D-05FF-B92B-98A8-DC973237307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B15E756A-CBA6-3CCD-E754-1DAD8BF7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Exceptional Control Flow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7C794462-BD30-E0E7-D699-D3393E38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A37B8F-1D82-4323-B3F4-80C22C00CCD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8F3114F-ACAA-3031-FF0F-83D96FCCD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F23129A8-9D0E-C347-B005-90E671BED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process</a:t>
            </a:r>
            <a:r>
              <a:rPr lang="en-US" altLang="en-US"/>
              <a:t> is an instance of a running program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Each program in the system runs in the context of a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Appears to be the only program running on the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Appears to have exclusive use of both the processor and the memory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Appears to execute instructions of the program one after the other without interruption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Program</a:t>
            </a:r>
            <a:r>
              <a:rPr lang="en-US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instructions and data appear to be the only objects in the system</a:t>
            </a:r>
            <a:r>
              <a:rPr lang="ja-JP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memory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Exceptions help make this possible!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FFFFCC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7784</Words>
  <Application>Microsoft Office PowerPoint</Application>
  <PresentationFormat>On-screen Show (4:3)</PresentationFormat>
  <Paragraphs>1650</Paragraphs>
  <Slides>89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Default Design</vt:lpstr>
      <vt:lpstr>Exceptional Control Flow</vt:lpstr>
      <vt:lpstr>Objectives</vt:lpstr>
      <vt:lpstr>Processor Control Flow</vt:lpstr>
      <vt:lpstr>Exceptional Control Flow</vt:lpstr>
      <vt:lpstr>Hardware Exceptions</vt:lpstr>
      <vt:lpstr>Some Exceptions</vt:lpstr>
      <vt:lpstr>Exception Table (Interrupt Vector)</vt:lpstr>
      <vt:lpstr>Exception Classes</vt:lpstr>
      <vt:lpstr>Processes</vt:lpstr>
      <vt:lpstr>Process Address Space</vt:lpstr>
      <vt:lpstr>User and Kernel Mode</vt:lpstr>
      <vt:lpstr>Trap Example</vt:lpstr>
      <vt:lpstr>Fault Example #1</vt:lpstr>
      <vt:lpstr>Fault Example #2</vt:lpstr>
      <vt:lpstr>Processes</vt:lpstr>
      <vt:lpstr>Logical Control Flow</vt:lpstr>
      <vt:lpstr>Concurrent Processes</vt:lpstr>
      <vt:lpstr>User View of Concurrent Processes</vt:lpstr>
      <vt:lpstr>Context Switching</vt:lpstr>
      <vt:lpstr>Creating a Process</vt:lpstr>
      <vt:lpstr>Process IDs</vt:lpstr>
      <vt:lpstr>Fork Example 1</vt:lpstr>
      <vt:lpstr>Fork Example 2</vt:lpstr>
      <vt:lpstr>Fork Example 3</vt:lpstr>
      <vt:lpstr>Fork Example 4</vt:lpstr>
      <vt:lpstr>Processes Form a Tree</vt:lpstr>
      <vt:lpstr>Destroying a Process</vt:lpstr>
      <vt:lpstr>Process States</vt:lpstr>
      <vt:lpstr>Zombie Processes</vt:lpstr>
      <vt:lpstr>Zombie Example</vt:lpstr>
      <vt:lpstr>Nonterminating Child Example</vt:lpstr>
      <vt:lpstr>Synchronizing Processes</vt:lpstr>
      <vt:lpstr>Synchronizing Processes</vt:lpstr>
      <vt:lpstr>wait() Example</vt:lpstr>
      <vt:lpstr>waitpid()</vt:lpstr>
      <vt:lpstr>wait/waitpid Example Outputs</vt:lpstr>
      <vt:lpstr>Running a New Program</vt:lpstr>
      <vt:lpstr>Interprocess Communication</vt:lpstr>
      <vt:lpstr>How many “hello”?</vt:lpstr>
      <vt:lpstr>How many “hello”?</vt:lpstr>
      <vt:lpstr>What do the parent/child print?</vt:lpstr>
      <vt:lpstr>How many “hello”?</vt:lpstr>
      <vt:lpstr>What’s the output?</vt:lpstr>
      <vt:lpstr>What are the possible outputs?</vt:lpstr>
      <vt:lpstr>The World of Multitasking</vt:lpstr>
      <vt:lpstr>Programmer’s Model of Multitasking</vt:lpstr>
      <vt:lpstr>UNIX Startup: 1</vt:lpstr>
      <vt:lpstr>UNIX Startup: 2</vt:lpstr>
      <vt:lpstr>UNIX Startup: 3</vt:lpstr>
      <vt:lpstr>UNIX Startup: 4</vt:lpstr>
      <vt:lpstr>Shell Programs</vt:lpstr>
      <vt:lpstr>Simple Shell eval Function</vt:lpstr>
      <vt:lpstr>Problem with Simple Shell Example</vt:lpstr>
      <vt:lpstr>Signals</vt:lpstr>
      <vt:lpstr>Signals: Sending </vt:lpstr>
      <vt:lpstr>Process Groups</vt:lpstr>
      <vt:lpstr>Sending Signals with /bin/kill</vt:lpstr>
      <vt:lpstr>kill()</vt:lpstr>
      <vt:lpstr>Sending Signals from the Keyboard</vt:lpstr>
      <vt:lpstr>Example of ctrl-c and ctrl-z</vt:lpstr>
      <vt:lpstr>Signals: Receiving</vt:lpstr>
      <vt:lpstr>Signals: Pending &amp; Blocking</vt:lpstr>
      <vt:lpstr>Signals: Pending &amp; Blocking</vt:lpstr>
      <vt:lpstr>Receiving Signals: How It Happens</vt:lpstr>
      <vt:lpstr>Signals: Default Actions</vt:lpstr>
      <vt:lpstr>Signal Handlers</vt:lpstr>
      <vt:lpstr>Signal Handlers: Example 1</vt:lpstr>
      <vt:lpstr>_exit() is not a typo!</vt:lpstr>
      <vt:lpstr>Signal Handlers: Example 2</vt:lpstr>
      <vt:lpstr>Signal Handlers (POSIX)</vt:lpstr>
      <vt:lpstr>Pending Signals Not Queued</vt:lpstr>
      <vt:lpstr>Living With Non-Queuing Signals</vt:lpstr>
      <vt:lpstr>What does volatile mean?</vt:lpstr>
      <vt:lpstr>More Signal Handler Funkiness</vt:lpstr>
      <vt:lpstr>Signal Handlers (POSIX)</vt:lpstr>
      <vt:lpstr>What value for counter is printed?</vt:lpstr>
      <vt:lpstr>Signals and Concurrency</vt:lpstr>
      <vt:lpstr>Other Types of Exceptional Control Flow</vt:lpstr>
      <vt:lpstr>Non-local Jumps</vt:lpstr>
      <vt:lpstr>Non-local Jumps: setjmp()</vt:lpstr>
      <vt:lpstr>Non-local Jumps: longjmp()</vt:lpstr>
      <vt:lpstr>Non-local Jumps</vt:lpstr>
      <vt:lpstr>Non-local Jumps: Example 1</vt:lpstr>
      <vt:lpstr>Non-local Jumps: Example 2</vt:lpstr>
      <vt:lpstr>Application-level Exceptions</vt:lpstr>
      <vt:lpstr>Summary: Exceptions &amp; Processes</vt:lpstr>
      <vt:lpstr>Summary: Processes</vt:lpstr>
      <vt:lpstr>Summary: Signals &amp; Jumps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</dc:title>
  <dc:creator/>
  <cp:lastModifiedBy/>
  <cp:revision>400</cp:revision>
  <dcterms:created xsi:type="dcterms:W3CDTF">1901-01-01T05:00:00Z</dcterms:created>
  <dcterms:modified xsi:type="dcterms:W3CDTF">2024-03-05T16:56:12Z</dcterms:modified>
</cp:coreProperties>
</file>