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  <p:sldMasterId id="2147483888" r:id="rId2"/>
  </p:sldMasterIdLst>
  <p:notesMasterIdLst>
    <p:notesMasterId r:id="rId50"/>
  </p:notesMasterIdLst>
  <p:handoutMasterIdLst>
    <p:handoutMasterId r:id="rId51"/>
  </p:handoutMasterIdLst>
  <p:sldIdLst>
    <p:sldId id="373" r:id="rId3"/>
    <p:sldId id="374" r:id="rId4"/>
    <p:sldId id="375" r:id="rId5"/>
    <p:sldId id="256" r:id="rId6"/>
    <p:sldId id="370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67" r:id="rId20"/>
    <p:sldId id="344" r:id="rId21"/>
    <p:sldId id="371" r:id="rId22"/>
    <p:sldId id="345" r:id="rId23"/>
    <p:sldId id="346" r:id="rId24"/>
    <p:sldId id="372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68" r:id="rId34"/>
    <p:sldId id="369" r:id="rId35"/>
    <p:sldId id="365" r:id="rId36"/>
    <p:sldId id="364" r:id="rId37"/>
    <p:sldId id="355" r:id="rId38"/>
    <p:sldId id="358" r:id="rId39"/>
    <p:sldId id="359" r:id="rId40"/>
    <p:sldId id="360" r:id="rId41"/>
    <p:sldId id="361" r:id="rId42"/>
    <p:sldId id="362" r:id="rId43"/>
    <p:sldId id="363" r:id="rId44"/>
    <p:sldId id="326" r:id="rId45"/>
    <p:sldId id="328" r:id="rId46"/>
    <p:sldId id="329" r:id="rId47"/>
    <p:sldId id="330" r:id="rId48"/>
    <p:sldId id="331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2E2906-E2D2-64A3-1BAF-67E323031C85}" v="25" dt="2024-03-26T17:46:53.873"/>
    <p1510:client id="{D92E6DBD-A3DC-8DFF-4658-47EB0ED8F0A3}" v="8" dt="2024-03-26T18:01:06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microsoft.com/office/2015/10/relationships/revisionInfo" Target="revisionInfo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4.xml"/><Relationship Id="rId2" Type="http://schemas.openxmlformats.org/officeDocument/2006/relationships/slide" Target="slides/slide18.xml"/><Relationship Id="rId1" Type="http://schemas.openxmlformats.org/officeDocument/2006/relationships/slide" Target="slides/slide17.xml"/><Relationship Id="rId4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C76773-7A72-AA2A-0EE5-A3B3C9B349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A29F1-1AB5-7FF3-0A4C-1B80CE2E0B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1B69DD-1DAB-47BC-9181-E763C871D206}" type="datetime1">
              <a:rPr lang="en-US" altLang="en-US"/>
              <a:pPr/>
              <a:t>3/26/2024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9C5A6-63C8-4367-0ABD-567DA3587A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6AF7D-1D9E-D72B-FF70-06861ACFE9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2F0C76-09BD-4355-84CD-BE7FC7B0E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7EA8D48-5555-00B7-B928-9222B1D098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3AD191A-4A3C-E92E-2204-C0C012EBF96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028F41D-4180-8323-B5D7-0D4C467803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68E5427-7DF1-4D4F-C1FF-94483A4DB0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5AF73CB-2465-15DF-095D-3A068898A7D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AA483489-6726-1995-D888-D71902A82A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10BC161-4A7E-41CB-9DA0-A998875F11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1">
            <a:extLst>
              <a:ext uri="{FF2B5EF4-FFF2-40B4-BE49-F238E27FC236}">
                <a16:creationId xmlns:a16="http://schemas.microsoft.com/office/drawing/2014/main" id="{42B36C9B-5BC1-DEEA-4B46-28FC9EF56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8" y="692150"/>
            <a:ext cx="4329112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4115" tIns="47057" rIns="94115" bIns="47057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7091B4E6-8664-7FC4-DEB7-EB3CC9984CD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41B7D0A2-D5CE-1CDD-5DA4-46D9B3558EB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315D0F16-27FE-FBF8-4AE2-64AF2DAFEA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3F8D0994-0E80-B734-51C1-970810C299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System-level I/O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C34C7F64-7E99-0267-6DEF-F612EC707E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7A0485-3B9F-4C3F-9F7B-B47145D27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44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72D864-D2A0-CDF4-4B27-ACD3C9299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97D7D8-ED6C-81D2-5147-122D29EEB7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System-level I/O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BC32FC-F453-0C4E-B4FB-ECCE2219BB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D7D5C-C1D0-4E5D-B95B-DFAB1B493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97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A3B04C-5F3C-E081-8E30-AA3AB1E0F6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A94D50-5FC1-95E4-F499-DB6B1CC5B0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System-level I/O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867DC8-77B4-66FD-DB38-8D945A979F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5328A-53DF-4A1F-AB78-2F171CD1D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763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748E2-F72E-FBAE-4FF0-94EC5A229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DA3EFE-9C20-D02E-39D5-74BF3663D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5B0EC0-BA5E-2881-0D66-13365B62C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0A081-914E-4ECE-860C-11B5235358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958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822F4A-DBED-B8D8-20C8-A5DEBE7325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89690B-E520-4E11-CA3C-0BB58E32A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84CE07-FB5B-8406-907A-ED053B6A0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3F8EC-8F8D-4583-B26D-0575789444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68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76B6C2-A110-6371-C05A-0262FFCFB5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7BD142-20AB-B07C-3336-5F4C94326E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System-level I/O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00235F-20DF-0D53-B252-658DC82D7C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17C77-D0F8-4C70-A0C5-74F025467D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4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A05FCC-8BA2-91B0-9EB0-E5262E89A0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C8D6CF-F135-45FF-5EEC-EEFABF8DA7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System-level I/O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749B0A-0EFE-59E6-8D31-CBC02EFB59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0B11D-714D-41CD-8730-FA1FB902E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19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9EE1EF-A10D-947F-7C6E-E67C44EED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4898AF-58CD-D417-583E-AE17387C48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System-level I/O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4299CB-04AC-16A1-EB6F-E1E7354F6D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E0FF3-B893-4499-8D78-847E11548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3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C0AEAB-636D-B79B-0DB7-A626A90C1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1B8D152-B3BB-07B4-3A79-B863753B90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System-level I/O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8CF56B-4C10-62D1-B3A7-AF300BFF52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968AF-51B9-4F2C-A753-42E8717E2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05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55210E9-64FF-F0B4-4C41-FE40AA8F6F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ABCF23-6948-7ADB-C990-8056334C4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System-level I/O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B69A28-58D9-86F7-829A-59D57957D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5F47A-99C5-485C-9882-1FD836DBA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84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8FC151-8632-AC5B-1173-B8D8F1D00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5245E3-3A6A-6B30-C837-78DE32E3A0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System-level I/O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B164ED8-B7AD-6AB3-50EA-0A80A34B5D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F82056-9886-4758-A118-D2A145AD08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01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D11CA8-4C4A-1E46-6B8C-FB2C6BB8B4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E8C7-572F-96F5-4361-99373E823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System-level I/O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1FA73C-14DD-E6C5-2227-606333E56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535AD-0877-4A00-8AE3-C8D89619FC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45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DFB75-446D-C5C6-2123-8FE0640F26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24CDED-5ACE-935E-EC9A-6892D53F4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System-level I/O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16A8FA-CD12-C648-DA95-B8D281DD60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E68D3-F3DB-4766-BE21-AFC0237D88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51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1DE3281-3EDA-FE89-EDD3-9CF81A0FC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E0D9A4-890B-584D-0CE0-9FC2A84F8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769184-09C2-3AE9-542E-39EB0BDD79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7B1479C-C39C-CAA2-DCDF-6744DED85A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System-level I/O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59AC111-84D8-B2D2-DD81-AC2F4BB4C1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panose="020B0604020202020204" pitchFamily="34" charset="0"/>
              </a:defRPr>
            </a:lvl1pPr>
          </a:lstStyle>
          <a:p>
            <a:fld id="{CC4FE030-3883-4161-A767-993DE6D9543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3DA7C858-97C5-727E-BD53-DE3DE1AE94E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B30C93C-D302-D053-8569-B0125EFD0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8E9FD2-CFFE-84FB-CE9F-45E3F20EA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65B84F8-8A91-2498-F450-BCAFDA57E4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latin typeface="+mn-ea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BAB119-48D2-1053-1832-4DBAEE69A4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+mn-ea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6F70F2-BA0E-E479-E72B-878876B851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C24B8D3-8FCA-44E2-B81F-29EA41D9B5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425D531A-883B-AA1E-005F-B82664F1AAA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3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Date Placeholder 3">
            <a:extLst>
              <a:ext uri="{FF2B5EF4-FFF2-40B4-BE49-F238E27FC236}">
                <a16:creationId xmlns:a16="http://schemas.microsoft.com/office/drawing/2014/main" id="{906CE17B-5CC1-07A6-63E2-BFEB822660A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10581-6EEF-92A5-C264-B8F05215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15715" name="Slide Number Placeholder 5">
            <a:extLst>
              <a:ext uri="{FF2B5EF4-FFF2-40B4-BE49-F238E27FC236}">
                <a16:creationId xmlns:a16="http://schemas.microsoft.com/office/drawing/2014/main" id="{2B58471B-1EB3-A83E-06A5-310A4B135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FD06A66-1DF5-4A66-8D54-C171678307B6}" type="slidenum">
              <a:rPr lang="en-US" altLang="en-US" smtClean="0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EE30AEE1-F171-4A0B-6310-EC7FAABD0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fork</a:t>
            </a:r>
            <a:r>
              <a:rPr lang="en-US" altLang="en-US">
                <a:ea typeface="ＭＳ Ｐゴシック" panose="020B0600070205080204" pitchFamily="34" charset="-128"/>
              </a:rPr>
              <a:t>() Revisited</a:t>
            </a:r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B664D826-0E27-AD5A-3B7C-B3251C8BE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 create a new process using fork():</a:t>
            </a:r>
          </a:p>
          <a:p>
            <a:pPr lvl="1" eaLnBrk="1" hangingPunct="1"/>
            <a:r>
              <a:rPr lang="en-US" altLang="en-US"/>
              <a:t>Make copies of the old process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page table, etc.</a:t>
            </a:r>
          </a:p>
          <a:p>
            <a:pPr lvl="2" eaLnBrk="1" hangingPunct="1"/>
            <a:r>
              <a:rPr lang="en-US" altLang="en-US"/>
              <a:t>The two processes now share all of their pages</a:t>
            </a:r>
          </a:p>
          <a:p>
            <a:pPr lvl="1" eaLnBrk="1" hangingPunct="1"/>
            <a:r>
              <a:rPr lang="en-US" altLang="en-US"/>
              <a:t>Copy-on-write</a:t>
            </a:r>
          </a:p>
          <a:p>
            <a:pPr lvl="2" eaLnBrk="1" hangingPunct="1"/>
            <a:r>
              <a:rPr lang="en-US" altLang="en-US"/>
              <a:t>Allows each process to have a separate address space without copying all of the virtual pages</a:t>
            </a:r>
          </a:p>
          <a:p>
            <a:pPr lvl="2" eaLnBrk="1" hangingPunct="1"/>
            <a:r>
              <a:rPr lang="en-US" altLang="en-US"/>
              <a:t>Make pages of writeable areas read-only</a:t>
            </a:r>
          </a:p>
          <a:p>
            <a:pPr lvl="2" eaLnBrk="1" hangingPunct="1"/>
            <a:r>
              <a:rPr lang="en-US" altLang="en-US"/>
              <a:t>Flag these areas as private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copy-on-write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in OS</a:t>
            </a:r>
          </a:p>
          <a:p>
            <a:pPr lvl="2" eaLnBrk="1" hangingPunct="1"/>
            <a:r>
              <a:rPr lang="en-US" altLang="en-US"/>
              <a:t>Writes to these pages will cause protection faults</a:t>
            </a:r>
          </a:p>
          <a:p>
            <a:pPr lvl="3" eaLnBrk="1" hangingPunct="1"/>
            <a:r>
              <a:rPr lang="en-US" altLang="en-US"/>
              <a:t>Fault handler recognizes copy-on-write, makes a copy of the page, and restores write permissions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Net result:</a:t>
            </a:r>
          </a:p>
          <a:p>
            <a:pPr lvl="1" eaLnBrk="1" hangingPunct="1"/>
            <a:r>
              <a:rPr lang="en-US" altLang="en-US"/>
              <a:t>Processes have identical address spaces</a:t>
            </a:r>
          </a:p>
          <a:p>
            <a:pPr lvl="1" eaLnBrk="1" hangingPunct="1"/>
            <a:r>
              <a:rPr lang="en-US" altLang="en-US"/>
              <a:t>Copies are deferred until absolutely necessary</a:t>
            </a:r>
          </a:p>
        </p:txBody>
      </p:sp>
    </p:spTree>
    <p:extLst>
      <p:ext uri="{BB962C8B-B14F-4D97-AF65-F5344CB8AC3E}">
        <p14:creationId xmlns:p14="http://schemas.microsoft.com/office/powerpoint/2010/main" val="3886120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>
            <a:extLst>
              <a:ext uri="{FF2B5EF4-FFF2-40B4-BE49-F238E27FC236}">
                <a16:creationId xmlns:a16="http://schemas.microsoft.com/office/drawing/2014/main" id="{F20E1780-33F9-5567-3F9D-318E2B343D2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75D8E952-A842-D129-AF0F-254972BB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A6FDD9D2-30EF-0775-AC58-6A25C16A3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586A68-AB83-440B-BE04-B4E619B240CA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84F8007C-994B-8E5E-C95F-C61AA4B81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Closing Files</a:t>
            </a:r>
          </a:p>
        </p:txBody>
      </p:sp>
      <p:sp>
        <p:nvSpPr>
          <p:cNvPr id="21509" name="Rectangle 6">
            <a:extLst>
              <a:ext uri="{FF2B5EF4-FFF2-40B4-BE49-F238E27FC236}">
                <a16:creationId xmlns:a16="http://schemas.microsoft.com/office/drawing/2014/main" id="{6E03F2E5-F236-BBF9-7965-42784BF29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Closing a file informs the kernel that you are finished accessing that file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Returns 0 on success, -1 on failure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Closing an already closed file is a recipe for disaster in threaded programs (more on this later)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Moral: Always check return codes, even for seemingly benign functions such as </a:t>
            </a:r>
            <a:r>
              <a:rPr lang="en-US" altLang="en-US">
                <a:latin typeface="Courier New" panose="02070309020205020404" pitchFamily="49" charset="0"/>
              </a:rPr>
              <a:t>close</a:t>
            </a:r>
            <a:r>
              <a:rPr lang="en-US" altLang="en-US"/>
              <a:t>()</a:t>
            </a:r>
          </a:p>
        </p:txBody>
      </p:sp>
      <p:sp>
        <p:nvSpPr>
          <p:cNvPr id="21510" name="Text Box 4">
            <a:extLst>
              <a:ext uri="{FF2B5EF4-FFF2-40B4-BE49-F238E27FC236}">
                <a16:creationId xmlns:a16="http://schemas.microsoft.com/office/drawing/2014/main" id="{16B7D1E2-AE61-4A6B-1983-6056AC76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225675"/>
            <a:ext cx="6324600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int fd;     /* file descriptor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if (close(fd) &lt; 0)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perror(“close”);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exit(1);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>
            <a:extLst>
              <a:ext uri="{FF2B5EF4-FFF2-40B4-BE49-F238E27FC236}">
                <a16:creationId xmlns:a16="http://schemas.microsoft.com/office/drawing/2014/main" id="{04D7E405-E6CF-9E97-4550-40764C9A64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83313DA6-C699-3BD6-6EA6-A63CFCF7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CE2C6042-1D79-8210-5D18-E8AEC281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01DD52-921A-41D6-85F6-54211D603BF2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4B725B82-4FEA-34F2-A1E1-63A4C6427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Files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547F5DF8-E46D-4713-728D-904FEE3B1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Reading a file copies bytes from the current file position to memory, and then updates file position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Returns number of bytes read from file </a:t>
            </a:r>
            <a:r>
              <a:rPr lang="en-US" altLang="en-US" sz="2000">
                <a:latin typeface="Courier New" panose="02070309020205020404" pitchFamily="49" charset="0"/>
              </a:rPr>
              <a:t>fd</a:t>
            </a:r>
            <a:r>
              <a:rPr lang="en-US" altLang="en-US" sz="2000"/>
              <a:t> into </a:t>
            </a:r>
            <a:r>
              <a:rPr lang="en-US" altLang="en-US" sz="2000">
                <a:latin typeface="Courier New" panose="02070309020205020404" pitchFamily="49" charset="0"/>
              </a:rPr>
              <a:t>buf</a:t>
            </a:r>
          </a:p>
          <a:p>
            <a:pPr lvl="1" eaLnBrk="1" hangingPunct="1"/>
            <a:r>
              <a:rPr lang="en-US" altLang="en-US" sz="1800">
                <a:latin typeface="Courier New" panose="02070309020205020404" pitchFamily="49" charset="0"/>
              </a:rPr>
              <a:t>nbytes</a:t>
            </a:r>
            <a:r>
              <a:rPr lang="en-US" altLang="en-US" sz="1800"/>
              <a:t> &lt; 0 indicates that an error occurred</a:t>
            </a:r>
          </a:p>
          <a:p>
            <a:pPr lvl="1" eaLnBrk="1" hangingPunct="1"/>
            <a:r>
              <a:rPr lang="en-US" altLang="en-US" sz="1800"/>
              <a:t>short counts (</a:t>
            </a:r>
            <a:r>
              <a:rPr lang="en-US" altLang="en-US" sz="1800">
                <a:latin typeface="Courier New" panose="02070309020205020404" pitchFamily="49" charset="0"/>
              </a:rPr>
              <a:t>nbytes &lt; sizeof(buf)</a:t>
            </a:r>
            <a:r>
              <a:rPr lang="en-US" altLang="en-US" sz="1800"/>
              <a:t> ) are possible and are not errors!</a:t>
            </a:r>
          </a:p>
        </p:txBody>
      </p:sp>
      <p:sp>
        <p:nvSpPr>
          <p:cNvPr id="22534" name="Text Box 4">
            <a:extLst>
              <a:ext uri="{FF2B5EF4-FFF2-40B4-BE49-F238E27FC236}">
                <a16:creationId xmlns:a16="http://schemas.microsoft.com/office/drawing/2014/main" id="{EA81BB32-43F7-FB36-0E33-6FE493719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01850"/>
            <a:ext cx="6076950" cy="23177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char buf[512];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int fd;          /* file descriptor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ssize_t nbytes;  /* number of bytes read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/* Open file fd ... 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/* Then read </a:t>
            </a:r>
            <a:r>
              <a:rPr lang="en-US" altLang="en-US" sz="1600" b="1" i="1">
                <a:latin typeface="Courier New" panose="02070309020205020404" pitchFamily="49" charset="0"/>
              </a:rPr>
              <a:t>up to</a:t>
            </a:r>
            <a:r>
              <a:rPr lang="en-US" altLang="en-US" sz="1600" b="1">
                <a:latin typeface="Courier New" panose="02070309020205020404" pitchFamily="49" charset="0"/>
              </a:rPr>
              <a:t> 512 bytes from file fd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if ((nbytes = read(fd, buf, sizeof(buf))) &lt; 0)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perror(“read”);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exit(1);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>
            <a:extLst>
              <a:ext uri="{FF2B5EF4-FFF2-40B4-BE49-F238E27FC236}">
                <a16:creationId xmlns:a16="http://schemas.microsoft.com/office/drawing/2014/main" id="{1C4D42FD-2ADA-BE51-6776-1D02A2686D2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E640185B-9C21-42A8-A82A-32E5046B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26DE7395-9F5A-8407-6F8C-D26C26A40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094383C4-2B3D-4B33-B037-7A65487CF43F}" type="slidenum">
              <a:rPr lang="en-US" altLang="en-US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Rectangle 5">
            <a:extLst>
              <a:ext uri="{FF2B5EF4-FFF2-40B4-BE49-F238E27FC236}">
                <a16:creationId xmlns:a16="http://schemas.microsoft.com/office/drawing/2014/main" id="{F405947C-3C7C-62A0-D994-BC5B0C472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Files</a:t>
            </a:r>
          </a:p>
        </p:txBody>
      </p:sp>
      <p:sp>
        <p:nvSpPr>
          <p:cNvPr id="23557" name="Rectangle 6">
            <a:extLst>
              <a:ext uri="{FF2B5EF4-FFF2-40B4-BE49-F238E27FC236}">
                <a16:creationId xmlns:a16="http://schemas.microsoft.com/office/drawing/2014/main" id="{5DAC2001-BED6-0294-B409-057457B66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Writing a file copies bytes from memory to the current file position, and then updates current file position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Returns number of bytes written from </a:t>
            </a:r>
            <a:r>
              <a:rPr lang="en-US" altLang="en-US" sz="2000">
                <a:latin typeface="Courier New" panose="02070309020205020404" pitchFamily="49" charset="0"/>
              </a:rPr>
              <a:t>buf</a:t>
            </a:r>
            <a:r>
              <a:rPr lang="en-US" altLang="en-US" sz="2000"/>
              <a:t> to file </a:t>
            </a:r>
            <a:r>
              <a:rPr lang="en-US" altLang="en-US" sz="2000">
                <a:latin typeface="Courier New" panose="02070309020205020404" pitchFamily="49" charset="0"/>
              </a:rPr>
              <a:t>fd</a:t>
            </a:r>
          </a:p>
          <a:p>
            <a:pPr lvl="1" eaLnBrk="1" hangingPunct="1"/>
            <a:r>
              <a:rPr lang="en-US" altLang="en-US" sz="1800">
                <a:latin typeface="Courier New" panose="02070309020205020404" pitchFamily="49" charset="0"/>
              </a:rPr>
              <a:t>nbytes</a:t>
            </a:r>
            <a:r>
              <a:rPr lang="en-US" altLang="en-US" sz="1800"/>
              <a:t> &lt; 0 indicates that an error occurred</a:t>
            </a:r>
          </a:p>
          <a:p>
            <a:pPr lvl="1" eaLnBrk="1" hangingPunct="1"/>
            <a:r>
              <a:rPr lang="en-US" altLang="en-US" sz="1800"/>
              <a:t>As with reads, short counts are possible and are not errors!</a:t>
            </a:r>
          </a:p>
        </p:txBody>
      </p:sp>
      <p:sp>
        <p:nvSpPr>
          <p:cNvPr id="23558" name="Text Box 4">
            <a:extLst>
              <a:ext uri="{FF2B5EF4-FFF2-40B4-BE49-F238E27FC236}">
                <a16:creationId xmlns:a16="http://schemas.microsoft.com/office/drawing/2014/main" id="{54BA2CDA-6068-AB22-8F9F-B7C8902E3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2057400"/>
            <a:ext cx="6565900" cy="23177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char buf[512];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int fd;          /* file descriptor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ssize_t nbytes;  /* number of bytes read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/* Open the file fd ...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/* Then write </a:t>
            </a:r>
            <a:r>
              <a:rPr lang="en-US" altLang="en-US" sz="1600" b="1" i="1">
                <a:latin typeface="Courier New" panose="02070309020205020404" pitchFamily="49" charset="0"/>
              </a:rPr>
              <a:t>up to</a:t>
            </a:r>
            <a:r>
              <a:rPr lang="en-US" altLang="en-US" sz="1600" b="1">
                <a:latin typeface="Courier New" panose="02070309020205020404" pitchFamily="49" charset="0"/>
              </a:rPr>
              <a:t> 512 bytes from buf to file fd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if ((nbytes = write(fd, buf, sizeof(buf)) &lt; 0)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perror(“write”);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exit(1);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7DACDFC7-A50D-FB9A-6F33-164F48E827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F12E08BE-E789-6C1E-4628-5083E72F3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03803EE4-CBA7-33C2-CA2F-A7A174558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F8D4E0E-A97F-45C6-A6E4-1A89F499E426}" type="slidenum">
              <a:rPr lang="en-US" altLang="en-US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EB02D5A3-589B-C10B-C421-35DAD6525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I/O Example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F44AB42B-9D16-5EC8-0CC4-DD27B66F3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610600" cy="5256213"/>
          </a:xfrm>
        </p:spPr>
        <p:txBody>
          <a:bodyPr/>
          <a:lstStyle/>
          <a:p>
            <a:pPr eaLnBrk="1" hangingPunct="1"/>
            <a:r>
              <a:rPr lang="en-US" altLang="en-US"/>
              <a:t>Copying standard input to standard output one byte at a time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Note the use of error handling wrappers for read and write</a:t>
            </a:r>
          </a:p>
        </p:txBody>
      </p:sp>
      <p:sp>
        <p:nvSpPr>
          <p:cNvPr id="24582" name="Text Box 4">
            <a:extLst>
              <a:ext uri="{FF2B5EF4-FFF2-40B4-BE49-F238E27FC236}">
                <a16:creationId xmlns:a16="http://schemas.microsoft.com/office/drawing/2014/main" id="{32A3901D-45F7-0B10-89D5-58F7F4E1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75" y="2160588"/>
            <a:ext cx="5276850" cy="25368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#include "csapp.h"</a:t>
            </a:r>
          </a:p>
          <a:p>
            <a:pPr>
              <a:lnSpc>
                <a:spcPct val="90000"/>
              </a:lnSpc>
            </a:pPr>
            <a:endParaRPr lang="en-US" altLang="en-US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int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main(void)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char c;</a:t>
            </a:r>
          </a:p>
          <a:p>
            <a:pPr>
              <a:lnSpc>
                <a:spcPct val="90000"/>
              </a:lnSpc>
            </a:pPr>
            <a:endParaRPr lang="en-US" altLang="en-US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while(Read(STDIN_FILENO, &amp;c, 1) != 0)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	Write(STDOUT_FILENO, &amp;c, 1);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return (0);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>
            <a:extLst>
              <a:ext uri="{FF2B5EF4-FFF2-40B4-BE49-F238E27FC236}">
                <a16:creationId xmlns:a16="http://schemas.microsoft.com/office/drawing/2014/main" id="{F93FBCA1-2918-D60D-A2CB-CB4267262AA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B97712D6-1456-21B0-AFDA-012E2529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B07860F6-E297-919B-8652-DCA59DEC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DEB4CC-8357-4A30-8826-BAD26BA36E2C}" type="slidenum">
              <a:rPr lang="en-US" altLang="en-US">
                <a:latin typeface="Arial" panose="020B0604020202020204" pitchFamily="34" charset="0"/>
              </a:rPr>
              <a:pPr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ADA4A54C-4C56-D1E7-1520-13F0D079E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Dealing with Short Counts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2A82CBDF-0D0D-E7CC-AF82-2141D8E60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Short counts can occur in these situations:</a:t>
            </a:r>
          </a:p>
          <a:p>
            <a:pPr lvl="1" eaLnBrk="1" hangingPunct="1"/>
            <a:r>
              <a:rPr lang="en-US" altLang="en-US"/>
              <a:t>Encountering (end-of-file) EOF on reads</a:t>
            </a:r>
          </a:p>
          <a:p>
            <a:pPr lvl="1" eaLnBrk="1" hangingPunct="1"/>
            <a:r>
              <a:rPr lang="en-US" altLang="en-US"/>
              <a:t>Reading text lines from a terminal</a:t>
            </a:r>
          </a:p>
          <a:p>
            <a:pPr lvl="1" eaLnBrk="1" hangingPunct="1"/>
            <a:r>
              <a:rPr lang="en-US" altLang="en-US"/>
              <a:t>Reading and writing network sockets or Unix pipes</a:t>
            </a:r>
          </a:p>
          <a:p>
            <a:pPr eaLnBrk="1" hangingPunct="1"/>
            <a:r>
              <a:rPr lang="en-US" altLang="en-US"/>
              <a:t>Short counts never occur in these situations:</a:t>
            </a:r>
          </a:p>
          <a:p>
            <a:pPr lvl="1" eaLnBrk="1" hangingPunct="1"/>
            <a:r>
              <a:rPr lang="en-US" altLang="en-US"/>
              <a:t>Reading from disk files (except for EOF)</a:t>
            </a:r>
          </a:p>
          <a:p>
            <a:pPr lvl="1" eaLnBrk="1" hangingPunct="1"/>
            <a:r>
              <a:rPr lang="en-US" altLang="en-US"/>
              <a:t>Writing to disk files</a:t>
            </a:r>
          </a:p>
          <a:p>
            <a:pPr eaLnBrk="1" hangingPunct="1"/>
            <a:r>
              <a:rPr lang="en-US" altLang="en-US"/>
              <a:t>How should you deal with short counts in your code?</a:t>
            </a:r>
          </a:p>
          <a:p>
            <a:pPr lvl="1" eaLnBrk="1" hangingPunct="1"/>
            <a:r>
              <a:rPr lang="en-US" altLang="en-US"/>
              <a:t>Use the RIO (Robust I/O) package from </a:t>
            </a:r>
            <a:r>
              <a:rPr lang="en-US" altLang="en-US">
                <a:latin typeface="Courier New" panose="02070309020205020404" pitchFamily="49" charset="0"/>
              </a:rPr>
              <a:t>csapp.c</a:t>
            </a: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863E1454-E2BA-6C6E-B1A8-714EA8FA173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F002B246-FEB3-29AD-A0E4-9CB3E050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B49AB0BC-150F-FB76-6CC5-5FADDECE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1A50AC5C-ABDC-45F4-8A67-EE5D65122031}" type="slidenum">
              <a:rPr lang="en-US" altLang="en-US">
                <a:latin typeface="Arial" panose="020B0604020202020204" pitchFamily="34" charset="0"/>
              </a:rPr>
              <a:pPr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0763EC5B-F52D-0EAB-455F-B27CFE384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RIO Package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3787EB6B-9AC2-89C9-050C-85AA1D802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RIO is a set of wrappers that provide efficient and robust I/O in applications such as network programs that are subject to short counts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RIO provides two different kinds of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Unbuffered input and output of binary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rio_readn</a:t>
            </a:r>
            <a:r>
              <a:rPr lang="en-US" altLang="en-US" sz="1600"/>
              <a:t> and </a:t>
            </a:r>
            <a:r>
              <a:rPr lang="en-US" altLang="en-US" sz="1600">
                <a:latin typeface="Courier New" panose="02070309020205020404" pitchFamily="49" charset="0"/>
              </a:rPr>
              <a:t>rio_writen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Buffered input of text lines and binary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>
                <a:latin typeface="Courier New" panose="02070309020205020404" pitchFamily="49" charset="0"/>
              </a:rPr>
              <a:t>rio_readlineb</a:t>
            </a:r>
            <a:r>
              <a:rPr lang="en-US" altLang="en-US" sz="1600"/>
              <a:t> and </a:t>
            </a:r>
            <a:r>
              <a:rPr lang="en-US" altLang="en-US" sz="1600">
                <a:latin typeface="Courier New" panose="02070309020205020404" pitchFamily="49" charset="0"/>
              </a:rPr>
              <a:t>rio_readnb</a:t>
            </a:r>
            <a:endParaRPr lang="en-US" altLang="en-US" sz="1600"/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The buffered RIO routines are thread-safe and can be interleaved arbitrarily on the same descriptor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Available at: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/clear/www/htdocs/comp321/src/csapp.c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/clear/www/htdocs/comp321/include/csapp.h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D8881422-D8CE-8E4A-98F1-F9F37DA6F99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88A9E98A-4008-E15B-4A75-17F34CB3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383494C7-4E78-6956-6884-2EC99291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21F466-8DE9-418C-B01E-320DB2F4EED3}" type="slidenum">
              <a:rPr lang="en-US" altLang="en-US">
                <a:latin typeface="Arial" panose="020B0604020202020204" pitchFamily="34" charset="0"/>
              </a:rPr>
              <a:pPr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Rectangle 5">
            <a:extLst>
              <a:ext uri="{FF2B5EF4-FFF2-40B4-BE49-F238E27FC236}">
                <a16:creationId xmlns:a16="http://schemas.microsoft.com/office/drawing/2014/main" id="{CDB1BF2D-84EA-2AFD-58F2-D57E8A19E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Unbuffered RIO Input and Output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E36E3C39-9814-7BA4-7D91-829B9FB6C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Same interface as Unix read and write</a:t>
            </a:r>
          </a:p>
          <a:p>
            <a:pPr eaLnBrk="1" hangingPunct="1"/>
            <a:r>
              <a:rPr lang="en-US" altLang="en-US"/>
              <a:t>Especially useful for transferring data on network sockets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rio_readn</a:t>
            </a:r>
            <a:r>
              <a:rPr lang="en-US" altLang="en-US"/>
              <a:t> returns a short count only if it encounters EOF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rio_writen</a:t>
            </a:r>
            <a:r>
              <a:rPr lang="en-US" altLang="en-US"/>
              <a:t> never returns a short count</a:t>
            </a:r>
          </a:p>
          <a:p>
            <a:pPr lvl="1" eaLnBrk="1" hangingPunct="1"/>
            <a:r>
              <a:rPr lang="en-US" altLang="en-US"/>
              <a:t>Calls to </a:t>
            </a:r>
            <a:r>
              <a:rPr lang="en-US" altLang="en-US">
                <a:latin typeface="Courier New" panose="02070309020205020404" pitchFamily="49" charset="0"/>
              </a:rPr>
              <a:t>rio_readn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rio_writen</a:t>
            </a:r>
            <a:r>
              <a:rPr lang="en-US" altLang="en-US"/>
              <a:t> can be interleaved arbitrarily on the same descriptor</a:t>
            </a:r>
          </a:p>
        </p:txBody>
      </p:sp>
      <p:sp>
        <p:nvSpPr>
          <p:cNvPr id="27654" name="Text Box 4">
            <a:extLst>
              <a:ext uri="{FF2B5EF4-FFF2-40B4-BE49-F238E27FC236}">
                <a16:creationId xmlns:a16="http://schemas.microsoft.com/office/drawing/2014/main" id="{54016CCB-0D7A-6509-8785-FFEDC43A4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8334375" cy="1428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#include “csapp.h”</a:t>
            </a:r>
          </a:p>
          <a:p>
            <a:pPr>
              <a:lnSpc>
                <a:spcPct val="90000"/>
              </a:lnSpc>
            </a:pPr>
            <a:endParaRPr lang="en-US" altLang="en-US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ssize_t rio_readn(int fd, void *usrbuf, size_t n);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ssize_t rio_writen(int fd, void *usrbuf, size_t n);</a:t>
            </a:r>
          </a:p>
          <a:p>
            <a:pPr>
              <a:lnSpc>
                <a:spcPct val="90000"/>
              </a:lnSpc>
            </a:pPr>
            <a:endParaRPr lang="en-US" altLang="en-US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b="1"/>
              <a:t>Return: number of bytes transferred if OK,</a:t>
            </a:r>
            <a:r>
              <a:rPr lang="en-US" altLang="en-US" sz="1600" b="1" i="1"/>
              <a:t>  </a:t>
            </a:r>
            <a:r>
              <a:rPr lang="en-US" altLang="en-US" sz="1600" b="1"/>
              <a:t>0 on EOF (</a:t>
            </a:r>
            <a:r>
              <a:rPr lang="en-US" altLang="en-US" sz="1600" b="1">
                <a:latin typeface="Courier New" panose="02070309020205020404" pitchFamily="49" charset="0"/>
              </a:rPr>
              <a:t>rio_readn</a:t>
            </a:r>
            <a:r>
              <a:rPr lang="en-US" altLang="en-US" sz="1600" b="1"/>
              <a:t> only), -1 on error</a:t>
            </a:r>
            <a:r>
              <a:rPr lang="en-US" altLang="en-US" sz="1600" b="1" i="1"/>
              <a:t> 	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804ECAF8-98B0-3D80-B9D0-5C3F2E60AC4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63EAD3C8-2BE2-B4D8-AFA5-D5381030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DE62A2EF-11C9-CB27-7D91-1A24A74D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B37F2F-F490-4873-921A-8DDFE3309A36}" type="slidenum">
              <a:rPr lang="en-US" altLang="en-US">
                <a:latin typeface="Arial" panose="020B0604020202020204" pitchFamily="34" charset="0"/>
              </a:rPr>
              <a:pPr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07266951-B3BD-6DBF-2FB6-D9C214902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of </a:t>
            </a:r>
            <a:r>
              <a:rPr lang="en-US" altLang="en-US">
                <a:latin typeface="Courier New" panose="02070309020205020404" pitchFamily="49" charset="0"/>
              </a:rPr>
              <a:t>rio_readn</a:t>
            </a:r>
          </a:p>
        </p:txBody>
      </p:sp>
      <p:sp>
        <p:nvSpPr>
          <p:cNvPr id="28677" name="Text Box 3">
            <a:extLst>
              <a:ext uri="{FF2B5EF4-FFF2-40B4-BE49-F238E27FC236}">
                <a16:creationId xmlns:a16="http://schemas.microsoft.com/office/drawing/2014/main" id="{3BEADE0F-3232-4F97-F16B-DFBC89710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313" y="1220788"/>
            <a:ext cx="7497762" cy="51958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/* rio_readn - robustly read n bytes (unbuffered) */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ssize_t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rio_readn(int fd, void *usrbuf, size_t n)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size_t nleft = n;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ssize_t nread;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char *bufp = usrbuf;</a:t>
            </a:r>
          </a:p>
          <a:p>
            <a:pPr>
              <a:lnSpc>
                <a:spcPct val="90000"/>
              </a:lnSpc>
            </a:pPr>
            <a:endParaRPr lang="en-US" altLang="en-US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while (nleft &gt; 0) {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if ((nread = read(fd, bufp, nleft)) &lt; 0) {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    if (errno == EINTR) /* interrupted by sig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                           handler return */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        nread = 0;      /* so call read() again */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    else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        return (-1);    /* errno set by read() */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}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else if (nread == 0)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    break;              /* EOF */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nleft -= nread;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bufp += nread;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return (n - nleft);         /* return &gt;= 0 */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D1CD0563-5A48-6217-00CF-125CE887D4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86E2A7EC-BE21-263E-3332-9AB68621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08F04CDD-B4FD-7801-5ACD-D999D25FA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2EAAA6-CFEF-4AFD-BCEF-E59061DB342A}" type="slidenum">
              <a:rPr lang="en-US" altLang="en-US">
                <a:latin typeface="Arial" panose="020B0604020202020204" pitchFamily="34" charset="0"/>
              </a:rPr>
              <a:pPr/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3BE064CD-047C-B603-6357-B346F4FDAD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of </a:t>
            </a:r>
            <a:r>
              <a:rPr lang="en-US" altLang="en-US">
                <a:latin typeface="Courier New" panose="02070309020205020404" pitchFamily="49" charset="0"/>
              </a:rPr>
              <a:t>rio_writen</a:t>
            </a:r>
          </a:p>
        </p:txBody>
      </p:sp>
      <p:sp>
        <p:nvSpPr>
          <p:cNvPr id="29701" name="Text Box 3">
            <a:extLst>
              <a:ext uri="{FF2B5EF4-FFF2-40B4-BE49-F238E27FC236}">
                <a16:creationId xmlns:a16="http://schemas.microsoft.com/office/drawing/2014/main" id="{3E891ABC-F032-F58F-D14E-72568AFB6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7621588" cy="47513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/* rio_writen - robustly write n bytes (unbuffered) */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ssize_t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rio_writen(int fd, void *usrbuf, size_t n)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size_t nleft = n;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ssize_t nwritten;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char *bufp = usrbuf;</a:t>
            </a:r>
          </a:p>
          <a:p>
            <a:pPr>
              <a:lnSpc>
                <a:spcPct val="90000"/>
              </a:lnSpc>
            </a:pPr>
            <a:endParaRPr lang="en-US" altLang="en-US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while (nleft &gt; 0) {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if ((nwritten = write(fd, bufp, nleft)) &lt;= 0) {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    if (errno == EINTR) /* interrupted by sig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                           handler return */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        nwritten = 0;   /* so call write() again */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    else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        return (-1);    /* errno set by write() */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}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nleft -= nwritten;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bufp += nwritten;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return (n);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33C87D04-E017-080C-0B94-D9FE3E0007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30F60F9B-61A4-1FDE-33DA-85FD49B86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DB0816D5-7AF6-8396-2594-31D5DC0A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0284CA-C089-46ED-BA38-774DA4CA8F30}" type="slidenum">
              <a:rPr lang="en-US" altLang="en-US">
                <a:latin typeface="Arial" panose="020B0604020202020204" pitchFamily="34" charset="0"/>
              </a:rPr>
              <a:pPr/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47F6F2FF-4581-0AAF-52F1-B207A7B89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Buffered RIO Input Functions</a:t>
            </a:r>
          </a:p>
        </p:txBody>
      </p:sp>
      <p:sp>
        <p:nvSpPr>
          <p:cNvPr id="30725" name="Rectangle 6">
            <a:extLst>
              <a:ext uri="{FF2B5EF4-FFF2-40B4-BE49-F238E27FC236}">
                <a16:creationId xmlns:a16="http://schemas.microsoft.com/office/drawing/2014/main" id="{DF972D09-D75E-17E0-8AE3-3689A415C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Efficiently read text lines and binary data from a file partially cached in an internal memory buffer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rio_readlineb</a:t>
            </a:r>
            <a:r>
              <a:rPr lang="en-US" altLang="en-US" sz="1800"/>
              <a:t> reads a text line of up to </a:t>
            </a:r>
            <a:r>
              <a:rPr lang="en-US" altLang="en-US" sz="1800">
                <a:latin typeface="Courier New" panose="02070309020205020404" pitchFamily="49" charset="0"/>
              </a:rPr>
              <a:t>maxlen</a:t>
            </a:r>
            <a:r>
              <a:rPr lang="en-US" altLang="en-US" sz="1800"/>
              <a:t> bytes from file </a:t>
            </a:r>
            <a:r>
              <a:rPr lang="en-US" altLang="en-US" sz="1800">
                <a:latin typeface="Courier New" panose="02070309020205020404" pitchFamily="49" charset="0"/>
              </a:rPr>
              <a:t>fd</a:t>
            </a:r>
            <a:r>
              <a:rPr lang="en-US" altLang="en-US" sz="1800"/>
              <a:t> and stores the line in </a:t>
            </a:r>
            <a:r>
              <a:rPr lang="en-US" altLang="en-US" sz="1800">
                <a:latin typeface="Courier New" panose="02070309020205020404" pitchFamily="49" charset="0"/>
              </a:rPr>
              <a:t>usrbuf</a:t>
            </a:r>
            <a:endParaRPr lang="en-US" altLang="en-US" sz="1800"/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Especially useful for reading text lines from network sockets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rio_readnb</a:t>
            </a:r>
            <a:r>
              <a:rPr lang="en-US" altLang="en-US" sz="1800"/>
              <a:t> reads up to </a:t>
            </a:r>
            <a:r>
              <a:rPr lang="en-US" altLang="en-US" sz="1800">
                <a:latin typeface="Courier New" panose="02070309020205020404" pitchFamily="49" charset="0"/>
              </a:rPr>
              <a:t>n</a:t>
            </a:r>
            <a:r>
              <a:rPr lang="en-US" altLang="en-US" sz="1800"/>
              <a:t> bytes from file </a:t>
            </a:r>
            <a:r>
              <a:rPr lang="en-US" altLang="en-US" sz="1800">
                <a:latin typeface="Courier New" panose="02070309020205020404" pitchFamily="49" charset="0"/>
              </a:rPr>
              <a:t>fd</a:t>
            </a: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Calls to</a:t>
            </a:r>
            <a:r>
              <a:rPr lang="en-US" altLang="en-US" sz="1800">
                <a:latin typeface="Courier New" panose="02070309020205020404" pitchFamily="49" charset="0"/>
              </a:rPr>
              <a:t> rio_readlineb</a:t>
            </a:r>
            <a:r>
              <a:rPr lang="en-US" altLang="en-US" sz="1800"/>
              <a:t> and </a:t>
            </a:r>
            <a:r>
              <a:rPr lang="en-US" altLang="en-US" sz="1800">
                <a:latin typeface="Courier New" panose="02070309020205020404" pitchFamily="49" charset="0"/>
              </a:rPr>
              <a:t>rio_readnb</a:t>
            </a:r>
            <a:r>
              <a:rPr lang="en-US" altLang="en-US" sz="1800"/>
              <a:t> can be interleaved arbitrarily on the same descriptor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Warning: Don’t interleave with calls to </a:t>
            </a:r>
            <a:r>
              <a:rPr lang="en-US" altLang="en-US" sz="1600">
                <a:latin typeface="Courier New" panose="02070309020205020404" pitchFamily="49" charset="0"/>
              </a:rPr>
              <a:t>rio_readn</a:t>
            </a:r>
          </a:p>
        </p:txBody>
      </p:sp>
      <p:sp>
        <p:nvSpPr>
          <p:cNvPr id="30726" name="Text Box 4">
            <a:extLst>
              <a:ext uri="{FF2B5EF4-FFF2-40B4-BE49-F238E27FC236}">
                <a16:creationId xmlns:a16="http://schemas.microsoft.com/office/drawing/2014/main" id="{07442F0A-88FF-C6A0-2D58-E0F3A22FE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1981200"/>
            <a:ext cx="7683500" cy="18700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#include “csapp.h”</a:t>
            </a:r>
          </a:p>
          <a:p>
            <a:pPr>
              <a:lnSpc>
                <a:spcPct val="90000"/>
              </a:lnSpc>
            </a:pPr>
            <a:endParaRPr lang="en-US" altLang="en-US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void rio_readinitb(rio_t *rp, int fd);</a:t>
            </a:r>
          </a:p>
          <a:p>
            <a:pPr>
              <a:lnSpc>
                <a:spcPct val="90000"/>
              </a:lnSpc>
            </a:pPr>
            <a:endParaRPr lang="en-US" altLang="en-US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ssize_t rio_readlineb(rio_t *rp, void *usrbuf, size_t maxlen);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ssize_t rio_readnb(rio_t *rp, void *usrbuf, size_t n);</a:t>
            </a:r>
          </a:p>
          <a:p>
            <a:pPr>
              <a:lnSpc>
                <a:spcPct val="90000"/>
              </a:lnSpc>
            </a:pPr>
            <a:endParaRPr lang="en-US" altLang="en-US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b="1"/>
              <a:t>Return: number of bytes read if OK, 0 on EOF, -1 on error</a:t>
            </a:r>
            <a:endParaRPr lang="en-US" altLang="en-US" sz="1600" b="1" i="1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Date Placeholder 4">
            <a:extLst>
              <a:ext uri="{FF2B5EF4-FFF2-40B4-BE49-F238E27FC236}">
                <a16:creationId xmlns:a16="http://schemas.microsoft.com/office/drawing/2014/main" id="{7CBFA1B5-8580-9A2F-A198-1FBF5C8B496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9" name="Footer Placeholder 5">
            <a:extLst>
              <a:ext uri="{FF2B5EF4-FFF2-40B4-BE49-F238E27FC236}">
                <a16:creationId xmlns:a16="http://schemas.microsoft.com/office/drawing/2014/main" id="{47CB1CEF-7ABC-4031-ED46-DAA1EA6CC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16739" name="Slide Number Placeholder 6">
            <a:extLst>
              <a:ext uri="{FF2B5EF4-FFF2-40B4-BE49-F238E27FC236}">
                <a16:creationId xmlns:a16="http://schemas.microsoft.com/office/drawing/2014/main" id="{82A17891-FF2B-0527-7AD9-30033899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B101A1A-DA43-4382-AD88-033988331C73}" type="slidenum">
              <a:rPr lang="en-US" altLang="en-US" smtClean="0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6740" name="Rectangle 48">
            <a:extLst>
              <a:ext uri="{FF2B5EF4-FFF2-40B4-BE49-F238E27FC236}">
                <a16:creationId xmlns:a16="http://schemas.microsoft.com/office/drawing/2014/main" id="{FB2DDFD7-CE4B-1C67-1CCA-3BBFD5F89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exec</a:t>
            </a:r>
            <a:r>
              <a:rPr lang="en-US" altLang="en-US">
                <a:ea typeface="ＭＳ Ｐゴシック" panose="020B0600070205080204" pitchFamily="34" charset="-128"/>
              </a:rPr>
              <a:t>() Revisited</a:t>
            </a:r>
          </a:p>
        </p:txBody>
      </p:sp>
      <p:sp>
        <p:nvSpPr>
          <p:cNvPr id="116741" name="Rectangle 52">
            <a:extLst>
              <a:ext uri="{FF2B5EF4-FFF2-40B4-BE49-F238E27FC236}">
                <a16:creationId xmlns:a16="http://schemas.microsoft.com/office/drawing/2014/main" id="{A001356C-5D45-D10E-0F80-B55A8B93272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1295400"/>
            <a:ext cx="4191000" cy="48307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To load 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using 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exec</a:t>
            </a:r>
            <a:r>
              <a:rPr lang="en-US" altLang="en-US" sz="2000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Delete existing page tables,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Create new page tables, etc.: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Stack/heap/.bss are anonymous, demand-zero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Code and data is mapped to ELF executable file </a:t>
            </a:r>
            <a:r>
              <a:rPr lang="en-US" altLang="en-US" sz="1600">
                <a:latin typeface="Courier New" panose="02070309020205020404" pitchFamily="49" charset="0"/>
              </a:rPr>
              <a:t>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Shared libraries are dynamically linked and mapped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Set program counter to entry point in .text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OS will swap in pages from disk as they are used</a:t>
            </a:r>
          </a:p>
        </p:txBody>
      </p:sp>
      <p:sp>
        <p:nvSpPr>
          <p:cNvPr id="116742" name="Rectangle 50">
            <a:extLst>
              <a:ext uri="{FF2B5EF4-FFF2-40B4-BE49-F238E27FC236}">
                <a16:creationId xmlns:a16="http://schemas.microsoft.com/office/drawing/2014/main" id="{337C7D9D-5963-6C67-7823-A1A7505D1EA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</a:p>
        </p:txBody>
      </p:sp>
      <p:grpSp>
        <p:nvGrpSpPr>
          <p:cNvPr id="116743" name="Group 43">
            <a:extLst>
              <a:ext uri="{FF2B5EF4-FFF2-40B4-BE49-F238E27FC236}">
                <a16:creationId xmlns:a16="http://schemas.microsoft.com/office/drawing/2014/main" id="{8B1CB830-718A-EB6F-D143-37014C104527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257300"/>
            <a:ext cx="2362200" cy="4953000"/>
            <a:chOff x="864" y="792"/>
            <a:chExt cx="2112" cy="3120"/>
          </a:xfrm>
        </p:grpSpPr>
        <p:sp>
          <p:nvSpPr>
            <p:cNvPr id="116762" name="Rectangle 6">
              <a:extLst>
                <a:ext uri="{FF2B5EF4-FFF2-40B4-BE49-F238E27FC236}">
                  <a16:creationId xmlns:a16="http://schemas.microsoft.com/office/drawing/2014/main" id="{04FE5699-6191-6387-9363-F304C2D04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792"/>
              <a:ext cx="2112" cy="312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16763" name="Rectangle 7">
              <a:extLst>
                <a:ext uri="{FF2B5EF4-FFF2-40B4-BE49-F238E27FC236}">
                  <a16:creationId xmlns:a16="http://schemas.microsoft.com/office/drawing/2014/main" id="{C143AF7C-8503-0E6A-EFD1-86EECB2D2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080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Arial" panose="020B0604020202020204" pitchFamily="34" charset="0"/>
                </a:rPr>
                <a:t>User Stack</a:t>
              </a:r>
            </a:p>
          </p:txBody>
        </p:sp>
        <p:sp>
          <p:nvSpPr>
            <p:cNvPr id="116764" name="Rectangle 8">
              <a:extLst>
                <a:ext uri="{FF2B5EF4-FFF2-40B4-BE49-F238E27FC236}">
                  <a16:creationId xmlns:a16="http://schemas.microsoft.com/office/drawing/2014/main" id="{6C2B7420-B916-227D-1861-96BBB37DE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944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Arial" panose="020B0604020202020204" pitchFamily="34" charset="0"/>
                </a:rPr>
                <a:t>Shared Libraries</a:t>
              </a:r>
            </a:p>
          </p:txBody>
        </p:sp>
        <p:sp>
          <p:nvSpPr>
            <p:cNvPr id="116765" name="Rectangle 9">
              <a:extLst>
                <a:ext uri="{FF2B5EF4-FFF2-40B4-BE49-F238E27FC236}">
                  <a16:creationId xmlns:a16="http://schemas.microsoft.com/office/drawing/2014/main" id="{14E5BF47-B5AC-5DC7-3EAF-D3AAB6664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760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Arial" panose="020B0604020202020204" pitchFamily="34" charset="0"/>
                </a:rPr>
                <a:t>Heap</a:t>
              </a:r>
            </a:p>
          </p:txBody>
        </p:sp>
        <p:sp>
          <p:nvSpPr>
            <p:cNvPr id="116766" name="Rectangle 10">
              <a:extLst>
                <a:ext uri="{FF2B5EF4-FFF2-40B4-BE49-F238E27FC236}">
                  <a16:creationId xmlns:a16="http://schemas.microsoft.com/office/drawing/2014/main" id="{D9024D9F-DBB8-382E-55E8-1BFAD9567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48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Arial" panose="020B0604020202020204" pitchFamily="34" charset="0"/>
                </a:rPr>
                <a:t>Read/Write Data</a:t>
              </a:r>
            </a:p>
          </p:txBody>
        </p:sp>
        <p:sp>
          <p:nvSpPr>
            <p:cNvPr id="116767" name="Rectangle 11">
              <a:extLst>
                <a:ext uri="{FF2B5EF4-FFF2-40B4-BE49-F238E27FC236}">
                  <a16:creationId xmlns:a16="http://schemas.microsoft.com/office/drawing/2014/main" id="{AE7E79E4-AF77-5864-070A-F45A27AD0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336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Arial" panose="020B0604020202020204" pitchFamily="34" charset="0"/>
                </a:rPr>
                <a:t>Read-only Code and Data</a:t>
              </a:r>
            </a:p>
          </p:txBody>
        </p:sp>
        <p:sp>
          <p:nvSpPr>
            <p:cNvPr id="116768" name="Rectangle 12">
              <a:extLst>
                <a:ext uri="{FF2B5EF4-FFF2-40B4-BE49-F238E27FC236}">
                  <a16:creationId xmlns:a16="http://schemas.microsoft.com/office/drawing/2014/main" id="{EF0C5B71-049E-ABB6-9BBE-69BEE0890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624"/>
              <a:ext cx="2112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Arial" panose="020B0604020202020204" pitchFamily="34" charset="0"/>
                </a:rPr>
                <a:t>Unused</a:t>
              </a:r>
            </a:p>
          </p:txBody>
        </p:sp>
        <p:sp>
          <p:nvSpPr>
            <p:cNvPr id="116769" name="Line 13">
              <a:extLst>
                <a:ext uri="{FF2B5EF4-FFF2-40B4-BE49-F238E27FC236}">
                  <a16:creationId xmlns:a16="http://schemas.microsoft.com/office/drawing/2014/main" id="{3A70692B-CF4C-8618-BB7C-269CA5693E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5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70" name="Line 14">
              <a:extLst>
                <a:ext uri="{FF2B5EF4-FFF2-40B4-BE49-F238E27FC236}">
                  <a16:creationId xmlns:a16="http://schemas.microsoft.com/office/drawing/2014/main" id="{B459283D-F532-9618-21A1-7118CF671A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3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744" name="Text Box 16">
            <a:extLst>
              <a:ext uri="{FF2B5EF4-FFF2-40B4-BE49-F238E27FC236}">
                <a16:creationId xmlns:a16="http://schemas.microsoft.com/office/drawing/2014/main" id="{96B09504-1B41-E08C-2296-2C67035CF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677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%rsp</a:t>
            </a:r>
          </a:p>
        </p:txBody>
      </p:sp>
      <p:sp>
        <p:nvSpPr>
          <p:cNvPr id="116745" name="Text Box 21">
            <a:extLst>
              <a:ext uri="{FF2B5EF4-FFF2-40B4-BE49-F238E27FC236}">
                <a16:creationId xmlns:a16="http://schemas.microsoft.com/office/drawing/2014/main" id="{6986B708-A259-113F-F2EE-B8F6DB0C2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59250"/>
            <a:ext cx="55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brk</a:t>
            </a:r>
          </a:p>
        </p:txBody>
      </p:sp>
      <p:sp>
        <p:nvSpPr>
          <p:cNvPr id="116746" name="Rectangle 24">
            <a:extLst>
              <a:ext uri="{FF2B5EF4-FFF2-40B4-BE49-F238E27FC236}">
                <a16:creationId xmlns:a16="http://schemas.microsoft.com/office/drawing/2014/main" id="{C976B763-B923-D3A2-9718-E4424D784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52578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.rodata</a:t>
            </a:r>
          </a:p>
        </p:txBody>
      </p:sp>
      <p:sp>
        <p:nvSpPr>
          <p:cNvPr id="116747" name="Rectangle 25">
            <a:extLst>
              <a:ext uri="{FF2B5EF4-FFF2-40B4-BE49-F238E27FC236}">
                <a16:creationId xmlns:a16="http://schemas.microsoft.com/office/drawing/2014/main" id="{D912282D-7537-0755-1673-D8ED5B928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54864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116748" name="Text Box 26">
            <a:extLst>
              <a:ext uri="{FF2B5EF4-FFF2-40B4-BE49-F238E27FC236}">
                <a16:creationId xmlns:a16="http://schemas.microsoft.com/office/drawing/2014/main" id="{9926DF2C-D84B-25C6-D091-2F67807CA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5715000"/>
            <a:ext cx="320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b="1">
                <a:solidFill>
                  <a:schemeClr val="tx2"/>
                </a:solidFill>
              </a:rPr>
              <a:t>p</a:t>
            </a:r>
          </a:p>
        </p:txBody>
      </p:sp>
      <p:sp>
        <p:nvSpPr>
          <p:cNvPr id="116749" name="Line 27">
            <a:extLst>
              <a:ext uri="{FF2B5EF4-FFF2-40B4-BE49-F238E27FC236}">
                <a16:creationId xmlns:a16="http://schemas.microsoft.com/office/drawing/2014/main" id="{BE970025-8AB1-6497-AAC2-4212AA76D17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29013" y="5410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116750" name="Line 28">
            <a:extLst>
              <a:ext uri="{FF2B5EF4-FFF2-40B4-BE49-F238E27FC236}">
                <a16:creationId xmlns:a16="http://schemas.microsoft.com/office/drawing/2014/main" id="{EA4835EF-A557-1543-BF63-4F8A5AF32B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29013" y="56388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116751" name="Text Box 29">
            <a:extLst>
              <a:ext uri="{FF2B5EF4-FFF2-40B4-BE49-F238E27FC236}">
                <a16:creationId xmlns:a16="http://schemas.microsoft.com/office/drawing/2014/main" id="{E2D5BE56-BD27-F057-C731-697893CE3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19600"/>
            <a:ext cx="13335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demand-zero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       (.bss)</a:t>
            </a:r>
          </a:p>
        </p:txBody>
      </p:sp>
      <p:sp>
        <p:nvSpPr>
          <p:cNvPr id="116752" name="Line 30">
            <a:extLst>
              <a:ext uri="{FF2B5EF4-FFF2-40B4-BE49-F238E27FC236}">
                <a16:creationId xmlns:a16="http://schemas.microsoft.com/office/drawing/2014/main" id="{AEAA51F1-083C-BF26-3511-5D284E6658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29013" y="4724400"/>
            <a:ext cx="585787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116753" name="Text Box 31">
            <a:extLst>
              <a:ext uri="{FF2B5EF4-FFF2-40B4-BE49-F238E27FC236}">
                <a16:creationId xmlns:a16="http://schemas.microsoft.com/office/drawing/2014/main" id="{D3B9CDDD-9733-0E9A-B8E7-16970D46F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013" y="1776413"/>
            <a:ext cx="1284287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demand-zero</a:t>
            </a:r>
          </a:p>
        </p:txBody>
      </p:sp>
      <p:sp>
        <p:nvSpPr>
          <p:cNvPr id="116754" name="Line 32">
            <a:extLst>
              <a:ext uri="{FF2B5EF4-FFF2-40B4-BE49-F238E27FC236}">
                <a16:creationId xmlns:a16="http://schemas.microsoft.com/office/drawing/2014/main" id="{F413DD47-84FC-8A84-17C7-A2383954A8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29013" y="1928813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116755" name="Text Box 33">
            <a:extLst>
              <a:ext uri="{FF2B5EF4-FFF2-40B4-BE49-F238E27FC236}">
                <a16:creationId xmlns:a16="http://schemas.microsoft.com/office/drawing/2014/main" id="{B4DE6BC3-20E7-E2AD-BE3D-C33C92B25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13" y="3625850"/>
            <a:ext cx="904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b="1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116756" name="Rectangle 34">
            <a:extLst>
              <a:ext uri="{FF2B5EF4-FFF2-40B4-BE49-F238E27FC236}">
                <a16:creationId xmlns:a16="http://schemas.microsoft.com/office/drawing/2014/main" id="{2C0DFB85-CFA3-5E4F-93F7-1D67DEE85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31242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116757" name="Rectangle 35">
            <a:extLst>
              <a:ext uri="{FF2B5EF4-FFF2-40B4-BE49-F238E27FC236}">
                <a16:creationId xmlns:a16="http://schemas.microsoft.com/office/drawing/2014/main" id="{E09C0728-5C62-D8B8-74AD-8DCDB8982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33528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116758" name="Line 36">
            <a:extLst>
              <a:ext uri="{FF2B5EF4-FFF2-40B4-BE49-F238E27FC236}">
                <a16:creationId xmlns:a16="http://schemas.microsoft.com/office/drawing/2014/main" id="{5F0343CA-E369-0547-4094-FE928C6FE8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29013" y="32004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116759" name="Line 37">
            <a:extLst>
              <a:ext uri="{FF2B5EF4-FFF2-40B4-BE49-F238E27FC236}">
                <a16:creationId xmlns:a16="http://schemas.microsoft.com/office/drawing/2014/main" id="{C04ED274-A9CE-802C-ECCA-2FC362AA45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29013" y="3429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116760" name="Rectangle 39">
            <a:extLst>
              <a:ext uri="{FF2B5EF4-FFF2-40B4-BE49-F238E27FC236}">
                <a16:creationId xmlns:a16="http://schemas.microsoft.com/office/drawing/2014/main" id="{804AF5A8-81C7-D921-D650-73F20701B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503555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b="1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116761" name="Line 42">
            <a:extLst>
              <a:ext uri="{FF2B5EF4-FFF2-40B4-BE49-F238E27FC236}">
                <a16:creationId xmlns:a16="http://schemas.microsoft.com/office/drawing/2014/main" id="{70EACD9C-4333-D354-FED8-DB561B6D3D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29013" y="518795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08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27F2F344-DFEE-84C5-B007-A86D3E6FA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is it more efficient?</a:t>
            </a:r>
          </a:p>
        </p:txBody>
      </p:sp>
      <p:sp>
        <p:nvSpPr>
          <p:cNvPr id="31746" name="Date Placeholder 3">
            <a:extLst>
              <a:ext uri="{FF2B5EF4-FFF2-40B4-BE49-F238E27FC236}">
                <a16:creationId xmlns:a16="http://schemas.microsoft.com/office/drawing/2014/main" id="{59486A06-7EF9-E5DC-8229-BD4FE4572D0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1747" name="Footer Placeholder 4">
            <a:extLst>
              <a:ext uri="{FF2B5EF4-FFF2-40B4-BE49-F238E27FC236}">
                <a16:creationId xmlns:a16="http://schemas.microsoft.com/office/drawing/2014/main" id="{02B77D8B-A35C-BF60-E7E2-5DA21BC04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31748" name="Slide Number Placeholder 5">
            <a:extLst>
              <a:ext uri="{FF2B5EF4-FFF2-40B4-BE49-F238E27FC236}">
                <a16:creationId xmlns:a16="http://schemas.microsoft.com/office/drawing/2014/main" id="{AFFD2B9B-FC2E-A955-7808-E952E92F0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10E0E1-589D-470E-A96D-50E89AD492B5}" type="slidenum">
              <a:rPr lang="en-US" altLang="en-US">
                <a:latin typeface="Arial" panose="020B0604020202020204" pitchFamily="34" charset="0"/>
              </a:rPr>
              <a:pPr/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0D314F74-8D57-7668-566D-421D99C77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133600"/>
            <a:ext cx="3187700" cy="3276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1750" name="TextBox 7">
            <a:extLst>
              <a:ext uri="{FF2B5EF4-FFF2-40B4-BE49-F238E27FC236}">
                <a16:creationId xmlns:a16="http://schemas.microsoft.com/office/drawing/2014/main" id="{3717B3DD-2985-64C6-AEC3-10C34FFAD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752600"/>
            <a:ext cx="176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rio_t</a:t>
            </a:r>
            <a:r>
              <a:rPr lang="en-US" altLang="en-US"/>
              <a:t> structure</a:t>
            </a:r>
          </a:p>
        </p:txBody>
      </p:sp>
      <p:sp>
        <p:nvSpPr>
          <p:cNvPr id="31751" name="Can 8">
            <a:extLst>
              <a:ext uri="{FF2B5EF4-FFF2-40B4-BE49-F238E27FC236}">
                <a16:creationId xmlns:a16="http://schemas.microsoft.com/office/drawing/2014/main" id="{E0CFB5F3-B055-35F4-43D4-C3BA084F5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191000"/>
            <a:ext cx="1676400" cy="11430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Hard disk</a:t>
            </a:r>
          </a:p>
        </p:txBody>
      </p:sp>
      <p:sp>
        <p:nvSpPr>
          <p:cNvPr id="31752" name="Rectangle 9">
            <a:extLst>
              <a:ext uri="{FF2B5EF4-FFF2-40B4-BE49-F238E27FC236}">
                <a16:creationId xmlns:a16="http://schemas.microsoft.com/office/drawing/2014/main" id="{2C1A96E9-6FF2-4336-D4A5-FCC6E1700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3429000"/>
            <a:ext cx="21336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1753" name="TextBox 10">
            <a:extLst>
              <a:ext uri="{FF2B5EF4-FFF2-40B4-BE49-F238E27FC236}">
                <a16:creationId xmlns:a16="http://schemas.microsoft.com/office/drawing/2014/main" id="{A29563AC-547E-8C57-6B5F-CDD216E98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00" y="2938463"/>
            <a:ext cx="326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Courier New" panose="02070309020205020404" pitchFamily="49" charset="0"/>
              </a:rPr>
              <a:t>char rio_buf[RIO_BUFSIZE]</a:t>
            </a:r>
          </a:p>
        </p:txBody>
      </p:sp>
      <p:cxnSp>
        <p:nvCxnSpPr>
          <p:cNvPr id="31754" name="Shape 12">
            <a:extLst>
              <a:ext uri="{FF2B5EF4-FFF2-40B4-BE49-F238E27FC236}">
                <a16:creationId xmlns:a16="http://schemas.microsoft.com/office/drawing/2014/main" id="{1301634D-D836-79C2-70BB-83E7C2A528C2}"/>
              </a:ext>
            </a:extLst>
          </p:cNvPr>
          <p:cNvCxnSpPr>
            <a:cxnSpLocks noChangeShapeType="1"/>
            <a:stCxn id="31751" idx="1"/>
            <a:endCxn id="31752" idx="3"/>
          </p:cNvCxnSpPr>
          <p:nvPr/>
        </p:nvCxnSpPr>
        <p:spPr bwMode="auto">
          <a:xfrm rot="16200000" flipV="1">
            <a:off x="6851650" y="3041650"/>
            <a:ext cx="533400" cy="1765300"/>
          </a:xfrm>
          <a:prstGeom prst="curvedConnector2">
            <a:avLst/>
          </a:prstGeom>
          <a:noFill/>
          <a:ln w="12700">
            <a:solidFill>
              <a:schemeClr val="tx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5" name="TextBox 13">
            <a:extLst>
              <a:ext uri="{FF2B5EF4-FFF2-40B4-BE49-F238E27FC236}">
                <a16:creationId xmlns:a16="http://schemas.microsoft.com/office/drawing/2014/main" id="{44F11164-95E8-C258-F8EB-6AE9BDBFE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3124200"/>
            <a:ext cx="15446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660033"/>
                </a:solidFill>
              </a:rPr>
              <a:t>refill </a:t>
            </a:r>
            <a:r>
              <a:rPr lang="en-US" altLang="en-US" sz="1600" b="1">
                <a:solidFill>
                  <a:srgbClr val="660033"/>
                </a:solidFill>
                <a:latin typeface="Courier New" panose="02070309020205020404" pitchFamily="49" charset="0"/>
              </a:rPr>
              <a:t>rio_buf</a:t>
            </a:r>
          </a:p>
          <a:p>
            <a:pPr algn="ctr"/>
            <a:r>
              <a:rPr lang="en-US" altLang="en-US">
                <a:solidFill>
                  <a:srgbClr val="660033"/>
                </a:solidFill>
              </a:rPr>
              <a:t>when empty</a:t>
            </a:r>
          </a:p>
        </p:txBody>
      </p:sp>
      <p:sp>
        <p:nvSpPr>
          <p:cNvPr id="31756" name="TextBox 14">
            <a:extLst>
              <a:ext uri="{FF2B5EF4-FFF2-40B4-BE49-F238E27FC236}">
                <a16:creationId xmlns:a16="http://schemas.microsoft.com/office/drawing/2014/main" id="{7F836905-E164-20CF-DCBB-330559E0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2170113"/>
            <a:ext cx="3048000" cy="25542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ssize_t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rio_readnb(...)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while (nleft &gt; 0) {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   }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cxnSp>
        <p:nvCxnSpPr>
          <p:cNvPr id="31757" name="Curved Connector 16">
            <a:extLst>
              <a:ext uri="{FF2B5EF4-FFF2-40B4-BE49-F238E27FC236}">
                <a16:creationId xmlns:a16="http://schemas.microsoft.com/office/drawing/2014/main" id="{D2AA0E59-2184-8C70-7EAE-F52E40C1D9FE}"/>
              </a:ext>
            </a:extLst>
          </p:cNvPr>
          <p:cNvCxnSpPr>
            <a:cxnSpLocks noChangeShapeType="1"/>
            <a:stCxn id="31752" idx="1"/>
          </p:cNvCxnSpPr>
          <p:nvPr/>
        </p:nvCxnSpPr>
        <p:spPr bwMode="auto">
          <a:xfrm rot="10800000">
            <a:off x="1358900" y="3657600"/>
            <a:ext cx="2743200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8" name="TextBox 17">
            <a:extLst>
              <a:ext uri="{FF2B5EF4-FFF2-40B4-BE49-F238E27FC236}">
                <a16:creationId xmlns:a16="http://schemas.microsoft.com/office/drawing/2014/main" id="{6FF298AA-06EC-BC61-5C8D-3BA60A4DD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763" y="3657600"/>
            <a:ext cx="1531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suck data</a:t>
            </a:r>
          </a:p>
          <a:p>
            <a:pPr algn="ctr"/>
            <a:r>
              <a:rPr lang="en-US" altLang="en-US">
                <a:solidFill>
                  <a:schemeClr val="tx2"/>
                </a:solidFill>
              </a:rPr>
              <a:t>out of rio_buf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F990DE20-7C6F-EE4B-18D5-6725FC515E8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id="{5E2F67AE-EC70-6316-3154-511E8D8DD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32771" name="Slide Number Placeholder 5">
            <a:extLst>
              <a:ext uri="{FF2B5EF4-FFF2-40B4-BE49-F238E27FC236}">
                <a16:creationId xmlns:a16="http://schemas.microsoft.com/office/drawing/2014/main" id="{C9B531CB-2A45-FC58-479A-E6ACB315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3FB293-D9CA-40ED-A905-28A9E70DBA98}" type="slidenum">
              <a:rPr lang="en-US" altLang="en-US">
                <a:latin typeface="Arial" panose="020B0604020202020204" pitchFamily="34" charset="0"/>
              </a:rPr>
              <a:pPr/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201E3446-A03D-4096-62F0-83B77EFA6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RIO Example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6A0E88E7-763C-094D-71DC-727EBBA8B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844550"/>
          </a:xfrm>
        </p:spPr>
        <p:txBody>
          <a:bodyPr/>
          <a:lstStyle/>
          <a:p>
            <a:pPr eaLnBrk="1" hangingPunct="1"/>
            <a:r>
              <a:rPr lang="en-US" altLang="en-US"/>
              <a:t>Copying the lines of a text file from standard input to standard output</a:t>
            </a:r>
          </a:p>
        </p:txBody>
      </p:sp>
      <p:sp>
        <p:nvSpPr>
          <p:cNvPr id="32774" name="Text Box 4">
            <a:extLst>
              <a:ext uri="{FF2B5EF4-FFF2-40B4-BE49-F238E27FC236}">
                <a16:creationId xmlns:a16="http://schemas.microsoft.com/office/drawing/2014/main" id="{7B38B70C-4C73-38F7-43A9-B017FCEDC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436813"/>
            <a:ext cx="7004050" cy="3200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#include "csapp.h"</a:t>
            </a:r>
          </a:p>
          <a:p>
            <a:pPr>
              <a:lnSpc>
                <a:spcPct val="90000"/>
              </a:lnSpc>
            </a:pPr>
            <a:endParaRPr lang="en-US" altLang="en-US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int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main(int argc, char *argv[])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int n;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rio_t rio;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char buf[MAXLINE];</a:t>
            </a:r>
          </a:p>
          <a:p>
            <a:pPr>
              <a:lnSpc>
                <a:spcPct val="90000"/>
              </a:lnSpc>
            </a:pPr>
            <a:endParaRPr lang="en-US" altLang="en-US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Rio_readinitb(&amp;rio, STDIN_FILENO);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while((n = Rio_readlineb(&amp;rio, buf, MAXLINE)) != 0)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	Rio_writen(STDOUT_FILENO, buf, n);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return (0);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6D91D248-C52F-5011-10F3-59F2338409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4818" name="Footer Placeholder 4">
            <a:extLst>
              <a:ext uri="{FF2B5EF4-FFF2-40B4-BE49-F238E27FC236}">
                <a16:creationId xmlns:a16="http://schemas.microsoft.com/office/drawing/2014/main" id="{0D4356EC-5200-20CB-3F17-22067454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34819" name="Slide Number Placeholder 5">
            <a:extLst>
              <a:ext uri="{FF2B5EF4-FFF2-40B4-BE49-F238E27FC236}">
                <a16:creationId xmlns:a16="http://schemas.microsoft.com/office/drawing/2014/main" id="{B12EE612-00D7-67F7-88A3-7F62CD31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583DC4-0A3D-4AE0-A71B-D877D3FC2AC8}" type="slidenum">
              <a:rPr lang="en-US" altLang="en-US">
                <a:latin typeface="Arial" panose="020B0604020202020204" pitchFamily="34" charset="0"/>
              </a:rPr>
              <a:pPr/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20" name="Rectangle 7">
            <a:extLst>
              <a:ext uri="{FF2B5EF4-FFF2-40B4-BE49-F238E27FC236}">
                <a16:creationId xmlns:a16="http://schemas.microsoft.com/office/drawing/2014/main" id="{F82889D2-3675-DBE1-7935-823BE1F79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Metadata</a:t>
            </a:r>
          </a:p>
        </p:txBody>
      </p:sp>
      <p:sp>
        <p:nvSpPr>
          <p:cNvPr id="34821" name="Rectangle 8">
            <a:extLst>
              <a:ext uri="{FF2B5EF4-FFF2-40B4-BE49-F238E27FC236}">
                <a16:creationId xmlns:a16="http://schemas.microsoft.com/office/drawing/2014/main" id="{373B27F7-E696-D83A-BD36-EB678C400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Metadata is data about data, in this case file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Maintained by kernel, accessed by users with the </a:t>
            </a:r>
            <a:r>
              <a:rPr lang="en-US" altLang="en-US" sz="2000">
                <a:latin typeface="Courier New" panose="02070309020205020404" pitchFamily="49" charset="0"/>
              </a:rPr>
              <a:t>stat</a:t>
            </a:r>
            <a:r>
              <a:rPr lang="en-US" altLang="en-US" sz="2000"/>
              <a:t> and </a:t>
            </a:r>
            <a:r>
              <a:rPr lang="en-US" altLang="en-US" sz="2000">
                <a:latin typeface="Courier New" panose="02070309020205020404" pitchFamily="49" charset="0"/>
              </a:rPr>
              <a:t>fstat</a:t>
            </a:r>
            <a:r>
              <a:rPr lang="en-US" altLang="en-US" sz="2000"/>
              <a:t> functions</a:t>
            </a:r>
          </a:p>
        </p:txBody>
      </p:sp>
      <p:sp>
        <p:nvSpPr>
          <p:cNvPr id="34822" name="Rectangle 4">
            <a:extLst>
              <a:ext uri="{FF2B5EF4-FFF2-40B4-BE49-F238E27FC236}">
                <a16:creationId xmlns:a16="http://schemas.microsoft.com/office/drawing/2014/main" id="{FCA232FE-49AB-FF5D-BCF4-D94D82802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362200"/>
            <a:ext cx="8264525" cy="40163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/* Metadata returned by the stat and fstat functions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struct stat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dev_t         st_dev;      /* device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ino_t         st_ino;      /* inode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mode_t        st_mode;     /* protection and file type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nlink_t       st_nlink;    /* number of hard links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uid_t         st_uid;      /* user ID of owner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gid_t         st_gid;      /* group ID of owner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dev_t         st_rdev;     /* device type (if inode device)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off_t         st_size;     /* total size, in bytes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unsigned long st_blksize;  /* blocksize for filesystem I/O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unsigned long st_blocks;   /* number of blocks allocated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time_t        st_atime;    /* time of last access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time_t        st_mtime;    /* time of last modification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time_t        st_ctime;    /* time of last change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>
            <a:extLst>
              <a:ext uri="{FF2B5EF4-FFF2-40B4-BE49-F238E27FC236}">
                <a16:creationId xmlns:a16="http://schemas.microsoft.com/office/drawing/2014/main" id="{72F1211B-1266-7A4D-B88A-0FC9E1299E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7163" y="319088"/>
            <a:ext cx="7462837" cy="604837"/>
          </a:xfrm>
        </p:spPr>
        <p:txBody>
          <a:bodyPr/>
          <a:lstStyle/>
          <a:p>
            <a:pPr eaLnBrk="1" hangingPunct="1"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mmap</a:t>
            </a:r>
            <a:r>
              <a:rPr lang="en-GB" altLang="en-US">
                <a:ea typeface="ＭＳ Ｐゴシック" panose="020B0600070205080204" pitchFamily="34" charset="-128"/>
              </a:rPr>
              <a:t>() Example: Fast File Copy</a:t>
            </a:r>
          </a:p>
        </p:txBody>
      </p:sp>
      <p:sp>
        <p:nvSpPr>
          <p:cNvPr id="113666" name="Rectangle 3">
            <a:extLst>
              <a:ext uri="{FF2B5EF4-FFF2-40B4-BE49-F238E27FC236}">
                <a16:creationId xmlns:a16="http://schemas.microsoft.com/office/drawing/2014/main" id="{AFC2CFB6-A295-622E-AFDE-F28DE97BF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382000" cy="52244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23838" indent="-223838" defTabSz="8953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/* mmap.c - a program that uses mmap to copy itself to stdout */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/* include &lt;unistd.h&gt;, &lt;sys/mman.h&gt;, &lt;sys/stat.h&gt;, and &lt;fcntl.h&gt; */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int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main(void)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struct stat stat;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int fd;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char *bufp;</a:t>
            </a:r>
          </a:p>
          <a:p>
            <a:pPr eaLnBrk="1" hangingPunct="1"/>
            <a:endParaRPr lang="en-US" altLang="en-US" sz="16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/* Open the file &amp; get its size. */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fd = open("./mmap.c", O_RDONLY);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fstat(fd, &amp;stat);</a:t>
            </a:r>
          </a:p>
          <a:p>
            <a:pPr eaLnBrk="1" hangingPunct="1"/>
            <a:endParaRPr lang="en-US" altLang="en-US" sz="16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/* Map the file to a new VM area. */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bufp = mmap(NULL, stat.st_size, PROT_READ, MAP_PRIVATE, fd, 0);</a:t>
            </a:r>
          </a:p>
          <a:p>
            <a:pPr eaLnBrk="1" hangingPunct="1"/>
            <a:endParaRPr lang="en-US" altLang="en-US" sz="16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/* Write the VM area to stdout. */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write(STDOUT_FILENO, bufp, stat.st_size);</a:t>
            </a:r>
          </a:p>
          <a:p>
            <a:pPr eaLnBrk="1" hangingPunct="1"/>
            <a:endParaRPr lang="en-US" altLang="en-US" sz="16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  return (0);</a:t>
            </a:r>
          </a:p>
          <a:p>
            <a:pPr eaLnBrk="1" hangingPunct="1"/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13667" name="Slide Number Placeholder 7">
            <a:extLst>
              <a:ext uri="{FF2B5EF4-FFF2-40B4-BE49-F238E27FC236}">
                <a16:creationId xmlns:a16="http://schemas.microsoft.com/office/drawing/2014/main" id="{842E2F0C-EDA1-9BF0-A812-D74875678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14B7175-D598-4D0A-9253-41EBBD3EB148}" type="slidenum">
              <a:rPr lang="en-US" altLang="en-US" smtClean="0">
                <a:latin typeface="Arial" panose="020B0604020202020204" pitchFamily="34" charset="0"/>
              </a:rPr>
              <a:pPr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30EE7F8-08AE-A7DF-8E1C-680BCC6A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13669" name="Date Placeholder 9">
            <a:extLst>
              <a:ext uri="{FF2B5EF4-FFF2-40B4-BE49-F238E27FC236}">
                <a16:creationId xmlns:a16="http://schemas.microsoft.com/office/drawing/2014/main" id="{7BB49914-E9F6-138E-C985-758F9AA4AA3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</p:spTree>
    <p:extLst>
      <p:ext uri="{BB962C8B-B14F-4D97-AF65-F5344CB8AC3E}">
        <p14:creationId xmlns:p14="http://schemas.microsoft.com/office/powerpoint/2010/main" val="40670243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C600D133-8519-F1B1-668B-FDA8443D604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0EB66320-A805-1550-6419-5483B691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35843" name="Slide Number Placeholder 5">
            <a:extLst>
              <a:ext uri="{FF2B5EF4-FFF2-40B4-BE49-F238E27FC236}">
                <a16:creationId xmlns:a16="http://schemas.microsoft.com/office/drawing/2014/main" id="{42FC17C0-E518-6F0C-CC72-28664C2F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362EAF-D3F3-45D3-94F0-D3B7A59A6E7E}" type="slidenum">
              <a:rPr lang="en-US" altLang="en-US">
                <a:latin typeface="Arial" panose="020B0604020202020204" pitchFamily="34" charset="0"/>
              </a:rPr>
              <a:pPr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A0B7D252-37EA-D819-6FD4-9FD0F18955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Example of Accessing File Metadata</a:t>
            </a:r>
          </a:p>
        </p:txBody>
      </p:sp>
      <p:sp>
        <p:nvSpPr>
          <p:cNvPr id="35845" name="Text Box 3">
            <a:extLst>
              <a:ext uri="{FF2B5EF4-FFF2-40B4-BE49-F238E27FC236}">
                <a16:creationId xmlns:a16="http://schemas.microsoft.com/office/drawing/2014/main" id="{22F97AEA-3871-5191-20CB-04F72380D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" y="1219200"/>
            <a:ext cx="7991475" cy="47513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/* statcheck.c - Querying and manipulating a file’s meta data */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int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main(int argc, char *argv[])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struct stat stat;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char *type, *readok;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Stat(argv[1], &amp;stat);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if (S_ISREG(stat.st_mode)) /* file type*/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	type = "regular";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else if (S_ISDIR(stat.st_mode))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	type = "directory";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else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	type = "other";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if ((stat.st_mode &amp; S_IRUSR)) /* OK to read?*/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	readok = "yes";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else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	readok = "no";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printf("type: %s, read: %s\n", type, readok);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return (0);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5846" name="Text Box 4">
            <a:extLst>
              <a:ext uri="{FF2B5EF4-FFF2-40B4-BE49-F238E27FC236}">
                <a16:creationId xmlns:a16="http://schemas.microsoft.com/office/drawing/2014/main" id="{5B77D4A7-645F-90A6-E520-848F2F1D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687513"/>
            <a:ext cx="3649663" cy="1208087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unix% ./statcheck statcheck.c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type: regular, read: yes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unix% chmod 000 statcheck.c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unix% ./statcheck statcheck.c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type: regular, read: no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>
            <a:extLst>
              <a:ext uri="{FF2B5EF4-FFF2-40B4-BE49-F238E27FC236}">
                <a16:creationId xmlns:a16="http://schemas.microsoft.com/office/drawing/2014/main" id="{2576057D-47C7-2F1E-B1A6-F1EF17B66EA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6866" name="Footer Placeholder 4">
            <a:extLst>
              <a:ext uri="{FF2B5EF4-FFF2-40B4-BE49-F238E27FC236}">
                <a16:creationId xmlns:a16="http://schemas.microsoft.com/office/drawing/2014/main" id="{1BD43EA1-650F-61B6-8E55-640E800D1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36867" name="Slide Number Placeholder 5">
            <a:extLst>
              <a:ext uri="{FF2B5EF4-FFF2-40B4-BE49-F238E27FC236}">
                <a16:creationId xmlns:a16="http://schemas.microsoft.com/office/drawing/2014/main" id="{582EA2BE-7332-92D9-60CC-A710B7D0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9697D4FB-B8F8-4201-AA05-B5DBF17A1813}" type="slidenum">
              <a:rPr lang="en-US" altLang="en-US">
                <a:latin typeface="Arial" panose="020B0604020202020204" pitchFamily="34" charset="0"/>
              </a:rPr>
              <a:pPr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3A224B8E-3CCB-2969-648E-14757993A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Accessing Directories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93E63F00-3860-6BD8-09F0-EFB744EDD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only recommended operation on directories is to read its entries</a:t>
            </a:r>
          </a:p>
        </p:txBody>
      </p:sp>
      <p:sp>
        <p:nvSpPr>
          <p:cNvPr id="36870" name="Text Box 4">
            <a:extLst>
              <a:ext uri="{FF2B5EF4-FFF2-40B4-BE49-F238E27FC236}">
                <a16:creationId xmlns:a16="http://schemas.microsoft.com/office/drawing/2014/main" id="{D5EAE35C-F52D-B995-EFDF-E6D044974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62200"/>
            <a:ext cx="6016625" cy="34226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#include &lt;sys/types.h&gt;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#include &lt;dirent.h&gt;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DIR *directory;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struct dirent *de;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…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if ((directory = opendir(dir_name)) == NULL)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error("Failed to open directory");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…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while ((de = readdir(directory)) != NULL)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    printf("Found file: %s\n", de-&gt;d_name);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…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    closedir(directory);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>
            <a:extLst>
              <a:ext uri="{FF2B5EF4-FFF2-40B4-BE49-F238E27FC236}">
                <a16:creationId xmlns:a16="http://schemas.microsoft.com/office/drawing/2014/main" id="{E65F6612-E61E-4301-6484-B9869408C5E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7890" name="Footer Placeholder 4">
            <a:extLst>
              <a:ext uri="{FF2B5EF4-FFF2-40B4-BE49-F238E27FC236}">
                <a16:creationId xmlns:a16="http://schemas.microsoft.com/office/drawing/2014/main" id="{E596A274-6FC5-52BA-19DF-0802B7634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37891" name="Slide Number Placeholder 5">
            <a:extLst>
              <a:ext uri="{FF2B5EF4-FFF2-40B4-BE49-F238E27FC236}">
                <a16:creationId xmlns:a16="http://schemas.microsoft.com/office/drawing/2014/main" id="{6F92A779-ABBC-3E14-A913-F7BD216B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F5B5C8BA-2230-4FE0-AF43-994A5C1A9D0C}" type="slidenum">
              <a:rPr lang="en-US" altLang="en-US">
                <a:latin typeface="Arial" panose="020B0604020202020204" pitchFamily="34" charset="0"/>
              </a:rPr>
              <a:pPr/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Rectangle 44">
            <a:extLst>
              <a:ext uri="{FF2B5EF4-FFF2-40B4-BE49-F238E27FC236}">
                <a16:creationId xmlns:a16="http://schemas.microsoft.com/office/drawing/2014/main" id="{E9F52F7F-10A3-095D-FDEA-4E90760B5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How the Unix Kernel Represents Open Files</a:t>
            </a:r>
          </a:p>
        </p:txBody>
      </p:sp>
      <p:sp>
        <p:nvSpPr>
          <p:cNvPr id="37893" name="Rectangle 45">
            <a:extLst>
              <a:ext uri="{FF2B5EF4-FFF2-40B4-BE49-F238E27FC236}">
                <a16:creationId xmlns:a16="http://schemas.microsoft.com/office/drawing/2014/main" id="{E1FE7951-ABC8-DDDA-9B72-409489CA8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47800"/>
          </a:xfrm>
        </p:spPr>
        <p:txBody>
          <a:bodyPr/>
          <a:lstStyle/>
          <a:p>
            <a:pPr eaLnBrk="1" hangingPunct="1"/>
            <a:r>
              <a:rPr lang="en-US" altLang="en-US" sz="2000"/>
              <a:t>Two descriptors referencing two distinct open files</a:t>
            </a:r>
          </a:p>
          <a:p>
            <a:pPr eaLnBrk="1" hangingPunct="1"/>
            <a:r>
              <a:rPr lang="en-US" altLang="en-US" sz="2000"/>
              <a:t>Descriptor 1 (stdout) points to terminal, and descriptor 4 points to open disk file</a:t>
            </a:r>
          </a:p>
        </p:txBody>
      </p:sp>
      <p:sp>
        <p:nvSpPr>
          <p:cNvPr id="37894" name="Rectangle 4">
            <a:extLst>
              <a:ext uri="{FF2B5EF4-FFF2-40B4-BE49-F238E27FC236}">
                <a16:creationId xmlns:a16="http://schemas.microsoft.com/office/drawing/2014/main" id="{2BFE6CFD-D5B5-4234-F6A5-243AD11B8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38" y="33655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895" name="Rectangle 5">
            <a:extLst>
              <a:ext uri="{FF2B5EF4-FFF2-40B4-BE49-F238E27FC236}">
                <a16:creationId xmlns:a16="http://schemas.microsoft.com/office/drawing/2014/main" id="{2716CBB4-A16E-8BE0-90A2-72DD86803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38" y="35941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896" name="Rectangle 6">
            <a:extLst>
              <a:ext uri="{FF2B5EF4-FFF2-40B4-BE49-F238E27FC236}">
                <a16:creationId xmlns:a16="http://schemas.microsoft.com/office/drawing/2014/main" id="{80A0B306-5DFC-1520-178B-E8B407AD0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38" y="38227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897" name="Rectangle 7">
            <a:extLst>
              <a:ext uri="{FF2B5EF4-FFF2-40B4-BE49-F238E27FC236}">
                <a16:creationId xmlns:a16="http://schemas.microsoft.com/office/drawing/2014/main" id="{223D9EBB-750F-2645-CCE0-FE8C80800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38" y="40513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898" name="Rectangle 8">
            <a:extLst>
              <a:ext uri="{FF2B5EF4-FFF2-40B4-BE49-F238E27FC236}">
                <a16:creationId xmlns:a16="http://schemas.microsoft.com/office/drawing/2014/main" id="{421352F4-16C6-2D04-B2B0-B0B0C772A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38" y="42799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7899" name="Rectangle 9">
            <a:extLst>
              <a:ext uri="{FF2B5EF4-FFF2-40B4-BE49-F238E27FC236}">
                <a16:creationId xmlns:a16="http://schemas.microsoft.com/office/drawing/2014/main" id="{AA717776-D2C2-11A3-BE8F-E97AAAE0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3655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0</a:t>
            </a:r>
          </a:p>
        </p:txBody>
      </p:sp>
      <p:sp>
        <p:nvSpPr>
          <p:cNvPr id="37900" name="Rectangle 10">
            <a:extLst>
              <a:ext uri="{FF2B5EF4-FFF2-40B4-BE49-F238E27FC236}">
                <a16:creationId xmlns:a16="http://schemas.microsoft.com/office/drawing/2014/main" id="{9F210F1A-72AE-9FF6-4991-91ABDE227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5941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1</a:t>
            </a:r>
          </a:p>
        </p:txBody>
      </p:sp>
      <p:sp>
        <p:nvSpPr>
          <p:cNvPr id="37901" name="Rectangle 11">
            <a:extLst>
              <a:ext uri="{FF2B5EF4-FFF2-40B4-BE49-F238E27FC236}">
                <a16:creationId xmlns:a16="http://schemas.microsoft.com/office/drawing/2014/main" id="{6A16AD66-A90E-4396-5669-ED33C59DC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8227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2</a:t>
            </a:r>
          </a:p>
        </p:txBody>
      </p:sp>
      <p:sp>
        <p:nvSpPr>
          <p:cNvPr id="37902" name="Rectangle 12">
            <a:extLst>
              <a:ext uri="{FF2B5EF4-FFF2-40B4-BE49-F238E27FC236}">
                <a16:creationId xmlns:a16="http://schemas.microsoft.com/office/drawing/2014/main" id="{4C5CC07D-FAFE-E879-95C3-2F96B4FE5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40513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3</a:t>
            </a:r>
          </a:p>
        </p:txBody>
      </p:sp>
      <p:sp>
        <p:nvSpPr>
          <p:cNvPr id="37903" name="Rectangle 13">
            <a:extLst>
              <a:ext uri="{FF2B5EF4-FFF2-40B4-BE49-F238E27FC236}">
                <a16:creationId xmlns:a16="http://schemas.microsoft.com/office/drawing/2014/main" id="{CFBC3736-96DF-1C43-B919-50F3C59A2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42799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4</a:t>
            </a:r>
          </a:p>
        </p:txBody>
      </p:sp>
      <p:sp>
        <p:nvSpPr>
          <p:cNvPr id="37904" name="Text Box 14">
            <a:extLst>
              <a:ext uri="{FF2B5EF4-FFF2-40B4-BE49-F238E27FC236}">
                <a16:creationId xmlns:a16="http://schemas.microsoft.com/office/drawing/2014/main" id="{57F28101-79EF-D9E8-FF08-2FF227535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86025"/>
            <a:ext cx="24209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Descriptor table</a:t>
            </a:r>
          </a:p>
          <a:p>
            <a:pPr algn="ctr"/>
            <a:r>
              <a:rPr lang="en-US" altLang="en-US" sz="1600" b="1"/>
              <a:t>[one table per process]</a:t>
            </a:r>
          </a:p>
        </p:txBody>
      </p:sp>
      <p:sp>
        <p:nvSpPr>
          <p:cNvPr id="37905" name="Text Box 15">
            <a:extLst>
              <a:ext uri="{FF2B5EF4-FFF2-40B4-BE49-F238E27FC236}">
                <a16:creationId xmlns:a16="http://schemas.microsoft.com/office/drawing/2014/main" id="{02C7F94F-F31D-A893-87C8-7DF89BD70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438400"/>
            <a:ext cx="2620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Open file table </a:t>
            </a:r>
          </a:p>
          <a:p>
            <a:pPr algn="ctr"/>
            <a:r>
              <a:rPr lang="en-US" altLang="en-US" sz="1600" b="1"/>
              <a:t>[shared by all processes]</a:t>
            </a:r>
          </a:p>
        </p:txBody>
      </p:sp>
      <p:sp>
        <p:nvSpPr>
          <p:cNvPr id="37906" name="Text Box 16">
            <a:extLst>
              <a:ext uri="{FF2B5EF4-FFF2-40B4-BE49-F238E27FC236}">
                <a16:creationId xmlns:a16="http://schemas.microsoft.com/office/drawing/2014/main" id="{80BCAD95-135C-85E0-B589-6DE19ED4C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1038" y="2438400"/>
            <a:ext cx="26209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v-node table</a:t>
            </a:r>
          </a:p>
          <a:p>
            <a:pPr algn="ctr"/>
            <a:r>
              <a:rPr lang="en-US" altLang="en-US" sz="1600" b="1"/>
              <a:t>[shared by all processes]</a:t>
            </a:r>
          </a:p>
        </p:txBody>
      </p:sp>
      <p:sp>
        <p:nvSpPr>
          <p:cNvPr id="37907" name="Rectangle 17">
            <a:extLst>
              <a:ext uri="{FF2B5EF4-FFF2-40B4-BE49-F238E27FC236}">
                <a16:creationId xmlns:a16="http://schemas.microsoft.com/office/drawing/2014/main" id="{4B63962E-23D2-4266-0B5A-42675516E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pos</a:t>
            </a:r>
          </a:p>
        </p:txBody>
      </p:sp>
      <p:sp>
        <p:nvSpPr>
          <p:cNvPr id="37908" name="Rectangle 18">
            <a:extLst>
              <a:ext uri="{FF2B5EF4-FFF2-40B4-BE49-F238E27FC236}">
                <a16:creationId xmlns:a16="http://schemas.microsoft.com/office/drawing/2014/main" id="{D9BD4FCA-5D0E-9C9D-80B0-1D70058DA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>
                <a:latin typeface="Courier New" panose="02070309020205020404" pitchFamily="49" charset="0"/>
              </a:rPr>
              <a:t>refcnt=1</a:t>
            </a:r>
          </a:p>
        </p:txBody>
      </p:sp>
      <p:sp>
        <p:nvSpPr>
          <p:cNvPr id="37909" name="Rectangle 19">
            <a:extLst>
              <a:ext uri="{FF2B5EF4-FFF2-40B4-BE49-F238E27FC236}">
                <a16:creationId xmlns:a16="http://schemas.microsoft.com/office/drawing/2014/main" id="{599CD5AB-5DF9-B5FB-61A0-DD87DC619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37910" name="Line 20">
            <a:extLst>
              <a:ext uri="{FF2B5EF4-FFF2-40B4-BE49-F238E27FC236}">
                <a16:creationId xmlns:a16="http://schemas.microsoft.com/office/drawing/2014/main" id="{FAAA7394-1586-477B-CA30-0B4D1ED3E0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352800"/>
            <a:ext cx="19637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Line 21">
            <a:extLst>
              <a:ext uri="{FF2B5EF4-FFF2-40B4-BE49-F238E27FC236}">
                <a16:creationId xmlns:a16="http://schemas.microsoft.com/office/drawing/2014/main" id="{40E1945D-326D-CE2C-B520-6EA921622E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06938" y="4924425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Rectangle 22">
            <a:extLst>
              <a:ext uri="{FF2B5EF4-FFF2-40B4-BE49-F238E27FC236}">
                <a16:creationId xmlns:a16="http://schemas.microsoft.com/office/drawing/2014/main" id="{98E5001D-C3DA-CC37-F7A4-08C590366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8738" y="3352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37913" name="Rectangle 23">
            <a:extLst>
              <a:ext uri="{FF2B5EF4-FFF2-40B4-BE49-F238E27FC236}">
                <a16:creationId xmlns:a16="http://schemas.microsoft.com/office/drawing/2014/main" id="{EE0CA623-0B34-A424-8BD5-BAB20DF04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pos</a:t>
            </a:r>
          </a:p>
        </p:txBody>
      </p:sp>
      <p:sp>
        <p:nvSpPr>
          <p:cNvPr id="37914" name="Rectangle 24">
            <a:extLst>
              <a:ext uri="{FF2B5EF4-FFF2-40B4-BE49-F238E27FC236}">
                <a16:creationId xmlns:a16="http://schemas.microsoft.com/office/drawing/2014/main" id="{46E766CF-B843-5AE4-3FDB-32552C90C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>
                <a:latin typeface="Courier New" panose="02070309020205020404" pitchFamily="49" charset="0"/>
              </a:rPr>
              <a:t>refcnt=1</a:t>
            </a:r>
          </a:p>
        </p:txBody>
      </p:sp>
      <p:sp>
        <p:nvSpPr>
          <p:cNvPr id="37915" name="Rectangle 25">
            <a:extLst>
              <a:ext uri="{FF2B5EF4-FFF2-40B4-BE49-F238E27FC236}">
                <a16:creationId xmlns:a16="http://schemas.microsoft.com/office/drawing/2014/main" id="{D2C7085A-2372-1A9F-C541-EBCB1BFD3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37916" name="Rectangle 26">
            <a:extLst>
              <a:ext uri="{FF2B5EF4-FFF2-40B4-BE49-F238E27FC236}">
                <a16:creationId xmlns:a16="http://schemas.microsoft.com/office/drawing/2014/main" id="{FDE72F28-2F75-4736-FC67-5510EB44A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8738" y="5029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37917" name="Line 27">
            <a:extLst>
              <a:ext uri="{FF2B5EF4-FFF2-40B4-BE49-F238E27FC236}">
                <a16:creationId xmlns:a16="http://schemas.microsoft.com/office/drawing/2014/main" id="{EFD488A3-8C8F-F515-D6F9-798590D8F6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5800" y="4378325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Text Box 28">
            <a:extLst>
              <a:ext uri="{FF2B5EF4-FFF2-40B4-BE49-F238E27FC236}">
                <a16:creationId xmlns:a16="http://schemas.microsoft.com/office/drawing/2014/main" id="{34B0CF38-B530-7173-4BD7-2F4132915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81425"/>
            <a:ext cx="822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stderr</a:t>
            </a:r>
          </a:p>
        </p:txBody>
      </p:sp>
      <p:sp>
        <p:nvSpPr>
          <p:cNvPr id="37919" name="Text Box 29">
            <a:extLst>
              <a:ext uri="{FF2B5EF4-FFF2-40B4-BE49-F238E27FC236}">
                <a16:creationId xmlns:a16="http://schemas.microsoft.com/office/drawing/2014/main" id="{F265B445-8484-0A6F-0F2F-499A2A2F2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52825"/>
            <a:ext cx="822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stdout</a:t>
            </a:r>
          </a:p>
        </p:txBody>
      </p:sp>
      <p:sp>
        <p:nvSpPr>
          <p:cNvPr id="37920" name="Text Box 30">
            <a:extLst>
              <a:ext uri="{FF2B5EF4-FFF2-40B4-BE49-F238E27FC236}">
                <a16:creationId xmlns:a16="http://schemas.microsoft.com/office/drawing/2014/main" id="{A91680B7-EF15-FA05-B945-490E84DAB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3" y="3324225"/>
            <a:ext cx="715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stdin</a:t>
            </a:r>
          </a:p>
        </p:txBody>
      </p:sp>
      <p:sp>
        <p:nvSpPr>
          <p:cNvPr id="37921" name="Line 31">
            <a:extLst>
              <a:ext uri="{FF2B5EF4-FFF2-40B4-BE49-F238E27FC236}">
                <a16:creationId xmlns:a16="http://schemas.microsoft.com/office/drawing/2014/main" id="{64AC3A91-136A-9929-ADE3-CF6F918AB5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6313" y="3336925"/>
            <a:ext cx="13985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2">
            <a:extLst>
              <a:ext uri="{FF2B5EF4-FFF2-40B4-BE49-F238E27FC236}">
                <a16:creationId xmlns:a16="http://schemas.microsoft.com/office/drawing/2014/main" id="{3611A232-7DC1-2B67-48A3-5DF0371E7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3324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access</a:t>
            </a:r>
          </a:p>
        </p:txBody>
      </p:sp>
      <p:sp>
        <p:nvSpPr>
          <p:cNvPr id="37923" name="Rectangle 33">
            <a:extLst>
              <a:ext uri="{FF2B5EF4-FFF2-40B4-BE49-F238E27FC236}">
                <a16:creationId xmlns:a16="http://schemas.microsoft.com/office/drawing/2014/main" id="{261BA397-29AA-E5B0-90C8-CA5121FAC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4238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37924" name="Rectangle 34">
            <a:extLst>
              <a:ext uri="{FF2B5EF4-FFF2-40B4-BE49-F238E27FC236}">
                <a16:creationId xmlns:a16="http://schemas.microsoft.com/office/drawing/2014/main" id="{F688DC7A-3F08-A56A-8A61-24AA9472E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36290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size</a:t>
            </a:r>
          </a:p>
        </p:txBody>
      </p:sp>
      <p:sp>
        <p:nvSpPr>
          <p:cNvPr id="37925" name="Rectangle 35">
            <a:extLst>
              <a:ext uri="{FF2B5EF4-FFF2-40B4-BE49-F238E27FC236}">
                <a16:creationId xmlns:a16="http://schemas.microsoft.com/office/drawing/2014/main" id="{55203225-289C-9205-4A98-E29901C4E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39338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type</a:t>
            </a:r>
          </a:p>
        </p:txBody>
      </p:sp>
      <p:sp>
        <p:nvSpPr>
          <p:cNvPr id="37926" name="Rectangle 36">
            <a:extLst>
              <a:ext uri="{FF2B5EF4-FFF2-40B4-BE49-F238E27FC236}">
                <a16:creationId xmlns:a16="http://schemas.microsoft.com/office/drawing/2014/main" id="{06B90BA5-A9AD-495B-5D13-45CDB8631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4924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access</a:t>
            </a:r>
          </a:p>
        </p:txBody>
      </p:sp>
      <p:sp>
        <p:nvSpPr>
          <p:cNvPr id="37927" name="Rectangle 37">
            <a:extLst>
              <a:ext uri="{FF2B5EF4-FFF2-40B4-BE49-F238E27FC236}">
                <a16:creationId xmlns:a16="http://schemas.microsoft.com/office/drawing/2014/main" id="{E0DA8E5C-BEA2-3B9D-AB76-4B5F87456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58388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37928" name="Rectangle 38">
            <a:extLst>
              <a:ext uri="{FF2B5EF4-FFF2-40B4-BE49-F238E27FC236}">
                <a16:creationId xmlns:a16="http://schemas.microsoft.com/office/drawing/2014/main" id="{4E877A34-8756-C1A5-A8B6-A17EECA75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5229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size</a:t>
            </a:r>
          </a:p>
        </p:txBody>
      </p:sp>
      <p:sp>
        <p:nvSpPr>
          <p:cNvPr id="37929" name="Rectangle 39">
            <a:extLst>
              <a:ext uri="{FF2B5EF4-FFF2-40B4-BE49-F238E27FC236}">
                <a16:creationId xmlns:a16="http://schemas.microsoft.com/office/drawing/2014/main" id="{209793B0-66FE-9AC9-CB7D-C1374253D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55340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type</a:t>
            </a:r>
          </a:p>
        </p:txBody>
      </p:sp>
      <p:sp>
        <p:nvSpPr>
          <p:cNvPr id="37930" name="Text Box 40">
            <a:extLst>
              <a:ext uri="{FF2B5EF4-FFF2-40B4-BE49-F238E27FC236}">
                <a16:creationId xmlns:a16="http://schemas.microsoft.com/office/drawing/2014/main" id="{C678802C-3B5D-C471-5D55-37609195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3048000"/>
            <a:ext cx="1720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 (terminal)</a:t>
            </a:r>
          </a:p>
        </p:txBody>
      </p:sp>
      <p:sp>
        <p:nvSpPr>
          <p:cNvPr id="37931" name="Text Box 41">
            <a:extLst>
              <a:ext uri="{FF2B5EF4-FFF2-40B4-BE49-F238E27FC236}">
                <a16:creationId xmlns:a16="http://schemas.microsoft.com/office/drawing/2014/main" id="{D0772552-C958-FC17-DDE7-8BF4924AC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724400"/>
            <a:ext cx="1338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B (disk)</a:t>
            </a:r>
          </a:p>
        </p:txBody>
      </p:sp>
      <p:sp>
        <p:nvSpPr>
          <p:cNvPr id="37932" name="Text Box 42">
            <a:extLst>
              <a:ext uri="{FF2B5EF4-FFF2-40B4-BE49-F238E27FC236}">
                <a16:creationId xmlns:a16="http://schemas.microsoft.com/office/drawing/2014/main" id="{2F1EAE47-9D10-F652-D869-F5F787B9C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581400"/>
            <a:ext cx="9144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1" i="1"/>
              <a:t>Info in 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stat</a:t>
            </a:r>
            <a:r>
              <a:rPr lang="en-US" altLang="en-US" sz="1600" b="1" i="1"/>
              <a:t> struct</a:t>
            </a:r>
          </a:p>
        </p:txBody>
      </p:sp>
      <p:sp>
        <p:nvSpPr>
          <p:cNvPr id="37933" name="AutoShape 43">
            <a:extLst>
              <a:ext uri="{FF2B5EF4-FFF2-40B4-BE49-F238E27FC236}">
                <a16:creationId xmlns:a16="http://schemas.microsoft.com/office/drawing/2014/main" id="{11128837-F8EC-3A6A-7136-B1EB0B4C425E}"/>
              </a:ext>
            </a:extLst>
          </p:cNvPr>
          <p:cNvSpPr>
            <a:spLocks/>
          </p:cNvSpPr>
          <p:nvPr/>
        </p:nvSpPr>
        <p:spPr bwMode="auto">
          <a:xfrm>
            <a:off x="7543800" y="3352800"/>
            <a:ext cx="76200" cy="12192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>
            <a:extLst>
              <a:ext uri="{FF2B5EF4-FFF2-40B4-BE49-F238E27FC236}">
                <a16:creationId xmlns:a16="http://schemas.microsoft.com/office/drawing/2014/main" id="{4631B058-DCA2-DB8E-DAA9-2BD0C571706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8914" name="Footer Placeholder 4">
            <a:extLst>
              <a:ext uri="{FF2B5EF4-FFF2-40B4-BE49-F238E27FC236}">
                <a16:creationId xmlns:a16="http://schemas.microsoft.com/office/drawing/2014/main" id="{B97FBC2A-46B5-B0C1-9466-2016E1910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id="{33313427-D81D-5051-6D27-DF7E1132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905397-E34D-446A-B393-F5DBD89A8550}" type="slidenum">
              <a:rPr lang="en-US" altLang="en-US">
                <a:latin typeface="Arial" panose="020B0604020202020204" pitchFamily="34" charset="0"/>
              </a:rPr>
              <a:pPr/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6" name="Rectangle 35">
            <a:extLst>
              <a:ext uri="{FF2B5EF4-FFF2-40B4-BE49-F238E27FC236}">
                <a16:creationId xmlns:a16="http://schemas.microsoft.com/office/drawing/2014/main" id="{23C0E91A-33FB-9BBE-1D21-5D7D6BDE0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Sharing</a:t>
            </a:r>
          </a:p>
        </p:txBody>
      </p:sp>
      <p:sp>
        <p:nvSpPr>
          <p:cNvPr id="38917" name="Rectangle 36">
            <a:extLst>
              <a:ext uri="{FF2B5EF4-FFF2-40B4-BE49-F238E27FC236}">
                <a16:creationId xmlns:a16="http://schemas.microsoft.com/office/drawing/2014/main" id="{86243243-5B32-D0B7-323C-F5262FD29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2000"/>
              <a:t>Two distinct descriptors sharing the same disk file through two distinct open file table entries</a:t>
            </a:r>
          </a:p>
          <a:p>
            <a:pPr lvl="1" eaLnBrk="1" hangingPunct="1"/>
            <a:r>
              <a:rPr lang="en-US" altLang="en-US" sz="1800"/>
              <a:t>E.g., calling open twice with the same filename</a:t>
            </a:r>
          </a:p>
        </p:txBody>
      </p:sp>
      <p:sp>
        <p:nvSpPr>
          <p:cNvPr id="38918" name="Rectangle 4">
            <a:extLst>
              <a:ext uri="{FF2B5EF4-FFF2-40B4-BE49-F238E27FC236}">
                <a16:creationId xmlns:a16="http://schemas.microsoft.com/office/drawing/2014/main" id="{9979ED89-8E9F-7C27-AD87-77F626F9A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4702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19" name="Rectangle 5">
            <a:extLst>
              <a:ext uri="{FF2B5EF4-FFF2-40B4-BE49-F238E27FC236}">
                <a16:creationId xmlns:a16="http://schemas.microsoft.com/office/drawing/2014/main" id="{0538BA2B-56EC-0240-4FB0-4E3AD5644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6988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20" name="Rectangle 6">
            <a:extLst>
              <a:ext uri="{FF2B5EF4-FFF2-40B4-BE49-F238E27FC236}">
                <a16:creationId xmlns:a16="http://schemas.microsoft.com/office/drawing/2014/main" id="{9C33691A-5915-6720-0FC8-DF1DA16E3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9274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21" name="Rectangle 7">
            <a:extLst>
              <a:ext uri="{FF2B5EF4-FFF2-40B4-BE49-F238E27FC236}">
                <a16:creationId xmlns:a16="http://schemas.microsoft.com/office/drawing/2014/main" id="{7A63A930-C803-014D-53BF-A78111428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1560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22" name="Rectangle 8">
            <a:extLst>
              <a:ext uri="{FF2B5EF4-FFF2-40B4-BE49-F238E27FC236}">
                <a16:creationId xmlns:a16="http://schemas.microsoft.com/office/drawing/2014/main" id="{BF086347-2EC3-3298-9BC9-38079C017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3846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8923" name="Rectangle 9">
            <a:extLst>
              <a:ext uri="{FF2B5EF4-FFF2-40B4-BE49-F238E27FC236}">
                <a16:creationId xmlns:a16="http://schemas.microsoft.com/office/drawing/2014/main" id="{C595ADB7-001F-BB3F-6BD6-64AA46DCF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34702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0</a:t>
            </a:r>
          </a:p>
        </p:txBody>
      </p:sp>
      <p:sp>
        <p:nvSpPr>
          <p:cNvPr id="38924" name="Rectangle 10">
            <a:extLst>
              <a:ext uri="{FF2B5EF4-FFF2-40B4-BE49-F238E27FC236}">
                <a16:creationId xmlns:a16="http://schemas.microsoft.com/office/drawing/2014/main" id="{1204D19F-04F4-196A-DDEF-58CD779BB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36988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1</a:t>
            </a:r>
          </a:p>
        </p:txBody>
      </p:sp>
      <p:sp>
        <p:nvSpPr>
          <p:cNvPr id="38925" name="Rectangle 11">
            <a:extLst>
              <a:ext uri="{FF2B5EF4-FFF2-40B4-BE49-F238E27FC236}">
                <a16:creationId xmlns:a16="http://schemas.microsoft.com/office/drawing/2014/main" id="{52105D90-DA51-89FE-82D0-53C93C15B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39274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2</a:t>
            </a:r>
          </a:p>
        </p:txBody>
      </p:sp>
      <p:sp>
        <p:nvSpPr>
          <p:cNvPr id="38926" name="Rectangle 12">
            <a:extLst>
              <a:ext uri="{FF2B5EF4-FFF2-40B4-BE49-F238E27FC236}">
                <a16:creationId xmlns:a16="http://schemas.microsoft.com/office/drawing/2014/main" id="{BFDEA97B-6738-FF69-C2F9-F1FE06BF8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41560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3</a:t>
            </a:r>
          </a:p>
        </p:txBody>
      </p:sp>
      <p:sp>
        <p:nvSpPr>
          <p:cNvPr id="38927" name="Rectangle 13">
            <a:extLst>
              <a:ext uri="{FF2B5EF4-FFF2-40B4-BE49-F238E27FC236}">
                <a16:creationId xmlns:a16="http://schemas.microsoft.com/office/drawing/2014/main" id="{93A63694-F53D-4D69-4F11-9C5BDCF9F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43846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4</a:t>
            </a:r>
          </a:p>
        </p:txBody>
      </p:sp>
      <p:sp>
        <p:nvSpPr>
          <p:cNvPr id="38928" name="Text Box 14">
            <a:extLst>
              <a:ext uri="{FF2B5EF4-FFF2-40B4-BE49-F238E27FC236}">
                <a16:creationId xmlns:a16="http://schemas.microsoft.com/office/drawing/2014/main" id="{7F309AC0-BAB9-2367-5A41-CBA4C7215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2451100"/>
            <a:ext cx="17319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Descriptor table</a:t>
            </a:r>
          </a:p>
          <a:p>
            <a:pPr algn="ctr"/>
            <a:r>
              <a:rPr lang="en-US" altLang="en-US" sz="1600" b="1"/>
              <a:t>(one table </a:t>
            </a:r>
          </a:p>
          <a:p>
            <a:pPr algn="ctr"/>
            <a:r>
              <a:rPr lang="en-US" altLang="en-US" sz="1600" b="1"/>
              <a:t>per process)</a:t>
            </a:r>
          </a:p>
        </p:txBody>
      </p:sp>
      <p:sp>
        <p:nvSpPr>
          <p:cNvPr id="38929" name="Text Box 15">
            <a:extLst>
              <a:ext uri="{FF2B5EF4-FFF2-40B4-BE49-F238E27FC236}">
                <a16:creationId xmlns:a16="http://schemas.microsoft.com/office/drawing/2014/main" id="{98778089-E765-424D-42C8-44E41E750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350" y="2438400"/>
            <a:ext cx="16446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Open file table </a:t>
            </a:r>
          </a:p>
          <a:p>
            <a:pPr algn="ctr"/>
            <a:r>
              <a:rPr lang="en-US" altLang="en-US" sz="1600" b="1"/>
              <a:t>(shared by </a:t>
            </a:r>
          </a:p>
          <a:p>
            <a:pPr algn="ctr"/>
            <a:r>
              <a:rPr lang="en-US" altLang="en-US" sz="1600" b="1"/>
              <a:t>all processes)</a:t>
            </a:r>
          </a:p>
        </p:txBody>
      </p:sp>
      <p:sp>
        <p:nvSpPr>
          <p:cNvPr id="38930" name="Text Box 16">
            <a:extLst>
              <a:ext uri="{FF2B5EF4-FFF2-40B4-BE49-F238E27FC236}">
                <a16:creationId xmlns:a16="http://schemas.microsoft.com/office/drawing/2014/main" id="{2EB2FDC8-12FD-F354-ECEA-3203F5C0C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2438400"/>
            <a:ext cx="15398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v-node table</a:t>
            </a:r>
          </a:p>
          <a:p>
            <a:pPr algn="ctr"/>
            <a:r>
              <a:rPr lang="en-US" altLang="en-US" sz="1600" b="1"/>
              <a:t>(shared by </a:t>
            </a:r>
          </a:p>
          <a:p>
            <a:pPr algn="ctr"/>
            <a:r>
              <a:rPr lang="en-US" altLang="en-US" sz="1600" b="1"/>
              <a:t>all processes)</a:t>
            </a:r>
          </a:p>
        </p:txBody>
      </p:sp>
      <p:sp>
        <p:nvSpPr>
          <p:cNvPr id="38931" name="Rectangle 17">
            <a:extLst>
              <a:ext uri="{FF2B5EF4-FFF2-40B4-BE49-F238E27FC236}">
                <a16:creationId xmlns:a16="http://schemas.microsoft.com/office/drawing/2014/main" id="{ECE25BE8-777D-E891-DC2D-5398C673A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0" y="3762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pos</a:t>
            </a:r>
          </a:p>
        </p:txBody>
      </p:sp>
      <p:sp>
        <p:nvSpPr>
          <p:cNvPr id="38932" name="Rectangle 18">
            <a:extLst>
              <a:ext uri="{FF2B5EF4-FFF2-40B4-BE49-F238E27FC236}">
                <a16:creationId xmlns:a16="http://schemas.microsoft.com/office/drawing/2014/main" id="{3143555C-C245-B28B-D051-CFF368130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0" y="4067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>
                <a:latin typeface="Courier New" panose="02070309020205020404" pitchFamily="49" charset="0"/>
              </a:rPr>
              <a:t>refcnt=1</a:t>
            </a:r>
          </a:p>
        </p:txBody>
      </p:sp>
      <p:sp>
        <p:nvSpPr>
          <p:cNvPr id="38933" name="Rectangle 19">
            <a:extLst>
              <a:ext uri="{FF2B5EF4-FFF2-40B4-BE49-F238E27FC236}">
                <a16:creationId xmlns:a16="http://schemas.microsoft.com/office/drawing/2014/main" id="{C2B4DCC0-F764-C4F4-A7D0-C85347D8C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0" y="43719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38934" name="Line 20">
            <a:extLst>
              <a:ext uri="{FF2B5EF4-FFF2-40B4-BE49-F238E27FC236}">
                <a16:creationId xmlns:a16="http://schemas.microsoft.com/office/drawing/2014/main" id="{5092BFB0-928A-6E28-6432-FC1BEEB43E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68513" y="3457575"/>
            <a:ext cx="1912937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Line 21">
            <a:extLst>
              <a:ext uri="{FF2B5EF4-FFF2-40B4-BE49-F238E27FC236}">
                <a16:creationId xmlns:a16="http://schemas.microsoft.com/office/drawing/2014/main" id="{8DCEAE91-A751-23F1-D770-CF7BBE68EC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9650" y="3514725"/>
            <a:ext cx="1436688" cy="177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Rectangle 22">
            <a:extLst>
              <a:ext uri="{FF2B5EF4-FFF2-40B4-BE49-F238E27FC236}">
                <a16:creationId xmlns:a16="http://schemas.microsoft.com/office/drawing/2014/main" id="{FCB1D37C-7632-B040-061F-69DBF1FE5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0" y="34575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38937" name="Rectangle 23">
            <a:extLst>
              <a:ext uri="{FF2B5EF4-FFF2-40B4-BE49-F238E27FC236}">
                <a16:creationId xmlns:a16="http://schemas.microsoft.com/office/drawing/2014/main" id="{61B7367F-37D6-12F2-983E-01680D0A2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0" y="5438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pos</a:t>
            </a:r>
          </a:p>
        </p:txBody>
      </p:sp>
      <p:sp>
        <p:nvSpPr>
          <p:cNvPr id="38938" name="Rectangle 24">
            <a:extLst>
              <a:ext uri="{FF2B5EF4-FFF2-40B4-BE49-F238E27FC236}">
                <a16:creationId xmlns:a16="http://schemas.microsoft.com/office/drawing/2014/main" id="{05EFD882-8EF6-D34A-5A8D-FCB2BDE9B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0" y="57435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>
                <a:latin typeface="Courier New" panose="02070309020205020404" pitchFamily="49" charset="0"/>
              </a:rPr>
              <a:t>refcnt=1</a:t>
            </a:r>
          </a:p>
        </p:txBody>
      </p:sp>
      <p:sp>
        <p:nvSpPr>
          <p:cNvPr id="38939" name="Rectangle 25">
            <a:extLst>
              <a:ext uri="{FF2B5EF4-FFF2-40B4-BE49-F238E27FC236}">
                <a16:creationId xmlns:a16="http://schemas.microsoft.com/office/drawing/2014/main" id="{D5CA69C9-7A0D-3E7D-5C7A-5A6BBAC67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0" y="6048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38940" name="Rectangle 26">
            <a:extLst>
              <a:ext uri="{FF2B5EF4-FFF2-40B4-BE49-F238E27FC236}">
                <a16:creationId xmlns:a16="http://schemas.microsoft.com/office/drawing/2014/main" id="{399F6ED2-6CCB-EA84-554A-53868C261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0" y="51339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38941" name="Line 27">
            <a:extLst>
              <a:ext uri="{FF2B5EF4-FFF2-40B4-BE49-F238E27FC236}">
                <a16:creationId xmlns:a16="http://schemas.microsoft.com/office/drawing/2014/main" id="{CF42AD18-E018-C710-ECA2-523DEEAF2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8513" y="4483100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Line 28">
            <a:extLst>
              <a:ext uri="{FF2B5EF4-FFF2-40B4-BE49-F238E27FC236}">
                <a16:creationId xmlns:a16="http://schemas.microsoft.com/office/drawing/2014/main" id="{12090E09-39B8-3D52-7458-1196C0A5E6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9025" y="3448050"/>
            <a:ext cx="1366838" cy="147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Rectangle 29">
            <a:extLst>
              <a:ext uri="{FF2B5EF4-FFF2-40B4-BE49-F238E27FC236}">
                <a16:creationId xmlns:a16="http://schemas.microsoft.com/office/drawing/2014/main" id="{DD34D246-B0A0-9557-982A-8B98FCF59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4913" y="34544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access</a:t>
            </a:r>
          </a:p>
        </p:txBody>
      </p:sp>
      <p:sp>
        <p:nvSpPr>
          <p:cNvPr id="38944" name="Rectangle 30">
            <a:extLst>
              <a:ext uri="{FF2B5EF4-FFF2-40B4-BE49-F238E27FC236}">
                <a16:creationId xmlns:a16="http://schemas.microsoft.com/office/drawing/2014/main" id="{B9AB291F-7663-C7F4-7A8D-D8E269B44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4913" y="4368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38945" name="Rectangle 31">
            <a:extLst>
              <a:ext uri="{FF2B5EF4-FFF2-40B4-BE49-F238E27FC236}">
                <a16:creationId xmlns:a16="http://schemas.microsoft.com/office/drawing/2014/main" id="{343672C3-5E57-742C-33D7-F54DBB071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4913" y="3759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size</a:t>
            </a:r>
          </a:p>
        </p:txBody>
      </p:sp>
      <p:sp>
        <p:nvSpPr>
          <p:cNvPr id="38946" name="Rectangle 32">
            <a:extLst>
              <a:ext uri="{FF2B5EF4-FFF2-40B4-BE49-F238E27FC236}">
                <a16:creationId xmlns:a16="http://schemas.microsoft.com/office/drawing/2014/main" id="{69F5A9FB-1DA3-6731-472C-5CD168F05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4913" y="4064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type</a:t>
            </a:r>
          </a:p>
        </p:txBody>
      </p:sp>
      <p:sp>
        <p:nvSpPr>
          <p:cNvPr id="38947" name="Text Box 33">
            <a:extLst>
              <a:ext uri="{FF2B5EF4-FFF2-40B4-BE49-F238E27FC236}">
                <a16:creationId xmlns:a16="http://schemas.microsoft.com/office/drawing/2014/main" id="{9A2E67CA-4369-2929-D517-75C103084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663" y="3171825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</a:t>
            </a:r>
          </a:p>
        </p:txBody>
      </p:sp>
      <p:sp>
        <p:nvSpPr>
          <p:cNvPr id="38948" name="Text Box 34">
            <a:extLst>
              <a:ext uri="{FF2B5EF4-FFF2-40B4-BE49-F238E27FC236}">
                <a16:creationId xmlns:a16="http://schemas.microsoft.com/office/drawing/2014/main" id="{28A07BE4-B92A-C92E-F74B-73E39CFC4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4848225"/>
            <a:ext cx="738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B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>
            <a:extLst>
              <a:ext uri="{FF2B5EF4-FFF2-40B4-BE49-F238E27FC236}">
                <a16:creationId xmlns:a16="http://schemas.microsoft.com/office/drawing/2014/main" id="{EC75A411-6D06-CAA9-6AE0-9C41AABA808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9938" name="Footer Placeholder 4">
            <a:extLst>
              <a:ext uri="{FF2B5EF4-FFF2-40B4-BE49-F238E27FC236}">
                <a16:creationId xmlns:a16="http://schemas.microsoft.com/office/drawing/2014/main" id="{5EC6F4B0-54AC-EF40-6003-58CD4D884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39939" name="Slide Number Placeholder 5">
            <a:extLst>
              <a:ext uri="{FF2B5EF4-FFF2-40B4-BE49-F238E27FC236}">
                <a16:creationId xmlns:a16="http://schemas.microsoft.com/office/drawing/2014/main" id="{70D51D4D-6784-B74E-CE5E-76D7AD5FF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65547ACD-C238-403E-964A-61F7C33CD26D}" type="slidenum">
              <a:rPr lang="en-US" altLang="en-US">
                <a:latin typeface="Arial" panose="020B0604020202020204" pitchFamily="34" charset="0"/>
              </a:rPr>
              <a:pPr/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40" name="Rectangle 53">
            <a:extLst>
              <a:ext uri="{FF2B5EF4-FFF2-40B4-BE49-F238E27FC236}">
                <a16:creationId xmlns:a16="http://schemas.microsoft.com/office/drawing/2014/main" id="{B0762060-5801-9AC2-19C1-D4263CD6E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Processes Share Files</a:t>
            </a:r>
          </a:p>
        </p:txBody>
      </p:sp>
      <p:sp>
        <p:nvSpPr>
          <p:cNvPr id="39941" name="Rectangle 54">
            <a:extLst>
              <a:ext uri="{FF2B5EF4-FFF2-40B4-BE49-F238E27FC236}">
                <a16:creationId xmlns:a16="http://schemas.microsoft.com/office/drawing/2014/main" id="{8EB054B8-8F86-0FAF-53FF-E12F27C8F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child process inherits its parent’s open files</a:t>
            </a:r>
          </a:p>
          <a:p>
            <a:pPr lvl="1" eaLnBrk="1" hangingPunct="1"/>
            <a:r>
              <a:rPr lang="en-US" altLang="en-US"/>
              <a:t>Here is the situation immediately after a </a:t>
            </a:r>
            <a:r>
              <a:rPr lang="en-US" altLang="en-US">
                <a:latin typeface="Courier New" panose="02070309020205020404" pitchFamily="49" charset="0"/>
              </a:rPr>
              <a:t>fork</a:t>
            </a:r>
            <a:r>
              <a:rPr lang="en-US" altLang="en-US"/>
              <a:t>:</a:t>
            </a:r>
          </a:p>
        </p:txBody>
      </p:sp>
      <p:sp>
        <p:nvSpPr>
          <p:cNvPr id="39942" name="Rectangle 4">
            <a:extLst>
              <a:ext uri="{FF2B5EF4-FFF2-40B4-BE49-F238E27FC236}">
                <a16:creationId xmlns:a16="http://schemas.microsoft.com/office/drawing/2014/main" id="{FCB9B502-0085-4E54-903D-D65A59E38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33655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9943" name="Rectangle 5">
            <a:extLst>
              <a:ext uri="{FF2B5EF4-FFF2-40B4-BE49-F238E27FC236}">
                <a16:creationId xmlns:a16="http://schemas.microsoft.com/office/drawing/2014/main" id="{435F4370-EDA2-A086-A3EB-35F0E571B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35941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9944" name="Rectangle 6">
            <a:extLst>
              <a:ext uri="{FF2B5EF4-FFF2-40B4-BE49-F238E27FC236}">
                <a16:creationId xmlns:a16="http://schemas.microsoft.com/office/drawing/2014/main" id="{B3339399-9C47-2EBA-D69C-1B17AD96C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38227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9945" name="Rectangle 7">
            <a:extLst>
              <a:ext uri="{FF2B5EF4-FFF2-40B4-BE49-F238E27FC236}">
                <a16:creationId xmlns:a16="http://schemas.microsoft.com/office/drawing/2014/main" id="{693AD2BC-8FC7-A62F-E6A2-ECF47C31E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40513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9946" name="Rectangle 8">
            <a:extLst>
              <a:ext uri="{FF2B5EF4-FFF2-40B4-BE49-F238E27FC236}">
                <a16:creationId xmlns:a16="http://schemas.microsoft.com/office/drawing/2014/main" id="{29FA60C9-F269-69AE-7AED-6983AF43C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42799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9947" name="Rectangle 9">
            <a:extLst>
              <a:ext uri="{FF2B5EF4-FFF2-40B4-BE49-F238E27FC236}">
                <a16:creationId xmlns:a16="http://schemas.microsoft.com/office/drawing/2014/main" id="{163F2767-32D7-AFAE-40CD-C6768C6F7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33655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0</a:t>
            </a:r>
          </a:p>
        </p:txBody>
      </p:sp>
      <p:sp>
        <p:nvSpPr>
          <p:cNvPr id="39948" name="Rectangle 10">
            <a:extLst>
              <a:ext uri="{FF2B5EF4-FFF2-40B4-BE49-F238E27FC236}">
                <a16:creationId xmlns:a16="http://schemas.microsoft.com/office/drawing/2014/main" id="{DA870DE4-1935-6E0A-53DA-DD24A42AD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35941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1</a:t>
            </a:r>
          </a:p>
        </p:txBody>
      </p:sp>
      <p:sp>
        <p:nvSpPr>
          <p:cNvPr id="39949" name="Rectangle 11">
            <a:extLst>
              <a:ext uri="{FF2B5EF4-FFF2-40B4-BE49-F238E27FC236}">
                <a16:creationId xmlns:a16="http://schemas.microsoft.com/office/drawing/2014/main" id="{F4050529-935C-0539-4AAC-A544061D8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38227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2</a:t>
            </a:r>
          </a:p>
        </p:txBody>
      </p:sp>
      <p:sp>
        <p:nvSpPr>
          <p:cNvPr id="39950" name="Rectangle 12">
            <a:extLst>
              <a:ext uri="{FF2B5EF4-FFF2-40B4-BE49-F238E27FC236}">
                <a16:creationId xmlns:a16="http://schemas.microsoft.com/office/drawing/2014/main" id="{026CBB80-6202-C9C2-0BE9-6590B8957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40513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3</a:t>
            </a:r>
          </a:p>
        </p:txBody>
      </p:sp>
      <p:sp>
        <p:nvSpPr>
          <p:cNvPr id="39951" name="Rectangle 13">
            <a:extLst>
              <a:ext uri="{FF2B5EF4-FFF2-40B4-BE49-F238E27FC236}">
                <a16:creationId xmlns:a16="http://schemas.microsoft.com/office/drawing/2014/main" id="{E6242535-60EA-6C0C-4E62-5F3F09430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42799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4</a:t>
            </a:r>
          </a:p>
        </p:txBody>
      </p:sp>
      <p:sp>
        <p:nvSpPr>
          <p:cNvPr id="39952" name="Text Box 14">
            <a:extLst>
              <a:ext uri="{FF2B5EF4-FFF2-40B4-BE49-F238E27FC236}">
                <a16:creationId xmlns:a16="http://schemas.microsoft.com/office/drawing/2014/main" id="{C444CFDF-C7AE-B7E8-31AC-DB02E283A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2238375"/>
            <a:ext cx="170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Descriptor tables</a:t>
            </a:r>
          </a:p>
        </p:txBody>
      </p:sp>
      <p:sp>
        <p:nvSpPr>
          <p:cNvPr id="39953" name="Text Box 15">
            <a:extLst>
              <a:ext uri="{FF2B5EF4-FFF2-40B4-BE49-F238E27FC236}">
                <a16:creationId xmlns:a16="http://schemas.microsoft.com/office/drawing/2014/main" id="{C4B30772-8BC0-C1DA-4CB0-EB71A7588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8" y="2181225"/>
            <a:ext cx="16446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Open file table </a:t>
            </a:r>
          </a:p>
          <a:p>
            <a:pPr algn="ctr"/>
            <a:r>
              <a:rPr lang="en-US" altLang="en-US" sz="1600" b="1"/>
              <a:t>(shared by </a:t>
            </a:r>
          </a:p>
          <a:p>
            <a:pPr algn="ctr"/>
            <a:r>
              <a:rPr lang="en-US" altLang="en-US" sz="1600" b="1"/>
              <a:t>all processes)</a:t>
            </a:r>
          </a:p>
        </p:txBody>
      </p:sp>
      <p:sp>
        <p:nvSpPr>
          <p:cNvPr id="39954" name="Text Box 16">
            <a:extLst>
              <a:ext uri="{FF2B5EF4-FFF2-40B4-BE49-F238E27FC236}">
                <a16:creationId xmlns:a16="http://schemas.microsoft.com/office/drawing/2014/main" id="{69D2C338-5A08-AF53-10EC-586B38739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2181225"/>
            <a:ext cx="15398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v-node table</a:t>
            </a:r>
          </a:p>
          <a:p>
            <a:pPr algn="ctr"/>
            <a:r>
              <a:rPr lang="en-US" altLang="en-US" sz="1600" b="1"/>
              <a:t>(shared by </a:t>
            </a:r>
          </a:p>
          <a:p>
            <a:pPr algn="ctr"/>
            <a:r>
              <a:rPr lang="en-US" altLang="en-US" sz="1600" b="1"/>
              <a:t>all processes)</a:t>
            </a:r>
          </a:p>
        </p:txBody>
      </p:sp>
      <p:sp>
        <p:nvSpPr>
          <p:cNvPr id="39955" name="Rectangle 17">
            <a:extLst>
              <a:ext uri="{FF2B5EF4-FFF2-40B4-BE49-F238E27FC236}">
                <a16:creationId xmlns:a16="http://schemas.microsoft.com/office/drawing/2014/main" id="{930B41FF-78BE-3A1B-F79A-C4617CB76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3657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pos</a:t>
            </a:r>
          </a:p>
        </p:txBody>
      </p:sp>
      <p:sp>
        <p:nvSpPr>
          <p:cNvPr id="39956" name="Rectangle 18">
            <a:extLst>
              <a:ext uri="{FF2B5EF4-FFF2-40B4-BE49-F238E27FC236}">
                <a16:creationId xmlns:a16="http://schemas.microsoft.com/office/drawing/2014/main" id="{F59E81FB-9E2E-6777-6735-E0A5610F1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39624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>
                <a:latin typeface="Courier New" panose="02070309020205020404" pitchFamily="49" charset="0"/>
              </a:rPr>
              <a:t>refcnt=2</a:t>
            </a:r>
            <a:endParaRPr lang="en-US" altLang="en-US" sz="1400" b="1"/>
          </a:p>
        </p:txBody>
      </p:sp>
      <p:sp>
        <p:nvSpPr>
          <p:cNvPr id="39957" name="Rectangle 19">
            <a:extLst>
              <a:ext uri="{FF2B5EF4-FFF2-40B4-BE49-F238E27FC236}">
                <a16:creationId xmlns:a16="http://schemas.microsoft.com/office/drawing/2014/main" id="{040D344C-E7C9-82DC-2AD2-5F7F77900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4267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39958" name="Line 20">
            <a:extLst>
              <a:ext uri="{FF2B5EF4-FFF2-40B4-BE49-F238E27FC236}">
                <a16:creationId xmlns:a16="http://schemas.microsoft.com/office/drawing/2014/main" id="{57DA50CE-2D8F-0B5A-2BAE-84BD3733C0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44700" y="3352800"/>
            <a:ext cx="1912938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Line 21">
            <a:extLst>
              <a:ext uri="{FF2B5EF4-FFF2-40B4-BE49-F238E27FC236}">
                <a16:creationId xmlns:a16="http://schemas.microsoft.com/office/drawing/2014/main" id="{166B70B9-C5A9-1761-C210-287EB0FF47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5838" y="4924425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Rectangle 22">
            <a:extLst>
              <a:ext uri="{FF2B5EF4-FFF2-40B4-BE49-F238E27FC236}">
                <a16:creationId xmlns:a16="http://schemas.microsoft.com/office/drawing/2014/main" id="{E2472F1C-76C4-AA2D-8336-C6C1ABD59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3352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39961" name="Rectangle 23">
            <a:extLst>
              <a:ext uri="{FF2B5EF4-FFF2-40B4-BE49-F238E27FC236}">
                <a16:creationId xmlns:a16="http://schemas.microsoft.com/office/drawing/2014/main" id="{985973D6-EBE6-F447-EE59-25F54C3E7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5334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pos</a:t>
            </a:r>
          </a:p>
        </p:txBody>
      </p:sp>
      <p:sp>
        <p:nvSpPr>
          <p:cNvPr id="39962" name="Rectangle 24">
            <a:extLst>
              <a:ext uri="{FF2B5EF4-FFF2-40B4-BE49-F238E27FC236}">
                <a16:creationId xmlns:a16="http://schemas.microsoft.com/office/drawing/2014/main" id="{4FA0567D-8F9D-D937-2EB3-B0711679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5638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>
                <a:latin typeface="Courier New" panose="02070309020205020404" pitchFamily="49" charset="0"/>
              </a:rPr>
              <a:t>refcnt=2</a:t>
            </a:r>
          </a:p>
        </p:txBody>
      </p:sp>
      <p:sp>
        <p:nvSpPr>
          <p:cNvPr id="39963" name="Rectangle 25">
            <a:extLst>
              <a:ext uri="{FF2B5EF4-FFF2-40B4-BE49-F238E27FC236}">
                <a16:creationId xmlns:a16="http://schemas.microsoft.com/office/drawing/2014/main" id="{7E3A77C6-575E-17F8-8F77-34D97D7BD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5943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39964" name="Rectangle 26">
            <a:extLst>
              <a:ext uri="{FF2B5EF4-FFF2-40B4-BE49-F238E27FC236}">
                <a16:creationId xmlns:a16="http://schemas.microsoft.com/office/drawing/2014/main" id="{20B95BA6-24F8-D9BC-33DB-A8AD25C5E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5029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39965" name="Line 27">
            <a:extLst>
              <a:ext uri="{FF2B5EF4-FFF2-40B4-BE49-F238E27FC236}">
                <a16:creationId xmlns:a16="http://schemas.microsoft.com/office/drawing/2014/main" id="{96510953-D281-40E5-950A-180705A37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4700" y="4378325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Line 28">
            <a:extLst>
              <a:ext uri="{FF2B5EF4-FFF2-40B4-BE49-F238E27FC236}">
                <a16:creationId xmlns:a16="http://schemas.microsoft.com/office/drawing/2014/main" id="{88B939C1-8963-1F01-C225-C590C6CE93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5213" y="3324225"/>
            <a:ext cx="1385887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Text Box 29">
            <a:extLst>
              <a:ext uri="{FF2B5EF4-FFF2-40B4-BE49-F238E27FC236}">
                <a16:creationId xmlns:a16="http://schemas.microsoft.com/office/drawing/2014/main" id="{1CBD8AC1-8408-1F81-ADAF-C4E0924D1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88" y="3003550"/>
            <a:ext cx="1508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Parent's table</a:t>
            </a:r>
          </a:p>
        </p:txBody>
      </p:sp>
      <p:sp>
        <p:nvSpPr>
          <p:cNvPr id="39968" name="Rectangle 30">
            <a:extLst>
              <a:ext uri="{FF2B5EF4-FFF2-40B4-BE49-F238E27FC236}">
                <a16:creationId xmlns:a16="http://schemas.microsoft.com/office/drawing/2014/main" id="{5C929778-41D4-37E3-11F5-F6C5457F3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507682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9969" name="Rectangle 31">
            <a:extLst>
              <a:ext uri="{FF2B5EF4-FFF2-40B4-BE49-F238E27FC236}">
                <a16:creationId xmlns:a16="http://schemas.microsoft.com/office/drawing/2014/main" id="{AD384928-0E4D-7081-F1FA-08D21B641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530542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9970" name="Rectangle 32">
            <a:extLst>
              <a:ext uri="{FF2B5EF4-FFF2-40B4-BE49-F238E27FC236}">
                <a16:creationId xmlns:a16="http://schemas.microsoft.com/office/drawing/2014/main" id="{4AE99BC1-79B2-C9D4-895C-8DD5C4A05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553402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9971" name="Rectangle 33">
            <a:extLst>
              <a:ext uri="{FF2B5EF4-FFF2-40B4-BE49-F238E27FC236}">
                <a16:creationId xmlns:a16="http://schemas.microsoft.com/office/drawing/2014/main" id="{400312DD-7660-F9C7-F261-A6E848CE5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576262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9972" name="Rectangle 34">
            <a:extLst>
              <a:ext uri="{FF2B5EF4-FFF2-40B4-BE49-F238E27FC236}">
                <a16:creationId xmlns:a16="http://schemas.microsoft.com/office/drawing/2014/main" id="{BDC87511-D48A-3C0B-C951-D939E46EF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599122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9973" name="Rectangle 35">
            <a:extLst>
              <a:ext uri="{FF2B5EF4-FFF2-40B4-BE49-F238E27FC236}">
                <a16:creationId xmlns:a16="http://schemas.microsoft.com/office/drawing/2014/main" id="{E3CE64A4-F614-8717-EBE8-0CF1AA21C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507682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0</a:t>
            </a:r>
          </a:p>
        </p:txBody>
      </p:sp>
      <p:sp>
        <p:nvSpPr>
          <p:cNvPr id="39974" name="Rectangle 36">
            <a:extLst>
              <a:ext uri="{FF2B5EF4-FFF2-40B4-BE49-F238E27FC236}">
                <a16:creationId xmlns:a16="http://schemas.microsoft.com/office/drawing/2014/main" id="{D86D1335-F97A-3DFD-ABAC-5A0554A1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530542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1</a:t>
            </a:r>
          </a:p>
        </p:txBody>
      </p:sp>
      <p:sp>
        <p:nvSpPr>
          <p:cNvPr id="39975" name="Rectangle 37">
            <a:extLst>
              <a:ext uri="{FF2B5EF4-FFF2-40B4-BE49-F238E27FC236}">
                <a16:creationId xmlns:a16="http://schemas.microsoft.com/office/drawing/2014/main" id="{1C4D9FCF-59DF-2CC8-B63C-6CBF9B775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553402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2</a:t>
            </a:r>
          </a:p>
        </p:txBody>
      </p:sp>
      <p:sp>
        <p:nvSpPr>
          <p:cNvPr id="39976" name="Rectangle 38">
            <a:extLst>
              <a:ext uri="{FF2B5EF4-FFF2-40B4-BE49-F238E27FC236}">
                <a16:creationId xmlns:a16="http://schemas.microsoft.com/office/drawing/2014/main" id="{D9B3BBCF-BF20-B746-1A66-EDDFA5FDA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576262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3</a:t>
            </a:r>
          </a:p>
        </p:txBody>
      </p:sp>
      <p:sp>
        <p:nvSpPr>
          <p:cNvPr id="39977" name="Rectangle 39">
            <a:extLst>
              <a:ext uri="{FF2B5EF4-FFF2-40B4-BE49-F238E27FC236}">
                <a16:creationId xmlns:a16="http://schemas.microsoft.com/office/drawing/2014/main" id="{12F01EB0-F577-D16F-3407-A7C605AEE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599122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4</a:t>
            </a:r>
          </a:p>
        </p:txBody>
      </p:sp>
      <p:sp>
        <p:nvSpPr>
          <p:cNvPr id="39978" name="Text Box 40">
            <a:extLst>
              <a:ext uri="{FF2B5EF4-FFF2-40B4-BE49-F238E27FC236}">
                <a16:creationId xmlns:a16="http://schemas.microsoft.com/office/drawing/2014/main" id="{D39411B0-2229-54F1-BD1F-080C1BDF5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088" y="4714875"/>
            <a:ext cx="1384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Child's table</a:t>
            </a:r>
          </a:p>
        </p:txBody>
      </p:sp>
      <p:sp>
        <p:nvSpPr>
          <p:cNvPr id="39979" name="Line 41">
            <a:extLst>
              <a:ext uri="{FF2B5EF4-FFF2-40B4-BE49-F238E27FC236}">
                <a16:creationId xmlns:a16="http://schemas.microsoft.com/office/drawing/2014/main" id="{087B9155-C23F-64E0-3784-67665E4DD6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70100" y="3425825"/>
            <a:ext cx="1892300" cy="1978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Line 42">
            <a:extLst>
              <a:ext uri="{FF2B5EF4-FFF2-40B4-BE49-F238E27FC236}">
                <a16:creationId xmlns:a16="http://schemas.microsoft.com/office/drawing/2014/main" id="{FDF484EE-89E4-5FF9-6D71-8D5AAA8291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70100" y="5127625"/>
            <a:ext cx="1879600" cy="93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Rectangle 43">
            <a:extLst>
              <a:ext uri="{FF2B5EF4-FFF2-40B4-BE49-F238E27FC236}">
                <a16:creationId xmlns:a16="http://schemas.microsoft.com/office/drawing/2014/main" id="{520907B5-22B9-6C60-BEC6-F3646D087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3324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access</a:t>
            </a:r>
          </a:p>
        </p:txBody>
      </p:sp>
      <p:sp>
        <p:nvSpPr>
          <p:cNvPr id="39982" name="Rectangle 44">
            <a:extLst>
              <a:ext uri="{FF2B5EF4-FFF2-40B4-BE49-F238E27FC236}">
                <a16:creationId xmlns:a16="http://schemas.microsoft.com/office/drawing/2014/main" id="{5CD73928-2ED0-3D52-07DD-D5C78887F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4238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39983" name="Rectangle 45">
            <a:extLst>
              <a:ext uri="{FF2B5EF4-FFF2-40B4-BE49-F238E27FC236}">
                <a16:creationId xmlns:a16="http://schemas.microsoft.com/office/drawing/2014/main" id="{9D0732D0-9073-3ACF-2070-45041997E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36290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size</a:t>
            </a:r>
          </a:p>
        </p:txBody>
      </p:sp>
      <p:sp>
        <p:nvSpPr>
          <p:cNvPr id="39984" name="Rectangle 46">
            <a:extLst>
              <a:ext uri="{FF2B5EF4-FFF2-40B4-BE49-F238E27FC236}">
                <a16:creationId xmlns:a16="http://schemas.microsoft.com/office/drawing/2014/main" id="{C49E96D1-6719-30A7-8D97-24B6074BC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39338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type</a:t>
            </a:r>
          </a:p>
        </p:txBody>
      </p:sp>
      <p:sp>
        <p:nvSpPr>
          <p:cNvPr id="39985" name="Rectangle 47">
            <a:extLst>
              <a:ext uri="{FF2B5EF4-FFF2-40B4-BE49-F238E27FC236}">
                <a16:creationId xmlns:a16="http://schemas.microsoft.com/office/drawing/2014/main" id="{1C0B1E52-A67A-256E-7A70-E5B67C918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4924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access</a:t>
            </a:r>
          </a:p>
        </p:txBody>
      </p:sp>
      <p:sp>
        <p:nvSpPr>
          <p:cNvPr id="39986" name="Rectangle 48">
            <a:extLst>
              <a:ext uri="{FF2B5EF4-FFF2-40B4-BE49-F238E27FC236}">
                <a16:creationId xmlns:a16="http://schemas.microsoft.com/office/drawing/2014/main" id="{8C8BE6B5-F258-9795-2C06-763D7FB24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58388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39987" name="Rectangle 49">
            <a:extLst>
              <a:ext uri="{FF2B5EF4-FFF2-40B4-BE49-F238E27FC236}">
                <a16:creationId xmlns:a16="http://schemas.microsoft.com/office/drawing/2014/main" id="{18B167A5-5034-26F9-EA8F-4C08FCE06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5229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size</a:t>
            </a:r>
          </a:p>
        </p:txBody>
      </p:sp>
      <p:sp>
        <p:nvSpPr>
          <p:cNvPr id="39988" name="Rectangle 50">
            <a:extLst>
              <a:ext uri="{FF2B5EF4-FFF2-40B4-BE49-F238E27FC236}">
                <a16:creationId xmlns:a16="http://schemas.microsoft.com/office/drawing/2014/main" id="{CD56EA8D-AC54-CF00-F6E7-D79C63947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55340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type</a:t>
            </a:r>
          </a:p>
        </p:txBody>
      </p:sp>
      <p:sp>
        <p:nvSpPr>
          <p:cNvPr id="39989" name="Text Box 51">
            <a:extLst>
              <a:ext uri="{FF2B5EF4-FFF2-40B4-BE49-F238E27FC236}">
                <a16:creationId xmlns:a16="http://schemas.microsoft.com/office/drawing/2014/main" id="{B6E049E2-AAD7-B547-E54C-AC346F433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550" y="3067050"/>
            <a:ext cx="735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</a:t>
            </a:r>
          </a:p>
        </p:txBody>
      </p:sp>
      <p:sp>
        <p:nvSpPr>
          <p:cNvPr id="39990" name="Text Box 52">
            <a:extLst>
              <a:ext uri="{FF2B5EF4-FFF2-40B4-BE49-F238E27FC236}">
                <a16:creationId xmlns:a16="http://schemas.microsoft.com/office/drawing/2014/main" id="{E39EF65F-59F7-9895-8867-B1B3D2DCE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4740275"/>
            <a:ext cx="738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B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>
            <a:extLst>
              <a:ext uri="{FF2B5EF4-FFF2-40B4-BE49-F238E27FC236}">
                <a16:creationId xmlns:a16="http://schemas.microsoft.com/office/drawing/2014/main" id="{47D22137-EA9F-E4FB-1623-886A900AAAD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0962" name="Footer Placeholder 4">
            <a:extLst>
              <a:ext uri="{FF2B5EF4-FFF2-40B4-BE49-F238E27FC236}">
                <a16:creationId xmlns:a16="http://schemas.microsoft.com/office/drawing/2014/main" id="{81115041-D74E-E5A3-1F1C-86EDC1C8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40963" name="Slide Number Placeholder 5">
            <a:extLst>
              <a:ext uri="{FF2B5EF4-FFF2-40B4-BE49-F238E27FC236}">
                <a16:creationId xmlns:a16="http://schemas.microsoft.com/office/drawing/2014/main" id="{CBE31A14-2F0E-664A-1855-90EFB819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231890-8384-4299-A1CD-B5827885E97A}" type="slidenum">
              <a:rPr lang="en-US" altLang="en-US">
                <a:latin typeface="Arial" panose="020B0604020202020204" pitchFamily="34" charset="0"/>
              </a:rPr>
              <a:pPr/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4" name="Rectangle 27">
            <a:extLst>
              <a:ext uri="{FF2B5EF4-FFF2-40B4-BE49-F238E27FC236}">
                <a16:creationId xmlns:a16="http://schemas.microsoft.com/office/drawing/2014/main" id="{D9EAE3E8-63B2-1A78-09D8-E56FCE446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Redirection</a:t>
            </a:r>
          </a:p>
        </p:txBody>
      </p:sp>
      <p:sp>
        <p:nvSpPr>
          <p:cNvPr id="40965" name="Rectangle 28">
            <a:extLst>
              <a:ext uri="{FF2B5EF4-FFF2-40B4-BE49-F238E27FC236}">
                <a16:creationId xmlns:a16="http://schemas.microsoft.com/office/drawing/2014/main" id="{F39A8BF0-8FAA-2856-AD03-4F4A7EE61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Question: How does a shell implement I/O redirection?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unix% ls &gt; foo.txt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Answer: By calling the </a:t>
            </a:r>
            <a:r>
              <a:rPr lang="en-US" altLang="en-US">
                <a:latin typeface="Courier New" panose="02070309020205020404" pitchFamily="49" charset="0"/>
              </a:rPr>
              <a:t>dup2(oldfd, newfd)</a:t>
            </a:r>
            <a:r>
              <a:rPr lang="en-US" altLang="en-US"/>
              <a:t>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Copies (per-process) descriptor table entry oldfd to entry newfd</a:t>
            </a:r>
          </a:p>
        </p:txBody>
      </p:sp>
      <p:sp>
        <p:nvSpPr>
          <p:cNvPr id="40966" name="Rectangle 4">
            <a:extLst>
              <a:ext uri="{FF2B5EF4-FFF2-40B4-BE49-F238E27FC236}">
                <a16:creationId xmlns:a16="http://schemas.microsoft.com/office/drawing/2014/main" id="{29194ED5-4FE8-810D-E536-7194243CB6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62175" y="466407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0967" name="Rectangle 5">
            <a:extLst>
              <a:ext uri="{FF2B5EF4-FFF2-40B4-BE49-F238E27FC236}">
                <a16:creationId xmlns:a16="http://schemas.microsoft.com/office/drawing/2014/main" id="{085E9454-EFFD-28E1-AC5A-A4BABF5FEF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62175" y="5008563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40968" name="Rectangle 6">
            <a:extLst>
              <a:ext uri="{FF2B5EF4-FFF2-40B4-BE49-F238E27FC236}">
                <a16:creationId xmlns:a16="http://schemas.microsoft.com/office/drawing/2014/main" id="{0CBE60C9-713D-6951-249B-A31E509C07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62175" y="5353050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0969" name="Rectangle 7">
            <a:extLst>
              <a:ext uri="{FF2B5EF4-FFF2-40B4-BE49-F238E27FC236}">
                <a16:creationId xmlns:a16="http://schemas.microsoft.com/office/drawing/2014/main" id="{BB736EDD-6369-0A84-A46F-033FBD8C58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62175" y="5697538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40970" name="Rectangle 8">
            <a:extLst>
              <a:ext uri="{FF2B5EF4-FFF2-40B4-BE49-F238E27FC236}">
                <a16:creationId xmlns:a16="http://schemas.microsoft.com/office/drawing/2014/main" id="{40A0CFB4-D1CA-0CAF-2DA1-A561D81F86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62175" y="604202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40971" name="Rectangle 9">
            <a:extLst>
              <a:ext uri="{FF2B5EF4-FFF2-40B4-BE49-F238E27FC236}">
                <a16:creationId xmlns:a16="http://schemas.microsoft.com/office/drawing/2014/main" id="{679B39DA-0E8D-9319-D4D6-50A3CC7BA2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3013" y="4664075"/>
            <a:ext cx="919162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b="1"/>
              <a:t>fd 0</a:t>
            </a:r>
          </a:p>
        </p:txBody>
      </p:sp>
      <p:sp>
        <p:nvSpPr>
          <p:cNvPr id="40972" name="Rectangle 10">
            <a:extLst>
              <a:ext uri="{FF2B5EF4-FFF2-40B4-BE49-F238E27FC236}">
                <a16:creationId xmlns:a16="http://schemas.microsoft.com/office/drawing/2014/main" id="{F2C88102-6326-91D9-A859-C78A7024DF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3013" y="5008563"/>
            <a:ext cx="9191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b="1"/>
              <a:t>fd 1</a:t>
            </a:r>
          </a:p>
        </p:txBody>
      </p:sp>
      <p:sp>
        <p:nvSpPr>
          <p:cNvPr id="40973" name="Rectangle 11">
            <a:extLst>
              <a:ext uri="{FF2B5EF4-FFF2-40B4-BE49-F238E27FC236}">
                <a16:creationId xmlns:a16="http://schemas.microsoft.com/office/drawing/2014/main" id="{91D7D43D-8410-4414-EAA7-B0E7CE55BB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3013" y="5353050"/>
            <a:ext cx="919162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b="1"/>
              <a:t>fd 2</a:t>
            </a:r>
          </a:p>
        </p:txBody>
      </p:sp>
      <p:sp>
        <p:nvSpPr>
          <p:cNvPr id="40974" name="Rectangle 12">
            <a:extLst>
              <a:ext uri="{FF2B5EF4-FFF2-40B4-BE49-F238E27FC236}">
                <a16:creationId xmlns:a16="http://schemas.microsoft.com/office/drawing/2014/main" id="{CD708ADD-7A4E-884F-F09A-3C3A6B1615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3013" y="5697538"/>
            <a:ext cx="9191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b="1"/>
              <a:t>fd 3</a:t>
            </a:r>
          </a:p>
        </p:txBody>
      </p:sp>
      <p:sp>
        <p:nvSpPr>
          <p:cNvPr id="40975" name="Rectangle 13">
            <a:extLst>
              <a:ext uri="{FF2B5EF4-FFF2-40B4-BE49-F238E27FC236}">
                <a16:creationId xmlns:a16="http://schemas.microsoft.com/office/drawing/2014/main" id="{CE8346C6-0836-B564-C2CA-6BF97912AB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3013" y="6042025"/>
            <a:ext cx="919162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b="1"/>
              <a:t>fd 4</a:t>
            </a:r>
          </a:p>
        </p:txBody>
      </p:sp>
      <p:sp>
        <p:nvSpPr>
          <p:cNvPr id="40976" name="Text Box 14">
            <a:extLst>
              <a:ext uri="{FF2B5EF4-FFF2-40B4-BE49-F238E27FC236}">
                <a16:creationId xmlns:a16="http://schemas.microsoft.com/office/drawing/2014/main" id="{5E51C99E-F54D-5397-74C2-FBD0803DF6A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403350" y="3854450"/>
            <a:ext cx="2174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Descriptor table</a:t>
            </a:r>
          </a:p>
          <a:p>
            <a:r>
              <a:rPr lang="en-US" altLang="en-US" b="1"/>
              <a:t>before </a:t>
            </a:r>
            <a:r>
              <a:rPr lang="en-US" altLang="en-US" b="1">
                <a:latin typeface="Courier New" panose="02070309020205020404" pitchFamily="49" charset="0"/>
              </a:rPr>
              <a:t>dup2(4,1)</a:t>
            </a:r>
          </a:p>
        </p:txBody>
      </p:sp>
      <p:sp>
        <p:nvSpPr>
          <p:cNvPr id="40977" name="Rectangle 15">
            <a:extLst>
              <a:ext uri="{FF2B5EF4-FFF2-40B4-BE49-F238E27FC236}">
                <a16:creationId xmlns:a16="http://schemas.microsoft.com/office/drawing/2014/main" id="{B87C590D-FCCB-3F47-952A-F3D196C2E1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2388" y="466407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0978" name="Rectangle 16">
            <a:extLst>
              <a:ext uri="{FF2B5EF4-FFF2-40B4-BE49-F238E27FC236}">
                <a16:creationId xmlns:a16="http://schemas.microsoft.com/office/drawing/2014/main" id="{3D5D8CC4-46D5-BEE4-8E69-77B219231C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2388" y="5008563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40979" name="Rectangle 17">
            <a:extLst>
              <a:ext uri="{FF2B5EF4-FFF2-40B4-BE49-F238E27FC236}">
                <a16:creationId xmlns:a16="http://schemas.microsoft.com/office/drawing/2014/main" id="{88EAF353-38B3-CBE1-6146-90CED5D768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2388" y="5353050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0980" name="Rectangle 18">
            <a:extLst>
              <a:ext uri="{FF2B5EF4-FFF2-40B4-BE49-F238E27FC236}">
                <a16:creationId xmlns:a16="http://schemas.microsoft.com/office/drawing/2014/main" id="{1C2A870F-CAA8-49F9-8646-381848F15D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2388" y="5697538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40981" name="Rectangle 19">
            <a:extLst>
              <a:ext uri="{FF2B5EF4-FFF2-40B4-BE49-F238E27FC236}">
                <a16:creationId xmlns:a16="http://schemas.microsoft.com/office/drawing/2014/main" id="{F33FE76A-8591-38BE-F327-EAC36384F5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2388" y="604202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40982" name="Rectangle 20">
            <a:extLst>
              <a:ext uri="{FF2B5EF4-FFF2-40B4-BE49-F238E27FC236}">
                <a16:creationId xmlns:a16="http://schemas.microsoft.com/office/drawing/2014/main" id="{74649C9A-7143-E8F3-8445-36B52A08D8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4813" y="4664075"/>
            <a:ext cx="91757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b="1"/>
              <a:t>fd 0</a:t>
            </a:r>
          </a:p>
        </p:txBody>
      </p:sp>
      <p:sp>
        <p:nvSpPr>
          <p:cNvPr id="40983" name="Rectangle 21">
            <a:extLst>
              <a:ext uri="{FF2B5EF4-FFF2-40B4-BE49-F238E27FC236}">
                <a16:creationId xmlns:a16="http://schemas.microsoft.com/office/drawing/2014/main" id="{00300741-94E7-7619-90E2-C436A28B38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4813" y="5008563"/>
            <a:ext cx="91757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b="1"/>
              <a:t>fd 1</a:t>
            </a:r>
          </a:p>
        </p:txBody>
      </p:sp>
      <p:sp>
        <p:nvSpPr>
          <p:cNvPr id="40984" name="Rectangle 22">
            <a:extLst>
              <a:ext uri="{FF2B5EF4-FFF2-40B4-BE49-F238E27FC236}">
                <a16:creationId xmlns:a16="http://schemas.microsoft.com/office/drawing/2014/main" id="{2981FB1A-0283-3076-04C9-E5C286B550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4813" y="5353050"/>
            <a:ext cx="91757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b="1"/>
              <a:t>fd 2</a:t>
            </a:r>
          </a:p>
        </p:txBody>
      </p:sp>
      <p:sp>
        <p:nvSpPr>
          <p:cNvPr id="40985" name="Rectangle 23">
            <a:extLst>
              <a:ext uri="{FF2B5EF4-FFF2-40B4-BE49-F238E27FC236}">
                <a16:creationId xmlns:a16="http://schemas.microsoft.com/office/drawing/2014/main" id="{CEF064B1-BB59-10D2-71DB-BD5A3246D4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4813" y="5697538"/>
            <a:ext cx="91757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b="1"/>
              <a:t>fd 3</a:t>
            </a:r>
          </a:p>
        </p:txBody>
      </p:sp>
      <p:sp>
        <p:nvSpPr>
          <p:cNvPr id="40986" name="Rectangle 24">
            <a:extLst>
              <a:ext uri="{FF2B5EF4-FFF2-40B4-BE49-F238E27FC236}">
                <a16:creationId xmlns:a16="http://schemas.microsoft.com/office/drawing/2014/main" id="{565138CE-8647-9EE2-AC0F-F39FC53088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4813" y="6042025"/>
            <a:ext cx="91757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b="1"/>
              <a:t>fd 4</a:t>
            </a:r>
          </a:p>
        </p:txBody>
      </p:sp>
      <p:sp>
        <p:nvSpPr>
          <p:cNvPr id="40987" name="Text Box 25">
            <a:extLst>
              <a:ext uri="{FF2B5EF4-FFF2-40B4-BE49-F238E27FC236}">
                <a16:creationId xmlns:a16="http://schemas.microsoft.com/office/drawing/2014/main" id="{A5B21DD8-0864-938F-E2F0-567511BFE5D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724525" y="3854450"/>
            <a:ext cx="1971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Descriptor table</a:t>
            </a:r>
          </a:p>
          <a:p>
            <a:r>
              <a:rPr lang="en-US" altLang="en-US" b="1"/>
              <a:t>after </a:t>
            </a:r>
            <a:r>
              <a:rPr lang="en-US" altLang="en-US" b="1">
                <a:latin typeface="Courier New" panose="02070309020205020404" pitchFamily="49" charset="0"/>
              </a:rPr>
              <a:t>dup2(4,1)</a:t>
            </a:r>
          </a:p>
        </p:txBody>
      </p:sp>
      <p:sp>
        <p:nvSpPr>
          <p:cNvPr id="40988" name="AutoShape 26">
            <a:extLst>
              <a:ext uri="{FF2B5EF4-FFF2-40B4-BE49-F238E27FC236}">
                <a16:creationId xmlns:a16="http://schemas.microsoft.com/office/drawing/2014/main" id="{0ACAFEF7-4370-D495-C8AB-6C3F1D39C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1816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Date Placeholder 3">
            <a:extLst>
              <a:ext uri="{FF2B5EF4-FFF2-40B4-BE49-F238E27FC236}">
                <a16:creationId xmlns:a16="http://schemas.microsoft.com/office/drawing/2014/main" id="{0B50312B-07EC-EAFB-5797-DF8ABE3235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0ED4F-C702-2A68-4FCC-93AE0A38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</a:t>
            </a:r>
          </a:p>
        </p:txBody>
      </p:sp>
      <p:sp>
        <p:nvSpPr>
          <p:cNvPr id="117763" name="Slide Number Placeholder 5">
            <a:extLst>
              <a:ext uri="{FF2B5EF4-FFF2-40B4-BE49-F238E27FC236}">
                <a16:creationId xmlns:a16="http://schemas.microsoft.com/office/drawing/2014/main" id="{528DC036-BFC7-6ACB-3C09-7E0908D0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BF3FA8C-8CF2-42AA-89A6-37CB272F8034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404F47F0-DAFE-78FE-DABD-58D307B3D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Virtual Memory</a:t>
            </a:r>
          </a:p>
        </p:txBody>
      </p:sp>
      <p:sp>
        <p:nvSpPr>
          <p:cNvPr id="117765" name="Rectangle 5">
            <a:extLst>
              <a:ext uri="{FF2B5EF4-FFF2-40B4-BE49-F238E27FC236}">
                <a16:creationId xmlns:a16="http://schemas.microsoft.com/office/drawing/2014/main" id="{CB4EF0F0-450C-2362-56C4-8F0684DE2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Supports many OS-related functions</a:t>
            </a:r>
          </a:p>
          <a:p>
            <a:pPr lvl="1" eaLnBrk="1" hangingPunct="1"/>
            <a:r>
              <a:rPr lang="en-US" altLang="en-US"/>
              <a:t>Process creation</a:t>
            </a:r>
          </a:p>
          <a:p>
            <a:pPr lvl="2" eaLnBrk="1" hangingPunct="1"/>
            <a:r>
              <a:rPr lang="en-US" altLang="en-US"/>
              <a:t>Initial</a:t>
            </a:r>
          </a:p>
          <a:p>
            <a:pPr lvl="2" eaLnBrk="1" hangingPunct="1"/>
            <a:r>
              <a:rPr lang="en-US" altLang="en-US"/>
              <a:t>Forking children</a:t>
            </a:r>
          </a:p>
          <a:p>
            <a:pPr lvl="1" eaLnBrk="1" hangingPunct="1"/>
            <a:r>
              <a:rPr lang="en-US" altLang="en-US"/>
              <a:t>Task switching</a:t>
            </a:r>
          </a:p>
          <a:p>
            <a:pPr lvl="1" eaLnBrk="1" hangingPunct="1"/>
            <a:r>
              <a:rPr lang="en-US" altLang="en-US"/>
              <a:t>Protection/sharing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Combination of hardware &amp; software implementation</a:t>
            </a:r>
          </a:p>
          <a:p>
            <a:pPr lvl="1" eaLnBrk="1" hangingPunct="1"/>
            <a:r>
              <a:rPr lang="en-US" altLang="en-US"/>
              <a:t>Software manages page tables, page allocations</a:t>
            </a:r>
          </a:p>
          <a:p>
            <a:pPr lvl="1" eaLnBrk="1" hangingPunct="1"/>
            <a:r>
              <a:rPr lang="en-US" altLang="en-US"/>
              <a:t>Hardware reads page tables</a:t>
            </a:r>
          </a:p>
          <a:p>
            <a:pPr lvl="2" eaLnBrk="1" hangingPunct="1"/>
            <a:r>
              <a:rPr lang="en-US" altLang="en-US"/>
              <a:t>Page fault when no entry</a:t>
            </a:r>
          </a:p>
          <a:p>
            <a:pPr lvl="1" eaLnBrk="1" hangingPunct="1"/>
            <a:r>
              <a:rPr lang="en-US" altLang="en-US"/>
              <a:t>Hardware enforcement of protection</a:t>
            </a:r>
          </a:p>
          <a:p>
            <a:pPr lvl="2" eaLnBrk="1" hangingPunct="1"/>
            <a:r>
              <a:rPr lang="en-US" altLang="en-US"/>
              <a:t>Protection fault when invalid access</a:t>
            </a:r>
          </a:p>
        </p:txBody>
      </p:sp>
    </p:spTree>
    <p:extLst>
      <p:ext uri="{BB962C8B-B14F-4D97-AF65-F5344CB8AC3E}">
        <p14:creationId xmlns:p14="http://schemas.microsoft.com/office/powerpoint/2010/main" val="39403921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>
            <a:extLst>
              <a:ext uri="{FF2B5EF4-FFF2-40B4-BE49-F238E27FC236}">
                <a16:creationId xmlns:a16="http://schemas.microsoft.com/office/drawing/2014/main" id="{B649EAF6-17C9-D680-DA35-905F6E668BA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986" name="Footer Placeholder 4">
            <a:extLst>
              <a:ext uri="{FF2B5EF4-FFF2-40B4-BE49-F238E27FC236}">
                <a16:creationId xmlns:a16="http://schemas.microsoft.com/office/drawing/2014/main" id="{9D92518D-DCF5-0F0A-7827-BAC0DE4C3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41987" name="Slide Number Placeholder 5">
            <a:extLst>
              <a:ext uri="{FF2B5EF4-FFF2-40B4-BE49-F238E27FC236}">
                <a16:creationId xmlns:a16="http://schemas.microsoft.com/office/drawing/2014/main" id="{883C2970-D97D-E9D9-F1CA-11F30D9A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8E73A5C9-11B3-4ED0-979C-B1E0DCA103C1}" type="slidenum">
              <a:rPr lang="en-US" altLang="en-US">
                <a:latin typeface="Arial" panose="020B0604020202020204" pitchFamily="34" charset="0"/>
              </a:rPr>
              <a:pPr/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8" name="Rectangle 42">
            <a:extLst>
              <a:ext uri="{FF2B5EF4-FFF2-40B4-BE49-F238E27FC236}">
                <a16:creationId xmlns:a16="http://schemas.microsoft.com/office/drawing/2014/main" id="{44F1277B-F528-04AB-491F-5544DDBBC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Redirection Example</a:t>
            </a:r>
          </a:p>
        </p:txBody>
      </p:sp>
      <p:sp>
        <p:nvSpPr>
          <p:cNvPr id="41989" name="Rectangle 43">
            <a:extLst>
              <a:ext uri="{FF2B5EF4-FFF2-40B4-BE49-F238E27FC236}">
                <a16:creationId xmlns:a16="http://schemas.microsoft.com/office/drawing/2014/main" id="{92FA4DDA-39AB-FC10-7121-13CC81B13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Before calling </a:t>
            </a:r>
            <a:r>
              <a:rPr lang="en-US" altLang="en-US">
                <a:latin typeface="Courier New" panose="02070309020205020404" pitchFamily="49" charset="0"/>
              </a:rPr>
              <a:t>dup2(4,1)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stdout</a:t>
            </a:r>
            <a:r>
              <a:rPr lang="en-US" altLang="en-US"/>
              <a:t> (descriptor 1) points to a terminal and descriptor 4 points to an open disk file</a:t>
            </a:r>
          </a:p>
        </p:txBody>
      </p:sp>
      <p:sp>
        <p:nvSpPr>
          <p:cNvPr id="41990" name="Rectangle 4">
            <a:extLst>
              <a:ext uri="{FF2B5EF4-FFF2-40B4-BE49-F238E27FC236}">
                <a16:creationId xmlns:a16="http://schemas.microsoft.com/office/drawing/2014/main" id="{63BD6734-7C32-9A24-D89F-FD127037C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138" y="348615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91" name="Rectangle 5">
            <a:extLst>
              <a:ext uri="{FF2B5EF4-FFF2-40B4-BE49-F238E27FC236}">
                <a16:creationId xmlns:a16="http://schemas.microsoft.com/office/drawing/2014/main" id="{C17FFEBA-7636-E64F-6791-96893E6C3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138" y="371475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92" name="Rectangle 6">
            <a:extLst>
              <a:ext uri="{FF2B5EF4-FFF2-40B4-BE49-F238E27FC236}">
                <a16:creationId xmlns:a16="http://schemas.microsoft.com/office/drawing/2014/main" id="{3F46FEC6-83AA-1B0B-D61D-4C6131B4C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138" y="394335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93" name="Rectangle 7">
            <a:extLst>
              <a:ext uri="{FF2B5EF4-FFF2-40B4-BE49-F238E27FC236}">
                <a16:creationId xmlns:a16="http://schemas.microsoft.com/office/drawing/2014/main" id="{F616E97F-DA10-BEE3-B2EF-E40D93F42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138" y="417195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94" name="Rectangle 8">
            <a:extLst>
              <a:ext uri="{FF2B5EF4-FFF2-40B4-BE49-F238E27FC236}">
                <a16:creationId xmlns:a16="http://schemas.microsoft.com/office/drawing/2014/main" id="{0A4FCCC8-E561-26C7-C559-73812739F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138" y="440055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995" name="Rectangle 9">
            <a:extLst>
              <a:ext uri="{FF2B5EF4-FFF2-40B4-BE49-F238E27FC236}">
                <a16:creationId xmlns:a16="http://schemas.microsoft.com/office/drawing/2014/main" id="{50369AE6-8042-19E7-0AC2-C25A45426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348615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0</a:t>
            </a:r>
          </a:p>
        </p:txBody>
      </p:sp>
      <p:sp>
        <p:nvSpPr>
          <p:cNvPr id="41996" name="Rectangle 10">
            <a:extLst>
              <a:ext uri="{FF2B5EF4-FFF2-40B4-BE49-F238E27FC236}">
                <a16:creationId xmlns:a16="http://schemas.microsoft.com/office/drawing/2014/main" id="{659E1ED1-036F-968A-A2AA-D2C87AA64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371475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1</a:t>
            </a:r>
          </a:p>
        </p:txBody>
      </p:sp>
      <p:sp>
        <p:nvSpPr>
          <p:cNvPr id="41997" name="Rectangle 11">
            <a:extLst>
              <a:ext uri="{FF2B5EF4-FFF2-40B4-BE49-F238E27FC236}">
                <a16:creationId xmlns:a16="http://schemas.microsoft.com/office/drawing/2014/main" id="{F6FA7060-6BAE-D79D-8E6C-1EF35B917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394335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2</a:t>
            </a:r>
          </a:p>
        </p:txBody>
      </p:sp>
      <p:sp>
        <p:nvSpPr>
          <p:cNvPr id="41998" name="Rectangle 12">
            <a:extLst>
              <a:ext uri="{FF2B5EF4-FFF2-40B4-BE49-F238E27FC236}">
                <a16:creationId xmlns:a16="http://schemas.microsoft.com/office/drawing/2014/main" id="{C0D3CF30-75A1-832D-F5F4-C90161104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417195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3</a:t>
            </a:r>
          </a:p>
        </p:txBody>
      </p:sp>
      <p:sp>
        <p:nvSpPr>
          <p:cNvPr id="41999" name="Rectangle 13">
            <a:extLst>
              <a:ext uri="{FF2B5EF4-FFF2-40B4-BE49-F238E27FC236}">
                <a16:creationId xmlns:a16="http://schemas.microsoft.com/office/drawing/2014/main" id="{1396F2B8-2F2A-5996-171A-0E026C42F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440055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4</a:t>
            </a:r>
          </a:p>
        </p:txBody>
      </p:sp>
      <p:sp>
        <p:nvSpPr>
          <p:cNvPr id="42000" name="Text Box 14">
            <a:extLst>
              <a:ext uri="{FF2B5EF4-FFF2-40B4-BE49-F238E27FC236}">
                <a16:creationId xmlns:a16="http://schemas.microsoft.com/office/drawing/2014/main" id="{658F0623-ED6B-6D5E-4CA6-50D3BC6C9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2451100"/>
            <a:ext cx="1731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Descriptor table</a:t>
            </a:r>
          </a:p>
          <a:p>
            <a:pPr algn="ctr"/>
            <a:r>
              <a:rPr lang="en-US" altLang="en-US" sz="1600" b="1"/>
              <a:t>(one table </a:t>
            </a:r>
          </a:p>
          <a:p>
            <a:pPr algn="ctr"/>
            <a:r>
              <a:rPr lang="en-US" altLang="en-US" sz="1600" b="1"/>
              <a:t>per process)</a:t>
            </a:r>
          </a:p>
        </p:txBody>
      </p:sp>
      <p:sp>
        <p:nvSpPr>
          <p:cNvPr id="42001" name="Text Box 15">
            <a:extLst>
              <a:ext uri="{FF2B5EF4-FFF2-40B4-BE49-F238E27FC236}">
                <a16:creationId xmlns:a16="http://schemas.microsoft.com/office/drawing/2014/main" id="{7A0C2AE5-2C3C-96E5-B487-63325441A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238" y="2438400"/>
            <a:ext cx="16446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Open file table </a:t>
            </a:r>
          </a:p>
          <a:p>
            <a:pPr algn="ctr"/>
            <a:r>
              <a:rPr lang="en-US" altLang="en-US" sz="1600" b="1"/>
              <a:t>(shared by </a:t>
            </a:r>
          </a:p>
          <a:p>
            <a:pPr algn="ctr"/>
            <a:r>
              <a:rPr lang="en-US" altLang="en-US" sz="1600" b="1"/>
              <a:t>all processes)</a:t>
            </a:r>
          </a:p>
        </p:txBody>
      </p:sp>
      <p:sp>
        <p:nvSpPr>
          <p:cNvPr id="42002" name="Text Box 16">
            <a:extLst>
              <a:ext uri="{FF2B5EF4-FFF2-40B4-BE49-F238E27FC236}">
                <a16:creationId xmlns:a16="http://schemas.microsoft.com/office/drawing/2014/main" id="{2222CC40-3F37-3AF1-03F8-8AAE7AD57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9813" y="2438400"/>
            <a:ext cx="15398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v-node table</a:t>
            </a:r>
          </a:p>
          <a:p>
            <a:pPr algn="ctr"/>
            <a:r>
              <a:rPr lang="en-US" altLang="en-US" sz="1600" b="1"/>
              <a:t>(shared by </a:t>
            </a:r>
          </a:p>
          <a:p>
            <a:pPr algn="ctr"/>
            <a:r>
              <a:rPr lang="en-US" altLang="en-US" sz="1600" b="1"/>
              <a:t>all processes)</a:t>
            </a:r>
          </a:p>
        </p:txBody>
      </p:sp>
      <p:sp>
        <p:nvSpPr>
          <p:cNvPr id="42003" name="Rectangle 17">
            <a:extLst>
              <a:ext uri="{FF2B5EF4-FFF2-40B4-BE49-F238E27FC236}">
                <a16:creationId xmlns:a16="http://schemas.microsoft.com/office/drawing/2014/main" id="{792211F8-0533-05D4-CB6D-6A990B835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377825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pos</a:t>
            </a:r>
          </a:p>
        </p:txBody>
      </p:sp>
      <p:sp>
        <p:nvSpPr>
          <p:cNvPr id="42004" name="Rectangle 18">
            <a:extLst>
              <a:ext uri="{FF2B5EF4-FFF2-40B4-BE49-F238E27FC236}">
                <a16:creationId xmlns:a16="http://schemas.microsoft.com/office/drawing/2014/main" id="{87F6FF3C-BE6E-4784-2EA5-D4E0A527E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408305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>
                <a:latin typeface="Courier New" panose="02070309020205020404" pitchFamily="49" charset="0"/>
              </a:rPr>
              <a:t>refcnt=1</a:t>
            </a:r>
          </a:p>
        </p:txBody>
      </p:sp>
      <p:sp>
        <p:nvSpPr>
          <p:cNvPr id="42005" name="Rectangle 19">
            <a:extLst>
              <a:ext uri="{FF2B5EF4-FFF2-40B4-BE49-F238E27FC236}">
                <a16:creationId xmlns:a16="http://schemas.microsoft.com/office/drawing/2014/main" id="{072A95AF-FAC3-790F-EC62-12C4144C1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438785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42006" name="Line 20">
            <a:extLst>
              <a:ext uri="{FF2B5EF4-FFF2-40B4-BE49-F238E27FC236}">
                <a16:creationId xmlns:a16="http://schemas.microsoft.com/office/drawing/2014/main" id="{29AFE99B-FA0D-26E3-3B1F-11FABBB04F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473450"/>
            <a:ext cx="19637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Line 21">
            <a:extLst>
              <a:ext uri="{FF2B5EF4-FFF2-40B4-BE49-F238E27FC236}">
                <a16:creationId xmlns:a16="http://schemas.microsoft.com/office/drawing/2014/main" id="{81735618-C968-3B81-32AE-B2F040FF4B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35538" y="5045075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Rectangle 22">
            <a:extLst>
              <a:ext uri="{FF2B5EF4-FFF2-40B4-BE49-F238E27FC236}">
                <a16:creationId xmlns:a16="http://schemas.microsoft.com/office/drawing/2014/main" id="{A6A82430-1FA5-792E-6A12-A735019C2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347345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2009" name="Rectangle 23">
            <a:extLst>
              <a:ext uri="{FF2B5EF4-FFF2-40B4-BE49-F238E27FC236}">
                <a16:creationId xmlns:a16="http://schemas.microsoft.com/office/drawing/2014/main" id="{043D1084-DD37-C7AA-FF4C-C59584197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545465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pos</a:t>
            </a:r>
          </a:p>
        </p:txBody>
      </p:sp>
      <p:sp>
        <p:nvSpPr>
          <p:cNvPr id="42010" name="Rectangle 24">
            <a:extLst>
              <a:ext uri="{FF2B5EF4-FFF2-40B4-BE49-F238E27FC236}">
                <a16:creationId xmlns:a16="http://schemas.microsoft.com/office/drawing/2014/main" id="{3431E4ED-5DEC-9E97-A80D-21D75CBBE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575945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>
                <a:latin typeface="Courier New" panose="02070309020205020404" pitchFamily="49" charset="0"/>
              </a:rPr>
              <a:t>refcnt=1</a:t>
            </a:r>
          </a:p>
        </p:txBody>
      </p:sp>
      <p:sp>
        <p:nvSpPr>
          <p:cNvPr id="42011" name="Rectangle 25">
            <a:extLst>
              <a:ext uri="{FF2B5EF4-FFF2-40B4-BE49-F238E27FC236}">
                <a16:creationId xmlns:a16="http://schemas.microsoft.com/office/drawing/2014/main" id="{CCA08496-76DA-2125-FF86-B5680F1A0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606425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42012" name="Rectangle 26">
            <a:extLst>
              <a:ext uri="{FF2B5EF4-FFF2-40B4-BE49-F238E27FC236}">
                <a16:creationId xmlns:a16="http://schemas.microsoft.com/office/drawing/2014/main" id="{AC7DE0BA-6FFC-F61F-925D-0BD894D64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514985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2013" name="Line 27">
            <a:extLst>
              <a:ext uri="{FF2B5EF4-FFF2-40B4-BE49-F238E27FC236}">
                <a16:creationId xmlns:a16="http://schemas.microsoft.com/office/drawing/2014/main" id="{F4D773E6-CFCB-7E71-89E6-C551C0D572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4400" y="4498975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Text Box 28">
            <a:extLst>
              <a:ext uri="{FF2B5EF4-FFF2-40B4-BE49-F238E27FC236}">
                <a16:creationId xmlns:a16="http://schemas.microsoft.com/office/drawing/2014/main" id="{940D7078-E754-D989-3EE8-42135B2FA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02075"/>
            <a:ext cx="822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stderr</a:t>
            </a:r>
          </a:p>
        </p:txBody>
      </p:sp>
      <p:sp>
        <p:nvSpPr>
          <p:cNvPr id="42015" name="Text Box 29">
            <a:extLst>
              <a:ext uri="{FF2B5EF4-FFF2-40B4-BE49-F238E27FC236}">
                <a16:creationId xmlns:a16="http://schemas.microsoft.com/office/drawing/2014/main" id="{807EFC2C-ACC2-721D-3769-60CAB0099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73475"/>
            <a:ext cx="822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stdout</a:t>
            </a:r>
          </a:p>
        </p:txBody>
      </p:sp>
      <p:sp>
        <p:nvSpPr>
          <p:cNvPr id="42016" name="Text Box 30">
            <a:extLst>
              <a:ext uri="{FF2B5EF4-FFF2-40B4-BE49-F238E27FC236}">
                <a16:creationId xmlns:a16="http://schemas.microsoft.com/office/drawing/2014/main" id="{2F795850-BEFD-35CF-4D01-1C5744A22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3444875"/>
            <a:ext cx="715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stdin</a:t>
            </a:r>
          </a:p>
        </p:txBody>
      </p:sp>
      <p:sp>
        <p:nvSpPr>
          <p:cNvPr id="42017" name="Line 31">
            <a:extLst>
              <a:ext uri="{FF2B5EF4-FFF2-40B4-BE49-F238E27FC236}">
                <a16:creationId xmlns:a16="http://schemas.microsoft.com/office/drawing/2014/main" id="{1A3C9A80-D10A-BB85-5971-8901318134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4913" y="3457575"/>
            <a:ext cx="13985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Rectangle 32">
            <a:extLst>
              <a:ext uri="{FF2B5EF4-FFF2-40B4-BE49-F238E27FC236}">
                <a16:creationId xmlns:a16="http://schemas.microsoft.com/office/drawing/2014/main" id="{EB81C062-50AE-2A2E-B68E-85DD1637E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00" y="34448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access</a:t>
            </a:r>
          </a:p>
        </p:txBody>
      </p:sp>
      <p:sp>
        <p:nvSpPr>
          <p:cNvPr id="42019" name="Rectangle 33">
            <a:extLst>
              <a:ext uri="{FF2B5EF4-FFF2-40B4-BE49-F238E27FC236}">
                <a16:creationId xmlns:a16="http://schemas.microsoft.com/office/drawing/2014/main" id="{FF88B203-080F-A5C0-71C1-37FFE35C9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00" y="43592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42020" name="Rectangle 34">
            <a:extLst>
              <a:ext uri="{FF2B5EF4-FFF2-40B4-BE49-F238E27FC236}">
                <a16:creationId xmlns:a16="http://schemas.microsoft.com/office/drawing/2014/main" id="{27750629-FF26-4F4A-AFCF-0968CB951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00" y="37496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size</a:t>
            </a:r>
          </a:p>
        </p:txBody>
      </p:sp>
      <p:sp>
        <p:nvSpPr>
          <p:cNvPr id="42021" name="Rectangle 35">
            <a:extLst>
              <a:ext uri="{FF2B5EF4-FFF2-40B4-BE49-F238E27FC236}">
                <a16:creationId xmlns:a16="http://schemas.microsoft.com/office/drawing/2014/main" id="{E0C22884-8500-4055-F555-ACF3C1EA8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00" y="40544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type</a:t>
            </a:r>
          </a:p>
        </p:txBody>
      </p:sp>
      <p:sp>
        <p:nvSpPr>
          <p:cNvPr id="42022" name="Rectangle 36">
            <a:extLst>
              <a:ext uri="{FF2B5EF4-FFF2-40B4-BE49-F238E27FC236}">
                <a16:creationId xmlns:a16="http://schemas.microsoft.com/office/drawing/2014/main" id="{C93D42C0-B345-2182-AF99-5BF487333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00" y="50450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access</a:t>
            </a:r>
          </a:p>
        </p:txBody>
      </p:sp>
      <p:sp>
        <p:nvSpPr>
          <p:cNvPr id="42023" name="Rectangle 37">
            <a:extLst>
              <a:ext uri="{FF2B5EF4-FFF2-40B4-BE49-F238E27FC236}">
                <a16:creationId xmlns:a16="http://schemas.microsoft.com/office/drawing/2014/main" id="{80ECF396-8A39-5F87-14D8-14ABD2079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00" y="59594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42024" name="Rectangle 38">
            <a:extLst>
              <a:ext uri="{FF2B5EF4-FFF2-40B4-BE49-F238E27FC236}">
                <a16:creationId xmlns:a16="http://schemas.microsoft.com/office/drawing/2014/main" id="{0915D9F1-282C-A6BD-506D-826AF5588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00" y="53498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size</a:t>
            </a:r>
          </a:p>
        </p:txBody>
      </p:sp>
      <p:sp>
        <p:nvSpPr>
          <p:cNvPr id="42025" name="Rectangle 39">
            <a:extLst>
              <a:ext uri="{FF2B5EF4-FFF2-40B4-BE49-F238E27FC236}">
                <a16:creationId xmlns:a16="http://schemas.microsoft.com/office/drawing/2014/main" id="{29569730-3C89-D786-E588-90E69F177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00" y="56546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type</a:t>
            </a:r>
          </a:p>
        </p:txBody>
      </p:sp>
      <p:sp>
        <p:nvSpPr>
          <p:cNvPr id="42026" name="Text Box 40">
            <a:extLst>
              <a:ext uri="{FF2B5EF4-FFF2-40B4-BE49-F238E27FC236}">
                <a16:creationId xmlns:a16="http://schemas.microsoft.com/office/drawing/2014/main" id="{61F3E79B-04D0-819E-A3C9-4105C09BB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0" y="3200400"/>
            <a:ext cx="735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</a:t>
            </a:r>
          </a:p>
        </p:txBody>
      </p:sp>
      <p:sp>
        <p:nvSpPr>
          <p:cNvPr id="42027" name="Text Box 41">
            <a:extLst>
              <a:ext uri="{FF2B5EF4-FFF2-40B4-BE49-F238E27FC236}">
                <a16:creationId xmlns:a16="http://schemas.microsoft.com/office/drawing/2014/main" id="{EE17E2C8-1A71-4A9F-0E0E-2FF298B5A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263" y="4892675"/>
            <a:ext cx="738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B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>
            <a:extLst>
              <a:ext uri="{FF2B5EF4-FFF2-40B4-BE49-F238E27FC236}">
                <a16:creationId xmlns:a16="http://schemas.microsoft.com/office/drawing/2014/main" id="{1314B476-B4BC-C309-F4CF-7C0966C63CF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3010" name="Footer Placeholder 4">
            <a:extLst>
              <a:ext uri="{FF2B5EF4-FFF2-40B4-BE49-F238E27FC236}">
                <a16:creationId xmlns:a16="http://schemas.microsoft.com/office/drawing/2014/main" id="{A7297B3D-4B7C-8179-63DE-3E46EDEC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43011" name="Slide Number Placeholder 5">
            <a:extLst>
              <a:ext uri="{FF2B5EF4-FFF2-40B4-BE49-F238E27FC236}">
                <a16:creationId xmlns:a16="http://schemas.microsoft.com/office/drawing/2014/main" id="{8C2C8963-2089-2AC1-3DF3-E0D486B80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44AD08-1064-4BCC-A9DF-FB027F70D7D3}" type="slidenum">
              <a:rPr lang="en-US" altLang="en-US">
                <a:latin typeface="Arial" panose="020B0604020202020204" pitchFamily="34" charset="0"/>
              </a:rPr>
              <a:pPr/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2" name="Rectangle 39">
            <a:extLst>
              <a:ext uri="{FF2B5EF4-FFF2-40B4-BE49-F238E27FC236}">
                <a16:creationId xmlns:a16="http://schemas.microsoft.com/office/drawing/2014/main" id="{EECFE90D-63F1-5A07-1B8E-F7724EB90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Redirection Example (cont)</a:t>
            </a:r>
          </a:p>
        </p:txBody>
      </p:sp>
      <p:sp>
        <p:nvSpPr>
          <p:cNvPr id="43013" name="Rectangle 40">
            <a:extLst>
              <a:ext uri="{FF2B5EF4-FFF2-40B4-BE49-F238E27FC236}">
                <a16:creationId xmlns:a16="http://schemas.microsoft.com/office/drawing/2014/main" id="{CEA93069-35A4-44A3-333D-C7147C8A8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After calling </a:t>
            </a:r>
            <a:r>
              <a:rPr lang="en-US" altLang="en-US">
                <a:latin typeface="Courier New" panose="02070309020205020404" pitchFamily="49" charset="0"/>
              </a:rPr>
              <a:t>dup2(4,1)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stdout</a:t>
            </a:r>
            <a:r>
              <a:rPr lang="en-US" altLang="en-US"/>
              <a:t> is now redirected to the disk file pointed at by descriptor 4</a:t>
            </a:r>
          </a:p>
        </p:txBody>
      </p:sp>
      <p:sp>
        <p:nvSpPr>
          <p:cNvPr id="43014" name="Rectangle 4">
            <a:extLst>
              <a:ext uri="{FF2B5EF4-FFF2-40B4-BE49-F238E27FC236}">
                <a16:creationId xmlns:a16="http://schemas.microsoft.com/office/drawing/2014/main" id="{F1F544D3-2089-36B4-2B14-64A13C9BB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348615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3015" name="Rectangle 5">
            <a:extLst>
              <a:ext uri="{FF2B5EF4-FFF2-40B4-BE49-F238E27FC236}">
                <a16:creationId xmlns:a16="http://schemas.microsoft.com/office/drawing/2014/main" id="{230EACED-9A23-60EB-D1E4-F994F72ED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371475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3016" name="Rectangle 6">
            <a:extLst>
              <a:ext uri="{FF2B5EF4-FFF2-40B4-BE49-F238E27FC236}">
                <a16:creationId xmlns:a16="http://schemas.microsoft.com/office/drawing/2014/main" id="{930E5FF6-C48B-5C2C-CBEC-B7F9575DB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394335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3017" name="Rectangle 7">
            <a:extLst>
              <a:ext uri="{FF2B5EF4-FFF2-40B4-BE49-F238E27FC236}">
                <a16:creationId xmlns:a16="http://schemas.microsoft.com/office/drawing/2014/main" id="{299D947B-ECFC-F1FF-58D2-1BFECA9CD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417195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3018" name="Rectangle 8">
            <a:extLst>
              <a:ext uri="{FF2B5EF4-FFF2-40B4-BE49-F238E27FC236}">
                <a16:creationId xmlns:a16="http://schemas.microsoft.com/office/drawing/2014/main" id="{0489AFF9-A5FA-A8ED-8C18-694E8E98F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440055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3019" name="Rectangle 9">
            <a:extLst>
              <a:ext uri="{FF2B5EF4-FFF2-40B4-BE49-F238E27FC236}">
                <a16:creationId xmlns:a16="http://schemas.microsoft.com/office/drawing/2014/main" id="{DDB0F0E1-5BC4-7CDA-B9FD-519F85F6B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348615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0</a:t>
            </a:r>
          </a:p>
        </p:txBody>
      </p:sp>
      <p:sp>
        <p:nvSpPr>
          <p:cNvPr id="43020" name="Rectangle 10">
            <a:extLst>
              <a:ext uri="{FF2B5EF4-FFF2-40B4-BE49-F238E27FC236}">
                <a16:creationId xmlns:a16="http://schemas.microsoft.com/office/drawing/2014/main" id="{ADA0B1ED-40AC-6A0A-95D6-62B15BFF5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371475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1</a:t>
            </a:r>
          </a:p>
        </p:txBody>
      </p:sp>
      <p:sp>
        <p:nvSpPr>
          <p:cNvPr id="43021" name="Rectangle 11">
            <a:extLst>
              <a:ext uri="{FF2B5EF4-FFF2-40B4-BE49-F238E27FC236}">
                <a16:creationId xmlns:a16="http://schemas.microsoft.com/office/drawing/2014/main" id="{49A78351-DB70-AEE6-1F13-DFA2A01C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394335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2</a:t>
            </a:r>
          </a:p>
        </p:txBody>
      </p:sp>
      <p:sp>
        <p:nvSpPr>
          <p:cNvPr id="43022" name="Rectangle 12">
            <a:extLst>
              <a:ext uri="{FF2B5EF4-FFF2-40B4-BE49-F238E27FC236}">
                <a16:creationId xmlns:a16="http://schemas.microsoft.com/office/drawing/2014/main" id="{8853B7A2-7E2F-E4B4-CEBD-0EC1D48AF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417195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3</a:t>
            </a:r>
          </a:p>
        </p:txBody>
      </p:sp>
      <p:sp>
        <p:nvSpPr>
          <p:cNvPr id="43023" name="Rectangle 13">
            <a:extLst>
              <a:ext uri="{FF2B5EF4-FFF2-40B4-BE49-F238E27FC236}">
                <a16:creationId xmlns:a16="http://schemas.microsoft.com/office/drawing/2014/main" id="{6D17B177-71B5-652E-334E-329A16154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440055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400" b="1"/>
              <a:t>fd 4</a:t>
            </a:r>
          </a:p>
        </p:txBody>
      </p:sp>
      <p:sp>
        <p:nvSpPr>
          <p:cNvPr id="43024" name="Text Box 14">
            <a:extLst>
              <a:ext uri="{FF2B5EF4-FFF2-40B4-BE49-F238E27FC236}">
                <a16:creationId xmlns:a16="http://schemas.microsoft.com/office/drawing/2014/main" id="{411A1D07-E1A4-2AB0-CB6B-C7EE0FA1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2451100"/>
            <a:ext cx="1731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Descriptor table</a:t>
            </a:r>
          </a:p>
          <a:p>
            <a:pPr algn="ctr"/>
            <a:r>
              <a:rPr lang="en-US" altLang="en-US" sz="1600" b="1"/>
              <a:t>(one table </a:t>
            </a:r>
          </a:p>
          <a:p>
            <a:pPr algn="ctr"/>
            <a:r>
              <a:rPr lang="en-US" altLang="en-US" sz="1600" b="1"/>
              <a:t>per process)</a:t>
            </a:r>
          </a:p>
        </p:txBody>
      </p:sp>
      <p:sp>
        <p:nvSpPr>
          <p:cNvPr id="43025" name="Text Box 15">
            <a:extLst>
              <a:ext uri="{FF2B5EF4-FFF2-40B4-BE49-F238E27FC236}">
                <a16:creationId xmlns:a16="http://schemas.microsoft.com/office/drawing/2014/main" id="{B0147163-033B-66C2-9E5C-9D0AE46D5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838" y="2438400"/>
            <a:ext cx="16446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Open file table </a:t>
            </a:r>
          </a:p>
          <a:p>
            <a:pPr algn="ctr"/>
            <a:r>
              <a:rPr lang="en-US" altLang="en-US" sz="1600" b="1"/>
              <a:t>(shared by </a:t>
            </a:r>
          </a:p>
          <a:p>
            <a:pPr algn="ctr"/>
            <a:r>
              <a:rPr lang="en-US" altLang="en-US" sz="1600" b="1"/>
              <a:t>all processes)</a:t>
            </a:r>
          </a:p>
        </p:txBody>
      </p:sp>
      <p:sp>
        <p:nvSpPr>
          <p:cNvPr id="43026" name="Text Box 16">
            <a:extLst>
              <a:ext uri="{FF2B5EF4-FFF2-40B4-BE49-F238E27FC236}">
                <a16:creationId xmlns:a16="http://schemas.microsoft.com/office/drawing/2014/main" id="{22F93BAC-CB44-F644-DDE1-0CC14CBC7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2438400"/>
            <a:ext cx="15398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v-node table</a:t>
            </a:r>
          </a:p>
          <a:p>
            <a:pPr algn="ctr"/>
            <a:r>
              <a:rPr lang="en-US" altLang="en-US" sz="1600" b="1"/>
              <a:t>(shared by </a:t>
            </a:r>
          </a:p>
          <a:p>
            <a:pPr algn="ctr"/>
            <a:r>
              <a:rPr lang="en-US" altLang="en-US" sz="1600" b="1"/>
              <a:t>all processes)</a:t>
            </a:r>
          </a:p>
        </p:txBody>
      </p:sp>
      <p:sp>
        <p:nvSpPr>
          <p:cNvPr id="43027" name="Rectangle 17">
            <a:extLst>
              <a:ext uri="{FF2B5EF4-FFF2-40B4-BE49-F238E27FC236}">
                <a16:creationId xmlns:a16="http://schemas.microsoft.com/office/drawing/2014/main" id="{484DD2C3-B3D0-BD9F-9DEB-4644A23C4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38" y="377825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pos</a:t>
            </a:r>
          </a:p>
        </p:txBody>
      </p:sp>
      <p:sp>
        <p:nvSpPr>
          <p:cNvPr id="43028" name="Rectangle 18">
            <a:extLst>
              <a:ext uri="{FF2B5EF4-FFF2-40B4-BE49-F238E27FC236}">
                <a16:creationId xmlns:a16="http://schemas.microsoft.com/office/drawing/2014/main" id="{5B874CF7-5D80-BD0A-9272-618FD8BE9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38" y="408305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>
                <a:latin typeface="Courier New" panose="02070309020205020404" pitchFamily="49" charset="0"/>
              </a:rPr>
              <a:t>refcnt=0</a:t>
            </a:r>
          </a:p>
        </p:txBody>
      </p:sp>
      <p:sp>
        <p:nvSpPr>
          <p:cNvPr id="43029" name="Rectangle 19">
            <a:extLst>
              <a:ext uri="{FF2B5EF4-FFF2-40B4-BE49-F238E27FC236}">
                <a16:creationId xmlns:a16="http://schemas.microsoft.com/office/drawing/2014/main" id="{70756FF1-BB3D-03B7-D8CC-D92B00E6F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38" y="438785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43030" name="Line 20">
            <a:extLst>
              <a:ext uri="{FF2B5EF4-FFF2-40B4-BE49-F238E27FC236}">
                <a16:creationId xmlns:a16="http://schemas.microsoft.com/office/drawing/2014/main" id="{C8F98F26-58B6-05DD-F054-CF4B5D75FE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3825875"/>
            <a:ext cx="1943100" cy="134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Line 21">
            <a:extLst>
              <a:ext uri="{FF2B5EF4-FFF2-40B4-BE49-F238E27FC236}">
                <a16:creationId xmlns:a16="http://schemas.microsoft.com/office/drawing/2014/main" id="{648AA57D-B1EF-F003-2915-8F8D8B1388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29138" y="5045075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Rectangle 22">
            <a:extLst>
              <a:ext uri="{FF2B5EF4-FFF2-40B4-BE49-F238E27FC236}">
                <a16:creationId xmlns:a16="http://schemas.microsoft.com/office/drawing/2014/main" id="{C91B7C24-9ED0-D170-E9B8-AA85E07F7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38" y="347345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3033" name="Rectangle 23">
            <a:extLst>
              <a:ext uri="{FF2B5EF4-FFF2-40B4-BE49-F238E27FC236}">
                <a16:creationId xmlns:a16="http://schemas.microsoft.com/office/drawing/2014/main" id="{0D7BFED2-54AA-4609-A049-D67EDAAD7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38" y="545465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pos</a:t>
            </a:r>
          </a:p>
        </p:txBody>
      </p:sp>
      <p:sp>
        <p:nvSpPr>
          <p:cNvPr id="43034" name="Rectangle 24">
            <a:extLst>
              <a:ext uri="{FF2B5EF4-FFF2-40B4-BE49-F238E27FC236}">
                <a16:creationId xmlns:a16="http://schemas.microsoft.com/office/drawing/2014/main" id="{E7C0E98E-2238-B646-E0E3-E5C19F173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38" y="575945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>
                <a:latin typeface="Courier New" panose="02070309020205020404" pitchFamily="49" charset="0"/>
              </a:rPr>
              <a:t>refcnt=2</a:t>
            </a:r>
          </a:p>
        </p:txBody>
      </p:sp>
      <p:sp>
        <p:nvSpPr>
          <p:cNvPr id="43035" name="Rectangle 25">
            <a:extLst>
              <a:ext uri="{FF2B5EF4-FFF2-40B4-BE49-F238E27FC236}">
                <a16:creationId xmlns:a16="http://schemas.microsoft.com/office/drawing/2014/main" id="{E7F3EA8D-BD9F-F765-6302-BAA3D5B5A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38" y="606425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43036" name="Rectangle 26">
            <a:extLst>
              <a:ext uri="{FF2B5EF4-FFF2-40B4-BE49-F238E27FC236}">
                <a16:creationId xmlns:a16="http://schemas.microsoft.com/office/drawing/2014/main" id="{2602F4C5-027A-BC98-FD12-4B6460361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38" y="514985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3037" name="Line 27">
            <a:extLst>
              <a:ext uri="{FF2B5EF4-FFF2-40B4-BE49-F238E27FC236}">
                <a16:creationId xmlns:a16="http://schemas.microsoft.com/office/drawing/2014/main" id="{F8163E25-990F-DF6A-954C-07B6A645B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8000" y="4498975"/>
            <a:ext cx="18923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8" name="Line 28">
            <a:extLst>
              <a:ext uri="{FF2B5EF4-FFF2-40B4-BE49-F238E27FC236}">
                <a16:creationId xmlns:a16="http://schemas.microsoft.com/office/drawing/2014/main" id="{DBAB0477-164F-A00A-E660-F196691F8E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08513" y="3457575"/>
            <a:ext cx="1398587" cy="1539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Rectangle 29">
            <a:extLst>
              <a:ext uri="{FF2B5EF4-FFF2-40B4-BE49-F238E27FC236}">
                <a16:creationId xmlns:a16="http://schemas.microsoft.com/office/drawing/2014/main" id="{3A05A116-A423-328E-E4B8-F65E9D420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4448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access</a:t>
            </a:r>
          </a:p>
        </p:txBody>
      </p:sp>
      <p:sp>
        <p:nvSpPr>
          <p:cNvPr id="43040" name="Rectangle 30">
            <a:extLst>
              <a:ext uri="{FF2B5EF4-FFF2-40B4-BE49-F238E27FC236}">
                <a16:creationId xmlns:a16="http://schemas.microsoft.com/office/drawing/2014/main" id="{422C31BE-E235-C1D0-8A9F-B331E9DF6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3592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43041" name="Rectangle 31">
            <a:extLst>
              <a:ext uri="{FF2B5EF4-FFF2-40B4-BE49-F238E27FC236}">
                <a16:creationId xmlns:a16="http://schemas.microsoft.com/office/drawing/2014/main" id="{CAFF78B0-6A21-DF99-D161-AE9290F69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7496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size</a:t>
            </a:r>
          </a:p>
        </p:txBody>
      </p:sp>
      <p:sp>
        <p:nvSpPr>
          <p:cNvPr id="43042" name="Rectangle 32">
            <a:extLst>
              <a:ext uri="{FF2B5EF4-FFF2-40B4-BE49-F238E27FC236}">
                <a16:creationId xmlns:a16="http://schemas.microsoft.com/office/drawing/2014/main" id="{BA1F7163-8023-6736-AE3F-D17BF8146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0544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type</a:t>
            </a:r>
          </a:p>
        </p:txBody>
      </p:sp>
      <p:sp>
        <p:nvSpPr>
          <p:cNvPr id="43043" name="Rectangle 33">
            <a:extLst>
              <a:ext uri="{FF2B5EF4-FFF2-40B4-BE49-F238E27FC236}">
                <a16:creationId xmlns:a16="http://schemas.microsoft.com/office/drawing/2014/main" id="{579A6181-B369-816D-5A6B-5D17B739C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0450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access</a:t>
            </a:r>
          </a:p>
        </p:txBody>
      </p:sp>
      <p:sp>
        <p:nvSpPr>
          <p:cNvPr id="43044" name="Rectangle 34">
            <a:extLst>
              <a:ext uri="{FF2B5EF4-FFF2-40B4-BE49-F238E27FC236}">
                <a16:creationId xmlns:a16="http://schemas.microsoft.com/office/drawing/2014/main" id="{EB89499F-243A-E966-2EC8-2E2102DD8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9594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...</a:t>
            </a:r>
          </a:p>
        </p:txBody>
      </p:sp>
      <p:sp>
        <p:nvSpPr>
          <p:cNvPr id="43045" name="Rectangle 35">
            <a:extLst>
              <a:ext uri="{FF2B5EF4-FFF2-40B4-BE49-F238E27FC236}">
                <a16:creationId xmlns:a16="http://schemas.microsoft.com/office/drawing/2014/main" id="{D1DC3106-F664-5CC0-6C88-2E038CCCA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3498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size</a:t>
            </a:r>
          </a:p>
        </p:txBody>
      </p:sp>
      <p:sp>
        <p:nvSpPr>
          <p:cNvPr id="43046" name="Rectangle 36">
            <a:extLst>
              <a:ext uri="{FF2B5EF4-FFF2-40B4-BE49-F238E27FC236}">
                <a16:creationId xmlns:a16="http://schemas.microsoft.com/office/drawing/2014/main" id="{02996C25-C403-E0B0-E902-D4E9FCB85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6546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type</a:t>
            </a:r>
          </a:p>
        </p:txBody>
      </p:sp>
      <p:sp>
        <p:nvSpPr>
          <p:cNvPr id="43047" name="Text Box 37">
            <a:extLst>
              <a:ext uri="{FF2B5EF4-FFF2-40B4-BE49-F238E27FC236}">
                <a16:creationId xmlns:a16="http://schemas.microsoft.com/office/drawing/2014/main" id="{9CF34184-E617-FE83-E7CC-8AD224903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3200400"/>
            <a:ext cx="735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A</a:t>
            </a:r>
          </a:p>
        </p:txBody>
      </p:sp>
      <p:sp>
        <p:nvSpPr>
          <p:cNvPr id="43048" name="Text Box 38">
            <a:extLst>
              <a:ext uri="{FF2B5EF4-FFF2-40B4-BE49-F238E27FC236}">
                <a16:creationId xmlns:a16="http://schemas.microsoft.com/office/drawing/2014/main" id="{9215127B-E6C1-244F-88D8-C4C620C23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863" y="4892675"/>
            <a:ext cx="738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File B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2">
            <a:extLst>
              <a:ext uri="{FF2B5EF4-FFF2-40B4-BE49-F238E27FC236}">
                <a16:creationId xmlns:a16="http://schemas.microsoft.com/office/drawing/2014/main" id="{A84A9AB2-CB83-33D7-4BFC-1129CC3E20B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4034" name="Footer Placeholder 3">
            <a:extLst>
              <a:ext uri="{FF2B5EF4-FFF2-40B4-BE49-F238E27FC236}">
                <a16:creationId xmlns:a16="http://schemas.microsoft.com/office/drawing/2014/main" id="{F517DD6E-031B-90BC-B2C4-A25289899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44035" name="Slide Number Placeholder 4">
            <a:extLst>
              <a:ext uri="{FF2B5EF4-FFF2-40B4-BE49-F238E27FC236}">
                <a16:creationId xmlns:a16="http://schemas.microsoft.com/office/drawing/2014/main" id="{FFA7C06B-CFCE-AE16-9073-D3870C3D8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2A9880-F4D5-4D0F-B94B-DC72AF70C45B}" type="slidenum">
              <a:rPr lang="en-US" altLang="en-US">
                <a:latin typeface="Arial" panose="020B0604020202020204" pitchFamily="34" charset="0"/>
              </a:rPr>
              <a:pPr/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0DD1C75E-7315-E5E8-F48D-0A3354769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Redirection</a:t>
            </a:r>
          </a:p>
        </p:txBody>
      </p:sp>
      <p:sp>
        <p:nvSpPr>
          <p:cNvPr id="44037" name="Text Box 4">
            <a:extLst>
              <a:ext uri="{FF2B5EF4-FFF2-40B4-BE49-F238E27FC236}">
                <a16:creationId xmlns:a16="http://schemas.microsoft.com/office/drawing/2014/main" id="{076FF985-02BB-DD42-E47D-7C36F412D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8" y="1219200"/>
            <a:ext cx="7869237" cy="50863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/* tsh.c – tiny shell */</a:t>
            </a:r>
          </a:p>
          <a:p>
            <a:pPr>
              <a:lnSpc>
                <a:spcPct val="90000"/>
              </a:lnSpc>
            </a:pPr>
            <a:endParaRPr lang="en-US" altLang="en-US" sz="14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void eval(char *cmdline)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400" b="1" i="1">
                <a:latin typeface="Courier New" panose="02070309020205020404" pitchFamily="49" charset="0"/>
              </a:rPr>
              <a:t>  &lt;…snip…&gt;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  /* Create a child process */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pid = Fork();</a:t>
            </a:r>
          </a:p>
          <a:p>
            <a:endParaRPr lang="en-US" altLang="en-US" sz="1400" b="1">
              <a:latin typeface="Courier New" panose="02070309020205020404" pitchFamily="49" charset="0"/>
            </a:endParaRPr>
          </a:p>
          <a:p>
            <a:r>
              <a:rPr lang="en-US" altLang="en-US" sz="1400" b="1">
                <a:latin typeface="Courier New" panose="02070309020205020404" pitchFamily="49" charset="0"/>
              </a:rPr>
              <a:t>  if (pid == 0) { /* Child Process */</a:t>
            </a:r>
          </a:p>
          <a:p>
            <a:r>
              <a:rPr lang="en-US" altLang="en-US" sz="1400" b="1" i="1">
                <a:latin typeface="Courier New" panose="02070309020205020404" pitchFamily="49" charset="0"/>
              </a:rPr>
              <a:t>    &lt;…snip…&gt;</a:t>
            </a:r>
          </a:p>
          <a:p>
            <a:endParaRPr lang="en-US" altLang="en-US" sz="1400" b="1" i="1">
              <a:latin typeface="Courier New" panose="02070309020205020404" pitchFamily="49" charset="0"/>
            </a:endParaRPr>
          </a:p>
          <a:p>
            <a:r>
              <a:rPr lang="en-US" altLang="en-US" sz="1400" b="1">
                <a:latin typeface="Courier New" panose="02070309020205020404" pitchFamily="49" charset="0"/>
              </a:rPr>
              <a:t>    input_fd = Open(infile, O_RDONLY);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output_fd = Open(outfile, O_WRONLY|O_CREAT, S_IRUSR|S_IRGRP|S_IROTH);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dup2(input_fd, 0);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dup2(output_fd, 1);</a:t>
            </a:r>
          </a:p>
          <a:p>
            <a:endParaRPr lang="en-US" altLang="en-US" sz="1400" b="1">
              <a:latin typeface="Courier New" panose="02070309020205020404" pitchFamily="49" charset="0"/>
            </a:endParaRPr>
          </a:p>
          <a:p>
            <a:r>
              <a:rPr lang="en-US" altLang="en-US" sz="1400" b="1">
                <a:latin typeface="Courier New" panose="02070309020205020404" pitchFamily="49" charset="0"/>
              </a:rPr>
              <a:t>    /* Now load and run the program in the new job */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if (execve(argv[0], argv, environ) &lt; 0) {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printf("%s: Command not found\n", argv[0]);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    exit(0);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  }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}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  </a:t>
            </a:r>
            <a:r>
              <a:rPr lang="en-US" altLang="en-US" sz="1400" b="1" i="1">
                <a:latin typeface="Courier New" panose="02070309020205020404" pitchFamily="49" charset="0"/>
              </a:rPr>
              <a:t>&lt;…snip…&gt;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>
            <a:extLst>
              <a:ext uri="{FF2B5EF4-FFF2-40B4-BE49-F238E27FC236}">
                <a16:creationId xmlns:a16="http://schemas.microsoft.com/office/drawing/2014/main" id="{ACA51344-689D-3663-FB78-7F807A7639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5058" name="Footer Placeholder 4">
            <a:extLst>
              <a:ext uri="{FF2B5EF4-FFF2-40B4-BE49-F238E27FC236}">
                <a16:creationId xmlns:a16="http://schemas.microsoft.com/office/drawing/2014/main" id="{20917B39-032A-F5F3-9DD4-3A5F960D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45059" name="Slide Number Placeholder 5">
            <a:extLst>
              <a:ext uri="{FF2B5EF4-FFF2-40B4-BE49-F238E27FC236}">
                <a16:creationId xmlns:a16="http://schemas.microsoft.com/office/drawing/2014/main" id="{9765FBCE-9463-9469-F5FA-6A93BC75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50D7D137-77DD-4F05-914C-D78A4E6B5987}" type="slidenum">
              <a:rPr lang="en-US" altLang="en-US">
                <a:latin typeface="Arial" panose="020B0604020202020204" pitchFamily="34" charset="0"/>
              </a:rPr>
              <a:pPr/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BEBC9830-31BC-F83C-AA92-3AD2037AF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Accessing the Terminal</a:t>
            </a:r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13729524-7202-0A4F-61CE-583CD7B2D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Only one process group can be in control of the terminal</a:t>
            </a:r>
          </a:p>
          <a:p>
            <a:pPr lvl="1" eaLnBrk="1" hangingPunct="1"/>
            <a:r>
              <a:rPr lang="en-US" altLang="en-US"/>
              <a:t>Foreground process has access</a:t>
            </a:r>
          </a:p>
          <a:p>
            <a:pPr lvl="1" eaLnBrk="1" hangingPunct="1"/>
            <a:r>
              <a:rPr lang="en-US" altLang="en-US"/>
              <a:t>All background processes do not</a:t>
            </a:r>
          </a:p>
          <a:p>
            <a:pPr lvl="1" eaLnBrk="1" hangingPunct="1"/>
            <a:r>
              <a:rPr lang="en-US" altLang="en-US"/>
              <a:t>Background processes receive </a:t>
            </a:r>
            <a:r>
              <a:rPr lang="en-US" altLang="en-US">
                <a:latin typeface="Courier New" panose="02070309020205020404" pitchFamily="49" charset="0"/>
              </a:rPr>
              <a:t>SIGTTIN</a:t>
            </a:r>
            <a:r>
              <a:rPr lang="en-US" altLang="en-US"/>
              <a:t>/</a:t>
            </a:r>
            <a:r>
              <a:rPr lang="en-US" altLang="en-US">
                <a:latin typeface="Courier New" panose="02070309020205020404" pitchFamily="49" charset="0"/>
              </a:rPr>
              <a:t>SIGTTOU</a:t>
            </a:r>
            <a:r>
              <a:rPr lang="en-US" altLang="en-US"/>
              <a:t> signal if they attempt to read/write terminal</a:t>
            </a:r>
          </a:p>
          <a:p>
            <a:pPr eaLnBrk="1" hangingPunct="1"/>
            <a:r>
              <a:rPr lang="en-US" altLang="en-US"/>
              <a:t>Must explicitly place child in the foreground to allow it access to the terminal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int tcsetpgrp(int filedes, pid_t pgid_id)</a:t>
            </a:r>
          </a:p>
          <a:p>
            <a:pPr lvl="1" eaLnBrk="1" hangingPunct="1"/>
            <a:r>
              <a:rPr lang="en-US" altLang="en-US"/>
              <a:t>Must block or ignore </a:t>
            </a:r>
            <a:r>
              <a:rPr lang="en-US" altLang="en-US">
                <a:latin typeface="Courier New" panose="02070309020205020404" pitchFamily="49" charset="0"/>
              </a:rPr>
              <a:t>SIGTTOU</a:t>
            </a:r>
            <a:r>
              <a:rPr lang="en-US" altLang="en-US"/>
              <a:t> while setting foreground group (several other intricacies in getting this right)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>
            <a:extLst>
              <a:ext uri="{FF2B5EF4-FFF2-40B4-BE49-F238E27FC236}">
                <a16:creationId xmlns:a16="http://schemas.microsoft.com/office/drawing/2014/main" id="{3E9266BB-52E1-5589-204E-597A0450BE4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0418" name="Footer Placeholder 4">
            <a:extLst>
              <a:ext uri="{FF2B5EF4-FFF2-40B4-BE49-F238E27FC236}">
                <a16:creationId xmlns:a16="http://schemas.microsoft.com/office/drawing/2014/main" id="{3A20A47E-53B3-B964-1C56-0AC4E3AFE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60419" name="Slide Number Placeholder 5">
            <a:extLst>
              <a:ext uri="{FF2B5EF4-FFF2-40B4-BE49-F238E27FC236}">
                <a16:creationId xmlns:a16="http://schemas.microsoft.com/office/drawing/2014/main" id="{23CA750B-1BE6-B0F9-7FCD-3D52BEF6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011147D1-65F3-4D8F-A032-36D98C9B91DA}" type="slidenum">
              <a:rPr lang="en-US" altLang="en-US">
                <a:latin typeface="Arial" panose="020B0604020202020204" pitchFamily="34" charset="0"/>
              </a:rPr>
              <a:pPr/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73823BE4-DF92-0879-E773-0106BA8CB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Asynchronous I/O</a:t>
            </a: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F76FDF3F-09B9-D8D6-DA1F-2B3D76D2C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POSIX P1003.4 Asynchronous I/O interface functions: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 err="1"/>
              <a:t>aio_cancel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400" dirty="0"/>
              <a:t>cancel asynchronous read and/or write requests 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 err="1"/>
              <a:t>aio_error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400" dirty="0"/>
              <a:t>retrieve Asynchronous I/O error status 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 err="1"/>
              <a:t>aio_fsync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400" dirty="0"/>
              <a:t>asynchronously force I/O completion, and sets </a:t>
            </a:r>
            <a:r>
              <a:rPr lang="en-US" altLang="en-US" sz="1400" dirty="0" err="1"/>
              <a:t>errno</a:t>
            </a:r>
            <a:r>
              <a:rPr lang="en-US" altLang="en-US" sz="1400" dirty="0"/>
              <a:t> to ENOSYS 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 err="1"/>
              <a:t>aio_read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400" dirty="0"/>
              <a:t>begin asynchronous read 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 err="1"/>
              <a:t>aio_return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400" dirty="0"/>
              <a:t>retrieve return status of Asynchronous I/O operation 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 err="1"/>
              <a:t>aio_suspend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400" dirty="0"/>
              <a:t>suspend until Asynchronous I/O Completes 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 err="1"/>
              <a:t>aio_write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400" dirty="0"/>
              <a:t>begin asynchronous write </a:t>
            </a:r>
          </a:p>
          <a:p>
            <a:pPr lvl="1" indent="-290195" eaLnBrk="1" hangingPunct="1">
              <a:lnSpc>
                <a:spcPct val="90000"/>
              </a:lnSpc>
            </a:pPr>
            <a:r>
              <a:rPr lang="en-US" altLang="en-US" sz="1600" dirty="0" err="1"/>
              <a:t>lio_listio</a:t>
            </a:r>
          </a:p>
          <a:p>
            <a:pPr marL="1033145" lvl="2" indent="-280670" eaLnBrk="1" hangingPunct="1">
              <a:lnSpc>
                <a:spcPct val="90000"/>
              </a:lnSpc>
            </a:pPr>
            <a:r>
              <a:rPr lang="en-US" altLang="en-US" sz="1400" dirty="0"/>
              <a:t>issue list of I/O requests 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>
            <a:extLst>
              <a:ext uri="{FF2B5EF4-FFF2-40B4-BE49-F238E27FC236}">
                <a16:creationId xmlns:a16="http://schemas.microsoft.com/office/drawing/2014/main" id="{DB8B3A27-9957-3D05-9AEB-C5B8DA4D540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7106" name="Footer Placeholder 4">
            <a:extLst>
              <a:ext uri="{FF2B5EF4-FFF2-40B4-BE49-F238E27FC236}">
                <a16:creationId xmlns:a16="http://schemas.microsoft.com/office/drawing/2014/main" id="{9DA8F2C4-B427-65D8-6024-19577529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47107" name="Slide Number Placeholder 5">
            <a:extLst>
              <a:ext uri="{FF2B5EF4-FFF2-40B4-BE49-F238E27FC236}">
                <a16:creationId xmlns:a16="http://schemas.microsoft.com/office/drawing/2014/main" id="{20041E8E-EA6F-3665-7EDB-E80898FA9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22FB0EA6-82BD-4D1D-B53F-4E65EE403C91}" type="slidenum">
              <a:rPr lang="en-US" altLang="en-US">
                <a:latin typeface="Arial" panose="020B0604020202020204" pitchFamily="34" charset="0"/>
              </a:rPr>
              <a:pPr/>
              <a:t>35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8" name="Rectangle 6">
            <a:extLst>
              <a:ext uri="{FF2B5EF4-FFF2-40B4-BE49-F238E27FC236}">
                <a16:creationId xmlns:a16="http://schemas.microsoft.com/office/drawing/2014/main" id="{E2B3C83B-88C3-8760-1217-6460775B5E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Unix I/O</a:t>
            </a:r>
          </a:p>
        </p:txBody>
      </p:sp>
      <p:sp>
        <p:nvSpPr>
          <p:cNvPr id="47109" name="Rectangle 7">
            <a:extLst>
              <a:ext uri="{FF2B5EF4-FFF2-40B4-BE49-F238E27FC236}">
                <a16:creationId xmlns:a16="http://schemas.microsoft.com/office/drawing/2014/main" id="{5C400DEA-D97D-0234-0E6E-30A3A5EAC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How to deal with multiple I/O operations concurrently?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For example: wait for a keyboard input, a mouse click and input from a network connection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Select system call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Poll system call (same idea, different implementation)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Other </a:t>
            </a:r>
            <a:r>
              <a:rPr lang="en-US" altLang="en-US" sz="1800" i="1"/>
              <a:t>faster</a:t>
            </a:r>
            <a:r>
              <a:rPr lang="en-US" altLang="en-US" sz="1800"/>
              <a:t> mechanisms are also available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/dev/poll (Solaris)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kqueue (FreeBSD)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/dev/epoll (Linux)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POSIX real-time signals + sigtimedwait()</a:t>
            </a:r>
          </a:p>
        </p:txBody>
      </p:sp>
      <p:sp>
        <p:nvSpPr>
          <p:cNvPr id="47110" name="Text Box 4">
            <a:extLst>
              <a:ext uri="{FF2B5EF4-FFF2-40B4-BE49-F238E27FC236}">
                <a16:creationId xmlns:a16="http://schemas.microsoft.com/office/drawing/2014/main" id="{8731AF8E-EB72-397A-9CF3-630A814DF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330450"/>
            <a:ext cx="8001000" cy="48895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int select(int n, fd_set *readfds, fd_set *writefds, </a:t>
            </a:r>
            <a:br>
              <a:rPr lang="en-US" altLang="en-US" sz="1400" b="1">
                <a:latin typeface="Courier New" panose="02070309020205020404" pitchFamily="49" charset="0"/>
              </a:rPr>
            </a:br>
            <a:r>
              <a:rPr lang="en-US" altLang="en-US" sz="1400" b="1">
                <a:latin typeface="Courier New" panose="02070309020205020404" pitchFamily="49" charset="0"/>
              </a:rPr>
              <a:t>           fd_set *exceptfds, struct timeval *timeout);</a:t>
            </a:r>
          </a:p>
        </p:txBody>
      </p:sp>
      <p:sp>
        <p:nvSpPr>
          <p:cNvPr id="47111" name="Text Box 5">
            <a:extLst>
              <a:ext uri="{FF2B5EF4-FFF2-40B4-BE49-F238E27FC236}">
                <a16:creationId xmlns:a16="http://schemas.microsoft.com/office/drawing/2014/main" id="{80E37FD5-102A-AC40-DE00-B71316D60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162300"/>
            <a:ext cx="8001000" cy="125730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int poll(struct pollfd *ufds, unsigned int nfds, int timeout);</a:t>
            </a:r>
          </a:p>
          <a:p>
            <a:pPr>
              <a:lnSpc>
                <a:spcPct val="90000"/>
              </a:lnSpc>
            </a:pPr>
            <a:endParaRPr lang="en-US" altLang="en-US" sz="14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struct pollfd { int fd;           /* file descriptor */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                short events;     /* requested events */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                short revents;    /* returned events */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Courier New" panose="02070309020205020404" pitchFamily="49" charset="0"/>
              </a:rPr>
              <a:t>              };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>
            <a:extLst>
              <a:ext uri="{FF2B5EF4-FFF2-40B4-BE49-F238E27FC236}">
                <a16:creationId xmlns:a16="http://schemas.microsoft.com/office/drawing/2014/main" id="{004B198B-4CBD-C9E3-4BA7-8CC59793324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8130" name="Footer Placeholder 4">
            <a:extLst>
              <a:ext uri="{FF2B5EF4-FFF2-40B4-BE49-F238E27FC236}">
                <a16:creationId xmlns:a16="http://schemas.microsoft.com/office/drawing/2014/main" id="{9011D30E-11EC-EF21-A4A3-190F0207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48131" name="Slide Number Placeholder 5">
            <a:extLst>
              <a:ext uri="{FF2B5EF4-FFF2-40B4-BE49-F238E27FC236}">
                <a16:creationId xmlns:a16="http://schemas.microsoft.com/office/drawing/2014/main" id="{22036E61-894A-1D12-2FA8-A8D9C29D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50317A-FCBD-459C-BA8F-3589D4198A5F}" type="slidenum">
              <a:rPr lang="en-US" altLang="en-US">
                <a:latin typeface="Arial" panose="020B0604020202020204" pitchFamily="34" charset="0"/>
              </a:rPr>
              <a:pPr/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4A0CCB5E-F1C4-BDC2-B21E-3631A2536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Standard I/O Functions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D37874F8-2222-EF24-B94A-B49EA5048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 standard library (</a:t>
            </a:r>
            <a:r>
              <a:rPr lang="en-US" altLang="en-US">
                <a:latin typeface="Courier New" panose="02070309020205020404" pitchFamily="49" charset="0"/>
              </a:rPr>
              <a:t>libc.a</a:t>
            </a:r>
            <a:r>
              <a:rPr lang="en-US" altLang="en-US"/>
              <a:t>) contains a collection of higher-level standard I/O functions</a:t>
            </a:r>
          </a:p>
          <a:p>
            <a:pPr lvl="1" eaLnBrk="1" hangingPunct="1"/>
            <a:r>
              <a:rPr lang="en-US" altLang="en-US"/>
              <a:t>Presented earlier in the lab</a:t>
            </a:r>
          </a:p>
          <a:p>
            <a:pPr eaLnBrk="1" hangingPunct="1"/>
            <a:r>
              <a:rPr lang="en-US" altLang="en-US"/>
              <a:t>Recall the standard I/O functions:</a:t>
            </a:r>
          </a:p>
          <a:p>
            <a:pPr lvl="1" eaLnBrk="1" hangingPunct="1"/>
            <a:r>
              <a:rPr lang="en-US" altLang="en-US"/>
              <a:t>Opening and closing files (</a:t>
            </a:r>
            <a:r>
              <a:rPr lang="en-US" altLang="en-US">
                <a:latin typeface="Courier New" panose="02070309020205020404" pitchFamily="49" charset="0"/>
              </a:rPr>
              <a:t>fopen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fclose</a:t>
            </a:r>
            <a:r>
              <a:rPr lang="en-US" altLang="en-US"/>
              <a:t>)</a:t>
            </a:r>
          </a:p>
          <a:p>
            <a:pPr lvl="1" eaLnBrk="1" hangingPunct="1"/>
            <a:r>
              <a:rPr lang="en-US" altLang="en-US"/>
              <a:t>Reading and writing bytes (</a:t>
            </a:r>
            <a:r>
              <a:rPr lang="en-US" altLang="en-US">
                <a:latin typeface="Courier New" panose="02070309020205020404" pitchFamily="49" charset="0"/>
              </a:rPr>
              <a:t>fread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fwrite</a:t>
            </a:r>
            <a:r>
              <a:rPr lang="en-US" altLang="en-US"/>
              <a:t>)</a:t>
            </a:r>
          </a:p>
          <a:p>
            <a:pPr lvl="1" eaLnBrk="1" hangingPunct="1"/>
            <a:r>
              <a:rPr lang="en-US" altLang="en-US"/>
              <a:t>Reading and writing text lines (</a:t>
            </a:r>
            <a:r>
              <a:rPr lang="en-US" altLang="en-US">
                <a:latin typeface="Courier New" panose="02070309020205020404" pitchFamily="49" charset="0"/>
              </a:rPr>
              <a:t>fgets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fputs</a:t>
            </a:r>
            <a:r>
              <a:rPr lang="en-US" altLang="en-US"/>
              <a:t>)</a:t>
            </a:r>
          </a:p>
          <a:p>
            <a:pPr lvl="1" eaLnBrk="1" hangingPunct="1"/>
            <a:r>
              <a:rPr lang="en-US" altLang="en-US"/>
              <a:t>Formatted reading and writing (</a:t>
            </a:r>
            <a:r>
              <a:rPr lang="en-US" altLang="en-US">
                <a:latin typeface="Courier New" panose="02070309020205020404" pitchFamily="49" charset="0"/>
              </a:rPr>
              <a:t>fscanf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fprintf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3">
            <a:extLst>
              <a:ext uri="{FF2B5EF4-FFF2-40B4-BE49-F238E27FC236}">
                <a16:creationId xmlns:a16="http://schemas.microsoft.com/office/drawing/2014/main" id="{D248A080-F6C8-792F-6539-E9C9612241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9154" name="Footer Placeholder 4">
            <a:extLst>
              <a:ext uri="{FF2B5EF4-FFF2-40B4-BE49-F238E27FC236}">
                <a16:creationId xmlns:a16="http://schemas.microsoft.com/office/drawing/2014/main" id="{5328643D-C288-20FC-AC35-F3041BB6D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49155" name="Slide Number Placeholder 5">
            <a:extLst>
              <a:ext uri="{FF2B5EF4-FFF2-40B4-BE49-F238E27FC236}">
                <a16:creationId xmlns:a16="http://schemas.microsoft.com/office/drawing/2014/main" id="{1654D24A-7314-1D4A-88FD-5907EFD22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18CDFE-34E9-45F7-83BA-EEBF7A997E24}" type="slidenum">
              <a:rPr lang="en-US" altLang="en-US">
                <a:latin typeface="Arial" panose="020B0604020202020204" pitchFamily="34" charset="0"/>
              </a:rPr>
              <a:pPr/>
              <a:t>37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9156" name="Rectangle 15">
            <a:extLst>
              <a:ext uri="{FF2B5EF4-FFF2-40B4-BE49-F238E27FC236}">
                <a16:creationId xmlns:a16="http://schemas.microsoft.com/office/drawing/2014/main" id="{62B5E290-8A7B-AEDB-89A9-11C085326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I/O vs. Standard I/O vs. RIO</a:t>
            </a:r>
          </a:p>
        </p:txBody>
      </p:sp>
      <p:sp>
        <p:nvSpPr>
          <p:cNvPr id="49157" name="Rectangle 16">
            <a:extLst>
              <a:ext uri="{FF2B5EF4-FFF2-40B4-BE49-F238E27FC236}">
                <a16:creationId xmlns:a16="http://schemas.microsoft.com/office/drawing/2014/main" id="{14443224-F32B-F121-E472-87012D20A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Standard I/O and RIO are implemented using low-level Unix I/O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Which ones should you use in your programs?</a:t>
            </a:r>
          </a:p>
        </p:txBody>
      </p:sp>
      <p:sp>
        <p:nvSpPr>
          <p:cNvPr id="49158" name="Rectangle 4">
            <a:extLst>
              <a:ext uri="{FF2B5EF4-FFF2-40B4-BE49-F238E27FC236}">
                <a16:creationId xmlns:a16="http://schemas.microsoft.com/office/drawing/2014/main" id="{BD7F968E-DA0E-BBB7-AC94-01C1680002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33675" y="2913063"/>
            <a:ext cx="4041775" cy="157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49159" name="Rectangle 5">
            <a:extLst>
              <a:ext uri="{FF2B5EF4-FFF2-40B4-BE49-F238E27FC236}">
                <a16:creationId xmlns:a16="http://schemas.microsoft.com/office/drawing/2014/main" id="{CC40F890-7EBA-893F-900B-701DCDA3B8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33675" y="4491038"/>
            <a:ext cx="4041775" cy="685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Unix I/O functions </a:t>
            </a:r>
          </a:p>
          <a:p>
            <a:pPr algn="ctr"/>
            <a:r>
              <a:rPr lang="en-US" altLang="en-US" sz="1600" b="1"/>
              <a:t>(accessed via system calls)</a:t>
            </a:r>
          </a:p>
        </p:txBody>
      </p:sp>
      <p:sp>
        <p:nvSpPr>
          <p:cNvPr id="49160" name="Rectangle 6">
            <a:extLst>
              <a:ext uri="{FF2B5EF4-FFF2-40B4-BE49-F238E27FC236}">
                <a16:creationId xmlns:a16="http://schemas.microsoft.com/office/drawing/2014/main" id="{81D9AB0D-13E5-6598-7DDA-28FCC036E3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33675" y="3805238"/>
            <a:ext cx="1447800" cy="685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 Standard I/O </a:t>
            </a:r>
          </a:p>
          <a:p>
            <a:pPr algn="ctr"/>
            <a:r>
              <a:rPr lang="en-US" altLang="en-US" sz="1600" b="1"/>
              <a:t>functions</a:t>
            </a:r>
          </a:p>
        </p:txBody>
      </p:sp>
      <p:sp>
        <p:nvSpPr>
          <p:cNvPr id="49161" name="Text Box 7">
            <a:extLst>
              <a:ext uri="{FF2B5EF4-FFF2-40B4-BE49-F238E27FC236}">
                <a16:creationId xmlns:a16="http://schemas.microsoft.com/office/drawing/2014/main" id="{8DB50D87-49C8-785D-A146-7E1041D6F73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41725" y="3211513"/>
            <a:ext cx="2341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/>
              <a:t>C application program</a:t>
            </a:r>
          </a:p>
        </p:txBody>
      </p:sp>
      <p:sp>
        <p:nvSpPr>
          <p:cNvPr id="49162" name="Text Box 8">
            <a:extLst>
              <a:ext uri="{FF2B5EF4-FFF2-40B4-BE49-F238E27FC236}">
                <a16:creationId xmlns:a16="http://schemas.microsoft.com/office/drawing/2014/main" id="{4A8C02F8-B265-F2A8-45B1-E574583C152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41300" y="2451100"/>
            <a:ext cx="1989138" cy="1816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fopen  fdopen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fread  fwrite fscanf fprintf  sscanf sprintf fgets  fputs fflush fseek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fclose</a:t>
            </a:r>
          </a:p>
        </p:txBody>
      </p:sp>
      <p:sp>
        <p:nvSpPr>
          <p:cNvPr id="49163" name="Text Box 9">
            <a:extLst>
              <a:ext uri="{FF2B5EF4-FFF2-40B4-BE49-F238E27FC236}">
                <a16:creationId xmlns:a16="http://schemas.microsoft.com/office/drawing/2014/main" id="{75CE80D4-644A-96BB-433F-FFEA5C89265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0225" y="4419600"/>
            <a:ext cx="1665288" cy="1077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open   read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write  lseek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stat   close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mmap</a:t>
            </a:r>
          </a:p>
        </p:txBody>
      </p:sp>
      <p:sp>
        <p:nvSpPr>
          <p:cNvPr id="49164" name="Line 10">
            <a:extLst>
              <a:ext uri="{FF2B5EF4-FFF2-40B4-BE49-F238E27FC236}">
                <a16:creationId xmlns:a16="http://schemas.microsoft.com/office/drawing/2014/main" id="{565F0751-BCF2-07E9-5B9A-51DB307C58D3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2230438" y="4840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Text Box 11">
            <a:extLst>
              <a:ext uri="{FF2B5EF4-FFF2-40B4-BE49-F238E27FC236}">
                <a16:creationId xmlns:a16="http://schemas.microsoft.com/office/drawing/2014/main" id="{B9D5BDF3-6730-4AE7-8156-66DF89AB9DD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150100" y="3490913"/>
            <a:ext cx="1841500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rio_readn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rio_writen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rio_readinitb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rio_readlineb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rio_readnb</a:t>
            </a:r>
          </a:p>
        </p:txBody>
      </p:sp>
      <p:sp>
        <p:nvSpPr>
          <p:cNvPr id="49166" name="Rectangle 12">
            <a:extLst>
              <a:ext uri="{FF2B5EF4-FFF2-40B4-BE49-F238E27FC236}">
                <a16:creationId xmlns:a16="http://schemas.microsoft.com/office/drawing/2014/main" id="{057A437F-1926-B72F-92DD-0B35AF2694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37175" y="3805238"/>
            <a:ext cx="1447800" cy="6858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 RIO</a:t>
            </a:r>
          </a:p>
          <a:p>
            <a:pPr algn="ctr"/>
            <a:r>
              <a:rPr lang="en-US" altLang="en-US" sz="1600" b="1"/>
              <a:t>functions</a:t>
            </a:r>
          </a:p>
        </p:txBody>
      </p:sp>
      <p:sp>
        <p:nvSpPr>
          <p:cNvPr id="49167" name="Line 13">
            <a:extLst>
              <a:ext uri="{FF2B5EF4-FFF2-40B4-BE49-F238E27FC236}">
                <a16:creationId xmlns:a16="http://schemas.microsoft.com/office/drawing/2014/main" id="{65BA1EE1-57A4-7701-94A5-FB1AEE01B9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60600" y="3340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4">
            <a:extLst>
              <a:ext uri="{FF2B5EF4-FFF2-40B4-BE49-F238E27FC236}">
                <a16:creationId xmlns:a16="http://schemas.microsoft.com/office/drawing/2014/main" id="{00AACE8E-036A-299C-C3EC-1FE0BD38D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4500" y="4152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>
            <a:extLst>
              <a:ext uri="{FF2B5EF4-FFF2-40B4-BE49-F238E27FC236}">
                <a16:creationId xmlns:a16="http://schemas.microsoft.com/office/drawing/2014/main" id="{B25A27BD-F2D8-85F9-F182-8B90122CBA5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0178" name="Footer Placeholder 4">
            <a:extLst>
              <a:ext uri="{FF2B5EF4-FFF2-40B4-BE49-F238E27FC236}">
                <a16:creationId xmlns:a16="http://schemas.microsoft.com/office/drawing/2014/main" id="{786DD824-825F-0BC1-5C2A-EDD46C7F7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50179" name="Slide Number Placeholder 5">
            <a:extLst>
              <a:ext uri="{FF2B5EF4-FFF2-40B4-BE49-F238E27FC236}">
                <a16:creationId xmlns:a16="http://schemas.microsoft.com/office/drawing/2014/main" id="{59CC0BE3-F9B2-1161-E83E-41C56C60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E9670A-D3C1-434D-8F94-D069CDB27307}" type="slidenum">
              <a:rPr lang="en-US" altLang="en-US">
                <a:latin typeface="Arial" panose="020B0604020202020204" pitchFamily="34" charset="0"/>
              </a:rPr>
              <a:pPr/>
              <a:t>38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CC4706ED-07A2-529E-24D0-8793FE515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Pros and Cons of Unix I/O</a:t>
            </a:r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A630C30D-CD85-7686-A34C-BEE0DDD27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Unix I/O is the most general and lowest overhead form of I/O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All other I/O packages are implemented using Unix I/O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Unix I/O provides functions for accessing file metadata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No intermediate buffering (eliminates a copy)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Dealing with short counts is tricky and error prone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Efficient reading of text lines requires some form of buffering, also tricky and error prone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Both of these issues are addressed by the standard I/O and RIO packages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>
            <a:extLst>
              <a:ext uri="{FF2B5EF4-FFF2-40B4-BE49-F238E27FC236}">
                <a16:creationId xmlns:a16="http://schemas.microsoft.com/office/drawing/2014/main" id="{30E29C7B-6302-8524-26B1-F5785312E73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1202" name="Footer Placeholder 4">
            <a:extLst>
              <a:ext uri="{FF2B5EF4-FFF2-40B4-BE49-F238E27FC236}">
                <a16:creationId xmlns:a16="http://schemas.microsoft.com/office/drawing/2014/main" id="{4F99AA0D-8948-50AD-F3F1-AE54419C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51203" name="Slide Number Placeholder 5">
            <a:extLst>
              <a:ext uri="{FF2B5EF4-FFF2-40B4-BE49-F238E27FC236}">
                <a16:creationId xmlns:a16="http://schemas.microsoft.com/office/drawing/2014/main" id="{FC4A876E-D447-0E1D-9590-43B5DE4F2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0ED148-52E9-4CA3-951A-4C3920C61F29}" type="slidenum">
              <a:rPr lang="en-US" altLang="en-US">
                <a:latin typeface="Arial" panose="020B0604020202020204" pitchFamily="34" charset="0"/>
              </a:rPr>
              <a:pPr/>
              <a:t>39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2E5D8E7D-5BE1-324C-44CC-39A8B9E21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Pros and Cons of Standard I/O</a:t>
            </a:r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CD185846-89C6-AC46-02EA-43F58DF5B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Pros:</a:t>
            </a:r>
          </a:p>
          <a:p>
            <a:pPr lvl="1" eaLnBrk="1" hangingPunct="1"/>
            <a:r>
              <a:rPr lang="en-US" altLang="en-US"/>
              <a:t>Buffering increases efficiency of small operations, e.g., fgetc(), by decreasing the number of </a:t>
            </a:r>
            <a:r>
              <a:rPr lang="en-US" altLang="en-US">
                <a:latin typeface="Courier New" panose="02070309020205020404" pitchFamily="49" charset="0"/>
              </a:rPr>
              <a:t>read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write</a:t>
            </a:r>
            <a:r>
              <a:rPr lang="en-US" altLang="en-US"/>
              <a:t> system calls</a:t>
            </a:r>
          </a:p>
          <a:p>
            <a:pPr lvl="1" eaLnBrk="1" hangingPunct="1"/>
            <a:r>
              <a:rPr lang="en-US" altLang="en-US"/>
              <a:t>Short counts are handled automatically</a:t>
            </a:r>
          </a:p>
          <a:p>
            <a:pPr eaLnBrk="1" hangingPunct="1"/>
            <a:r>
              <a:rPr lang="en-US" altLang="en-US"/>
              <a:t>Cons:</a:t>
            </a:r>
          </a:p>
          <a:p>
            <a:pPr lvl="1" eaLnBrk="1" hangingPunct="1"/>
            <a:r>
              <a:rPr lang="en-US" altLang="en-US"/>
              <a:t>Provides no functions for accessing file metadata</a:t>
            </a:r>
          </a:p>
          <a:p>
            <a:pPr lvl="1" eaLnBrk="1" hangingPunct="1"/>
            <a:r>
              <a:rPr lang="en-US" altLang="en-US"/>
              <a:t>Standard I/O is not appropriate for input and output on network sockets</a:t>
            </a:r>
          </a:p>
          <a:p>
            <a:pPr lvl="1" eaLnBrk="1" hangingPunct="1"/>
            <a:r>
              <a:rPr lang="en-US" altLang="en-US"/>
              <a:t>There are poorly documented restrictions on stdio streams that interact badly with restrictions on network sockets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D4F723ED-1D77-3434-61C8-AD5EF14FF9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System-level I/O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C1F53B50-8DF2-08C0-C91A-F30D1F1F07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Alan L. Cox</a:t>
            </a:r>
          </a:p>
          <a:p>
            <a:pPr eaLnBrk="1" hangingPunct="1"/>
            <a:r>
              <a:rPr lang="en-US" altLang="en-US"/>
              <a:t>alc@rice.edu</a:t>
            </a:r>
          </a:p>
          <a:p>
            <a:pPr eaLnBrk="1" hangingPunct="1"/>
            <a:endParaRPr lang="en-US" altLang="en-US"/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4D492C01-C0D4-746A-F2A6-143A8E4FE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324600"/>
            <a:ext cx="640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1200" b="1">
                <a:latin typeface="Verdana" panose="020B0604030504040204" pitchFamily="34" charset="0"/>
              </a:rPr>
              <a:t>Some slides adapted from CMU 15.213 slides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>
            <a:extLst>
              <a:ext uri="{FF2B5EF4-FFF2-40B4-BE49-F238E27FC236}">
                <a16:creationId xmlns:a16="http://schemas.microsoft.com/office/drawing/2014/main" id="{D05DE811-D7E7-4B4C-4D5B-35DF15A80E4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2226" name="Footer Placeholder 4">
            <a:extLst>
              <a:ext uri="{FF2B5EF4-FFF2-40B4-BE49-F238E27FC236}">
                <a16:creationId xmlns:a16="http://schemas.microsoft.com/office/drawing/2014/main" id="{1E0FE280-07E5-9F65-7395-4F0503980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52227" name="Slide Number Placeholder 5">
            <a:extLst>
              <a:ext uri="{FF2B5EF4-FFF2-40B4-BE49-F238E27FC236}">
                <a16:creationId xmlns:a16="http://schemas.microsoft.com/office/drawing/2014/main" id="{958FEA2D-1F55-9990-EA59-6F5965983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F305E40D-8A21-42CE-A0FD-E399F829CD79}" type="slidenum">
              <a:rPr lang="en-US" altLang="en-US">
                <a:latin typeface="Arial" panose="020B0604020202020204" pitchFamily="34" charset="0"/>
              </a:rPr>
              <a:pPr/>
              <a:t>40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45ECCB65-4CBC-D0D0-052D-1C78F1798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Standard I/O Restrictions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2C8A4D42-61BE-29D0-A5AA-8DC15CD77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Restrictions on streams:</a:t>
            </a:r>
          </a:p>
          <a:p>
            <a:pPr lvl="1" eaLnBrk="1" hangingPunct="1"/>
            <a:r>
              <a:rPr lang="en-US" altLang="en-US"/>
              <a:t>Restriction 1: input function cannot follow output function without an intervening call to </a:t>
            </a:r>
            <a:r>
              <a:rPr lang="en-US" altLang="en-US">
                <a:latin typeface="Courier New" panose="02070309020205020404" pitchFamily="49" charset="0"/>
              </a:rPr>
              <a:t>fflush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fseek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fsetpos</a:t>
            </a:r>
            <a:r>
              <a:rPr lang="en-US" altLang="en-US"/>
              <a:t>, or </a:t>
            </a:r>
            <a:r>
              <a:rPr lang="en-US" altLang="en-US">
                <a:latin typeface="Courier New" panose="02070309020205020404" pitchFamily="49" charset="0"/>
              </a:rPr>
              <a:t>rewind</a:t>
            </a:r>
            <a:r>
              <a:rPr lang="en-US" altLang="en-US"/>
              <a:t> </a:t>
            </a:r>
          </a:p>
          <a:p>
            <a:pPr lvl="2" eaLnBrk="1" hangingPunct="1"/>
            <a:r>
              <a:rPr lang="en-US" altLang="en-US"/>
              <a:t>Latter three functions all use </a:t>
            </a:r>
            <a:r>
              <a:rPr lang="en-US" altLang="en-US">
                <a:latin typeface="Courier New" panose="02070309020205020404" pitchFamily="49" charset="0"/>
              </a:rPr>
              <a:t>lseek</a:t>
            </a:r>
            <a:r>
              <a:rPr lang="en-US" altLang="en-US"/>
              <a:t> to change file position</a:t>
            </a:r>
          </a:p>
          <a:p>
            <a:pPr lvl="1" eaLnBrk="1" hangingPunct="1"/>
            <a:r>
              <a:rPr lang="en-US" altLang="en-US"/>
              <a:t>Restriction 2: output function cannot follow an input function without an intervening call to </a:t>
            </a:r>
            <a:r>
              <a:rPr lang="en-US" altLang="en-US">
                <a:latin typeface="Courier New" panose="02070309020205020404" pitchFamily="49" charset="0"/>
              </a:rPr>
              <a:t>fseek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fsetpos</a:t>
            </a:r>
            <a:r>
              <a:rPr lang="en-US" altLang="en-US"/>
              <a:t>, or </a:t>
            </a:r>
            <a:r>
              <a:rPr lang="en-US" altLang="en-US">
                <a:latin typeface="Courier New" panose="02070309020205020404" pitchFamily="49" charset="0"/>
              </a:rPr>
              <a:t>rewind</a:t>
            </a:r>
          </a:p>
          <a:p>
            <a:pPr eaLnBrk="1" hangingPunct="1"/>
            <a:r>
              <a:rPr lang="en-US" altLang="en-US"/>
              <a:t>Restriction on sockets:</a:t>
            </a:r>
          </a:p>
          <a:p>
            <a:pPr lvl="1" eaLnBrk="1" hangingPunct="1"/>
            <a:r>
              <a:rPr lang="en-US" altLang="en-US"/>
              <a:t>You are not allowed to change the file position of a socket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>
            <a:extLst>
              <a:ext uri="{FF2B5EF4-FFF2-40B4-BE49-F238E27FC236}">
                <a16:creationId xmlns:a16="http://schemas.microsoft.com/office/drawing/2014/main" id="{99D91945-39C3-6875-137B-252B59DC1E4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3250" name="Footer Placeholder 4">
            <a:extLst>
              <a:ext uri="{FF2B5EF4-FFF2-40B4-BE49-F238E27FC236}">
                <a16:creationId xmlns:a16="http://schemas.microsoft.com/office/drawing/2014/main" id="{1C108F54-B8E3-491D-7F83-1DA3B4466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53251" name="Slide Number Placeholder 5">
            <a:extLst>
              <a:ext uri="{FF2B5EF4-FFF2-40B4-BE49-F238E27FC236}">
                <a16:creationId xmlns:a16="http://schemas.microsoft.com/office/drawing/2014/main" id="{6FC1AEF7-D31C-D96E-CD45-AD22994E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950EB9-6CEE-4ED1-A758-5810F7D8F435}" type="slidenum">
              <a:rPr lang="en-US" altLang="en-US">
                <a:latin typeface="Arial" panose="020B0604020202020204" pitchFamily="34" charset="0"/>
              </a:rPr>
              <a:pPr/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252" name="Rectangle 6">
            <a:extLst>
              <a:ext uri="{FF2B5EF4-FFF2-40B4-BE49-F238E27FC236}">
                <a16:creationId xmlns:a16="http://schemas.microsoft.com/office/drawing/2014/main" id="{765F9F54-8859-D99A-94BF-EA3864DBD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Standard I/O Workarounds</a:t>
            </a:r>
          </a:p>
        </p:txBody>
      </p:sp>
      <p:sp>
        <p:nvSpPr>
          <p:cNvPr id="53253" name="Rectangle 7">
            <a:extLst>
              <a:ext uri="{FF2B5EF4-FFF2-40B4-BE49-F238E27FC236}">
                <a16:creationId xmlns:a16="http://schemas.microsoft.com/office/drawing/2014/main" id="{C5C38CD5-79A1-5E05-6B01-21C096D28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Workaround for restriction 1: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Flush stream after every output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Workaround for restriction 2: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Open two streams on the same descriptor, one for reading and one for writing: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However, this requires you to close the same descriptor twice: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Creates a deadly race in concurrent threaded programs!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53254" name="Text Box 4">
            <a:extLst>
              <a:ext uri="{FF2B5EF4-FFF2-40B4-BE49-F238E27FC236}">
                <a16:creationId xmlns:a16="http://schemas.microsoft.com/office/drawing/2014/main" id="{56E20D44-52FD-9D6C-7FB3-6EA788392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98775"/>
            <a:ext cx="4800600" cy="98742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FILE *fpin, *fpout;</a:t>
            </a:r>
          </a:p>
          <a:p>
            <a:pPr>
              <a:lnSpc>
                <a:spcPct val="90000"/>
              </a:lnSpc>
            </a:pPr>
            <a:endParaRPr lang="en-US" altLang="en-US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fpin = fdopen(sockfd, “r”);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fpout = fdopen(sockfd, “w”);</a:t>
            </a:r>
          </a:p>
        </p:txBody>
      </p:sp>
      <p:sp>
        <p:nvSpPr>
          <p:cNvPr id="53255" name="Text Box 5">
            <a:extLst>
              <a:ext uri="{FF2B5EF4-FFF2-40B4-BE49-F238E27FC236}">
                <a16:creationId xmlns:a16="http://schemas.microsoft.com/office/drawing/2014/main" id="{11180A73-B7A0-9369-50B5-0A1626F1B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87900"/>
            <a:ext cx="4800600" cy="54610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fclose(fpin);</a:t>
            </a:r>
          </a:p>
          <a:p>
            <a:pPr>
              <a:lnSpc>
                <a:spcPct val="90000"/>
              </a:lnSpc>
            </a:pPr>
            <a:r>
              <a:rPr lang="en-US" altLang="en-US" sz="1600" b="1">
                <a:latin typeface="Courier New" panose="02070309020205020404" pitchFamily="49" charset="0"/>
              </a:rPr>
              <a:t>fclose(fpout);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3">
            <a:extLst>
              <a:ext uri="{FF2B5EF4-FFF2-40B4-BE49-F238E27FC236}">
                <a16:creationId xmlns:a16="http://schemas.microsoft.com/office/drawing/2014/main" id="{16D9F4E7-6518-7027-348C-5AA0E14E275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4274" name="Footer Placeholder 4">
            <a:extLst>
              <a:ext uri="{FF2B5EF4-FFF2-40B4-BE49-F238E27FC236}">
                <a16:creationId xmlns:a16="http://schemas.microsoft.com/office/drawing/2014/main" id="{975B605B-C535-8349-467E-908B8CA1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54275" name="Slide Number Placeholder 5">
            <a:extLst>
              <a:ext uri="{FF2B5EF4-FFF2-40B4-BE49-F238E27FC236}">
                <a16:creationId xmlns:a16="http://schemas.microsoft.com/office/drawing/2014/main" id="{204F61ED-5330-B34E-28E8-9299FC48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E8EB7C1F-D879-4C7C-B8F2-31A1E8F18D3E}" type="slidenum">
              <a:rPr lang="en-US" altLang="en-US">
                <a:latin typeface="Arial" panose="020B0604020202020204" pitchFamily="34" charset="0"/>
              </a:rPr>
              <a:pPr/>
              <a:t>42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588652CF-F136-CA7E-FB7B-E8F554DA4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Choosing I/O Functions</a:t>
            </a:r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E4E2B6C4-2D34-85D1-E5A3-262008AF6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General rule: Use the highest-level I/O functions you 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Many C programmers are able to do all of their work using the standard I/O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When to use standard I/O?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When working with disk or terminal files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When to use raw Unix I/O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When you need to fetch file metadata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In rare cases when you need absolute highest performance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When to use RIO?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When you are reading and writing network sockets or pipes, but RIO spins in a loop until operation completes, thread does nothing else in the meantime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Never use standard I/O or raw Unix I/O on sockets or pipes, there are specialized functions for sockets to be discussed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>
            <a:extLst>
              <a:ext uri="{FF2B5EF4-FFF2-40B4-BE49-F238E27FC236}">
                <a16:creationId xmlns:a16="http://schemas.microsoft.com/office/drawing/2014/main" id="{DF44BA5B-3115-072F-DBC6-580CA74377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5298" name="Footer Placeholder 4">
            <a:extLst>
              <a:ext uri="{FF2B5EF4-FFF2-40B4-BE49-F238E27FC236}">
                <a16:creationId xmlns:a16="http://schemas.microsoft.com/office/drawing/2014/main" id="{9A4A1E76-22A0-379E-DBC2-282B9638E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55299" name="Slide Number Placeholder 5">
            <a:extLst>
              <a:ext uri="{FF2B5EF4-FFF2-40B4-BE49-F238E27FC236}">
                <a16:creationId xmlns:a16="http://schemas.microsoft.com/office/drawing/2014/main" id="{AC45B4FB-200E-AFFE-7A04-64E3EF3A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8A2A77-A4CC-4327-BFB8-1666E0A729FE}" type="slidenum">
              <a:rPr lang="en-US" altLang="en-US">
                <a:latin typeface="Arial" panose="020B0604020202020204" pitchFamily="34" charset="0"/>
              </a:rPr>
              <a:pPr/>
              <a:t>43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4DE1B524-29AB-A816-D0F6-D37522FD3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Time</a:t>
            </a: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9180C02A-4534-DF40-B241-2BA6B1C2F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Networking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2">
            <a:extLst>
              <a:ext uri="{FF2B5EF4-FFF2-40B4-BE49-F238E27FC236}">
                <a16:creationId xmlns:a16="http://schemas.microsoft.com/office/drawing/2014/main" id="{F2FF71BC-A63C-6655-91C7-B156D7E7135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6322" name="Footer Placeholder 3">
            <a:extLst>
              <a:ext uri="{FF2B5EF4-FFF2-40B4-BE49-F238E27FC236}">
                <a16:creationId xmlns:a16="http://schemas.microsoft.com/office/drawing/2014/main" id="{0B1EEC3F-09FB-A6CF-419E-64921C91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56323" name="Slide Number Placeholder 4">
            <a:extLst>
              <a:ext uri="{FF2B5EF4-FFF2-40B4-BE49-F238E27FC236}">
                <a16:creationId xmlns:a16="http://schemas.microsoft.com/office/drawing/2014/main" id="{6EC642DF-2D36-E7C1-1E8A-FA74559E9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37F6A1-F8C1-48FC-87F0-2EA98FCE492E}" type="slidenum">
              <a:rPr lang="en-US" altLang="en-US">
                <a:latin typeface="Arial" panose="020B0604020202020204" pitchFamily="34" charset="0"/>
              </a:rPr>
              <a:pPr/>
              <a:t>44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8217539A-5718-8E5E-CF37-D97E13930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1371600"/>
            <a:ext cx="2971800" cy="2438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25" name="Rectangle 4">
            <a:extLst>
              <a:ext uri="{FF2B5EF4-FFF2-40B4-BE49-F238E27FC236}">
                <a16:creationId xmlns:a16="http://schemas.microsoft.com/office/drawing/2014/main" id="{846797F8-EBFA-AD3B-6674-DAD4DF498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25" y="28956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main</a:t>
            </a:r>
          </a:p>
          <a:p>
            <a:pPr algn="ctr"/>
            <a:r>
              <a:rPr lang="en-US" altLang="en-US" sz="1600" b="1"/>
              <a:t>memory</a:t>
            </a:r>
          </a:p>
        </p:txBody>
      </p:sp>
      <p:sp>
        <p:nvSpPr>
          <p:cNvPr id="56326" name="AutoShape 5">
            <a:extLst>
              <a:ext uri="{FF2B5EF4-FFF2-40B4-BE49-F238E27FC236}">
                <a16:creationId xmlns:a16="http://schemas.microsoft.com/office/drawing/2014/main" id="{103A230D-2262-40A3-A952-2C2A07E68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3048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27" name="Rectangle 6">
            <a:extLst>
              <a:ext uri="{FF2B5EF4-FFF2-40B4-BE49-F238E27FC236}">
                <a16:creationId xmlns:a16="http://schemas.microsoft.com/office/drawing/2014/main" id="{3E6CABF4-EAC7-2584-B08A-192A5EDE2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825" y="30797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I/O </a:t>
            </a:r>
          </a:p>
          <a:p>
            <a:pPr algn="ctr"/>
            <a:r>
              <a:rPr lang="en-US" altLang="en-US" sz="1600" b="1"/>
              <a:t>bridge</a:t>
            </a:r>
          </a:p>
        </p:txBody>
      </p:sp>
      <p:sp>
        <p:nvSpPr>
          <p:cNvPr id="56328" name="AutoShape 7">
            <a:extLst>
              <a:ext uri="{FF2B5EF4-FFF2-40B4-BE49-F238E27FC236}">
                <a16:creationId xmlns:a16="http://schemas.microsoft.com/office/drawing/2014/main" id="{9B165A0E-BA96-B09B-A35B-E0EE940CB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30480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29" name="Rectangle 8">
            <a:extLst>
              <a:ext uri="{FF2B5EF4-FFF2-40B4-BE49-F238E27FC236}">
                <a16:creationId xmlns:a16="http://schemas.microsoft.com/office/drawing/2014/main" id="{2DB268D7-DD2F-B8BC-BF6F-BD5FBF6A8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263" y="3079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bus interface</a:t>
            </a:r>
          </a:p>
        </p:txBody>
      </p:sp>
      <p:sp>
        <p:nvSpPr>
          <p:cNvPr id="56330" name="Rectangle 9">
            <a:extLst>
              <a:ext uri="{FF2B5EF4-FFF2-40B4-BE49-F238E27FC236}">
                <a16:creationId xmlns:a16="http://schemas.microsoft.com/office/drawing/2014/main" id="{25D3119C-6032-7A0A-AB30-040AD08E3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752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1" name="Rectangle 10">
            <a:extLst>
              <a:ext uri="{FF2B5EF4-FFF2-40B4-BE49-F238E27FC236}">
                <a16:creationId xmlns:a16="http://schemas.microsoft.com/office/drawing/2014/main" id="{E3029060-3FFA-077F-8C5D-79CF0F951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905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2" name="Rectangle 11">
            <a:extLst>
              <a:ext uri="{FF2B5EF4-FFF2-40B4-BE49-F238E27FC236}">
                <a16:creationId xmlns:a16="http://schemas.microsoft.com/office/drawing/2014/main" id="{68E00543-7881-C52F-3996-D12A893AE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057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3" name="Rectangle 12">
            <a:extLst>
              <a:ext uri="{FF2B5EF4-FFF2-40B4-BE49-F238E27FC236}">
                <a16:creationId xmlns:a16="http://schemas.microsoft.com/office/drawing/2014/main" id="{C6CEC7D7-00A1-86CA-91D5-746DCB4AB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209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4" name="Rectangle 13">
            <a:extLst>
              <a:ext uri="{FF2B5EF4-FFF2-40B4-BE49-F238E27FC236}">
                <a16:creationId xmlns:a16="http://schemas.microsoft.com/office/drawing/2014/main" id="{8DF4DA28-182F-0DE6-32D7-B270C750B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362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5" name="AutoShape 14">
            <a:extLst>
              <a:ext uri="{FF2B5EF4-FFF2-40B4-BE49-F238E27FC236}">
                <a16:creationId xmlns:a16="http://schemas.microsoft.com/office/drawing/2014/main" id="{D4316DF0-831E-FF5E-A0F2-7E9202C2B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1752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6" name="AutoShape 15">
            <a:extLst>
              <a:ext uri="{FF2B5EF4-FFF2-40B4-BE49-F238E27FC236}">
                <a16:creationId xmlns:a16="http://schemas.microsoft.com/office/drawing/2014/main" id="{281F7490-2567-ABB2-429D-198EB13B89F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684463" y="2133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37" name="Rectangle 16">
            <a:extLst>
              <a:ext uri="{FF2B5EF4-FFF2-40B4-BE49-F238E27FC236}">
                <a16:creationId xmlns:a16="http://schemas.microsoft.com/office/drawing/2014/main" id="{31E28A1E-E47A-BA19-B5FD-44263FB11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863" y="1600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ALU</a:t>
            </a:r>
          </a:p>
        </p:txBody>
      </p:sp>
      <p:sp>
        <p:nvSpPr>
          <p:cNvPr id="56338" name="Text Box 17">
            <a:extLst>
              <a:ext uri="{FF2B5EF4-FFF2-40B4-BE49-F238E27FC236}">
                <a16:creationId xmlns:a16="http://schemas.microsoft.com/office/drawing/2014/main" id="{700CF865-1BE2-6DFA-B1E9-BE16EFF6F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75" y="1431925"/>
            <a:ext cx="1282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register file</a:t>
            </a:r>
          </a:p>
        </p:txBody>
      </p:sp>
      <p:sp>
        <p:nvSpPr>
          <p:cNvPr id="56339" name="AutoShape 18">
            <a:extLst>
              <a:ext uri="{FF2B5EF4-FFF2-40B4-BE49-F238E27FC236}">
                <a16:creationId xmlns:a16="http://schemas.microsoft.com/office/drawing/2014/main" id="{3145B4FF-A986-A02F-2962-40EB1E382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863" y="2590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40" name="Text Box 19">
            <a:extLst>
              <a:ext uri="{FF2B5EF4-FFF2-40B4-BE49-F238E27FC236}">
                <a16:creationId xmlns:a16="http://schemas.microsoft.com/office/drawing/2014/main" id="{412C8587-A4E3-14FC-39EA-AA4614A59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1066800"/>
            <a:ext cx="108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CPU chip</a:t>
            </a:r>
          </a:p>
        </p:txBody>
      </p:sp>
      <p:sp>
        <p:nvSpPr>
          <p:cNvPr id="56341" name="Text Box 20">
            <a:extLst>
              <a:ext uri="{FF2B5EF4-FFF2-40B4-BE49-F238E27FC236}">
                <a16:creationId xmlns:a16="http://schemas.microsoft.com/office/drawing/2014/main" id="{BDC75588-FD29-2D7E-1DE1-6D346FBB2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2362200"/>
            <a:ext cx="1301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system bus</a:t>
            </a:r>
          </a:p>
        </p:txBody>
      </p:sp>
      <p:sp>
        <p:nvSpPr>
          <p:cNvPr id="56342" name="Line 21">
            <a:extLst>
              <a:ext uri="{FF2B5EF4-FFF2-40B4-BE49-F238E27FC236}">
                <a16:creationId xmlns:a16="http://schemas.microsoft.com/office/drawing/2014/main" id="{96CBB977-00DB-9554-E39F-A942397EBE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1263" y="2667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Text Box 22">
            <a:extLst>
              <a:ext uri="{FF2B5EF4-FFF2-40B4-BE49-F238E27FC236}">
                <a16:creationId xmlns:a16="http://schemas.microsoft.com/office/drawing/2014/main" id="{8C593589-9255-A3BD-074E-35A7AFDC5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6388" y="2362200"/>
            <a:ext cx="1392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memory bus</a:t>
            </a:r>
          </a:p>
        </p:txBody>
      </p:sp>
      <p:sp>
        <p:nvSpPr>
          <p:cNvPr id="56344" name="Line 23">
            <a:extLst>
              <a:ext uri="{FF2B5EF4-FFF2-40B4-BE49-F238E27FC236}">
                <a16:creationId xmlns:a16="http://schemas.microsoft.com/office/drawing/2014/main" id="{E16117C2-CCD8-5F1B-E65C-4FCB11ED5A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7263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AutoShape 24">
            <a:extLst>
              <a:ext uri="{FF2B5EF4-FFF2-40B4-BE49-F238E27FC236}">
                <a16:creationId xmlns:a16="http://schemas.microsoft.com/office/drawing/2014/main" id="{7159DB01-8AC9-2D59-52CE-E5ACA1970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3733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46" name="AutoShape 25">
            <a:extLst>
              <a:ext uri="{FF2B5EF4-FFF2-40B4-BE49-F238E27FC236}">
                <a16:creationId xmlns:a16="http://schemas.microsoft.com/office/drawing/2014/main" id="{B1CE7488-DF95-07DC-2B53-24192017842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77056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47" name="Rectangle 26">
            <a:extLst>
              <a:ext uri="{FF2B5EF4-FFF2-40B4-BE49-F238E27FC236}">
                <a16:creationId xmlns:a16="http://schemas.microsoft.com/office/drawing/2014/main" id="{9BFD5F74-363B-1FEC-470F-512CAA1D9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46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disk </a:t>
            </a:r>
          </a:p>
          <a:p>
            <a:pPr algn="ctr"/>
            <a:r>
              <a:rPr lang="en-US" altLang="en-US" sz="1600" b="1"/>
              <a:t>controller</a:t>
            </a:r>
          </a:p>
        </p:txBody>
      </p:sp>
      <p:sp>
        <p:nvSpPr>
          <p:cNvPr id="56348" name="AutoShape 27">
            <a:extLst>
              <a:ext uri="{FF2B5EF4-FFF2-40B4-BE49-F238E27FC236}">
                <a16:creationId xmlns:a16="http://schemas.microsoft.com/office/drawing/2014/main" id="{8B6D5BC2-582C-9A05-3CD8-0B0C1AF6E8A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401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49" name="Rectangle 28">
            <a:extLst>
              <a:ext uri="{FF2B5EF4-FFF2-40B4-BE49-F238E27FC236}">
                <a16:creationId xmlns:a16="http://schemas.microsoft.com/office/drawing/2014/main" id="{E88338D3-0A3B-D9CC-FFD7-70A7E2883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01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graphics</a:t>
            </a:r>
          </a:p>
          <a:p>
            <a:pPr algn="ctr"/>
            <a:r>
              <a:rPr lang="en-US" altLang="en-US" sz="1600" b="1"/>
              <a:t>adapter</a:t>
            </a:r>
          </a:p>
        </p:txBody>
      </p:sp>
      <p:sp>
        <p:nvSpPr>
          <p:cNvPr id="56350" name="AutoShape 29">
            <a:extLst>
              <a:ext uri="{FF2B5EF4-FFF2-40B4-BE49-F238E27FC236}">
                <a16:creationId xmlns:a16="http://schemas.microsoft.com/office/drawing/2014/main" id="{D0070603-07C4-6BE4-3670-DE15A81C9BC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637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51" name="Rectangle 30">
            <a:extLst>
              <a:ext uri="{FF2B5EF4-FFF2-40B4-BE49-F238E27FC236}">
                <a16:creationId xmlns:a16="http://schemas.microsoft.com/office/drawing/2014/main" id="{A00CC2E1-D389-FCB9-4C19-9EA79B10A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813" y="5181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USB</a:t>
            </a:r>
          </a:p>
          <a:p>
            <a:pPr algn="ctr"/>
            <a:r>
              <a:rPr lang="en-US" altLang="en-US" sz="1600" b="1"/>
              <a:t>controller</a:t>
            </a:r>
          </a:p>
        </p:txBody>
      </p:sp>
      <p:sp>
        <p:nvSpPr>
          <p:cNvPr id="56352" name="Line 31">
            <a:extLst>
              <a:ext uri="{FF2B5EF4-FFF2-40B4-BE49-F238E27FC236}">
                <a16:creationId xmlns:a16="http://schemas.microsoft.com/office/drawing/2014/main" id="{FE16FA6B-3044-7DD1-EFA5-D9364BE0E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9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Line 32">
            <a:extLst>
              <a:ext uri="{FF2B5EF4-FFF2-40B4-BE49-F238E27FC236}">
                <a16:creationId xmlns:a16="http://schemas.microsoft.com/office/drawing/2014/main" id="{536A4A4D-5A22-E767-E8E0-CB9E92FC9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Text Box 33">
            <a:extLst>
              <a:ext uri="{FF2B5EF4-FFF2-40B4-BE49-F238E27FC236}">
                <a16:creationId xmlns:a16="http://schemas.microsoft.com/office/drawing/2014/main" id="{5DA1D3B1-7CF1-F2D3-5737-C59777BCF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594360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mouse</a:t>
            </a:r>
          </a:p>
        </p:txBody>
      </p:sp>
      <p:sp>
        <p:nvSpPr>
          <p:cNvPr id="56355" name="Text Box 34">
            <a:extLst>
              <a:ext uri="{FF2B5EF4-FFF2-40B4-BE49-F238E27FC236}">
                <a16:creationId xmlns:a16="http://schemas.microsoft.com/office/drawing/2014/main" id="{275BB46F-936F-7C7A-0EC0-5A2A645D3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00" y="5943600"/>
            <a:ext cx="108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keyboard</a:t>
            </a:r>
          </a:p>
        </p:txBody>
      </p:sp>
      <p:sp>
        <p:nvSpPr>
          <p:cNvPr id="56356" name="Line 35">
            <a:extLst>
              <a:ext uri="{FF2B5EF4-FFF2-40B4-BE49-F238E27FC236}">
                <a16:creationId xmlns:a16="http://schemas.microsoft.com/office/drawing/2014/main" id="{270288E9-1580-155C-9308-26B20D220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68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Text Box 36">
            <a:extLst>
              <a:ext uri="{FF2B5EF4-FFF2-40B4-BE49-F238E27FC236}">
                <a16:creationId xmlns:a16="http://schemas.microsoft.com/office/drawing/2014/main" id="{87E70BB9-C99E-9F55-C5D4-56BB82E8C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5" y="5943600"/>
            <a:ext cx="941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monitor</a:t>
            </a:r>
          </a:p>
        </p:txBody>
      </p:sp>
      <p:sp>
        <p:nvSpPr>
          <p:cNvPr id="56358" name="Line 37">
            <a:extLst>
              <a:ext uri="{FF2B5EF4-FFF2-40B4-BE49-F238E27FC236}">
                <a16:creationId xmlns:a16="http://schemas.microsoft.com/office/drawing/2014/main" id="{150B951B-3B94-0CAE-A2C3-3F47A505EC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571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AutoShape 38">
            <a:extLst>
              <a:ext uri="{FF2B5EF4-FFF2-40B4-BE49-F238E27FC236}">
                <a16:creationId xmlns:a16="http://schemas.microsoft.com/office/drawing/2014/main" id="{36A92DBC-5A59-F8B8-8A9B-ACB7B5085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3" y="6096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disk</a:t>
            </a:r>
          </a:p>
        </p:txBody>
      </p:sp>
      <p:sp>
        <p:nvSpPr>
          <p:cNvPr id="56360" name="AutoShape 39">
            <a:extLst>
              <a:ext uri="{FF2B5EF4-FFF2-40B4-BE49-F238E27FC236}">
                <a16:creationId xmlns:a16="http://schemas.microsoft.com/office/drawing/2014/main" id="{9B924F17-3702-7A61-4FBF-50844BB7B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663" y="42545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61" name="Rectangle 40">
            <a:extLst>
              <a:ext uri="{FF2B5EF4-FFF2-40B4-BE49-F238E27FC236}">
                <a16:creationId xmlns:a16="http://schemas.microsoft.com/office/drawing/2014/main" id="{1F566E0A-5993-EFA5-6EA8-D24EBA16C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88" y="4424363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62" name="Rectangle 41">
            <a:extLst>
              <a:ext uri="{FF2B5EF4-FFF2-40B4-BE49-F238E27FC236}">
                <a16:creationId xmlns:a16="http://schemas.microsoft.com/office/drawing/2014/main" id="{BE54EAC7-4506-2675-7C45-CA7B84D73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8388" y="4414838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63" name="Rectangle 42">
            <a:extLst>
              <a:ext uri="{FF2B5EF4-FFF2-40B4-BE49-F238E27FC236}">
                <a16:creationId xmlns:a16="http://schemas.microsoft.com/office/drawing/2014/main" id="{24020B5A-56D0-7D81-80B3-8401BDF45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4405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64" name="Text Box 43">
            <a:extLst>
              <a:ext uri="{FF2B5EF4-FFF2-40B4-BE49-F238E27FC236}">
                <a16:creationId xmlns:a16="http://schemas.microsoft.com/office/drawing/2014/main" id="{24940965-5D11-BDE5-318E-180CF97A2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9138" y="4559300"/>
            <a:ext cx="87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I/O bus</a:t>
            </a:r>
          </a:p>
        </p:txBody>
      </p:sp>
      <p:sp>
        <p:nvSpPr>
          <p:cNvPr id="56365" name="Rectangle 44">
            <a:extLst>
              <a:ext uri="{FF2B5EF4-FFF2-40B4-BE49-F238E27FC236}">
                <a16:creationId xmlns:a16="http://schemas.microsoft.com/office/drawing/2014/main" id="{06C6E54D-7503-11CF-0EB6-944461AE5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0" y="4343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66" name="Rectangle 45">
            <a:extLst>
              <a:ext uri="{FF2B5EF4-FFF2-40B4-BE49-F238E27FC236}">
                <a16:creationId xmlns:a16="http://schemas.microsoft.com/office/drawing/2014/main" id="{1F1D2553-A7B4-8872-ADC0-34A3819F7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0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67" name="Rectangle 46">
            <a:extLst>
              <a:ext uri="{FF2B5EF4-FFF2-40B4-BE49-F238E27FC236}">
                <a16:creationId xmlns:a16="http://schemas.microsoft.com/office/drawing/2014/main" id="{8ECC6C1C-F674-B7F5-51F1-BB2589269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68" name="Rectangle 47">
            <a:extLst>
              <a:ext uri="{FF2B5EF4-FFF2-40B4-BE49-F238E27FC236}">
                <a16:creationId xmlns:a16="http://schemas.microsoft.com/office/drawing/2014/main" id="{F59837F6-057A-BE87-71F4-0F2B70A07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6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69" name="Text Box 48">
            <a:extLst>
              <a:ext uri="{FF2B5EF4-FFF2-40B4-BE49-F238E27FC236}">
                <a16:creationId xmlns:a16="http://schemas.microsoft.com/office/drawing/2014/main" id="{C29FFF14-2876-8FC4-D633-55ECED953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8775" y="4648200"/>
            <a:ext cx="22129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/>
              <a:t>Expansion slots for</a:t>
            </a:r>
          </a:p>
          <a:p>
            <a:r>
              <a:rPr lang="en-US" altLang="en-US" sz="1600" b="1"/>
              <a:t>other devices such</a:t>
            </a:r>
          </a:p>
          <a:p>
            <a:r>
              <a:rPr lang="en-US" altLang="en-US" sz="1600" b="1"/>
              <a:t>as network adapters.</a:t>
            </a:r>
          </a:p>
          <a:p>
            <a:endParaRPr lang="en-US" altLang="en-US" sz="1600" b="1"/>
          </a:p>
        </p:txBody>
      </p:sp>
      <p:pic>
        <p:nvPicPr>
          <p:cNvPr id="56370" name="Picture 9" descr="download (1).jpeg">
            <a:extLst>
              <a:ext uri="{FF2B5EF4-FFF2-40B4-BE49-F238E27FC236}">
                <a16:creationId xmlns:a16="http://schemas.microsoft.com/office/drawing/2014/main" id="{14D42A91-8563-FE12-BF6E-D72BE0940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0850"/>
            <a:ext cx="42672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71" name="Rectangle 3">
            <a:extLst>
              <a:ext uri="{FF2B5EF4-FFF2-40B4-BE49-F238E27FC236}">
                <a16:creationId xmlns:a16="http://schemas.microsoft.com/office/drawing/2014/main" id="{F2436DF1-ED2F-FAA0-84FC-6DDC368F8A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Typical Hardware System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2">
            <a:extLst>
              <a:ext uri="{FF2B5EF4-FFF2-40B4-BE49-F238E27FC236}">
                <a16:creationId xmlns:a16="http://schemas.microsoft.com/office/drawing/2014/main" id="{6B107A0A-FC09-B891-1282-7C721DDDBA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7346" name="Footer Placeholder 3">
            <a:extLst>
              <a:ext uri="{FF2B5EF4-FFF2-40B4-BE49-F238E27FC236}">
                <a16:creationId xmlns:a16="http://schemas.microsoft.com/office/drawing/2014/main" id="{19762ADB-948F-D6B1-3DA0-ACA52CF7E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57347" name="Slide Number Placeholder 4">
            <a:extLst>
              <a:ext uri="{FF2B5EF4-FFF2-40B4-BE49-F238E27FC236}">
                <a16:creationId xmlns:a16="http://schemas.microsoft.com/office/drawing/2014/main" id="{10471A5C-BDF0-B9CA-E617-461A46D1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742106-ADBD-4C8F-AFB3-8E34997824BE}" type="slidenum">
              <a:rPr lang="en-US" altLang="en-US">
                <a:latin typeface="Arial" panose="020B0604020202020204" pitchFamily="34" charset="0"/>
              </a:rPr>
              <a:pPr/>
              <a:t>45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951201FC-B16E-3061-0C0A-C0939219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1371600"/>
            <a:ext cx="2971800" cy="2438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49" name="Rectangle 3">
            <a:extLst>
              <a:ext uri="{FF2B5EF4-FFF2-40B4-BE49-F238E27FC236}">
                <a16:creationId xmlns:a16="http://schemas.microsoft.com/office/drawing/2014/main" id="{444EAFDD-FAA5-61A0-12DC-A08B29E20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a Disk Sector: Step 1</a:t>
            </a:r>
          </a:p>
        </p:txBody>
      </p:sp>
      <p:sp>
        <p:nvSpPr>
          <p:cNvPr id="57350" name="Rectangle 4">
            <a:extLst>
              <a:ext uri="{FF2B5EF4-FFF2-40B4-BE49-F238E27FC236}">
                <a16:creationId xmlns:a16="http://schemas.microsoft.com/office/drawing/2014/main" id="{AD13212F-A466-71A9-6718-2DED0BE6964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910263" y="1220788"/>
            <a:ext cx="3233737" cy="434975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/>
              <a:t> </a:t>
            </a:r>
          </a:p>
        </p:txBody>
      </p:sp>
      <p:sp>
        <p:nvSpPr>
          <p:cNvPr id="57351" name="Rectangle 5">
            <a:extLst>
              <a:ext uri="{FF2B5EF4-FFF2-40B4-BE49-F238E27FC236}">
                <a16:creationId xmlns:a16="http://schemas.microsoft.com/office/drawing/2014/main" id="{97E405F3-51A4-8062-7766-B70E9A6AF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863" y="28956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main</a:t>
            </a:r>
          </a:p>
          <a:p>
            <a:pPr algn="ctr"/>
            <a:r>
              <a:rPr lang="en-US" altLang="en-US" sz="1600" b="1"/>
              <a:t>memory</a:t>
            </a:r>
          </a:p>
        </p:txBody>
      </p:sp>
      <p:sp>
        <p:nvSpPr>
          <p:cNvPr id="57352" name="AutoShape 6">
            <a:extLst>
              <a:ext uri="{FF2B5EF4-FFF2-40B4-BE49-F238E27FC236}">
                <a16:creationId xmlns:a16="http://schemas.microsoft.com/office/drawing/2014/main" id="{F5D6A913-EDDE-0390-B0B0-22D31F6BB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6863" y="3048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53" name="Rectangle 7">
            <a:extLst>
              <a:ext uri="{FF2B5EF4-FFF2-40B4-BE49-F238E27FC236}">
                <a16:creationId xmlns:a16="http://schemas.microsoft.com/office/drawing/2014/main" id="{EF6372C0-BCF0-8899-446F-83AF11074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63" y="30797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7354" name="AutoShape 8">
            <a:extLst>
              <a:ext uri="{FF2B5EF4-FFF2-40B4-BE49-F238E27FC236}">
                <a16:creationId xmlns:a16="http://schemas.microsoft.com/office/drawing/2014/main" id="{6C22DFF5-563A-EC33-7BC6-01B9EF9FF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30480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55" name="Rectangle 9">
            <a:extLst>
              <a:ext uri="{FF2B5EF4-FFF2-40B4-BE49-F238E27FC236}">
                <a16:creationId xmlns:a16="http://schemas.microsoft.com/office/drawing/2014/main" id="{053A2EDA-1D7B-5CC9-66F4-7B4CF5BF7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1752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56" name="Rectangle 10">
            <a:extLst>
              <a:ext uri="{FF2B5EF4-FFF2-40B4-BE49-F238E27FC236}">
                <a16:creationId xmlns:a16="http://schemas.microsoft.com/office/drawing/2014/main" id="{6F390E53-C6DE-F21A-4B4F-C9567F66B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1905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57" name="Rectangle 11">
            <a:extLst>
              <a:ext uri="{FF2B5EF4-FFF2-40B4-BE49-F238E27FC236}">
                <a16:creationId xmlns:a16="http://schemas.microsoft.com/office/drawing/2014/main" id="{BBDF7ABE-D101-E567-419F-FCBE38FE2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2057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58" name="Rectangle 12">
            <a:extLst>
              <a:ext uri="{FF2B5EF4-FFF2-40B4-BE49-F238E27FC236}">
                <a16:creationId xmlns:a16="http://schemas.microsoft.com/office/drawing/2014/main" id="{EC74B3AD-5E84-EC39-19D5-A215721CB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2209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59" name="Rectangle 13">
            <a:extLst>
              <a:ext uri="{FF2B5EF4-FFF2-40B4-BE49-F238E27FC236}">
                <a16:creationId xmlns:a16="http://schemas.microsoft.com/office/drawing/2014/main" id="{0345159C-3F81-2737-8FDF-EA10CC0FC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2362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60" name="AutoShape 14">
            <a:extLst>
              <a:ext uri="{FF2B5EF4-FFF2-40B4-BE49-F238E27FC236}">
                <a16:creationId xmlns:a16="http://schemas.microsoft.com/office/drawing/2014/main" id="{211482A4-17AE-7B06-A64B-34C3ED768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1752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61" name="AutoShape 15">
            <a:extLst>
              <a:ext uri="{FF2B5EF4-FFF2-40B4-BE49-F238E27FC236}">
                <a16:creationId xmlns:a16="http://schemas.microsoft.com/office/drawing/2014/main" id="{803B58D0-6BF1-1951-66E7-8243C50D9BF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705100" y="2133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62" name="Rectangle 16">
            <a:extLst>
              <a:ext uri="{FF2B5EF4-FFF2-40B4-BE49-F238E27FC236}">
                <a16:creationId xmlns:a16="http://schemas.microsoft.com/office/drawing/2014/main" id="{773B42C4-4D26-B6A4-297F-D5BF09FF1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1600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ALU</a:t>
            </a:r>
          </a:p>
        </p:txBody>
      </p:sp>
      <p:sp>
        <p:nvSpPr>
          <p:cNvPr id="57363" name="Text Box 17">
            <a:extLst>
              <a:ext uri="{FF2B5EF4-FFF2-40B4-BE49-F238E27FC236}">
                <a16:creationId xmlns:a16="http://schemas.microsoft.com/office/drawing/2014/main" id="{C7283434-B243-AC97-6EC9-CCFE05B93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13" y="1431925"/>
            <a:ext cx="1282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register file</a:t>
            </a:r>
          </a:p>
        </p:txBody>
      </p:sp>
      <p:sp>
        <p:nvSpPr>
          <p:cNvPr id="57364" name="AutoShape 18">
            <a:extLst>
              <a:ext uri="{FF2B5EF4-FFF2-40B4-BE49-F238E27FC236}">
                <a16:creationId xmlns:a16="http://schemas.microsoft.com/office/drawing/2014/main" id="{367EAE4F-F9E9-69F5-AC3F-536C69CA9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2590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65" name="Text Box 19">
            <a:extLst>
              <a:ext uri="{FF2B5EF4-FFF2-40B4-BE49-F238E27FC236}">
                <a16:creationId xmlns:a16="http://schemas.microsoft.com/office/drawing/2014/main" id="{5C5F81A2-A79D-38D7-3CB5-E404030A3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66800"/>
            <a:ext cx="108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CPU chip</a:t>
            </a:r>
          </a:p>
        </p:txBody>
      </p:sp>
      <p:sp>
        <p:nvSpPr>
          <p:cNvPr id="57366" name="AutoShape 20">
            <a:extLst>
              <a:ext uri="{FF2B5EF4-FFF2-40B4-BE49-F238E27FC236}">
                <a16:creationId xmlns:a16="http://schemas.microsoft.com/office/drawing/2014/main" id="{589DBA7D-3F26-6AD9-6E21-605D721AA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3733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67" name="AutoShape 21">
            <a:extLst>
              <a:ext uri="{FF2B5EF4-FFF2-40B4-BE49-F238E27FC236}">
                <a16:creationId xmlns:a16="http://schemas.microsoft.com/office/drawing/2014/main" id="{9EC8972D-909F-49AC-F5D4-3AF16A07684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791200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68" name="Rectangle 22">
            <a:extLst>
              <a:ext uri="{FF2B5EF4-FFF2-40B4-BE49-F238E27FC236}">
                <a16:creationId xmlns:a16="http://schemas.microsoft.com/office/drawing/2014/main" id="{51CA205C-28FD-280E-9C73-BC98578B2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disk </a:t>
            </a:r>
          </a:p>
          <a:p>
            <a:pPr algn="ctr"/>
            <a:r>
              <a:rPr lang="en-US" altLang="en-US" sz="1600" b="1"/>
              <a:t>controller</a:t>
            </a:r>
          </a:p>
        </p:txBody>
      </p:sp>
      <p:sp>
        <p:nvSpPr>
          <p:cNvPr id="57369" name="AutoShape 23">
            <a:extLst>
              <a:ext uri="{FF2B5EF4-FFF2-40B4-BE49-F238E27FC236}">
                <a16:creationId xmlns:a16="http://schemas.microsoft.com/office/drawing/2014/main" id="{B411CE01-C5B7-AC32-AD9A-2E3C4727993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60750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70" name="Rectangle 24">
            <a:extLst>
              <a:ext uri="{FF2B5EF4-FFF2-40B4-BE49-F238E27FC236}">
                <a16:creationId xmlns:a16="http://schemas.microsoft.com/office/drawing/2014/main" id="{AFF74B30-2D1B-D408-52C8-9AA524FC0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650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graphics</a:t>
            </a:r>
          </a:p>
          <a:p>
            <a:pPr algn="ctr"/>
            <a:r>
              <a:rPr lang="en-US" altLang="en-US" sz="1600" b="1"/>
              <a:t>adapter</a:t>
            </a:r>
          </a:p>
        </p:txBody>
      </p:sp>
      <p:sp>
        <p:nvSpPr>
          <p:cNvPr id="57371" name="AutoShape 25">
            <a:extLst>
              <a:ext uri="{FF2B5EF4-FFF2-40B4-BE49-F238E27FC236}">
                <a16:creationId xmlns:a16="http://schemas.microsoft.com/office/drawing/2014/main" id="{6A64C9D5-6019-B3FF-F618-A1D2D5B9F00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84350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72" name="Rectangle 26">
            <a:extLst>
              <a:ext uri="{FF2B5EF4-FFF2-40B4-BE49-F238E27FC236}">
                <a16:creationId xmlns:a16="http://schemas.microsoft.com/office/drawing/2014/main" id="{C6C0CC12-B0A0-5EAD-3211-E7A3F38F4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50" y="5181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USB</a:t>
            </a:r>
          </a:p>
          <a:p>
            <a:pPr algn="ctr"/>
            <a:r>
              <a:rPr lang="en-US" altLang="en-US" sz="1600" b="1"/>
              <a:t>controller</a:t>
            </a:r>
          </a:p>
        </p:txBody>
      </p:sp>
      <p:sp>
        <p:nvSpPr>
          <p:cNvPr id="57373" name="Line 27">
            <a:extLst>
              <a:ext uri="{FF2B5EF4-FFF2-40B4-BE49-F238E27FC236}">
                <a16:creationId xmlns:a16="http://schemas.microsoft.com/office/drawing/2014/main" id="{082F1B94-17E3-4297-0100-B95FB7713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0050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4" name="Line 28">
            <a:extLst>
              <a:ext uri="{FF2B5EF4-FFF2-40B4-BE49-F238E27FC236}">
                <a16:creationId xmlns:a16="http://schemas.microsoft.com/office/drawing/2014/main" id="{368ED81A-129B-1BA0-DDDA-7917EE5729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2050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Text Box 29">
            <a:extLst>
              <a:ext uri="{FF2B5EF4-FFF2-40B4-BE49-F238E27FC236}">
                <a16:creationId xmlns:a16="http://schemas.microsoft.com/office/drawing/2014/main" id="{9A0A9D7D-1E1E-307A-7444-788AD4859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594360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mouse</a:t>
            </a:r>
          </a:p>
        </p:txBody>
      </p:sp>
      <p:sp>
        <p:nvSpPr>
          <p:cNvPr id="57376" name="Text Box 30">
            <a:extLst>
              <a:ext uri="{FF2B5EF4-FFF2-40B4-BE49-F238E27FC236}">
                <a16:creationId xmlns:a16="http://schemas.microsoft.com/office/drawing/2014/main" id="{AD03E9E0-EDA9-F098-77E9-5587A1A99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38" y="5943600"/>
            <a:ext cx="108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keyboard</a:t>
            </a:r>
          </a:p>
        </p:txBody>
      </p:sp>
      <p:sp>
        <p:nvSpPr>
          <p:cNvPr id="57377" name="Line 31">
            <a:extLst>
              <a:ext uri="{FF2B5EF4-FFF2-40B4-BE49-F238E27FC236}">
                <a16:creationId xmlns:a16="http://schemas.microsoft.com/office/drawing/2014/main" id="{A0A257B2-B352-BAF2-8222-E553C41A20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7450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Text Box 32">
            <a:extLst>
              <a:ext uri="{FF2B5EF4-FFF2-40B4-BE49-F238E27FC236}">
                <a16:creationId xmlns:a16="http://schemas.microsoft.com/office/drawing/2014/main" id="{07B38A65-C351-91DB-01C1-634632339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0563" y="5943600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monitor</a:t>
            </a:r>
          </a:p>
        </p:txBody>
      </p:sp>
      <p:sp>
        <p:nvSpPr>
          <p:cNvPr id="57379" name="Line 33">
            <a:extLst>
              <a:ext uri="{FF2B5EF4-FFF2-40B4-BE49-F238E27FC236}">
                <a16:creationId xmlns:a16="http://schemas.microsoft.com/office/drawing/2014/main" id="{CC7BEF96-EBD5-A4C1-D434-7D8F4630D6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0" y="571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AutoShape 34">
            <a:extLst>
              <a:ext uri="{FF2B5EF4-FFF2-40B4-BE49-F238E27FC236}">
                <a16:creationId xmlns:a16="http://schemas.microsoft.com/office/drawing/2014/main" id="{B933AF38-E770-3C3D-0871-4F5FE6C68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096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disk</a:t>
            </a:r>
          </a:p>
        </p:txBody>
      </p:sp>
      <p:sp>
        <p:nvSpPr>
          <p:cNvPr id="57381" name="AutoShape 35">
            <a:extLst>
              <a:ext uri="{FF2B5EF4-FFF2-40B4-BE49-F238E27FC236}">
                <a16:creationId xmlns:a16="http://schemas.microsoft.com/office/drawing/2014/main" id="{F2592F7C-7D72-04D2-BAF4-B1E015F58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42545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82" name="Rectangle 36">
            <a:extLst>
              <a:ext uri="{FF2B5EF4-FFF2-40B4-BE49-F238E27FC236}">
                <a16:creationId xmlns:a16="http://schemas.microsoft.com/office/drawing/2014/main" id="{CAB588A6-1EB8-3788-ED50-688372EED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25" y="4424363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83" name="Rectangle 37">
            <a:extLst>
              <a:ext uri="{FF2B5EF4-FFF2-40B4-BE49-F238E27FC236}">
                <a16:creationId xmlns:a16="http://schemas.microsoft.com/office/drawing/2014/main" id="{A16A5686-30D6-45E9-E473-8F3FCBE60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9025" y="441483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84" name="Rectangle 38">
            <a:extLst>
              <a:ext uri="{FF2B5EF4-FFF2-40B4-BE49-F238E27FC236}">
                <a16:creationId xmlns:a16="http://schemas.microsoft.com/office/drawing/2014/main" id="{807A9807-DFC5-F201-58C8-42A22E81B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4405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85" name="Text Box 39">
            <a:extLst>
              <a:ext uri="{FF2B5EF4-FFF2-40B4-BE49-F238E27FC236}">
                <a16:creationId xmlns:a16="http://schemas.microsoft.com/office/drawing/2014/main" id="{69A55D18-09ED-8F99-8E92-88F540CF3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675" y="4051300"/>
            <a:ext cx="874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I/O bus</a:t>
            </a:r>
          </a:p>
        </p:txBody>
      </p:sp>
      <p:sp>
        <p:nvSpPr>
          <p:cNvPr id="57386" name="Rectangle 40">
            <a:extLst>
              <a:ext uri="{FF2B5EF4-FFF2-40B4-BE49-F238E27FC236}">
                <a16:creationId xmlns:a16="http://schemas.microsoft.com/office/drawing/2014/main" id="{856FA47A-EF5A-8113-D55C-40C11DE9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2988" y="4343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7387" name="Line 41">
            <a:extLst>
              <a:ext uri="{FF2B5EF4-FFF2-40B4-BE49-F238E27FC236}">
                <a16:creationId xmlns:a16="http://schemas.microsoft.com/office/drawing/2014/main" id="{8E742A30-CC1B-C64D-CE72-F17FD4496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5450" y="3289300"/>
            <a:ext cx="201295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8" name="Line 42">
            <a:extLst>
              <a:ext uri="{FF2B5EF4-FFF2-40B4-BE49-F238E27FC236}">
                <a16:creationId xmlns:a16="http://schemas.microsoft.com/office/drawing/2014/main" id="{5EFB0B27-6605-3181-5B18-25B8B0840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1888" y="3289300"/>
            <a:ext cx="0" cy="11350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9" name="Line 43">
            <a:extLst>
              <a:ext uri="{FF2B5EF4-FFF2-40B4-BE49-F238E27FC236}">
                <a16:creationId xmlns:a16="http://schemas.microsoft.com/office/drawing/2014/main" id="{92053A22-3E9D-5AD0-D9E8-A114DCE81C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3788" y="44529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0" name="Line 44">
            <a:extLst>
              <a:ext uri="{FF2B5EF4-FFF2-40B4-BE49-F238E27FC236}">
                <a16:creationId xmlns:a16="http://schemas.microsoft.com/office/drawing/2014/main" id="{FF48EC9B-2E74-5FE5-00AC-E92A18656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8850" y="4411663"/>
            <a:ext cx="0" cy="782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1" name="Rectangle 45">
            <a:extLst>
              <a:ext uri="{FF2B5EF4-FFF2-40B4-BE49-F238E27FC236}">
                <a16:creationId xmlns:a16="http://schemas.microsoft.com/office/drawing/2014/main" id="{63FBCAB9-945F-3BCF-7B99-D6BA92973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" y="3079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bus interface</a:t>
            </a:r>
          </a:p>
        </p:txBody>
      </p:sp>
      <p:sp>
        <p:nvSpPr>
          <p:cNvPr id="57392" name="Text Box 46">
            <a:extLst>
              <a:ext uri="{FF2B5EF4-FFF2-40B4-BE49-F238E27FC236}">
                <a16:creationId xmlns:a16="http://schemas.microsoft.com/office/drawing/2014/main" id="{0A0CBF8C-2DA4-C209-91E7-B9790661D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3" y="1247775"/>
            <a:ext cx="4395787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Tahoma" panose="020B0604030504040204" pitchFamily="34" charset="0"/>
              </a:rPr>
              <a:t>CPU initiates a disk read by writing a command, logical block number, and destination memory address to a port (address) associated with the disk controller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>
            <a:extLst>
              <a:ext uri="{FF2B5EF4-FFF2-40B4-BE49-F238E27FC236}">
                <a16:creationId xmlns:a16="http://schemas.microsoft.com/office/drawing/2014/main" id="{3DA0212E-5ADC-24D2-5470-86CFB550292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8370" name="Footer Placeholder 4">
            <a:extLst>
              <a:ext uri="{FF2B5EF4-FFF2-40B4-BE49-F238E27FC236}">
                <a16:creationId xmlns:a16="http://schemas.microsoft.com/office/drawing/2014/main" id="{CA2DF52C-7F19-F472-C640-776CEF224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58371" name="Slide Number Placeholder 5">
            <a:extLst>
              <a:ext uri="{FF2B5EF4-FFF2-40B4-BE49-F238E27FC236}">
                <a16:creationId xmlns:a16="http://schemas.microsoft.com/office/drawing/2014/main" id="{C51D7499-CC49-6722-8746-7093A9F23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9B2F4721-B3A8-4D43-B53F-FC9A5FF87F08}" type="slidenum">
              <a:rPr lang="en-US" altLang="en-US">
                <a:latin typeface="Arial" panose="020B0604020202020204" pitchFamily="34" charset="0"/>
              </a:rPr>
              <a:pPr/>
              <a:t>46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21F91757-FC45-3A92-4394-6084781F5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825" y="1371600"/>
            <a:ext cx="2971800" cy="2438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EC6312DC-7CCC-B1EC-0B26-434F5449A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41313"/>
            <a:ext cx="7924800" cy="573087"/>
          </a:xfrm>
        </p:spPr>
        <p:txBody>
          <a:bodyPr/>
          <a:lstStyle/>
          <a:p>
            <a:pPr eaLnBrk="1" hangingPunct="1"/>
            <a:r>
              <a:rPr lang="en-US" altLang="en-US"/>
              <a:t>Reading a Disk Sector: Step 2</a:t>
            </a:r>
          </a:p>
        </p:txBody>
      </p:sp>
      <p:sp>
        <p:nvSpPr>
          <p:cNvPr id="58374" name="Rectangle 4">
            <a:extLst>
              <a:ext uri="{FF2B5EF4-FFF2-40B4-BE49-F238E27FC236}">
                <a16:creationId xmlns:a16="http://schemas.microsoft.com/office/drawing/2014/main" id="{AFFB7E03-5B0B-40AE-F790-E05A50075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188" y="28956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main</a:t>
            </a:r>
          </a:p>
          <a:p>
            <a:pPr algn="ctr"/>
            <a:r>
              <a:rPr lang="en-US" altLang="en-US" sz="1600" b="1"/>
              <a:t>memory</a:t>
            </a:r>
          </a:p>
        </p:txBody>
      </p:sp>
      <p:sp>
        <p:nvSpPr>
          <p:cNvPr id="58375" name="AutoShape 5">
            <a:extLst>
              <a:ext uri="{FF2B5EF4-FFF2-40B4-BE49-F238E27FC236}">
                <a16:creationId xmlns:a16="http://schemas.microsoft.com/office/drawing/2014/main" id="{82BEFA3E-5A6C-9024-6D04-4CF778316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3048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76" name="Rectangle 6">
            <a:extLst>
              <a:ext uri="{FF2B5EF4-FFF2-40B4-BE49-F238E27FC236}">
                <a16:creationId xmlns:a16="http://schemas.microsoft.com/office/drawing/2014/main" id="{7E82D1CF-B7C3-6418-68B2-10FC26EB5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788" y="30797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8377" name="AutoShape 7">
            <a:extLst>
              <a:ext uri="{FF2B5EF4-FFF2-40B4-BE49-F238E27FC236}">
                <a16:creationId xmlns:a16="http://schemas.microsoft.com/office/drawing/2014/main" id="{B874133F-8346-E34E-9991-56BFEAA3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463" y="30480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78" name="Rectangle 8">
            <a:extLst>
              <a:ext uri="{FF2B5EF4-FFF2-40B4-BE49-F238E27FC236}">
                <a16:creationId xmlns:a16="http://schemas.microsoft.com/office/drawing/2014/main" id="{0877523F-41F0-AB00-F1E0-A2C2B212F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1752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79" name="Rectangle 9">
            <a:extLst>
              <a:ext uri="{FF2B5EF4-FFF2-40B4-BE49-F238E27FC236}">
                <a16:creationId xmlns:a16="http://schemas.microsoft.com/office/drawing/2014/main" id="{50A0CCD4-38FD-0C1B-427E-C558B0C91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1905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80" name="Rectangle 10">
            <a:extLst>
              <a:ext uri="{FF2B5EF4-FFF2-40B4-BE49-F238E27FC236}">
                <a16:creationId xmlns:a16="http://schemas.microsoft.com/office/drawing/2014/main" id="{D3E867AE-12D4-A1C4-DED4-9B331E5F1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2057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81" name="Rectangle 11">
            <a:extLst>
              <a:ext uri="{FF2B5EF4-FFF2-40B4-BE49-F238E27FC236}">
                <a16:creationId xmlns:a16="http://schemas.microsoft.com/office/drawing/2014/main" id="{8888AF24-4C5D-8468-4398-136BDC15D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2209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82" name="Rectangle 12">
            <a:extLst>
              <a:ext uri="{FF2B5EF4-FFF2-40B4-BE49-F238E27FC236}">
                <a16:creationId xmlns:a16="http://schemas.microsoft.com/office/drawing/2014/main" id="{6D85B132-737F-8BBC-E553-EBFC5BA8C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2362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83" name="AutoShape 13">
            <a:extLst>
              <a:ext uri="{FF2B5EF4-FFF2-40B4-BE49-F238E27FC236}">
                <a16:creationId xmlns:a16="http://schemas.microsoft.com/office/drawing/2014/main" id="{E62176F8-B398-3500-3488-DE8C2F07F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325" y="1752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84" name="AutoShape 14">
            <a:extLst>
              <a:ext uri="{FF2B5EF4-FFF2-40B4-BE49-F238E27FC236}">
                <a16:creationId xmlns:a16="http://schemas.microsoft.com/office/drawing/2014/main" id="{30A0E3BD-BF3E-8F4B-CA62-C7985888A94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765425" y="2133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85" name="Rectangle 15">
            <a:extLst>
              <a:ext uri="{FF2B5EF4-FFF2-40B4-BE49-F238E27FC236}">
                <a16:creationId xmlns:a16="http://schemas.microsoft.com/office/drawing/2014/main" id="{E5F57866-E8BD-D883-BEDE-6504B20F3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8825" y="1600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ALU</a:t>
            </a:r>
          </a:p>
        </p:txBody>
      </p:sp>
      <p:sp>
        <p:nvSpPr>
          <p:cNvPr id="58386" name="Text Box 16">
            <a:extLst>
              <a:ext uri="{FF2B5EF4-FFF2-40B4-BE49-F238E27FC236}">
                <a16:creationId xmlns:a16="http://schemas.microsoft.com/office/drawing/2014/main" id="{F6DBDE01-F54A-F345-1C1D-55AEBE4AC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638" y="1431925"/>
            <a:ext cx="1282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register file</a:t>
            </a:r>
          </a:p>
        </p:txBody>
      </p:sp>
      <p:sp>
        <p:nvSpPr>
          <p:cNvPr id="58387" name="AutoShape 17">
            <a:extLst>
              <a:ext uri="{FF2B5EF4-FFF2-40B4-BE49-F238E27FC236}">
                <a16:creationId xmlns:a16="http://schemas.microsoft.com/office/drawing/2014/main" id="{027E4E00-ECB0-E749-E480-17B22B46C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825" y="2590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88" name="Text Box 18">
            <a:extLst>
              <a:ext uri="{FF2B5EF4-FFF2-40B4-BE49-F238E27FC236}">
                <a16:creationId xmlns:a16="http://schemas.microsoft.com/office/drawing/2014/main" id="{BAA1DAD8-C59E-DA8A-E7EA-60439B55A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066800"/>
            <a:ext cx="108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CPU chip</a:t>
            </a:r>
          </a:p>
        </p:txBody>
      </p:sp>
      <p:sp>
        <p:nvSpPr>
          <p:cNvPr id="58389" name="AutoShape 19">
            <a:extLst>
              <a:ext uri="{FF2B5EF4-FFF2-40B4-BE49-F238E27FC236}">
                <a16:creationId xmlns:a16="http://schemas.microsoft.com/office/drawing/2014/main" id="{2811A14B-ADCD-1823-2474-5BE9F5D1E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5" y="3733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90" name="AutoShape 20">
            <a:extLst>
              <a:ext uri="{FF2B5EF4-FFF2-40B4-BE49-F238E27FC236}">
                <a16:creationId xmlns:a16="http://schemas.microsoft.com/office/drawing/2014/main" id="{739EE857-267B-6FA9-156D-2C6F799C112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51525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91" name="Rectangle 21">
            <a:extLst>
              <a:ext uri="{FF2B5EF4-FFF2-40B4-BE49-F238E27FC236}">
                <a16:creationId xmlns:a16="http://schemas.microsoft.com/office/drawing/2014/main" id="{7F148348-040B-7420-9E13-629B6F5EE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425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disk </a:t>
            </a:r>
          </a:p>
          <a:p>
            <a:pPr algn="ctr"/>
            <a:r>
              <a:rPr lang="en-US" altLang="en-US" sz="1600" b="1"/>
              <a:t>controller</a:t>
            </a:r>
          </a:p>
        </p:txBody>
      </p:sp>
      <p:sp>
        <p:nvSpPr>
          <p:cNvPr id="58392" name="AutoShape 22">
            <a:extLst>
              <a:ext uri="{FF2B5EF4-FFF2-40B4-BE49-F238E27FC236}">
                <a16:creationId xmlns:a16="http://schemas.microsoft.com/office/drawing/2014/main" id="{502D5714-4978-64BF-91E3-913DA679A88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521075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93" name="Rectangle 23">
            <a:extLst>
              <a:ext uri="{FF2B5EF4-FFF2-40B4-BE49-F238E27FC236}">
                <a16:creationId xmlns:a16="http://schemas.microsoft.com/office/drawing/2014/main" id="{4F847FA2-EE20-AFF8-2177-A657FB632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975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graphics</a:t>
            </a:r>
          </a:p>
          <a:p>
            <a:pPr algn="ctr"/>
            <a:r>
              <a:rPr lang="en-US" altLang="en-US" sz="1600" b="1"/>
              <a:t>adapter</a:t>
            </a:r>
          </a:p>
        </p:txBody>
      </p:sp>
      <p:sp>
        <p:nvSpPr>
          <p:cNvPr id="58394" name="AutoShape 24">
            <a:extLst>
              <a:ext uri="{FF2B5EF4-FFF2-40B4-BE49-F238E27FC236}">
                <a16:creationId xmlns:a16="http://schemas.microsoft.com/office/drawing/2014/main" id="{F6599C7B-AA1B-72B3-0AB7-AFDD82BE887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44675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95" name="Rectangle 25">
            <a:extLst>
              <a:ext uri="{FF2B5EF4-FFF2-40B4-BE49-F238E27FC236}">
                <a16:creationId xmlns:a16="http://schemas.microsoft.com/office/drawing/2014/main" id="{F757A981-C993-407C-0E4E-8C452E503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5181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USB</a:t>
            </a:r>
          </a:p>
          <a:p>
            <a:pPr algn="ctr"/>
            <a:r>
              <a:rPr lang="en-US" altLang="en-US" sz="1600" b="1"/>
              <a:t>controller</a:t>
            </a:r>
          </a:p>
        </p:txBody>
      </p:sp>
      <p:sp>
        <p:nvSpPr>
          <p:cNvPr id="58396" name="Line 26">
            <a:extLst>
              <a:ext uri="{FF2B5EF4-FFF2-40B4-BE49-F238E27FC236}">
                <a16:creationId xmlns:a16="http://schemas.microsoft.com/office/drawing/2014/main" id="{470C08B2-960C-CBF9-AD15-CFDBEA52A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0375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Line 27">
            <a:extLst>
              <a:ext uri="{FF2B5EF4-FFF2-40B4-BE49-F238E27FC236}">
                <a16:creationId xmlns:a16="http://schemas.microsoft.com/office/drawing/2014/main" id="{CDAAB419-1CC7-71C0-4AC7-9EA424E34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2375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Text Box 28">
            <a:extLst>
              <a:ext uri="{FF2B5EF4-FFF2-40B4-BE49-F238E27FC236}">
                <a16:creationId xmlns:a16="http://schemas.microsoft.com/office/drawing/2014/main" id="{9D83A2DB-44F5-B977-EA67-E54D2A79D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94360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mouse</a:t>
            </a:r>
          </a:p>
        </p:txBody>
      </p:sp>
      <p:sp>
        <p:nvSpPr>
          <p:cNvPr id="58399" name="Text Box 29">
            <a:extLst>
              <a:ext uri="{FF2B5EF4-FFF2-40B4-BE49-F238E27FC236}">
                <a16:creationId xmlns:a16="http://schemas.microsoft.com/office/drawing/2014/main" id="{59E4866B-CCBA-78E8-2C38-EB694DB5D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5943600"/>
            <a:ext cx="108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keyboard</a:t>
            </a:r>
          </a:p>
        </p:txBody>
      </p:sp>
      <p:sp>
        <p:nvSpPr>
          <p:cNvPr id="58400" name="Line 30">
            <a:extLst>
              <a:ext uri="{FF2B5EF4-FFF2-40B4-BE49-F238E27FC236}">
                <a16:creationId xmlns:a16="http://schemas.microsoft.com/office/drawing/2014/main" id="{5A28D7F2-0259-1939-44E1-2CE985857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7775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1" name="Text Box 31">
            <a:extLst>
              <a:ext uri="{FF2B5EF4-FFF2-40B4-BE49-F238E27FC236}">
                <a16:creationId xmlns:a16="http://schemas.microsoft.com/office/drawing/2014/main" id="{8F0872A0-9B0E-536E-986C-7E78B89CF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0888" y="5943600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monitor</a:t>
            </a:r>
          </a:p>
        </p:txBody>
      </p:sp>
      <p:sp>
        <p:nvSpPr>
          <p:cNvPr id="58402" name="AutoShape 32">
            <a:extLst>
              <a:ext uri="{FF2B5EF4-FFF2-40B4-BE49-F238E27FC236}">
                <a16:creationId xmlns:a16="http://schemas.microsoft.com/office/drawing/2014/main" id="{34BAFFDF-4D7D-81B2-3E5A-2F03B16FD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8025" y="6096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disk</a:t>
            </a:r>
          </a:p>
        </p:txBody>
      </p:sp>
      <p:sp>
        <p:nvSpPr>
          <p:cNvPr id="58403" name="AutoShape 33">
            <a:extLst>
              <a:ext uri="{FF2B5EF4-FFF2-40B4-BE49-F238E27FC236}">
                <a16:creationId xmlns:a16="http://schemas.microsoft.com/office/drawing/2014/main" id="{C9CB3BE1-ADCF-BC53-1976-25873151F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42545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404" name="Rectangle 34">
            <a:extLst>
              <a:ext uri="{FF2B5EF4-FFF2-40B4-BE49-F238E27FC236}">
                <a16:creationId xmlns:a16="http://schemas.microsoft.com/office/drawing/2014/main" id="{B6CB3A53-5B12-F884-955A-7A3127B43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4424363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405" name="Rectangle 35">
            <a:extLst>
              <a:ext uri="{FF2B5EF4-FFF2-40B4-BE49-F238E27FC236}">
                <a16:creationId xmlns:a16="http://schemas.microsoft.com/office/drawing/2014/main" id="{10C904DF-F84E-F962-FC9F-79F30D989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9350" y="441483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406" name="Rectangle 36">
            <a:extLst>
              <a:ext uri="{FF2B5EF4-FFF2-40B4-BE49-F238E27FC236}">
                <a16:creationId xmlns:a16="http://schemas.microsoft.com/office/drawing/2014/main" id="{B0CA35CB-2852-2E4D-795F-91D26F54C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975" y="4405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407" name="Text Box 37">
            <a:extLst>
              <a:ext uri="{FF2B5EF4-FFF2-40B4-BE49-F238E27FC236}">
                <a16:creationId xmlns:a16="http://schemas.microsoft.com/office/drawing/2014/main" id="{93565DAA-79A1-8EAA-45E9-A9EEA2E74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0" y="4051300"/>
            <a:ext cx="874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I/O bus</a:t>
            </a:r>
          </a:p>
        </p:txBody>
      </p:sp>
      <p:sp>
        <p:nvSpPr>
          <p:cNvPr id="58408" name="Rectangle 38">
            <a:extLst>
              <a:ext uri="{FF2B5EF4-FFF2-40B4-BE49-F238E27FC236}">
                <a16:creationId xmlns:a16="http://schemas.microsoft.com/office/drawing/2014/main" id="{72BCF843-8854-0A88-511D-B1FC0BFF9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313" y="4343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409" name="Line 39">
            <a:extLst>
              <a:ext uri="{FF2B5EF4-FFF2-40B4-BE49-F238E27FC236}">
                <a16:creationId xmlns:a16="http://schemas.microsoft.com/office/drawing/2014/main" id="{C26845CA-BB17-6B0E-95B9-12965B349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4113" y="3289300"/>
            <a:ext cx="1965325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10" name="Line 40">
            <a:extLst>
              <a:ext uri="{FF2B5EF4-FFF2-40B4-BE49-F238E27FC236}">
                <a16:creationId xmlns:a16="http://schemas.microsoft.com/office/drawing/2014/main" id="{314EBDF7-9242-0F84-1D21-E299233CF6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2213" y="3289300"/>
            <a:ext cx="0" cy="11350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11" name="Line 41">
            <a:extLst>
              <a:ext uri="{FF2B5EF4-FFF2-40B4-BE49-F238E27FC236}">
                <a16:creationId xmlns:a16="http://schemas.microsoft.com/office/drawing/2014/main" id="{66EF8C88-4E4E-E740-3E68-F50D861A3A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4113" y="44529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12" name="Line 42">
            <a:extLst>
              <a:ext uri="{FF2B5EF4-FFF2-40B4-BE49-F238E27FC236}">
                <a16:creationId xmlns:a16="http://schemas.microsoft.com/office/drawing/2014/main" id="{E6A61528-A5C9-34BF-E66E-B45179120C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9175" y="4424363"/>
            <a:ext cx="0" cy="1671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13" name="Rectangle 43">
            <a:extLst>
              <a:ext uri="{FF2B5EF4-FFF2-40B4-BE49-F238E27FC236}">
                <a16:creationId xmlns:a16="http://schemas.microsoft.com/office/drawing/2014/main" id="{3971A8A1-31C8-AD25-5A93-6E741E072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225" y="3079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bus interface</a:t>
            </a:r>
          </a:p>
        </p:txBody>
      </p:sp>
      <p:sp>
        <p:nvSpPr>
          <p:cNvPr id="58414" name="Text Box 44">
            <a:extLst>
              <a:ext uri="{FF2B5EF4-FFF2-40B4-BE49-F238E27FC236}">
                <a16:creationId xmlns:a16="http://schemas.microsoft.com/office/drawing/2014/main" id="{6084A5F8-B24D-DEED-C0ED-B6DE6FFF6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1446213"/>
            <a:ext cx="43957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Tahoma" panose="020B0604030504040204" pitchFamily="34" charset="0"/>
              </a:rPr>
              <a:t>Disk controller reads the sector and performs a direct memory access (DMA) transfer into main memory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>
            <a:extLst>
              <a:ext uri="{FF2B5EF4-FFF2-40B4-BE49-F238E27FC236}">
                <a16:creationId xmlns:a16="http://schemas.microsoft.com/office/drawing/2014/main" id="{2DEED5FA-1D27-C28C-CF3E-1C59F850C18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9394" name="Footer Placeholder 4">
            <a:extLst>
              <a:ext uri="{FF2B5EF4-FFF2-40B4-BE49-F238E27FC236}">
                <a16:creationId xmlns:a16="http://schemas.microsoft.com/office/drawing/2014/main" id="{A089756F-F877-0C5E-7B44-4ABD6DB5B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59395" name="Slide Number Placeholder 5">
            <a:extLst>
              <a:ext uri="{FF2B5EF4-FFF2-40B4-BE49-F238E27FC236}">
                <a16:creationId xmlns:a16="http://schemas.microsoft.com/office/drawing/2014/main" id="{5A7DB5CE-7C76-C5E5-32DB-47F5D257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AD1EF6C4-D30E-4428-8279-6B333517D71A}" type="slidenum">
              <a:rPr lang="en-US" altLang="en-US">
                <a:latin typeface="Arial" panose="020B0604020202020204" pitchFamily="34" charset="0"/>
              </a:rPr>
              <a:pPr/>
              <a:t>47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56AE5A03-3A0B-CA32-6DCA-C059AB0E6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1371600"/>
            <a:ext cx="2971800" cy="2438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id="{2E9CD4E9-FD74-9926-1566-7F2B1A246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41313"/>
            <a:ext cx="6959600" cy="573087"/>
          </a:xfrm>
        </p:spPr>
        <p:txBody>
          <a:bodyPr/>
          <a:lstStyle/>
          <a:p>
            <a:pPr eaLnBrk="1" hangingPunct="1"/>
            <a:r>
              <a:rPr lang="en-US" altLang="en-US"/>
              <a:t>Reading a Disk Sector: Step 3</a:t>
            </a:r>
          </a:p>
        </p:txBody>
      </p:sp>
      <p:sp>
        <p:nvSpPr>
          <p:cNvPr id="59398" name="Rectangle 4">
            <a:extLst>
              <a:ext uri="{FF2B5EF4-FFF2-40B4-BE49-F238E27FC236}">
                <a16:creationId xmlns:a16="http://schemas.microsoft.com/office/drawing/2014/main" id="{CAD2874C-DB74-CE2A-C25A-EFFB53A1F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388" y="28956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main</a:t>
            </a:r>
          </a:p>
          <a:p>
            <a:pPr algn="ctr"/>
            <a:r>
              <a:rPr lang="en-US" altLang="en-US" sz="1600" b="1"/>
              <a:t>memory</a:t>
            </a:r>
          </a:p>
        </p:txBody>
      </p:sp>
      <p:sp>
        <p:nvSpPr>
          <p:cNvPr id="59399" name="AutoShape 5">
            <a:extLst>
              <a:ext uri="{FF2B5EF4-FFF2-40B4-BE49-F238E27FC236}">
                <a16:creationId xmlns:a16="http://schemas.microsoft.com/office/drawing/2014/main" id="{EA0C3703-D6C5-6AFE-D72E-1A37DE737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3388" y="3048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00" name="Rectangle 6">
            <a:extLst>
              <a:ext uri="{FF2B5EF4-FFF2-40B4-BE49-F238E27FC236}">
                <a16:creationId xmlns:a16="http://schemas.microsoft.com/office/drawing/2014/main" id="{532D8BEA-9B08-1E86-964D-F5C6F023A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988" y="30797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1600" b="1"/>
          </a:p>
        </p:txBody>
      </p:sp>
      <p:sp>
        <p:nvSpPr>
          <p:cNvPr id="59401" name="AutoShape 7">
            <a:extLst>
              <a:ext uri="{FF2B5EF4-FFF2-40B4-BE49-F238E27FC236}">
                <a16:creationId xmlns:a16="http://schemas.microsoft.com/office/drawing/2014/main" id="{ECFE405C-605A-749F-091F-82CC38144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1663" y="30480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02" name="Rectangle 8">
            <a:extLst>
              <a:ext uri="{FF2B5EF4-FFF2-40B4-BE49-F238E27FC236}">
                <a16:creationId xmlns:a16="http://schemas.microsoft.com/office/drawing/2014/main" id="{DCEEE19D-12E4-F6A3-6349-B6CA6FFC0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413" y="1752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03" name="Rectangle 9">
            <a:extLst>
              <a:ext uri="{FF2B5EF4-FFF2-40B4-BE49-F238E27FC236}">
                <a16:creationId xmlns:a16="http://schemas.microsoft.com/office/drawing/2014/main" id="{7276A814-7D7E-43F1-4617-F78C6BA0F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413" y="1905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04" name="Rectangle 10">
            <a:extLst>
              <a:ext uri="{FF2B5EF4-FFF2-40B4-BE49-F238E27FC236}">
                <a16:creationId xmlns:a16="http://schemas.microsoft.com/office/drawing/2014/main" id="{E0EC5215-1300-6CE8-FAB9-55C581DFC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413" y="2057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05" name="Rectangle 11">
            <a:extLst>
              <a:ext uri="{FF2B5EF4-FFF2-40B4-BE49-F238E27FC236}">
                <a16:creationId xmlns:a16="http://schemas.microsoft.com/office/drawing/2014/main" id="{E8B25A21-5EAF-1436-B076-3720AF81F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413" y="2209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06" name="Rectangle 12">
            <a:extLst>
              <a:ext uri="{FF2B5EF4-FFF2-40B4-BE49-F238E27FC236}">
                <a16:creationId xmlns:a16="http://schemas.microsoft.com/office/drawing/2014/main" id="{47420861-6EDD-3BA7-B214-D66CA0E17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413" y="2362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07" name="AutoShape 13">
            <a:extLst>
              <a:ext uri="{FF2B5EF4-FFF2-40B4-BE49-F238E27FC236}">
                <a16:creationId xmlns:a16="http://schemas.microsoft.com/office/drawing/2014/main" id="{B8EB3356-44A9-BF88-A744-D4302C1D4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525" y="1752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08" name="AutoShape 14">
            <a:extLst>
              <a:ext uri="{FF2B5EF4-FFF2-40B4-BE49-F238E27FC236}">
                <a16:creationId xmlns:a16="http://schemas.microsoft.com/office/drawing/2014/main" id="{55A323DD-3BD3-1938-7062-636E6740BB2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841625" y="2133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09" name="Rectangle 15">
            <a:extLst>
              <a:ext uri="{FF2B5EF4-FFF2-40B4-BE49-F238E27FC236}">
                <a16:creationId xmlns:a16="http://schemas.microsoft.com/office/drawing/2014/main" id="{320011D1-B0A8-5091-24A6-20346D753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5025" y="1600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ALU</a:t>
            </a:r>
          </a:p>
        </p:txBody>
      </p:sp>
      <p:sp>
        <p:nvSpPr>
          <p:cNvPr id="59410" name="Text Box 16">
            <a:extLst>
              <a:ext uri="{FF2B5EF4-FFF2-40B4-BE49-F238E27FC236}">
                <a16:creationId xmlns:a16="http://schemas.microsoft.com/office/drawing/2014/main" id="{05BDF472-8E7F-E4E9-D911-43543BC2E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1431925"/>
            <a:ext cx="1282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register file</a:t>
            </a:r>
          </a:p>
        </p:txBody>
      </p:sp>
      <p:sp>
        <p:nvSpPr>
          <p:cNvPr id="59411" name="AutoShape 17">
            <a:extLst>
              <a:ext uri="{FF2B5EF4-FFF2-40B4-BE49-F238E27FC236}">
                <a16:creationId xmlns:a16="http://schemas.microsoft.com/office/drawing/2014/main" id="{EF003A13-630C-2328-C77A-89D613FC0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025" y="2590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12" name="Text Box 18">
            <a:extLst>
              <a:ext uri="{FF2B5EF4-FFF2-40B4-BE49-F238E27FC236}">
                <a16:creationId xmlns:a16="http://schemas.microsoft.com/office/drawing/2014/main" id="{D43956FE-8042-1F46-6BBD-1095B88DA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108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CPU chip</a:t>
            </a:r>
          </a:p>
        </p:txBody>
      </p:sp>
      <p:sp>
        <p:nvSpPr>
          <p:cNvPr id="59413" name="AutoShape 19">
            <a:extLst>
              <a:ext uri="{FF2B5EF4-FFF2-40B4-BE49-F238E27FC236}">
                <a16:creationId xmlns:a16="http://schemas.microsoft.com/office/drawing/2014/main" id="{87E0D163-DAC4-CE8A-559A-365975D2E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3733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14" name="AutoShape 20">
            <a:extLst>
              <a:ext uri="{FF2B5EF4-FFF2-40B4-BE49-F238E27FC236}">
                <a16:creationId xmlns:a16="http://schemas.microsoft.com/office/drawing/2014/main" id="{01A808AB-EC9D-293B-2228-FF81F174734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927725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15" name="Rectangle 21">
            <a:extLst>
              <a:ext uri="{FF2B5EF4-FFF2-40B4-BE49-F238E27FC236}">
                <a16:creationId xmlns:a16="http://schemas.microsoft.com/office/drawing/2014/main" id="{0B1F7440-A756-8A2B-91C8-7583A60ED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disk </a:t>
            </a:r>
          </a:p>
          <a:p>
            <a:pPr algn="ctr"/>
            <a:r>
              <a:rPr lang="en-US" altLang="en-US" sz="1600" b="1"/>
              <a:t>controller</a:t>
            </a:r>
          </a:p>
        </p:txBody>
      </p:sp>
      <p:sp>
        <p:nvSpPr>
          <p:cNvPr id="59416" name="AutoShape 22">
            <a:extLst>
              <a:ext uri="{FF2B5EF4-FFF2-40B4-BE49-F238E27FC236}">
                <a16:creationId xmlns:a16="http://schemas.microsoft.com/office/drawing/2014/main" id="{EBCCEAC7-44EE-D993-8669-AEA38E0A750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597275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17" name="Rectangle 23">
            <a:extLst>
              <a:ext uri="{FF2B5EF4-FFF2-40B4-BE49-F238E27FC236}">
                <a16:creationId xmlns:a16="http://schemas.microsoft.com/office/drawing/2014/main" id="{6E6EFE76-EB9F-E3CD-61CA-7B2F96CDA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graphics</a:t>
            </a:r>
          </a:p>
          <a:p>
            <a:pPr algn="ctr"/>
            <a:r>
              <a:rPr lang="en-US" altLang="en-US" sz="1600" b="1"/>
              <a:t>adapter</a:t>
            </a:r>
          </a:p>
        </p:txBody>
      </p:sp>
      <p:sp>
        <p:nvSpPr>
          <p:cNvPr id="59418" name="AutoShape 24">
            <a:extLst>
              <a:ext uri="{FF2B5EF4-FFF2-40B4-BE49-F238E27FC236}">
                <a16:creationId xmlns:a16="http://schemas.microsoft.com/office/drawing/2014/main" id="{7C6918CB-072A-F249-B5CF-D224E9D801D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20875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19" name="Rectangle 25">
            <a:extLst>
              <a:ext uri="{FF2B5EF4-FFF2-40B4-BE49-F238E27FC236}">
                <a16:creationId xmlns:a16="http://schemas.microsoft.com/office/drawing/2014/main" id="{1EFD2D7B-A17D-B321-30E1-17FFC4248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7975" y="5181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USB</a:t>
            </a:r>
          </a:p>
          <a:p>
            <a:pPr algn="ctr"/>
            <a:r>
              <a:rPr lang="en-US" altLang="en-US" sz="1600" b="1"/>
              <a:t>controller</a:t>
            </a:r>
          </a:p>
        </p:txBody>
      </p:sp>
      <p:sp>
        <p:nvSpPr>
          <p:cNvPr id="59420" name="Line 26">
            <a:extLst>
              <a:ext uri="{FF2B5EF4-FFF2-40B4-BE49-F238E27FC236}">
                <a16:creationId xmlns:a16="http://schemas.microsoft.com/office/drawing/2014/main" id="{F981DEF8-15CE-EA0A-B14C-A346ED8CB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6575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1" name="Line 27">
            <a:extLst>
              <a:ext uri="{FF2B5EF4-FFF2-40B4-BE49-F238E27FC236}">
                <a16:creationId xmlns:a16="http://schemas.microsoft.com/office/drawing/2014/main" id="{DD7E48AD-C9C4-D857-3B72-D82F14015D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8575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2" name="Text Box 28">
            <a:extLst>
              <a:ext uri="{FF2B5EF4-FFF2-40B4-BE49-F238E27FC236}">
                <a16:creationId xmlns:a16="http://schemas.microsoft.com/office/drawing/2014/main" id="{A4D16BF8-C81C-257F-1F7D-FB69ACC93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94360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mouse</a:t>
            </a:r>
          </a:p>
        </p:txBody>
      </p:sp>
      <p:sp>
        <p:nvSpPr>
          <p:cNvPr id="59423" name="Text Box 29">
            <a:extLst>
              <a:ext uri="{FF2B5EF4-FFF2-40B4-BE49-F238E27FC236}">
                <a16:creationId xmlns:a16="http://schemas.microsoft.com/office/drawing/2014/main" id="{DE114EC0-9EC4-2791-B811-7AB90ED51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9463" y="5943600"/>
            <a:ext cx="108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keyboard</a:t>
            </a:r>
          </a:p>
        </p:txBody>
      </p:sp>
      <p:sp>
        <p:nvSpPr>
          <p:cNvPr id="59424" name="Line 30">
            <a:extLst>
              <a:ext uri="{FF2B5EF4-FFF2-40B4-BE49-F238E27FC236}">
                <a16:creationId xmlns:a16="http://schemas.microsoft.com/office/drawing/2014/main" id="{501EBB7F-3BD5-387C-F041-4CC4CE610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5" name="Text Box 31">
            <a:extLst>
              <a:ext uri="{FF2B5EF4-FFF2-40B4-BE49-F238E27FC236}">
                <a16:creationId xmlns:a16="http://schemas.microsoft.com/office/drawing/2014/main" id="{F85204B1-A4C1-B4F0-C332-CD5FD82ED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088" y="5943600"/>
            <a:ext cx="941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monitor</a:t>
            </a:r>
          </a:p>
        </p:txBody>
      </p:sp>
      <p:sp>
        <p:nvSpPr>
          <p:cNvPr id="59426" name="Line 32">
            <a:extLst>
              <a:ext uri="{FF2B5EF4-FFF2-40B4-BE49-F238E27FC236}">
                <a16:creationId xmlns:a16="http://schemas.microsoft.com/office/drawing/2014/main" id="{59D03F96-0496-DF5B-1614-4C71D33FC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9025" y="571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7" name="AutoShape 33">
            <a:extLst>
              <a:ext uri="{FF2B5EF4-FFF2-40B4-BE49-F238E27FC236}">
                <a16:creationId xmlns:a16="http://schemas.microsoft.com/office/drawing/2014/main" id="{F3B921FF-68C2-64E7-44E8-F8922CBB5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5" y="6096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disk</a:t>
            </a:r>
          </a:p>
        </p:txBody>
      </p:sp>
      <p:sp>
        <p:nvSpPr>
          <p:cNvPr id="59428" name="AutoShape 34">
            <a:extLst>
              <a:ext uri="{FF2B5EF4-FFF2-40B4-BE49-F238E27FC236}">
                <a16:creationId xmlns:a16="http://schemas.microsoft.com/office/drawing/2014/main" id="{9F114E58-6BC9-1D1C-A29A-AEF9158C9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825" y="42545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29" name="Rectangle 35">
            <a:extLst>
              <a:ext uri="{FF2B5EF4-FFF2-40B4-BE49-F238E27FC236}">
                <a16:creationId xmlns:a16="http://schemas.microsoft.com/office/drawing/2014/main" id="{19352F24-CDBB-CA28-3F59-FFFB8588D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0" y="4424363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30" name="Rectangle 36">
            <a:extLst>
              <a:ext uri="{FF2B5EF4-FFF2-40B4-BE49-F238E27FC236}">
                <a16:creationId xmlns:a16="http://schemas.microsoft.com/office/drawing/2014/main" id="{DE7639AC-95DA-0058-EE91-700741606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441483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31" name="Rectangle 37">
            <a:extLst>
              <a:ext uri="{FF2B5EF4-FFF2-40B4-BE49-F238E27FC236}">
                <a16:creationId xmlns:a16="http://schemas.microsoft.com/office/drawing/2014/main" id="{8F63A610-D586-2CB2-0764-EB1B46E50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9175" y="4405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32" name="Text Box 38">
            <a:extLst>
              <a:ext uri="{FF2B5EF4-FFF2-40B4-BE49-F238E27FC236}">
                <a16:creationId xmlns:a16="http://schemas.microsoft.com/office/drawing/2014/main" id="{6EC92795-BC99-9F24-D60B-A514053FA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4051300"/>
            <a:ext cx="874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I/O bus</a:t>
            </a:r>
          </a:p>
        </p:txBody>
      </p:sp>
      <p:sp>
        <p:nvSpPr>
          <p:cNvPr id="59433" name="Rectangle 39">
            <a:extLst>
              <a:ext uri="{FF2B5EF4-FFF2-40B4-BE49-F238E27FC236}">
                <a16:creationId xmlns:a16="http://schemas.microsoft.com/office/drawing/2014/main" id="{60637364-2BB9-E1D0-DB71-1DB2F4B8F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513" y="4343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9434" name="Line 40">
            <a:extLst>
              <a:ext uri="{FF2B5EF4-FFF2-40B4-BE49-F238E27FC236}">
                <a16:creationId xmlns:a16="http://schemas.microsoft.com/office/drawing/2014/main" id="{B5792205-75F7-42EA-0160-639FA53E60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86225" y="2603500"/>
            <a:ext cx="1017588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35" name="Line 41">
            <a:extLst>
              <a:ext uri="{FF2B5EF4-FFF2-40B4-BE49-F238E27FC236}">
                <a16:creationId xmlns:a16="http://schemas.microsoft.com/office/drawing/2014/main" id="{3BE607CA-E33B-33A0-DA86-4EE883576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8413" y="2590800"/>
            <a:ext cx="0" cy="18335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36" name="Line 42">
            <a:extLst>
              <a:ext uri="{FF2B5EF4-FFF2-40B4-BE49-F238E27FC236}">
                <a16:creationId xmlns:a16="http://schemas.microsoft.com/office/drawing/2014/main" id="{F4EB835E-111C-07DD-8EFA-07C560A130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0313" y="44529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37" name="Line 43">
            <a:extLst>
              <a:ext uri="{FF2B5EF4-FFF2-40B4-BE49-F238E27FC236}">
                <a16:creationId xmlns:a16="http://schemas.microsoft.com/office/drawing/2014/main" id="{AABA99F3-1B53-204D-C6FB-12F1552713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69025" y="4424363"/>
            <a:ext cx="6350" cy="782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38" name="Rectangle 44">
            <a:extLst>
              <a:ext uri="{FF2B5EF4-FFF2-40B4-BE49-F238E27FC236}">
                <a16:creationId xmlns:a16="http://schemas.microsoft.com/office/drawing/2014/main" id="{15DE54CD-0C7A-CF85-4DF1-677B1CB25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1425" y="3079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bus interface</a:t>
            </a:r>
          </a:p>
        </p:txBody>
      </p:sp>
      <p:sp>
        <p:nvSpPr>
          <p:cNvPr id="59439" name="Text Box 45">
            <a:extLst>
              <a:ext uri="{FF2B5EF4-FFF2-40B4-BE49-F238E27FC236}">
                <a16:creationId xmlns:a16="http://schemas.microsoft.com/office/drawing/2014/main" id="{0C6E3041-0E48-F7C9-5FE7-BB777800D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219200"/>
            <a:ext cx="43957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Tahoma" panose="020B0604030504040204" pitchFamily="34" charset="0"/>
              </a:rPr>
              <a:t>When the DMA transfer completes, the disk controller notifies the CPU with an interrupt (i.e., asserts a special “interrupt” pin on the CPU)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CD188F4D-9C39-4803-ED70-EB0731AEF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B59996F5-59BF-9D67-C1B6-5B7D19E5F9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Appreciate the ingenuity of UNIX I/O model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choose the right I/O interface for the task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use that I/O interface robustly and efficiently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perform I/O redirection and file sharing between processes</a:t>
            </a:r>
          </a:p>
        </p:txBody>
      </p:sp>
      <p:sp>
        <p:nvSpPr>
          <p:cNvPr id="16387" name="Date Placeholder 3">
            <a:extLst>
              <a:ext uri="{FF2B5EF4-FFF2-40B4-BE49-F238E27FC236}">
                <a16:creationId xmlns:a16="http://schemas.microsoft.com/office/drawing/2014/main" id="{80C55762-7143-032F-41B4-980A7FA64E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6388" name="Footer Placeholder 4">
            <a:extLst>
              <a:ext uri="{FF2B5EF4-FFF2-40B4-BE49-F238E27FC236}">
                <a16:creationId xmlns:a16="http://schemas.microsoft.com/office/drawing/2014/main" id="{A5FCE2C5-35C5-7DE2-8710-31898586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16389" name="Slide Number Placeholder 5">
            <a:extLst>
              <a:ext uri="{FF2B5EF4-FFF2-40B4-BE49-F238E27FC236}">
                <a16:creationId xmlns:a16="http://schemas.microsoft.com/office/drawing/2014/main" id="{F6E3EA5A-D187-C04F-C5DE-07493A489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3C5D6F-020F-4507-9D16-D50623DD9526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61431A8C-4F64-79EB-BB52-9C9A086C3B7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8B3280D7-5C2B-1EEB-2D2C-BEFC0CDF4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3C00EE55-C770-DD67-2C08-93DEC37D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15DE800A-E7C1-4684-A5DC-2A9790AD658E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B3DC044C-11B8-23CE-875B-83AA6B56B4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Files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F39DB942-F8F2-4863-438C-7DE589775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Unix file is a sequence of m bytes:</a:t>
            </a:r>
          </a:p>
          <a:p>
            <a:pPr lvl="1" eaLnBrk="1" hangingPunct="1"/>
            <a:r>
              <a:rPr lang="en-US" altLang="en-US" i="1"/>
              <a:t>B</a:t>
            </a:r>
            <a:r>
              <a:rPr lang="en-US" altLang="en-US" i="1" baseline="-25000"/>
              <a:t>0</a:t>
            </a:r>
            <a:r>
              <a:rPr lang="en-US" altLang="en-US"/>
              <a:t>,</a:t>
            </a:r>
            <a:r>
              <a:rPr lang="en-US" altLang="en-US" i="1"/>
              <a:t> B</a:t>
            </a:r>
            <a:r>
              <a:rPr lang="en-US" altLang="en-US" i="1" baseline="-25000"/>
              <a:t>1</a:t>
            </a:r>
            <a:r>
              <a:rPr lang="en-US" altLang="en-US"/>
              <a:t>,</a:t>
            </a:r>
            <a:r>
              <a:rPr lang="en-US" altLang="en-US" i="1"/>
              <a:t> </a:t>
            </a:r>
            <a:r>
              <a:rPr lang="en-US" altLang="en-US"/>
              <a:t>...</a:t>
            </a:r>
            <a:r>
              <a:rPr lang="en-US" altLang="en-US" i="1"/>
              <a:t> </a:t>
            </a:r>
            <a:r>
              <a:rPr lang="en-US" altLang="en-US"/>
              <a:t>,</a:t>
            </a:r>
            <a:r>
              <a:rPr lang="en-US" altLang="en-US" i="1"/>
              <a:t> B</a:t>
            </a:r>
            <a:r>
              <a:rPr lang="en-US" altLang="en-US" i="1" baseline="-25000"/>
              <a:t>k</a:t>
            </a:r>
            <a:r>
              <a:rPr lang="en-US" altLang="en-US" i="1"/>
              <a:t> </a:t>
            </a:r>
            <a:r>
              <a:rPr lang="en-US" altLang="en-US"/>
              <a:t>,</a:t>
            </a:r>
            <a:r>
              <a:rPr lang="en-US" altLang="en-US" i="1"/>
              <a:t> </a:t>
            </a:r>
            <a:r>
              <a:rPr lang="en-US" altLang="en-US"/>
              <a:t>...</a:t>
            </a:r>
            <a:r>
              <a:rPr lang="en-US" altLang="en-US" i="1"/>
              <a:t> </a:t>
            </a:r>
            <a:r>
              <a:rPr lang="en-US" altLang="en-US"/>
              <a:t>,</a:t>
            </a:r>
            <a:r>
              <a:rPr lang="en-US" altLang="en-US" i="1"/>
              <a:t> B</a:t>
            </a:r>
            <a:r>
              <a:rPr lang="en-US" altLang="en-US" i="1" baseline="-25000"/>
              <a:t>m-1</a:t>
            </a:r>
          </a:p>
          <a:p>
            <a:pPr eaLnBrk="1" hangingPunct="1"/>
            <a:r>
              <a:rPr lang="en-US" altLang="en-US"/>
              <a:t>All I/O devices are represented as files:</a:t>
            </a:r>
          </a:p>
          <a:p>
            <a:pPr lvl="1" eaLnBrk="1" hangingPunct="1"/>
            <a:r>
              <a:rPr lang="en-US" altLang="en-US"/>
              <a:t>/dev/fd/0      (stdin)</a:t>
            </a:r>
          </a:p>
          <a:p>
            <a:pPr lvl="1" eaLnBrk="1" hangingPunct="1"/>
            <a:r>
              <a:rPr lang="en-US" altLang="en-US"/>
              <a:t>/dev/sd1a      (disk)  </a:t>
            </a:r>
          </a:p>
          <a:p>
            <a:pPr lvl="1" eaLnBrk="1" hangingPunct="1"/>
            <a:r>
              <a:rPr lang="en-US" altLang="en-US"/>
              <a:t>/dev/tty         (terminal)</a:t>
            </a:r>
          </a:p>
          <a:p>
            <a:pPr eaLnBrk="1" hangingPunct="1"/>
            <a:r>
              <a:rPr lang="en-US" altLang="en-US"/>
              <a:t>Even the kernel is represented as a file:</a:t>
            </a:r>
          </a:p>
          <a:p>
            <a:pPr lvl="1" eaLnBrk="1" hangingPunct="1"/>
            <a:r>
              <a:rPr lang="en-US" altLang="en-US"/>
              <a:t>/dev/kmem   (kernel memory image) </a:t>
            </a:r>
          </a:p>
          <a:p>
            <a:pPr lvl="1" eaLnBrk="1" hangingPunct="1"/>
            <a:r>
              <a:rPr lang="en-US" altLang="en-US"/>
              <a:t>/proc              (kernel data structures)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>
            <a:extLst>
              <a:ext uri="{FF2B5EF4-FFF2-40B4-BE49-F238E27FC236}">
                <a16:creationId xmlns:a16="http://schemas.microsoft.com/office/drawing/2014/main" id="{B4C44496-28D4-1EB3-10D8-90D997469F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4A144D95-5CC1-8B23-CD33-F67A7BD80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76F092CF-DE98-C90F-2075-9532A285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FEA298-B3DD-402F-A2AC-61AE942D5DF2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C74E4080-D587-37A3-6DA4-2E364DFCE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File Types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D0C2D146-653D-9A64-7F70-3798E3221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Regular file</a:t>
            </a:r>
          </a:p>
          <a:p>
            <a:pPr lvl="1" eaLnBrk="1" hangingPunct="1"/>
            <a:r>
              <a:rPr lang="en-US" altLang="en-US" sz="1800"/>
              <a:t>Binary or text file</a:t>
            </a:r>
          </a:p>
          <a:p>
            <a:pPr lvl="1" eaLnBrk="1" hangingPunct="1"/>
            <a:r>
              <a:rPr lang="en-US" altLang="en-US" sz="1800"/>
              <a:t>Unix does not know the difference!</a:t>
            </a:r>
          </a:p>
          <a:p>
            <a:pPr eaLnBrk="1" hangingPunct="1"/>
            <a:r>
              <a:rPr lang="en-US" altLang="en-US" sz="2000"/>
              <a:t>Directory file</a:t>
            </a:r>
          </a:p>
          <a:p>
            <a:pPr lvl="1" eaLnBrk="1" hangingPunct="1"/>
            <a:r>
              <a:rPr lang="en-US" altLang="en-US" sz="1800"/>
              <a:t>A file that contains the names and locations of other files</a:t>
            </a:r>
          </a:p>
          <a:p>
            <a:pPr eaLnBrk="1" hangingPunct="1"/>
            <a:r>
              <a:rPr lang="en-US" altLang="en-US" sz="2000"/>
              <a:t>Character special and block special files</a:t>
            </a:r>
          </a:p>
          <a:p>
            <a:pPr lvl="1" eaLnBrk="1" hangingPunct="1"/>
            <a:r>
              <a:rPr lang="en-US" altLang="en-US" sz="1800"/>
              <a:t>Terminals (character special) and disks (block special)</a:t>
            </a:r>
          </a:p>
          <a:p>
            <a:pPr eaLnBrk="1" hangingPunct="1"/>
            <a:r>
              <a:rPr lang="en-US" altLang="en-US" sz="2000"/>
              <a:t>FIFO (named pipe)</a:t>
            </a:r>
          </a:p>
          <a:p>
            <a:pPr lvl="1" eaLnBrk="1" hangingPunct="1"/>
            <a:r>
              <a:rPr lang="en-US" altLang="en-US" sz="1800"/>
              <a:t>A file type used for interprocess communication</a:t>
            </a:r>
          </a:p>
          <a:p>
            <a:pPr eaLnBrk="1" hangingPunct="1"/>
            <a:r>
              <a:rPr lang="en-US" altLang="en-US" sz="2000"/>
              <a:t>Socket</a:t>
            </a:r>
          </a:p>
          <a:p>
            <a:pPr lvl="1" eaLnBrk="1" hangingPunct="1"/>
            <a:r>
              <a:rPr lang="en-US" altLang="en-US" sz="1800"/>
              <a:t>A file type used for network communication between processes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E0637F1A-3F12-D3E0-CEBE-DC9656F51E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103126D8-2512-7AA6-7A29-F59BCBB5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EBFFD1F8-C05F-E65E-AD8A-A9248080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F2E40454-C840-411E-9891-9CF167569133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26866D0-9997-EE5C-BA42-FF2D453D8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I/O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62224993-8BF2-5699-B1EF-699438486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mapping of files to devices allows kernel to export simple interface called Unix I/O</a:t>
            </a:r>
          </a:p>
          <a:p>
            <a:pPr eaLnBrk="1" hangingPunct="1"/>
            <a:r>
              <a:rPr lang="en-US" altLang="en-US"/>
              <a:t>Key Unix idea: All input and output is handled in a consistent and uniform way</a:t>
            </a:r>
          </a:p>
          <a:p>
            <a:pPr eaLnBrk="1" hangingPunct="1"/>
            <a:r>
              <a:rPr lang="en-US" altLang="en-US"/>
              <a:t>Basic Unix I/O operations (system calls):  </a:t>
            </a:r>
          </a:p>
          <a:p>
            <a:pPr lvl="1" eaLnBrk="1" hangingPunct="1"/>
            <a:r>
              <a:rPr lang="en-US" altLang="en-US"/>
              <a:t>Opening and closing files</a:t>
            </a:r>
          </a:p>
          <a:p>
            <a:pPr lvl="2" eaLnBrk="1" hangingPunct="1"/>
            <a:r>
              <a:rPr lang="en-US" altLang="en-US">
                <a:latin typeface="Courier New" panose="02070309020205020404" pitchFamily="49" charset="0"/>
              </a:rPr>
              <a:t>open</a:t>
            </a:r>
            <a:r>
              <a:rPr lang="en-US" altLang="en-US"/>
              <a:t>() and </a:t>
            </a:r>
            <a:r>
              <a:rPr lang="en-US" altLang="en-US">
                <a:latin typeface="Courier New" panose="02070309020205020404" pitchFamily="49" charset="0"/>
              </a:rPr>
              <a:t>close</a:t>
            </a:r>
            <a:r>
              <a:rPr lang="en-US" altLang="en-US"/>
              <a:t>()</a:t>
            </a:r>
          </a:p>
          <a:p>
            <a:pPr lvl="1" eaLnBrk="1" hangingPunct="1"/>
            <a:r>
              <a:rPr lang="en-US" altLang="en-US"/>
              <a:t>Changing the current file position</a:t>
            </a:r>
          </a:p>
          <a:p>
            <a:pPr lvl="2" eaLnBrk="1" hangingPunct="1"/>
            <a:r>
              <a:rPr lang="en-US" altLang="en-US">
                <a:latin typeface="Courier New" panose="02070309020205020404" pitchFamily="49" charset="0"/>
              </a:rPr>
              <a:t>lseek</a:t>
            </a:r>
            <a:r>
              <a:rPr lang="en-US" altLang="en-US"/>
              <a:t>()</a:t>
            </a:r>
          </a:p>
          <a:p>
            <a:pPr lvl="1" eaLnBrk="1" hangingPunct="1"/>
            <a:r>
              <a:rPr lang="en-US" altLang="en-US"/>
              <a:t>Reading and writing a file</a:t>
            </a:r>
          </a:p>
          <a:p>
            <a:pPr lvl="2" eaLnBrk="1" hangingPunct="1"/>
            <a:r>
              <a:rPr lang="en-US" altLang="en-US">
                <a:latin typeface="Courier New" panose="02070309020205020404" pitchFamily="49" charset="0"/>
              </a:rPr>
              <a:t>read</a:t>
            </a:r>
            <a:r>
              <a:rPr lang="en-US" altLang="en-US"/>
              <a:t>() and  </a:t>
            </a:r>
            <a:r>
              <a:rPr lang="en-US" altLang="en-US">
                <a:latin typeface="Courier New" panose="02070309020205020404" pitchFamily="49" charset="0"/>
              </a:rPr>
              <a:t>write</a:t>
            </a:r>
            <a:r>
              <a:rPr lang="en-US" altLang="en-US"/>
              <a:t>()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07C70F83-128D-19D3-8F09-6321E0D840F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4EAB046A-3144-733C-5B40-A645816C3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System-level I/O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2ED0D69A-5E94-E1FE-E022-5F5D815F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F50AE7-4EC2-45C7-B4F6-D80A5D965CD6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7B4FE3DC-7319-6AD0-23F3-EF4D636CE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Opening Files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83E418-4E9B-31B9-3BD8-FE6BC04B4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/>
              <a:t>Opening a file informs the kernel that you are getting ready to access that file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Returns a small identifying integer file descriptor (-1 on error)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Each process created by a Unix shell begins with three open files: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0: standard input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1: standard output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2: standard error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Must specify mode: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O_RDONLY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O_WRONLY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O_RDWR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Writable files need additional information (O_CREAT, O_TRUNC, O_APPEND) and must also specify file permissions</a:t>
            </a:r>
          </a:p>
        </p:txBody>
      </p:sp>
      <p:sp>
        <p:nvSpPr>
          <p:cNvPr id="20486" name="Text Box 4">
            <a:extLst>
              <a:ext uri="{FF2B5EF4-FFF2-40B4-BE49-F238E27FC236}">
                <a16:creationId xmlns:a16="http://schemas.microsoft.com/office/drawing/2014/main" id="{1D928C70-D873-DA3C-A640-C0D43F5D1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36750"/>
            <a:ext cx="6324600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Courier New" panose="02070309020205020404" pitchFamily="49" charset="0"/>
              </a:rPr>
              <a:t>int fd;   /* file descriptor */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if ((fd = open(“/etc/hosts”, O_RDONLY)) &lt; 0) 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perror(“open”);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 exit(1);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63500" dist="107763" dir="2700000" algn="ctr" rotWithShape="0">
            <a:schemeClr val="bg2"/>
          </a:outerShdw>
        </a:effectLst>
      </a:spPr>
      <a:bodyPr vert="horz" wrap="non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63500" dist="107763" dir="2700000" algn="ctr" rotWithShape="0">
            <a:schemeClr val="bg2"/>
          </a:outerShdw>
        </a:effectLst>
      </a:spPr>
      <a:bodyPr vert="horz" wrap="non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63500" dist="107763" dir="2700000" algn="ctr" rotWithShape="0">
            <a:schemeClr val="bg2"/>
          </a:outerShdw>
        </a:effectLst>
      </a:spPr>
      <a:bodyPr vert="horz" wrap="non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63500" dist="107763" dir="2700000" algn="ctr" rotWithShape="0">
            <a:schemeClr val="bg2"/>
          </a:outerShdw>
        </a:effectLst>
      </a:spPr>
      <a:bodyPr vert="horz" wrap="non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4537</Words>
  <Application>Microsoft Office PowerPoint</Application>
  <PresentationFormat>On-screen Show (4:3)</PresentationFormat>
  <Paragraphs>932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Default Design</vt:lpstr>
      <vt:lpstr>Default Design</vt:lpstr>
      <vt:lpstr>fork() Revisited</vt:lpstr>
      <vt:lpstr>exec() Revisited</vt:lpstr>
      <vt:lpstr>Virtual Memory</vt:lpstr>
      <vt:lpstr>System-level I/O</vt:lpstr>
      <vt:lpstr>Objectives</vt:lpstr>
      <vt:lpstr>Unix Files</vt:lpstr>
      <vt:lpstr>Unix File Types</vt:lpstr>
      <vt:lpstr>Unix I/O</vt:lpstr>
      <vt:lpstr>Opening Files</vt:lpstr>
      <vt:lpstr>Closing Files</vt:lpstr>
      <vt:lpstr>Reading Files</vt:lpstr>
      <vt:lpstr>Writing Files</vt:lpstr>
      <vt:lpstr>Unix I/O Example</vt:lpstr>
      <vt:lpstr>Dealing with Short Counts</vt:lpstr>
      <vt:lpstr>The RIO Package</vt:lpstr>
      <vt:lpstr>Unbuffered RIO Input and Output</vt:lpstr>
      <vt:lpstr>Implementation of rio_readn</vt:lpstr>
      <vt:lpstr>Implementation of rio_writen</vt:lpstr>
      <vt:lpstr>Buffered RIO Input Functions</vt:lpstr>
      <vt:lpstr>Why is it more efficient?</vt:lpstr>
      <vt:lpstr>RIO Example</vt:lpstr>
      <vt:lpstr>File Metadata</vt:lpstr>
      <vt:lpstr>mmap() Example: Fast File Copy</vt:lpstr>
      <vt:lpstr>Example of Accessing File Metadata</vt:lpstr>
      <vt:lpstr>Accessing Directories</vt:lpstr>
      <vt:lpstr>How the Unix Kernel Represents Open Files</vt:lpstr>
      <vt:lpstr>File Sharing</vt:lpstr>
      <vt:lpstr>How Processes Share Files</vt:lpstr>
      <vt:lpstr>I/O Redirection</vt:lpstr>
      <vt:lpstr>I/O Redirection Example</vt:lpstr>
      <vt:lpstr>I/O Redirection Example (cont)</vt:lpstr>
      <vt:lpstr>I/O Redirection</vt:lpstr>
      <vt:lpstr>Accessing the Terminal</vt:lpstr>
      <vt:lpstr>Asynchronous I/O</vt:lpstr>
      <vt:lpstr>Concurrent Unix I/O</vt:lpstr>
      <vt:lpstr>Standard I/O Functions</vt:lpstr>
      <vt:lpstr>Unix I/O vs. Standard I/O vs. RIO</vt:lpstr>
      <vt:lpstr>Pros and Cons of Unix I/O</vt:lpstr>
      <vt:lpstr>Pros and Cons of Standard I/O</vt:lpstr>
      <vt:lpstr>Standard I/O Restrictions</vt:lpstr>
      <vt:lpstr>Standard I/O Workarounds</vt:lpstr>
      <vt:lpstr>Choosing I/O Functions</vt:lpstr>
      <vt:lpstr>Next Time</vt:lpstr>
      <vt:lpstr>A Typical Hardware System</vt:lpstr>
      <vt:lpstr>Reading a Disk Sector: Step 1</vt:lpstr>
      <vt:lpstr>Reading a Disk Sector: Step 2</vt:lpstr>
      <vt:lpstr>Reading a Disk Sector: Step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System-level I/O</dc:title>
  <dc:creator/>
  <cp:lastModifiedBy/>
  <cp:revision>62</cp:revision>
  <cp:lastPrinted>2010-11-02T19:23:15Z</cp:lastPrinted>
  <dcterms:created xsi:type="dcterms:W3CDTF">1901-01-01T06:00:00Z</dcterms:created>
  <dcterms:modified xsi:type="dcterms:W3CDTF">2024-03-26T18:01:06Z</dcterms:modified>
</cp:coreProperties>
</file>