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9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5" r:id="rId28"/>
    <p:sldId id="286" r:id="rId29"/>
    <p:sldId id="287" r:id="rId30"/>
    <p:sldId id="288" r:id="rId31"/>
    <p:sldId id="270" r:id="rId32"/>
    <p:sldId id="289" r:id="rId33"/>
    <p:sldId id="290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7" r:id="rId42"/>
    <p:sldId id="306" r:id="rId43"/>
    <p:sldId id="324" r:id="rId44"/>
    <p:sldId id="325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80" r:id="rId54"/>
    <p:sldId id="340" r:id="rId55"/>
    <p:sldId id="341" r:id="rId56"/>
    <p:sldId id="342" r:id="rId57"/>
    <p:sldId id="343" r:id="rId58"/>
    <p:sldId id="344" r:id="rId59"/>
    <p:sldId id="362" r:id="rId60"/>
    <p:sldId id="363" r:id="rId61"/>
    <p:sldId id="399" r:id="rId62"/>
    <p:sldId id="383" r:id="rId63"/>
    <p:sldId id="365" r:id="rId64"/>
    <p:sldId id="292" r:id="rId65"/>
    <p:sldId id="293" r:id="rId66"/>
    <p:sldId id="295" r:id="rId67"/>
    <p:sldId id="296" r:id="rId68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C14EA-6EBE-0248-C359-6416AEEC9743}" v="31" dt="2024-04-02T17:27:38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3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Cox" userId="S::alc@rice.edu::4319d5d7-4895-438f-a090-42c4160e7830" providerId="AD" clId="Web-{FE1C14EA-6EBE-0248-C359-6416AEEC9743}"/>
    <pc:docChg chg="delSld modSld">
      <pc:chgData name="Alan Cox" userId="S::alc@rice.edu::4319d5d7-4895-438f-a090-42c4160e7830" providerId="AD" clId="Web-{FE1C14EA-6EBE-0248-C359-6416AEEC9743}" dt="2024-04-02T17:27:38.212" v="30" actId="20577"/>
      <pc:docMkLst>
        <pc:docMk/>
      </pc:docMkLst>
      <pc:sldChg chg="modSp">
        <pc:chgData name="Alan Cox" userId="S::alc@rice.edu::4319d5d7-4895-438f-a090-42c4160e7830" providerId="AD" clId="Web-{FE1C14EA-6EBE-0248-C359-6416AEEC9743}" dt="2024-04-02T17:27:38.212" v="30" actId="20577"/>
        <pc:sldMkLst>
          <pc:docMk/>
          <pc:sldMk cId="0" sldId="256"/>
        </pc:sldMkLst>
        <pc:spChg chg="mod">
          <ac:chgData name="Alan Cox" userId="S::alc@rice.edu::4319d5d7-4895-438f-a090-42c4160e7830" providerId="AD" clId="Web-{FE1C14EA-6EBE-0248-C359-6416AEEC9743}" dt="2024-04-02T17:27:38.212" v="30" actId="20577"/>
          <ac:spMkLst>
            <pc:docMk/>
            <pc:sldMk cId="0" sldId="256"/>
            <ac:spMk id="26626" creationId="{2B2300AF-ECA1-AE7F-D0FC-482F10E4DBE8}"/>
          </ac:spMkLst>
        </pc:spChg>
      </pc:sldChg>
      <pc:sldChg chg="del">
        <pc:chgData name="Alan Cox" userId="S::alc@rice.edu::4319d5d7-4895-438f-a090-42c4160e7830" providerId="AD" clId="Web-{FE1C14EA-6EBE-0248-C359-6416AEEC9743}" dt="2024-04-02T17:10:11.159" v="0"/>
        <pc:sldMkLst>
          <pc:docMk/>
          <pc:sldMk cId="0" sldId="400"/>
        </pc:sldMkLst>
      </pc:sldChg>
      <pc:sldChg chg="del">
        <pc:chgData name="Alan Cox" userId="S::alc@rice.edu::4319d5d7-4895-438f-a090-42c4160e7830" providerId="AD" clId="Web-{FE1C14EA-6EBE-0248-C359-6416AEEC9743}" dt="2024-04-02T17:10:56.411" v="1"/>
        <pc:sldMkLst>
          <pc:docMk/>
          <pc:sldMk cId="0" sldId="4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>
            <a:extLst>
              <a:ext uri="{FF2B5EF4-FFF2-40B4-BE49-F238E27FC236}">
                <a16:creationId xmlns:a16="http://schemas.microsoft.com/office/drawing/2014/main" id="{7C8DF57F-0992-1ADE-755F-625730C4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27320F80-27B8-FA78-9506-C94BB16A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45F29167-A79D-17C1-7385-5FCF6BF5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96D43150-D310-73DD-D0C2-3A675973EAA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9A9B549-0B79-57CC-DE1C-CE0FAE2930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5607" name="Text Box 6">
            <a:extLst>
              <a:ext uri="{FF2B5EF4-FFF2-40B4-BE49-F238E27FC236}">
                <a16:creationId xmlns:a16="http://schemas.microsoft.com/office/drawing/2014/main" id="{45601754-146C-2AA3-9A49-10C5D26AF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2903E2A-D357-1AAC-A5F1-E9B000A8A3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0501A6-1EA1-4719-AE6B-460C497E6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9A253EA-F6DA-6FB8-718A-7AD70C5DDF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905106-A8E9-4AC1-AA64-0D9467227CF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8751079D-D8C4-EDBB-9C83-400F54537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3F49AEC9-06F0-CAE7-21BF-1F358C18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902E9F7-495E-B80B-8001-254C6CD6B8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E73E1F-4726-4268-B79C-15B67397415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FF1DBCBB-4764-E4E6-FB7A-69F678C4D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B8F22202-64F3-D094-E71C-8942AAB09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D459B1D-8CAB-8CC8-6C3F-AAD02FEC1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12601C-CC5B-476E-8C2A-690F7771571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D5D2563F-B753-4556-2FC5-0E1393BDD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0B3D9BDB-013D-80AC-8AB4-4BDFA37AD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6FFDE9B-FCE5-060D-C740-FE7247342F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8F0E34-8A2A-4891-BE3C-6530C42B99D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51B87623-6959-A9CA-65BC-EE313D0A7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E73F83EC-3EF6-84D4-23D1-34EA9DC7C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575356B-AA8D-A381-78FA-2FE63C8CA9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7B56E4-0F30-46CD-85B8-EEF3FCADB3E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ADF366E6-386C-1F07-9580-FEF0C5CD4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05D0509C-B1AD-D683-822D-F3964D1E6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2D1EE45-A72D-174B-3D4A-87AE60D9E6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9C9A6E-C3EA-42E9-ABE0-E5D53865139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7252DD9E-66C9-FD97-1BA7-EBF75EF7E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B973BE33-C1FD-D706-C9BD-DC4EBCF2A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FC49223-6043-A242-BF62-F44C287511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313B9D-7025-4EAD-A89B-4D25A2AAB3C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02261658-0103-52E8-C5E0-1FF1AE5B9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359F3926-5CC4-E60F-5710-A992AE94B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2B1E122-4DA5-AF14-1331-AF730D9ABE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62E437-180A-4F21-BCC6-A4E15D22EC1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1FA0BC27-0156-C068-BD9D-8519D871B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4C84C52E-231D-F538-CD03-9E6F9E987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465612A-BB40-AF78-2231-B0DFD758A7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0EA743-663B-4CC7-8DE3-630BBA14244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FD5C1502-7020-022F-F41B-00A2744A9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D566483-37C2-E428-3D03-F1EA738D7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67717DB-AC3F-198A-09F2-631928C85D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85B900-D437-4490-A288-3D3E5C77FE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8DF9166-201B-3870-206C-ABE5482E1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5DC53F37-C49A-9ED5-AF3D-F7180F591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C70DC87-D070-9285-7700-7FF6A83F90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C17EFD-40C0-43D2-A7BC-0E3BF3E6D23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D5588886-E580-73F4-AB00-87BB9B275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DF4429D-1EEC-7994-4CFD-1A8560CE4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74F5647-85C3-5AB5-FCB7-011225C826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0FD350-0976-4908-876F-FBB1B7235E3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1CEA1CD6-C30D-DCE3-858E-87736981E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75D66938-E151-A902-C9EF-E2FA6A025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5FDCF6D-FAC0-E9EA-5D3A-614D67038B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AB25AF-F4FE-4E95-8E51-8DAE619923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2DB27755-29D0-E27C-ADED-4C0102589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5F105E68-6DAD-8382-0A2F-358329EF4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BB29F573-71DE-5BB1-51CF-2BDBC7A329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556B1A-B13A-46EF-AE0A-3B8510D7497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D2251440-8CF8-BCA6-998A-8DC03E33B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A9171AD-16AA-6508-61FB-80CE1554C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F427DD8-4CD7-0488-50A5-6832F55766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CA16F5-B4FB-4A43-9E2F-B5EB6E9B874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BEF9635F-589C-70A2-3FCB-B31E2A127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6467DF45-E8D2-7E84-9FBF-4C306E0BA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C501ACA4-65DA-58E7-4473-31FC902F8F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A04A67-1836-489C-BA7A-9256778F0CD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1B98A8A9-A59F-8F2B-6761-F58E9FF18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FAB41EE5-5EBD-5B79-CB4C-85CA7B227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8D2FDBA-803C-2CE0-9F77-B76C2B7331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9C6DAA-60B3-4D5B-82DF-C0D49C3E373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426810F1-DCD6-BCEB-04BA-17140F50A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8F5AE3F6-2F1C-4E60-7E28-79ABA1C3B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391BC63-B27E-D9D5-7A2D-9C75C702BF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C9FEB5-D7A0-470C-B492-0A9ABB6FE24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Rectangle 1">
            <a:extLst>
              <a:ext uri="{FF2B5EF4-FFF2-40B4-BE49-F238E27FC236}">
                <a16:creationId xmlns:a16="http://schemas.microsoft.com/office/drawing/2014/main" id="{982F0569-2B0A-57AD-136C-0C76E9D9A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2431DD48-5279-FCD0-15C3-660F8EF74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218D89C5-08C3-2D84-14C3-AD01A67E5E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2FE6D2-6C90-4356-808F-CB6985B7D1E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899" name="Rectangle 1">
            <a:extLst>
              <a:ext uri="{FF2B5EF4-FFF2-40B4-BE49-F238E27FC236}">
                <a16:creationId xmlns:a16="http://schemas.microsoft.com/office/drawing/2014/main" id="{792A1B40-CB27-D207-3FFE-FF0837039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5D814E46-F62F-2528-6BAA-02C5308A7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1353CE3-DCBB-7D1A-89AA-642A40BF90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BE4F09-AF24-4D86-A60C-AEF82105A8A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1">
            <a:extLst>
              <a:ext uri="{FF2B5EF4-FFF2-40B4-BE49-F238E27FC236}">
                <a16:creationId xmlns:a16="http://schemas.microsoft.com/office/drawing/2014/main" id="{065A8836-7CA9-D145-2FF0-3F3CA2E77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964A50D3-DA12-65A2-41C3-AA12FF402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14ECF74-484A-418D-0ABD-A9A93DABDB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0F6144-2089-4F7C-BEBD-BBDA690DBE4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1">
            <a:extLst>
              <a:ext uri="{FF2B5EF4-FFF2-40B4-BE49-F238E27FC236}">
                <a16:creationId xmlns:a16="http://schemas.microsoft.com/office/drawing/2014/main" id="{DBE0C55C-CFB6-C2FF-25CA-D99FFB036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054D2B9E-4E44-557E-7E8F-834F9D9E4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25488C43-277F-6B5F-009C-FE5A82C935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9E2F68-9DE2-4994-AD31-A1E2C8D1E9C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Rectangle 1">
            <a:extLst>
              <a:ext uri="{FF2B5EF4-FFF2-40B4-BE49-F238E27FC236}">
                <a16:creationId xmlns:a16="http://schemas.microsoft.com/office/drawing/2014/main" id="{1EB9690D-4C9A-E830-F244-6431989E8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55709D0D-084E-AE44-C434-A1FD1DA9D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04044A9-A5FF-B2DE-481E-0A0BBA8C40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66298B-222E-4D1C-A9B4-3DCD085C9E2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84B782D7-F02F-50D5-1188-9C9954A36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38A2B460-A92F-E3E2-9734-F16BC5555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02E9EA29-EA80-D468-B10A-D53342C2F3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226A62-4D32-4698-84FA-B18F9AA920B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502C3090-F13B-1319-7A0E-4CA998A67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67DB817A-787C-EFF4-FB17-E64714D08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20BDF4D1-B11A-09D2-4844-AB41D8E33E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C372B8-44B7-41DD-9739-F21E995C0A6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9" name="Rectangle 1">
            <a:extLst>
              <a:ext uri="{FF2B5EF4-FFF2-40B4-BE49-F238E27FC236}">
                <a16:creationId xmlns:a16="http://schemas.microsoft.com/office/drawing/2014/main" id="{71AD00F0-A132-73FC-99E8-9E554AC24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2DF5FE4C-0136-220A-C424-DC43AFF42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0AFB78C4-C67A-0028-4952-BE5A62FCCB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9FC54D-7DC5-4B33-94D1-B5C1007BB4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Rectangle 1">
            <a:extLst>
              <a:ext uri="{FF2B5EF4-FFF2-40B4-BE49-F238E27FC236}">
                <a16:creationId xmlns:a16="http://schemas.microsoft.com/office/drawing/2014/main" id="{9379A446-FA31-93D3-DAA7-8A0F89B51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1EA3D8EF-462A-3BE6-D319-FAF77FA3E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1BB8CC9C-8255-9DFA-ACCA-45D13AB17E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8542F4-329F-4F93-A18B-4018C623A67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1">
            <a:extLst>
              <a:ext uri="{FF2B5EF4-FFF2-40B4-BE49-F238E27FC236}">
                <a16:creationId xmlns:a16="http://schemas.microsoft.com/office/drawing/2014/main" id="{3AF5E4FF-C6C3-D4D2-8697-152CBD106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380DD9C8-4135-F3E6-6057-2BA6C4D75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3C191FF-5FD2-F805-CC66-E615B1722D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4FE1A9-5336-4C91-9BF0-C64174777B4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F2766867-3DAE-BB64-6B19-5AE6B2862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5049ACBF-AA73-169C-D219-236184D9D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A8C488A8-D726-C706-714E-7F94F6AA98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E335FB-F5E6-48FC-BFC6-7D8E39B36BB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Rectangle 1">
            <a:extLst>
              <a:ext uri="{FF2B5EF4-FFF2-40B4-BE49-F238E27FC236}">
                <a16:creationId xmlns:a16="http://schemas.microsoft.com/office/drawing/2014/main" id="{87954031-587D-F981-6708-07DA43236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FE7C5772-E393-8F2A-9B25-D8E1EA411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9C777AB2-C8A5-9BA8-F723-9AE1AB84B5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BC07BF-5429-4A39-B7A9-CB84EEF34D2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Rectangle 1">
            <a:extLst>
              <a:ext uri="{FF2B5EF4-FFF2-40B4-BE49-F238E27FC236}">
                <a16:creationId xmlns:a16="http://schemas.microsoft.com/office/drawing/2014/main" id="{EE971E14-9D63-5117-952F-EF30D4980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C47E746A-B879-3480-7E00-43B463924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F9A3AEC-3F33-17F2-08D6-67D6782471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E189C9-7CCD-46F5-B05D-8A5177F117F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Rectangle 1">
            <a:extLst>
              <a:ext uri="{FF2B5EF4-FFF2-40B4-BE49-F238E27FC236}">
                <a16:creationId xmlns:a16="http://schemas.microsoft.com/office/drawing/2014/main" id="{D0B08062-EC5C-C24A-F5B5-D803B226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6FBDA120-4F84-FFAC-4D94-64205533C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0666311C-B6DC-34A1-3175-2289E57F13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D28726-1697-4AD2-A604-6F2E345FF45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5" name="Rectangle 1">
            <a:extLst>
              <a:ext uri="{FF2B5EF4-FFF2-40B4-BE49-F238E27FC236}">
                <a16:creationId xmlns:a16="http://schemas.microsoft.com/office/drawing/2014/main" id="{8F675CF1-C946-D61D-E4BB-550DFC759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50EE52AB-895F-F67E-51D5-87AE7253F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E9E1EE53-82F8-8BFA-0A80-0A6F03302D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C0A04-C85A-41F7-88BD-5CBA5195818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3" name="Rectangle 1">
            <a:extLst>
              <a:ext uri="{FF2B5EF4-FFF2-40B4-BE49-F238E27FC236}">
                <a16:creationId xmlns:a16="http://schemas.microsoft.com/office/drawing/2014/main" id="{0A8E5426-DF19-70FF-1934-96CE70F84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F2A10503-2376-B129-9C21-EAE6ADC99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5A1B447-1716-6E80-0D79-325C02C839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DDF254-5764-44AD-A378-83DCA15CC13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45C56EDE-2930-C0E2-3CED-DE4AAFA71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AEFE291-93B8-136D-6B01-0D9AFDC88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C59D324E-8D8E-400B-F7A2-4D64AAFB60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A85142-CE52-476B-BF1E-06A6155202E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1" name="Rectangle 1">
            <a:extLst>
              <a:ext uri="{FF2B5EF4-FFF2-40B4-BE49-F238E27FC236}">
                <a16:creationId xmlns:a16="http://schemas.microsoft.com/office/drawing/2014/main" id="{0ADE1C47-8A72-462D-4089-A52D83257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95AAC484-29E5-85C6-8B36-4EE97013F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C52F16F9-71FC-C6B1-7E89-98DADB7472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41B3AD-FE6F-448F-BFB1-31AE942A056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Rectangle 1">
            <a:extLst>
              <a:ext uri="{FF2B5EF4-FFF2-40B4-BE49-F238E27FC236}">
                <a16:creationId xmlns:a16="http://schemas.microsoft.com/office/drawing/2014/main" id="{724328EC-5FFB-4B08-2719-BBC9A6EF3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EA10D7EA-A5FA-BE72-5361-BAF0723E7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ACED0683-96FF-7F5A-F9F3-5CBDFB9F71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333461-35DA-42DF-A366-CD1410DC33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7" name="Rectangle 1">
            <a:extLst>
              <a:ext uri="{FF2B5EF4-FFF2-40B4-BE49-F238E27FC236}">
                <a16:creationId xmlns:a16="http://schemas.microsoft.com/office/drawing/2014/main" id="{AC22F0C3-A1A5-A1FB-892D-BDF0DDB44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FEE43D2C-1129-A295-2F65-CA516275F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694C0598-1342-F816-55A0-6CD005538B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9FAB33-340E-49CB-96F7-F3E4C45D172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Rectangle 1">
            <a:extLst>
              <a:ext uri="{FF2B5EF4-FFF2-40B4-BE49-F238E27FC236}">
                <a16:creationId xmlns:a16="http://schemas.microsoft.com/office/drawing/2014/main" id="{C0012BB9-B314-A940-8FBC-B01820F58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BBDF192F-B309-CAA5-B342-26424D950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2D77D0B-9463-145F-FD24-81DAD75667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43A7D0-1D7E-4A18-A89D-1A5A7B5E474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1" name="Rectangle 1">
            <a:extLst>
              <a:ext uri="{FF2B5EF4-FFF2-40B4-BE49-F238E27FC236}">
                <a16:creationId xmlns:a16="http://schemas.microsoft.com/office/drawing/2014/main" id="{F1E9CA00-C010-7DC2-540C-830BE9774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36EECD8B-3D56-DE04-1C3D-22FD5AC2F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6E6F627F-864A-E3AC-D8F4-A16013F97F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6F2A05-6BD7-4F46-8811-40A0F3DE722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ED631C8F-482D-1E71-02CE-648A54E6E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3268DBD7-6A50-D1CF-A375-824E7F3A0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A3313FB-E143-57DD-8488-E857FD151F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6906C4-0282-4B67-8799-51A9F5135A9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Rectangle 1">
            <a:extLst>
              <a:ext uri="{FF2B5EF4-FFF2-40B4-BE49-F238E27FC236}">
                <a16:creationId xmlns:a16="http://schemas.microsoft.com/office/drawing/2014/main" id="{EF4F072B-4463-EE7A-C5E9-90F1FD1AC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4B1E1E7C-5AB4-71C7-48EF-9328465AD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ECB37E05-5B7D-679C-49A5-C3E24813D5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466318-9044-4205-A3F4-933FD988E96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Rectangle 1">
            <a:extLst>
              <a:ext uri="{FF2B5EF4-FFF2-40B4-BE49-F238E27FC236}">
                <a16:creationId xmlns:a16="http://schemas.microsoft.com/office/drawing/2014/main" id="{04D1716A-8E85-3965-F4D6-E816F6614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E63C9E40-4971-4860-4D36-90D2C3693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CFCBD97A-FDAA-96D5-CC1F-196938C78A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5ADEEE-FE64-45EE-BBA8-5E749F39ABD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3" name="Rectangle 1">
            <a:extLst>
              <a:ext uri="{FF2B5EF4-FFF2-40B4-BE49-F238E27FC236}">
                <a16:creationId xmlns:a16="http://schemas.microsoft.com/office/drawing/2014/main" id="{F1CCBB40-1DE3-8545-FE78-CF06C7926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AEB9697B-A9B7-3EF7-4CCF-CBEEB730E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E8068817-3034-7988-AF2E-00B39810FE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2730C-1138-4181-884C-EBC0047BDB6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1" name="Rectangle 1">
            <a:extLst>
              <a:ext uri="{FF2B5EF4-FFF2-40B4-BE49-F238E27FC236}">
                <a16:creationId xmlns:a16="http://schemas.microsoft.com/office/drawing/2014/main" id="{59C33FFF-890C-8968-6E78-C62155062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22F2A257-3E35-BB12-DE02-368C3A22C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43B124E-B442-6E41-4BE5-F9088947B6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DD6AC8-9F1A-414D-AFC9-553333A95A7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5A3FF5B4-DFBF-ACF1-DA16-C706CE4007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022813C-7B58-83B8-E373-F012B3991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EA07820B-0104-2C0C-1E0B-CCEAAD70E2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75713B-D6AA-4961-8583-A172F1F5C56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99" name="Rectangle 1">
            <a:extLst>
              <a:ext uri="{FF2B5EF4-FFF2-40B4-BE49-F238E27FC236}">
                <a16:creationId xmlns:a16="http://schemas.microsoft.com/office/drawing/2014/main" id="{87FEF720-C8A2-55AF-9D1E-5A889EED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08291173-2310-8D56-E9B6-537C93A32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6B7D2873-C662-3410-5C9D-23635FD7AC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47284C-B348-45C1-AA21-7E04E3BE074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DAE59050-EC73-EA7C-F28A-0E9E947CC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E753B7F1-1350-A7CA-746A-E508E679F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7D6858F7-437A-4AAC-64AF-87278964C1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239D0D-D2C0-4EA5-B656-937FF526730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6E98003B-7F24-2754-CFCC-AB4AE2E50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17A9E226-B3F9-AF14-F773-B03FF4DE5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EE5C00DB-DEB2-A1DB-5A64-E9710707CA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3EBB25-081C-4CE0-8AC4-0B17643FB5B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3" name="Rectangle 1">
            <a:extLst>
              <a:ext uri="{FF2B5EF4-FFF2-40B4-BE49-F238E27FC236}">
                <a16:creationId xmlns:a16="http://schemas.microsoft.com/office/drawing/2014/main" id="{6F8EE842-C4D3-C1C4-8693-86E507DD8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3A579D17-0561-B46E-6827-7CA8A5936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91AA2B78-6FDB-D497-EFF2-97F200FAA5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342305-0FF1-444E-BC6F-1D702E8707C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291" name="Rectangle 1">
            <a:extLst>
              <a:ext uri="{FF2B5EF4-FFF2-40B4-BE49-F238E27FC236}">
                <a16:creationId xmlns:a16="http://schemas.microsoft.com/office/drawing/2014/main" id="{C6E7A152-D370-FDE0-E0F2-85DBBBD79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B06D773B-E57C-1C6E-3439-28A1CA86A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7EC13819-B5FB-DBEE-7015-F45DFC3B92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34DD90-E4A5-4EA4-9AA7-BDF623CDEAC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39" name="Rectangle 1">
            <a:extLst>
              <a:ext uri="{FF2B5EF4-FFF2-40B4-BE49-F238E27FC236}">
                <a16:creationId xmlns:a16="http://schemas.microsoft.com/office/drawing/2014/main" id="{3FDF2452-7316-0067-86CF-7037F20F9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C414FF66-DD4C-4438-AFE7-8603E24A0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B4D2071C-06B1-250C-75EF-140A0BAF36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6DC00A-A0E6-42E9-AFA5-E3AD3ACB2CC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387" name="Rectangle 1">
            <a:extLst>
              <a:ext uri="{FF2B5EF4-FFF2-40B4-BE49-F238E27FC236}">
                <a16:creationId xmlns:a16="http://schemas.microsoft.com/office/drawing/2014/main" id="{94656100-002B-7968-F6C4-B9447C6DB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6413D3EF-E5ED-158D-341C-3E40F0BD5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3C76C169-9424-7D37-9B6C-792C532CF1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956B73-8C62-482B-8759-174722B970E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435" name="Rectangle 1">
            <a:extLst>
              <a:ext uri="{FF2B5EF4-FFF2-40B4-BE49-F238E27FC236}">
                <a16:creationId xmlns:a16="http://schemas.microsoft.com/office/drawing/2014/main" id="{90F935ED-37F8-8D9C-D1DE-8B1E25649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86CFB1A2-AB7B-7653-C4C0-19239246A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44C6CE7D-33FB-8918-B815-B3F2636FA8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1CE300-164F-4785-BAC8-F0045978F7E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3" name="Rectangle 1">
            <a:extLst>
              <a:ext uri="{FF2B5EF4-FFF2-40B4-BE49-F238E27FC236}">
                <a16:creationId xmlns:a16="http://schemas.microsoft.com/office/drawing/2014/main" id="{D0817558-3538-95C5-CF4C-8C4A6669B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76D3FB02-BA63-86DE-F586-6A5826AE2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9ACE390E-A12B-8344-F686-1EF10D04EF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9F1654-9FE1-4C75-9284-731A0109D86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1" name="Rectangle 1">
            <a:extLst>
              <a:ext uri="{FF2B5EF4-FFF2-40B4-BE49-F238E27FC236}">
                <a16:creationId xmlns:a16="http://schemas.microsoft.com/office/drawing/2014/main" id="{5FDDC959-9C7D-7987-012F-1DD9DD68D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7658A89D-11B3-4DB1-B815-E48AA6E89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11E6999-B51C-491D-30EC-8871934B86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804AE3-462B-4135-B4C3-B84556AB9CC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ECA8D8DD-0E43-74D4-79E4-16007CE9F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D9B91E4-81C8-AFCD-BB61-16C1A73D5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DC6E4E33-CA15-3F75-7131-A3E4A11DD4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802BAC-79BA-4E7D-9C0D-75CF95CA140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79" name="Rectangle 1">
            <a:extLst>
              <a:ext uri="{FF2B5EF4-FFF2-40B4-BE49-F238E27FC236}">
                <a16:creationId xmlns:a16="http://schemas.microsoft.com/office/drawing/2014/main" id="{8C557ED9-7E40-C498-2880-3F78367A1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0BCA058B-18ED-DE3C-3EED-539A7FA4B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EB667678-FAA0-1CB7-E9EB-38C9C10F72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AA4D3A-9982-451B-BB5A-7CD484B7E7B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27" name="Rectangle 1">
            <a:extLst>
              <a:ext uri="{FF2B5EF4-FFF2-40B4-BE49-F238E27FC236}">
                <a16:creationId xmlns:a16="http://schemas.microsoft.com/office/drawing/2014/main" id="{DF0526FD-1004-D9D1-CBBD-48C14EE5F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CA77AEAC-A1B1-7541-40DB-EBFF8F7F6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D99B103C-604B-4B7B-7F85-79645A2505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24153C-7E3B-411C-8C8B-D1D1E51048B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75" name="Rectangle 1">
            <a:extLst>
              <a:ext uri="{FF2B5EF4-FFF2-40B4-BE49-F238E27FC236}">
                <a16:creationId xmlns:a16="http://schemas.microsoft.com/office/drawing/2014/main" id="{895B2391-8819-2711-FA4D-AE5EF7704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BC8DFDC7-21AC-E329-01CB-D5006F309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19F18F28-5A0E-95C7-4841-1277CCAFAA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632689-67E5-43D4-906D-342F9D08E48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3" name="Rectangle 1">
            <a:extLst>
              <a:ext uri="{FF2B5EF4-FFF2-40B4-BE49-F238E27FC236}">
                <a16:creationId xmlns:a16="http://schemas.microsoft.com/office/drawing/2014/main" id="{BBAC1B94-5D48-E58C-44AF-69A36103F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2A05F6C4-52AB-BEA2-97A5-C93915EA7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36796BB9-1C8A-F414-7753-6797072C6F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6D67BB-2D56-46CA-ACE8-C6807C1F7D8F}" type="slidenum">
              <a:rPr lang="en-US" altLang="en-US" sz="1200" smtClean="0">
                <a:solidFill>
                  <a:srgbClr val="000000"/>
                </a:solidFill>
              </a:rPr>
              <a:pPr/>
              <a:t>65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0771" name="Rectangle 1">
            <a:extLst>
              <a:ext uri="{FF2B5EF4-FFF2-40B4-BE49-F238E27FC236}">
                <a16:creationId xmlns:a16="http://schemas.microsoft.com/office/drawing/2014/main" id="{1828CE09-D0DE-A424-637E-C7B794F07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9F47AF3A-68B9-729F-715A-58BC768D4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027C11F5-E18D-A635-7565-87F8099C67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1710CC-135F-41C9-B4E6-B438CF1B8F9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19" name="Rectangle 1">
            <a:extLst>
              <a:ext uri="{FF2B5EF4-FFF2-40B4-BE49-F238E27FC236}">
                <a16:creationId xmlns:a16="http://schemas.microsoft.com/office/drawing/2014/main" id="{0DAECD0D-53A3-864C-6EBC-36BDE22AE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C39CF6ED-8334-7B78-A2DD-62D3EB69B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1892D977-F679-537E-E793-D1BEA4330E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3320A-A87F-40FC-8226-40B51A6267D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7" name="Rectangle 1">
            <a:extLst>
              <a:ext uri="{FF2B5EF4-FFF2-40B4-BE49-F238E27FC236}">
                <a16:creationId xmlns:a16="http://schemas.microsoft.com/office/drawing/2014/main" id="{60B1AABF-5C7B-AB83-018C-BC2DBCB2D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4868" name="Rectangle 2">
            <a:extLst>
              <a:ext uri="{FF2B5EF4-FFF2-40B4-BE49-F238E27FC236}">
                <a16:creationId xmlns:a16="http://schemas.microsoft.com/office/drawing/2014/main" id="{C3ED3787-A009-90C2-1747-7C7B3ABBA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A48A324-B8F0-A4E5-D4DE-EDF9789AE9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F4338B-9DC8-4A13-90A3-99CAC565A37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E9478788-FF18-63E7-D24D-5B5DF4AF2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28B9026C-EB42-0BC5-BDC6-0A1759EDA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949A4EE-CDEE-6996-E7B9-3AA8029665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3327C8-7F27-4B05-A0F6-7C40AB94F67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8BFB9FA6-192A-D7B2-D013-ECD4BDE91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3551A364-2521-5F74-B78A-A2F3033A4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481B1A9-42C0-5473-C07D-0811F9596D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FA31AC-2EC9-423F-80C6-2117927F602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0524EEAB-9A76-3A9F-A493-04392B6ED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C26B38B3-E794-0F68-8E5A-CDACEE07D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432A0-2AFF-ADCF-F644-21C33B8AE7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06932-AF77-02E2-018B-9B146313AE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D5BCB-EC3B-6537-8127-A0727DD5B2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D5F3-6556-49AB-8D46-F70230DEE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7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3E578-01C5-FEA5-D363-814A2AF087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B3DF05-9549-4C8C-D923-947081697CE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7B71F-A87A-FBA6-E3DA-3F50494C41F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5BAD-2AA8-4A64-9A2F-5A2EAD973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1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2517B-4206-D6B9-6A62-A25B44C22B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2B294-A6CB-050E-13D9-68C076EE95E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E459F-C7B3-669F-E173-0815BCE10D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F219-15F5-400D-A7AB-1F595665E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52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67B79-71F7-897A-B317-CE7FBEBC7C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EA3860-FC7D-2CDE-1A65-3EAA810942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BC9B0-468B-973E-72BF-D7AE6D2B6EA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A10D-CAB3-40C8-81E1-95CD1B8D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48EEF5-DBC2-F728-D590-EF06B45121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A56D38-A85D-996B-D1C3-B5EC1D6F127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4083A2-63B0-EA37-17E1-51169A5A7B6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E9FB-2092-46FD-A41D-D098B9360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DF2B7E-7B7D-C46E-7C29-25D752940F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2BDE-E809-4B41-F367-48B82D707EC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CDBD0B-1DEB-DD4D-CEF3-D9ACE2C964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2226-469A-4A4C-8F73-5EC80514F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75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038600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2A4DF-1A6A-F474-D103-22F2309692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2CCF2-0153-DE03-855C-C49AFB18CC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D322E-9C81-A98C-AE2C-A084B8CE32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0E99-95EE-49C8-B355-19A1ACBA1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46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45CBDD-238E-9792-A673-6976B3666A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A4E0B2-3F83-06D0-BBF0-1C11D29A86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063280-C2CE-08C6-5C03-B7DD683F1EA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2E80-C431-4EC9-89F6-992BA65E5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32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E568FA-D976-859A-A426-78A69B0337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A787E5-CFF8-46B6-49EA-39395019BCC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2CB6F4-75C3-4C49-2CCB-4442438B2B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771E-B5B4-4900-B75A-D69435ABEA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201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B288CD-BAE7-C26A-0910-7014711EC2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48C226-062D-1EE8-B5B2-3DB65AB4832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D2EB1A-D343-33C4-E3C0-1155104CDA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521C-F9E1-43C7-A07B-1930D927E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078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43425-D99A-B112-FB36-148457F93B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03687-80EC-C970-5506-3973E50A098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5C62D-6BC2-D9DC-DD26-D22DC460B88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91B1-870A-4C30-9FC7-2C46EB42F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3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D6ADCF-4B7D-3827-04A3-AE4D55C248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F6DDF-8B89-25E6-2CC1-26B1E36409B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11D2C-E2D0-BEFA-375A-C1FF391A7A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0C38-F4E5-4E87-8B1F-70E11364E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90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FD17F-AEB6-BC62-633D-F9E2E2E9B8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6B4B1-76BF-70A3-6A59-DB0A43336A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FD958-C109-62B0-6F95-5731E9D074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7E46C-3E60-4057-BFA1-939B98A75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0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87A540-BA7B-F396-1F1E-D8B58EA2B6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6650DE-8612-5B68-37EA-785D266A96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9CE55A-D6E7-9CD1-4388-E5EF9630882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25E1-35FC-4F8A-9850-8811C0B88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78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144794-D4F5-BEAB-C4B6-CAAB260B18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D042B-94E8-8695-CD70-8946DACF7C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062361-63B8-2E7E-8371-475B582125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EC696-C730-4AB4-92BE-59646B692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04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CBE8D6-FAEB-D5C1-5DF3-69BC1FDADE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DB5BE-4BD1-DBD2-D0D1-8F69CA975B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8D941F-ECF4-3F19-7A0B-04049C2FF1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7284-CEEC-4481-A9BC-14093F15A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49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038600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6B2E85-79E9-1ECD-C65F-950AC94C5E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4FE0F8-EDF8-0C43-9147-0DA923B20E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F04314-F1CD-D425-547B-BDCD09C4104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5F84-4390-46D5-AC9C-5BA347237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04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80E8CBC-C4D8-6FE3-D5B0-470080761E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894434-6B61-F20F-187D-CE0A7CBC0A4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CACCA80-A754-0E85-141E-2C5EBE7A1DE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88EE-8878-40EA-9415-C18DC8A90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24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4CC6D84-8C97-A1C0-6062-914FDFBA48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2D636-551E-2A37-A22E-9AADDD76A4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20B59-5BB9-2B5E-3F88-68441A31B8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C7B9-59C0-4BED-A755-9B37A1E03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26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1818863-DB2E-AA82-2B77-A8868ECDD9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5FEFC0-30E2-06F2-1B6A-1D5CD6EC2BC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72B094-3D2E-A207-A954-96550D12AA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27A6D-DCEE-49E8-8A42-0A10F5171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97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20A824-85A3-DFF2-F7D9-B718B21655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BFFABD1-7D0A-C314-CC01-EED76263611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68D609-9145-FFC2-087B-2B467EE0C46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E9F3-4150-48CB-BE42-3A16E2384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27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BD442C-745F-C4D7-13B0-28870D9AB9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1B9E73-66BF-0FE8-1616-C0F6E7675F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C3B168-982A-9675-CFB1-93D74F6FE48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21E3-5B08-4D7E-A042-14EEEB4C1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9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418D7F6-1714-4790-EC35-9893EB51A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A62488D-2AAB-C770-EB0B-10EEA0BE2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801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FD95D4-4528-24CD-6EC3-5A35E027EA6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400800"/>
            <a:ext cx="21320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907C0D-0B6C-70AC-67C3-7CBE106332E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400800"/>
            <a:ext cx="28940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04A2FE-14E5-E0F2-C2AC-6E0D066D64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00800"/>
            <a:ext cx="21320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100000"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DA12E4-0DFE-42B2-B078-A1C0187B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895CD272-1CD7-92D4-0AB2-5EEBE12AB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066800"/>
            <a:ext cx="8077200" cy="1588"/>
          </a:xfrm>
          <a:prstGeom prst="line">
            <a:avLst/>
          </a:prstGeom>
          <a:noFill/>
          <a:ln w="1908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Verdana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Verdana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Verdana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Verdana" charset="0"/>
          <a:ea typeface="ＭＳ Ｐゴシック" charset="0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660033"/>
          </a:solidFill>
          <a:latin typeface="Verdana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660033"/>
          </a:solidFill>
          <a:latin typeface="Verdana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660033"/>
          </a:solidFill>
          <a:latin typeface="Verdana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660033"/>
          </a:solidFill>
          <a:latin typeface="Verdana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rgbClr val="0066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rgbClr val="000066"/>
          </a:solidFill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600" b="1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400" b="1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>
            <a:extLst>
              <a:ext uri="{FF2B5EF4-FFF2-40B4-BE49-F238E27FC236}">
                <a16:creationId xmlns:a16="http://schemas.microsoft.com/office/drawing/2014/main" id="{B12B9F73-E47E-E619-D15A-B678EF3C9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8077200" cy="1588"/>
          </a:xfrm>
          <a:prstGeom prst="line">
            <a:avLst/>
          </a:prstGeom>
          <a:noFill/>
          <a:ln w="1908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B74CEEF-3E9A-3877-0E9D-BA8393375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21AF47F-4D4D-F284-0668-5C4DBDAFB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801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DFE5A53-96FB-D234-2618-A56F837E5B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 b="1">
                <a:solidFill>
                  <a:srgbClr val="0066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Cox &amp; Ng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F0DAEE7-9B65-9D98-42E1-6D9C15766DC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rgbClr val="0066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Networking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7ECBF21-1110-29B7-8519-C662D1661A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 b="1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42DF9A8-E053-4F41-94AD-BE4F0A18E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Verdana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Verdana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Verdana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660033"/>
          </a:solidFill>
          <a:latin typeface="Verdana" charset="0"/>
          <a:ea typeface="ＭＳ Ｐゴシック" charset="0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660033"/>
          </a:solidFill>
          <a:latin typeface="Verdana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660033"/>
          </a:solidFill>
          <a:latin typeface="Verdana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660033"/>
          </a:solidFill>
          <a:latin typeface="Verdana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660033"/>
          </a:solidFill>
          <a:latin typeface="Verdana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rgbClr val="0066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rgbClr val="000066"/>
          </a:solidFill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600" b="1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400" b="1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2B2300AF-ECA1-AE7F-D0FC-482F10E4D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30425"/>
            <a:ext cx="9067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Networking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2000">
                <a:solidFill>
                  <a:srgbClr val="660033"/>
                </a:solidFill>
                <a:latin typeface="Verdana"/>
                <a:ea typeface="ＭＳ Ｐゴシック"/>
                <a:cs typeface="Arial"/>
              </a:rPr>
              <a:t>(not the social kind ☺)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1ECC27B0-5D04-B3FC-C6BD-49F2C598F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/>
              <a:t>Alan L. Cox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800"/>
              <a:t>alc@rice.edu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D3EAA88-F767-7CDC-F07D-7C0D56A1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324600"/>
            <a:ext cx="640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ClrTx/>
              <a:buFontTx/>
              <a:buNone/>
            </a:pPr>
            <a:r>
              <a:rPr lang="en-US" altLang="en-US" sz="1200"/>
              <a:t>Some slides adapted from CMU 15.213 slides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8C762AC0-1165-DF87-1718-ED154F62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DF3ECB-726D-42F5-8C03-33EE56562243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342F9FA5-FAD5-CE07-DD84-65AAF3CA2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Major Internet Milestones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6D08D27-B2CE-FD56-416B-F9F7A0CE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1960-1964 Basic concept of “packet switching” was independently developed by Baran (RAND), Kleinrock (MIT)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AT&amp;T insisted that packet switching would never work!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1965 First time two computers talked to each other using packets (Roberts, MIT; Marill, SDC)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31146CF-CD8D-35DD-736F-B2D90F7C26CC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3733800"/>
            <a:ext cx="6294438" cy="2689225"/>
            <a:chOff x="930" y="2352"/>
            <a:chExt cx="3965" cy="1694"/>
          </a:xfrm>
        </p:grpSpPr>
        <p:pic>
          <p:nvPicPr>
            <p:cNvPr id="45064" name="Picture 5">
              <a:extLst>
                <a:ext uri="{FF2B5EF4-FFF2-40B4-BE49-F238E27FC236}">
                  <a16:creationId xmlns:a16="http://schemas.microsoft.com/office/drawing/2014/main" id="{0B0B7489-3358-030D-E576-98AFBE7EC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2352"/>
              <a:ext cx="1145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5065" name="Picture 6">
              <a:extLst>
                <a:ext uri="{FF2B5EF4-FFF2-40B4-BE49-F238E27FC236}">
                  <a16:creationId xmlns:a16="http://schemas.microsoft.com/office/drawing/2014/main" id="{8AFC31EE-288E-2B8C-E51D-92A978844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400"/>
              <a:ext cx="175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5066" name="Text Box 7">
              <a:extLst>
                <a:ext uri="{FF2B5EF4-FFF2-40B4-BE49-F238E27FC236}">
                  <a16:creationId xmlns:a16="http://schemas.microsoft.com/office/drawing/2014/main" id="{CAC786F9-0032-FC60-272E-BCCC97507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" y="3719"/>
              <a:ext cx="6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MIT TX-2</a:t>
              </a:r>
            </a:p>
          </p:txBody>
        </p:sp>
        <p:sp>
          <p:nvSpPr>
            <p:cNvPr id="45067" name="Text Box 8">
              <a:extLst>
                <a:ext uri="{FF2B5EF4-FFF2-40B4-BE49-F238E27FC236}">
                  <a16:creationId xmlns:a16="http://schemas.microsoft.com/office/drawing/2014/main" id="{4D98293C-CEC7-B3B7-A745-F7DF14EB0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815"/>
              <a:ext cx="6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SDC Q32</a:t>
              </a:r>
            </a:p>
          </p:txBody>
        </p:sp>
        <p:sp>
          <p:nvSpPr>
            <p:cNvPr id="45068" name="AutoShape 9">
              <a:extLst>
                <a:ext uri="{FF2B5EF4-FFF2-40B4-BE49-F238E27FC236}">
                  <a16:creationId xmlns:a16="http://schemas.microsoft.com/office/drawing/2014/main" id="{CC2A9B38-EF1F-0B2B-659F-FECE93D67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00"/>
              <a:ext cx="1055" cy="279"/>
            </a:xfrm>
            <a:custGeom>
              <a:avLst/>
              <a:gdLst>
                <a:gd name="T0" fmla="*/ 0 w 1056"/>
                <a:gd name="T1" fmla="*/ 120 h 280"/>
                <a:gd name="T2" fmla="*/ 432 w 1056"/>
                <a:gd name="T3" fmla="*/ 24 h 280"/>
                <a:gd name="T4" fmla="*/ 554 w 1056"/>
                <a:gd name="T5" fmla="*/ 242 h 280"/>
                <a:gd name="T6" fmla="*/ 1034 w 1056"/>
                <a:gd name="T7" fmla="*/ 120 h 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80"/>
                <a:gd name="T14" fmla="*/ 1056 w 1056"/>
                <a:gd name="T15" fmla="*/ 280 h 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80">
                  <a:moveTo>
                    <a:pt x="0" y="120"/>
                  </a:moveTo>
                  <a:cubicBezTo>
                    <a:pt x="168" y="60"/>
                    <a:pt x="336" y="0"/>
                    <a:pt x="432" y="24"/>
                  </a:cubicBezTo>
                  <a:cubicBezTo>
                    <a:pt x="528" y="48"/>
                    <a:pt x="472" y="248"/>
                    <a:pt x="576" y="264"/>
                  </a:cubicBezTo>
                  <a:cubicBezTo>
                    <a:pt x="680" y="280"/>
                    <a:pt x="976" y="152"/>
                    <a:pt x="1056" y="120"/>
                  </a:cubicBez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Text Box 10">
              <a:extLst>
                <a:ext uri="{FF2B5EF4-FFF2-40B4-BE49-F238E27FC236}">
                  <a16:creationId xmlns:a16="http://schemas.microsoft.com/office/drawing/2014/main" id="{8D184A18-FE56-A207-3CEE-1157824CF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3264"/>
              <a:ext cx="4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dial-up</a:t>
              </a:r>
            </a:p>
          </p:txBody>
        </p:sp>
      </p:grpSp>
      <p:sp>
        <p:nvSpPr>
          <p:cNvPr id="45062" name="Text Box 11">
            <a:extLst>
              <a:ext uri="{FF2B5EF4-FFF2-40B4-BE49-F238E27FC236}">
                <a16:creationId xmlns:a16="http://schemas.microsoft.com/office/drawing/2014/main" id="{3286EEA7-E0A8-521E-6281-08FA927D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45063" name="Text Box 12">
            <a:extLst>
              <a:ext uri="{FF2B5EF4-FFF2-40B4-BE49-F238E27FC236}">
                <a16:creationId xmlns:a16="http://schemas.microsoft.com/office/drawing/2014/main" id="{5EC5A3A5-5851-A669-257F-BCC315A5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950D9502-015B-D226-13DE-C1DDD6F4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A9D0D9-E390-4765-BAA9-053EAB971AA6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D62532D4-7FA8-4776-C484-BE1A6DF3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Major Internet Milestones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CC8D250-E75D-6A8E-5FAC-DA7C66A6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7724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1968 BBN group proposed to use Honeywell 516 mini-computers for the Interface Message Processors (i.e. packet switches)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1969 The first ARPANET message transmitted between UCLA (Kleinrock) and SRI (Engelbart)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We sent an “L”, did you get the “L”? Yep!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We sent an “O”, did you get the “O”? Yep!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We sent a “G”, did you get the “G”?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97EE853-F605-B6F1-0FA1-D34243A6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1765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AutoShape 5">
            <a:extLst>
              <a:ext uri="{FF2B5EF4-FFF2-40B4-BE49-F238E27FC236}">
                <a16:creationId xmlns:a16="http://schemas.microsoft.com/office/drawing/2014/main" id="{B7F8E65D-C2D4-51B8-A0B4-E0D6432E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5770563"/>
            <a:ext cx="1960563" cy="987425"/>
          </a:xfrm>
          <a:prstGeom prst="irregularSeal2">
            <a:avLst/>
          </a:prstGeom>
          <a:solidFill>
            <a:srgbClr val="FF0000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FFFFFF"/>
                </a:solidFill>
                <a:latin typeface="Arial" panose="020B0604020202020204" pitchFamily="34" charset="0"/>
              </a:rPr>
              <a:t>Crash!</a:t>
            </a:r>
          </a:p>
        </p:txBody>
      </p:sp>
      <p:sp>
        <p:nvSpPr>
          <p:cNvPr id="47111" name="Text Box 6">
            <a:extLst>
              <a:ext uri="{FF2B5EF4-FFF2-40B4-BE49-F238E27FC236}">
                <a16:creationId xmlns:a16="http://schemas.microsoft.com/office/drawing/2014/main" id="{B8D65F6C-CF5A-9A90-FD8C-95C6FAD47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47112" name="Text Box 7">
            <a:extLst>
              <a:ext uri="{FF2B5EF4-FFF2-40B4-BE49-F238E27FC236}">
                <a16:creationId xmlns:a16="http://schemas.microsoft.com/office/drawing/2014/main" id="{4D06E9C3-432E-768F-61B1-DE9B1180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B37DF537-A405-8319-D26B-57742D565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D93E737-AF86-4E53-BC54-15BBB2932ABC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1BB7D5C6-1EB7-404A-C29F-7FF5825C2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Major Internet Milestones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55BE302-77A4-AB34-14D7-639251DD8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1313" indent="-3413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b="0">
                <a:latin typeface="Arial" panose="020B0604020202020204" pitchFamily="34" charset="0"/>
              </a:rPr>
              <a:t>1970 First packet radio network ALOHANET (Abramson, U Hawaii)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b="0">
                <a:latin typeface="Arial" panose="020B0604020202020204" pitchFamily="34" charset="0"/>
              </a:rPr>
              <a:t>1973 Ethernet invented (Metcalfe, Xerox PARC)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b="0">
                <a:latin typeface="Arial" panose="020B0604020202020204" pitchFamily="34" charset="0"/>
              </a:rPr>
              <a:t>Why is it called the “Inter-net”?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b="0">
                <a:latin typeface="Arial" panose="020B0604020202020204" pitchFamily="34" charset="0"/>
              </a:rPr>
              <a:t>1974 “A protocol for Packet Network Interconnection” published by Cerf and Kahn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–"/>
            </a:pPr>
            <a:r>
              <a:rPr lang="en-US" altLang="en-US" b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First internetworking protocol TCP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–"/>
            </a:pPr>
            <a:r>
              <a:rPr lang="en-US" altLang="en-US" b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 paper was cited for their Turing Award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b="0">
                <a:latin typeface="Arial" panose="020B0604020202020204" pitchFamily="34" charset="0"/>
              </a:rPr>
              <a:t>1977 First TCP operation over ARPANET, Packet Radio Net, and SATNET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b="0">
                <a:latin typeface="Arial" panose="020B0604020202020204" pitchFamily="34" charset="0"/>
              </a:rPr>
              <a:t>1985 NSF commissions NSFNET backbone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b="0">
                <a:latin typeface="Arial" panose="020B0604020202020204" pitchFamily="34" charset="0"/>
              </a:rPr>
              <a:t>1991 NSF opens Internet to commercial use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Arial" panose="020B0604020202020204" pitchFamily="34" charset="0"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804DE6BF-A605-BB41-553B-34C6FBB5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49158" name="Text Box 5">
            <a:extLst>
              <a:ext uri="{FF2B5EF4-FFF2-40B4-BE49-F238E27FC236}">
                <a16:creationId xmlns:a16="http://schemas.microsoft.com/office/drawing/2014/main" id="{FCBC6B15-81D7-7978-CF2D-29959B8F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C335418C-20E6-3AE0-E507-60671F2D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2FBF70D-5691-41C3-BD40-59FA2BCF4495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FC67E99B-A471-6C55-FC48-93D7010C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4" name="Text Box 3">
            <a:extLst>
              <a:ext uri="{FF2B5EF4-FFF2-40B4-BE49-F238E27FC236}">
                <a16:creationId xmlns:a16="http://schemas.microsoft.com/office/drawing/2014/main" id="{1D693D7D-5631-8BE0-3EB0-003DB848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  <a:ea typeface="宋体" panose="02010600030101010101" pitchFamily="2" charset="-122"/>
              </a:rPr>
              <a:t>Internet Hourglass Architecture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57CFE74-37DD-5E9C-B474-0C1E12E0DA2A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14800"/>
            <a:ext cx="2665413" cy="989013"/>
            <a:chOff x="1872" y="2592"/>
            <a:chExt cx="1679" cy="623"/>
          </a:xfrm>
        </p:grpSpPr>
        <p:sp>
          <p:nvSpPr>
            <p:cNvPr id="51217" name="AutoShape 5">
              <a:extLst>
                <a:ext uri="{FF2B5EF4-FFF2-40B4-BE49-F238E27FC236}">
                  <a16:creationId xmlns:a16="http://schemas.microsoft.com/office/drawing/2014/main" id="{EBAA318B-F764-C26B-9450-494E663ED1A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72" y="2592"/>
              <a:ext cx="1679" cy="6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7 w 21600"/>
                <a:gd name="T13" fmla="*/ 4403 h 21600"/>
                <a:gd name="T14" fmla="*/ 17213 w 21600"/>
                <a:gd name="T15" fmla="*/ 171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169" y="21600"/>
                  </a:lnTo>
                  <a:lnTo>
                    <a:pt x="1643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218" name="Text Box 6">
              <a:extLst>
                <a:ext uri="{FF2B5EF4-FFF2-40B4-BE49-F238E27FC236}">
                  <a16:creationId xmlns:a16="http://schemas.microsoft.com/office/drawing/2014/main" id="{7134B392-4752-33A2-2F08-62480895E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" y="2736"/>
              <a:ext cx="9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  <a:ea typeface="宋体" panose="02010600030101010101" pitchFamily="2" charset="-122"/>
                </a:rPr>
                <a:t>Ethernet, WiFi,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  <a:ea typeface="宋体" panose="02010600030101010101" pitchFamily="2" charset="-122"/>
                </a:rPr>
                <a:t>3G, bluetooth,...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C5B2F8FA-77CA-D377-9712-78DBB51BAD7D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3352800"/>
            <a:ext cx="1403350" cy="760413"/>
            <a:chOff x="2265" y="2112"/>
            <a:chExt cx="884" cy="479"/>
          </a:xfrm>
        </p:grpSpPr>
        <p:sp>
          <p:nvSpPr>
            <p:cNvPr id="51215" name="Rectangle 8">
              <a:extLst>
                <a:ext uri="{FF2B5EF4-FFF2-40B4-BE49-F238E27FC236}">
                  <a16:creationId xmlns:a16="http://schemas.microsoft.com/office/drawing/2014/main" id="{6DEE5598-2223-DF78-3495-F7F4B39F6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2112"/>
              <a:ext cx="884" cy="479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51216" name="Text Box 9">
              <a:extLst>
                <a:ext uri="{FF2B5EF4-FFF2-40B4-BE49-F238E27FC236}">
                  <a16:creationId xmlns:a16="http://schemas.microsoft.com/office/drawing/2014/main" id="{AD697004-85C4-C0CC-C94F-14453D54D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" y="2265"/>
              <a:ext cx="2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  <a:ea typeface="宋体" panose="02010600030101010101" pitchFamily="2" charset="-122"/>
                </a:rPr>
                <a:t>IP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20DEE1B4-1BAB-BA06-5A6E-DF548CE81D1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819400"/>
            <a:ext cx="1903413" cy="531813"/>
            <a:chOff x="2112" y="1776"/>
            <a:chExt cx="1199" cy="335"/>
          </a:xfrm>
        </p:grpSpPr>
        <p:sp>
          <p:nvSpPr>
            <p:cNvPr id="51213" name="AutoShape 11">
              <a:extLst>
                <a:ext uri="{FF2B5EF4-FFF2-40B4-BE49-F238E27FC236}">
                  <a16:creationId xmlns:a16="http://schemas.microsoft.com/office/drawing/2014/main" id="{31BCDE7D-7BDD-D712-C94D-71685A3FF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776"/>
              <a:ext cx="1199" cy="3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25 w 21600"/>
                <a:gd name="T13" fmla="*/ 3224 h 21600"/>
                <a:gd name="T14" fmla="*/ 18393 w 21600"/>
                <a:gd name="T15" fmla="*/ 183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26" y="21600"/>
                  </a:lnTo>
                  <a:lnTo>
                    <a:pt x="187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214" name="Text Box 12">
              <a:extLst>
                <a:ext uri="{FF2B5EF4-FFF2-40B4-BE49-F238E27FC236}">
                  <a16:creationId xmlns:a16="http://schemas.microsoft.com/office/drawing/2014/main" id="{C07478C3-CC86-EEDC-732A-20B091664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1833"/>
              <a:ext cx="8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  <a:ea typeface="宋体" panose="02010600030101010101" pitchFamily="2" charset="-122"/>
                </a:rPr>
                <a:t>TCP, UDP, …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72150B94-405E-0D27-BFDF-A322478D577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133600"/>
            <a:ext cx="2665413" cy="684213"/>
            <a:chOff x="1872" y="1344"/>
            <a:chExt cx="1679" cy="431"/>
          </a:xfrm>
        </p:grpSpPr>
        <p:sp>
          <p:nvSpPr>
            <p:cNvPr id="51211" name="AutoShape 14">
              <a:extLst>
                <a:ext uri="{FF2B5EF4-FFF2-40B4-BE49-F238E27FC236}">
                  <a16:creationId xmlns:a16="http://schemas.microsoft.com/office/drawing/2014/main" id="{9F37B0D3-7AC1-22C4-3104-09E2776D2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344"/>
              <a:ext cx="1679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45 w 21600"/>
                <a:gd name="T13" fmla="*/ 3358 h 21600"/>
                <a:gd name="T14" fmla="*/ 18255 w 21600"/>
                <a:gd name="T15" fmla="*/ 182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86" y="21600"/>
                  </a:lnTo>
                  <a:lnTo>
                    <a:pt x="1851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212" name="Text Box 15">
              <a:extLst>
                <a:ext uri="{FF2B5EF4-FFF2-40B4-BE49-F238E27FC236}">
                  <a16:creationId xmlns:a16="http://schemas.microsoft.com/office/drawing/2014/main" id="{310C94F9-3834-D7B4-C064-8BADA981A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" y="1449"/>
              <a:ext cx="10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  <a:ea typeface="宋体" panose="02010600030101010101" pitchFamily="2" charset="-122"/>
                </a:rPr>
                <a:t>Email, Web, ssh,...</a:t>
              </a:r>
            </a:p>
          </p:txBody>
        </p:sp>
      </p:grpSp>
      <p:sp>
        <p:nvSpPr>
          <p:cNvPr id="51209" name="Text Box 16">
            <a:extLst>
              <a:ext uri="{FF2B5EF4-FFF2-40B4-BE49-F238E27FC236}">
                <a16:creationId xmlns:a16="http://schemas.microsoft.com/office/drawing/2014/main" id="{9CC0C2CD-878A-7D5C-980D-9D8CA2DA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51210" name="Text Box 17">
            <a:extLst>
              <a:ext uri="{FF2B5EF4-FFF2-40B4-BE49-F238E27FC236}">
                <a16:creationId xmlns:a16="http://schemas.microsoft.com/office/drawing/2014/main" id="{B8AF9B4F-D934-2937-C813-FBAAF86A9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FB371585-A216-14A2-B37C-E526DB536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73374AF5-8870-6A94-7CFC-1656448D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53252" name="Text Box 3">
            <a:extLst>
              <a:ext uri="{FF2B5EF4-FFF2-40B4-BE49-F238E27FC236}">
                <a16:creationId xmlns:a16="http://schemas.microsoft.com/office/drawing/2014/main" id="{40657E80-3612-1F32-20D2-D4BC1B6E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E1AD43-641B-4063-816A-D86D48F1F41E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D79FEC3A-C8D9-F1E0-923E-9345D613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219200"/>
            <a:ext cx="2971800" cy="2438400"/>
          </a:xfrm>
          <a:prstGeom prst="rect">
            <a:avLst/>
          </a:prstGeom>
          <a:noFill/>
          <a:ln w="324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4" name="AutoShape 5">
            <a:extLst>
              <a:ext uri="{FF2B5EF4-FFF2-40B4-BE49-F238E27FC236}">
                <a16:creationId xmlns:a16="http://schemas.microsoft.com/office/drawing/2014/main" id="{349E7406-ED90-5721-F449-0BBE806E49C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24525" y="4316413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5" name="Text Box 6">
            <a:extLst>
              <a:ext uri="{FF2B5EF4-FFF2-40B4-BE49-F238E27FC236}">
                <a16:creationId xmlns:a16="http://schemas.microsoft.com/office/drawing/2014/main" id="{54131C91-96CD-84AB-11A8-DA8841FA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Network Hardware</a:t>
            </a:r>
          </a:p>
        </p:txBody>
      </p:sp>
      <p:sp>
        <p:nvSpPr>
          <p:cNvPr id="53256" name="Rectangle 7">
            <a:extLst>
              <a:ext uri="{FF2B5EF4-FFF2-40B4-BE49-F238E27FC236}">
                <a16:creationId xmlns:a16="http://schemas.microsoft.com/office/drawing/2014/main" id="{53094222-134A-0287-6E50-3186B04FE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2743200"/>
            <a:ext cx="909637" cy="9144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main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memory</a:t>
            </a:r>
          </a:p>
        </p:txBody>
      </p:sp>
      <p:sp>
        <p:nvSpPr>
          <p:cNvPr id="53257" name="AutoShape 8">
            <a:extLst>
              <a:ext uri="{FF2B5EF4-FFF2-40B4-BE49-F238E27FC236}">
                <a16:creationId xmlns:a16="http://schemas.microsoft.com/office/drawing/2014/main" id="{1FAC50D8-5708-28F3-A14A-3A9FCC17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2895600"/>
            <a:ext cx="1492250" cy="533400"/>
          </a:xfrm>
          <a:prstGeom prst="leftRightArrow">
            <a:avLst>
              <a:gd name="adj1" fmla="val 50000"/>
              <a:gd name="adj2" fmla="val 55693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8" name="Rectangle 9">
            <a:extLst>
              <a:ext uri="{FF2B5EF4-FFF2-40B4-BE49-F238E27FC236}">
                <a16:creationId xmlns:a16="http://schemas.microsoft.com/office/drawing/2014/main" id="{816FF85C-31FF-5859-974D-70C8B59FC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2927350"/>
            <a:ext cx="909637" cy="57785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I/O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bridge</a:t>
            </a:r>
          </a:p>
        </p:txBody>
      </p:sp>
      <p:sp>
        <p:nvSpPr>
          <p:cNvPr id="53259" name="AutoShape 10">
            <a:extLst>
              <a:ext uri="{FF2B5EF4-FFF2-40B4-BE49-F238E27FC236}">
                <a16:creationId xmlns:a16="http://schemas.microsoft.com/office/drawing/2014/main" id="{7FBCCCD6-92FA-3A25-5A98-602BB012A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2895600"/>
            <a:ext cx="1452562" cy="533400"/>
          </a:xfrm>
          <a:prstGeom prst="leftRightArrow">
            <a:avLst>
              <a:gd name="adj1" fmla="val 50000"/>
              <a:gd name="adj2" fmla="val 54212"/>
            </a:avLst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60" name="Rectangle 11">
            <a:extLst>
              <a:ext uri="{FF2B5EF4-FFF2-40B4-BE49-F238E27FC236}">
                <a16:creationId xmlns:a16="http://schemas.microsoft.com/office/drawing/2014/main" id="{B6E80B28-3E50-2550-D70A-AA9C3EB3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927350"/>
            <a:ext cx="1873250" cy="57785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Bus Interface</a:t>
            </a:r>
          </a:p>
        </p:txBody>
      </p:sp>
      <p:sp>
        <p:nvSpPr>
          <p:cNvPr id="53261" name="Rectangle 12">
            <a:extLst>
              <a:ext uri="{FF2B5EF4-FFF2-40B4-BE49-F238E27FC236}">
                <a16:creationId xmlns:a16="http://schemas.microsoft.com/office/drawing/2014/main" id="{CEC1AFCC-A877-6FBE-2D0F-0B8C441C9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1600200"/>
            <a:ext cx="684212" cy="1524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62" name="Rectangle 13">
            <a:extLst>
              <a:ext uri="{FF2B5EF4-FFF2-40B4-BE49-F238E27FC236}">
                <a16:creationId xmlns:a16="http://schemas.microsoft.com/office/drawing/2014/main" id="{6D390B75-9239-5172-8CD5-07760AF68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1752600"/>
            <a:ext cx="684212" cy="1524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63" name="Rectangle 14">
            <a:extLst>
              <a:ext uri="{FF2B5EF4-FFF2-40B4-BE49-F238E27FC236}">
                <a16:creationId xmlns:a16="http://schemas.microsoft.com/office/drawing/2014/main" id="{795A4175-CAE2-F0E5-DF03-194F603B6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1905000"/>
            <a:ext cx="684212" cy="1524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64" name="Rectangle 15">
            <a:extLst>
              <a:ext uri="{FF2B5EF4-FFF2-40B4-BE49-F238E27FC236}">
                <a16:creationId xmlns:a16="http://schemas.microsoft.com/office/drawing/2014/main" id="{E758745A-32CC-AE8B-9030-4A0EEC9D8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2057400"/>
            <a:ext cx="684212" cy="1524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65" name="Rectangle 16">
            <a:extLst>
              <a:ext uri="{FF2B5EF4-FFF2-40B4-BE49-F238E27FC236}">
                <a16:creationId xmlns:a16="http://schemas.microsoft.com/office/drawing/2014/main" id="{0CCC67A0-A3D3-B465-4858-49D122BEA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2209800"/>
            <a:ext cx="684212" cy="1524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66" name="AutoShape 17">
            <a:extLst>
              <a:ext uri="{FF2B5EF4-FFF2-40B4-BE49-F238E27FC236}">
                <a16:creationId xmlns:a16="http://schemas.microsoft.com/office/drawing/2014/main" id="{831B20C6-6700-F5D3-1D31-65871BD3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16002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67" name="AutoShape 18">
            <a:extLst>
              <a:ext uri="{FF2B5EF4-FFF2-40B4-BE49-F238E27FC236}">
                <a16:creationId xmlns:a16="http://schemas.microsoft.com/office/drawing/2014/main" id="{F372BAE3-3BA3-67A3-C21E-60ADCE184D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65425" y="19812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68" name="Rectangle 19">
            <a:extLst>
              <a:ext uri="{FF2B5EF4-FFF2-40B4-BE49-F238E27FC236}">
                <a16:creationId xmlns:a16="http://schemas.microsoft.com/office/drawing/2014/main" id="{2EE702A0-1C58-B213-02CC-03CF08DF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1447800"/>
            <a:ext cx="533400" cy="10668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ALU</a:t>
            </a:r>
          </a:p>
        </p:txBody>
      </p:sp>
      <p:sp>
        <p:nvSpPr>
          <p:cNvPr id="53269" name="Text Box 20">
            <a:extLst>
              <a:ext uri="{FF2B5EF4-FFF2-40B4-BE49-F238E27FC236}">
                <a16:creationId xmlns:a16="http://schemas.microsoft.com/office/drawing/2014/main" id="{5B7CB2E1-C8F6-88BF-CEA6-82F8A2D6C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1279525"/>
            <a:ext cx="107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register file</a:t>
            </a:r>
          </a:p>
        </p:txBody>
      </p:sp>
      <p:sp>
        <p:nvSpPr>
          <p:cNvPr id="53270" name="AutoShape 21">
            <a:extLst>
              <a:ext uri="{FF2B5EF4-FFF2-40B4-BE49-F238E27FC236}">
                <a16:creationId xmlns:a16="http://schemas.microsoft.com/office/drawing/2014/main" id="{5422D13F-BDD3-C439-BDAE-F87E6FB22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2438400"/>
            <a:ext cx="609600" cy="457200"/>
          </a:xfrm>
          <a:prstGeom prst="upDownArrow">
            <a:avLst>
              <a:gd name="adj1" fmla="val 50000"/>
              <a:gd name="adj2" fmla="val 19907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71" name="Text Box 22">
            <a:extLst>
              <a:ext uri="{FF2B5EF4-FFF2-40B4-BE49-F238E27FC236}">
                <a16:creationId xmlns:a16="http://schemas.microsoft.com/office/drawing/2014/main" id="{0A990BF1-1E30-BE0E-D88F-481FFAC3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905000"/>
            <a:ext cx="92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CPU chip</a:t>
            </a:r>
          </a:p>
        </p:txBody>
      </p:sp>
      <p:sp>
        <p:nvSpPr>
          <p:cNvPr id="53272" name="Text Box 23">
            <a:extLst>
              <a:ext uri="{FF2B5EF4-FFF2-40B4-BE49-F238E27FC236}">
                <a16:creationId xmlns:a16="http://schemas.microsoft.com/office/drawing/2014/main" id="{8C5C12FE-FB59-53B7-E5B1-228B0A350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209800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system bus</a:t>
            </a:r>
          </a:p>
        </p:txBody>
      </p:sp>
      <p:sp>
        <p:nvSpPr>
          <p:cNvPr id="53273" name="Line 24">
            <a:extLst>
              <a:ext uri="{FF2B5EF4-FFF2-40B4-BE49-F238E27FC236}">
                <a16:creationId xmlns:a16="http://schemas.microsoft.com/office/drawing/2014/main" id="{3F152968-58EB-509E-CAF0-DDFADC9BDE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0638" y="2514600"/>
            <a:ext cx="688975" cy="4572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Text Box 25">
            <a:extLst>
              <a:ext uri="{FF2B5EF4-FFF2-40B4-BE49-F238E27FC236}">
                <a16:creationId xmlns:a16="http://schemas.microsoft.com/office/drawing/2014/main" id="{08683372-B3B9-9671-3984-160B24F3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209800"/>
            <a:ext cx="1171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memory bus</a:t>
            </a:r>
          </a:p>
        </p:txBody>
      </p:sp>
      <p:sp>
        <p:nvSpPr>
          <p:cNvPr id="53275" name="Line 26">
            <a:extLst>
              <a:ext uri="{FF2B5EF4-FFF2-40B4-BE49-F238E27FC236}">
                <a16:creationId xmlns:a16="http://schemas.microsoft.com/office/drawing/2014/main" id="{B9CD2940-3581-6C9E-3997-11CE4FF13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225" y="2514600"/>
            <a:ext cx="1588" cy="4572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AutoShape 27">
            <a:extLst>
              <a:ext uri="{FF2B5EF4-FFF2-40B4-BE49-F238E27FC236}">
                <a16:creationId xmlns:a16="http://schemas.microsoft.com/office/drawing/2014/main" id="{3C7FAC22-9302-8404-39C6-83565E48B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35814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77" name="Rectangle 28">
            <a:extLst>
              <a:ext uri="{FF2B5EF4-FFF2-40B4-BE49-F238E27FC236}">
                <a16:creationId xmlns:a16="http://schemas.microsoft.com/office/drawing/2014/main" id="{0BEFBEE0-366A-D5F2-E823-23FDBDC2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5041900"/>
            <a:ext cx="1295400" cy="5207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disk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controller</a:t>
            </a:r>
          </a:p>
        </p:txBody>
      </p:sp>
      <p:sp>
        <p:nvSpPr>
          <p:cNvPr id="53278" name="AutoShape 29">
            <a:extLst>
              <a:ext uri="{FF2B5EF4-FFF2-40B4-BE49-F238E27FC236}">
                <a16:creationId xmlns:a16="http://schemas.microsoft.com/office/drawing/2014/main" id="{A77706AD-6032-56C2-DA61-9A97F2F670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21075" y="4316413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79" name="Rectangle 30">
            <a:extLst>
              <a:ext uri="{FF2B5EF4-FFF2-40B4-BE49-F238E27FC236}">
                <a16:creationId xmlns:a16="http://schemas.microsoft.com/office/drawing/2014/main" id="{49EBE789-D5AA-D93D-40FF-C66369F8F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5041900"/>
            <a:ext cx="1295400" cy="5207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graphics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adapter</a:t>
            </a:r>
          </a:p>
        </p:txBody>
      </p:sp>
      <p:sp>
        <p:nvSpPr>
          <p:cNvPr id="53280" name="AutoShape 31">
            <a:extLst>
              <a:ext uri="{FF2B5EF4-FFF2-40B4-BE49-F238E27FC236}">
                <a16:creationId xmlns:a16="http://schemas.microsoft.com/office/drawing/2014/main" id="{A8C107A2-158C-4084-3633-BA22CD19C4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44675" y="4316413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81" name="Rectangle 32">
            <a:extLst>
              <a:ext uri="{FF2B5EF4-FFF2-40B4-BE49-F238E27FC236}">
                <a16:creationId xmlns:a16="http://schemas.microsoft.com/office/drawing/2014/main" id="{8F02B14F-A709-B462-2421-574FB54E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5029200"/>
            <a:ext cx="1143000" cy="5207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USB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controller</a:t>
            </a:r>
          </a:p>
        </p:txBody>
      </p:sp>
      <p:sp>
        <p:nvSpPr>
          <p:cNvPr id="53282" name="Line 33">
            <a:extLst>
              <a:ext uri="{FF2B5EF4-FFF2-40B4-BE49-F238E27FC236}">
                <a16:creationId xmlns:a16="http://schemas.microsoft.com/office/drawing/2014/main" id="{7FBC1E8A-A623-392B-690B-D8E97DE2D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0375" y="55626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4">
            <a:extLst>
              <a:ext uri="{FF2B5EF4-FFF2-40B4-BE49-F238E27FC236}">
                <a16:creationId xmlns:a16="http://schemas.microsoft.com/office/drawing/2014/main" id="{103B6389-A493-5C1B-A955-6DBE97049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2375" y="55626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5">
            <a:extLst>
              <a:ext uri="{FF2B5EF4-FFF2-40B4-BE49-F238E27FC236}">
                <a16:creationId xmlns:a16="http://schemas.microsoft.com/office/drawing/2014/main" id="{BA6F3945-B263-FF6E-30F9-FCC5A221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5791200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mouse</a:t>
            </a:r>
          </a:p>
        </p:txBody>
      </p:sp>
      <p:sp>
        <p:nvSpPr>
          <p:cNvPr id="53285" name="Text Box 36">
            <a:extLst>
              <a:ext uri="{FF2B5EF4-FFF2-40B4-BE49-F238E27FC236}">
                <a16:creationId xmlns:a16="http://schemas.microsoft.com/office/drawing/2014/main" id="{05109F23-3176-EDA6-B759-75AA009E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5791200"/>
            <a:ext cx="922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keyboard</a:t>
            </a:r>
          </a:p>
        </p:txBody>
      </p:sp>
      <p:sp>
        <p:nvSpPr>
          <p:cNvPr id="53286" name="Line 37">
            <a:extLst>
              <a:ext uri="{FF2B5EF4-FFF2-40B4-BE49-F238E27FC236}">
                <a16:creationId xmlns:a16="http://schemas.microsoft.com/office/drawing/2014/main" id="{8DC054D0-5696-A92D-1CC8-1A1390A16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75" y="55626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7" name="Text Box 38">
            <a:extLst>
              <a:ext uri="{FF2B5EF4-FFF2-40B4-BE49-F238E27FC236}">
                <a16:creationId xmlns:a16="http://schemas.microsoft.com/office/drawing/2014/main" id="{AC99376C-6596-23F8-E670-9A5BF3AC3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5791200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monitor</a:t>
            </a:r>
          </a:p>
        </p:txBody>
      </p:sp>
      <p:sp>
        <p:nvSpPr>
          <p:cNvPr id="53288" name="Line 39">
            <a:extLst>
              <a:ext uri="{FF2B5EF4-FFF2-40B4-BE49-F238E27FC236}">
                <a16:creationId xmlns:a16="http://schemas.microsoft.com/office/drawing/2014/main" id="{04515650-2C17-CE1F-68E8-A5056EAFE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5825" y="5562600"/>
            <a:ext cx="1588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9" name="AutoShape 40">
            <a:extLst>
              <a:ext uri="{FF2B5EF4-FFF2-40B4-BE49-F238E27FC236}">
                <a16:creationId xmlns:a16="http://schemas.microsoft.com/office/drawing/2014/main" id="{40BD12E3-A93C-70A5-8ED1-289DD1C3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5943600"/>
            <a:ext cx="609600" cy="609600"/>
          </a:xfrm>
          <a:prstGeom prst="can">
            <a:avLst>
              <a:gd name="adj" fmla="val 25000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disk</a:t>
            </a:r>
          </a:p>
        </p:txBody>
      </p:sp>
      <p:sp>
        <p:nvSpPr>
          <p:cNvPr id="53290" name="AutoShape 41">
            <a:extLst>
              <a:ext uri="{FF2B5EF4-FFF2-40B4-BE49-F238E27FC236}">
                <a16:creationId xmlns:a16="http://schemas.microsoft.com/office/drawing/2014/main" id="{9A6025A5-56E7-108F-0119-589475E0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1021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91" name="Rectangle 42">
            <a:extLst>
              <a:ext uri="{FF2B5EF4-FFF2-40B4-BE49-F238E27FC236}">
                <a16:creationId xmlns:a16="http://schemas.microsoft.com/office/drawing/2014/main" id="{7ADA9B13-B2B5-0020-F07B-36BAC6DF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4271963"/>
            <a:ext cx="16668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92" name="Rectangle 43">
            <a:extLst>
              <a:ext uri="{FF2B5EF4-FFF2-40B4-BE49-F238E27FC236}">
                <a16:creationId xmlns:a16="http://schemas.microsoft.com/office/drawing/2014/main" id="{7A19AE2D-6241-E847-1DBA-EF3080055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0" y="4262438"/>
            <a:ext cx="16668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93" name="Rectangle 44">
            <a:extLst>
              <a:ext uri="{FF2B5EF4-FFF2-40B4-BE49-F238E27FC236}">
                <a16:creationId xmlns:a16="http://schemas.microsoft.com/office/drawing/2014/main" id="{29788E9E-EBE8-C256-9BD8-43EF29E2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4252913"/>
            <a:ext cx="1619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94" name="Text Box 45">
            <a:extLst>
              <a:ext uri="{FF2B5EF4-FFF2-40B4-BE49-F238E27FC236}">
                <a16:creationId xmlns:a16="http://schemas.microsoft.com/office/drawing/2014/main" id="{E594F66D-98DC-FFC7-D58D-74B02B1E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406900"/>
            <a:ext cx="744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I/O bus</a:t>
            </a:r>
          </a:p>
        </p:txBody>
      </p:sp>
      <p:sp>
        <p:nvSpPr>
          <p:cNvPr id="53295" name="Rectangle 46">
            <a:extLst>
              <a:ext uri="{FF2B5EF4-FFF2-40B4-BE49-F238E27FC236}">
                <a16:creationId xmlns:a16="http://schemas.microsoft.com/office/drawing/2014/main" id="{17847E21-5295-F8A9-941D-BAF85D372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4191000"/>
            <a:ext cx="1619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96" name="Rectangle 47">
            <a:extLst>
              <a:ext uri="{FF2B5EF4-FFF2-40B4-BE49-F238E27FC236}">
                <a16:creationId xmlns:a16="http://schemas.microsoft.com/office/drawing/2014/main" id="{D78F0D72-60C3-1F27-9E81-47E7B355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114800"/>
            <a:ext cx="127000" cy="406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97" name="Rectangle 48">
            <a:extLst>
              <a:ext uri="{FF2B5EF4-FFF2-40B4-BE49-F238E27FC236}">
                <a16:creationId xmlns:a16="http://schemas.microsoft.com/office/drawing/2014/main" id="{4B28ADE0-86AB-C21D-4D28-788CA62D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4114800"/>
            <a:ext cx="127000" cy="406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98" name="AutoShape 49">
            <a:extLst>
              <a:ext uri="{FF2B5EF4-FFF2-40B4-BE49-F238E27FC236}">
                <a16:creationId xmlns:a16="http://schemas.microsoft.com/office/drawing/2014/main" id="{F36D900F-E4D5-7977-C009-B1FB37B5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1148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99" name="Text Box 50">
            <a:extLst>
              <a:ext uri="{FF2B5EF4-FFF2-40B4-BE49-F238E27FC236}">
                <a16:creationId xmlns:a16="http://schemas.microsoft.com/office/drawing/2014/main" id="{B8692674-C2D7-4846-9EB1-07F481FC1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3794125"/>
            <a:ext cx="1458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Expansion slots</a:t>
            </a:r>
          </a:p>
        </p:txBody>
      </p:sp>
      <p:sp>
        <p:nvSpPr>
          <p:cNvPr id="53300" name="Rectangle 51">
            <a:extLst>
              <a:ext uri="{FF2B5EF4-FFF2-40B4-BE49-F238E27FC236}">
                <a16:creationId xmlns:a16="http://schemas.microsoft.com/office/drawing/2014/main" id="{596BE541-1E67-AAA3-3BBD-E8BE60981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029200"/>
            <a:ext cx="1295400" cy="5207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adapter</a:t>
            </a:r>
          </a:p>
        </p:txBody>
      </p:sp>
      <p:sp>
        <p:nvSpPr>
          <p:cNvPr id="53301" name="Line 52">
            <a:extLst>
              <a:ext uri="{FF2B5EF4-FFF2-40B4-BE49-F238E27FC236}">
                <a16:creationId xmlns:a16="http://schemas.microsoft.com/office/drawing/2014/main" id="{8932E1B5-9809-7E91-200D-69196D161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5" y="5562600"/>
            <a:ext cx="1588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2" name="AutoShape 53">
            <a:extLst>
              <a:ext uri="{FF2B5EF4-FFF2-40B4-BE49-F238E27FC236}">
                <a16:creationId xmlns:a16="http://schemas.microsoft.com/office/drawing/2014/main" id="{0DA82FE4-4929-377D-DED5-2C67BBF3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5969000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network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73EC3267-6EE4-B11D-C264-4C36F7892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433EAAED-4FEC-1CEC-5F35-EB6941CB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2A2AF3D5-13AF-2E5B-F1E6-E62C3AD0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2B9F4A-C9CF-4DA1-B4F2-76C7EC46DF0B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F557A5C7-8E29-DB3F-3708-12212891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Computer Networks</a:t>
            </a:r>
          </a:p>
        </p:txBody>
      </p:sp>
      <p:sp>
        <p:nvSpPr>
          <p:cNvPr id="55302" name="Text Box 5">
            <a:extLst>
              <a:ext uri="{FF2B5EF4-FFF2-40B4-BE49-F238E27FC236}">
                <a16:creationId xmlns:a16="http://schemas.microsoft.com/office/drawing/2014/main" id="{32D88037-59BD-C936-9D25-A9A8179EF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A network is a hierarchical system of “boxes” and “wires” organized by geographical proximity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Cluster network spans a rack or room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Ethernet, Infiniband, WiFi, …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LAN (local area network) spans a building or campus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Switched Ethernet is most prominent example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WAN (wide-area network) spans very long distance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A high-speed point-to-point link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Leased line or SONET/SDH circuit, or MPLS/ATM circuit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An internetwork (internet) is an interconnected set of networks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The Global IP Internet (uppercase “I”) is the most famous example of an internet (lowercase “</a:t>
            </a:r>
            <a:r>
              <a:rPr lang="en-US" altLang="ja-JP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36176B20-2F0E-4927-A867-29B2BE0C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692345A6-81DF-67F9-1E3C-3EEBB1404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E720F031-76C6-64EB-2857-51856BE31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C4D064C-D39D-492C-A026-761C5823CA78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7349" name="Text Box 4">
            <a:extLst>
              <a:ext uri="{FF2B5EF4-FFF2-40B4-BE49-F238E27FC236}">
                <a16:creationId xmlns:a16="http://schemas.microsoft.com/office/drawing/2014/main" id="{F8CF8416-25B5-A148-5617-FF5161F98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Lowest Level: Ethernet Segment</a:t>
            </a:r>
          </a:p>
        </p:txBody>
      </p:sp>
      <p:sp>
        <p:nvSpPr>
          <p:cNvPr id="57350" name="Text Box 5">
            <a:extLst>
              <a:ext uri="{FF2B5EF4-FFF2-40B4-BE49-F238E27FC236}">
                <a16:creationId xmlns:a16="http://schemas.microsoft.com/office/drawing/2014/main" id="{7C56B209-24BF-5893-909A-630EC8803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Ethernet segment consists of a collection of hosts connected by wires (twisted pairs) to a hub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Operation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Each Ethernet adapter has a unique 48-bit address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Hosts send bits to any other host in chunks called frames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Hub slavishly copies each bit from each port to every other port</a:t>
            </a:r>
          </a:p>
          <a:p>
            <a:pPr lvl="2" eaLnBrk="1" hangingPunct="1">
              <a:lnSpc>
                <a:spcPct val="90000"/>
              </a:lnSpc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Every host sees every bit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Note: Hubs are obsolete </a:t>
            </a:r>
          </a:p>
          <a:p>
            <a:pPr lvl="2" eaLnBrk="1" hangingPunct="1">
              <a:lnSpc>
                <a:spcPct val="90000"/>
              </a:lnSpc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Bridges (switches, routers) became cheap enough to replace them (don’t broadcast all traffic)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1600"/>
          </a:p>
        </p:txBody>
      </p:sp>
      <p:sp>
        <p:nvSpPr>
          <p:cNvPr id="57351" name="Line 6">
            <a:extLst>
              <a:ext uri="{FF2B5EF4-FFF2-40B4-BE49-F238E27FC236}">
                <a16:creationId xmlns:a16="http://schemas.microsoft.com/office/drawing/2014/main" id="{0B4670F0-8DFE-8C3B-3A04-415DCED55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2432050"/>
            <a:ext cx="838200" cy="381000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7">
            <a:extLst>
              <a:ext uri="{FF2B5EF4-FFF2-40B4-BE49-F238E27FC236}">
                <a16:creationId xmlns:a16="http://schemas.microsoft.com/office/drawing/2014/main" id="{563E8F83-5E4B-D540-2B4F-0C4BF1466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2432050"/>
            <a:ext cx="1588" cy="304800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8">
            <a:extLst>
              <a:ext uri="{FF2B5EF4-FFF2-40B4-BE49-F238E27FC236}">
                <a16:creationId xmlns:a16="http://schemas.microsoft.com/office/drawing/2014/main" id="{D18F105D-BEED-8DCF-85A9-4F3C0F1A45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4188" y="2432050"/>
            <a:ext cx="688975" cy="381000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Rectangle 9">
            <a:extLst>
              <a:ext uri="{FF2B5EF4-FFF2-40B4-BE49-F238E27FC236}">
                <a16:creationId xmlns:a16="http://schemas.microsoft.com/office/drawing/2014/main" id="{66F10402-EB9D-422D-0894-2E919D159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2136775"/>
            <a:ext cx="574675" cy="3683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7355" name="Rectangle 10">
            <a:extLst>
              <a:ext uri="{FF2B5EF4-FFF2-40B4-BE49-F238E27FC236}">
                <a16:creationId xmlns:a16="http://schemas.microsoft.com/office/drawing/2014/main" id="{2F4D2FE8-E43D-FE4A-472E-778FC27D4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2117725"/>
            <a:ext cx="574675" cy="3683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7356" name="Rectangle 11">
            <a:extLst>
              <a:ext uri="{FF2B5EF4-FFF2-40B4-BE49-F238E27FC236}">
                <a16:creationId xmlns:a16="http://schemas.microsoft.com/office/drawing/2014/main" id="{2155257C-DE8A-AF47-BA85-A029D92C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50" y="2117725"/>
            <a:ext cx="574675" cy="3683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7357" name="AutoShape 12">
            <a:extLst>
              <a:ext uri="{FF2B5EF4-FFF2-40B4-BE49-F238E27FC236}">
                <a16:creationId xmlns:a16="http://schemas.microsoft.com/office/drawing/2014/main" id="{307D693B-8A51-0E14-397C-3911CA15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25738"/>
            <a:ext cx="914400" cy="4079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hub</a:t>
            </a:r>
          </a:p>
        </p:txBody>
      </p:sp>
      <p:sp>
        <p:nvSpPr>
          <p:cNvPr id="57358" name="Text Box 13">
            <a:extLst>
              <a:ext uri="{FF2B5EF4-FFF2-40B4-BE49-F238E27FC236}">
                <a16:creationId xmlns:a16="http://schemas.microsoft.com/office/drawing/2014/main" id="{51C3DC9A-A2A5-46B2-8153-365D2CBE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522538"/>
            <a:ext cx="96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100 Mb/s</a:t>
            </a:r>
          </a:p>
        </p:txBody>
      </p:sp>
      <p:sp>
        <p:nvSpPr>
          <p:cNvPr id="57359" name="Text Box 14">
            <a:extLst>
              <a:ext uri="{FF2B5EF4-FFF2-40B4-BE49-F238E27FC236}">
                <a16:creationId xmlns:a16="http://schemas.microsoft.com/office/drawing/2014/main" id="{924FFFF4-87EB-26F8-4380-0A5EA6C07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2522538"/>
            <a:ext cx="96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100 Mb/s</a:t>
            </a:r>
          </a:p>
        </p:txBody>
      </p:sp>
      <p:sp>
        <p:nvSpPr>
          <p:cNvPr id="57360" name="Text Box 15">
            <a:extLst>
              <a:ext uri="{FF2B5EF4-FFF2-40B4-BE49-F238E27FC236}">
                <a16:creationId xmlns:a16="http://schemas.microsoft.com/office/drawing/2014/main" id="{0BE629D5-BD01-5F9D-5378-8288B9A8A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3062288"/>
            <a:ext cx="649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ports</a:t>
            </a:r>
          </a:p>
        </p:txBody>
      </p:sp>
      <p:sp>
        <p:nvSpPr>
          <p:cNvPr id="57361" name="Line 16">
            <a:extLst>
              <a:ext uri="{FF2B5EF4-FFF2-40B4-BE49-F238E27FC236}">
                <a16:creationId xmlns:a16="http://schemas.microsoft.com/office/drawing/2014/main" id="{6812BADD-32DB-700A-570D-8474FE2635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8013" y="2735263"/>
            <a:ext cx="688975" cy="481012"/>
          </a:xfrm>
          <a:prstGeom prst="line">
            <a:avLst/>
          </a:prstGeom>
          <a:noFill/>
          <a:ln w="324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7">
            <a:extLst>
              <a:ext uri="{FF2B5EF4-FFF2-40B4-BE49-F238E27FC236}">
                <a16:creationId xmlns:a16="http://schemas.microsoft.com/office/drawing/2014/main" id="{7D59534D-9B8F-9A0B-9DF0-F1C99CF6F4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7013" y="2735263"/>
            <a:ext cx="993775" cy="481012"/>
          </a:xfrm>
          <a:prstGeom prst="line">
            <a:avLst/>
          </a:prstGeom>
          <a:noFill/>
          <a:ln w="324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">
            <a:extLst>
              <a:ext uri="{FF2B5EF4-FFF2-40B4-BE49-F238E27FC236}">
                <a16:creationId xmlns:a16="http://schemas.microsoft.com/office/drawing/2014/main" id="{76588C79-651B-4F0C-FD8D-4B75B77641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2213" y="2735263"/>
            <a:ext cx="1298575" cy="481012"/>
          </a:xfrm>
          <a:prstGeom prst="line">
            <a:avLst/>
          </a:prstGeom>
          <a:noFill/>
          <a:ln w="324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9FE4A988-E6D9-C913-42D1-743020CA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0AFF0C1C-70DD-4088-0489-6943FDFBB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59396" name="Text Box 3">
            <a:extLst>
              <a:ext uri="{FF2B5EF4-FFF2-40B4-BE49-F238E27FC236}">
                <a16:creationId xmlns:a16="http://schemas.microsoft.com/office/drawing/2014/main" id="{30E992B3-B69A-BAB9-4D52-2ECB675E7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6D145B-176B-4C95-8C2C-175C0E8F1955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9397" name="Line 4">
            <a:extLst>
              <a:ext uri="{FF2B5EF4-FFF2-40B4-BE49-F238E27FC236}">
                <a16:creationId xmlns:a16="http://schemas.microsoft.com/office/drawing/2014/main" id="{46F7A39B-5636-8FE4-A36D-CAED36186B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375" y="5637213"/>
            <a:ext cx="1219200" cy="46037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5">
            <a:extLst>
              <a:ext uri="{FF2B5EF4-FFF2-40B4-BE49-F238E27FC236}">
                <a16:creationId xmlns:a16="http://schemas.microsoft.com/office/drawing/2014/main" id="{843DB631-0E94-670B-73A3-10D5633A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Next Level: Bridged Ethernet Segment</a:t>
            </a:r>
          </a:p>
        </p:txBody>
      </p:sp>
      <p:sp>
        <p:nvSpPr>
          <p:cNvPr id="59399" name="Text Box 6">
            <a:extLst>
              <a:ext uri="{FF2B5EF4-FFF2-40B4-BE49-F238E27FC236}">
                <a16:creationId xmlns:a16="http://schemas.microsoft.com/office/drawing/2014/main" id="{0C335F6F-0E39-191B-239E-4B448C2E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Spans room, building, or campus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Bridges cleverly learn which hosts are reachable from which ports and then selectively copy frames from port to port</a:t>
            </a:r>
          </a:p>
        </p:txBody>
      </p:sp>
      <p:sp>
        <p:nvSpPr>
          <p:cNvPr id="59400" name="Line 7">
            <a:extLst>
              <a:ext uri="{FF2B5EF4-FFF2-40B4-BE49-F238E27FC236}">
                <a16:creationId xmlns:a16="http://schemas.microsoft.com/office/drawing/2014/main" id="{FC5F53C1-14AE-CA82-C425-19A33B555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0975" y="3517900"/>
            <a:ext cx="838200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8">
            <a:extLst>
              <a:ext uri="{FF2B5EF4-FFF2-40B4-BE49-F238E27FC236}">
                <a16:creationId xmlns:a16="http://schemas.microsoft.com/office/drawing/2014/main" id="{6ACB6560-D5AB-48B2-89DB-F59C60FCD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35179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9">
            <a:extLst>
              <a:ext uri="{FF2B5EF4-FFF2-40B4-BE49-F238E27FC236}">
                <a16:creationId xmlns:a16="http://schemas.microsoft.com/office/drawing/2014/main" id="{8C35B156-2E95-FBFA-C823-E850B340F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8588" y="3517900"/>
            <a:ext cx="688975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Rectangle 10">
            <a:extLst>
              <a:ext uri="{FF2B5EF4-FFF2-40B4-BE49-F238E27FC236}">
                <a16:creationId xmlns:a16="http://schemas.microsoft.com/office/drawing/2014/main" id="{4D59DDF7-F7DC-69F8-14A1-2BD0FAE6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323850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04" name="Rectangle 11">
            <a:extLst>
              <a:ext uri="{FF2B5EF4-FFF2-40B4-BE49-F238E27FC236}">
                <a16:creationId xmlns:a16="http://schemas.microsoft.com/office/drawing/2014/main" id="{FEE94005-9062-6F67-3237-D2F98D53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32194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05" name="Rectangle 12">
            <a:extLst>
              <a:ext uri="{FF2B5EF4-FFF2-40B4-BE49-F238E27FC236}">
                <a16:creationId xmlns:a16="http://schemas.microsoft.com/office/drawing/2014/main" id="{594214C2-EFB7-D7E9-487E-FAD13387A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32194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06" name="Line 13">
            <a:extLst>
              <a:ext uri="{FF2B5EF4-FFF2-40B4-BE49-F238E27FC236}">
                <a16:creationId xmlns:a16="http://schemas.microsoft.com/office/drawing/2014/main" id="{72AFB244-5396-24F0-9413-CD25EC74A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75" y="35179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4">
            <a:extLst>
              <a:ext uri="{FF2B5EF4-FFF2-40B4-BE49-F238E27FC236}">
                <a16:creationId xmlns:a16="http://schemas.microsoft.com/office/drawing/2014/main" id="{E196AE77-056A-496E-6EDA-67D07BE8E6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2388" y="3517900"/>
            <a:ext cx="688975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Rectangle 15">
            <a:extLst>
              <a:ext uri="{FF2B5EF4-FFF2-40B4-BE49-F238E27FC236}">
                <a16:creationId xmlns:a16="http://schemas.microsoft.com/office/drawing/2014/main" id="{FEE38725-D2AB-4B33-9274-779D8FE5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32194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09" name="Rectangle 16">
            <a:extLst>
              <a:ext uri="{FF2B5EF4-FFF2-40B4-BE49-F238E27FC236}">
                <a16:creationId xmlns:a16="http://schemas.microsoft.com/office/drawing/2014/main" id="{B7DAD049-CF90-B31F-B98F-38664A14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32194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10" name="Line 17">
            <a:extLst>
              <a:ext uri="{FF2B5EF4-FFF2-40B4-BE49-F238E27FC236}">
                <a16:creationId xmlns:a16="http://schemas.microsoft.com/office/drawing/2014/main" id="{23EC20B1-BD1A-CD5C-B022-B18AB3EDB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800" y="4051300"/>
            <a:ext cx="1295400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8">
            <a:extLst>
              <a:ext uri="{FF2B5EF4-FFF2-40B4-BE49-F238E27FC236}">
                <a16:creationId xmlns:a16="http://schemas.microsoft.com/office/drawing/2014/main" id="{67F3A669-4314-CA71-75F8-C5C86B934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000" y="4051300"/>
            <a:ext cx="1295400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AutoShape 19">
            <a:extLst>
              <a:ext uri="{FF2B5EF4-FFF2-40B4-BE49-F238E27FC236}">
                <a16:creationId xmlns:a16="http://schemas.microsoft.com/office/drawing/2014/main" id="{ED888303-C07F-067D-805C-E9E5E202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3827463"/>
            <a:ext cx="522287" cy="3730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hub</a:t>
            </a:r>
          </a:p>
        </p:txBody>
      </p:sp>
      <p:sp>
        <p:nvSpPr>
          <p:cNvPr id="59413" name="AutoShape 20">
            <a:extLst>
              <a:ext uri="{FF2B5EF4-FFF2-40B4-BE49-F238E27FC236}">
                <a16:creationId xmlns:a16="http://schemas.microsoft.com/office/drawing/2014/main" id="{E2751A8C-A0EB-73D3-C993-3719C45B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827463"/>
            <a:ext cx="522287" cy="3730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hub</a:t>
            </a:r>
          </a:p>
        </p:txBody>
      </p:sp>
      <p:sp>
        <p:nvSpPr>
          <p:cNvPr id="59414" name="AutoShape 21">
            <a:extLst>
              <a:ext uri="{FF2B5EF4-FFF2-40B4-BE49-F238E27FC236}">
                <a16:creationId xmlns:a16="http://schemas.microsoft.com/office/drawing/2014/main" id="{A34B2386-D1B0-A6F3-35C0-F7781450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3824288"/>
            <a:ext cx="725488" cy="3730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bridge</a:t>
            </a:r>
          </a:p>
        </p:txBody>
      </p:sp>
      <p:sp>
        <p:nvSpPr>
          <p:cNvPr id="59415" name="Text Box 22">
            <a:extLst>
              <a:ext uri="{FF2B5EF4-FFF2-40B4-BE49-F238E27FC236}">
                <a16:creationId xmlns:a16="http://schemas.microsoft.com/office/drawing/2014/main" id="{360E0780-9DB7-2396-359E-FE63AEB02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403542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100 Mb/s</a:t>
            </a:r>
          </a:p>
        </p:txBody>
      </p:sp>
      <p:sp>
        <p:nvSpPr>
          <p:cNvPr id="59416" name="Text Box 23">
            <a:extLst>
              <a:ext uri="{FF2B5EF4-FFF2-40B4-BE49-F238E27FC236}">
                <a16:creationId xmlns:a16="http://schemas.microsoft.com/office/drawing/2014/main" id="{9B8576BD-FE2A-4CA0-8AF4-A397EB67B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4051300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100 Mb/s</a:t>
            </a:r>
          </a:p>
        </p:txBody>
      </p:sp>
      <p:sp>
        <p:nvSpPr>
          <p:cNvPr id="59417" name="Rectangle 24">
            <a:extLst>
              <a:ext uri="{FF2B5EF4-FFF2-40B4-BE49-F238E27FC236}">
                <a16:creationId xmlns:a16="http://schemas.microsoft.com/office/drawing/2014/main" id="{EA655AE9-D04D-1066-6D3A-D5F4C1D11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59499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18" name="Rectangle 25">
            <a:extLst>
              <a:ext uri="{FF2B5EF4-FFF2-40B4-BE49-F238E27FC236}">
                <a16:creationId xmlns:a16="http://schemas.microsoft.com/office/drawing/2014/main" id="{948CDE79-994C-AC77-B47E-08444E7C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53403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19" name="Line 26">
            <a:extLst>
              <a:ext uri="{FF2B5EF4-FFF2-40B4-BE49-F238E27FC236}">
                <a16:creationId xmlns:a16="http://schemas.microsoft.com/office/drawing/2014/main" id="{EBAC5560-FE05-4B11-F3AB-BFC3510F2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75" y="5543550"/>
            <a:ext cx="1295400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7">
            <a:extLst>
              <a:ext uri="{FF2B5EF4-FFF2-40B4-BE49-F238E27FC236}">
                <a16:creationId xmlns:a16="http://schemas.microsoft.com/office/drawing/2014/main" id="{1B25DCF4-1CB9-8DF0-E89A-F4602D722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5" y="5543550"/>
            <a:ext cx="1295400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Text Box 28">
            <a:extLst>
              <a:ext uri="{FF2B5EF4-FFF2-40B4-BE49-F238E27FC236}">
                <a16:creationId xmlns:a16="http://schemas.microsoft.com/office/drawing/2014/main" id="{C155A0FF-A8B8-44B6-C244-0C0832132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5238750"/>
            <a:ext cx="688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 Gb/s</a:t>
            </a:r>
          </a:p>
        </p:txBody>
      </p:sp>
      <p:sp>
        <p:nvSpPr>
          <p:cNvPr id="59422" name="Text Box 29">
            <a:extLst>
              <a:ext uri="{FF2B5EF4-FFF2-40B4-BE49-F238E27FC236}">
                <a16:creationId xmlns:a16="http://schemas.microsoft.com/office/drawing/2014/main" id="{0DB0ADE5-9655-701C-E40E-DF2E4EFBD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5238750"/>
            <a:ext cx="688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 Gb/s</a:t>
            </a:r>
          </a:p>
        </p:txBody>
      </p:sp>
      <p:sp>
        <p:nvSpPr>
          <p:cNvPr id="59423" name="Line 30">
            <a:extLst>
              <a:ext uri="{FF2B5EF4-FFF2-40B4-BE49-F238E27FC236}">
                <a16:creationId xmlns:a16="http://schemas.microsoft.com/office/drawing/2014/main" id="{9F05ACEA-72D8-12F8-6FA0-E47FEB865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200" y="4203700"/>
            <a:ext cx="1588" cy="1143000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1">
            <a:extLst>
              <a:ext uri="{FF2B5EF4-FFF2-40B4-BE49-F238E27FC236}">
                <a16:creationId xmlns:a16="http://schemas.microsoft.com/office/drawing/2014/main" id="{8A4FCBF4-B130-1637-617B-F9A58C9E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45847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1-10 Gb/s</a:t>
            </a:r>
          </a:p>
        </p:txBody>
      </p:sp>
      <p:sp>
        <p:nvSpPr>
          <p:cNvPr id="59425" name="Line 32">
            <a:extLst>
              <a:ext uri="{FF2B5EF4-FFF2-40B4-BE49-F238E27FC236}">
                <a16:creationId xmlns:a16="http://schemas.microsoft.com/office/drawing/2014/main" id="{B541736F-87AC-0CCC-552D-42092047CF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0813" y="5651500"/>
            <a:ext cx="841375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33">
            <a:extLst>
              <a:ext uri="{FF2B5EF4-FFF2-40B4-BE49-F238E27FC236}">
                <a16:creationId xmlns:a16="http://schemas.microsoft.com/office/drawing/2014/main" id="{0D22492E-526A-7B56-AD54-19920AD4F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000" y="56515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Line 34">
            <a:extLst>
              <a:ext uri="{FF2B5EF4-FFF2-40B4-BE49-F238E27FC236}">
                <a16:creationId xmlns:a16="http://schemas.microsoft.com/office/drawing/2014/main" id="{11FCD112-F825-F101-9F91-E2BAFC987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1600" y="5651500"/>
            <a:ext cx="685800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8" name="Rectangle 35">
            <a:extLst>
              <a:ext uri="{FF2B5EF4-FFF2-40B4-BE49-F238E27FC236}">
                <a16:creationId xmlns:a16="http://schemas.microsoft.com/office/drawing/2014/main" id="{E368AF67-E08F-4273-DE71-8478CD2C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598170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29" name="Rectangle 36">
            <a:extLst>
              <a:ext uri="{FF2B5EF4-FFF2-40B4-BE49-F238E27FC236}">
                <a16:creationId xmlns:a16="http://schemas.microsoft.com/office/drawing/2014/main" id="{D75F2D36-327F-9A08-49FE-0434AFBC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59626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30" name="Rectangle 37">
            <a:extLst>
              <a:ext uri="{FF2B5EF4-FFF2-40B4-BE49-F238E27FC236}">
                <a16:creationId xmlns:a16="http://schemas.microsoft.com/office/drawing/2014/main" id="{2F06DE2B-7DDB-B3CB-B155-52B84237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563" y="59626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31" name="AutoShape 38">
            <a:extLst>
              <a:ext uri="{FF2B5EF4-FFF2-40B4-BE49-F238E27FC236}">
                <a16:creationId xmlns:a16="http://schemas.microsoft.com/office/drawing/2014/main" id="{C0627CF6-5420-9719-6225-55450768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5316538"/>
            <a:ext cx="725488" cy="3730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bridge</a:t>
            </a:r>
          </a:p>
        </p:txBody>
      </p:sp>
      <p:sp>
        <p:nvSpPr>
          <p:cNvPr id="59432" name="Line 39">
            <a:extLst>
              <a:ext uri="{FF2B5EF4-FFF2-40B4-BE49-F238E27FC236}">
                <a16:creationId xmlns:a16="http://schemas.microsoft.com/office/drawing/2014/main" id="{F69FAEEC-5A35-5DF7-B56F-5A8F0FEDAA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2388" y="5041900"/>
            <a:ext cx="688975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3" name="Rectangle 40">
            <a:extLst>
              <a:ext uri="{FF2B5EF4-FFF2-40B4-BE49-F238E27FC236}">
                <a16:creationId xmlns:a16="http://schemas.microsoft.com/office/drawing/2014/main" id="{4A30A637-5A76-C9E5-76F1-6431FF4F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47434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34" name="Line 41">
            <a:extLst>
              <a:ext uri="{FF2B5EF4-FFF2-40B4-BE49-F238E27FC236}">
                <a16:creationId xmlns:a16="http://schemas.microsoft.com/office/drawing/2014/main" id="{55C369A7-2B5A-8970-41C1-A753281BA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475" y="50419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5" name="Rectangle 42">
            <a:extLst>
              <a:ext uri="{FF2B5EF4-FFF2-40B4-BE49-F238E27FC236}">
                <a16:creationId xmlns:a16="http://schemas.microsoft.com/office/drawing/2014/main" id="{2FF378DB-1713-5374-B4D6-634D7F9F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47434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59436" name="AutoShape 43">
            <a:extLst>
              <a:ext uri="{FF2B5EF4-FFF2-40B4-BE49-F238E27FC236}">
                <a16:creationId xmlns:a16="http://schemas.microsoft.com/office/drawing/2014/main" id="{4ABEEB53-93D2-CF7D-D54A-96C1A024F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19713"/>
            <a:ext cx="725488" cy="3730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bridge</a:t>
            </a:r>
          </a:p>
        </p:txBody>
      </p:sp>
      <p:sp>
        <p:nvSpPr>
          <p:cNvPr id="59437" name="Text Box 44">
            <a:extLst>
              <a:ext uri="{FF2B5EF4-FFF2-40B4-BE49-F238E27FC236}">
                <a16:creationId xmlns:a16="http://schemas.microsoft.com/office/drawing/2014/main" id="{543CACB1-FCB9-8C55-0E3A-2E73A77F9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5943600"/>
            <a:ext cx="688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 Gb/s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D42E7937-7C94-3BB1-3BAF-956A500F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81237A01-AA5A-03C5-133E-099E4FDA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61444" name="Text Box 3">
            <a:extLst>
              <a:ext uri="{FF2B5EF4-FFF2-40B4-BE49-F238E27FC236}">
                <a16:creationId xmlns:a16="http://schemas.microsoft.com/office/drawing/2014/main" id="{BF9F6392-AAA5-9F62-BA3B-A69A0A79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BC1B616-89A9-4782-AC6F-592FC58B6195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45" name="Text Box 4">
            <a:extLst>
              <a:ext uri="{FF2B5EF4-FFF2-40B4-BE49-F238E27FC236}">
                <a16:creationId xmlns:a16="http://schemas.microsoft.com/office/drawing/2014/main" id="{64995FB8-5EA1-A37D-3786-B0FF6EE1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Conceptual View of LANs</a:t>
            </a:r>
          </a:p>
        </p:txBody>
      </p:sp>
      <p:sp>
        <p:nvSpPr>
          <p:cNvPr id="61446" name="Text Box 5">
            <a:extLst>
              <a:ext uri="{FF2B5EF4-FFF2-40B4-BE49-F238E27FC236}">
                <a16:creationId xmlns:a16="http://schemas.microsoft.com/office/drawing/2014/main" id="{7026577C-83B5-3F25-8051-6EA06DEF3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For simplicity, hubs, bridges, and wires are often shown as a collection of hosts attached to a single wire:</a:t>
            </a:r>
          </a:p>
        </p:txBody>
      </p:sp>
      <p:sp>
        <p:nvSpPr>
          <p:cNvPr id="61447" name="Line 6">
            <a:extLst>
              <a:ext uri="{FF2B5EF4-FFF2-40B4-BE49-F238E27FC236}">
                <a16:creationId xmlns:a16="http://schemas.microsoft.com/office/drawing/2014/main" id="{ACD07117-D45C-7DE1-892F-E8007BEF4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429000"/>
            <a:ext cx="2590800" cy="1588"/>
          </a:xfrm>
          <a:prstGeom prst="line">
            <a:avLst/>
          </a:prstGeom>
          <a:noFill/>
          <a:ln w="7632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7">
            <a:extLst>
              <a:ext uri="{FF2B5EF4-FFF2-40B4-BE49-F238E27FC236}">
                <a16:creationId xmlns:a16="http://schemas.microsoft.com/office/drawing/2014/main" id="{B29E363C-EEB4-638B-373B-83BB06C2F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1242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8">
            <a:extLst>
              <a:ext uri="{FF2B5EF4-FFF2-40B4-BE49-F238E27FC236}">
                <a16:creationId xmlns:a16="http://schemas.microsoft.com/office/drawing/2014/main" id="{48605D45-8904-9350-89A8-61F909638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1242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Line 9">
            <a:extLst>
              <a:ext uri="{FF2B5EF4-FFF2-40B4-BE49-F238E27FC236}">
                <a16:creationId xmlns:a16="http://schemas.microsoft.com/office/drawing/2014/main" id="{675329DC-3B68-5AEF-1118-BB08BDC57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12420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Rectangle 10">
            <a:extLst>
              <a:ext uri="{FF2B5EF4-FFF2-40B4-BE49-F238E27FC236}">
                <a16:creationId xmlns:a16="http://schemas.microsoft.com/office/drawing/2014/main" id="{C47CD176-B38A-ABB9-CBF4-12226DCFC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284480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1452" name="Rectangle 11">
            <a:extLst>
              <a:ext uri="{FF2B5EF4-FFF2-40B4-BE49-F238E27FC236}">
                <a16:creationId xmlns:a16="http://schemas.microsoft.com/office/drawing/2014/main" id="{A12DA5B1-C996-5E27-6C9D-1D5687364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8257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1453" name="Rectangle 12">
            <a:extLst>
              <a:ext uri="{FF2B5EF4-FFF2-40B4-BE49-F238E27FC236}">
                <a16:creationId xmlns:a16="http://schemas.microsoft.com/office/drawing/2014/main" id="{1A1960B0-1A55-ED22-E530-9C1EB2AE7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8257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1454" name="Text Box 13">
            <a:extLst>
              <a:ext uri="{FF2B5EF4-FFF2-40B4-BE49-F238E27FC236}">
                <a16:creationId xmlns:a16="http://schemas.microsoft.com/office/drawing/2014/main" id="{B1600451-1499-CECE-6120-52C06BC78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2743200"/>
            <a:ext cx="31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AAF405F2-77F0-F110-B4FD-8811D3FC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D22AB7F8-770E-9400-7075-34BA4E352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63492" name="Text Box 3">
            <a:extLst>
              <a:ext uri="{FF2B5EF4-FFF2-40B4-BE49-F238E27FC236}">
                <a16:creationId xmlns:a16="http://schemas.microsoft.com/office/drawing/2014/main" id="{16D52ED8-68FF-E265-B79B-02A063AEA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038A05-7F6F-4614-8C80-685AF82B80C7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3493" name="Text Box 4">
            <a:extLst>
              <a:ext uri="{FF2B5EF4-FFF2-40B4-BE49-F238E27FC236}">
                <a16:creationId xmlns:a16="http://schemas.microsoft.com/office/drawing/2014/main" id="{7E03D539-8675-5509-2E12-46F07D18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Next Level: internets</a:t>
            </a:r>
          </a:p>
        </p:txBody>
      </p:sp>
      <p:sp>
        <p:nvSpPr>
          <p:cNvPr id="63494" name="Text Box 5">
            <a:extLst>
              <a:ext uri="{FF2B5EF4-FFF2-40B4-BE49-F238E27FC236}">
                <a16:creationId xmlns:a16="http://schemas.microsoft.com/office/drawing/2014/main" id="{F78A17B0-2078-6D67-7545-4209CB148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Multiple incompatible LANs can be physically connected by specialized computers called routers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The connected networks are called an internet</a:t>
            </a:r>
          </a:p>
        </p:txBody>
      </p:sp>
      <p:sp>
        <p:nvSpPr>
          <p:cNvPr id="63495" name="Line 6">
            <a:extLst>
              <a:ext uri="{FF2B5EF4-FFF2-40B4-BE49-F238E27FC236}">
                <a16:creationId xmlns:a16="http://schemas.microsoft.com/office/drawing/2014/main" id="{14AE779F-66A8-094B-FA8E-FAB326A6D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854450"/>
            <a:ext cx="2590800" cy="1588"/>
          </a:xfrm>
          <a:prstGeom prst="line">
            <a:avLst/>
          </a:prstGeom>
          <a:noFill/>
          <a:ln w="7632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7">
            <a:extLst>
              <a:ext uri="{FF2B5EF4-FFF2-40B4-BE49-F238E27FC236}">
                <a16:creationId xmlns:a16="http://schemas.microsoft.com/office/drawing/2014/main" id="{8D69242D-0620-E027-69A7-AFA893BC0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4965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8">
            <a:extLst>
              <a:ext uri="{FF2B5EF4-FFF2-40B4-BE49-F238E27FC236}">
                <a16:creationId xmlns:a16="http://schemas.microsoft.com/office/drawing/2014/main" id="{6A5C0AEE-6164-9424-CC4C-54120FE79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54965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9">
            <a:extLst>
              <a:ext uri="{FF2B5EF4-FFF2-40B4-BE49-F238E27FC236}">
                <a16:creationId xmlns:a16="http://schemas.microsoft.com/office/drawing/2014/main" id="{29078E45-33F3-8E39-C907-69C16882C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54965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Rectangle 10">
            <a:extLst>
              <a:ext uri="{FF2B5EF4-FFF2-40B4-BE49-F238E27FC236}">
                <a16:creationId xmlns:a16="http://schemas.microsoft.com/office/drawing/2014/main" id="{129E17CE-58C0-4894-1909-9606C092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32702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3500" name="Rectangle 11">
            <a:extLst>
              <a:ext uri="{FF2B5EF4-FFF2-40B4-BE49-F238E27FC236}">
                <a16:creationId xmlns:a16="http://schemas.microsoft.com/office/drawing/2014/main" id="{FEE7278E-A6C4-00CC-A2B2-6A5CD1062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325120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3501" name="Rectangle 12">
            <a:extLst>
              <a:ext uri="{FF2B5EF4-FFF2-40B4-BE49-F238E27FC236}">
                <a16:creationId xmlns:a16="http://schemas.microsoft.com/office/drawing/2014/main" id="{D1683073-FF8B-127A-84F7-7889D99E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325120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3502" name="Text Box 13">
            <a:extLst>
              <a:ext uri="{FF2B5EF4-FFF2-40B4-BE49-F238E27FC236}">
                <a16:creationId xmlns:a16="http://schemas.microsoft.com/office/drawing/2014/main" id="{950C458A-8752-7CB9-B446-11826367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3854450"/>
            <a:ext cx="66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LAN 1</a:t>
            </a:r>
          </a:p>
        </p:txBody>
      </p:sp>
      <p:sp>
        <p:nvSpPr>
          <p:cNvPr id="63503" name="Text Box 14">
            <a:extLst>
              <a:ext uri="{FF2B5EF4-FFF2-40B4-BE49-F238E27FC236}">
                <a16:creationId xmlns:a16="http://schemas.microsoft.com/office/drawing/2014/main" id="{497FF6E2-0943-6ED4-FFB0-2CBB81F9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3168650"/>
            <a:ext cx="31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63504" name="Line 15">
            <a:extLst>
              <a:ext uri="{FF2B5EF4-FFF2-40B4-BE49-F238E27FC236}">
                <a16:creationId xmlns:a16="http://schemas.microsoft.com/office/drawing/2014/main" id="{E74686CB-15F0-0033-54AA-5EE0E2173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854450"/>
            <a:ext cx="2590800" cy="1588"/>
          </a:xfrm>
          <a:prstGeom prst="line">
            <a:avLst/>
          </a:prstGeom>
          <a:noFill/>
          <a:ln w="7632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6">
            <a:extLst>
              <a:ext uri="{FF2B5EF4-FFF2-40B4-BE49-F238E27FC236}">
                <a16:creationId xmlns:a16="http://schemas.microsoft.com/office/drawing/2014/main" id="{353A41E1-0C4F-FA1D-54EB-728BF12AF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4965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17">
            <a:extLst>
              <a:ext uri="{FF2B5EF4-FFF2-40B4-BE49-F238E27FC236}">
                <a16:creationId xmlns:a16="http://schemas.microsoft.com/office/drawing/2014/main" id="{9BE40F4E-0627-0AE5-9B75-D67CE021D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54965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8">
            <a:extLst>
              <a:ext uri="{FF2B5EF4-FFF2-40B4-BE49-F238E27FC236}">
                <a16:creationId xmlns:a16="http://schemas.microsoft.com/office/drawing/2014/main" id="{CFD226F0-AD04-3E36-8686-CE3D8A359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54965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Rectangle 19">
            <a:extLst>
              <a:ext uri="{FF2B5EF4-FFF2-40B4-BE49-F238E27FC236}">
                <a16:creationId xmlns:a16="http://schemas.microsoft.com/office/drawing/2014/main" id="{65743B5D-1C3E-093D-BDA7-8BB6BD866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327025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3509" name="Rectangle 20">
            <a:extLst>
              <a:ext uri="{FF2B5EF4-FFF2-40B4-BE49-F238E27FC236}">
                <a16:creationId xmlns:a16="http://schemas.microsoft.com/office/drawing/2014/main" id="{CF1E33C7-D277-EF11-F574-48742787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325120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3510" name="Rectangle 21">
            <a:extLst>
              <a:ext uri="{FF2B5EF4-FFF2-40B4-BE49-F238E27FC236}">
                <a16:creationId xmlns:a16="http://schemas.microsoft.com/office/drawing/2014/main" id="{B9B3D0F5-12C6-0960-347A-7AB48D9A9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3251200"/>
            <a:ext cx="533400" cy="3365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63511" name="Text Box 22">
            <a:extLst>
              <a:ext uri="{FF2B5EF4-FFF2-40B4-BE49-F238E27FC236}">
                <a16:creationId xmlns:a16="http://schemas.microsoft.com/office/drawing/2014/main" id="{2567C6A1-675F-CCAF-9201-53B5EA42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3854450"/>
            <a:ext cx="66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LAN 2</a:t>
            </a:r>
          </a:p>
        </p:txBody>
      </p:sp>
      <p:sp>
        <p:nvSpPr>
          <p:cNvPr id="63512" name="Text Box 23">
            <a:extLst>
              <a:ext uri="{FF2B5EF4-FFF2-40B4-BE49-F238E27FC236}">
                <a16:creationId xmlns:a16="http://schemas.microsoft.com/office/drawing/2014/main" id="{33AABAA9-B00B-A7AB-664C-921E2F50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3168650"/>
            <a:ext cx="31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63513" name="AutoShape 24">
            <a:extLst>
              <a:ext uri="{FF2B5EF4-FFF2-40B4-BE49-F238E27FC236}">
                <a16:creationId xmlns:a16="http://schemas.microsoft.com/office/drawing/2014/main" id="{B51379F6-1D8B-190C-A263-D1FBBBFF8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592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63514" name="AutoShape 25">
            <a:extLst>
              <a:ext uri="{FF2B5EF4-FFF2-40B4-BE49-F238E27FC236}">
                <a16:creationId xmlns:a16="http://schemas.microsoft.com/office/drawing/2014/main" id="{1B70A722-4049-9120-B30A-EAD6A5371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592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63515" name="Line 26">
            <a:extLst>
              <a:ext uri="{FF2B5EF4-FFF2-40B4-BE49-F238E27FC236}">
                <a16:creationId xmlns:a16="http://schemas.microsoft.com/office/drawing/2014/main" id="{B071446E-288B-C757-2DC4-2BFF403A3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85445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AutoShape 27">
            <a:extLst>
              <a:ext uri="{FF2B5EF4-FFF2-40B4-BE49-F238E27FC236}">
                <a16:creationId xmlns:a16="http://schemas.microsoft.com/office/drawing/2014/main" id="{94685CF1-E617-9ABF-1104-B5DB60A64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1592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63517" name="Line 28">
            <a:extLst>
              <a:ext uri="{FF2B5EF4-FFF2-40B4-BE49-F238E27FC236}">
                <a16:creationId xmlns:a16="http://schemas.microsoft.com/office/drawing/2014/main" id="{1A39E7A3-41C1-26E7-1A91-AD00F5EAD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854450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29">
            <a:extLst>
              <a:ext uri="{FF2B5EF4-FFF2-40B4-BE49-F238E27FC236}">
                <a16:creationId xmlns:a16="http://schemas.microsoft.com/office/drawing/2014/main" id="{AC46CAC0-A57B-2493-9BE7-C5F2328B1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311650"/>
            <a:ext cx="1219200" cy="1588"/>
          </a:xfrm>
          <a:prstGeom prst="line">
            <a:avLst/>
          </a:prstGeom>
          <a:noFill/>
          <a:ln w="7632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0">
            <a:extLst>
              <a:ext uri="{FF2B5EF4-FFF2-40B4-BE49-F238E27FC236}">
                <a16:creationId xmlns:a16="http://schemas.microsoft.com/office/drawing/2014/main" id="{7F32E3C4-CAB7-11A8-5F21-9784B4D09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311650"/>
            <a:ext cx="1219200" cy="1588"/>
          </a:xfrm>
          <a:prstGeom prst="line">
            <a:avLst/>
          </a:prstGeom>
          <a:noFill/>
          <a:ln w="7632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Text Box 31">
            <a:extLst>
              <a:ext uri="{FF2B5EF4-FFF2-40B4-BE49-F238E27FC236}">
                <a16:creationId xmlns:a16="http://schemas.microsoft.com/office/drawing/2014/main" id="{AE009320-29D1-9B3B-431A-9959BAFC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4311650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WAN</a:t>
            </a:r>
          </a:p>
        </p:txBody>
      </p:sp>
      <p:sp>
        <p:nvSpPr>
          <p:cNvPr id="63521" name="Text Box 32">
            <a:extLst>
              <a:ext uri="{FF2B5EF4-FFF2-40B4-BE49-F238E27FC236}">
                <a16:creationId xmlns:a16="http://schemas.microsoft.com/office/drawing/2014/main" id="{B4401FA5-375C-1F52-27BE-01339908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4311650"/>
            <a:ext cx="57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WAN</a:t>
            </a:r>
          </a:p>
        </p:txBody>
      </p:sp>
      <p:sp>
        <p:nvSpPr>
          <p:cNvPr id="63522" name="Text Box 33">
            <a:extLst>
              <a:ext uri="{FF2B5EF4-FFF2-40B4-BE49-F238E27FC236}">
                <a16:creationId xmlns:a16="http://schemas.microsoft.com/office/drawing/2014/main" id="{1BA18094-C258-91DD-B35A-67314D8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81600"/>
            <a:ext cx="57308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LAN 1 and LAN 2 might be completely different, totally incompatible LANs (e.g., Ethernet and WiFi, 802.11*, T1-links, DSL,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467DCC44-D197-9C0C-5958-FCC7E893C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Objectives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00AD9D0A-3C9D-A7AF-7146-028C8AFB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Be exposed to the basic underpinnings of the Internet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Be able to use network socket interfaces effectively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Be exposed to the basic underpinnings of the World Wide Web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40F2840C-C07F-F1E4-4C06-994A0B43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0721160F-9644-1E01-3645-03AEAB51C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0B6C33C1-2DB5-D666-5871-3A13F80F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70A006-6D24-4AAE-B962-651A83304B0E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96CB2714-7024-29D3-24C9-AB03D3E4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B447746E-CAF8-C62F-3F7F-3D534A57E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65540" name="Text Box 3">
            <a:extLst>
              <a:ext uri="{FF2B5EF4-FFF2-40B4-BE49-F238E27FC236}">
                <a16:creationId xmlns:a16="http://schemas.microsoft.com/office/drawing/2014/main" id="{128BC954-4040-5F4C-47C5-AB79ED9C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2CFBA7-26CC-4B1E-A208-5BA21ED8A7D9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41" name="Text Box 4">
            <a:extLst>
              <a:ext uri="{FF2B5EF4-FFF2-40B4-BE49-F238E27FC236}">
                <a16:creationId xmlns:a16="http://schemas.microsoft.com/office/drawing/2014/main" id="{A9918AFE-0925-3FBB-232F-67EB6E42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The Internet Circa 1986</a:t>
            </a:r>
          </a:p>
        </p:txBody>
      </p:sp>
      <p:sp>
        <p:nvSpPr>
          <p:cNvPr id="65542" name="Text Box 5">
            <a:extLst>
              <a:ext uri="{FF2B5EF4-FFF2-40B4-BE49-F238E27FC236}">
                <a16:creationId xmlns:a16="http://schemas.microsoft.com/office/drawing/2014/main" id="{4826C1D9-1C24-FEAC-C1B7-8D77AEC02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4038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Merit (Univ of Mich)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NCSA (Illinois)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Cornell Theory Center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Pittsburgh Supercomputing Center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San Diego Supercomputing Center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John von Neumann Center (Princeton)</a:t>
            </a:r>
          </a:p>
        </p:txBody>
      </p:sp>
      <p:sp>
        <p:nvSpPr>
          <p:cNvPr id="65543" name="Text Box 6">
            <a:extLst>
              <a:ext uri="{FF2B5EF4-FFF2-40B4-BE49-F238E27FC236}">
                <a16:creationId xmlns:a16="http://schemas.microsoft.com/office/drawing/2014/main" id="{9381EA23-3957-2534-631F-65FEF52C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4038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BARRNet (Palo Alto)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MidNet (Lincoln, NE)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WestNet (Salt Lake City)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NorthwestNet (Seattle)</a:t>
            </a:r>
          </a:p>
          <a:p>
            <a:pPr lvl="1" eaLnBrk="1" hangingPunct="1">
              <a:spcBef>
                <a:spcPts val="45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SESQUINET (Rice)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SURANET (Georgia Tech)</a:t>
            </a:r>
          </a:p>
        </p:txBody>
      </p:sp>
      <p:sp>
        <p:nvSpPr>
          <p:cNvPr id="65544" name="Text Box 7">
            <a:extLst>
              <a:ext uri="{FF2B5EF4-FFF2-40B4-BE49-F238E27FC236}">
                <a16:creationId xmlns:a16="http://schemas.microsoft.com/office/drawing/2014/main" id="{9A8C963E-B605-C3FC-D5AE-B33057C04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2089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In 1986, the Internet consisted of one backbone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  (NSFNET) that connected 13 sites via 45 Mbps T3 links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65545" name="Text Box 8">
            <a:extLst>
              <a:ext uri="{FF2B5EF4-FFF2-40B4-BE49-F238E27FC236}">
                <a16:creationId xmlns:a16="http://schemas.microsoft.com/office/drawing/2014/main" id="{4D44888D-1793-ADB9-A2B0-9E0FEAEDE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79692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Connecting to the Internet involved connecting one of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  your routers to a router at a backbone site, or to 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  regional network that was already connected to the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  backbone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427743F5-0BF7-D120-BB85-CC919F2C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5C6E5520-B1EE-09DF-3089-9DB594BB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7D3DFB76-B7E4-E4E4-D6EA-54342964B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10BA2D-4395-4A1F-B1BA-0AA4952004D6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9" name="Text Box 4">
            <a:extLst>
              <a:ext uri="{FF2B5EF4-FFF2-40B4-BE49-F238E27FC236}">
                <a16:creationId xmlns:a16="http://schemas.microsoft.com/office/drawing/2014/main" id="{9CB2BB1B-402C-1B79-101A-1232290F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NSFNET Internet Backbone </a:t>
            </a:r>
          </a:p>
        </p:txBody>
      </p:sp>
      <p:sp>
        <p:nvSpPr>
          <p:cNvPr id="67590" name="Text Box 5">
            <a:extLst>
              <a:ext uri="{FF2B5EF4-FFF2-40B4-BE49-F238E27FC236}">
                <a16:creationId xmlns:a16="http://schemas.microsoft.com/office/drawing/2014/main" id="{9265F09A-90BB-42B4-724D-FDDC83E7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5638800"/>
            <a:ext cx="27860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source: www.eef.org</a:t>
            </a:r>
          </a:p>
        </p:txBody>
      </p:sp>
      <p:pic>
        <p:nvPicPr>
          <p:cNvPr id="67591" name="Picture 6">
            <a:extLst>
              <a:ext uri="{FF2B5EF4-FFF2-40B4-BE49-F238E27FC236}">
                <a16:creationId xmlns:a16="http://schemas.microsoft.com/office/drawing/2014/main" id="{D1A4A5A0-290F-1C53-4116-23C6BB4E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347788"/>
            <a:ext cx="658336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081F341B-8A11-5265-C1C2-8DDD0E9F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A332047D-0DD6-3D55-F887-974D0102C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69636" name="Text Box 3">
            <a:extLst>
              <a:ext uri="{FF2B5EF4-FFF2-40B4-BE49-F238E27FC236}">
                <a16:creationId xmlns:a16="http://schemas.microsoft.com/office/drawing/2014/main" id="{A8AAF78C-E115-FC3D-7572-B6C12656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725FE9C-E19B-4D1B-9A80-E3615AF65445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9637" name="Text Box 4">
            <a:extLst>
              <a:ext uri="{FF2B5EF4-FFF2-40B4-BE49-F238E27FC236}">
                <a16:creationId xmlns:a16="http://schemas.microsoft.com/office/drawing/2014/main" id="{F79EBD15-CA33-46CF-6C42-7B8F52E8A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After NSFNET</a:t>
            </a:r>
          </a:p>
        </p:txBody>
      </p:sp>
      <p:sp>
        <p:nvSpPr>
          <p:cNvPr id="69638" name="Text Box 5">
            <a:extLst>
              <a:ext uri="{FF2B5EF4-FFF2-40B4-BE49-F238E27FC236}">
                <a16:creationId xmlns:a16="http://schemas.microsoft.com/office/drawing/2014/main" id="{3BA214DB-63A5-D3F0-6B2E-190AA3D74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Early 90s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Commercial enterprises began building their own high-speed backbones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Backbone would connect to NSFNET, sell access to companies, ISPs, and individuals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1995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NSFNET decommissioned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NSF fostered the creation of network access points (NAPs) to interconnect the commercial backbones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8C08C874-04E5-5E0A-7BF8-94F2D2A2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27B56557-509A-F268-5742-4A68C348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71684" name="Text Box 3">
            <a:extLst>
              <a:ext uri="{FF2B5EF4-FFF2-40B4-BE49-F238E27FC236}">
                <a16:creationId xmlns:a16="http://schemas.microsoft.com/office/drawing/2014/main" id="{FE10631C-144C-6F2C-01EF-E706BE32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7FC733-F3C0-4267-AA11-FE09B9F7DBEE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685" name="Text Box 4">
            <a:extLst>
              <a:ext uri="{FF2B5EF4-FFF2-40B4-BE49-F238E27FC236}">
                <a16:creationId xmlns:a16="http://schemas.microsoft.com/office/drawing/2014/main" id="{156015BC-A4A6-B13C-3475-4E4998DC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Current Internet Architecture</a:t>
            </a:r>
          </a:p>
        </p:txBody>
      </p:sp>
      <p:pic>
        <p:nvPicPr>
          <p:cNvPr id="71686" name="Picture 5">
            <a:extLst>
              <a:ext uri="{FF2B5EF4-FFF2-40B4-BE49-F238E27FC236}">
                <a16:creationId xmlns:a16="http://schemas.microsoft.com/office/drawing/2014/main" id="{9915B7FE-75C6-B3D7-B840-5615FED26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8113"/>
            <a:ext cx="73152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5BCA89F3-E089-383D-1920-85A7A6A4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405CF458-42B0-633A-27F3-526F7D6A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73732" name="Text Box 3">
            <a:extLst>
              <a:ext uri="{FF2B5EF4-FFF2-40B4-BE49-F238E27FC236}">
                <a16:creationId xmlns:a16="http://schemas.microsoft.com/office/drawing/2014/main" id="{ED1DFDCC-A26B-8668-5B98-55A07AE5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554425-68BD-4111-9FCC-83CE59199FCA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A8AD8266-516E-38CF-46CA-D2066B4A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AT&amp;T Backbone</a:t>
            </a:r>
          </a:p>
        </p:txBody>
      </p:sp>
      <p:pic>
        <p:nvPicPr>
          <p:cNvPr id="73734" name="Picture 5">
            <a:extLst>
              <a:ext uri="{FF2B5EF4-FFF2-40B4-BE49-F238E27FC236}">
                <a16:creationId xmlns:a16="http://schemas.microsoft.com/office/drawing/2014/main" id="{09F4DD2F-7828-DDEB-5AF1-5472B81A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239838"/>
            <a:ext cx="78962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772EDCEC-6441-04A1-5D89-95F372961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4C48490D-7EB4-A2AB-25DC-E38A5349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77828" name="Text Box 3">
            <a:extLst>
              <a:ext uri="{FF2B5EF4-FFF2-40B4-BE49-F238E27FC236}">
                <a16:creationId xmlns:a16="http://schemas.microsoft.com/office/drawing/2014/main" id="{D37EC0F7-4BDE-31D9-DB7E-6768C4DE5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797F37-9D91-46CF-8C9E-90CD963325ED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7829" name="Text Box 4">
            <a:extLst>
              <a:ext uri="{FF2B5EF4-FFF2-40B4-BE49-F238E27FC236}">
                <a16:creationId xmlns:a16="http://schemas.microsoft.com/office/drawing/2014/main" id="{B1DA08F0-0430-36BD-5DED-39BF4962C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The Notion of an internet Protocol</a:t>
            </a:r>
          </a:p>
        </p:txBody>
      </p:sp>
      <p:sp>
        <p:nvSpPr>
          <p:cNvPr id="77830" name="Text Box 5">
            <a:extLst>
              <a:ext uri="{FF2B5EF4-FFF2-40B4-BE49-F238E27FC236}">
                <a16:creationId xmlns:a16="http://schemas.microsoft.com/office/drawing/2014/main" id="{FF938B85-592D-F0FE-11F0-61EC7B29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How is it possible to send bits across incompatible LANs and WANs?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Solution: protocol software running on each host and router smoothes out the differences between the different networks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Implements an internet protocol (i.e., set of rules) that governs how hosts and routers should cooperate when they transfer data from network to network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TCP/IP is the protocol for the global IP Internet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090282BB-0E20-E780-7605-BF768840D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79875" name="Text Box 2">
            <a:extLst>
              <a:ext uri="{FF2B5EF4-FFF2-40B4-BE49-F238E27FC236}">
                <a16:creationId xmlns:a16="http://schemas.microsoft.com/office/drawing/2014/main" id="{05264D46-1ED2-61F0-F236-DCC86A79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79876" name="Text Box 3">
            <a:extLst>
              <a:ext uri="{FF2B5EF4-FFF2-40B4-BE49-F238E27FC236}">
                <a16:creationId xmlns:a16="http://schemas.microsoft.com/office/drawing/2014/main" id="{3D26EC68-E9C1-6C92-3B9E-57AC0B963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95D9761-1BEF-48F0-9063-2D8AA36E2F87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9877" name="Text Box 4">
            <a:extLst>
              <a:ext uri="{FF2B5EF4-FFF2-40B4-BE49-F238E27FC236}">
                <a16:creationId xmlns:a16="http://schemas.microsoft.com/office/drawing/2014/main" id="{D8DCE87B-CB76-3594-2493-441B57FC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What Does an internet Protocol Do?</a:t>
            </a:r>
          </a:p>
        </p:txBody>
      </p:sp>
      <p:sp>
        <p:nvSpPr>
          <p:cNvPr id="79878" name="Text Box 5">
            <a:extLst>
              <a:ext uri="{FF2B5EF4-FFF2-40B4-BE49-F238E27FC236}">
                <a16:creationId xmlns:a16="http://schemas.microsoft.com/office/drawing/2014/main" id="{3C0EAABE-D845-FBD2-7F4F-D501B360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1. Provides a naming scheme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An internet protocol defines a uniform format for host addresses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Each host (and router) is assigned at least one of these internet addresses that uniquely identifies it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2. Provides a delivery mechanism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An internet protocol defines a standard transfer unit (packet)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Packet consists of header and payload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Header: contains info such as packet size, source and destination addresses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Payload: contains data bits sent from source host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>
            <a:extLst>
              <a:ext uri="{FF2B5EF4-FFF2-40B4-BE49-F238E27FC236}">
                <a16:creationId xmlns:a16="http://schemas.microsoft.com/office/drawing/2014/main" id="{6707AA82-4192-B4B6-36AA-ADE47852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81923" name="Text Box 2">
            <a:extLst>
              <a:ext uri="{FF2B5EF4-FFF2-40B4-BE49-F238E27FC236}">
                <a16:creationId xmlns:a16="http://schemas.microsoft.com/office/drawing/2014/main" id="{9792D7BD-89AE-3906-EA71-E687272DA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81924" name="Text Box 3">
            <a:extLst>
              <a:ext uri="{FF2B5EF4-FFF2-40B4-BE49-F238E27FC236}">
                <a16:creationId xmlns:a16="http://schemas.microsoft.com/office/drawing/2014/main" id="{47412F3B-E7B5-B1D3-267A-3C25A8EB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B0F085B-22AD-430F-9E55-B74927BE86ED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25" name="Line 4">
            <a:extLst>
              <a:ext uri="{FF2B5EF4-FFF2-40B4-BE49-F238E27FC236}">
                <a16:creationId xmlns:a16="http://schemas.microsoft.com/office/drawing/2014/main" id="{B5A868B2-DD8B-33D2-7AB3-F1926D908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5105400"/>
            <a:ext cx="1587" cy="8382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Line 5">
            <a:extLst>
              <a:ext uri="{FF2B5EF4-FFF2-40B4-BE49-F238E27FC236}">
                <a16:creationId xmlns:a16="http://schemas.microsoft.com/office/drawing/2014/main" id="{55AB1189-AA38-12DE-21EF-4AB75418F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2888" y="5105400"/>
            <a:ext cx="1587" cy="8382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Rectangle 6">
            <a:extLst>
              <a:ext uri="{FF2B5EF4-FFF2-40B4-BE49-F238E27FC236}">
                <a16:creationId xmlns:a16="http://schemas.microsoft.com/office/drawing/2014/main" id="{33E3A050-7533-CD7B-E625-FA4C1F056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2286000" cy="2057400"/>
          </a:xfrm>
          <a:prstGeom prst="rect">
            <a:avLst/>
          </a:prstGeom>
          <a:noFill/>
          <a:ln w="936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28" name="Text Box 7">
            <a:extLst>
              <a:ext uri="{FF2B5EF4-FFF2-40B4-BE49-F238E27FC236}">
                <a16:creationId xmlns:a16="http://schemas.microsoft.com/office/drawing/2014/main" id="{0B8441AB-7E60-CF83-C81F-43E1055F4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Transferring Data Over an internet</a:t>
            </a:r>
          </a:p>
        </p:txBody>
      </p:sp>
      <p:sp>
        <p:nvSpPr>
          <p:cNvPr id="81929" name="Rectangle 8">
            <a:extLst>
              <a:ext uri="{FF2B5EF4-FFF2-40B4-BE49-F238E27FC236}">
                <a16:creationId xmlns:a16="http://schemas.microsoft.com/office/drawing/2014/main" id="{09409685-4855-13DF-CF86-F9AB0D59C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2527300"/>
            <a:ext cx="8128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protocol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software</a:t>
            </a:r>
          </a:p>
        </p:txBody>
      </p:sp>
      <p:sp>
        <p:nvSpPr>
          <p:cNvPr id="81930" name="Rectangle 9">
            <a:extLst>
              <a:ext uri="{FF2B5EF4-FFF2-40B4-BE49-F238E27FC236}">
                <a16:creationId xmlns:a16="http://schemas.microsoft.com/office/drawing/2014/main" id="{11D06283-DCE5-5CE6-3B73-23DD90E3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644900"/>
            <a:ext cx="8128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LAN1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adapter</a:t>
            </a:r>
          </a:p>
        </p:txBody>
      </p:sp>
      <p:sp>
        <p:nvSpPr>
          <p:cNvPr id="81931" name="Line 10">
            <a:extLst>
              <a:ext uri="{FF2B5EF4-FFF2-40B4-BE49-F238E27FC236}">
                <a16:creationId xmlns:a16="http://schemas.microsoft.com/office/drawing/2014/main" id="{AD0D7AAD-E5E9-45F9-1AA5-DDA80661A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8288" y="4254500"/>
            <a:ext cx="1587" cy="4699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Text Box 11">
            <a:extLst>
              <a:ext uri="{FF2B5EF4-FFF2-40B4-BE49-F238E27FC236}">
                <a16:creationId xmlns:a16="http://schemas.microsoft.com/office/drawing/2014/main" id="{B2C26243-C27F-D0C7-D896-E561CDE7F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0795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81933" name="Line 12">
            <a:extLst>
              <a:ext uri="{FF2B5EF4-FFF2-40B4-BE49-F238E27FC236}">
                <a16:creationId xmlns:a16="http://schemas.microsoft.com/office/drawing/2014/main" id="{D7C8760D-97FA-FB7B-16B5-9F9BCFBB7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3463" y="4800600"/>
            <a:ext cx="2971800" cy="1588"/>
          </a:xfrm>
          <a:prstGeom prst="line">
            <a:avLst/>
          </a:prstGeom>
          <a:noFill/>
          <a:ln w="7632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Rectangle 13">
            <a:extLst>
              <a:ext uri="{FF2B5EF4-FFF2-40B4-BE49-F238E27FC236}">
                <a16:creationId xmlns:a16="http://schemas.microsoft.com/office/drawing/2014/main" id="{E55B34EB-5535-419A-33C8-A649E1D7F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2130425"/>
            <a:ext cx="7620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81935" name="Rectangle 14">
            <a:extLst>
              <a:ext uri="{FF2B5EF4-FFF2-40B4-BE49-F238E27FC236}">
                <a16:creationId xmlns:a16="http://schemas.microsoft.com/office/drawing/2014/main" id="{7730BB01-05D9-053B-4F4E-53017592D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5245100"/>
            <a:ext cx="7620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81936" name="Rectangle 15">
            <a:extLst>
              <a:ext uri="{FF2B5EF4-FFF2-40B4-BE49-F238E27FC236}">
                <a16:creationId xmlns:a16="http://schemas.microsoft.com/office/drawing/2014/main" id="{0330FCAC-0DA6-1EDD-0F39-77DD7FA1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245100"/>
            <a:ext cx="4572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</a:t>
            </a:r>
          </a:p>
        </p:txBody>
      </p:sp>
      <p:sp>
        <p:nvSpPr>
          <p:cNvPr id="81937" name="Rectangle 16">
            <a:extLst>
              <a:ext uri="{FF2B5EF4-FFF2-40B4-BE49-F238E27FC236}">
                <a16:creationId xmlns:a16="http://schemas.microsoft.com/office/drawing/2014/main" id="{EF33A596-BCB4-B905-D5DE-F9DEC930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5245100"/>
            <a:ext cx="457200" cy="2286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FH1</a:t>
            </a:r>
          </a:p>
        </p:txBody>
      </p:sp>
      <p:sp>
        <p:nvSpPr>
          <p:cNvPr id="81938" name="Rectangle 17">
            <a:extLst>
              <a:ext uri="{FF2B5EF4-FFF2-40B4-BE49-F238E27FC236}">
                <a16:creationId xmlns:a16="http://schemas.microsoft.com/office/drawing/2014/main" id="{75429B5E-E0A9-0319-893F-FF69025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213100"/>
            <a:ext cx="7620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81939" name="Rectangle 18">
            <a:extLst>
              <a:ext uri="{FF2B5EF4-FFF2-40B4-BE49-F238E27FC236}">
                <a16:creationId xmlns:a16="http://schemas.microsoft.com/office/drawing/2014/main" id="{8F9247FB-89E6-58FE-1DAE-9FADE38D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3213100"/>
            <a:ext cx="4572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</a:t>
            </a:r>
          </a:p>
        </p:txBody>
      </p:sp>
      <p:sp>
        <p:nvSpPr>
          <p:cNvPr id="81940" name="Rectangle 19">
            <a:extLst>
              <a:ext uri="{FF2B5EF4-FFF2-40B4-BE49-F238E27FC236}">
                <a16:creationId xmlns:a16="http://schemas.microsoft.com/office/drawing/2014/main" id="{4BC4C3FB-387D-FA7B-3296-9E0381A8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5321300"/>
            <a:ext cx="7620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81941" name="Rectangle 20">
            <a:extLst>
              <a:ext uri="{FF2B5EF4-FFF2-40B4-BE49-F238E27FC236}">
                <a16:creationId xmlns:a16="http://schemas.microsoft.com/office/drawing/2014/main" id="{4D8A3EC0-DF27-210A-5739-A37227F36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8" y="5321300"/>
            <a:ext cx="4572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</a:t>
            </a:r>
          </a:p>
        </p:txBody>
      </p:sp>
      <p:sp>
        <p:nvSpPr>
          <p:cNvPr id="81942" name="Rectangle 21">
            <a:extLst>
              <a:ext uri="{FF2B5EF4-FFF2-40B4-BE49-F238E27FC236}">
                <a16:creationId xmlns:a16="http://schemas.microsoft.com/office/drawing/2014/main" id="{A356543C-B328-BA4F-2D90-8498D7F0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5321300"/>
            <a:ext cx="457200" cy="228600"/>
          </a:xfrm>
          <a:prstGeom prst="rect">
            <a:avLst/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FH2</a:t>
            </a:r>
          </a:p>
        </p:txBody>
      </p:sp>
      <p:sp>
        <p:nvSpPr>
          <p:cNvPr id="81943" name="Text Box 22">
            <a:extLst>
              <a:ext uri="{FF2B5EF4-FFF2-40B4-BE49-F238E27FC236}">
                <a16:creationId xmlns:a16="http://schemas.microsoft.com/office/drawing/2014/main" id="{91ADEBE1-C3E7-571F-229F-CD1AF4B0B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4860925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LAN1</a:t>
            </a:r>
          </a:p>
        </p:txBody>
      </p:sp>
      <p:sp>
        <p:nvSpPr>
          <p:cNvPr id="81944" name="Line 23">
            <a:extLst>
              <a:ext uri="{FF2B5EF4-FFF2-40B4-BE49-F238E27FC236}">
                <a16:creationId xmlns:a16="http://schemas.microsoft.com/office/drawing/2014/main" id="{9341D55A-5D0D-908F-34F5-12C9BCF7B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3888" y="4800600"/>
            <a:ext cx="2971800" cy="1588"/>
          </a:xfrm>
          <a:prstGeom prst="line">
            <a:avLst/>
          </a:prstGeom>
          <a:noFill/>
          <a:ln w="7632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5" name="Text Box 24">
            <a:extLst>
              <a:ext uri="{FF2B5EF4-FFF2-40B4-BE49-F238E27FC236}">
                <a16:creationId xmlns:a16="http://schemas.microsoft.com/office/drawing/2014/main" id="{AB8583E9-8787-1914-1F7C-1773D4A9B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4876800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LAN2</a:t>
            </a:r>
          </a:p>
        </p:txBody>
      </p:sp>
      <p:sp>
        <p:nvSpPr>
          <p:cNvPr id="81946" name="Line 25">
            <a:extLst>
              <a:ext uri="{FF2B5EF4-FFF2-40B4-BE49-F238E27FC236}">
                <a16:creationId xmlns:a16="http://schemas.microsoft.com/office/drawing/2014/main" id="{0DF61CBD-73DD-EEEC-EAEE-D19F6322A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688" y="4254500"/>
            <a:ext cx="1587" cy="4699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7" name="Rectangle 26">
            <a:extLst>
              <a:ext uri="{FF2B5EF4-FFF2-40B4-BE49-F238E27FC236}">
                <a16:creationId xmlns:a16="http://schemas.microsoft.com/office/drawing/2014/main" id="{BF068A93-207F-C178-C876-E36108EF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2146300"/>
            <a:ext cx="7620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81948" name="Line 27">
            <a:extLst>
              <a:ext uri="{FF2B5EF4-FFF2-40B4-BE49-F238E27FC236}">
                <a16:creationId xmlns:a16="http://schemas.microsoft.com/office/drawing/2014/main" id="{FFD82350-9B80-E115-F4BE-EAD74A9CC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8288" y="4724400"/>
            <a:ext cx="1001712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9" name="Line 28">
            <a:extLst>
              <a:ext uri="{FF2B5EF4-FFF2-40B4-BE49-F238E27FC236}">
                <a16:creationId xmlns:a16="http://schemas.microsoft.com/office/drawing/2014/main" id="{5056D996-CCF8-B015-9E5E-476E1EBC1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3888" y="4724400"/>
            <a:ext cx="685800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0" name="Rectangle 29">
            <a:extLst>
              <a:ext uri="{FF2B5EF4-FFF2-40B4-BE49-F238E27FC236}">
                <a16:creationId xmlns:a16="http://schemas.microsoft.com/office/drawing/2014/main" id="{0AA6BBB2-8064-4451-E5A4-1DA71B57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4419600"/>
            <a:ext cx="7620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81951" name="Rectangle 30">
            <a:extLst>
              <a:ext uri="{FF2B5EF4-FFF2-40B4-BE49-F238E27FC236}">
                <a16:creationId xmlns:a16="http://schemas.microsoft.com/office/drawing/2014/main" id="{9F1379C7-0DBF-E474-825C-2900B4A8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4419600"/>
            <a:ext cx="4572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</a:t>
            </a:r>
          </a:p>
        </p:txBody>
      </p:sp>
      <p:sp>
        <p:nvSpPr>
          <p:cNvPr id="81952" name="Rectangle 31">
            <a:extLst>
              <a:ext uri="{FF2B5EF4-FFF2-40B4-BE49-F238E27FC236}">
                <a16:creationId xmlns:a16="http://schemas.microsoft.com/office/drawing/2014/main" id="{BFB12F86-7C6B-8E2A-D9D6-A3FF3428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3213100"/>
            <a:ext cx="457200" cy="2286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FH1</a:t>
            </a:r>
          </a:p>
        </p:txBody>
      </p:sp>
      <p:sp>
        <p:nvSpPr>
          <p:cNvPr id="81953" name="Rectangle 32">
            <a:extLst>
              <a:ext uri="{FF2B5EF4-FFF2-40B4-BE49-F238E27FC236}">
                <a16:creationId xmlns:a16="http://schemas.microsoft.com/office/drawing/2014/main" id="{D306713E-D09C-63D4-9E94-FC23658B6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4419600"/>
            <a:ext cx="7620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81954" name="Rectangle 33">
            <a:extLst>
              <a:ext uri="{FF2B5EF4-FFF2-40B4-BE49-F238E27FC236}">
                <a16:creationId xmlns:a16="http://schemas.microsoft.com/office/drawing/2014/main" id="{CF54B669-61C6-AC58-6659-CB547B03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8" y="4419600"/>
            <a:ext cx="4572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</a:t>
            </a:r>
          </a:p>
        </p:txBody>
      </p:sp>
      <p:sp>
        <p:nvSpPr>
          <p:cNvPr id="81955" name="Rectangle 34">
            <a:extLst>
              <a:ext uri="{FF2B5EF4-FFF2-40B4-BE49-F238E27FC236}">
                <a16:creationId xmlns:a16="http://schemas.microsoft.com/office/drawing/2014/main" id="{23FCC8B0-4444-04FE-C7D2-266238E18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888" y="4419600"/>
            <a:ext cx="457200" cy="228600"/>
          </a:xfrm>
          <a:prstGeom prst="rect">
            <a:avLst/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FH2</a:t>
            </a:r>
          </a:p>
        </p:txBody>
      </p:sp>
      <p:sp>
        <p:nvSpPr>
          <p:cNvPr id="81956" name="Text Box 35">
            <a:extLst>
              <a:ext uri="{FF2B5EF4-FFF2-40B4-BE49-F238E27FC236}">
                <a16:creationId xmlns:a16="http://schemas.microsoft.com/office/drawing/2014/main" id="{53C35C43-DDFC-6E1F-F2A7-291C741F4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068513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81957" name="Text Box 36">
            <a:extLst>
              <a:ext uri="{FF2B5EF4-FFF2-40B4-BE49-F238E27FC236}">
                <a16:creationId xmlns:a16="http://schemas.microsoft.com/office/drawing/2014/main" id="{BF0CF091-1A06-133E-2652-4682C958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3135313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81958" name="Text Box 37">
            <a:extLst>
              <a:ext uri="{FF2B5EF4-FFF2-40B4-BE49-F238E27FC236}">
                <a16:creationId xmlns:a16="http://schemas.microsoft.com/office/drawing/2014/main" id="{E9E86A1A-A607-47FF-C183-C5B780B5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341813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(3)</a:t>
            </a:r>
          </a:p>
        </p:txBody>
      </p:sp>
      <p:sp>
        <p:nvSpPr>
          <p:cNvPr id="81959" name="Text Box 38">
            <a:extLst>
              <a:ext uri="{FF2B5EF4-FFF2-40B4-BE49-F238E27FC236}">
                <a16:creationId xmlns:a16="http://schemas.microsoft.com/office/drawing/2014/main" id="{E4006CB0-B79F-9FAB-C08A-6B6A9D171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5167313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(4)</a:t>
            </a:r>
          </a:p>
        </p:txBody>
      </p:sp>
      <p:sp>
        <p:nvSpPr>
          <p:cNvPr id="81960" name="Text Box 39">
            <a:extLst>
              <a:ext uri="{FF2B5EF4-FFF2-40B4-BE49-F238E27FC236}">
                <a16:creationId xmlns:a16="http://schemas.microsoft.com/office/drawing/2014/main" id="{04CCA854-880B-B3EE-440B-42C3396AA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5243513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(5)</a:t>
            </a:r>
          </a:p>
        </p:txBody>
      </p:sp>
      <p:sp>
        <p:nvSpPr>
          <p:cNvPr id="81961" name="Text Box 40">
            <a:extLst>
              <a:ext uri="{FF2B5EF4-FFF2-40B4-BE49-F238E27FC236}">
                <a16:creationId xmlns:a16="http://schemas.microsoft.com/office/drawing/2014/main" id="{196C97BF-A714-C853-0AE3-079D53D0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4341813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(6)</a:t>
            </a:r>
          </a:p>
        </p:txBody>
      </p:sp>
      <p:sp>
        <p:nvSpPr>
          <p:cNvPr id="81962" name="Text Box 41">
            <a:extLst>
              <a:ext uri="{FF2B5EF4-FFF2-40B4-BE49-F238E27FC236}">
                <a16:creationId xmlns:a16="http://schemas.microsoft.com/office/drawing/2014/main" id="{E4CC1FCC-84F3-401B-2695-2E74BE49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3135313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(7)</a:t>
            </a:r>
          </a:p>
        </p:txBody>
      </p:sp>
      <p:sp>
        <p:nvSpPr>
          <p:cNvPr id="81963" name="Text Box 42">
            <a:extLst>
              <a:ext uri="{FF2B5EF4-FFF2-40B4-BE49-F238E27FC236}">
                <a16:creationId xmlns:a16="http://schemas.microsoft.com/office/drawing/2014/main" id="{1761A426-27DB-F82A-C2CF-5A891A4BF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2068513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(8)</a:t>
            </a:r>
          </a:p>
        </p:txBody>
      </p:sp>
      <p:sp>
        <p:nvSpPr>
          <p:cNvPr id="81964" name="AutoShape 43">
            <a:extLst>
              <a:ext uri="{FF2B5EF4-FFF2-40B4-BE49-F238E27FC236}">
                <a16:creationId xmlns:a16="http://schemas.microsoft.com/office/drawing/2014/main" id="{F322E180-5F6F-937F-9479-318EBB2E3493}"/>
              </a:ext>
            </a:extLst>
          </p:cNvPr>
          <p:cNvSpPr>
            <a:spLocks/>
          </p:cNvSpPr>
          <p:nvPr/>
        </p:nvSpPr>
        <p:spPr bwMode="auto">
          <a:xfrm rot="5400000">
            <a:off x="1196975" y="2490788"/>
            <a:ext cx="76200" cy="12192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65" name="Text Box 44">
            <a:extLst>
              <a:ext uri="{FF2B5EF4-FFF2-40B4-BE49-F238E27FC236}">
                <a16:creationId xmlns:a16="http://schemas.microsoft.com/office/drawing/2014/main" id="{FEC6C077-D0C9-CF55-3841-3C292233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792413"/>
            <a:ext cx="12207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internet packet</a:t>
            </a:r>
          </a:p>
        </p:txBody>
      </p:sp>
      <p:sp>
        <p:nvSpPr>
          <p:cNvPr id="81966" name="AutoShape 45">
            <a:extLst>
              <a:ext uri="{FF2B5EF4-FFF2-40B4-BE49-F238E27FC236}">
                <a16:creationId xmlns:a16="http://schemas.microsoft.com/office/drawing/2014/main" id="{60EDF5D7-A78B-F6BB-B4A7-3910C4F9B1C1}"/>
              </a:ext>
            </a:extLst>
          </p:cNvPr>
          <p:cNvSpPr>
            <a:spLocks/>
          </p:cNvSpPr>
          <p:nvPr/>
        </p:nvSpPr>
        <p:spPr bwMode="auto">
          <a:xfrm rot="5400000">
            <a:off x="6383338" y="4389438"/>
            <a:ext cx="114300" cy="1625600"/>
          </a:xfrm>
          <a:prstGeom prst="leftBrace">
            <a:avLst>
              <a:gd name="adj1" fmla="val 118519"/>
              <a:gd name="adj2" fmla="val 50000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67" name="Text Box 46">
            <a:extLst>
              <a:ext uri="{FF2B5EF4-FFF2-40B4-BE49-F238E27FC236}">
                <a16:creationId xmlns:a16="http://schemas.microsoft.com/office/drawing/2014/main" id="{0611AAF8-31C2-B559-94D1-A171AA87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4875213"/>
            <a:ext cx="9985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LAN2 frame</a:t>
            </a:r>
          </a:p>
        </p:txBody>
      </p:sp>
      <p:sp>
        <p:nvSpPr>
          <p:cNvPr id="81968" name="Rectangle 47">
            <a:extLst>
              <a:ext uri="{FF2B5EF4-FFF2-40B4-BE49-F238E27FC236}">
                <a16:creationId xmlns:a16="http://schemas.microsoft.com/office/drawing/2014/main" id="{FB688EB5-4059-1B52-8D0B-3507C112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5638800"/>
            <a:ext cx="19050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protocol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software</a:t>
            </a:r>
          </a:p>
        </p:txBody>
      </p:sp>
      <p:sp>
        <p:nvSpPr>
          <p:cNvPr id="81969" name="Rectangle 48">
            <a:extLst>
              <a:ext uri="{FF2B5EF4-FFF2-40B4-BE49-F238E27FC236}">
                <a16:creationId xmlns:a16="http://schemas.microsoft.com/office/drawing/2014/main" id="{271155FC-87E4-7422-B55E-7EAB2D298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4495800"/>
            <a:ext cx="8128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LAN1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adapter</a:t>
            </a:r>
          </a:p>
        </p:txBody>
      </p:sp>
      <p:sp>
        <p:nvSpPr>
          <p:cNvPr id="81970" name="Rectangle 49">
            <a:extLst>
              <a:ext uri="{FF2B5EF4-FFF2-40B4-BE49-F238E27FC236}">
                <a16:creationId xmlns:a16="http://schemas.microsoft.com/office/drawing/2014/main" id="{B7F38F3B-3746-EC3B-921C-5885E0E43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088" y="4495800"/>
            <a:ext cx="8128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LAN2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adapter</a:t>
            </a:r>
          </a:p>
        </p:txBody>
      </p:sp>
      <p:sp>
        <p:nvSpPr>
          <p:cNvPr id="81971" name="Text Box 50">
            <a:extLst>
              <a:ext uri="{FF2B5EF4-FFF2-40B4-BE49-F238E27FC236}">
                <a16:creationId xmlns:a16="http://schemas.microsoft.com/office/drawing/2014/main" id="{4FD91675-9568-4F5D-D747-8A63FFD6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40386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81972" name="Rectangle 51">
            <a:extLst>
              <a:ext uri="{FF2B5EF4-FFF2-40B4-BE49-F238E27FC236}">
                <a16:creationId xmlns:a16="http://schemas.microsoft.com/office/drawing/2014/main" id="{8B876DFB-D3B4-7979-C48C-76213FFCE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4419600"/>
            <a:ext cx="457200" cy="2286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FH1</a:t>
            </a:r>
          </a:p>
        </p:txBody>
      </p:sp>
      <p:sp>
        <p:nvSpPr>
          <p:cNvPr id="81973" name="Line 52">
            <a:extLst>
              <a:ext uri="{FF2B5EF4-FFF2-40B4-BE49-F238E27FC236}">
                <a16:creationId xmlns:a16="http://schemas.microsoft.com/office/drawing/2014/main" id="{9BDB89D7-D482-7676-ABC1-A59C17E87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8288" y="3136900"/>
            <a:ext cx="1587" cy="4953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4" name="Line 53">
            <a:extLst>
              <a:ext uri="{FF2B5EF4-FFF2-40B4-BE49-F238E27FC236}">
                <a16:creationId xmlns:a16="http://schemas.microsoft.com/office/drawing/2014/main" id="{7CB3F0D2-1F7A-10A1-A39A-D1D8001B2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8288" y="1993900"/>
            <a:ext cx="1587" cy="5334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5" name="AutoShape 54">
            <a:extLst>
              <a:ext uri="{FF2B5EF4-FFF2-40B4-BE49-F238E27FC236}">
                <a16:creationId xmlns:a16="http://schemas.microsoft.com/office/drawing/2014/main" id="{665F2737-7872-BF00-FA25-0A33262F9853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1408113" y="2719388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76" name="Text Box 55">
            <a:extLst>
              <a:ext uri="{FF2B5EF4-FFF2-40B4-BE49-F238E27FC236}">
                <a16:creationId xmlns:a16="http://schemas.microsoft.com/office/drawing/2014/main" id="{EFDC2F5C-CE91-D3B6-4EEB-DF8BD620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516313"/>
            <a:ext cx="9985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LAN1 frame</a:t>
            </a:r>
          </a:p>
        </p:txBody>
      </p:sp>
      <p:sp>
        <p:nvSpPr>
          <p:cNvPr id="81977" name="Rectangle 56">
            <a:extLst>
              <a:ext uri="{FF2B5EF4-FFF2-40B4-BE49-F238E27FC236}">
                <a16:creationId xmlns:a16="http://schemas.microsoft.com/office/drawing/2014/main" id="{BBD91D83-3BC1-A817-39C0-FBBD61A8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3225800"/>
            <a:ext cx="7620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81978" name="Rectangle 57">
            <a:extLst>
              <a:ext uri="{FF2B5EF4-FFF2-40B4-BE49-F238E27FC236}">
                <a16:creationId xmlns:a16="http://schemas.microsoft.com/office/drawing/2014/main" id="{0F333863-42DD-7FB3-7EAD-5C538006E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8" y="3225800"/>
            <a:ext cx="457200" cy="228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</a:t>
            </a:r>
          </a:p>
        </p:txBody>
      </p:sp>
      <p:sp>
        <p:nvSpPr>
          <p:cNvPr id="81979" name="Rectangle 58">
            <a:extLst>
              <a:ext uri="{FF2B5EF4-FFF2-40B4-BE49-F238E27FC236}">
                <a16:creationId xmlns:a16="http://schemas.microsoft.com/office/drawing/2014/main" id="{CCAE2BE3-980C-3B73-DC9E-78C8E3420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888" y="3225800"/>
            <a:ext cx="457200" cy="228600"/>
          </a:xfrm>
          <a:prstGeom prst="rect">
            <a:avLst/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FH2</a:t>
            </a:r>
          </a:p>
        </p:txBody>
      </p:sp>
      <p:sp>
        <p:nvSpPr>
          <p:cNvPr id="81980" name="Rectangle 59">
            <a:extLst>
              <a:ext uri="{FF2B5EF4-FFF2-40B4-BE49-F238E27FC236}">
                <a16:creationId xmlns:a16="http://schemas.microsoft.com/office/drawing/2014/main" id="{E9B60377-C879-ED43-8E80-20B3CF8A2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2527300"/>
            <a:ext cx="8128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protocol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software</a:t>
            </a:r>
          </a:p>
        </p:txBody>
      </p:sp>
      <p:sp>
        <p:nvSpPr>
          <p:cNvPr id="81981" name="Rectangle 60">
            <a:extLst>
              <a:ext uri="{FF2B5EF4-FFF2-40B4-BE49-F238E27FC236}">
                <a16:creationId xmlns:a16="http://schemas.microsoft.com/office/drawing/2014/main" id="{FF69367F-D2DD-6077-A38B-CC02A1D5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3644900"/>
            <a:ext cx="8128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LAN2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adapter</a:t>
            </a:r>
          </a:p>
        </p:txBody>
      </p:sp>
      <p:sp>
        <p:nvSpPr>
          <p:cNvPr id="81982" name="Text Box 61">
            <a:extLst>
              <a:ext uri="{FF2B5EF4-FFF2-40B4-BE49-F238E27FC236}">
                <a16:creationId xmlns:a16="http://schemas.microsoft.com/office/drawing/2014/main" id="{085E2ABD-1E07-9EA8-F259-E23FC908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10795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81983" name="Line 62">
            <a:extLst>
              <a:ext uri="{FF2B5EF4-FFF2-40B4-BE49-F238E27FC236}">
                <a16:creationId xmlns:a16="http://schemas.microsoft.com/office/drawing/2014/main" id="{023D0DBD-C9C2-BA8E-E057-F676BFF53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1913" y="3136900"/>
            <a:ext cx="1587" cy="4953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4" name="Line 63">
            <a:extLst>
              <a:ext uri="{FF2B5EF4-FFF2-40B4-BE49-F238E27FC236}">
                <a16:creationId xmlns:a16="http://schemas.microsoft.com/office/drawing/2014/main" id="{08841060-4883-F2F4-1BB6-A5FD05E4D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1913" y="1993900"/>
            <a:ext cx="1587" cy="5334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5" name="Rectangle 64">
            <a:extLst>
              <a:ext uri="{FF2B5EF4-FFF2-40B4-BE49-F238E27FC236}">
                <a16:creationId xmlns:a16="http://schemas.microsoft.com/office/drawing/2014/main" id="{7B4E1A34-1456-3CB5-746D-31AC1350F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1447800"/>
            <a:ext cx="8128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81986" name="Rectangle 65">
            <a:extLst>
              <a:ext uri="{FF2B5EF4-FFF2-40B4-BE49-F238E27FC236}">
                <a16:creationId xmlns:a16="http://schemas.microsoft.com/office/drawing/2014/main" id="{31004E49-F4C0-3C4F-EB4F-F421EA83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1447800"/>
            <a:ext cx="812800" cy="609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:a16="http://schemas.microsoft.com/office/drawing/2014/main" id="{1907FC4D-F6D9-C34F-7ED6-7185C4B9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83971" name="Text Box 2">
            <a:extLst>
              <a:ext uri="{FF2B5EF4-FFF2-40B4-BE49-F238E27FC236}">
                <a16:creationId xmlns:a16="http://schemas.microsoft.com/office/drawing/2014/main" id="{D33E1B17-2F91-3B3F-AE62-496267280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83972" name="Text Box 3">
            <a:extLst>
              <a:ext uri="{FF2B5EF4-FFF2-40B4-BE49-F238E27FC236}">
                <a16:creationId xmlns:a16="http://schemas.microsoft.com/office/drawing/2014/main" id="{7FB50C15-54A4-DA56-D73F-C2AC632B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78A9C60-AAC0-48A2-94E0-9036634C8ECE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3973" name="Text Box 4">
            <a:extLst>
              <a:ext uri="{FF2B5EF4-FFF2-40B4-BE49-F238E27FC236}">
                <a16:creationId xmlns:a16="http://schemas.microsoft.com/office/drawing/2014/main" id="{24B86148-5175-A4BD-026A-87A4A8547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Other Issues</a:t>
            </a:r>
          </a:p>
        </p:txBody>
      </p:sp>
      <p:sp>
        <p:nvSpPr>
          <p:cNvPr id="83974" name="Text Box 5">
            <a:extLst>
              <a:ext uri="{FF2B5EF4-FFF2-40B4-BE49-F238E27FC236}">
                <a16:creationId xmlns:a16="http://schemas.microsoft.com/office/drawing/2014/main" id="{B8514C67-A65D-9824-F971-361119F3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We are glossing over a number of important questions: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What if different networks have different maximum frame sizes? (segmentation)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How do routers know where to forward frames?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How are routers informed when the network topology changes?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What if packets get lost?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We’ll leave the discussion of these question to computer networking classes (COMP 429)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D002F1E8-CFFB-9785-9C1B-8F50631E8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86019" name="Text Box 2">
            <a:extLst>
              <a:ext uri="{FF2B5EF4-FFF2-40B4-BE49-F238E27FC236}">
                <a16:creationId xmlns:a16="http://schemas.microsoft.com/office/drawing/2014/main" id="{EBF16762-E1C0-5872-D6B8-805CD591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86020" name="Text Box 3">
            <a:extLst>
              <a:ext uri="{FF2B5EF4-FFF2-40B4-BE49-F238E27FC236}">
                <a16:creationId xmlns:a16="http://schemas.microsoft.com/office/drawing/2014/main" id="{0B3B676D-E403-67CA-9961-775FE7336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BC3831-CF61-438D-BD35-6AF8462A301C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6021" name="Text Box 4">
            <a:extLst>
              <a:ext uri="{FF2B5EF4-FFF2-40B4-BE49-F238E27FC236}">
                <a16:creationId xmlns:a16="http://schemas.microsoft.com/office/drawing/2014/main" id="{D533B251-FB90-6C98-3690-9234781A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Global IP Internet</a:t>
            </a:r>
          </a:p>
        </p:txBody>
      </p:sp>
      <p:sp>
        <p:nvSpPr>
          <p:cNvPr id="86022" name="Text Box 5">
            <a:extLst>
              <a:ext uri="{FF2B5EF4-FFF2-40B4-BE49-F238E27FC236}">
                <a16:creationId xmlns:a16="http://schemas.microsoft.com/office/drawing/2014/main" id="{B708E13F-BB15-7836-6FFC-257A6A48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Based on the TCP/IP protocol family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IP (Internet protocol) : 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Provides basic naming scheme and unreliable delivery capability of packets (datagrams) from host-to-host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UDP (Unreliable Datagram Protocol)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Uses IP to provide unreliable datagram delivery from process-to-process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TCP (Transmission Control Protocol)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Uses IP to provide reliable byte streams from process-to-process over connections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Accessed via a mix of Unix file I/O and functions from the sockets interface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A52FD160-1C1B-01C0-B811-C3E969A23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22D474-D6A8-4DE3-B977-3AF7585D614C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AF43400-CB77-CE86-3AAF-53168C6E6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The 2004 A. M. Turing Award Goes to...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F42145F1-9F4D-E7C4-D1B3-D95C626B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AC142894-5EC4-2C47-6082-D2E97D488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761DB8D3-04C1-E392-167E-4839E126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88067" name="Text Box 2">
            <a:extLst>
              <a:ext uri="{FF2B5EF4-FFF2-40B4-BE49-F238E27FC236}">
                <a16:creationId xmlns:a16="http://schemas.microsoft.com/office/drawing/2014/main" id="{D7B1C33C-F407-E5BD-A532-040A5F27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88068" name="Text Box 3">
            <a:extLst>
              <a:ext uri="{FF2B5EF4-FFF2-40B4-BE49-F238E27FC236}">
                <a16:creationId xmlns:a16="http://schemas.microsoft.com/office/drawing/2014/main" id="{E04CD631-3258-4220-8EAF-4A756AF32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754FCA-61AE-4143-A9BA-84CE694BC2E7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8069" name="Text Box 4">
            <a:extLst>
              <a:ext uri="{FF2B5EF4-FFF2-40B4-BE49-F238E27FC236}">
                <a16:creationId xmlns:a16="http://schemas.microsoft.com/office/drawing/2014/main" id="{D3FFEDEB-DA36-2A15-D4D6-86260968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A Client-Server Transaction</a:t>
            </a:r>
          </a:p>
        </p:txBody>
      </p:sp>
      <p:sp>
        <p:nvSpPr>
          <p:cNvPr id="88070" name="Text Box 5">
            <a:extLst>
              <a:ext uri="{FF2B5EF4-FFF2-40B4-BE49-F238E27FC236}">
                <a16:creationId xmlns:a16="http://schemas.microsoft.com/office/drawing/2014/main" id="{B16440D1-1D93-0B77-8075-2AC9736B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Most network applications are based on the client-server model: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A server process and one or more client processes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Server manages some resource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Server provides service by manipulating resource for clients</a:t>
            </a:r>
          </a:p>
        </p:txBody>
      </p:sp>
      <p:sp>
        <p:nvSpPr>
          <p:cNvPr id="88071" name="Oval 6">
            <a:extLst>
              <a:ext uri="{FF2B5EF4-FFF2-40B4-BE49-F238E27FC236}">
                <a16:creationId xmlns:a16="http://schemas.microsoft.com/office/drawing/2014/main" id="{F05F454A-16B2-96D9-E4AF-A4629FA1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40163"/>
            <a:ext cx="1203325" cy="796925"/>
          </a:xfrm>
          <a:prstGeom prst="ellipse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88072" name="Line 7">
            <a:extLst>
              <a:ext uri="{FF2B5EF4-FFF2-40B4-BE49-F238E27FC236}">
                <a16:creationId xmlns:a16="http://schemas.microsoft.com/office/drawing/2014/main" id="{AD6D905E-2FA4-3D01-5495-28AFD8FC90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5575" y="4025900"/>
            <a:ext cx="2563813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Oval 8">
            <a:extLst>
              <a:ext uri="{FF2B5EF4-FFF2-40B4-BE49-F238E27FC236}">
                <a16:creationId xmlns:a16="http://schemas.microsoft.com/office/drawing/2014/main" id="{86117931-0392-5F4A-1046-398411786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40163"/>
            <a:ext cx="1203325" cy="796925"/>
          </a:xfrm>
          <a:prstGeom prst="ellipse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88074" name="Text Box 9">
            <a:extLst>
              <a:ext uri="{FF2B5EF4-FFF2-40B4-BE49-F238E27FC236}">
                <a16:creationId xmlns:a16="http://schemas.microsoft.com/office/drawing/2014/main" id="{85E8B764-14F5-BCAD-4736-26817F43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3671888"/>
            <a:ext cx="200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1. Client sends request</a:t>
            </a:r>
          </a:p>
        </p:txBody>
      </p:sp>
      <p:sp>
        <p:nvSpPr>
          <p:cNvPr id="88075" name="Text Box 10">
            <a:extLst>
              <a:ext uri="{FF2B5EF4-FFF2-40B4-BE49-F238E27FC236}">
                <a16:creationId xmlns:a16="http://schemas.microsoft.com/office/drawing/2014/main" id="{18AC0A80-C578-D0A3-B435-946B0624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4432300"/>
            <a:ext cx="928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2. Server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handles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request</a:t>
            </a:r>
          </a:p>
        </p:txBody>
      </p:sp>
      <p:sp>
        <p:nvSpPr>
          <p:cNvPr id="88076" name="Line 11">
            <a:extLst>
              <a:ext uri="{FF2B5EF4-FFF2-40B4-BE49-F238E27FC236}">
                <a16:creationId xmlns:a16="http://schemas.microsoft.com/office/drawing/2014/main" id="{E9DD2FCD-2686-581B-CB24-F9D4798391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8275" y="4470400"/>
            <a:ext cx="2563813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Text Box 12">
            <a:extLst>
              <a:ext uri="{FF2B5EF4-FFF2-40B4-BE49-F238E27FC236}">
                <a16:creationId xmlns:a16="http://schemas.microsoft.com/office/drawing/2014/main" id="{95D16E1D-8BD1-2CBA-2BBF-7B2974EF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4483100"/>
            <a:ext cx="220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3. Server sends response</a:t>
            </a:r>
          </a:p>
        </p:txBody>
      </p:sp>
      <p:sp>
        <p:nvSpPr>
          <p:cNvPr id="88078" name="Text Box 13">
            <a:extLst>
              <a:ext uri="{FF2B5EF4-FFF2-40B4-BE49-F238E27FC236}">
                <a16:creationId xmlns:a16="http://schemas.microsoft.com/office/drawing/2014/main" id="{138BD55F-5E86-42A3-EC1C-635E01BE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422775"/>
            <a:ext cx="9223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4. Client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handles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response</a:t>
            </a:r>
          </a:p>
        </p:txBody>
      </p:sp>
      <p:sp>
        <p:nvSpPr>
          <p:cNvPr id="88079" name="Line 14">
            <a:extLst>
              <a:ext uri="{FF2B5EF4-FFF2-40B4-BE49-F238E27FC236}">
                <a16:creationId xmlns:a16="http://schemas.microsoft.com/office/drawing/2014/main" id="{766C6018-043F-9A44-28CC-8FE7A3F55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8100" y="4244975"/>
            <a:ext cx="836613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AutoShape 15">
            <a:extLst>
              <a:ext uri="{FF2B5EF4-FFF2-40B4-BE49-F238E27FC236}">
                <a16:creationId xmlns:a16="http://schemas.microsoft.com/office/drawing/2014/main" id="{9FDE5177-5FD3-3EE7-EC02-B5E6D2843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3941763"/>
            <a:ext cx="1089025" cy="569912"/>
          </a:xfrm>
          <a:prstGeom prst="flowChartMagneticDisk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Resource</a:t>
            </a:r>
          </a:p>
        </p:txBody>
      </p:sp>
      <p:sp>
        <p:nvSpPr>
          <p:cNvPr id="88081" name="Text Box 16">
            <a:extLst>
              <a:ext uri="{FF2B5EF4-FFF2-40B4-BE49-F238E27FC236}">
                <a16:creationId xmlns:a16="http://schemas.microsoft.com/office/drawing/2014/main" id="{E7F54058-4D35-326E-1DD4-F3554176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562600"/>
            <a:ext cx="5340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Note: clients and servers are processes running on hosts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(can be the same or different hosts)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>
            <a:extLst>
              <a:ext uri="{FF2B5EF4-FFF2-40B4-BE49-F238E27FC236}">
                <a16:creationId xmlns:a16="http://schemas.microsoft.com/office/drawing/2014/main" id="{F762D8A1-4E20-BCB9-C747-FA5E6ACEF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90115" name="Text Box 2">
            <a:extLst>
              <a:ext uri="{FF2B5EF4-FFF2-40B4-BE49-F238E27FC236}">
                <a16:creationId xmlns:a16="http://schemas.microsoft.com/office/drawing/2014/main" id="{F696017F-E222-8827-F655-C7908367D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90116" name="Text Box 3">
            <a:extLst>
              <a:ext uri="{FF2B5EF4-FFF2-40B4-BE49-F238E27FC236}">
                <a16:creationId xmlns:a16="http://schemas.microsoft.com/office/drawing/2014/main" id="{7F093F25-8906-EBE7-572C-CFE341FF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E524CC-899B-4AEF-891C-9919C84E486F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0117" name="Text Box 4">
            <a:extLst>
              <a:ext uri="{FF2B5EF4-FFF2-40B4-BE49-F238E27FC236}">
                <a16:creationId xmlns:a16="http://schemas.microsoft.com/office/drawing/2014/main" id="{C9002E35-8DF9-9F99-166F-DA77BBE4F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Organization of an Internet Application</a:t>
            </a:r>
          </a:p>
        </p:txBody>
      </p:sp>
      <p:sp>
        <p:nvSpPr>
          <p:cNvPr id="90118" name="Rectangle 5">
            <a:extLst>
              <a:ext uri="{FF2B5EF4-FFF2-40B4-BE49-F238E27FC236}">
                <a16:creationId xmlns:a16="http://schemas.microsoft.com/office/drawing/2014/main" id="{4CC56A3C-B093-5538-7861-405EA894E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3314700"/>
            <a:ext cx="1284287" cy="6096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TCP/IP</a:t>
            </a:r>
          </a:p>
        </p:txBody>
      </p:sp>
      <p:sp>
        <p:nvSpPr>
          <p:cNvPr id="90119" name="Line 6">
            <a:extLst>
              <a:ext uri="{FF2B5EF4-FFF2-40B4-BE49-F238E27FC236}">
                <a16:creationId xmlns:a16="http://schemas.microsoft.com/office/drawing/2014/main" id="{BA61BDDA-B90A-1093-4FAA-B7A9A6AE6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2338" y="2933700"/>
            <a:ext cx="1587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7">
            <a:extLst>
              <a:ext uri="{FF2B5EF4-FFF2-40B4-BE49-F238E27FC236}">
                <a16:creationId xmlns:a16="http://schemas.microsoft.com/office/drawing/2014/main" id="{7C7F9BAD-2D2E-2D5E-B50C-29EA706F8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2338" y="3924300"/>
            <a:ext cx="1587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Rectangle 8">
            <a:extLst>
              <a:ext uri="{FF2B5EF4-FFF2-40B4-BE49-F238E27FC236}">
                <a16:creationId xmlns:a16="http://schemas.microsoft.com/office/drawing/2014/main" id="{19B21CD8-6669-4E13-B095-A11D59BE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324100"/>
            <a:ext cx="1284287" cy="609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90122" name="Rectangle 9">
            <a:extLst>
              <a:ext uri="{FF2B5EF4-FFF2-40B4-BE49-F238E27FC236}">
                <a16:creationId xmlns:a16="http://schemas.microsoft.com/office/drawing/2014/main" id="{C82A50A6-8C18-515E-2C4E-73641CBEA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4305300"/>
            <a:ext cx="1284287" cy="6096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adapter</a:t>
            </a:r>
          </a:p>
        </p:txBody>
      </p:sp>
      <p:sp>
        <p:nvSpPr>
          <p:cNvPr id="90123" name="Line 10">
            <a:extLst>
              <a:ext uri="{FF2B5EF4-FFF2-40B4-BE49-F238E27FC236}">
                <a16:creationId xmlns:a16="http://schemas.microsoft.com/office/drawing/2014/main" id="{B1AC0B82-6624-4196-0E06-86A31D611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2338" y="4914900"/>
            <a:ext cx="12700" cy="431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AutoShape 11">
            <a:extLst>
              <a:ext uri="{FF2B5EF4-FFF2-40B4-BE49-F238E27FC236}">
                <a16:creationId xmlns:a16="http://schemas.microsoft.com/office/drawing/2014/main" id="{C5C40A4B-7F15-4542-0D33-EB9BBF52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3467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Global IP Internet</a:t>
            </a:r>
          </a:p>
        </p:txBody>
      </p:sp>
      <p:sp>
        <p:nvSpPr>
          <p:cNvPr id="90125" name="Rectangle 12">
            <a:extLst>
              <a:ext uri="{FF2B5EF4-FFF2-40B4-BE49-F238E27FC236}">
                <a16:creationId xmlns:a16="http://schemas.microsoft.com/office/drawing/2014/main" id="{845BA8D0-1C3D-BDB9-F3B2-7F2119E75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3314700"/>
            <a:ext cx="1284287" cy="6096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TCP/IP</a:t>
            </a:r>
          </a:p>
        </p:txBody>
      </p:sp>
      <p:sp>
        <p:nvSpPr>
          <p:cNvPr id="90126" name="Line 13">
            <a:extLst>
              <a:ext uri="{FF2B5EF4-FFF2-40B4-BE49-F238E27FC236}">
                <a16:creationId xmlns:a16="http://schemas.microsoft.com/office/drawing/2014/main" id="{F2FBED7B-564C-1B9A-75DA-E30DF0EE4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6638" y="2933700"/>
            <a:ext cx="1587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4">
            <a:extLst>
              <a:ext uri="{FF2B5EF4-FFF2-40B4-BE49-F238E27FC236}">
                <a16:creationId xmlns:a16="http://schemas.microsoft.com/office/drawing/2014/main" id="{824ABDAE-F97D-8492-CEE3-E7C9CDCB3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6638" y="3924300"/>
            <a:ext cx="1587" cy="3810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Rectangle 15">
            <a:extLst>
              <a:ext uri="{FF2B5EF4-FFF2-40B4-BE49-F238E27FC236}">
                <a16:creationId xmlns:a16="http://schemas.microsoft.com/office/drawing/2014/main" id="{30EAAB0B-8EDA-104D-B6F1-D587A1F6E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2324100"/>
            <a:ext cx="1284287" cy="609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90129" name="Rectangle 16">
            <a:extLst>
              <a:ext uri="{FF2B5EF4-FFF2-40B4-BE49-F238E27FC236}">
                <a16:creationId xmlns:a16="http://schemas.microsoft.com/office/drawing/2014/main" id="{5AD7DDB7-F737-36B6-AC67-D6BCF2A12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4305300"/>
            <a:ext cx="1284287" cy="6096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adapter</a:t>
            </a:r>
          </a:p>
        </p:txBody>
      </p:sp>
      <p:sp>
        <p:nvSpPr>
          <p:cNvPr id="90130" name="Line 17">
            <a:extLst>
              <a:ext uri="{FF2B5EF4-FFF2-40B4-BE49-F238E27FC236}">
                <a16:creationId xmlns:a16="http://schemas.microsoft.com/office/drawing/2014/main" id="{75F17D27-2F53-1E6B-5767-4732A5BBB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6638" y="4914900"/>
            <a:ext cx="1587" cy="4191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Text Box 18">
            <a:extLst>
              <a:ext uri="{FF2B5EF4-FFF2-40B4-BE49-F238E27FC236}">
                <a16:creationId xmlns:a16="http://schemas.microsoft.com/office/drawing/2014/main" id="{25DCDA35-2A20-29A4-7715-C7B789D81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1905000"/>
            <a:ext cx="127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Internet client</a:t>
            </a:r>
          </a:p>
        </p:txBody>
      </p:sp>
      <p:sp>
        <p:nvSpPr>
          <p:cNvPr id="90132" name="Text Box 19">
            <a:extLst>
              <a:ext uri="{FF2B5EF4-FFF2-40B4-BE49-F238E27FC236}">
                <a16:creationId xmlns:a16="http://schemas.microsoft.com/office/drawing/2014/main" id="{A439E819-0995-4B14-FEDF-A09BF09B0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19050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Internet server</a:t>
            </a:r>
          </a:p>
        </p:txBody>
      </p:sp>
      <p:sp>
        <p:nvSpPr>
          <p:cNvPr id="90133" name="Text Box 20">
            <a:extLst>
              <a:ext uri="{FF2B5EF4-FFF2-40B4-BE49-F238E27FC236}">
                <a16:creationId xmlns:a16="http://schemas.microsoft.com/office/drawing/2014/main" id="{2CD34146-B0AF-F255-4437-934E0896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2811463"/>
            <a:ext cx="1560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Sockets interface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(system calls)</a:t>
            </a:r>
          </a:p>
        </p:txBody>
      </p:sp>
      <p:sp>
        <p:nvSpPr>
          <p:cNvPr id="90134" name="Text Box 21">
            <a:extLst>
              <a:ext uri="{FF2B5EF4-FFF2-40B4-BE49-F238E27FC236}">
                <a16:creationId xmlns:a16="http://schemas.microsoft.com/office/drawing/2014/main" id="{0476FB12-77D0-13CC-2A00-1495C1FFB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00475"/>
            <a:ext cx="16779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Hardware interface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(interrupts)</a:t>
            </a:r>
          </a:p>
        </p:txBody>
      </p:sp>
      <p:sp>
        <p:nvSpPr>
          <p:cNvPr id="90135" name="Text Box 22">
            <a:extLst>
              <a:ext uri="{FF2B5EF4-FFF2-40B4-BE49-F238E27FC236}">
                <a16:creationId xmlns:a16="http://schemas.microsoft.com/office/drawing/2014/main" id="{1F402F6D-2D84-9F78-A986-4FEB9333B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2446338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User code</a:t>
            </a:r>
          </a:p>
        </p:txBody>
      </p:sp>
      <p:sp>
        <p:nvSpPr>
          <p:cNvPr id="90136" name="Text Box 23">
            <a:extLst>
              <a:ext uri="{FF2B5EF4-FFF2-40B4-BE49-F238E27FC236}">
                <a16:creationId xmlns:a16="http://schemas.microsoft.com/office/drawing/2014/main" id="{F1AC1189-67F7-F631-66BE-988E98E47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3435350"/>
            <a:ext cx="1135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Kernel code</a:t>
            </a:r>
          </a:p>
        </p:txBody>
      </p:sp>
      <p:sp>
        <p:nvSpPr>
          <p:cNvPr id="90137" name="Text Box 24">
            <a:extLst>
              <a:ext uri="{FF2B5EF4-FFF2-40B4-BE49-F238E27FC236}">
                <a16:creationId xmlns:a16="http://schemas.microsoft.com/office/drawing/2014/main" id="{C9DEBAF1-3977-AA5D-2F27-E70AB726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4303713"/>
            <a:ext cx="1216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Hardware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and firmware</a:t>
            </a:r>
          </a:p>
        </p:txBody>
      </p:sp>
      <p:sp>
        <p:nvSpPr>
          <p:cNvPr id="90138" name="Line 25">
            <a:extLst>
              <a:ext uri="{FF2B5EF4-FFF2-40B4-BE49-F238E27FC236}">
                <a16:creationId xmlns:a16="http://schemas.microsoft.com/office/drawing/2014/main" id="{F49D3AB4-51BF-EAF1-3145-A963B678C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9838" y="3098800"/>
            <a:ext cx="19685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9" name="Rectangle 26">
            <a:extLst>
              <a:ext uri="{FF2B5EF4-FFF2-40B4-BE49-F238E27FC236}">
                <a16:creationId xmlns:a16="http://schemas.microsoft.com/office/drawing/2014/main" id="{E3B8E309-6DDD-0B97-5785-10471647A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2247900"/>
            <a:ext cx="1447800" cy="28194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0140" name="Rectangle 27">
            <a:extLst>
              <a:ext uri="{FF2B5EF4-FFF2-40B4-BE49-F238E27FC236}">
                <a16:creationId xmlns:a16="http://schemas.microsoft.com/office/drawing/2014/main" id="{146F83B2-E44E-E3A4-AF91-10D3DAA6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247900"/>
            <a:ext cx="1447800" cy="2819400"/>
          </a:xfrm>
          <a:prstGeom prst="rect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0141" name="Line 28">
            <a:extLst>
              <a:ext uri="{FF2B5EF4-FFF2-40B4-BE49-F238E27FC236}">
                <a16:creationId xmlns:a16="http://schemas.microsoft.com/office/drawing/2014/main" id="{CF3AA37E-4768-AA75-6462-8288B5B77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138" y="4102100"/>
            <a:ext cx="19685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>
            <a:extLst>
              <a:ext uri="{FF2B5EF4-FFF2-40B4-BE49-F238E27FC236}">
                <a16:creationId xmlns:a16="http://schemas.microsoft.com/office/drawing/2014/main" id="{4DE8777B-405A-6301-7169-710A5635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id="{8F9BEFF4-FC10-1980-1B11-F8AAC30B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92164" name="Text Box 3">
            <a:extLst>
              <a:ext uri="{FF2B5EF4-FFF2-40B4-BE49-F238E27FC236}">
                <a16:creationId xmlns:a16="http://schemas.microsoft.com/office/drawing/2014/main" id="{0E3874FA-007A-39A1-91E7-B1EF4CE8E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49EB4FE-94C6-4593-9760-19DB8CDBD504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65" name="Text Box 4">
            <a:extLst>
              <a:ext uri="{FF2B5EF4-FFF2-40B4-BE49-F238E27FC236}">
                <a16:creationId xmlns:a16="http://schemas.microsoft.com/office/drawing/2014/main" id="{AC0D63BD-2F24-6E6D-B27A-DF82E9171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A Programmer’s View of the Internet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878ECA91-1821-F6C6-8D4C-8265F9A3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Hosts are mapped to a set of 32-bit IP addresses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128.42.128.17 (4 * 8 bits)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A set of identifiers called Internet domain names are mapped to the set of IP addresses for convenience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www.cs.rice.edu is mapped to 128.42.128.17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A process on one Internet host can communicate with a process on another Internet host over a connection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>
            <a:extLst>
              <a:ext uri="{FF2B5EF4-FFF2-40B4-BE49-F238E27FC236}">
                <a16:creationId xmlns:a16="http://schemas.microsoft.com/office/drawing/2014/main" id="{A6BD7423-022B-2747-B04F-AB8FE4932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94211" name="Text Box 2">
            <a:extLst>
              <a:ext uri="{FF2B5EF4-FFF2-40B4-BE49-F238E27FC236}">
                <a16:creationId xmlns:a16="http://schemas.microsoft.com/office/drawing/2014/main" id="{2D85BF7C-AE6D-BA79-BBEC-BCA8557C2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94212" name="Text Box 3">
            <a:extLst>
              <a:ext uri="{FF2B5EF4-FFF2-40B4-BE49-F238E27FC236}">
                <a16:creationId xmlns:a16="http://schemas.microsoft.com/office/drawing/2014/main" id="{E8884C77-F6C3-9EF3-142D-5CAB7F2C7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E382B6-D621-416F-8185-FE9F2ADA81B5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213" name="Text Box 4">
            <a:extLst>
              <a:ext uri="{FF2B5EF4-FFF2-40B4-BE49-F238E27FC236}">
                <a16:creationId xmlns:a16="http://schemas.microsoft.com/office/drawing/2014/main" id="{AD68FCD7-88F5-BA40-E39A-1017FF746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Internet Connections</a:t>
            </a:r>
          </a:p>
        </p:txBody>
      </p:sp>
      <p:sp>
        <p:nvSpPr>
          <p:cNvPr id="94214" name="Text Box 5">
            <a:extLst>
              <a:ext uri="{FF2B5EF4-FFF2-40B4-BE49-F238E27FC236}">
                <a16:creationId xmlns:a16="http://schemas.microsoft.com/office/drawing/2014/main" id="{B6FA5E09-AA9F-E1B9-90A2-1CF6164E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Clients and servers communicate by sending streams of bytes over connections: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Point-to-point, full-duplex (2-way communication), and reliable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A socket is an endpoint of a connection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Socket address is an IP address, port pair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A port is a 16-bit integer that identifies a process: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Ephemeral port: Assigned automatically on client when client makes a connection request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Well-known port: Associated with some service provided by a server (e.g., port 80 is associated with Web servers)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A connection is uniquely identified by the socket addresses of its endpoints (socket pair)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(cliaddr:cliport, servaddr:servport)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C79C744A-37FD-6E32-4D59-EFF2F76B7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96259" name="Text Box 2">
            <a:extLst>
              <a:ext uri="{FF2B5EF4-FFF2-40B4-BE49-F238E27FC236}">
                <a16:creationId xmlns:a16="http://schemas.microsoft.com/office/drawing/2014/main" id="{26EABD71-6783-B081-74E6-A75DD4E2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96260" name="Text Box 3">
            <a:extLst>
              <a:ext uri="{FF2B5EF4-FFF2-40B4-BE49-F238E27FC236}">
                <a16:creationId xmlns:a16="http://schemas.microsoft.com/office/drawing/2014/main" id="{C84F8585-AE78-AEFA-825D-44640FDB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C28A89-7B25-49D0-BBD9-56BE65152A1E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6261" name="Rectangle 4">
            <a:extLst>
              <a:ext uri="{FF2B5EF4-FFF2-40B4-BE49-F238E27FC236}">
                <a16:creationId xmlns:a16="http://schemas.microsoft.com/office/drawing/2014/main" id="{335180B7-6DDD-E84F-83EA-AC30599D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000375"/>
            <a:ext cx="1465263" cy="103505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6262" name="Rectangle 5">
            <a:extLst>
              <a:ext uri="{FF2B5EF4-FFF2-40B4-BE49-F238E27FC236}">
                <a16:creationId xmlns:a16="http://schemas.microsoft.com/office/drawing/2014/main" id="{4EEADB98-4D6A-16E3-0F35-C5B626DC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3000375"/>
            <a:ext cx="1465263" cy="103505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6263" name="Text Box 6">
            <a:extLst>
              <a:ext uri="{FF2B5EF4-FFF2-40B4-BE49-F238E27FC236}">
                <a16:creationId xmlns:a16="http://schemas.microsoft.com/office/drawing/2014/main" id="{17F3DA18-E202-CD68-8774-B7CA947B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3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Putting it all Together: </a:t>
            </a:r>
            <a:br>
              <a:rPr lang="en-US" altLang="en-US" sz="2800">
                <a:solidFill>
                  <a:srgbClr val="660033"/>
                </a:solidFill>
              </a:rPr>
            </a:br>
            <a:r>
              <a:rPr lang="en-US" altLang="en-US" sz="2800">
                <a:solidFill>
                  <a:srgbClr val="660033"/>
                </a:solidFill>
              </a:rPr>
              <a:t>Anatomy of an Internet Connection</a:t>
            </a:r>
          </a:p>
        </p:txBody>
      </p:sp>
      <p:sp>
        <p:nvSpPr>
          <p:cNvPr id="96264" name="Text Box 7">
            <a:extLst>
              <a:ext uri="{FF2B5EF4-FFF2-40B4-BE49-F238E27FC236}">
                <a16:creationId xmlns:a16="http://schemas.microsoft.com/office/drawing/2014/main" id="{82F4794F-F329-5009-14CC-7A9C033C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3479800"/>
            <a:ext cx="3368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Connection socket pair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128.2.194.242</a:t>
            </a:r>
            <a:r>
              <a:rPr lang="en-US" altLang="en-US" sz="1600">
                <a:latin typeface="Arial" panose="020B0604020202020204" pitchFamily="34" charset="0"/>
              </a:rPr>
              <a:t>:</a:t>
            </a:r>
            <a:r>
              <a:rPr lang="en-US" altLang="en-US" sz="1600">
                <a:solidFill>
                  <a:srgbClr val="00FF00"/>
                </a:solidFill>
                <a:latin typeface="Arial" panose="020B0604020202020204" pitchFamily="34" charset="0"/>
              </a:rPr>
              <a:t>51213</a:t>
            </a:r>
            <a:r>
              <a:rPr lang="en-US" altLang="en-US" sz="1600">
                <a:latin typeface="Arial" panose="020B0604020202020204" pitchFamily="34" charset="0"/>
              </a:rPr>
              <a:t>, </a:t>
            </a:r>
            <a:r>
              <a:rPr lang="en-US" altLang="en-US" sz="1600">
                <a:solidFill>
                  <a:srgbClr val="9966FF"/>
                </a:solidFill>
                <a:latin typeface="Arial" panose="020B0604020202020204" pitchFamily="34" charset="0"/>
              </a:rPr>
              <a:t>208.216.181.15</a:t>
            </a:r>
            <a:r>
              <a:rPr lang="en-US" altLang="en-US" sz="1600">
                <a:latin typeface="Arial" panose="020B0604020202020204" pitchFamily="34" charset="0"/>
              </a:rPr>
              <a:t>:</a:t>
            </a:r>
            <a:r>
              <a:rPr lang="en-US" altLang="en-US" sz="1600">
                <a:solidFill>
                  <a:srgbClr val="00FFFF"/>
                </a:solidFill>
                <a:latin typeface="Arial" panose="020B0604020202020204" pitchFamily="34" charset="0"/>
              </a:rPr>
              <a:t>80</a:t>
            </a:r>
            <a:r>
              <a:rPr lang="en-US" altLang="en-US" sz="16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96265" name="Oval 8">
            <a:extLst>
              <a:ext uri="{FF2B5EF4-FFF2-40B4-BE49-F238E27FC236}">
                <a16:creationId xmlns:a16="http://schemas.microsoft.com/office/drawing/2014/main" id="{BE21D7B6-CAF9-FB34-E3BA-9A749350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3108325"/>
            <a:ext cx="1287463" cy="796925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(port 80)</a:t>
            </a:r>
          </a:p>
        </p:txBody>
      </p:sp>
      <p:sp>
        <p:nvSpPr>
          <p:cNvPr id="96266" name="Oval 9">
            <a:extLst>
              <a:ext uri="{FF2B5EF4-FFF2-40B4-BE49-F238E27FC236}">
                <a16:creationId xmlns:a16="http://schemas.microsoft.com/office/drawing/2014/main" id="{71B600F8-9595-FDBF-A625-3E384FF3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108325"/>
            <a:ext cx="1287463" cy="796925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96267" name="Line 10">
            <a:extLst>
              <a:ext uri="{FF2B5EF4-FFF2-40B4-BE49-F238E27FC236}">
                <a16:creationId xmlns:a16="http://schemas.microsoft.com/office/drawing/2014/main" id="{7F16528C-E2AA-CFE9-5A61-35B9FEA5F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63" y="3511550"/>
            <a:ext cx="4451350" cy="1588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Oval 11">
            <a:extLst>
              <a:ext uri="{FF2B5EF4-FFF2-40B4-BE49-F238E27FC236}">
                <a16:creationId xmlns:a16="http://schemas.microsoft.com/office/drawing/2014/main" id="{937F8F8F-D1AB-5A75-03B3-B84358BB4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3446463"/>
            <a:ext cx="128588" cy="128587"/>
          </a:xfrm>
          <a:prstGeom prst="ellipse">
            <a:avLst/>
          </a:prstGeom>
          <a:solidFill>
            <a:srgbClr val="006600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6269" name="Oval 12">
            <a:extLst>
              <a:ext uri="{FF2B5EF4-FFF2-40B4-BE49-F238E27FC236}">
                <a16:creationId xmlns:a16="http://schemas.microsoft.com/office/drawing/2014/main" id="{8F3C1038-066E-768D-049D-F67E074C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3446463"/>
            <a:ext cx="128587" cy="128587"/>
          </a:xfrm>
          <a:prstGeom prst="ellipse">
            <a:avLst/>
          </a:prstGeom>
          <a:solidFill>
            <a:srgbClr val="006600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6270" name="Text Box 13">
            <a:extLst>
              <a:ext uri="{FF2B5EF4-FFF2-40B4-BE49-F238E27FC236}">
                <a16:creationId xmlns:a16="http://schemas.microsoft.com/office/drawing/2014/main" id="{DCFF74C6-9A00-1DEC-F6C1-C37DE2B8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2238375"/>
            <a:ext cx="1903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Client socket address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128.2.194.242</a:t>
            </a:r>
            <a:r>
              <a:rPr lang="en-US" altLang="en-US" sz="1600">
                <a:latin typeface="Arial" panose="020B0604020202020204" pitchFamily="34" charset="0"/>
              </a:rPr>
              <a:t>:</a:t>
            </a:r>
            <a:r>
              <a:rPr lang="en-US" altLang="en-US" sz="1600">
                <a:solidFill>
                  <a:srgbClr val="00FF00"/>
                </a:solidFill>
                <a:latin typeface="Arial" panose="020B0604020202020204" pitchFamily="34" charset="0"/>
              </a:rPr>
              <a:t>51213</a:t>
            </a:r>
          </a:p>
        </p:txBody>
      </p:sp>
      <p:sp>
        <p:nvSpPr>
          <p:cNvPr id="96271" name="Text Box 14">
            <a:extLst>
              <a:ext uri="{FF2B5EF4-FFF2-40B4-BE49-F238E27FC236}">
                <a16:creationId xmlns:a16="http://schemas.microsoft.com/office/drawing/2014/main" id="{84919779-FD90-975F-0736-A13D3565A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2238375"/>
            <a:ext cx="25892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Server socket address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9966FF"/>
                </a:solidFill>
                <a:latin typeface="Arial" panose="020B0604020202020204" pitchFamily="34" charset="0"/>
              </a:rPr>
              <a:t>208.216.181.15</a:t>
            </a:r>
            <a:r>
              <a:rPr lang="en-US" altLang="en-US" sz="1600">
                <a:latin typeface="Arial" panose="020B0604020202020204" pitchFamily="34" charset="0"/>
              </a:rPr>
              <a:t>:</a:t>
            </a:r>
            <a:r>
              <a:rPr lang="en-US" altLang="en-US" sz="1600">
                <a:solidFill>
                  <a:srgbClr val="00FFFF"/>
                </a:solidFill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96272" name="Line 15">
            <a:extLst>
              <a:ext uri="{FF2B5EF4-FFF2-40B4-BE49-F238E27FC236}">
                <a16:creationId xmlns:a16="http://schemas.microsoft.com/office/drawing/2014/main" id="{E3339726-1767-6444-40AD-6685F6084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6475" y="2819400"/>
            <a:ext cx="306388" cy="627063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6">
            <a:extLst>
              <a:ext uri="{FF2B5EF4-FFF2-40B4-BE49-F238E27FC236}">
                <a16:creationId xmlns:a16="http://schemas.microsoft.com/office/drawing/2014/main" id="{8DD90156-995D-DBE6-4559-E0DD55ABD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0" y="2819400"/>
            <a:ext cx="303213" cy="627063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Text Box 17">
            <a:extLst>
              <a:ext uri="{FF2B5EF4-FFF2-40B4-BE49-F238E27FC236}">
                <a16:creationId xmlns:a16="http://schemas.microsoft.com/office/drawing/2014/main" id="{A5A6F979-43EE-5ED1-D271-D32AB5AF4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4143375"/>
            <a:ext cx="1725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 host address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128.2.194.242</a:t>
            </a:r>
            <a:r>
              <a:rPr lang="en-US" altLang="en-US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6275" name="Text Box 18">
            <a:extLst>
              <a:ext uri="{FF2B5EF4-FFF2-40B4-BE49-F238E27FC236}">
                <a16:creationId xmlns:a16="http://schemas.microsoft.com/office/drawing/2014/main" id="{5524EBC2-1AC3-4226-B282-181E4504A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43375"/>
            <a:ext cx="17827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 host address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9966FF"/>
                </a:solidFill>
                <a:latin typeface="Arial" panose="020B0604020202020204" pitchFamily="34" charset="0"/>
              </a:rPr>
              <a:t>208.216.181.15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>
            <a:extLst>
              <a:ext uri="{FF2B5EF4-FFF2-40B4-BE49-F238E27FC236}">
                <a16:creationId xmlns:a16="http://schemas.microsoft.com/office/drawing/2014/main" id="{292D1254-4AD6-257C-99D1-CC871E7E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98307" name="Text Box 2">
            <a:extLst>
              <a:ext uri="{FF2B5EF4-FFF2-40B4-BE49-F238E27FC236}">
                <a16:creationId xmlns:a16="http://schemas.microsoft.com/office/drawing/2014/main" id="{8E907EC6-B3DC-55C9-DA97-C624F705B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98308" name="Text Box 3">
            <a:extLst>
              <a:ext uri="{FF2B5EF4-FFF2-40B4-BE49-F238E27FC236}">
                <a16:creationId xmlns:a16="http://schemas.microsoft.com/office/drawing/2014/main" id="{60C123CD-0F55-51A8-F7FB-7EC24D94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DF671C-AB65-4C26-9AED-DA7B5FCBB890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8309" name="Text Box 4">
            <a:extLst>
              <a:ext uri="{FF2B5EF4-FFF2-40B4-BE49-F238E27FC236}">
                <a16:creationId xmlns:a16="http://schemas.microsoft.com/office/drawing/2014/main" id="{2E5C31DF-4853-FEE9-0DB3-BA78AED1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Clients</a:t>
            </a:r>
          </a:p>
        </p:txBody>
      </p:sp>
      <p:sp>
        <p:nvSpPr>
          <p:cNvPr id="98310" name="Text Box 5">
            <a:extLst>
              <a:ext uri="{FF2B5EF4-FFF2-40B4-BE49-F238E27FC236}">
                <a16:creationId xmlns:a16="http://schemas.microsoft.com/office/drawing/2014/main" id="{F15278E7-BAE6-FEDB-9A53-67C62399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Examples of client programs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Web browsers, email, ssh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How does a client find the server?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The IP address in the server socket address identifies the host  (more precisely, an adapter on the host)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The (well-known) port in the server socket address identifies the service, and thus implicitly identifies the server process that performs that service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Examples of well known ports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Port 7: Echo server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Port 22: Ssh server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Port 25: Mail server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Port 80: Web server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>
            <a:extLst>
              <a:ext uri="{FF2B5EF4-FFF2-40B4-BE49-F238E27FC236}">
                <a16:creationId xmlns:a16="http://schemas.microsoft.com/office/drawing/2014/main" id="{533F7C9D-53AB-21FB-2944-614E170C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00355" name="Text Box 2">
            <a:extLst>
              <a:ext uri="{FF2B5EF4-FFF2-40B4-BE49-F238E27FC236}">
                <a16:creationId xmlns:a16="http://schemas.microsoft.com/office/drawing/2014/main" id="{2C37F5FC-DCD0-84A6-8AEF-8CB94085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00356" name="Text Box 3">
            <a:extLst>
              <a:ext uri="{FF2B5EF4-FFF2-40B4-BE49-F238E27FC236}">
                <a16:creationId xmlns:a16="http://schemas.microsoft.com/office/drawing/2014/main" id="{DFEEDE93-D935-A250-D6DA-F96DD573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5B2EC89-2928-4D7B-82E9-B8C5A5F629D6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0357" name="Rectangle 4">
            <a:extLst>
              <a:ext uri="{FF2B5EF4-FFF2-40B4-BE49-F238E27FC236}">
                <a16:creationId xmlns:a16="http://schemas.microsoft.com/office/drawing/2014/main" id="{6B5C4C03-C811-906C-922E-F9633B98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968500"/>
            <a:ext cx="1295400" cy="1143000"/>
          </a:xfrm>
          <a:prstGeom prst="rect">
            <a:avLst/>
          </a:prstGeom>
          <a:solidFill>
            <a:srgbClr val="FFFF99"/>
          </a:solidFill>
          <a:ln w="25560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0358" name="Rectangle 5">
            <a:extLst>
              <a:ext uri="{FF2B5EF4-FFF2-40B4-BE49-F238E27FC236}">
                <a16:creationId xmlns:a16="http://schemas.microsoft.com/office/drawing/2014/main" id="{6E9D1FC4-ED42-8D36-B7BD-F8849F783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1492250"/>
            <a:ext cx="3505200" cy="1981200"/>
          </a:xfrm>
          <a:prstGeom prst="rect">
            <a:avLst/>
          </a:prstGeom>
          <a:solidFill>
            <a:srgbClr val="FFFF99"/>
          </a:solidFill>
          <a:ln w="25560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0359" name="Rectangle 6">
            <a:extLst>
              <a:ext uri="{FF2B5EF4-FFF2-40B4-BE49-F238E27FC236}">
                <a16:creationId xmlns:a16="http://schemas.microsoft.com/office/drawing/2014/main" id="{A4BDB254-8FC1-E980-BBFD-B36FD67DA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4743450"/>
            <a:ext cx="1295400" cy="1143000"/>
          </a:xfrm>
          <a:prstGeom prst="rect">
            <a:avLst/>
          </a:prstGeom>
          <a:solidFill>
            <a:srgbClr val="FFFF99"/>
          </a:solidFill>
          <a:ln w="25560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0360" name="Rectangle 7">
            <a:extLst>
              <a:ext uri="{FF2B5EF4-FFF2-40B4-BE49-F238E27FC236}">
                <a16:creationId xmlns:a16="http://schemas.microsoft.com/office/drawing/2014/main" id="{F37BE224-A815-0117-520F-3258E298B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4267200"/>
            <a:ext cx="3505200" cy="1981200"/>
          </a:xfrm>
          <a:prstGeom prst="rect">
            <a:avLst/>
          </a:prstGeom>
          <a:solidFill>
            <a:srgbClr val="FFFF99"/>
          </a:solidFill>
          <a:ln w="25560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0361" name="Text Box 8">
            <a:extLst>
              <a:ext uri="{FF2B5EF4-FFF2-40B4-BE49-F238E27FC236}">
                <a16:creationId xmlns:a16="http://schemas.microsoft.com/office/drawing/2014/main" id="{FD4FBAB6-1947-75A0-56A1-7337E0D7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Using Ports to Identify Services</a:t>
            </a:r>
          </a:p>
        </p:txBody>
      </p:sp>
      <p:sp>
        <p:nvSpPr>
          <p:cNvPr id="100362" name="Oval 9">
            <a:extLst>
              <a:ext uri="{FF2B5EF4-FFF2-40B4-BE49-F238E27FC236}">
                <a16:creationId xmlns:a16="http://schemas.microsoft.com/office/drawing/2014/main" id="{960B0AA1-D8ED-9B2D-FE02-67235F51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1611313"/>
            <a:ext cx="1746250" cy="796925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Web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(port 80)</a:t>
            </a:r>
          </a:p>
        </p:txBody>
      </p:sp>
      <p:sp>
        <p:nvSpPr>
          <p:cNvPr id="100363" name="Text Box 10">
            <a:extLst>
              <a:ext uri="{FF2B5EF4-FFF2-40B4-BE49-F238E27FC236}">
                <a16:creationId xmlns:a16="http://schemas.microsoft.com/office/drawing/2014/main" id="{AA3E3C9E-6BA5-9E30-4AB6-C936617B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600200"/>
            <a:ext cx="1039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 host</a:t>
            </a:r>
          </a:p>
        </p:txBody>
      </p:sp>
      <p:sp>
        <p:nvSpPr>
          <p:cNvPr id="100364" name="Text Box 11">
            <a:extLst>
              <a:ext uri="{FF2B5EF4-FFF2-40B4-BE49-F238E27FC236}">
                <a16:creationId xmlns:a16="http://schemas.microsoft.com/office/drawing/2014/main" id="{8AA5BA08-99F6-D7D9-0C9D-F7E76BFE8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1143000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 host 128.2.194.242</a:t>
            </a:r>
          </a:p>
        </p:txBody>
      </p:sp>
      <p:sp>
        <p:nvSpPr>
          <p:cNvPr id="100365" name="Line 12">
            <a:extLst>
              <a:ext uri="{FF2B5EF4-FFF2-40B4-BE49-F238E27FC236}">
                <a16:creationId xmlns:a16="http://schemas.microsoft.com/office/drawing/2014/main" id="{766D3A15-285C-B5F8-C0A9-393F36A83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482850"/>
            <a:ext cx="3429000" cy="1588"/>
          </a:xfrm>
          <a:prstGeom prst="line">
            <a:avLst/>
          </a:prstGeom>
          <a:noFill/>
          <a:ln w="2556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Oval 13">
            <a:extLst>
              <a:ext uri="{FF2B5EF4-FFF2-40B4-BE49-F238E27FC236}">
                <a16:creationId xmlns:a16="http://schemas.microsoft.com/office/drawing/2014/main" id="{F9890EC7-8AEC-91AC-3C07-9DF3EBE4F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559050"/>
            <a:ext cx="1746250" cy="796925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Echo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(port 7)</a:t>
            </a:r>
          </a:p>
        </p:txBody>
      </p:sp>
      <p:sp>
        <p:nvSpPr>
          <p:cNvPr id="100367" name="Text Box 14">
            <a:extLst>
              <a:ext uri="{FF2B5EF4-FFF2-40B4-BE49-F238E27FC236}">
                <a16:creationId xmlns:a16="http://schemas.microsoft.com/office/drawing/2014/main" id="{59846648-A9CB-D36D-3D46-DA78BB21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1657350"/>
            <a:ext cx="2654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Service request for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128.2.194.242:80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(i.e., the Web server)</a:t>
            </a:r>
          </a:p>
        </p:txBody>
      </p:sp>
      <p:sp>
        <p:nvSpPr>
          <p:cNvPr id="100368" name="Line 15">
            <a:extLst>
              <a:ext uri="{FF2B5EF4-FFF2-40B4-BE49-F238E27FC236}">
                <a16:creationId xmlns:a16="http://schemas.microsoft.com/office/drawing/2014/main" id="{1E856A8C-2B9E-A968-DDC4-CC8CA9920C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75" y="2176463"/>
            <a:ext cx="457200" cy="231775"/>
          </a:xfrm>
          <a:prstGeom prst="line">
            <a:avLst/>
          </a:prstGeom>
          <a:noFill/>
          <a:ln w="2556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9" name="Oval 16">
            <a:extLst>
              <a:ext uri="{FF2B5EF4-FFF2-40B4-BE49-F238E27FC236}">
                <a16:creationId xmlns:a16="http://schemas.microsoft.com/office/drawing/2014/main" id="{8B267CA5-6DC1-F355-5F3D-2D24C561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4386263"/>
            <a:ext cx="1746250" cy="796925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Web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(port 80)</a:t>
            </a:r>
          </a:p>
        </p:txBody>
      </p:sp>
      <p:sp>
        <p:nvSpPr>
          <p:cNvPr id="100370" name="Line 17">
            <a:extLst>
              <a:ext uri="{FF2B5EF4-FFF2-40B4-BE49-F238E27FC236}">
                <a16:creationId xmlns:a16="http://schemas.microsoft.com/office/drawing/2014/main" id="{15CF029E-BE5D-1715-F5E9-AD6E74DA6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5257800"/>
            <a:ext cx="3429000" cy="1588"/>
          </a:xfrm>
          <a:prstGeom prst="line">
            <a:avLst/>
          </a:prstGeom>
          <a:noFill/>
          <a:ln w="2556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1" name="Oval 18">
            <a:extLst>
              <a:ext uri="{FF2B5EF4-FFF2-40B4-BE49-F238E27FC236}">
                <a16:creationId xmlns:a16="http://schemas.microsoft.com/office/drawing/2014/main" id="{ECA5BBDF-CE0B-BAEA-5D31-4C6889B3B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5334000"/>
            <a:ext cx="1746250" cy="796925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Echo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(port 7)</a:t>
            </a:r>
          </a:p>
        </p:txBody>
      </p:sp>
      <p:sp>
        <p:nvSpPr>
          <p:cNvPr id="100372" name="Text Box 19">
            <a:extLst>
              <a:ext uri="{FF2B5EF4-FFF2-40B4-BE49-F238E27FC236}">
                <a16:creationId xmlns:a16="http://schemas.microsoft.com/office/drawing/2014/main" id="{B65DB61F-F2D5-E60F-0611-7F66953F7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4451350"/>
            <a:ext cx="18430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Service request for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128.2.194.242:7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(i.e., the echo server)</a:t>
            </a:r>
          </a:p>
        </p:txBody>
      </p:sp>
      <p:sp>
        <p:nvSpPr>
          <p:cNvPr id="100373" name="Line 20">
            <a:extLst>
              <a:ext uri="{FF2B5EF4-FFF2-40B4-BE49-F238E27FC236}">
                <a16:creationId xmlns:a16="http://schemas.microsoft.com/office/drawing/2014/main" id="{36BD048B-7DB2-5E12-90CA-72D73575A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75" y="5334000"/>
            <a:ext cx="457200" cy="228600"/>
          </a:xfrm>
          <a:prstGeom prst="line">
            <a:avLst/>
          </a:prstGeom>
          <a:noFill/>
          <a:ln w="2556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AutoShape 21">
            <a:extLst>
              <a:ext uri="{FF2B5EF4-FFF2-40B4-BE49-F238E27FC236}">
                <a16:creationId xmlns:a16="http://schemas.microsoft.com/office/drawing/2014/main" id="{363DB23D-342D-661D-8204-8057B611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75" y="3124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0375" name="Oval 22">
            <a:extLst>
              <a:ext uri="{FF2B5EF4-FFF2-40B4-BE49-F238E27FC236}">
                <a16:creationId xmlns:a16="http://schemas.microsoft.com/office/drawing/2014/main" id="{5E185AEB-65F5-35F4-09E9-74645B0FC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2254250"/>
            <a:ext cx="1066800" cy="45720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Kernel</a:t>
            </a:r>
          </a:p>
        </p:txBody>
      </p:sp>
      <p:sp>
        <p:nvSpPr>
          <p:cNvPr id="100376" name="Oval 23">
            <a:extLst>
              <a:ext uri="{FF2B5EF4-FFF2-40B4-BE49-F238E27FC236}">
                <a16:creationId xmlns:a16="http://schemas.microsoft.com/office/drawing/2014/main" id="{570359D3-47B7-84D5-2B3E-F27ABF0E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5029200"/>
            <a:ext cx="1066800" cy="45720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Kernel</a:t>
            </a:r>
          </a:p>
        </p:txBody>
      </p:sp>
      <p:sp>
        <p:nvSpPr>
          <p:cNvPr id="100377" name="Oval 24">
            <a:extLst>
              <a:ext uri="{FF2B5EF4-FFF2-40B4-BE49-F238E27FC236}">
                <a16:creationId xmlns:a16="http://schemas.microsoft.com/office/drawing/2014/main" id="{26C0BDCB-61AE-33A8-3F7D-9A3A70BA7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2282825"/>
            <a:ext cx="912812" cy="473075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00378" name="Oval 25">
            <a:extLst>
              <a:ext uri="{FF2B5EF4-FFF2-40B4-BE49-F238E27FC236}">
                <a16:creationId xmlns:a16="http://schemas.microsoft.com/office/drawing/2014/main" id="{7F1AD098-A46F-21F0-9FC9-C830692E4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5057775"/>
            <a:ext cx="912812" cy="473075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>
            <a:extLst>
              <a:ext uri="{FF2B5EF4-FFF2-40B4-BE49-F238E27FC236}">
                <a16:creationId xmlns:a16="http://schemas.microsoft.com/office/drawing/2014/main" id="{C43A2C22-A763-B96E-E5A2-E23A1D33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02403" name="Text Box 2">
            <a:extLst>
              <a:ext uri="{FF2B5EF4-FFF2-40B4-BE49-F238E27FC236}">
                <a16:creationId xmlns:a16="http://schemas.microsoft.com/office/drawing/2014/main" id="{0ACF75CF-ECB5-C2D8-9717-A86D13F5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02404" name="Text Box 3">
            <a:extLst>
              <a:ext uri="{FF2B5EF4-FFF2-40B4-BE49-F238E27FC236}">
                <a16:creationId xmlns:a16="http://schemas.microsoft.com/office/drawing/2014/main" id="{BB9AA52F-11A5-DF0B-7346-1DD291690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BE2EF5-D2B2-414D-8507-EE62AE3CC868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405" name="Text Box 4">
            <a:extLst>
              <a:ext uri="{FF2B5EF4-FFF2-40B4-BE49-F238E27FC236}">
                <a16:creationId xmlns:a16="http://schemas.microsoft.com/office/drawing/2014/main" id="{7AB31E86-FC68-3B21-D341-1DFA48A9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Servers</a:t>
            </a:r>
          </a:p>
        </p:txBody>
      </p:sp>
      <p:sp>
        <p:nvSpPr>
          <p:cNvPr id="102406" name="Text Box 5">
            <a:extLst>
              <a:ext uri="{FF2B5EF4-FFF2-40B4-BE49-F238E27FC236}">
                <a16:creationId xmlns:a16="http://schemas.microsoft.com/office/drawing/2014/main" id="{996CA694-C56E-8E9F-C6B7-F732D253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Servers are long-running processes (daemons)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Created at boot-time (typically) by the init process (process 1)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Run continuously until the machine is turned off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Each server waits for requests to arrive on a well-known port associated with a particular service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Port 7: echo server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Port 22: ssh server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Port 25: mail server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Port 80: HTTP (“Web”) server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A machine that runs a server process is also often referred to as a “server”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>
            <a:extLst>
              <a:ext uri="{FF2B5EF4-FFF2-40B4-BE49-F238E27FC236}">
                <a16:creationId xmlns:a16="http://schemas.microsoft.com/office/drawing/2014/main" id="{EE8BCD0E-AE88-7267-B7C5-8D29852B8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04451" name="Text Box 2">
            <a:extLst>
              <a:ext uri="{FF2B5EF4-FFF2-40B4-BE49-F238E27FC236}">
                <a16:creationId xmlns:a16="http://schemas.microsoft.com/office/drawing/2014/main" id="{804B92E7-A0BD-47CA-08DA-CCC85B38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04452" name="Text Box 3">
            <a:extLst>
              <a:ext uri="{FF2B5EF4-FFF2-40B4-BE49-F238E27FC236}">
                <a16:creationId xmlns:a16="http://schemas.microsoft.com/office/drawing/2014/main" id="{E2DE76C9-874F-4A16-0E29-0AAB897F3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0B773BB-82D3-4BA2-A206-FADF583DDDEA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4453" name="Text Box 4">
            <a:extLst>
              <a:ext uri="{FF2B5EF4-FFF2-40B4-BE49-F238E27FC236}">
                <a16:creationId xmlns:a16="http://schemas.microsoft.com/office/drawing/2014/main" id="{900D7CDF-BC06-9B50-EF7A-7C41E7DC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Server Examples</a:t>
            </a:r>
          </a:p>
        </p:txBody>
      </p:sp>
      <p:sp>
        <p:nvSpPr>
          <p:cNvPr id="104454" name="Text Box 5">
            <a:extLst>
              <a:ext uri="{FF2B5EF4-FFF2-40B4-BE49-F238E27FC236}">
                <a16:creationId xmlns:a16="http://schemas.microsoft.com/office/drawing/2014/main" id="{258036CA-97B4-3C10-85C9-70BAA5DD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Web server (port 80)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Resource: files/compute cycles (CGI programs)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Service: retrieves files and runs CGI programs on behalf of the client</a:t>
            </a:r>
          </a:p>
          <a:p>
            <a:pPr eaLnBrk="1" hangingPunct="1">
              <a:buClrTx/>
              <a:buFontTx/>
              <a:buNone/>
            </a:pPr>
            <a:endParaRPr lang="en-US" altLang="en-US" sz="2000">
              <a:solidFill>
                <a:srgbClr val="000066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/>
              <a:t>Ssh server (port 22)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Resource: terminal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Service: proxies a terminal on the server machine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Mail server (port 25)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Resource: email “spool” file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Service: stores mail messages in spool file </a:t>
            </a:r>
          </a:p>
        </p:txBody>
      </p:sp>
      <p:sp>
        <p:nvSpPr>
          <p:cNvPr id="104455" name="Rectangle 6">
            <a:extLst>
              <a:ext uri="{FF2B5EF4-FFF2-40B4-BE49-F238E27FC236}">
                <a16:creationId xmlns:a16="http://schemas.microsoft.com/office/drawing/2014/main" id="{5FB6C3C5-AF2E-A72D-B09A-945229FC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4038600" cy="917575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See </a:t>
            </a:r>
            <a:r>
              <a:rPr lang="en-US" altLang="en-US" sz="1800">
                <a:latin typeface="Courier New" panose="02070309020205020404" pitchFamily="49" charset="0"/>
              </a:rPr>
              <a:t>/etc/services</a:t>
            </a:r>
            <a:r>
              <a:rPr lang="en-US" altLang="en-US" sz="1800">
                <a:latin typeface="Arial" panose="020B0604020202020204" pitchFamily="34" charset="0"/>
              </a:rPr>
              <a:t> for a comprehensive list of the services available on a UNIX machine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>
            <a:extLst>
              <a:ext uri="{FF2B5EF4-FFF2-40B4-BE49-F238E27FC236}">
                <a16:creationId xmlns:a16="http://schemas.microsoft.com/office/drawing/2014/main" id="{F9FAFBF5-CD44-3BE2-437B-AE9333155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06499" name="Text Box 2">
            <a:extLst>
              <a:ext uri="{FF2B5EF4-FFF2-40B4-BE49-F238E27FC236}">
                <a16:creationId xmlns:a16="http://schemas.microsoft.com/office/drawing/2014/main" id="{8827DE8A-FC80-6550-C0E9-5078E3E0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06500" name="Text Box 3">
            <a:extLst>
              <a:ext uri="{FF2B5EF4-FFF2-40B4-BE49-F238E27FC236}">
                <a16:creationId xmlns:a16="http://schemas.microsoft.com/office/drawing/2014/main" id="{7F5D3B28-47B7-555F-5111-BBCB752F8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4475248-48CF-46CF-94EB-F1687FCA3492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6501" name="Text Box 4">
            <a:extLst>
              <a:ext uri="{FF2B5EF4-FFF2-40B4-BE49-F238E27FC236}">
                <a16:creationId xmlns:a16="http://schemas.microsoft.com/office/drawing/2014/main" id="{660F556C-2814-73B9-5F2C-9ED44E85F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Sockets Interface</a:t>
            </a:r>
          </a:p>
        </p:txBody>
      </p:sp>
      <p:sp>
        <p:nvSpPr>
          <p:cNvPr id="106502" name="Text Box 5">
            <a:extLst>
              <a:ext uri="{FF2B5EF4-FFF2-40B4-BE49-F238E27FC236}">
                <a16:creationId xmlns:a16="http://schemas.microsoft.com/office/drawing/2014/main" id="{3CC02050-7DE0-C13A-6B95-0F251B63D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Created in the early 80’s as part of the original Berkeley distribution of Unix that contained an early version of the Internet protocols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Provides a user-level interface to the network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Underlying basis for all Internet applications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Based on client/server programming model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D143FB49-729F-C126-706E-CCEB69E26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F2F943-3670-43A8-940B-3D0D4C45AB08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31584DD8-893C-E118-D865-D1B251F9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The 2004 A. M. Turing Award Goes to...</a:t>
            </a:r>
          </a:p>
        </p:txBody>
      </p:sp>
      <p:sp>
        <p:nvSpPr>
          <p:cNvPr id="32772" name="Text Box 3">
            <a:extLst>
              <a:ext uri="{FF2B5EF4-FFF2-40B4-BE49-F238E27FC236}">
                <a16:creationId xmlns:a16="http://schemas.microsoft.com/office/drawing/2014/main" id="{236CF351-DFDA-E661-BEED-504FD6321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7772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 i="1"/>
              <a:t>"For pioneering work on internetworking, including the design and implementation of the Internet's basic communications protocols, TCP/IP, and for inspired leadership in networking."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The first Turing Award given to recognize work in computer networking</a:t>
            </a:r>
          </a:p>
        </p:txBody>
      </p:sp>
      <p:grpSp>
        <p:nvGrpSpPr>
          <p:cNvPr id="32773" name="Group 4">
            <a:extLst>
              <a:ext uri="{FF2B5EF4-FFF2-40B4-BE49-F238E27FC236}">
                <a16:creationId xmlns:a16="http://schemas.microsoft.com/office/drawing/2014/main" id="{510EB5A5-B76D-7E71-64B3-E2A1DA32F23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066800"/>
            <a:ext cx="8494713" cy="3506788"/>
            <a:chOff x="144" y="672"/>
            <a:chExt cx="5351" cy="2209"/>
          </a:xfrm>
        </p:grpSpPr>
        <p:pic>
          <p:nvPicPr>
            <p:cNvPr id="32776" name="Picture 5">
              <a:extLst>
                <a:ext uri="{FF2B5EF4-FFF2-40B4-BE49-F238E27FC236}">
                  <a16:creationId xmlns:a16="http://schemas.microsoft.com/office/drawing/2014/main" id="{284ECF89-0ED4-EBD5-A822-92A8EDDC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816"/>
              <a:ext cx="3665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77" name="Text Box 6">
              <a:extLst>
                <a:ext uri="{FF2B5EF4-FFF2-40B4-BE49-F238E27FC236}">
                  <a16:creationId xmlns:a16="http://schemas.microsoft.com/office/drawing/2014/main" id="{0BEA5DDA-F73E-0273-FDC1-DD3AA7F57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4" y="2592"/>
              <a:ext cx="80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0">
                  <a:latin typeface="Arial" panose="020B0604020202020204" pitchFamily="34" charset="0"/>
                </a:rPr>
                <a:t>Bob Kahn</a:t>
              </a:r>
            </a:p>
          </p:txBody>
        </p:sp>
        <p:sp>
          <p:nvSpPr>
            <p:cNvPr id="32778" name="Text Box 7">
              <a:extLst>
                <a:ext uri="{FF2B5EF4-FFF2-40B4-BE49-F238E27FC236}">
                  <a16:creationId xmlns:a16="http://schemas.microsoft.com/office/drawing/2014/main" id="{FCBB835B-5FFA-38B3-ADC1-7327C014E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4" y="2592"/>
              <a:ext cx="72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0">
                  <a:latin typeface="Arial" panose="020B0604020202020204" pitchFamily="34" charset="0"/>
                </a:rPr>
                <a:t>Vint Cerf</a:t>
              </a:r>
            </a:p>
          </p:txBody>
        </p:sp>
        <p:pic>
          <p:nvPicPr>
            <p:cNvPr id="32779" name="Picture 8">
              <a:extLst>
                <a:ext uri="{FF2B5EF4-FFF2-40B4-BE49-F238E27FC236}">
                  <a16:creationId xmlns:a16="http://schemas.microsoft.com/office/drawing/2014/main" id="{DABDAAA2-4AF5-ACA7-DDB0-CCE102423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72"/>
              <a:ext cx="59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2780" name="Picture 9">
              <a:extLst>
                <a:ext uri="{FF2B5EF4-FFF2-40B4-BE49-F238E27FC236}">
                  <a16:creationId xmlns:a16="http://schemas.microsoft.com/office/drawing/2014/main" id="{55A34CE8-D025-7638-72D7-97924DE73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248"/>
              <a:ext cx="59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2781" name="Picture 10">
              <a:extLst>
                <a:ext uri="{FF2B5EF4-FFF2-40B4-BE49-F238E27FC236}">
                  <a16:creationId xmlns:a16="http://schemas.microsoft.com/office/drawing/2014/main" id="{FE3FA440-0E9E-1BC3-996B-913B60484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968"/>
              <a:ext cx="59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2782" name="Picture 11">
              <a:extLst>
                <a:ext uri="{FF2B5EF4-FFF2-40B4-BE49-F238E27FC236}">
                  <a16:creationId xmlns:a16="http://schemas.microsoft.com/office/drawing/2014/main" id="{C361CB44-149F-9657-5AF8-1FFB64139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344"/>
              <a:ext cx="59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2774" name="Text Box 12">
            <a:extLst>
              <a:ext uri="{FF2B5EF4-FFF2-40B4-BE49-F238E27FC236}">
                <a16:creationId xmlns:a16="http://schemas.microsoft.com/office/drawing/2014/main" id="{1CCD6EDB-17FE-2C94-22F4-361846D1E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32775" name="Text Box 13">
            <a:extLst>
              <a:ext uri="{FF2B5EF4-FFF2-40B4-BE49-F238E27FC236}">
                <a16:creationId xmlns:a16="http://schemas.microsoft.com/office/drawing/2014/main" id="{EDACCB9C-2752-25E3-DA8B-BA1157554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>
            <a:extLst>
              <a:ext uri="{FF2B5EF4-FFF2-40B4-BE49-F238E27FC236}">
                <a16:creationId xmlns:a16="http://schemas.microsoft.com/office/drawing/2014/main" id="{F2752D34-6070-11B7-C123-AD5DD9A9F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08547" name="Text Box 2">
            <a:extLst>
              <a:ext uri="{FF2B5EF4-FFF2-40B4-BE49-F238E27FC236}">
                <a16:creationId xmlns:a16="http://schemas.microsoft.com/office/drawing/2014/main" id="{803664C1-1BAC-20B2-B75F-A01890CFC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08548" name="Text Box 3">
            <a:extLst>
              <a:ext uri="{FF2B5EF4-FFF2-40B4-BE49-F238E27FC236}">
                <a16:creationId xmlns:a16="http://schemas.microsoft.com/office/drawing/2014/main" id="{6BB6A83E-0EBB-140B-21EF-D03DBCE3E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570F04-F651-4BEC-B648-79FA69F544D3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8549" name="Text Box 4">
            <a:extLst>
              <a:ext uri="{FF2B5EF4-FFF2-40B4-BE49-F238E27FC236}">
                <a16:creationId xmlns:a16="http://schemas.microsoft.com/office/drawing/2014/main" id="{19D8A08C-AD51-DA7A-BB5C-4EFCAA73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Sockets</a:t>
            </a:r>
          </a:p>
        </p:txBody>
      </p:sp>
      <p:sp>
        <p:nvSpPr>
          <p:cNvPr id="108550" name="Text Box 5">
            <a:extLst>
              <a:ext uri="{FF2B5EF4-FFF2-40B4-BE49-F238E27FC236}">
                <a16:creationId xmlns:a16="http://schemas.microsoft.com/office/drawing/2014/main" id="{00A0B20C-DD78-6C1E-A4D9-6E562AC9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What is a socket?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To the kernel, a socket is an endpoint of communication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To an application, a socket is a file descriptor that lets the application read/write from/to the network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Remember: all Unix I/O devices, including networks, are modeled as files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Clients and servers communicate with each other by reading from and writing to socket descriptors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The main distinction between regular file I/O and socket I/O is how the application “opens” the socket descriptors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>
            <a:extLst>
              <a:ext uri="{FF2B5EF4-FFF2-40B4-BE49-F238E27FC236}">
                <a16:creationId xmlns:a16="http://schemas.microsoft.com/office/drawing/2014/main" id="{7CC7F813-FE67-38D5-99DD-E88F051D7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10595" name="Text Box 2">
            <a:extLst>
              <a:ext uri="{FF2B5EF4-FFF2-40B4-BE49-F238E27FC236}">
                <a16:creationId xmlns:a16="http://schemas.microsoft.com/office/drawing/2014/main" id="{2C4AB093-E91A-2702-BA7B-7C1442A6B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10596" name="Text Box 3">
            <a:extLst>
              <a:ext uri="{FF2B5EF4-FFF2-40B4-BE49-F238E27FC236}">
                <a16:creationId xmlns:a16="http://schemas.microsoft.com/office/drawing/2014/main" id="{FB047E55-872A-6A65-FC97-F5634881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F88197-C2FC-456F-B6D5-52401353153D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0597" name="Text Box 4">
            <a:extLst>
              <a:ext uri="{FF2B5EF4-FFF2-40B4-BE49-F238E27FC236}">
                <a16:creationId xmlns:a16="http://schemas.microsoft.com/office/drawing/2014/main" id="{DCD77469-94AD-7E3C-2AD0-65094D7CB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Overview of the Sockets Interface</a:t>
            </a:r>
          </a:p>
        </p:txBody>
      </p:sp>
      <p:sp>
        <p:nvSpPr>
          <p:cNvPr id="110598" name="Text Box 5">
            <a:extLst>
              <a:ext uri="{FF2B5EF4-FFF2-40B4-BE49-F238E27FC236}">
                <a16:creationId xmlns:a16="http://schemas.microsoft.com/office/drawing/2014/main" id="{25130D6A-F012-6445-FA55-F78B0A64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1143000"/>
            <a:ext cx="642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10599" name="Text Box 6">
            <a:extLst>
              <a:ext uri="{FF2B5EF4-FFF2-40B4-BE49-F238E27FC236}">
                <a16:creationId xmlns:a16="http://schemas.microsoft.com/office/drawing/2014/main" id="{7778AA08-F6D7-F986-CB7D-E9CC160AD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1158875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10600" name="Line 7">
            <a:extLst>
              <a:ext uri="{FF2B5EF4-FFF2-40B4-BE49-F238E27FC236}">
                <a16:creationId xmlns:a16="http://schemas.microsoft.com/office/drawing/2014/main" id="{3FB9BDB5-CCEF-BF6A-9129-46255FE25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981200"/>
            <a:ext cx="1588" cy="16764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Line 8">
            <a:extLst>
              <a:ext uri="{FF2B5EF4-FFF2-40B4-BE49-F238E27FC236}">
                <a16:creationId xmlns:a16="http://schemas.microsoft.com/office/drawing/2014/main" id="{674E7CF8-AE14-0E84-1DE1-9A1C76CC7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9782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2" name="Line 9">
            <a:extLst>
              <a:ext uri="{FF2B5EF4-FFF2-40B4-BE49-F238E27FC236}">
                <a16:creationId xmlns:a16="http://schemas.microsoft.com/office/drawing/2014/main" id="{86F950DF-550D-C1EF-EF66-2432F29EF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6640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3" name="Line 10">
            <a:extLst>
              <a:ext uri="{FF2B5EF4-FFF2-40B4-BE49-F238E27FC236}">
                <a16:creationId xmlns:a16="http://schemas.microsoft.com/office/drawing/2014/main" id="{DE03FF40-4524-F62B-1A94-5AB69B156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3498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4" name="Line 11">
            <a:extLst>
              <a:ext uri="{FF2B5EF4-FFF2-40B4-BE49-F238E27FC236}">
                <a16:creationId xmlns:a16="http://schemas.microsoft.com/office/drawing/2014/main" id="{DDF4E0A6-2C7F-2215-2C18-56E815B28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9208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5" name="Line 12">
            <a:extLst>
              <a:ext uri="{FF2B5EF4-FFF2-40B4-BE49-F238E27FC236}">
                <a16:creationId xmlns:a16="http://schemas.microsoft.com/office/drawing/2014/main" id="{3BA7B9C7-8806-2571-A619-A1D1844F0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6066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Line 13">
            <a:extLst>
              <a:ext uri="{FF2B5EF4-FFF2-40B4-BE49-F238E27FC236}">
                <a16:creationId xmlns:a16="http://schemas.microsoft.com/office/drawing/2014/main" id="{123BC888-52F7-50BB-ECC6-9C5820CFB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2924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7" name="Line 14">
            <a:extLst>
              <a:ext uri="{FF2B5EF4-FFF2-40B4-BE49-F238E27FC236}">
                <a16:creationId xmlns:a16="http://schemas.microsoft.com/office/drawing/2014/main" id="{D40EF9F5-9727-5EEA-0C68-F63EB884F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9782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5">
            <a:extLst>
              <a:ext uri="{FF2B5EF4-FFF2-40B4-BE49-F238E27FC236}">
                <a16:creationId xmlns:a16="http://schemas.microsoft.com/office/drawing/2014/main" id="{62F90472-387A-624F-D4A1-0F4FF8EB7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6640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9" name="Line 16">
            <a:extLst>
              <a:ext uri="{FF2B5EF4-FFF2-40B4-BE49-F238E27FC236}">
                <a16:creationId xmlns:a16="http://schemas.microsoft.com/office/drawing/2014/main" id="{F4C9C9EC-76F2-0B87-401C-B8CE254EA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3498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0" name="Line 17">
            <a:extLst>
              <a:ext uri="{FF2B5EF4-FFF2-40B4-BE49-F238E27FC236}">
                <a16:creationId xmlns:a16="http://schemas.microsoft.com/office/drawing/2014/main" id="{E8CB3C46-8848-1247-14D0-4B644A995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6035675"/>
            <a:ext cx="1588" cy="3048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1" name="Line 18">
            <a:extLst>
              <a:ext uri="{FF2B5EF4-FFF2-40B4-BE49-F238E27FC236}">
                <a16:creationId xmlns:a16="http://schemas.microsoft.com/office/drawing/2014/main" id="{60651921-73C6-AB38-4100-56AD0392F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10000"/>
            <a:ext cx="1828800" cy="1588"/>
          </a:xfrm>
          <a:prstGeom prst="line">
            <a:avLst/>
          </a:prstGeom>
          <a:noFill/>
          <a:ln w="12600">
            <a:solidFill>
              <a:srgbClr val="0066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2" name="Line 19">
            <a:extLst>
              <a:ext uri="{FF2B5EF4-FFF2-40B4-BE49-F238E27FC236}">
                <a16:creationId xmlns:a16="http://schemas.microsoft.com/office/drawing/2014/main" id="{6AFFF239-E43D-DF74-E2D8-E010E5766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867400"/>
            <a:ext cx="1828800" cy="1588"/>
          </a:xfrm>
          <a:prstGeom prst="line">
            <a:avLst/>
          </a:prstGeom>
          <a:noFill/>
          <a:ln w="12600">
            <a:solidFill>
              <a:srgbClr val="0066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3" name="Line 20">
            <a:extLst>
              <a:ext uri="{FF2B5EF4-FFF2-40B4-BE49-F238E27FC236}">
                <a16:creationId xmlns:a16="http://schemas.microsoft.com/office/drawing/2014/main" id="{235BA45E-FADE-4F60-F56D-BCD66C19D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495800"/>
            <a:ext cx="1295400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4" name="Line 21">
            <a:extLst>
              <a:ext uri="{FF2B5EF4-FFF2-40B4-BE49-F238E27FC236}">
                <a16:creationId xmlns:a16="http://schemas.microsoft.com/office/drawing/2014/main" id="{B905D063-0B27-01B0-D565-12D9281A72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0813" y="5181600"/>
            <a:ext cx="1298575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Rectangle 22">
            <a:extLst>
              <a:ext uri="{FF2B5EF4-FFF2-40B4-BE49-F238E27FC236}">
                <a16:creationId xmlns:a16="http://schemas.microsoft.com/office/drawing/2014/main" id="{2C1D11C9-D5B8-96A3-45A3-15096A69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82738"/>
            <a:ext cx="15240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socket</a:t>
            </a:r>
          </a:p>
        </p:txBody>
      </p:sp>
      <p:sp>
        <p:nvSpPr>
          <p:cNvPr id="110616" name="Rectangle 23">
            <a:extLst>
              <a:ext uri="{FF2B5EF4-FFF2-40B4-BE49-F238E27FC236}">
                <a16:creationId xmlns:a16="http://schemas.microsoft.com/office/drawing/2014/main" id="{26E44A28-9A40-4AE8-8DE1-99557813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582738"/>
            <a:ext cx="14478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socket</a:t>
            </a:r>
          </a:p>
        </p:txBody>
      </p:sp>
      <p:sp>
        <p:nvSpPr>
          <p:cNvPr id="110617" name="Rectangle 24">
            <a:extLst>
              <a:ext uri="{FF2B5EF4-FFF2-40B4-BE49-F238E27FC236}">
                <a16:creationId xmlns:a16="http://schemas.microsoft.com/office/drawing/2014/main" id="{7CD52CB1-9072-ED1C-68C6-006B9BDEC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7425"/>
            <a:ext cx="14478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bind</a:t>
            </a:r>
          </a:p>
        </p:txBody>
      </p:sp>
      <p:sp>
        <p:nvSpPr>
          <p:cNvPr id="110618" name="Rectangle 25">
            <a:extLst>
              <a:ext uri="{FF2B5EF4-FFF2-40B4-BE49-F238E27FC236}">
                <a16:creationId xmlns:a16="http://schemas.microsoft.com/office/drawing/2014/main" id="{0659DEFF-9D79-2758-297B-373C2BB03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932113"/>
            <a:ext cx="14478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listen</a:t>
            </a:r>
          </a:p>
        </p:txBody>
      </p:sp>
      <p:sp>
        <p:nvSpPr>
          <p:cNvPr id="110619" name="Rectangle 26">
            <a:extLst>
              <a:ext uri="{FF2B5EF4-FFF2-40B4-BE49-F238E27FC236}">
                <a16:creationId xmlns:a16="http://schemas.microsoft.com/office/drawing/2014/main" id="{F6E4414B-FDF4-AAF9-513F-3D9020899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40138"/>
            <a:ext cx="14478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accept</a:t>
            </a:r>
          </a:p>
        </p:txBody>
      </p:sp>
      <p:sp>
        <p:nvSpPr>
          <p:cNvPr id="110620" name="Rectangle 27">
            <a:extLst>
              <a:ext uri="{FF2B5EF4-FFF2-40B4-BE49-F238E27FC236}">
                <a16:creationId xmlns:a16="http://schemas.microsoft.com/office/drawing/2014/main" id="{112FBEFD-08FA-EAD5-5533-C7460FF64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664200"/>
            <a:ext cx="14478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rio_readlineb</a:t>
            </a:r>
          </a:p>
        </p:txBody>
      </p:sp>
      <p:sp>
        <p:nvSpPr>
          <p:cNvPr id="110621" name="Rectangle 28">
            <a:extLst>
              <a:ext uri="{FF2B5EF4-FFF2-40B4-BE49-F238E27FC236}">
                <a16:creationId xmlns:a16="http://schemas.microsoft.com/office/drawing/2014/main" id="{5CA74193-8EED-B7E0-6BE6-506FF42B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314825"/>
            <a:ext cx="14478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rio_readlineb</a:t>
            </a:r>
          </a:p>
        </p:txBody>
      </p:sp>
      <p:sp>
        <p:nvSpPr>
          <p:cNvPr id="110622" name="Rectangle 29">
            <a:extLst>
              <a:ext uri="{FF2B5EF4-FFF2-40B4-BE49-F238E27FC236}">
                <a16:creationId xmlns:a16="http://schemas.microsoft.com/office/drawing/2014/main" id="{F0F301BE-6F11-F974-A048-09DAC6BB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989513"/>
            <a:ext cx="14478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rio_writen</a:t>
            </a:r>
          </a:p>
        </p:txBody>
      </p:sp>
      <p:sp>
        <p:nvSpPr>
          <p:cNvPr id="110623" name="Rectangle 30">
            <a:extLst>
              <a:ext uri="{FF2B5EF4-FFF2-40B4-BE49-F238E27FC236}">
                <a16:creationId xmlns:a16="http://schemas.microsoft.com/office/drawing/2014/main" id="{FD0168EC-4592-5EDB-D44C-009BEA7F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340475"/>
            <a:ext cx="14478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close</a:t>
            </a:r>
          </a:p>
        </p:txBody>
      </p:sp>
      <p:sp>
        <p:nvSpPr>
          <p:cNvPr id="110624" name="Rectangle 31">
            <a:extLst>
              <a:ext uri="{FF2B5EF4-FFF2-40B4-BE49-F238E27FC236}">
                <a16:creationId xmlns:a16="http://schemas.microsoft.com/office/drawing/2014/main" id="{5E43223A-CEDA-DDCA-E0A7-F8CA808FC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989513"/>
            <a:ext cx="15240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rio_readlineb</a:t>
            </a:r>
          </a:p>
        </p:txBody>
      </p:sp>
      <p:sp>
        <p:nvSpPr>
          <p:cNvPr id="110625" name="Rectangle 32">
            <a:extLst>
              <a:ext uri="{FF2B5EF4-FFF2-40B4-BE49-F238E27FC236}">
                <a16:creationId xmlns:a16="http://schemas.microsoft.com/office/drawing/2014/main" id="{EDA7E492-BE50-01A0-033A-4818BE5C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640138"/>
            <a:ext cx="15240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connect</a:t>
            </a:r>
          </a:p>
        </p:txBody>
      </p:sp>
      <p:sp>
        <p:nvSpPr>
          <p:cNvPr id="110626" name="Rectangle 33">
            <a:extLst>
              <a:ext uri="{FF2B5EF4-FFF2-40B4-BE49-F238E27FC236}">
                <a16:creationId xmlns:a16="http://schemas.microsoft.com/office/drawing/2014/main" id="{5155F0D2-23CF-7698-595A-E6BDD8BD8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14825"/>
            <a:ext cx="15240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rio_writen</a:t>
            </a:r>
          </a:p>
        </p:txBody>
      </p:sp>
      <p:sp>
        <p:nvSpPr>
          <p:cNvPr id="110627" name="Rectangle 34">
            <a:extLst>
              <a:ext uri="{FF2B5EF4-FFF2-40B4-BE49-F238E27FC236}">
                <a16:creationId xmlns:a16="http://schemas.microsoft.com/office/drawing/2014/main" id="{AEEE5771-1520-7B34-9742-20727043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665788"/>
            <a:ext cx="1524000" cy="381000"/>
          </a:xfrm>
          <a:prstGeom prst="rect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close</a:t>
            </a:r>
          </a:p>
        </p:txBody>
      </p:sp>
      <p:sp>
        <p:nvSpPr>
          <p:cNvPr id="110628" name="Text Box 35">
            <a:extLst>
              <a:ext uri="{FF2B5EF4-FFF2-40B4-BE49-F238E27FC236}">
                <a16:creationId xmlns:a16="http://schemas.microsoft.com/office/drawing/2014/main" id="{8DC6D3B8-4AAE-6059-24B3-03D32193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3292475"/>
            <a:ext cx="1098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Connection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request</a:t>
            </a:r>
          </a:p>
        </p:txBody>
      </p:sp>
      <p:sp>
        <p:nvSpPr>
          <p:cNvPr id="110629" name="Text Box 36">
            <a:extLst>
              <a:ext uri="{FF2B5EF4-FFF2-40B4-BE49-F238E27FC236}">
                <a16:creationId xmlns:a16="http://schemas.microsoft.com/office/drawing/2014/main" id="{331A993E-B8FC-61AC-CB21-93E3F58D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5592763"/>
            <a:ext cx="482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EOF</a:t>
            </a:r>
          </a:p>
        </p:txBody>
      </p:sp>
      <p:sp>
        <p:nvSpPr>
          <p:cNvPr id="110630" name="Line 37">
            <a:extLst>
              <a:ext uri="{FF2B5EF4-FFF2-40B4-BE49-F238E27FC236}">
                <a16:creationId xmlns:a16="http://schemas.microsoft.com/office/drawing/2014/main" id="{6EC4E137-E23B-225F-4B6D-CFE2D42EF7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553200"/>
            <a:ext cx="457200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1" name="Line 38">
            <a:extLst>
              <a:ext uri="{FF2B5EF4-FFF2-40B4-BE49-F238E27FC236}">
                <a16:creationId xmlns:a16="http://schemas.microsoft.com/office/drawing/2014/main" id="{787C85C5-AE2F-89C6-B289-381264E099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808413"/>
            <a:ext cx="1588" cy="274637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2" name="Line 39">
            <a:extLst>
              <a:ext uri="{FF2B5EF4-FFF2-40B4-BE49-F238E27FC236}">
                <a16:creationId xmlns:a16="http://schemas.microsoft.com/office/drawing/2014/main" id="{222033F7-71A0-AA1F-EBAF-B3ECFD2A0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4013" y="3810000"/>
            <a:ext cx="460375" cy="15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3" name="Text Box 40">
            <a:extLst>
              <a:ext uri="{FF2B5EF4-FFF2-40B4-BE49-F238E27FC236}">
                <a16:creationId xmlns:a16="http://schemas.microsoft.com/office/drawing/2014/main" id="{358E6ECA-9F77-7104-6A00-AC4EF915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4584700"/>
            <a:ext cx="15605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Await connection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request from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next client</a:t>
            </a:r>
          </a:p>
        </p:txBody>
      </p:sp>
      <p:sp>
        <p:nvSpPr>
          <p:cNvPr id="110634" name="AutoShape 41">
            <a:extLst>
              <a:ext uri="{FF2B5EF4-FFF2-40B4-BE49-F238E27FC236}">
                <a16:creationId xmlns:a16="http://schemas.microsoft.com/office/drawing/2014/main" id="{742BC981-C416-4C77-073B-76FF5FC478B3}"/>
              </a:ext>
            </a:extLst>
          </p:cNvPr>
          <p:cNvSpPr>
            <a:spLocks/>
          </p:cNvSpPr>
          <p:nvPr/>
        </p:nvSpPr>
        <p:spPr bwMode="auto">
          <a:xfrm>
            <a:off x="6858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0635" name="Text Box 42">
            <a:extLst>
              <a:ext uri="{FF2B5EF4-FFF2-40B4-BE49-F238E27FC236}">
                <a16:creationId xmlns:a16="http://schemas.microsoft.com/office/drawing/2014/main" id="{9FE29A9D-A834-463A-2D25-1803CD545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575" y="2286000"/>
            <a:ext cx="176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open_listenfd</a:t>
            </a:r>
          </a:p>
        </p:txBody>
      </p:sp>
      <p:sp>
        <p:nvSpPr>
          <p:cNvPr id="110636" name="AutoShape 43">
            <a:extLst>
              <a:ext uri="{FF2B5EF4-FFF2-40B4-BE49-F238E27FC236}">
                <a16:creationId xmlns:a16="http://schemas.microsoft.com/office/drawing/2014/main" id="{942192F1-8AE6-D9D5-23A4-9E40A124B37C}"/>
              </a:ext>
            </a:extLst>
          </p:cNvPr>
          <p:cNvSpPr>
            <a:spLocks/>
          </p:cNvSpPr>
          <p:nvPr/>
        </p:nvSpPr>
        <p:spPr bwMode="auto">
          <a:xfrm>
            <a:off x="2133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0637" name="Text Box 44">
            <a:extLst>
              <a:ext uri="{FF2B5EF4-FFF2-40B4-BE49-F238E27FC236}">
                <a16:creationId xmlns:a16="http://schemas.microsoft.com/office/drawing/2014/main" id="{82DC7BA7-B4E2-DB9B-ED91-63A74458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635250"/>
            <a:ext cx="176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open_clientfd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>
            <a:extLst>
              <a:ext uri="{FF2B5EF4-FFF2-40B4-BE49-F238E27FC236}">
                <a16:creationId xmlns:a16="http://schemas.microsoft.com/office/drawing/2014/main" id="{5D9E2155-9DCF-94AF-9492-46D50F910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12643" name="Text Box 2">
            <a:extLst>
              <a:ext uri="{FF2B5EF4-FFF2-40B4-BE49-F238E27FC236}">
                <a16:creationId xmlns:a16="http://schemas.microsoft.com/office/drawing/2014/main" id="{2309D9EA-1688-9E48-E626-987E50C6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12644" name="Text Box 3">
            <a:extLst>
              <a:ext uri="{FF2B5EF4-FFF2-40B4-BE49-F238E27FC236}">
                <a16:creationId xmlns:a16="http://schemas.microsoft.com/office/drawing/2014/main" id="{7C5FCC2D-7ADB-4035-2AED-7C95F33F7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94263E-61D8-443F-A7AE-A308B2357450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45" name="Text Box 4">
            <a:extLst>
              <a:ext uri="{FF2B5EF4-FFF2-40B4-BE49-F238E27FC236}">
                <a16:creationId xmlns:a16="http://schemas.microsoft.com/office/drawing/2014/main" id="{21C0AAA5-D0FE-540C-10DD-1E4C96C9C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Echo Server: </a:t>
            </a:r>
            <a:r>
              <a:rPr lang="en-US" altLang="en-US" sz="3200">
                <a:solidFill>
                  <a:srgbClr val="660033"/>
                </a:solidFill>
                <a:latin typeface="Courier New" panose="02070309020205020404" pitchFamily="49" charset="0"/>
              </a:rPr>
              <a:t>accept</a:t>
            </a:r>
            <a:r>
              <a:rPr lang="en-US" altLang="en-US" sz="3200">
                <a:solidFill>
                  <a:srgbClr val="660033"/>
                </a:solidFill>
              </a:rPr>
              <a:t> Illustrated</a:t>
            </a:r>
          </a:p>
        </p:txBody>
      </p:sp>
      <p:sp>
        <p:nvSpPr>
          <p:cNvPr id="112646" name="Oval 5">
            <a:extLst>
              <a:ext uri="{FF2B5EF4-FFF2-40B4-BE49-F238E27FC236}">
                <a16:creationId xmlns:a16="http://schemas.microsoft.com/office/drawing/2014/main" id="{47320C84-5CA8-884D-0658-84E9D3E9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1635125"/>
            <a:ext cx="128587" cy="128588"/>
          </a:xfrm>
          <a:prstGeom prst="ellipse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47" name="Text Box 6">
            <a:extLst>
              <a:ext uri="{FF2B5EF4-FFF2-40B4-BE49-F238E27FC236}">
                <a16:creationId xmlns:a16="http://schemas.microsoft.com/office/drawing/2014/main" id="{4D0375AF-542A-3951-E8C2-F9D7DDCF5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1239838"/>
            <a:ext cx="1522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listenfd(3)</a:t>
            </a:r>
          </a:p>
        </p:txBody>
      </p:sp>
      <p:sp>
        <p:nvSpPr>
          <p:cNvPr id="112648" name="Oval 7">
            <a:extLst>
              <a:ext uri="{FF2B5EF4-FFF2-40B4-BE49-F238E27FC236}">
                <a16:creationId xmlns:a16="http://schemas.microsoft.com/office/drawing/2014/main" id="{D044BF0C-FAB3-C59F-48EB-AAD87BD9A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52625"/>
            <a:ext cx="128588" cy="128588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49" name="Rectangle 8">
            <a:extLst>
              <a:ext uri="{FF2B5EF4-FFF2-40B4-BE49-F238E27FC236}">
                <a16:creationId xmlns:a16="http://schemas.microsoft.com/office/drawing/2014/main" id="{003680BD-F86E-3D72-56E4-93AF5D39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12650" name="Text Box 9">
            <a:extLst>
              <a:ext uri="{FF2B5EF4-FFF2-40B4-BE49-F238E27FC236}">
                <a16:creationId xmlns:a16="http://schemas.microsoft.com/office/drawing/2014/main" id="{CAF670C6-09CB-4DF0-29D1-E4F9CFF65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1355725"/>
            <a:ext cx="32940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1. Server blocks in </a:t>
            </a:r>
            <a:r>
              <a:rPr lang="en-US" altLang="en-US" sz="1800">
                <a:latin typeface="Courier New" panose="02070309020205020404" pitchFamily="49" charset="0"/>
              </a:rPr>
              <a:t>accept</a:t>
            </a:r>
            <a:r>
              <a:rPr lang="en-US" altLang="en-US" sz="1800">
                <a:latin typeface="Arial" panose="020B0604020202020204" pitchFamily="34" charset="0"/>
              </a:rPr>
              <a:t>, waiting for connection request on listening descriptor </a:t>
            </a:r>
            <a:r>
              <a:rPr lang="en-US" altLang="en-US" sz="1800">
                <a:latin typeface="Courier New" panose="02070309020205020404" pitchFamily="49" charset="0"/>
              </a:rPr>
              <a:t>listenfd</a:t>
            </a:r>
          </a:p>
        </p:txBody>
      </p:sp>
      <p:sp>
        <p:nvSpPr>
          <p:cNvPr id="112651" name="Text Box 10">
            <a:extLst>
              <a:ext uri="{FF2B5EF4-FFF2-40B4-BE49-F238E27FC236}">
                <a16:creationId xmlns:a16="http://schemas.microsoft.com/office/drawing/2014/main" id="{64055107-2182-5CED-FE45-50AF8103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2106613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clientfd</a:t>
            </a:r>
          </a:p>
        </p:txBody>
      </p:sp>
      <p:sp>
        <p:nvSpPr>
          <p:cNvPr id="112652" name="Rectangle 11">
            <a:extLst>
              <a:ext uri="{FF2B5EF4-FFF2-40B4-BE49-F238E27FC236}">
                <a16:creationId xmlns:a16="http://schemas.microsoft.com/office/drawing/2014/main" id="{9E9ABA0D-CD06-130D-E8D6-38A081093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1563688"/>
            <a:ext cx="1058862" cy="581025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12653" name="Oval 12">
            <a:extLst>
              <a:ext uri="{FF2B5EF4-FFF2-40B4-BE49-F238E27FC236}">
                <a16:creationId xmlns:a16="http://schemas.microsoft.com/office/drawing/2014/main" id="{C38D9FD8-0B0F-F367-1825-BBE1EBE2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3503613"/>
            <a:ext cx="128587" cy="128587"/>
          </a:xfrm>
          <a:prstGeom prst="ellipse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54" name="Text Box 13">
            <a:extLst>
              <a:ext uri="{FF2B5EF4-FFF2-40B4-BE49-F238E27FC236}">
                <a16:creationId xmlns:a16="http://schemas.microsoft.com/office/drawing/2014/main" id="{C968C5F5-2E44-BE9D-BA80-2C6CF64D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3108325"/>
            <a:ext cx="1522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listenfd(3)</a:t>
            </a:r>
          </a:p>
        </p:txBody>
      </p:sp>
      <p:sp>
        <p:nvSpPr>
          <p:cNvPr id="112655" name="Oval 14">
            <a:extLst>
              <a:ext uri="{FF2B5EF4-FFF2-40B4-BE49-F238E27FC236}">
                <a16:creationId xmlns:a16="http://schemas.microsoft.com/office/drawing/2014/main" id="{955F1483-B8DA-A5AF-1465-344E15D6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21113"/>
            <a:ext cx="128588" cy="1285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56" name="Rectangle 15">
            <a:extLst>
              <a:ext uri="{FF2B5EF4-FFF2-40B4-BE49-F238E27FC236}">
                <a16:creationId xmlns:a16="http://schemas.microsoft.com/office/drawing/2014/main" id="{FE015C0E-0E2E-B470-F131-8A220327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12657" name="Text Box 16">
            <a:extLst>
              <a:ext uri="{FF2B5EF4-FFF2-40B4-BE49-F238E27FC236}">
                <a16:creationId xmlns:a16="http://schemas.microsoft.com/office/drawing/2014/main" id="{3E98C4FA-2CCD-A7B4-A7A3-712360C9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975100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clientfd</a:t>
            </a:r>
          </a:p>
        </p:txBody>
      </p:sp>
      <p:sp>
        <p:nvSpPr>
          <p:cNvPr id="112658" name="Rectangle 17">
            <a:extLst>
              <a:ext uri="{FF2B5EF4-FFF2-40B4-BE49-F238E27FC236}">
                <a16:creationId xmlns:a16="http://schemas.microsoft.com/office/drawing/2014/main" id="{45E2E06D-1690-68B8-BCD6-E5BD956E3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3432175"/>
            <a:ext cx="1058862" cy="581025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12659" name="Line 18">
            <a:extLst>
              <a:ext uri="{FF2B5EF4-FFF2-40B4-BE49-F238E27FC236}">
                <a16:creationId xmlns:a16="http://schemas.microsoft.com/office/drawing/2014/main" id="{258A3F8E-5B55-DF8B-3970-31BF1C97C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3575050"/>
            <a:ext cx="1752600" cy="1588"/>
          </a:xfrm>
          <a:prstGeom prst="line">
            <a:avLst/>
          </a:prstGeom>
          <a:noFill/>
          <a:ln w="12600">
            <a:solidFill>
              <a:srgbClr val="0066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Text Box 19">
            <a:extLst>
              <a:ext uri="{FF2B5EF4-FFF2-40B4-BE49-F238E27FC236}">
                <a16:creationId xmlns:a16="http://schemas.microsoft.com/office/drawing/2014/main" id="{4C4D4A80-FC7F-418E-FFAD-1A11C728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3444875"/>
            <a:ext cx="38671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2. Client makes connection request by calling and blocking in </a:t>
            </a:r>
            <a:r>
              <a:rPr lang="en-US" altLang="en-US" sz="1800">
                <a:latin typeface="Courier New" panose="02070309020205020404" pitchFamily="49" charset="0"/>
              </a:rPr>
              <a:t>connect</a:t>
            </a:r>
          </a:p>
        </p:txBody>
      </p:sp>
      <p:sp>
        <p:nvSpPr>
          <p:cNvPr id="112661" name="Text Box 20">
            <a:extLst>
              <a:ext uri="{FF2B5EF4-FFF2-40B4-BE49-F238E27FC236}">
                <a16:creationId xmlns:a16="http://schemas.microsoft.com/office/drawing/2014/main" id="{8BFBF7C4-4FC5-77B5-9BAA-80452ABEB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2990850"/>
            <a:ext cx="1098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Connection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request</a:t>
            </a:r>
          </a:p>
        </p:txBody>
      </p:sp>
      <p:sp>
        <p:nvSpPr>
          <p:cNvPr id="112662" name="Oval 21">
            <a:extLst>
              <a:ext uri="{FF2B5EF4-FFF2-40B4-BE49-F238E27FC236}">
                <a16:creationId xmlns:a16="http://schemas.microsoft.com/office/drawing/2014/main" id="{5DA9C2FC-81A4-B2FE-A16F-626D9A51A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5334000"/>
            <a:ext cx="128587" cy="128588"/>
          </a:xfrm>
          <a:prstGeom prst="ellipse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63" name="Text Box 22">
            <a:extLst>
              <a:ext uri="{FF2B5EF4-FFF2-40B4-BE49-F238E27FC236}">
                <a16:creationId xmlns:a16="http://schemas.microsoft.com/office/drawing/2014/main" id="{BBA000CD-5CF4-B011-58CE-FF0405EE9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4938713"/>
            <a:ext cx="1522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listenfd(3)</a:t>
            </a:r>
          </a:p>
        </p:txBody>
      </p:sp>
      <p:sp>
        <p:nvSpPr>
          <p:cNvPr id="112664" name="Oval 23">
            <a:extLst>
              <a:ext uri="{FF2B5EF4-FFF2-40B4-BE49-F238E27FC236}">
                <a16:creationId xmlns:a16="http://schemas.microsoft.com/office/drawing/2014/main" id="{186E8C20-8A8C-18B6-391F-FC4456BF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5651500"/>
            <a:ext cx="128588" cy="128588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65" name="Rectangle 24">
            <a:extLst>
              <a:ext uri="{FF2B5EF4-FFF2-40B4-BE49-F238E27FC236}">
                <a16:creationId xmlns:a16="http://schemas.microsoft.com/office/drawing/2014/main" id="{7C7D5F2C-3CA6-CEF1-C8A4-02BAC0262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12666" name="Text Box 25">
            <a:extLst>
              <a:ext uri="{FF2B5EF4-FFF2-40B4-BE49-F238E27FC236}">
                <a16:creationId xmlns:a16="http://schemas.microsoft.com/office/drawing/2014/main" id="{98216960-46DE-16A8-5522-15485B44F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5805488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clientfd</a:t>
            </a:r>
          </a:p>
        </p:txBody>
      </p:sp>
      <p:sp>
        <p:nvSpPr>
          <p:cNvPr id="112667" name="Rectangle 26">
            <a:extLst>
              <a:ext uri="{FF2B5EF4-FFF2-40B4-BE49-F238E27FC236}">
                <a16:creationId xmlns:a16="http://schemas.microsoft.com/office/drawing/2014/main" id="{60D31798-8282-982B-62F3-7E7E436B0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8" y="5262563"/>
            <a:ext cx="1058862" cy="581025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12668" name="Text Box 27">
            <a:extLst>
              <a:ext uri="{FF2B5EF4-FFF2-40B4-BE49-F238E27FC236}">
                <a16:creationId xmlns:a16="http://schemas.microsoft.com/office/drawing/2014/main" id="{7C14DF2A-63B2-7926-058F-F5C7756F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4995863"/>
            <a:ext cx="4010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3. Server returns </a:t>
            </a:r>
            <a:r>
              <a:rPr lang="en-US" altLang="en-US" sz="1800">
                <a:latin typeface="Courier New" panose="02070309020205020404" pitchFamily="49" charset="0"/>
              </a:rPr>
              <a:t>connfd</a:t>
            </a:r>
            <a:r>
              <a:rPr lang="en-US" altLang="en-US" sz="1800">
                <a:latin typeface="Arial" panose="020B0604020202020204" pitchFamily="34" charset="0"/>
              </a:rPr>
              <a:t> from </a:t>
            </a:r>
            <a:r>
              <a:rPr lang="en-US" altLang="en-US" sz="1800">
                <a:latin typeface="Courier New" panose="02070309020205020404" pitchFamily="49" charset="0"/>
              </a:rPr>
              <a:t>accept</a:t>
            </a:r>
            <a:r>
              <a:rPr lang="en-US" altLang="en-US" sz="1800">
                <a:latin typeface="Arial" panose="020B0604020202020204" pitchFamily="34" charset="0"/>
              </a:rPr>
              <a:t>. Client returns from </a:t>
            </a:r>
            <a:r>
              <a:rPr lang="en-US" altLang="en-US" sz="1800">
                <a:latin typeface="Courier New" panose="02070309020205020404" pitchFamily="49" charset="0"/>
              </a:rPr>
              <a:t>connect</a:t>
            </a:r>
            <a:r>
              <a:rPr lang="en-US" altLang="en-US" sz="1800">
                <a:latin typeface="Arial" panose="020B0604020202020204" pitchFamily="34" charset="0"/>
              </a:rPr>
              <a:t>. Connection is now established between </a:t>
            </a:r>
            <a:r>
              <a:rPr lang="en-US" altLang="en-US" sz="1800">
                <a:latin typeface="Courier New" panose="02070309020205020404" pitchFamily="49" charset="0"/>
              </a:rPr>
              <a:t>clientfd</a:t>
            </a:r>
            <a:r>
              <a:rPr lang="en-US" altLang="en-US" sz="1800">
                <a:latin typeface="Arial" panose="020B0604020202020204" pitchFamily="34" charset="0"/>
              </a:rPr>
              <a:t> and </a:t>
            </a:r>
            <a:r>
              <a:rPr lang="en-US" altLang="en-US" sz="1800">
                <a:latin typeface="Courier New" panose="02070309020205020404" pitchFamily="49" charset="0"/>
              </a:rPr>
              <a:t>connfd</a:t>
            </a:r>
          </a:p>
        </p:txBody>
      </p:sp>
      <p:sp>
        <p:nvSpPr>
          <p:cNvPr id="112669" name="Oval 28">
            <a:extLst>
              <a:ext uri="{FF2B5EF4-FFF2-40B4-BE49-F238E27FC236}">
                <a16:creationId xmlns:a16="http://schemas.microsoft.com/office/drawing/2014/main" id="{8352AEFE-98F5-49BB-C648-F2A7A7839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5664200"/>
            <a:ext cx="128588" cy="128588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0" name="Text Box 29">
            <a:extLst>
              <a:ext uri="{FF2B5EF4-FFF2-40B4-BE49-F238E27FC236}">
                <a16:creationId xmlns:a16="http://schemas.microsoft.com/office/drawing/2014/main" id="{866C3A6B-1F97-323E-10C8-817E935F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5818188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connfd(4)</a:t>
            </a:r>
          </a:p>
        </p:txBody>
      </p:sp>
      <p:sp>
        <p:nvSpPr>
          <p:cNvPr id="112671" name="Line 30">
            <a:extLst>
              <a:ext uri="{FF2B5EF4-FFF2-40B4-BE49-F238E27FC236}">
                <a16:creationId xmlns:a16="http://schemas.microsoft.com/office/drawing/2014/main" id="{591CEF17-141D-9D38-1B8D-9800C3B3A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5722938"/>
            <a:ext cx="1676400" cy="1587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>
            <a:extLst>
              <a:ext uri="{FF2B5EF4-FFF2-40B4-BE49-F238E27FC236}">
                <a16:creationId xmlns:a16="http://schemas.microsoft.com/office/drawing/2014/main" id="{15171878-CC95-1C01-4EB8-4B3C82874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14691" name="Text Box 2">
            <a:extLst>
              <a:ext uri="{FF2B5EF4-FFF2-40B4-BE49-F238E27FC236}">
                <a16:creationId xmlns:a16="http://schemas.microsoft.com/office/drawing/2014/main" id="{7CC76A29-C0A2-35F8-8A11-2A344DD90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14692" name="Text Box 3">
            <a:extLst>
              <a:ext uri="{FF2B5EF4-FFF2-40B4-BE49-F238E27FC236}">
                <a16:creationId xmlns:a16="http://schemas.microsoft.com/office/drawing/2014/main" id="{220CB6C9-A97F-237B-9DDB-A8AD169F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9A20A56-F5D4-42DD-90DC-8B56EC1458E4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4693" name="Text Box 4">
            <a:extLst>
              <a:ext uri="{FF2B5EF4-FFF2-40B4-BE49-F238E27FC236}">
                <a16:creationId xmlns:a16="http://schemas.microsoft.com/office/drawing/2014/main" id="{7F309D14-9A52-A68D-3C8C-03FC71BC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Connected vs. Listening Descriptors</a:t>
            </a:r>
          </a:p>
        </p:txBody>
      </p:sp>
      <p:sp>
        <p:nvSpPr>
          <p:cNvPr id="114694" name="Text Box 5">
            <a:extLst>
              <a:ext uri="{FF2B5EF4-FFF2-40B4-BE49-F238E27FC236}">
                <a16:creationId xmlns:a16="http://schemas.microsoft.com/office/drawing/2014/main" id="{E22E26B8-5194-9382-87E0-0466E9706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Listening descriptor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End point for client connection requests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Created once and exists for lifetime of the server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Connected descriptor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End point of the connection between client and server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A new descriptor is created each time the server accepts a connection request from a client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Exists only as long as it takes to service client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Why the distinction?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Allows for concurrent servers that can communicate over many client connections simultaneously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E.g., Each time we receive a new request, we fork a child to handle the request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>
            <a:extLst>
              <a:ext uri="{FF2B5EF4-FFF2-40B4-BE49-F238E27FC236}">
                <a16:creationId xmlns:a16="http://schemas.microsoft.com/office/drawing/2014/main" id="{C1BDBFFD-8DD1-4827-FCDD-CDCA34265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18787" name="Text Box 2">
            <a:extLst>
              <a:ext uri="{FF2B5EF4-FFF2-40B4-BE49-F238E27FC236}">
                <a16:creationId xmlns:a16="http://schemas.microsoft.com/office/drawing/2014/main" id="{3CE82B27-9978-EF15-C5A3-EE5DA9BC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18788" name="Text Box 3">
            <a:extLst>
              <a:ext uri="{FF2B5EF4-FFF2-40B4-BE49-F238E27FC236}">
                <a16:creationId xmlns:a16="http://schemas.microsoft.com/office/drawing/2014/main" id="{C8BBE9BB-0B01-F344-35F3-240617451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FF8EC4-2B6D-4448-9542-B9AE0FAE9D62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8789" name="Text Box 4">
            <a:extLst>
              <a:ext uri="{FF2B5EF4-FFF2-40B4-BE49-F238E27FC236}">
                <a16:creationId xmlns:a16="http://schemas.microsoft.com/office/drawing/2014/main" id="{3DE20A3C-F544-BE4A-BAD4-63FFDE95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Web History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8DDC799F-C406-577E-A85F-8AC85A0BF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1945: 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Vannevar Bush, “As we may think”, Atlantic Monthly, July, 1945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Describes the idea of a distributed hypertext system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A “memex” that mimics the “web of trails” in our minds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1989: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Tim Berners-Lee (CERN) writes internal proposal to develop a distributed hypertext system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Connects “a web of notes with links”</a:t>
            </a:r>
          </a:p>
          <a:p>
            <a:pPr lvl="2" eaLnBrk="1" hangingPunct="1">
              <a:lnSpc>
                <a:spcPct val="90000"/>
              </a:lnSpc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Intended to help CERN physicists in large projects share and manage information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1990: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Tim Berners-Lee writes a graphical browser for Next machines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>
            <a:extLst>
              <a:ext uri="{FF2B5EF4-FFF2-40B4-BE49-F238E27FC236}">
                <a16:creationId xmlns:a16="http://schemas.microsoft.com/office/drawing/2014/main" id="{1C62E214-FE52-A477-79B8-F85A0937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20835" name="Text Box 2">
            <a:extLst>
              <a:ext uri="{FF2B5EF4-FFF2-40B4-BE49-F238E27FC236}">
                <a16:creationId xmlns:a16="http://schemas.microsoft.com/office/drawing/2014/main" id="{7854A5DF-8FDD-0BE4-E265-7BC1EA28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20836" name="Text Box 3">
            <a:extLst>
              <a:ext uri="{FF2B5EF4-FFF2-40B4-BE49-F238E27FC236}">
                <a16:creationId xmlns:a16="http://schemas.microsoft.com/office/drawing/2014/main" id="{25C75CD2-3463-389E-C7C5-24B0F0140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9E4ADB-A4E9-4413-8CB6-31A5CAD2C224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0837" name="Text Box 4">
            <a:extLst>
              <a:ext uri="{FF2B5EF4-FFF2-40B4-BE49-F238E27FC236}">
                <a16:creationId xmlns:a16="http://schemas.microsoft.com/office/drawing/2014/main" id="{C7094577-D620-7CEE-9556-1B705CE8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Web History (cont)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4EA0A4D-20CC-8079-7865-67DF1D72B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1992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NCSA server released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26 WWW servers worldwide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1993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Marc Andreessen releases first version of NCSA Mosaic browser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Mosaic version released for (Windows, Mac, Unix)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Web (port 80) traffic at 1% of NSFNET backbone traffic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Over 200 WWW servers worldwide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1994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Andreessen and colleagues leave NCSA to form "Mosaic Communications Corp" (became Netscape, then part of AOL)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>
            <a:extLst>
              <a:ext uri="{FF2B5EF4-FFF2-40B4-BE49-F238E27FC236}">
                <a16:creationId xmlns:a16="http://schemas.microsoft.com/office/drawing/2014/main" id="{57E5CC4C-0AA5-38C0-CD1C-BB966299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22883" name="Text Box 2">
            <a:extLst>
              <a:ext uri="{FF2B5EF4-FFF2-40B4-BE49-F238E27FC236}">
                <a16:creationId xmlns:a16="http://schemas.microsoft.com/office/drawing/2014/main" id="{E5C9BAE4-84A0-7EFE-4AA3-696A9DA7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22884" name="Text Box 3">
            <a:extLst>
              <a:ext uri="{FF2B5EF4-FFF2-40B4-BE49-F238E27FC236}">
                <a16:creationId xmlns:a16="http://schemas.microsoft.com/office/drawing/2014/main" id="{4779785F-2FB0-B76E-7792-4BC12EAD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2E7D718-4313-4094-8586-3A33E34F5062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885" name="Text Box 4">
            <a:extLst>
              <a:ext uri="{FF2B5EF4-FFF2-40B4-BE49-F238E27FC236}">
                <a16:creationId xmlns:a16="http://schemas.microsoft.com/office/drawing/2014/main" id="{20636DDB-E463-1658-3E85-80F9A2626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Internet Hosts</a:t>
            </a:r>
          </a:p>
        </p:txBody>
      </p:sp>
      <p:sp>
        <p:nvSpPr>
          <p:cNvPr id="122886" name="Text Box 8">
            <a:extLst>
              <a:ext uri="{FF2B5EF4-FFF2-40B4-BE49-F238E27FC236}">
                <a16:creationId xmlns:a16="http://schemas.microsoft.com/office/drawing/2014/main" id="{55E2ED7C-0130-3783-D550-EBDC0BD36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905500"/>
            <a:ext cx="3446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Source: Internet Systems Consortium</a:t>
            </a:r>
          </a:p>
        </p:txBody>
      </p:sp>
      <p:pic>
        <p:nvPicPr>
          <p:cNvPr id="122887" name="Graphic 2">
            <a:extLst>
              <a:ext uri="{FF2B5EF4-FFF2-40B4-BE49-F238E27FC236}">
                <a16:creationId xmlns:a16="http://schemas.microsoft.com/office/drawing/2014/main" id="{11CEEB21-25C2-D7D2-3CD8-4C20F7E1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0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>
            <a:extLst>
              <a:ext uri="{FF2B5EF4-FFF2-40B4-BE49-F238E27FC236}">
                <a16:creationId xmlns:a16="http://schemas.microsoft.com/office/drawing/2014/main" id="{C1D98C06-12D4-FF7B-7432-A24956B8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24931" name="Text Box 2">
            <a:extLst>
              <a:ext uri="{FF2B5EF4-FFF2-40B4-BE49-F238E27FC236}">
                <a16:creationId xmlns:a16="http://schemas.microsoft.com/office/drawing/2014/main" id="{A7A2FFBE-ED2B-4E80-E49C-D8320B9A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24932" name="Text Box 3">
            <a:extLst>
              <a:ext uri="{FF2B5EF4-FFF2-40B4-BE49-F238E27FC236}">
                <a16:creationId xmlns:a16="http://schemas.microsoft.com/office/drawing/2014/main" id="{763C1BF6-7BF6-3375-C0E9-E5D45B36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198FE4-D16D-4EBD-A7AD-893066136C05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4933" name="Text Box 4">
            <a:extLst>
              <a:ext uri="{FF2B5EF4-FFF2-40B4-BE49-F238E27FC236}">
                <a16:creationId xmlns:a16="http://schemas.microsoft.com/office/drawing/2014/main" id="{869BE353-664D-764E-28D1-7CF287BE6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Web Servers</a:t>
            </a:r>
          </a:p>
        </p:txBody>
      </p:sp>
      <p:sp>
        <p:nvSpPr>
          <p:cNvPr id="124934" name="Text Box 5">
            <a:extLst>
              <a:ext uri="{FF2B5EF4-FFF2-40B4-BE49-F238E27FC236}">
                <a16:creationId xmlns:a16="http://schemas.microsoft.com/office/drawing/2014/main" id="{CC57FC34-054D-3928-7A1B-7A652A4F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4038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Clients and servers communicate using  the HyperText Transfer Protocol (HTTP)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Client and server establish TCP connection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Client requests content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Server responds with requested content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Client and server (may) close connection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HTTP/1.1 is still the most widely used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RFC 2616, 1999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HTTP/2, 2015</a:t>
            </a:r>
          </a:p>
        </p:txBody>
      </p:sp>
      <p:sp>
        <p:nvSpPr>
          <p:cNvPr id="124935" name="Oval 6">
            <a:extLst>
              <a:ext uri="{FF2B5EF4-FFF2-40B4-BE49-F238E27FC236}">
                <a16:creationId xmlns:a16="http://schemas.microsoft.com/office/drawing/2014/main" id="{78A43A4F-A552-4398-AF77-090CF27F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575" y="2667000"/>
            <a:ext cx="1368425" cy="1287463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Web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24936" name="Line 7">
            <a:extLst>
              <a:ext uri="{FF2B5EF4-FFF2-40B4-BE49-F238E27FC236}">
                <a16:creationId xmlns:a16="http://schemas.microsoft.com/office/drawing/2014/main" id="{0C153B56-5478-3EE8-C98D-A9DEF6BF3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2967038"/>
            <a:ext cx="1749425" cy="1587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7" name="Text Box 8">
            <a:extLst>
              <a:ext uri="{FF2B5EF4-FFF2-40B4-BE49-F238E27FC236}">
                <a16:creationId xmlns:a16="http://schemas.microsoft.com/office/drawing/2014/main" id="{85715C05-2BF3-0ADD-AE14-51A97EC6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258603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HTTP request</a:t>
            </a:r>
          </a:p>
        </p:txBody>
      </p:sp>
      <p:sp>
        <p:nvSpPr>
          <p:cNvPr id="124938" name="Line 9">
            <a:extLst>
              <a:ext uri="{FF2B5EF4-FFF2-40B4-BE49-F238E27FC236}">
                <a16:creationId xmlns:a16="http://schemas.microsoft.com/office/drawing/2014/main" id="{DFAC5A70-8DC3-69E9-AF49-FD2F9D246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9463" y="3575050"/>
            <a:ext cx="1446212" cy="1588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9" name="Text Box 10">
            <a:extLst>
              <a:ext uri="{FF2B5EF4-FFF2-40B4-BE49-F238E27FC236}">
                <a16:creationId xmlns:a16="http://schemas.microsoft.com/office/drawing/2014/main" id="{0BDE78AD-CD2E-E230-B14F-383ED3163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3702050"/>
            <a:ext cx="19669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(content)</a:t>
            </a:r>
          </a:p>
        </p:txBody>
      </p:sp>
      <p:sp>
        <p:nvSpPr>
          <p:cNvPr id="124940" name="Oval 11">
            <a:extLst>
              <a:ext uri="{FF2B5EF4-FFF2-40B4-BE49-F238E27FC236}">
                <a16:creationId xmlns:a16="http://schemas.microsoft.com/office/drawing/2014/main" id="{0584AA02-371E-CBA5-2F8F-277255123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2667000"/>
            <a:ext cx="1370013" cy="1287463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Web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client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(browser)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>
            <a:extLst>
              <a:ext uri="{FF2B5EF4-FFF2-40B4-BE49-F238E27FC236}">
                <a16:creationId xmlns:a16="http://schemas.microsoft.com/office/drawing/2014/main" id="{211A1403-E62C-5320-1A04-581C8CFB9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26979" name="Text Box 2">
            <a:extLst>
              <a:ext uri="{FF2B5EF4-FFF2-40B4-BE49-F238E27FC236}">
                <a16:creationId xmlns:a16="http://schemas.microsoft.com/office/drawing/2014/main" id="{625664C5-5959-13F7-FF93-3BF03F92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26980" name="Text Box 3">
            <a:extLst>
              <a:ext uri="{FF2B5EF4-FFF2-40B4-BE49-F238E27FC236}">
                <a16:creationId xmlns:a16="http://schemas.microsoft.com/office/drawing/2014/main" id="{264638DB-FBAB-4E4C-2492-3A05C120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703EF6F-12EB-44FE-A8C3-ABDDFC8AA46F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6981" name="Text Box 4">
            <a:extLst>
              <a:ext uri="{FF2B5EF4-FFF2-40B4-BE49-F238E27FC236}">
                <a16:creationId xmlns:a16="http://schemas.microsoft.com/office/drawing/2014/main" id="{9E2B4E80-58F7-3544-093F-62EAFFFB7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Web Content</a:t>
            </a:r>
          </a:p>
        </p:txBody>
      </p:sp>
      <p:sp>
        <p:nvSpPr>
          <p:cNvPr id="126982" name="Text Box 5">
            <a:extLst>
              <a:ext uri="{FF2B5EF4-FFF2-40B4-BE49-F238E27FC236}">
                <a16:creationId xmlns:a16="http://schemas.microsoft.com/office/drawing/2014/main" id="{BA56E0F7-F2DF-9241-6565-7C9E57677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3820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Web servers return content to clients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content: a sequence of bytes with an associated MIME (Multipurpose Internet Mail Extensions) type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Example MIME types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text/html		   </a:t>
            </a:r>
            <a:r>
              <a:rPr lang="en-US" altLang="en-US">
                <a:ea typeface="ＭＳ Ｐゴシック" panose="020B0600070205080204" pitchFamily="34" charset="-128"/>
              </a:rPr>
              <a:t>HTML document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text/plain		   </a:t>
            </a:r>
            <a:r>
              <a:rPr lang="en-US" altLang="en-US">
                <a:ea typeface="ＭＳ Ｐゴシック" panose="020B0600070205080204" pitchFamily="34" charset="-128"/>
              </a:rPr>
              <a:t>Unformatted text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application/pdf	   </a:t>
            </a:r>
            <a:r>
              <a:rPr lang="en-US" altLang="en-US">
                <a:ea typeface="ＭＳ Ｐゴシック" panose="020B0600070205080204" pitchFamily="34" charset="-128"/>
              </a:rPr>
              <a:t>PDF document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image/gif		   </a:t>
            </a:r>
            <a:r>
              <a:rPr lang="en-US" altLang="en-US">
                <a:ea typeface="ＭＳ Ｐゴシック" panose="020B0600070205080204" pitchFamily="34" charset="-128"/>
              </a:rPr>
              <a:t>Binary image (GIF format)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image/jpeg	         </a:t>
            </a:r>
            <a:r>
              <a:rPr lang="en-US" altLang="en-US">
                <a:ea typeface="ＭＳ Ｐゴシック" panose="020B0600070205080204" pitchFamily="34" charset="-128"/>
              </a:rPr>
              <a:t>Binary image (JPEG format)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>
            <a:extLst>
              <a:ext uri="{FF2B5EF4-FFF2-40B4-BE49-F238E27FC236}">
                <a16:creationId xmlns:a16="http://schemas.microsoft.com/office/drawing/2014/main" id="{D5ACA4BA-CF71-1B86-DB66-1017037D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29027" name="Text Box 2">
            <a:extLst>
              <a:ext uri="{FF2B5EF4-FFF2-40B4-BE49-F238E27FC236}">
                <a16:creationId xmlns:a16="http://schemas.microsoft.com/office/drawing/2014/main" id="{648D92FE-99AE-CFF8-5AE8-2D597ABB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29028" name="Text Box 3">
            <a:extLst>
              <a:ext uri="{FF2B5EF4-FFF2-40B4-BE49-F238E27FC236}">
                <a16:creationId xmlns:a16="http://schemas.microsoft.com/office/drawing/2014/main" id="{E825D0E7-F854-4584-E7C1-A182C0A0E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F18BE0-418A-49E0-A162-EB5C77BBF8B8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9029" name="Text Box 4">
            <a:extLst>
              <a:ext uri="{FF2B5EF4-FFF2-40B4-BE49-F238E27FC236}">
                <a16:creationId xmlns:a16="http://schemas.microsoft.com/office/drawing/2014/main" id="{F0BB6306-B8A5-62F6-370E-C06CA5F3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Static and Dynamic Content</a:t>
            </a:r>
          </a:p>
        </p:txBody>
      </p:sp>
      <p:sp>
        <p:nvSpPr>
          <p:cNvPr id="129030" name="Text Box 5">
            <a:extLst>
              <a:ext uri="{FF2B5EF4-FFF2-40B4-BE49-F238E27FC236}">
                <a16:creationId xmlns:a16="http://schemas.microsoft.com/office/drawing/2014/main" id="{67E696DE-F3AB-5D17-7EEB-FD62CBE95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The content returned in HTTP responses can be either </a:t>
            </a:r>
            <a:r>
              <a:rPr lang="en-US" altLang="en-US" i="1"/>
              <a:t>static</a:t>
            </a:r>
            <a:r>
              <a:rPr lang="en-US" altLang="en-US"/>
              <a:t> or </a:t>
            </a:r>
            <a:r>
              <a:rPr lang="en-US" altLang="en-US" i="1"/>
              <a:t>dynamic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Static content: content stored in files and retrieved in response to an HTTP request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Examples: HTML files, images, audio clips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Dynamic content: content produced on-the-fly in response to an HTTP request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Example: content produced by a program executed by the server on behalf of the client (i.e., search results)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Bottom line: All Web content is associated with a file or program that is managed by the server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9F6C2F55-86E5-D6A0-2770-1698D6B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A6F412-325F-41A4-AED5-960E568DB84A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DC123782-9D01-8C0E-D22C-64E96ADA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Telephony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1B729171-1488-632B-4CEE-47A62801D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0825"/>
            <a:ext cx="80645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Interactive telecommunication between people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Analog voice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Transmitter/receiver continuously in contact with electronic circuit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Electric current varies with acoustic pressure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/>
              <a:t>Over electrical circuits</a:t>
            </a:r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9AB86609-8F75-4341-3CC5-B93D7CF50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4564063"/>
            <a:ext cx="304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Analog/Continuous Signal</a:t>
            </a:r>
          </a:p>
        </p:txBody>
      </p:sp>
      <p:grpSp>
        <p:nvGrpSpPr>
          <p:cNvPr id="34822" name="Group 5">
            <a:extLst>
              <a:ext uri="{FF2B5EF4-FFF2-40B4-BE49-F238E27FC236}">
                <a16:creationId xmlns:a16="http://schemas.microsoft.com/office/drawing/2014/main" id="{7805A1CE-E76A-4F58-F77B-2465902A2F86}"/>
              </a:ext>
            </a:extLst>
          </p:cNvPr>
          <p:cNvGrpSpPr>
            <a:grpSpLocks/>
          </p:cNvGrpSpPr>
          <p:nvPr/>
        </p:nvGrpSpPr>
        <p:grpSpPr bwMode="auto">
          <a:xfrm>
            <a:off x="3446463" y="4259263"/>
            <a:ext cx="4781550" cy="468312"/>
            <a:chOff x="2171" y="2683"/>
            <a:chExt cx="3012" cy="295"/>
          </a:xfrm>
        </p:grpSpPr>
        <p:sp>
          <p:nvSpPr>
            <p:cNvPr id="34825" name="AutoShape 6">
              <a:extLst>
                <a:ext uri="{FF2B5EF4-FFF2-40B4-BE49-F238E27FC236}">
                  <a16:creationId xmlns:a16="http://schemas.microsoft.com/office/drawing/2014/main" id="{4414CCCB-10FD-5DA6-CF83-49CCFFD23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2779"/>
              <a:ext cx="999" cy="191"/>
            </a:xfrm>
            <a:custGeom>
              <a:avLst/>
              <a:gdLst>
                <a:gd name="T0" fmla="*/ 0 w 626"/>
                <a:gd name="T1" fmla="*/ 1742551643 h 89"/>
                <a:gd name="T2" fmla="*/ 1411954 w 626"/>
                <a:gd name="T3" fmla="*/ 1742551643 h 89"/>
                <a:gd name="T4" fmla="*/ 4909544 w 626"/>
                <a:gd name="T5" fmla="*/ 948425186 h 89"/>
                <a:gd name="T6" fmla="*/ 7955521 w 626"/>
                <a:gd name="T7" fmla="*/ 0 h 89"/>
                <a:gd name="T8" fmla="*/ 11247178 w 626"/>
                <a:gd name="T9" fmla="*/ 0 h 89"/>
                <a:gd name="T10" fmla="*/ 13830386 w 626"/>
                <a:gd name="T11" fmla="*/ 948425186 h 89"/>
                <a:gd name="T12" fmla="*/ 16389509 w 626"/>
                <a:gd name="T13" fmla="*/ 1584924561 h 89"/>
                <a:gd name="T14" fmla="*/ 18260139 w 626"/>
                <a:gd name="T15" fmla="*/ 1742551643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89"/>
                <a:gd name="T26" fmla="*/ 626 w 626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89">
                  <a:moveTo>
                    <a:pt x="0" y="88"/>
                  </a:moveTo>
                  <a:lnTo>
                    <a:pt x="48" y="88"/>
                  </a:lnTo>
                  <a:lnTo>
                    <a:pt x="168" y="48"/>
                  </a:lnTo>
                  <a:lnTo>
                    <a:pt x="272" y="0"/>
                  </a:lnTo>
                  <a:lnTo>
                    <a:pt x="385" y="0"/>
                  </a:lnTo>
                  <a:lnTo>
                    <a:pt x="473" y="48"/>
                  </a:lnTo>
                  <a:lnTo>
                    <a:pt x="561" y="80"/>
                  </a:lnTo>
                  <a:lnTo>
                    <a:pt x="625" y="88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AutoShape 7">
              <a:extLst>
                <a:ext uri="{FF2B5EF4-FFF2-40B4-BE49-F238E27FC236}">
                  <a16:creationId xmlns:a16="http://schemas.microsoft.com/office/drawing/2014/main" id="{202CB6C6-2060-3153-6D58-5EF337156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874"/>
              <a:ext cx="670" cy="104"/>
            </a:xfrm>
            <a:custGeom>
              <a:avLst/>
              <a:gdLst>
                <a:gd name="T0" fmla="*/ 0 w 626"/>
                <a:gd name="T1" fmla="*/ 31080221 h 57"/>
                <a:gd name="T2" fmla="*/ 213 w 626"/>
                <a:gd name="T3" fmla="*/ 31080221 h 57"/>
                <a:gd name="T4" fmla="*/ 819 w 626"/>
                <a:gd name="T5" fmla="*/ 8885528 h 57"/>
                <a:gd name="T6" fmla="*/ 1284 w 626"/>
                <a:gd name="T7" fmla="*/ 0 h 57"/>
                <a:gd name="T8" fmla="*/ 1715 w 626"/>
                <a:gd name="T9" fmla="*/ 0 h 57"/>
                <a:gd name="T10" fmla="*/ 2140 w 626"/>
                <a:gd name="T11" fmla="*/ 8885528 h 57"/>
                <a:gd name="T12" fmla="*/ 2572 w 626"/>
                <a:gd name="T13" fmla="*/ 31080221 h 57"/>
                <a:gd name="T14" fmla="*/ 2788 w 626"/>
                <a:gd name="T15" fmla="*/ 3108022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AutoShape 8">
              <a:extLst>
                <a:ext uri="{FF2B5EF4-FFF2-40B4-BE49-F238E27FC236}">
                  <a16:creationId xmlns:a16="http://schemas.microsoft.com/office/drawing/2014/main" id="{6098E061-E7B8-BD6D-3F15-B61D75EA5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683"/>
              <a:ext cx="95" cy="286"/>
            </a:xfrm>
            <a:custGeom>
              <a:avLst/>
              <a:gdLst>
                <a:gd name="T0" fmla="*/ 0 w 626"/>
                <a:gd name="T1" fmla="*/ 2147483646 h 57"/>
                <a:gd name="T2" fmla="*/ 0 w 626"/>
                <a:gd name="T3" fmla="*/ 2147483646 h 57"/>
                <a:gd name="T4" fmla="*/ 0 w 626"/>
                <a:gd name="T5" fmla="*/ 2147483646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6 h 57"/>
                <a:gd name="T12" fmla="*/ 0 w 626"/>
                <a:gd name="T13" fmla="*/ 2147483646 h 57"/>
                <a:gd name="T14" fmla="*/ 0 w 626"/>
                <a:gd name="T15" fmla="*/ 214748364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AutoShape 9">
              <a:extLst>
                <a:ext uri="{FF2B5EF4-FFF2-40B4-BE49-F238E27FC236}">
                  <a16:creationId xmlns:a16="http://schemas.microsoft.com/office/drawing/2014/main" id="{3EB34F21-03E0-049D-EFB9-7ED00AEE0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683"/>
              <a:ext cx="95" cy="286"/>
            </a:xfrm>
            <a:custGeom>
              <a:avLst/>
              <a:gdLst>
                <a:gd name="T0" fmla="*/ 0 w 626"/>
                <a:gd name="T1" fmla="*/ 2147483646 h 57"/>
                <a:gd name="T2" fmla="*/ 0 w 626"/>
                <a:gd name="T3" fmla="*/ 2147483646 h 57"/>
                <a:gd name="T4" fmla="*/ 0 w 626"/>
                <a:gd name="T5" fmla="*/ 2147483646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6 h 57"/>
                <a:gd name="T12" fmla="*/ 0 w 626"/>
                <a:gd name="T13" fmla="*/ 2147483646 h 57"/>
                <a:gd name="T14" fmla="*/ 0 w 626"/>
                <a:gd name="T15" fmla="*/ 214748364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AutoShape 10">
              <a:extLst>
                <a:ext uri="{FF2B5EF4-FFF2-40B4-BE49-F238E27FC236}">
                  <a16:creationId xmlns:a16="http://schemas.microsoft.com/office/drawing/2014/main" id="{CE64DEA6-D43E-1DA0-591C-5BC0F2D04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2874"/>
              <a:ext cx="382" cy="95"/>
            </a:xfrm>
            <a:custGeom>
              <a:avLst/>
              <a:gdLst>
                <a:gd name="T0" fmla="*/ 0 w 626"/>
                <a:gd name="T1" fmla="*/ 4236588 h 57"/>
                <a:gd name="T2" fmla="*/ 1 w 626"/>
                <a:gd name="T3" fmla="*/ 4236588 h 57"/>
                <a:gd name="T4" fmla="*/ 1 w 626"/>
                <a:gd name="T5" fmla="*/ 1228742 h 57"/>
                <a:gd name="T6" fmla="*/ 1 w 626"/>
                <a:gd name="T7" fmla="*/ 0 h 57"/>
                <a:gd name="T8" fmla="*/ 1 w 626"/>
                <a:gd name="T9" fmla="*/ 0 h 57"/>
                <a:gd name="T10" fmla="*/ 1 w 626"/>
                <a:gd name="T11" fmla="*/ 1228742 h 57"/>
                <a:gd name="T12" fmla="*/ 1 w 626"/>
                <a:gd name="T13" fmla="*/ 4236588 h 57"/>
                <a:gd name="T14" fmla="*/ 1 w 626"/>
                <a:gd name="T15" fmla="*/ 4236588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AutoShape 11">
              <a:extLst>
                <a:ext uri="{FF2B5EF4-FFF2-40B4-BE49-F238E27FC236}">
                  <a16:creationId xmlns:a16="http://schemas.microsoft.com/office/drawing/2014/main" id="{55859C1C-ACAC-F580-8A96-692FF39AE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2779"/>
              <a:ext cx="238" cy="191"/>
            </a:xfrm>
            <a:custGeom>
              <a:avLst/>
              <a:gdLst>
                <a:gd name="T0" fmla="*/ 0 w 626"/>
                <a:gd name="T1" fmla="*/ 2147483646 h 57"/>
                <a:gd name="T2" fmla="*/ 0 w 626"/>
                <a:gd name="T3" fmla="*/ 2147483646 h 57"/>
                <a:gd name="T4" fmla="*/ 0 w 626"/>
                <a:gd name="T5" fmla="*/ 2147483646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2147483646 h 57"/>
                <a:gd name="T12" fmla="*/ 0 w 626"/>
                <a:gd name="T13" fmla="*/ 2147483646 h 57"/>
                <a:gd name="T14" fmla="*/ 0 w 626"/>
                <a:gd name="T15" fmla="*/ 214748364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AutoShape 12">
              <a:extLst>
                <a:ext uri="{FF2B5EF4-FFF2-40B4-BE49-F238E27FC236}">
                  <a16:creationId xmlns:a16="http://schemas.microsoft.com/office/drawing/2014/main" id="{EB9F01C3-7F2E-4374-6B5B-396CD2160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683"/>
              <a:ext cx="526" cy="286"/>
            </a:xfrm>
            <a:custGeom>
              <a:avLst/>
              <a:gdLst>
                <a:gd name="T0" fmla="*/ 0 w 626"/>
                <a:gd name="T1" fmla="*/ 2147483646 h 57"/>
                <a:gd name="T2" fmla="*/ 3 w 626"/>
                <a:gd name="T3" fmla="*/ 2147483646 h 57"/>
                <a:gd name="T4" fmla="*/ 4 w 626"/>
                <a:gd name="T5" fmla="*/ 2147483646 h 57"/>
                <a:gd name="T6" fmla="*/ 6 w 626"/>
                <a:gd name="T7" fmla="*/ 0 h 57"/>
                <a:gd name="T8" fmla="*/ 8 w 626"/>
                <a:gd name="T9" fmla="*/ 0 h 57"/>
                <a:gd name="T10" fmla="*/ 10 w 626"/>
                <a:gd name="T11" fmla="*/ 2147483646 h 57"/>
                <a:gd name="T12" fmla="*/ 12 w 626"/>
                <a:gd name="T13" fmla="*/ 2147483646 h 57"/>
                <a:gd name="T14" fmla="*/ 14 w 626"/>
                <a:gd name="T15" fmla="*/ 214748364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3" name="Text Box 13">
            <a:extLst>
              <a:ext uri="{FF2B5EF4-FFF2-40B4-BE49-F238E27FC236}">
                <a16:creationId xmlns:a16="http://schemas.microsoft.com/office/drawing/2014/main" id="{A3195FD4-638A-AA8B-D576-E1151D89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34824" name="Text Box 14">
            <a:extLst>
              <a:ext uri="{FF2B5EF4-FFF2-40B4-BE49-F238E27FC236}">
                <a16:creationId xmlns:a16="http://schemas.microsoft.com/office/drawing/2014/main" id="{199CA577-DA8C-9B62-5674-65EC535D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>
            <a:extLst>
              <a:ext uri="{FF2B5EF4-FFF2-40B4-BE49-F238E27FC236}">
                <a16:creationId xmlns:a16="http://schemas.microsoft.com/office/drawing/2014/main" id="{EA948468-578B-813B-A4F2-B086FE715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31075" name="Text Box 2">
            <a:extLst>
              <a:ext uri="{FF2B5EF4-FFF2-40B4-BE49-F238E27FC236}">
                <a16:creationId xmlns:a16="http://schemas.microsoft.com/office/drawing/2014/main" id="{A3F7039A-4A9E-F82A-8172-EA364389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31076" name="Text Box 3">
            <a:extLst>
              <a:ext uri="{FF2B5EF4-FFF2-40B4-BE49-F238E27FC236}">
                <a16:creationId xmlns:a16="http://schemas.microsoft.com/office/drawing/2014/main" id="{3F89FACF-EC3F-BD48-922D-F8ACF652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5B40BB-88D8-48A4-8C85-6FE1E6970DCC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1077" name="Text Box 4">
            <a:extLst>
              <a:ext uri="{FF2B5EF4-FFF2-40B4-BE49-F238E27FC236}">
                <a16:creationId xmlns:a16="http://schemas.microsoft.com/office/drawing/2014/main" id="{49972C78-5B85-FCAD-A00E-562C8BA2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URLs</a:t>
            </a:r>
          </a:p>
        </p:txBody>
      </p:sp>
      <p:sp>
        <p:nvSpPr>
          <p:cNvPr id="131078" name="Text Box 5">
            <a:extLst>
              <a:ext uri="{FF2B5EF4-FFF2-40B4-BE49-F238E27FC236}">
                <a16:creationId xmlns:a16="http://schemas.microsoft.com/office/drawing/2014/main" id="{4FD7687B-FF74-76EE-62CF-8E856C1A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Each file managed by a server has a unique name called a URL (Universal Resource Locator)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URLs for static content: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http://www.rice.edu:80/index.html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http://www.rice.edu/index.html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http://www.rice.edu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Identifies a file called 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index.html</a:t>
            </a:r>
            <a:r>
              <a:rPr lang="en-US" altLang="en-US" sz="1600">
                <a:ea typeface="ＭＳ Ｐゴシック" panose="020B0600070205080204" pitchFamily="34" charset="-128"/>
              </a:rPr>
              <a:t>, managed by a Web server at 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www.rice.edu</a:t>
            </a:r>
            <a:r>
              <a:rPr lang="en-US" altLang="en-US" sz="1600">
                <a:ea typeface="ＭＳ Ｐゴシック" panose="020B0600070205080204" pitchFamily="34" charset="-128"/>
              </a:rPr>
              <a:t> that is listening on port 80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URLs for dynamic content: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http://www.cs.cmu.edu:8000/cgi-bin/adder?15000&amp;213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Identifies an executable file called 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adder</a:t>
            </a:r>
            <a:r>
              <a:rPr lang="en-US" altLang="en-US" sz="1600">
                <a:ea typeface="ＭＳ Ｐゴシック" panose="020B0600070205080204" pitchFamily="34" charset="-128"/>
              </a:rPr>
              <a:t>, managed by a Web server at 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www.cs.cmu.edu</a:t>
            </a:r>
            <a:r>
              <a:rPr lang="en-US" altLang="en-US" sz="1600">
                <a:ea typeface="ＭＳ Ｐゴシック" panose="020B0600070205080204" pitchFamily="34" charset="-128"/>
              </a:rPr>
              <a:t> that is listening on port 8000, that should be called with two argument strings: 15000 and 213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>
            <a:extLst>
              <a:ext uri="{FF2B5EF4-FFF2-40B4-BE49-F238E27FC236}">
                <a16:creationId xmlns:a16="http://schemas.microsoft.com/office/drawing/2014/main" id="{ACCEC2F2-3B27-56F8-62BC-93BB04D64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33123" name="Text Box 2">
            <a:extLst>
              <a:ext uri="{FF2B5EF4-FFF2-40B4-BE49-F238E27FC236}">
                <a16:creationId xmlns:a16="http://schemas.microsoft.com/office/drawing/2014/main" id="{815FED0D-89BA-8197-1229-1FFE3BEC6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33124" name="Text Box 3">
            <a:extLst>
              <a:ext uri="{FF2B5EF4-FFF2-40B4-BE49-F238E27FC236}">
                <a16:creationId xmlns:a16="http://schemas.microsoft.com/office/drawing/2014/main" id="{733FEC2A-862E-8D71-4035-629C8D4B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EC2748-F816-4713-BE41-456D1D49F450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25" name="Text Box 4">
            <a:extLst>
              <a:ext uri="{FF2B5EF4-FFF2-40B4-BE49-F238E27FC236}">
                <a16:creationId xmlns:a16="http://schemas.microsoft.com/office/drawing/2014/main" id="{8536CEDF-9D65-4613-144D-0AFEBEECC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How Clients and Servers Use URLs</a:t>
            </a:r>
          </a:p>
        </p:txBody>
      </p:sp>
      <p:sp>
        <p:nvSpPr>
          <p:cNvPr id="133126" name="Text Box 5">
            <a:extLst>
              <a:ext uri="{FF2B5EF4-FFF2-40B4-BE49-F238E27FC236}">
                <a16:creationId xmlns:a16="http://schemas.microsoft.com/office/drawing/2014/main" id="{5FAE923A-C9B5-BC06-A3AD-133586F1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Example URL: </a:t>
            </a:r>
            <a:r>
              <a:rPr lang="en-US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http://www.aol.com:80</a:t>
            </a:r>
            <a:r>
              <a:rPr lang="en-US" altLang="en-US" sz="2000">
                <a:solidFill>
                  <a:srgbClr val="660033"/>
                </a:solidFill>
                <a:latin typeface="Courier New" panose="02070309020205020404" pitchFamily="49" charset="0"/>
              </a:rPr>
              <a:t>/index.html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Clients use prefix (</a:t>
            </a:r>
            <a:r>
              <a:rPr lang="en-US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http://www.aol.com:80</a:t>
            </a:r>
            <a:r>
              <a:rPr lang="en-US" altLang="en-US" sz="2000"/>
              <a:t>) to infer: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What kind of server to contact (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http</a:t>
            </a:r>
            <a:r>
              <a:rPr lang="en-US" altLang="en-US" sz="1800">
                <a:ea typeface="ＭＳ Ｐゴシック" panose="020B0600070205080204" pitchFamily="34" charset="-128"/>
              </a:rPr>
              <a:t> (Web) server)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Where the server is (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www.aol.com</a:t>
            </a:r>
            <a:r>
              <a:rPr lang="en-US" altLang="en-US" sz="180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What port the server is listening on (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80</a:t>
            </a:r>
            <a:r>
              <a:rPr lang="en-US" altLang="en-US" sz="18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Servers use suffix (</a:t>
            </a:r>
            <a:r>
              <a:rPr lang="en-US" altLang="en-US" sz="2000">
                <a:solidFill>
                  <a:srgbClr val="660033"/>
                </a:solidFill>
                <a:latin typeface="Courier New" panose="02070309020205020404" pitchFamily="49" charset="0"/>
              </a:rPr>
              <a:t>/index.html</a:t>
            </a:r>
            <a:r>
              <a:rPr lang="en-US" altLang="en-US" sz="2000"/>
              <a:t>) to: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Determine if request is for static or dynamic content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No hard and fast rules for this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Historically executables resided in cgi-bin directory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Find file on file system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Initial “/” in suffix denotes home directory for requested content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Minimal suffix is “/”, which servers expand to some default home page (e.g., index.html)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1">
            <a:extLst>
              <a:ext uri="{FF2B5EF4-FFF2-40B4-BE49-F238E27FC236}">
                <a16:creationId xmlns:a16="http://schemas.microsoft.com/office/drawing/2014/main" id="{5A1823F8-B6F3-2CA7-F459-88690809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35170" name="Text Box 2">
            <a:extLst>
              <a:ext uri="{FF2B5EF4-FFF2-40B4-BE49-F238E27FC236}">
                <a16:creationId xmlns:a16="http://schemas.microsoft.com/office/drawing/2014/main" id="{A0B66CF8-D1E8-CA2E-5997-1DDC40EED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8F7A5B5D-6745-0BE9-8D37-62D5DC4AE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BF6166-32C3-4433-B2AD-EE656E65E860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4DB5C92D-17DB-83B2-17A6-A31BAEEA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Testing Servers Using </a:t>
            </a:r>
            <a:r>
              <a:rPr lang="en-US" altLang="en-US" sz="3200">
                <a:solidFill>
                  <a:srgbClr val="660033"/>
                </a:solidFill>
                <a:latin typeface="Courier New" panose="02070309020205020404" pitchFamily="49" charset="0"/>
              </a:rPr>
              <a:t>telnet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523399DC-964D-3E79-18FF-CCD23910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telnet</a:t>
            </a:r>
            <a:r>
              <a:rPr lang="en-US" altLang="en-US"/>
              <a:t> program is invaluable for testing servers that transmit ASCII strings over Internet connections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Our simple echo server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Web servers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Mail servers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Usage: 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unix&gt; telnet &lt;host&gt; &lt;portnumber&gt;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Creates a connection with a server running on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&lt;host&gt;</a:t>
            </a:r>
            <a:r>
              <a:rPr lang="en-US" altLang="en-US">
                <a:ea typeface="ＭＳ Ｐゴシック" panose="020B0600070205080204" pitchFamily="34" charset="-128"/>
              </a:rPr>
              <a:t> and  listening on port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&lt;portnumber&gt;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>
            <a:extLst>
              <a:ext uri="{FF2B5EF4-FFF2-40B4-BE49-F238E27FC236}">
                <a16:creationId xmlns:a16="http://schemas.microsoft.com/office/drawing/2014/main" id="{0375774D-215A-8C4C-18ED-932C44D6A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37219" name="Text Box 2">
            <a:extLst>
              <a:ext uri="{FF2B5EF4-FFF2-40B4-BE49-F238E27FC236}">
                <a16:creationId xmlns:a16="http://schemas.microsoft.com/office/drawing/2014/main" id="{36B687B9-D9B5-B267-E4F9-97187E738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37220" name="Text Box 3">
            <a:extLst>
              <a:ext uri="{FF2B5EF4-FFF2-40B4-BE49-F238E27FC236}">
                <a16:creationId xmlns:a16="http://schemas.microsoft.com/office/drawing/2014/main" id="{B6CCF3FD-50BC-512F-F19E-CD8055E4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FF4B0B-0608-4A16-AEE5-9D993F9EBD06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7221" name="Text Box 4">
            <a:extLst>
              <a:ext uri="{FF2B5EF4-FFF2-40B4-BE49-F238E27FC236}">
                <a16:creationId xmlns:a16="http://schemas.microsoft.com/office/drawing/2014/main" id="{9389A7A6-D79D-5E17-843E-7AADE59C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4338"/>
            <a:ext cx="7818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Anatomy of an HTTP Transaction</a:t>
            </a:r>
          </a:p>
        </p:txBody>
      </p:sp>
      <p:sp>
        <p:nvSpPr>
          <p:cNvPr id="137222" name="Rectangle 5">
            <a:extLst>
              <a:ext uri="{FF2B5EF4-FFF2-40B4-BE49-F238E27FC236}">
                <a16:creationId xmlns:a16="http://schemas.microsoft.com/office/drawing/2014/main" id="{01091E00-D290-6B83-B3A2-FE80BF184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1206500"/>
            <a:ext cx="8809038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unix&gt; </a:t>
            </a:r>
            <a:r>
              <a:rPr lang="en-US" altLang="en-US" sz="1600" i="1">
                <a:latin typeface="Courier New" panose="02070309020205020404" pitchFamily="49" charset="0"/>
              </a:rPr>
              <a:t>telnet www.rice.edu 80</a:t>
            </a:r>
            <a:r>
              <a:rPr lang="en-US" altLang="en-US" sz="1600">
                <a:latin typeface="Courier New" panose="02070309020205020404" pitchFamily="49" charset="0"/>
              </a:rPr>
              <a:t>       </a:t>
            </a:r>
            <a:r>
              <a:rPr lang="en-US" altLang="en-US" sz="1600" i="1">
                <a:latin typeface="Arial" panose="020B0604020202020204" pitchFamily="34" charset="0"/>
              </a:rPr>
              <a:t>Client: open connection to server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Trying 128.42.206.11...            </a:t>
            </a:r>
            <a:r>
              <a:rPr lang="en-US" altLang="en-US" sz="1600" i="1">
                <a:latin typeface="Arial" panose="020B0604020202020204" pitchFamily="34" charset="0"/>
              </a:rPr>
              <a:t>Telnet prints 3 lines to the terminal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Connected to www.netfu.rice.edu.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Escape character is '^]'.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GET / HTTP/1.1                     </a:t>
            </a:r>
            <a:r>
              <a:rPr lang="en-US" altLang="en-US" sz="1600" i="1">
                <a:latin typeface="Arial" panose="020B0604020202020204" pitchFamily="34" charset="0"/>
              </a:rPr>
              <a:t>Client: </a:t>
            </a:r>
            <a:r>
              <a:rPr lang="en-US" altLang="en-US" sz="1600" i="1">
                <a:solidFill>
                  <a:srgbClr val="FF0000"/>
                </a:solidFill>
                <a:latin typeface="Arial" panose="020B0604020202020204" pitchFamily="34" charset="0"/>
              </a:rPr>
              <a:t>request line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Host: www.rice.edu                 </a:t>
            </a:r>
            <a:r>
              <a:rPr lang="en-US" altLang="en-US" sz="1600" i="1">
                <a:latin typeface="Arial" panose="020B0604020202020204" pitchFamily="34" charset="0"/>
              </a:rPr>
              <a:t>Client: required HTTP/1.1 HOST header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                       </a:t>
            </a:r>
            <a:r>
              <a:rPr lang="en-US" altLang="en-US" sz="1600" i="1">
                <a:latin typeface="Arial" panose="020B0604020202020204" pitchFamily="34" charset="0"/>
              </a:rPr>
              <a:t>Client: empty line terminates headers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HTTP/1.1 200 OK                    </a:t>
            </a:r>
            <a:r>
              <a:rPr lang="en-US" altLang="en-US" sz="1600" i="1">
                <a:latin typeface="Arial" panose="020B0604020202020204" pitchFamily="34" charset="0"/>
              </a:rPr>
              <a:t>Server: </a:t>
            </a:r>
            <a:r>
              <a:rPr lang="en-US" altLang="en-US" sz="1600" i="1">
                <a:solidFill>
                  <a:srgbClr val="FF0000"/>
                </a:solidFill>
                <a:latin typeface="Arial" panose="020B0604020202020204" pitchFamily="34" charset="0"/>
              </a:rPr>
              <a:t>response line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Date: Thu, 5 Apr 2018 &lt;..snip..&gt;   </a:t>
            </a:r>
            <a:r>
              <a:rPr lang="en-US" altLang="en-US" sz="1600" i="1">
                <a:latin typeface="Arial" panose="020B0604020202020204" pitchFamily="34" charset="0"/>
              </a:rPr>
              <a:t>Server: followed by 8 </a:t>
            </a:r>
            <a:r>
              <a:rPr lang="en-US" altLang="en-US" sz="1600" i="1">
                <a:solidFill>
                  <a:srgbClr val="FF0000"/>
                </a:solidFill>
                <a:latin typeface="Arial" panose="020B0604020202020204" pitchFamily="34" charset="0"/>
              </a:rPr>
              <a:t>response headers</a:t>
            </a:r>
            <a:endParaRPr lang="en-US" altLang="en-US" sz="1600" i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Server: Apache/2.4.6 (Red Hat Enterprise Linux) &lt;..snip..&gt;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Accept-Ranges: bytes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&lt;..snip..&gt;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Transfer-Encoding: chunked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Content-Type: text/html; charset=UTF-8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                       </a:t>
            </a:r>
            <a:r>
              <a:rPr lang="en-US" altLang="en-US" sz="1600" i="1">
                <a:latin typeface="Arial" panose="020B0604020202020204" pitchFamily="34" charset="0"/>
              </a:rPr>
              <a:t>Server: empty line (“</a:t>
            </a:r>
            <a:r>
              <a:rPr lang="en-US" altLang="ja-JP" sz="1600" i="1">
                <a:latin typeface="Courier New" panose="02070309020205020404" pitchFamily="49" charset="0"/>
              </a:rPr>
              <a:t>\r\n</a:t>
            </a:r>
            <a:r>
              <a:rPr lang="en-US" altLang="en-US" sz="1600" i="1">
                <a:latin typeface="Arial" panose="020B0604020202020204" pitchFamily="34" charset="0"/>
              </a:rPr>
              <a:t>”</a:t>
            </a:r>
            <a:r>
              <a:rPr lang="en-US" altLang="ja-JP" sz="1600" i="1">
                <a:latin typeface="Arial" panose="020B0604020202020204" pitchFamily="34" charset="0"/>
              </a:rPr>
              <a:t>) terminates hdrs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15e3                               </a:t>
            </a:r>
            <a:r>
              <a:rPr lang="en-US" altLang="en-US" sz="1600" i="1">
                <a:latin typeface="Arial" panose="020B0604020202020204" pitchFamily="34" charset="0"/>
              </a:rPr>
              <a:t>Server: first line in </a:t>
            </a:r>
            <a:r>
              <a:rPr lang="en-US" altLang="en-US" sz="1600" i="1">
                <a:solidFill>
                  <a:srgbClr val="FF0000"/>
                </a:solidFill>
                <a:latin typeface="Arial" panose="020B0604020202020204" pitchFamily="34" charset="0"/>
              </a:rPr>
              <a:t>response body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latin typeface="Courier New" panose="02070309020205020404" pitchFamily="49" charset="0"/>
              </a:rPr>
              <a:t>&lt;..snip..&gt;</a:t>
            </a:r>
            <a:r>
              <a:rPr lang="en-US" altLang="en-US" sz="1600">
                <a:latin typeface="Courier New" panose="02070309020205020404" pitchFamily="49" charset="0"/>
              </a:rPr>
              <a:t>                         </a:t>
            </a:r>
            <a:r>
              <a:rPr lang="en-US" altLang="en-US" sz="1600" i="1">
                <a:latin typeface="Arial" panose="020B0604020202020204" pitchFamily="34" charset="0"/>
              </a:rPr>
              <a:t>Server: HTML content not shown.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0                                  </a:t>
            </a:r>
            <a:r>
              <a:rPr lang="en-US" altLang="en-US" sz="1600" i="1">
                <a:latin typeface="Arial" panose="020B0604020202020204" pitchFamily="34" charset="0"/>
              </a:rPr>
              <a:t>Server: last line in response body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Connection closed by foreign host. </a:t>
            </a:r>
            <a:r>
              <a:rPr lang="en-US" altLang="en-US" sz="1600" i="1">
                <a:latin typeface="Arial" panose="020B0604020202020204" pitchFamily="34" charset="0"/>
              </a:rPr>
              <a:t>Server: closes connection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unix&gt;                              </a:t>
            </a:r>
            <a:r>
              <a:rPr lang="en-US" altLang="en-US" sz="1600" i="1">
                <a:latin typeface="Arial" panose="020B0604020202020204" pitchFamily="34" charset="0"/>
              </a:rPr>
              <a:t>Client: closes connection and terminates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>
            <a:extLst>
              <a:ext uri="{FF2B5EF4-FFF2-40B4-BE49-F238E27FC236}">
                <a16:creationId xmlns:a16="http://schemas.microsoft.com/office/drawing/2014/main" id="{5D211FDE-CC80-693F-B788-53456E73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39267" name="Text Box 2">
            <a:extLst>
              <a:ext uri="{FF2B5EF4-FFF2-40B4-BE49-F238E27FC236}">
                <a16:creationId xmlns:a16="http://schemas.microsoft.com/office/drawing/2014/main" id="{E62F5064-B43C-4E5E-6A6E-3CB62E75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39268" name="Text Box 3">
            <a:extLst>
              <a:ext uri="{FF2B5EF4-FFF2-40B4-BE49-F238E27FC236}">
                <a16:creationId xmlns:a16="http://schemas.microsoft.com/office/drawing/2014/main" id="{E4151C1C-CB20-C783-CBAF-7E53A300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74BED9-51FF-4072-904B-B7159B59D0BF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9269" name="Text Box 4">
            <a:extLst>
              <a:ext uri="{FF2B5EF4-FFF2-40B4-BE49-F238E27FC236}">
                <a16:creationId xmlns:a16="http://schemas.microsoft.com/office/drawing/2014/main" id="{29DFE80B-93D0-EA20-9F28-CB65596A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HTTP Requests</a:t>
            </a:r>
          </a:p>
        </p:txBody>
      </p:sp>
      <p:sp>
        <p:nvSpPr>
          <p:cNvPr id="139270" name="Text Box 5">
            <a:extLst>
              <a:ext uri="{FF2B5EF4-FFF2-40B4-BE49-F238E27FC236}">
                <a16:creationId xmlns:a16="http://schemas.microsoft.com/office/drawing/2014/main" id="{93BA2EA7-E2A6-28FD-C6B5-B335E7BC4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HTTP request is a request line, followed by zero or more request headers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Request line: </a:t>
            </a:r>
            <a:r>
              <a:rPr lang="en-US" altLang="en-US">
                <a:latin typeface="Courier New" panose="02070309020205020404" pitchFamily="49" charset="0"/>
              </a:rPr>
              <a:t>&lt;method&gt; &lt;uri&gt; &lt;version&gt;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&lt;method&gt;</a:t>
            </a:r>
            <a:r>
              <a:rPr lang="en-US" altLang="en-US">
                <a:ea typeface="ＭＳ Ｐゴシック" panose="020B0600070205080204" pitchFamily="34" charset="-128"/>
              </a:rPr>
              <a:t> is either GET, POST, OPTIONS, HEAD, PUT, DELETE, or TRACE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&lt;uri&gt;</a:t>
            </a:r>
            <a:r>
              <a:rPr lang="en-US" altLang="en-US">
                <a:ea typeface="ＭＳ Ｐゴシック" panose="020B0600070205080204" pitchFamily="34" charset="-128"/>
              </a:rPr>
              <a:t> is typically URL for proxies, URL suffix for servers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&lt;version&gt;</a:t>
            </a:r>
            <a:r>
              <a:rPr lang="en-US" altLang="en-US">
                <a:ea typeface="ＭＳ Ｐゴシック" panose="020B0600070205080204" pitchFamily="34" charset="-128"/>
              </a:rPr>
              <a:t> is HTTP version of request (HTTP/1.0 or HTTP/1.1)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>
            <a:extLst>
              <a:ext uri="{FF2B5EF4-FFF2-40B4-BE49-F238E27FC236}">
                <a16:creationId xmlns:a16="http://schemas.microsoft.com/office/drawing/2014/main" id="{4CFEA7D5-449A-4D2B-D6BB-98AD7E427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41315" name="Text Box 2">
            <a:extLst>
              <a:ext uri="{FF2B5EF4-FFF2-40B4-BE49-F238E27FC236}">
                <a16:creationId xmlns:a16="http://schemas.microsoft.com/office/drawing/2014/main" id="{0F92B370-A78B-8E22-6949-F68FD80A3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41316" name="Text Box 3">
            <a:extLst>
              <a:ext uri="{FF2B5EF4-FFF2-40B4-BE49-F238E27FC236}">
                <a16:creationId xmlns:a16="http://schemas.microsoft.com/office/drawing/2014/main" id="{22C2E331-31CC-CF8B-3AB8-426C2F75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ABDD519-7178-4A98-A037-1D818AF983CD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1317" name="Text Box 4">
            <a:extLst>
              <a:ext uri="{FF2B5EF4-FFF2-40B4-BE49-F238E27FC236}">
                <a16:creationId xmlns:a16="http://schemas.microsoft.com/office/drawing/2014/main" id="{5DCDE7F8-331E-4F03-D663-2B996B57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HTTP Requests (cont)</a:t>
            </a:r>
          </a:p>
        </p:txBody>
      </p:sp>
      <p:sp>
        <p:nvSpPr>
          <p:cNvPr id="141318" name="Text Box 5">
            <a:extLst>
              <a:ext uri="{FF2B5EF4-FFF2-40B4-BE49-F238E27FC236}">
                <a16:creationId xmlns:a16="http://schemas.microsoft.com/office/drawing/2014/main" id="{649D87DF-C78C-8C34-D0E5-6FED4796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HTTP methods: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GET: Retrieve static or dynamic content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Arguments for dynamic content are in URI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Workhorse method (99% of requests)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POST: Retrieve dynamic content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Arguments for dynamic content are in the request body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OPTIONS: Get server or file attributes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HEAD: Like GET but no data in response body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PUT: Write a file to the server!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DELETE: Delete a file on the server!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TRACE: Echo request in response body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Useful for debugging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>
            <a:extLst>
              <a:ext uri="{FF2B5EF4-FFF2-40B4-BE49-F238E27FC236}">
                <a16:creationId xmlns:a16="http://schemas.microsoft.com/office/drawing/2014/main" id="{A91E7C1A-875B-EE0F-F0C4-0B1B2107A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43363" name="Text Box 2">
            <a:extLst>
              <a:ext uri="{FF2B5EF4-FFF2-40B4-BE49-F238E27FC236}">
                <a16:creationId xmlns:a16="http://schemas.microsoft.com/office/drawing/2014/main" id="{58A76CED-5EFA-B0E3-8077-1420D072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43364" name="Text Box 3">
            <a:extLst>
              <a:ext uri="{FF2B5EF4-FFF2-40B4-BE49-F238E27FC236}">
                <a16:creationId xmlns:a16="http://schemas.microsoft.com/office/drawing/2014/main" id="{66A4271B-DEF3-292A-E00E-D4BFE2C3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559942-06F0-49DC-BA0C-879E1C2B5180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365" name="Text Box 4">
            <a:extLst>
              <a:ext uri="{FF2B5EF4-FFF2-40B4-BE49-F238E27FC236}">
                <a16:creationId xmlns:a16="http://schemas.microsoft.com/office/drawing/2014/main" id="{FBEDBFFE-0474-49B1-5A4A-60DB3BC0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HTTP Requests (cont)</a:t>
            </a:r>
          </a:p>
        </p:txBody>
      </p:sp>
      <p:sp>
        <p:nvSpPr>
          <p:cNvPr id="143366" name="Text Box 5">
            <a:extLst>
              <a:ext uri="{FF2B5EF4-FFF2-40B4-BE49-F238E27FC236}">
                <a16:creationId xmlns:a16="http://schemas.microsoft.com/office/drawing/2014/main" id="{87E2142A-3B45-2AEB-9362-7758642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5344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Request headers: </a:t>
            </a:r>
            <a:r>
              <a:rPr lang="en-US" altLang="en-US">
                <a:latin typeface="Courier New" panose="02070309020205020404" pitchFamily="49" charset="0"/>
              </a:rPr>
              <a:t>&lt;header name&gt;: &lt;header data&gt;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Provide additional information to the server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Major differences between HTTP/1.1 and HTTP/1.0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HTTP/1.0 uses a new connection for each transaction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HTTP/1.1 also supports persistent connections 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Multiple transactions over the same connection</a:t>
            </a:r>
          </a:p>
          <a:p>
            <a:pPr lvl="2" eaLnBrk="1" hangingPunct="1">
              <a:buFont typeface="Courier New" panose="02070309020205020404" pitchFamily="49" charset="0"/>
              <a:buChar char="•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Connection: Keep-Alive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HTTP/1.1 requires HOST header</a:t>
            </a:r>
          </a:p>
          <a:p>
            <a:pPr lvl="2" eaLnBrk="1" hangingPunct="1">
              <a:buFont typeface="Courier New" panose="02070309020205020404" pitchFamily="49" charset="0"/>
              <a:buChar char="•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Host: www.rice.com</a:t>
            </a:r>
            <a:r>
              <a:rPr lang="en-US" altLang="en-US" sz="1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HTTP/1.1 adds additional support for caching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>
            <a:extLst>
              <a:ext uri="{FF2B5EF4-FFF2-40B4-BE49-F238E27FC236}">
                <a16:creationId xmlns:a16="http://schemas.microsoft.com/office/drawing/2014/main" id="{79767DAF-20A8-CF95-751C-295E8B4B7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45411" name="Text Box 2">
            <a:extLst>
              <a:ext uri="{FF2B5EF4-FFF2-40B4-BE49-F238E27FC236}">
                <a16:creationId xmlns:a16="http://schemas.microsoft.com/office/drawing/2014/main" id="{E69046C4-193A-331B-3121-39490ECEA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45412" name="Text Box 3">
            <a:extLst>
              <a:ext uri="{FF2B5EF4-FFF2-40B4-BE49-F238E27FC236}">
                <a16:creationId xmlns:a16="http://schemas.microsoft.com/office/drawing/2014/main" id="{81AB5049-E39F-7EC4-80BE-B6609628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8A8B20-A3F5-4F2E-9DD4-AE32CCE7A5AD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5413" name="Text Box 4">
            <a:extLst>
              <a:ext uri="{FF2B5EF4-FFF2-40B4-BE49-F238E27FC236}">
                <a16:creationId xmlns:a16="http://schemas.microsoft.com/office/drawing/2014/main" id="{68BEAEEC-F2EE-2A66-DA85-0AFAA1B2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HTTP Responses</a:t>
            </a:r>
          </a:p>
        </p:txBody>
      </p:sp>
      <p:sp>
        <p:nvSpPr>
          <p:cNvPr id="145414" name="Text Box 5">
            <a:extLst>
              <a:ext uri="{FF2B5EF4-FFF2-40B4-BE49-F238E27FC236}">
                <a16:creationId xmlns:a16="http://schemas.microsoft.com/office/drawing/2014/main" id="{D857657C-2920-07F8-01F9-1F475DF2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HTTP response is a response line followed by zero or more response headers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Response line: </a:t>
            </a:r>
            <a:r>
              <a:rPr lang="en-US" altLang="en-US" sz="2000">
                <a:latin typeface="Courier New" panose="02070309020205020404" pitchFamily="49" charset="0"/>
              </a:rPr>
              <a:t>&lt;version&gt; &lt;status code&gt; &lt;status msg&gt;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&lt;version&gt;</a:t>
            </a:r>
            <a:r>
              <a:rPr lang="en-US" altLang="en-US" sz="1800">
                <a:ea typeface="ＭＳ Ｐゴシック" panose="020B0600070205080204" pitchFamily="34" charset="-128"/>
              </a:rPr>
              <a:t> is HTTP version of the response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&lt;status code&gt;</a:t>
            </a:r>
            <a:r>
              <a:rPr lang="en-US" altLang="en-US" sz="1800">
                <a:ea typeface="ＭＳ Ｐゴシック" panose="020B0600070205080204" pitchFamily="34" charset="-128"/>
              </a:rPr>
              <a:t> is numeric status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&lt;status msg&gt;</a:t>
            </a:r>
            <a:r>
              <a:rPr lang="en-US" altLang="en-US" sz="1800">
                <a:ea typeface="ＭＳ Ｐゴシック" panose="020B0600070205080204" pitchFamily="34" charset="-128"/>
              </a:rPr>
              <a:t> is corresponding English text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200 	OK		Request was handled without error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403	Forbidden	Server lacks permission to access file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404	Not found	Server couldn’t find the file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Response headers: </a:t>
            </a:r>
            <a:r>
              <a:rPr lang="en-US" altLang="en-US" sz="2000">
                <a:latin typeface="Courier New" panose="02070309020205020404" pitchFamily="49" charset="0"/>
              </a:rPr>
              <a:t>&lt;header name&gt;: &lt;header data&gt;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Provide additional information about response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Content-Type</a:t>
            </a:r>
            <a:r>
              <a:rPr lang="en-US" altLang="en-US" sz="1800">
                <a:ea typeface="ＭＳ Ｐゴシック" panose="020B0600070205080204" pitchFamily="34" charset="-128"/>
              </a:rPr>
              <a:t>: MIME type of content in response body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Content-Length</a:t>
            </a:r>
            <a:r>
              <a:rPr lang="en-US" altLang="en-US" sz="1800">
                <a:ea typeface="ＭＳ Ｐゴシック" panose="020B0600070205080204" pitchFamily="34" charset="-128"/>
              </a:rPr>
              <a:t>: Length of content in response body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>
            <a:extLst>
              <a:ext uri="{FF2B5EF4-FFF2-40B4-BE49-F238E27FC236}">
                <a16:creationId xmlns:a16="http://schemas.microsoft.com/office/drawing/2014/main" id="{666D304F-03B1-0C06-80C8-B60A99B4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47459" name="Text Box 2">
            <a:extLst>
              <a:ext uri="{FF2B5EF4-FFF2-40B4-BE49-F238E27FC236}">
                <a16:creationId xmlns:a16="http://schemas.microsoft.com/office/drawing/2014/main" id="{A381E86C-3D74-7844-FC4D-7411CE9E3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47460" name="Text Box 3">
            <a:extLst>
              <a:ext uri="{FF2B5EF4-FFF2-40B4-BE49-F238E27FC236}">
                <a16:creationId xmlns:a16="http://schemas.microsoft.com/office/drawing/2014/main" id="{35FC4638-F34E-6387-2262-D8E03D8BD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101221-3669-4D7E-B58B-E29C64ED9A68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7461" name="Text Box 4">
            <a:extLst>
              <a:ext uri="{FF2B5EF4-FFF2-40B4-BE49-F238E27FC236}">
                <a16:creationId xmlns:a16="http://schemas.microsoft.com/office/drawing/2014/main" id="{76DF0928-0095-DBA7-47D6-9DDEF2A4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Proxies</a:t>
            </a:r>
          </a:p>
        </p:txBody>
      </p:sp>
      <p:sp>
        <p:nvSpPr>
          <p:cNvPr id="147462" name="Text Box 5">
            <a:extLst>
              <a:ext uri="{FF2B5EF4-FFF2-40B4-BE49-F238E27FC236}">
                <a16:creationId xmlns:a16="http://schemas.microsoft.com/office/drawing/2014/main" id="{6D8C4D4C-12B4-1567-1C85-B17E8FB6E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A </a:t>
            </a:r>
            <a:r>
              <a:rPr lang="en-US" altLang="en-US" i="1"/>
              <a:t>proxy</a:t>
            </a:r>
            <a:r>
              <a:rPr lang="en-US" altLang="en-US"/>
              <a:t> is an intermediary between a client and an origin server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To the client, the proxy acts like a server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To the server, the proxy acts like a client</a:t>
            </a:r>
          </a:p>
        </p:txBody>
      </p:sp>
      <p:sp>
        <p:nvSpPr>
          <p:cNvPr id="147463" name="Oval 6">
            <a:extLst>
              <a:ext uri="{FF2B5EF4-FFF2-40B4-BE49-F238E27FC236}">
                <a16:creationId xmlns:a16="http://schemas.microsoft.com/office/drawing/2014/main" id="{0213C206-E3EE-DA7E-6759-D6223F26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47464" name="Oval 7">
            <a:extLst>
              <a:ext uri="{FF2B5EF4-FFF2-40B4-BE49-F238E27FC236}">
                <a16:creationId xmlns:a16="http://schemas.microsoft.com/office/drawing/2014/main" id="{0380DA45-9D4D-C9CC-6C84-ACFF8F45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Proxy</a:t>
            </a:r>
          </a:p>
        </p:txBody>
      </p:sp>
      <p:sp>
        <p:nvSpPr>
          <p:cNvPr id="147465" name="Oval 8">
            <a:extLst>
              <a:ext uri="{FF2B5EF4-FFF2-40B4-BE49-F238E27FC236}">
                <a16:creationId xmlns:a16="http://schemas.microsoft.com/office/drawing/2014/main" id="{96E04685-FC5D-ADF2-EE40-BFA19113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Origin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Server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E5362E0A-0497-206F-04AD-B3890A227287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2055813" cy="425450"/>
            <a:chOff x="1008" y="1968"/>
            <a:chExt cx="1295" cy="268"/>
          </a:xfrm>
        </p:grpSpPr>
        <p:sp>
          <p:nvSpPr>
            <p:cNvPr id="147476" name="Line 10">
              <a:extLst>
                <a:ext uri="{FF2B5EF4-FFF2-40B4-BE49-F238E27FC236}">
                  <a16:creationId xmlns:a16="http://schemas.microsoft.com/office/drawing/2014/main" id="{5C817F04-BDED-2D8A-F924-2A239EC28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37"/>
              <a:ext cx="1295" cy="0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77" name="Text Box 11">
              <a:extLst>
                <a:ext uri="{FF2B5EF4-FFF2-40B4-BE49-F238E27FC236}">
                  <a16:creationId xmlns:a16="http://schemas.microsoft.com/office/drawing/2014/main" id="{1608A971-A288-8EE8-2F37-773C171FC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" y="1968"/>
              <a:ext cx="79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HTTP request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9153EB3B-A77B-C753-45D7-071AFD3C0C9E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138488"/>
            <a:ext cx="2055813" cy="411162"/>
            <a:chOff x="2928" y="1977"/>
            <a:chExt cx="1295" cy="259"/>
          </a:xfrm>
        </p:grpSpPr>
        <p:sp>
          <p:nvSpPr>
            <p:cNvPr id="147474" name="Line 13">
              <a:extLst>
                <a:ext uri="{FF2B5EF4-FFF2-40B4-BE49-F238E27FC236}">
                  <a16:creationId xmlns:a16="http://schemas.microsoft.com/office/drawing/2014/main" id="{452BE658-7B5F-E78E-B5AF-67BE6C953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37"/>
              <a:ext cx="1295" cy="0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75" name="Text Box 14">
              <a:extLst>
                <a:ext uri="{FF2B5EF4-FFF2-40B4-BE49-F238E27FC236}">
                  <a16:creationId xmlns:a16="http://schemas.microsoft.com/office/drawing/2014/main" id="{07E5DC1B-7A7D-C76E-1666-737610C18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0" y="1977"/>
              <a:ext cx="79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HTTP request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0EE14EBD-ADA1-6FBA-9182-13929C677B7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008438"/>
            <a:ext cx="2055813" cy="411162"/>
            <a:chOff x="2880" y="2525"/>
            <a:chExt cx="1295" cy="259"/>
          </a:xfrm>
        </p:grpSpPr>
        <p:sp>
          <p:nvSpPr>
            <p:cNvPr id="147472" name="Line 16">
              <a:extLst>
                <a:ext uri="{FF2B5EF4-FFF2-40B4-BE49-F238E27FC236}">
                  <a16:creationId xmlns:a16="http://schemas.microsoft.com/office/drawing/2014/main" id="{9DA9D7F1-C251-AED9-4DAC-46146F099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525"/>
              <a:ext cx="1295" cy="0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73" name="Text Box 17">
              <a:extLst>
                <a:ext uri="{FF2B5EF4-FFF2-40B4-BE49-F238E27FC236}">
                  <a16:creationId xmlns:a16="http://schemas.microsoft.com/office/drawing/2014/main" id="{78127B20-7ADD-F51D-4259-3114033D5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" y="2573"/>
              <a:ext cx="8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HTTP response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37C486CB-55BF-E090-D8C0-33A4018565F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08438"/>
            <a:ext cx="2055813" cy="411162"/>
            <a:chOff x="960" y="2525"/>
            <a:chExt cx="1295" cy="259"/>
          </a:xfrm>
        </p:grpSpPr>
        <p:sp>
          <p:nvSpPr>
            <p:cNvPr id="147470" name="Line 19">
              <a:extLst>
                <a:ext uri="{FF2B5EF4-FFF2-40B4-BE49-F238E27FC236}">
                  <a16:creationId xmlns:a16="http://schemas.microsoft.com/office/drawing/2014/main" id="{EBEE5C89-637C-CD8C-263E-52EE88679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525"/>
              <a:ext cx="1295" cy="0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71" name="Text Box 20">
              <a:extLst>
                <a:ext uri="{FF2B5EF4-FFF2-40B4-BE49-F238E27FC236}">
                  <a16:creationId xmlns:a16="http://schemas.microsoft.com/office/drawing/2014/main" id="{32E9CE18-4788-0079-2836-07A49AC96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2573"/>
              <a:ext cx="8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HTTP response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>
            <a:extLst>
              <a:ext uri="{FF2B5EF4-FFF2-40B4-BE49-F238E27FC236}">
                <a16:creationId xmlns:a16="http://schemas.microsoft.com/office/drawing/2014/main" id="{745E02B7-E068-F84B-0BBF-81536F2C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49507" name="Text Box 2">
            <a:extLst>
              <a:ext uri="{FF2B5EF4-FFF2-40B4-BE49-F238E27FC236}">
                <a16:creationId xmlns:a16="http://schemas.microsoft.com/office/drawing/2014/main" id="{C20DF43A-1415-7540-6ECC-A5B70C3D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49508" name="Text Box 3">
            <a:extLst>
              <a:ext uri="{FF2B5EF4-FFF2-40B4-BE49-F238E27FC236}">
                <a16:creationId xmlns:a16="http://schemas.microsoft.com/office/drawing/2014/main" id="{51B68099-90EB-B671-0081-59C7168F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8D02B0-F62B-4613-8946-935C793758FB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9509" name="Rectangle 4">
            <a:extLst>
              <a:ext uri="{FF2B5EF4-FFF2-40B4-BE49-F238E27FC236}">
                <a16:creationId xmlns:a16="http://schemas.microsoft.com/office/drawing/2014/main" id="{8126DD79-C99A-1286-EB07-CD0FC2A58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3151188"/>
            <a:ext cx="2322513" cy="1416050"/>
          </a:xfrm>
          <a:prstGeom prst="rect">
            <a:avLst/>
          </a:prstGeom>
          <a:solidFill>
            <a:srgbClr val="FFFF99"/>
          </a:solidFill>
          <a:ln w="126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9510" name="Rectangle 5">
            <a:extLst>
              <a:ext uri="{FF2B5EF4-FFF2-40B4-BE49-F238E27FC236}">
                <a16:creationId xmlns:a16="http://schemas.microsoft.com/office/drawing/2014/main" id="{8F5A1FAE-4EA6-6C38-1AC5-9A81CA6C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4800600" cy="3335338"/>
          </a:xfrm>
          <a:prstGeom prst="rect">
            <a:avLst/>
          </a:prstGeom>
          <a:solidFill>
            <a:srgbClr val="FFFF99"/>
          </a:solidFill>
          <a:ln w="126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9511" name="Text Box 6">
            <a:extLst>
              <a:ext uri="{FF2B5EF4-FFF2-40B4-BE49-F238E27FC236}">
                <a16:creationId xmlns:a16="http://schemas.microsoft.com/office/drawing/2014/main" id="{AF4A6E5D-E390-3673-43A3-6DBA07C7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Why Proxies?</a:t>
            </a:r>
          </a:p>
        </p:txBody>
      </p:sp>
      <p:sp>
        <p:nvSpPr>
          <p:cNvPr id="149512" name="Text Box 7">
            <a:extLst>
              <a:ext uri="{FF2B5EF4-FFF2-40B4-BE49-F238E27FC236}">
                <a16:creationId xmlns:a16="http://schemas.microsoft.com/office/drawing/2014/main" id="{A5A53E3B-60E8-B20D-2DCB-E5A5F9F3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Can perform useful functions as requests and responses pass through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Examples: Caching, logging, anonymization</a:t>
            </a:r>
          </a:p>
        </p:txBody>
      </p:sp>
      <p:sp>
        <p:nvSpPr>
          <p:cNvPr id="149513" name="Oval 8">
            <a:extLst>
              <a:ext uri="{FF2B5EF4-FFF2-40B4-BE49-F238E27FC236}">
                <a16:creationId xmlns:a16="http://schemas.microsoft.com/office/drawing/2014/main" id="{851E745C-E35C-EBAF-316C-254CFB5A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44788"/>
            <a:ext cx="1065213" cy="989012"/>
          </a:xfrm>
          <a:prstGeom prst="ellipse">
            <a:avLst/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Client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49514" name="Oval 9">
            <a:extLst>
              <a:ext uri="{FF2B5EF4-FFF2-40B4-BE49-F238E27FC236}">
                <a16:creationId xmlns:a16="http://schemas.microsoft.com/office/drawing/2014/main" id="{A1F2D9C9-C980-C431-926A-91196953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52825"/>
            <a:ext cx="1065213" cy="989013"/>
          </a:xfrm>
          <a:prstGeom prst="ellipse">
            <a:avLst/>
          </a:prstGeom>
          <a:solidFill>
            <a:srgbClr val="CCFFFF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Proxy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cache</a:t>
            </a:r>
          </a:p>
        </p:txBody>
      </p:sp>
      <p:sp>
        <p:nvSpPr>
          <p:cNvPr id="149515" name="Oval 10">
            <a:extLst>
              <a:ext uri="{FF2B5EF4-FFF2-40B4-BE49-F238E27FC236}">
                <a16:creationId xmlns:a16="http://schemas.microsoft.com/office/drawing/2014/main" id="{ADA9D9B1-F2C8-41C2-00CA-6D76BC02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575" y="3460750"/>
            <a:ext cx="1065213" cy="989013"/>
          </a:xfrm>
          <a:prstGeom prst="ellipse">
            <a:avLst/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Origin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Server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5870BE63-1D12-0825-070C-F3AA2AF81B04}"/>
              </a:ext>
            </a:extLst>
          </p:cNvPr>
          <p:cNvGrpSpPr>
            <a:grpSpLocks/>
          </p:cNvGrpSpPr>
          <p:nvPr/>
        </p:nvGrpSpPr>
        <p:grpSpPr bwMode="auto">
          <a:xfrm>
            <a:off x="1781175" y="2914650"/>
            <a:ext cx="2166938" cy="736600"/>
            <a:chOff x="1122" y="1836"/>
            <a:chExt cx="1365" cy="464"/>
          </a:xfrm>
        </p:grpSpPr>
        <p:sp>
          <p:nvSpPr>
            <p:cNvPr id="149535" name="Line 12">
              <a:extLst>
                <a:ext uri="{FF2B5EF4-FFF2-40B4-BE49-F238E27FC236}">
                  <a16:creationId xmlns:a16="http://schemas.microsoft.com/office/drawing/2014/main" id="{9D8D1F7E-37B0-3CED-09F9-C5D17264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" y="1993"/>
              <a:ext cx="1358" cy="307"/>
            </a:xfrm>
            <a:prstGeom prst="line">
              <a:avLst/>
            </a:prstGeom>
            <a:noFill/>
            <a:ln w="38160">
              <a:solidFill>
                <a:srgbClr val="00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36" name="Text Box 13">
              <a:extLst>
                <a:ext uri="{FF2B5EF4-FFF2-40B4-BE49-F238E27FC236}">
                  <a16:creationId xmlns:a16="http://schemas.microsoft.com/office/drawing/2014/main" id="{A8305E6E-DB83-D4B2-D8E2-99DA81C5F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1836"/>
              <a:ext cx="117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Request </a:t>
              </a:r>
              <a:r>
                <a:rPr lang="en-US" altLang="en-US" sz="1600">
                  <a:latin typeface="Courier New" panose="02070309020205020404" pitchFamily="49" charset="0"/>
                </a:rPr>
                <a:t>foo.html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0F6AFB1E-6257-EA45-FA27-5C0FA3C3A758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3463925"/>
            <a:ext cx="3186112" cy="334963"/>
            <a:chOff x="3001" y="2182"/>
            <a:chExt cx="2007" cy="211"/>
          </a:xfrm>
        </p:grpSpPr>
        <p:sp>
          <p:nvSpPr>
            <p:cNvPr id="149533" name="Line 15">
              <a:extLst>
                <a:ext uri="{FF2B5EF4-FFF2-40B4-BE49-F238E27FC236}">
                  <a16:creationId xmlns:a16="http://schemas.microsoft.com/office/drawing/2014/main" id="{295A9541-5FDE-0CA3-7569-6895E7CD1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2381"/>
              <a:ext cx="2007" cy="0"/>
            </a:xfrm>
            <a:prstGeom prst="line">
              <a:avLst/>
            </a:prstGeom>
            <a:noFill/>
            <a:ln w="38160">
              <a:solidFill>
                <a:srgbClr val="00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34" name="Text Box 16">
              <a:extLst>
                <a:ext uri="{FF2B5EF4-FFF2-40B4-BE49-F238E27FC236}">
                  <a16:creationId xmlns:a16="http://schemas.microsoft.com/office/drawing/2014/main" id="{DB507631-D520-31DB-3EDA-25B72B202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" y="2182"/>
              <a:ext cx="117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Request </a:t>
              </a:r>
              <a:r>
                <a:rPr lang="en-US" altLang="en-US" sz="1600">
                  <a:latin typeface="Courier New" panose="02070309020205020404" pitchFamily="49" charset="0"/>
                </a:rPr>
                <a:t>foo.html</a:t>
              </a: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865D7E77-6A35-44E3-3442-5BF23E0A40D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957638"/>
            <a:ext cx="3219450" cy="334962"/>
            <a:chOff x="2976" y="2493"/>
            <a:chExt cx="2028" cy="211"/>
          </a:xfrm>
        </p:grpSpPr>
        <p:sp>
          <p:nvSpPr>
            <p:cNvPr id="149531" name="Line 18">
              <a:extLst>
                <a:ext uri="{FF2B5EF4-FFF2-40B4-BE49-F238E27FC236}">
                  <a16:creationId xmlns:a16="http://schemas.microsoft.com/office/drawing/2014/main" id="{C60633C7-DA01-3684-1A01-7A5B1D56E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669"/>
              <a:ext cx="2028" cy="11"/>
            </a:xfrm>
            <a:prstGeom prst="line">
              <a:avLst/>
            </a:prstGeom>
            <a:noFill/>
            <a:ln w="38160">
              <a:solidFill>
                <a:srgbClr val="0066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32" name="Text Box 19">
              <a:extLst>
                <a:ext uri="{FF2B5EF4-FFF2-40B4-BE49-F238E27FC236}">
                  <a16:creationId xmlns:a16="http://schemas.microsoft.com/office/drawing/2014/main" id="{E4B74120-086A-AB63-A8CB-298D62283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2493"/>
              <a:ext cx="7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Courier New" panose="02070309020205020404" pitchFamily="49" charset="0"/>
                </a:rPr>
                <a:t>foo.html</a:t>
              </a:r>
            </a:p>
          </p:txBody>
        </p:sp>
      </p:grpSp>
      <p:grpSp>
        <p:nvGrpSpPr>
          <p:cNvPr id="5" name="Group 20">
            <a:extLst>
              <a:ext uri="{FF2B5EF4-FFF2-40B4-BE49-F238E27FC236}">
                <a16:creationId xmlns:a16="http://schemas.microsoft.com/office/drawing/2014/main" id="{B18DA751-12EE-D6AD-7CD8-A39895B1846C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3411538"/>
            <a:ext cx="2095500" cy="614362"/>
            <a:chOff x="1031" y="2149"/>
            <a:chExt cx="1320" cy="387"/>
          </a:xfrm>
        </p:grpSpPr>
        <p:sp>
          <p:nvSpPr>
            <p:cNvPr id="149529" name="Line 21">
              <a:extLst>
                <a:ext uri="{FF2B5EF4-FFF2-40B4-BE49-F238E27FC236}">
                  <a16:creationId xmlns:a16="http://schemas.microsoft.com/office/drawing/2014/main" id="{2F954FD9-CE56-B090-13F2-48B5319A4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" y="2244"/>
              <a:ext cx="1320" cy="292"/>
            </a:xfrm>
            <a:prstGeom prst="line">
              <a:avLst/>
            </a:prstGeom>
            <a:noFill/>
            <a:ln w="38160">
              <a:solidFill>
                <a:srgbClr val="0066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30" name="Text Box 22">
              <a:extLst>
                <a:ext uri="{FF2B5EF4-FFF2-40B4-BE49-F238E27FC236}">
                  <a16:creationId xmlns:a16="http://schemas.microsoft.com/office/drawing/2014/main" id="{EF362EFD-3DD0-FAA4-AE08-D17A089A3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2149"/>
              <a:ext cx="7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Courier New" panose="02070309020205020404" pitchFamily="49" charset="0"/>
                </a:rPr>
                <a:t>foo.html</a:t>
              </a:r>
            </a:p>
          </p:txBody>
        </p:sp>
      </p:grpSp>
      <p:sp>
        <p:nvSpPr>
          <p:cNvPr id="149520" name="Oval 23">
            <a:extLst>
              <a:ext uri="{FF2B5EF4-FFF2-40B4-BE49-F238E27FC236}">
                <a16:creationId xmlns:a16="http://schemas.microsoft.com/office/drawing/2014/main" id="{32277F2A-4B79-CCC9-1CE3-00ACFF04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7575"/>
            <a:ext cx="1065213" cy="989013"/>
          </a:xfrm>
          <a:prstGeom prst="ellipse">
            <a:avLst/>
          </a:prstGeom>
          <a:solidFill>
            <a:srgbClr val="FF99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Client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EFEC98F0-7E9F-84A1-A1C1-ACC928358A63}"/>
              </a:ext>
            </a:extLst>
          </p:cNvPr>
          <p:cNvGrpSpPr>
            <a:grpSpLocks/>
          </p:cNvGrpSpPr>
          <p:nvPr/>
        </p:nvGrpSpPr>
        <p:grpSpPr bwMode="auto">
          <a:xfrm>
            <a:off x="1003300" y="4187825"/>
            <a:ext cx="2716213" cy="684213"/>
            <a:chOff x="632" y="2638"/>
            <a:chExt cx="1711" cy="431"/>
          </a:xfrm>
        </p:grpSpPr>
        <p:sp>
          <p:nvSpPr>
            <p:cNvPr id="149527" name="Line 25">
              <a:extLst>
                <a:ext uri="{FF2B5EF4-FFF2-40B4-BE49-F238E27FC236}">
                  <a16:creationId xmlns:a16="http://schemas.microsoft.com/office/drawing/2014/main" id="{583DE940-3676-41FF-F12F-888174769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4" y="2637"/>
              <a:ext cx="1329" cy="433"/>
            </a:xfrm>
            <a:prstGeom prst="line">
              <a:avLst/>
            </a:prstGeom>
            <a:noFill/>
            <a:ln w="38160">
              <a:solidFill>
                <a:srgbClr val="00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28" name="Text Box 26">
              <a:extLst>
                <a:ext uri="{FF2B5EF4-FFF2-40B4-BE49-F238E27FC236}">
                  <a16:creationId xmlns:a16="http://schemas.microsoft.com/office/drawing/2014/main" id="{BC2C4F09-76EF-B710-493F-19E47BC3E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" y="2667"/>
              <a:ext cx="117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Request </a:t>
              </a:r>
              <a:r>
                <a:rPr lang="en-US" altLang="en-US" sz="1600">
                  <a:latin typeface="Courier New" panose="02070309020205020404" pitchFamily="49" charset="0"/>
                </a:rPr>
                <a:t>foo.html</a:t>
              </a: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350831E5-A6F2-6D17-D21E-8F2AFFA7E0A6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4546600"/>
            <a:ext cx="2360612" cy="792163"/>
            <a:chOff x="1109" y="2864"/>
            <a:chExt cx="1487" cy="499"/>
          </a:xfrm>
        </p:grpSpPr>
        <p:sp>
          <p:nvSpPr>
            <p:cNvPr id="149525" name="Line 28">
              <a:extLst>
                <a:ext uri="{FF2B5EF4-FFF2-40B4-BE49-F238E27FC236}">
                  <a16:creationId xmlns:a16="http://schemas.microsoft.com/office/drawing/2014/main" id="{34A9C620-981F-72EA-FBA7-C987F498E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2863"/>
              <a:ext cx="1487" cy="490"/>
            </a:xfrm>
            <a:prstGeom prst="line">
              <a:avLst/>
            </a:prstGeom>
            <a:noFill/>
            <a:ln w="38160">
              <a:solidFill>
                <a:srgbClr val="0066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26" name="Text Box 29">
              <a:extLst>
                <a:ext uri="{FF2B5EF4-FFF2-40B4-BE49-F238E27FC236}">
                  <a16:creationId xmlns:a16="http://schemas.microsoft.com/office/drawing/2014/main" id="{B55C32F7-9AD3-299E-09A9-22B84A263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3151"/>
              <a:ext cx="7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660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 b="1">
                  <a:solidFill>
                    <a:srgbClr val="000066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1"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Courier New" panose="02070309020205020404" pitchFamily="49" charset="0"/>
                </a:rPr>
                <a:t>foo.html</a:t>
              </a:r>
            </a:p>
          </p:txBody>
        </p:sp>
      </p:grpSp>
      <p:sp>
        <p:nvSpPr>
          <p:cNvPr id="149523" name="Text Box 30">
            <a:extLst>
              <a:ext uri="{FF2B5EF4-FFF2-40B4-BE49-F238E27FC236}">
                <a16:creationId xmlns:a16="http://schemas.microsoft.com/office/drawing/2014/main" id="{F5766EFE-8CCD-3954-DFB8-040ABB36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6019800"/>
            <a:ext cx="263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Fast inexpensive local network</a:t>
            </a:r>
          </a:p>
        </p:txBody>
      </p:sp>
      <p:sp>
        <p:nvSpPr>
          <p:cNvPr id="149524" name="Text Box 31">
            <a:extLst>
              <a:ext uri="{FF2B5EF4-FFF2-40B4-BE49-F238E27FC236}">
                <a16:creationId xmlns:a16="http://schemas.microsoft.com/office/drawing/2014/main" id="{11E248B3-312C-006D-C8F5-30F47C43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4537075"/>
            <a:ext cx="16922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Slower more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expensive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global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7C59C017-D31F-90B0-A79E-3EB8DB04B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53982C-E9D4-4C1E-AFA2-8719CFC11E98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0BECB209-2260-AC0E-1586-0CC5D069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Telephony Milestones</a:t>
            </a: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6AFC634B-4243-A64C-B9A9-9B0B4DCFB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68425"/>
            <a:ext cx="86741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1876:  Alexander Bell invented telephone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1878:  Public switches installed at New Haven and San Francisco, public switched telephone network is born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2400">
                <a:ea typeface="ＭＳ Ｐゴシック" panose="020B0600070205080204" pitchFamily="34" charset="-128"/>
              </a:rPr>
              <a:t>People can talk without being on the same wire!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2E46962-9CCD-41A5-EE93-465F09A18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38" y="4265613"/>
            <a:ext cx="457200" cy="4556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84AA6198-BF38-5125-40C2-E0AE97BB5E3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505200"/>
            <a:ext cx="2128838" cy="2203450"/>
            <a:chOff x="336" y="2208"/>
            <a:chExt cx="1341" cy="1388"/>
          </a:xfrm>
        </p:grpSpPr>
        <p:sp>
          <p:nvSpPr>
            <p:cNvPr id="36891" name="AutoShape 6">
              <a:extLst>
                <a:ext uri="{FF2B5EF4-FFF2-40B4-BE49-F238E27FC236}">
                  <a16:creationId xmlns:a16="http://schemas.microsoft.com/office/drawing/2014/main" id="{F795FA97-BB7A-E22F-4533-64ABDA49C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35"/>
              <a:ext cx="287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 w 21600"/>
                <a:gd name="T25" fmla="*/ 23564 h 21600"/>
                <a:gd name="T26" fmla="*/ 21374 w 21600"/>
                <a:gd name="T27" fmla="*/ 404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AutoShape 7">
              <a:extLst>
                <a:ext uri="{FF2B5EF4-FFF2-40B4-BE49-F238E27FC236}">
                  <a16:creationId xmlns:a16="http://schemas.microsoft.com/office/drawing/2014/main" id="{502D3A2A-79FE-A9B2-BFA5-14C7EC8D3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" y="3310"/>
              <a:ext cx="287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 w 21600"/>
                <a:gd name="T25" fmla="*/ 23564 h 21600"/>
                <a:gd name="T26" fmla="*/ 21374 w 21600"/>
                <a:gd name="T27" fmla="*/ 404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AutoShape 8">
              <a:extLst>
                <a:ext uri="{FF2B5EF4-FFF2-40B4-BE49-F238E27FC236}">
                  <a16:creationId xmlns:a16="http://schemas.microsoft.com/office/drawing/2014/main" id="{08DADA79-45DA-40BF-0117-759AE506B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" y="2208"/>
              <a:ext cx="287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 w 21600"/>
                <a:gd name="T25" fmla="*/ 23564 h 21600"/>
                <a:gd name="T26" fmla="*/ 21374 w 21600"/>
                <a:gd name="T27" fmla="*/ 404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AutoShape 9">
              <a:extLst>
                <a:ext uri="{FF2B5EF4-FFF2-40B4-BE49-F238E27FC236}">
                  <a16:creationId xmlns:a16="http://schemas.microsoft.com/office/drawing/2014/main" id="{CE61FE72-C36F-1598-46C3-35AB1B52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3310"/>
              <a:ext cx="287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 w 21600"/>
                <a:gd name="T25" fmla="*/ 23564 h 21600"/>
                <a:gd name="T26" fmla="*/ 21374 w 21600"/>
                <a:gd name="T27" fmla="*/ 404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Line 10">
              <a:extLst>
                <a:ext uri="{FF2B5EF4-FFF2-40B4-BE49-F238E27FC236}">
                  <a16:creationId xmlns:a16="http://schemas.microsoft.com/office/drawing/2014/main" id="{6F8AD2C9-FBED-CD51-23DE-003C6F37B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398"/>
              <a:ext cx="478" cy="336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Line 11">
              <a:extLst>
                <a:ext uri="{FF2B5EF4-FFF2-40B4-BE49-F238E27FC236}">
                  <a16:creationId xmlns:a16="http://schemas.microsoft.com/office/drawing/2014/main" id="{F16DFEE0-935E-3BFA-4FF7-CD5DA5B01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" y="2495"/>
              <a:ext cx="382" cy="815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Line 12">
              <a:extLst>
                <a:ext uri="{FF2B5EF4-FFF2-40B4-BE49-F238E27FC236}">
                  <a16:creationId xmlns:a16="http://schemas.microsoft.com/office/drawing/2014/main" id="{A68D1838-D287-D327-6D9A-DDE4619F4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97" y="2495"/>
              <a:ext cx="289" cy="815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13">
              <a:extLst>
                <a:ext uri="{FF2B5EF4-FFF2-40B4-BE49-F238E27FC236}">
                  <a16:creationId xmlns:a16="http://schemas.microsoft.com/office/drawing/2014/main" id="{54CF9366-D984-0249-40EA-27FA9A24C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926"/>
              <a:ext cx="766" cy="382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Line 14">
              <a:extLst>
                <a:ext uri="{FF2B5EF4-FFF2-40B4-BE49-F238E27FC236}">
                  <a16:creationId xmlns:a16="http://schemas.microsoft.com/office/drawing/2014/main" id="{06761A46-7E8D-5894-8641-696D83CDD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022"/>
              <a:ext cx="238" cy="286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15">
              <a:extLst>
                <a:ext uri="{FF2B5EF4-FFF2-40B4-BE49-F238E27FC236}">
                  <a16:creationId xmlns:a16="http://schemas.microsoft.com/office/drawing/2014/main" id="{F557B980-5E6A-5248-5322-38AD7ECC9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8" y="3405"/>
              <a:ext cx="432" cy="0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6" name="Line 16">
            <a:extLst>
              <a:ext uri="{FF2B5EF4-FFF2-40B4-BE49-F238E27FC236}">
                <a16:creationId xmlns:a16="http://schemas.microsoft.com/office/drawing/2014/main" id="{84F97F26-BDCE-F3DE-C449-99B17CDF0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625" y="3732213"/>
            <a:ext cx="684213" cy="53340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8A7F4462-13EE-B9BD-141E-6B0BD9169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013" y="4418013"/>
            <a:ext cx="1901825" cy="1587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7548579C-FBC7-FFAC-CBA7-A586DBB5DB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6213" y="4643438"/>
            <a:ext cx="1444625" cy="61277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>
            <a:extLst>
              <a:ext uri="{FF2B5EF4-FFF2-40B4-BE49-F238E27FC236}">
                <a16:creationId xmlns:a16="http://schemas.microsoft.com/office/drawing/2014/main" id="{96399D45-20E9-B229-E6FD-161575C6DC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5" y="4719638"/>
            <a:ext cx="379413" cy="53657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BFD34128-9C79-B885-F550-34863026A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862638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Without Switch</a:t>
            </a:r>
          </a:p>
        </p:txBody>
      </p:sp>
      <p:sp>
        <p:nvSpPr>
          <p:cNvPr id="10261" name="AutoShape 21">
            <a:extLst>
              <a:ext uri="{FF2B5EF4-FFF2-40B4-BE49-F238E27FC236}">
                <a16:creationId xmlns:a16="http://schemas.microsoft.com/office/drawing/2014/main" id="{6E4400DC-8839-24A0-F06F-E38577A74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037013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18E76834-46E5-B1B5-C66C-9F7DA1B22DA9}"/>
              </a:ext>
            </a:extLst>
          </p:cNvPr>
          <p:cNvGrpSpPr>
            <a:grpSpLocks/>
          </p:cNvGrpSpPr>
          <p:nvPr/>
        </p:nvGrpSpPr>
        <p:grpSpPr bwMode="auto">
          <a:xfrm>
            <a:off x="4794250" y="3276600"/>
            <a:ext cx="2586038" cy="2203450"/>
            <a:chOff x="3020" y="2064"/>
            <a:chExt cx="1629" cy="1388"/>
          </a:xfrm>
        </p:grpSpPr>
        <p:sp>
          <p:nvSpPr>
            <p:cNvPr id="36882" name="AutoShape 23">
              <a:extLst>
                <a:ext uri="{FF2B5EF4-FFF2-40B4-BE49-F238E27FC236}">
                  <a16:creationId xmlns:a16="http://schemas.microsoft.com/office/drawing/2014/main" id="{7C676A42-4CAC-FF1D-C648-191773D37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2639"/>
              <a:ext cx="287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 w 21600"/>
                <a:gd name="T25" fmla="*/ 23564 h 21600"/>
                <a:gd name="T26" fmla="*/ 21374 w 21600"/>
                <a:gd name="T27" fmla="*/ 404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AutoShape 24">
              <a:extLst>
                <a:ext uri="{FF2B5EF4-FFF2-40B4-BE49-F238E27FC236}">
                  <a16:creationId xmlns:a16="http://schemas.microsoft.com/office/drawing/2014/main" id="{746699FC-5D96-A7DC-5B2C-69C28813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064"/>
              <a:ext cx="287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 w 21600"/>
                <a:gd name="T25" fmla="*/ 23564 h 21600"/>
                <a:gd name="T26" fmla="*/ 21374 w 21600"/>
                <a:gd name="T27" fmla="*/ 404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AutoShape 25">
              <a:extLst>
                <a:ext uri="{FF2B5EF4-FFF2-40B4-BE49-F238E27FC236}">
                  <a16:creationId xmlns:a16="http://schemas.microsoft.com/office/drawing/2014/main" id="{F3F6619F-E83A-8AC5-8FFA-BAC55E28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166"/>
              <a:ext cx="287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 w 21600"/>
                <a:gd name="T25" fmla="*/ 23564 h 21600"/>
                <a:gd name="T26" fmla="*/ 21374 w 21600"/>
                <a:gd name="T27" fmla="*/ 404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AutoShape 26">
              <a:extLst>
                <a:ext uri="{FF2B5EF4-FFF2-40B4-BE49-F238E27FC236}">
                  <a16:creationId xmlns:a16="http://schemas.microsoft.com/office/drawing/2014/main" id="{10EFED69-278B-C00A-E967-11E72B5A7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3166"/>
              <a:ext cx="287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 w 21600"/>
                <a:gd name="T25" fmla="*/ 23564 h 21600"/>
                <a:gd name="T26" fmla="*/ 21374 w 21600"/>
                <a:gd name="T27" fmla="*/ 404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Oval 27">
              <a:extLst>
                <a:ext uri="{FF2B5EF4-FFF2-40B4-BE49-F238E27FC236}">
                  <a16:creationId xmlns:a16="http://schemas.microsoft.com/office/drawing/2014/main" id="{8B1C4714-C52A-498B-A9B1-2F3BC982D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591"/>
              <a:ext cx="430" cy="286"/>
            </a:xfrm>
            <a:prstGeom prst="ellipse">
              <a:avLst/>
            </a:prstGeom>
            <a:solidFill>
              <a:srgbClr val="550066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36887" name="Line 28">
              <a:extLst>
                <a:ext uri="{FF2B5EF4-FFF2-40B4-BE49-F238E27FC236}">
                  <a16:creationId xmlns:a16="http://schemas.microsoft.com/office/drawing/2014/main" id="{D4650ADC-FE62-A825-E33F-251E29F71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2351"/>
              <a:ext cx="0" cy="238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29">
              <a:extLst>
                <a:ext uri="{FF2B5EF4-FFF2-40B4-BE49-F238E27FC236}">
                  <a16:creationId xmlns:a16="http://schemas.microsoft.com/office/drawing/2014/main" id="{C00FDE7B-4D70-E7DE-1291-D3DEB472E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7" y="2733"/>
              <a:ext cx="430" cy="49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30">
              <a:extLst>
                <a:ext uri="{FF2B5EF4-FFF2-40B4-BE49-F238E27FC236}">
                  <a16:creationId xmlns:a16="http://schemas.microsoft.com/office/drawing/2014/main" id="{0A897501-452F-54F8-8F7C-18832F391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1" y="2829"/>
              <a:ext cx="143" cy="336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31">
              <a:extLst>
                <a:ext uri="{FF2B5EF4-FFF2-40B4-BE49-F238E27FC236}">
                  <a16:creationId xmlns:a16="http://schemas.microsoft.com/office/drawing/2014/main" id="{99A3D867-86E8-9A72-2831-948A4EC70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1" y="2829"/>
              <a:ext cx="337" cy="336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2" name="Line 32">
            <a:extLst>
              <a:ext uri="{FF2B5EF4-FFF2-40B4-BE49-F238E27FC236}">
                <a16:creationId xmlns:a16="http://schemas.microsoft.com/office/drawing/2014/main" id="{F8085E45-D696-0FA5-AC15-1509E4C37C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9875" y="4264025"/>
            <a:ext cx="912813" cy="7937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Text Box 33">
            <a:extLst>
              <a:ext uri="{FF2B5EF4-FFF2-40B4-BE49-F238E27FC236}">
                <a16:creationId xmlns:a16="http://schemas.microsoft.com/office/drawing/2014/main" id="{BF2F7AEB-928A-E9EE-3CA7-4872F0911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5862638"/>
            <a:ext cx="148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With Switch</a:t>
            </a:r>
          </a:p>
        </p:txBody>
      </p:sp>
      <p:sp>
        <p:nvSpPr>
          <p:cNvPr id="36880" name="Text Box 34">
            <a:extLst>
              <a:ext uri="{FF2B5EF4-FFF2-40B4-BE49-F238E27FC236}">
                <a16:creationId xmlns:a16="http://schemas.microsoft.com/office/drawing/2014/main" id="{83CEC422-5E6E-26B4-3642-D47BABF0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36881" name="Text Box 35">
            <a:extLst>
              <a:ext uri="{FF2B5EF4-FFF2-40B4-BE49-F238E27FC236}">
                <a16:creationId xmlns:a16="http://schemas.microsoft.com/office/drawing/2014/main" id="{74613F6B-C403-1D9A-C93E-C29C7E6CD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>
            <a:extLst>
              <a:ext uri="{FF2B5EF4-FFF2-40B4-BE49-F238E27FC236}">
                <a16:creationId xmlns:a16="http://schemas.microsoft.com/office/drawing/2014/main" id="{4085F84E-95E5-64AC-7C9A-8BF0E9B44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51555" name="Text Box 2">
            <a:extLst>
              <a:ext uri="{FF2B5EF4-FFF2-40B4-BE49-F238E27FC236}">
                <a16:creationId xmlns:a16="http://schemas.microsoft.com/office/drawing/2014/main" id="{172E4FE4-2B88-9F71-2DFA-23AE5AEC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51556" name="Text Box 3">
            <a:extLst>
              <a:ext uri="{FF2B5EF4-FFF2-40B4-BE49-F238E27FC236}">
                <a16:creationId xmlns:a16="http://schemas.microsoft.com/office/drawing/2014/main" id="{6B425F44-218C-5B8D-4A16-85F371EED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B6AC691-2815-49EA-91E6-4F708A5D982A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1557" name="Text Box 4">
            <a:extLst>
              <a:ext uri="{FF2B5EF4-FFF2-40B4-BE49-F238E27FC236}">
                <a16:creationId xmlns:a16="http://schemas.microsoft.com/office/drawing/2014/main" id="{BCF0040C-71B8-E6EC-8B6D-152C7806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3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660033"/>
                </a:solidFill>
              </a:rPr>
              <a:t>A Client’s Request Line To A Proxy</a:t>
            </a:r>
          </a:p>
        </p:txBody>
      </p:sp>
      <p:sp>
        <p:nvSpPr>
          <p:cNvPr id="151558" name="Rectangle 5">
            <a:extLst>
              <a:ext uri="{FF2B5EF4-FFF2-40B4-BE49-F238E27FC236}">
                <a16:creationId xmlns:a16="http://schemas.microsoft.com/office/drawing/2014/main" id="{6AD19B98-11C8-CF48-DBE3-C08CADC22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85875"/>
            <a:ext cx="8229600" cy="4030663"/>
          </a:xfrm>
          <a:prstGeom prst="rect">
            <a:avLst/>
          </a:prstGeom>
          <a:solidFill>
            <a:srgbClr val="FFFFCC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GET http://www.rice.edu/ HTTP/1.1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Host: www.rice.edu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Accept: text/html,application/xhtml+xml,application/xml;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 q=0.9,*/*;q=0.8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Proxy-Connection: keep-alive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Upgrade-Insecure-Requests: 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Cookie: SS_MID=4bff7079-1d9b-464e-a3ab-bee5762488a6i69kf1o6;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 __unam=bf980eb-15c0e074c94-a631ba-8;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 _ga=GA1.2.1181809510.1416263362; _gid=GA1.2.179111272.1523312176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User-Agent: Mozilla/5.0 (Macintosh; Intel Mac OS X 10_11_6)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 AppleWebKit/605.1.15 (KHTML, like Gecko) Version/11.1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 Safari/605.1.15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Accept-Language: en-us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Accept-Encoding: gzip, deflate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Connection: keep-alive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550066"/>
                </a:solidFill>
                <a:latin typeface="Courier New" panose="02070309020205020404" pitchFamily="49" charset="0"/>
              </a:rPr>
              <a:t>CRLF (\r\n)</a:t>
            </a:r>
          </a:p>
        </p:txBody>
      </p:sp>
      <p:sp>
        <p:nvSpPr>
          <p:cNvPr id="151559" name="TextBox 1">
            <a:extLst>
              <a:ext uri="{FF2B5EF4-FFF2-40B4-BE49-F238E27FC236}">
                <a16:creationId xmlns:a16="http://schemas.microsoft.com/office/drawing/2014/main" id="{52FD96F8-E53C-200B-D751-300444D25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832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664D"/>
                </a:solidFill>
              </a:rPr>
              <a:t>The client’s request line to a proxy must specify the full URL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1">
            <a:extLst>
              <a:ext uri="{FF2B5EF4-FFF2-40B4-BE49-F238E27FC236}">
                <a16:creationId xmlns:a16="http://schemas.microsoft.com/office/drawing/2014/main" id="{01E266DA-E797-1CF4-0497-ABB236BF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53602" name="Text Box 2">
            <a:extLst>
              <a:ext uri="{FF2B5EF4-FFF2-40B4-BE49-F238E27FC236}">
                <a16:creationId xmlns:a16="http://schemas.microsoft.com/office/drawing/2014/main" id="{7245C9DA-ACA0-DD6B-6B4C-63DA7893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A0BF11A9-A46F-D3EC-4B41-62CF55AEA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632DD6-F2F2-4B00-BBD5-6CADAF0D44F6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04" name="Text Box 4">
            <a:extLst>
              <a:ext uri="{FF2B5EF4-FFF2-40B4-BE49-F238E27FC236}">
                <a16:creationId xmlns:a16="http://schemas.microsoft.com/office/drawing/2014/main" id="{BB5AC325-EC19-4818-30FF-379E6CFC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For More Information</a:t>
            </a:r>
          </a:p>
        </p:txBody>
      </p:sp>
      <p:sp>
        <p:nvSpPr>
          <p:cNvPr id="153605" name="Text Box 5">
            <a:extLst>
              <a:ext uri="{FF2B5EF4-FFF2-40B4-BE49-F238E27FC236}">
                <a16:creationId xmlns:a16="http://schemas.microsoft.com/office/drawing/2014/main" id="{EAFCE8C8-C309-4760-3709-3556DEF08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W. Richard Stevens, “Unix Network Programming: Networking APIs: Sockets and XTI”, Volume 1, Second Edition, Prentice Hall, 1998.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THE network programming bible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r>
              <a:rPr lang="en-US" altLang="en-US"/>
              <a:t>Complete versions of the echo client and server are developed in the text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Available on the course web site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You should compile and run them for yourselves to see how they work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Feel free to borrow any of this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>
            <a:extLst>
              <a:ext uri="{FF2B5EF4-FFF2-40B4-BE49-F238E27FC236}">
                <a16:creationId xmlns:a16="http://schemas.microsoft.com/office/drawing/2014/main" id="{27894968-4C49-A839-6717-26324C7F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55651" name="Text Box 2">
            <a:extLst>
              <a:ext uri="{FF2B5EF4-FFF2-40B4-BE49-F238E27FC236}">
                <a16:creationId xmlns:a16="http://schemas.microsoft.com/office/drawing/2014/main" id="{5C1B56F9-3D3D-8E89-AAFB-067B4D02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55652" name="Text Box 3">
            <a:extLst>
              <a:ext uri="{FF2B5EF4-FFF2-40B4-BE49-F238E27FC236}">
                <a16:creationId xmlns:a16="http://schemas.microsoft.com/office/drawing/2014/main" id="{561A9CDB-4174-020A-15C1-FDF86AC1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882D3A-F337-4925-B718-DAD30A5C51E6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5653" name="Text Box 4">
            <a:extLst>
              <a:ext uri="{FF2B5EF4-FFF2-40B4-BE49-F238E27FC236}">
                <a16:creationId xmlns:a16="http://schemas.microsoft.com/office/drawing/2014/main" id="{9093CCE8-F395-3279-6FD7-7CF0F9654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Next Time</a:t>
            </a:r>
          </a:p>
        </p:txBody>
      </p:sp>
      <p:sp>
        <p:nvSpPr>
          <p:cNvPr id="155654" name="Text Box 5">
            <a:extLst>
              <a:ext uri="{FF2B5EF4-FFF2-40B4-BE49-F238E27FC236}">
                <a16:creationId xmlns:a16="http://schemas.microsoft.com/office/drawing/2014/main" id="{00804B5F-B415-38E8-A38B-BB1D12D7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Concurrency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>
            <a:extLst>
              <a:ext uri="{FF2B5EF4-FFF2-40B4-BE49-F238E27FC236}">
                <a16:creationId xmlns:a16="http://schemas.microsoft.com/office/drawing/2014/main" id="{2A9504A9-5546-F36E-301E-19EDC11D5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57699" name="Text Box 2">
            <a:extLst>
              <a:ext uri="{FF2B5EF4-FFF2-40B4-BE49-F238E27FC236}">
                <a16:creationId xmlns:a16="http://schemas.microsoft.com/office/drawing/2014/main" id="{6082B0B7-286A-FEBE-493F-B01A4E4D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57700" name="Text Box 3">
            <a:extLst>
              <a:ext uri="{FF2B5EF4-FFF2-40B4-BE49-F238E27FC236}">
                <a16:creationId xmlns:a16="http://schemas.microsoft.com/office/drawing/2014/main" id="{59772BA3-9C65-DBAC-2E4F-875FF23E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57BA21C-DEC5-4EA8-970E-BFEA46CB9967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7701" name="Text Box 4">
            <a:extLst>
              <a:ext uri="{FF2B5EF4-FFF2-40B4-BE49-F238E27FC236}">
                <a16:creationId xmlns:a16="http://schemas.microsoft.com/office/drawing/2014/main" id="{A2A51509-363C-8DBA-74AE-9F3C6E15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Dotted Decimal Notation</a:t>
            </a:r>
          </a:p>
        </p:txBody>
      </p:sp>
      <p:sp>
        <p:nvSpPr>
          <p:cNvPr id="157702" name="Text Box 5">
            <a:extLst>
              <a:ext uri="{FF2B5EF4-FFF2-40B4-BE49-F238E27FC236}">
                <a16:creationId xmlns:a16="http://schemas.microsoft.com/office/drawing/2014/main" id="{8628135F-2E2E-8707-B9CD-C50CC6C3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By convention, each byte in a 32-bit IP address is represented by its decimal value and separated by a period</a:t>
            </a:r>
          </a:p>
          <a:p>
            <a:pPr lvl="2" eaLnBrk="1" hangingPunct="1">
              <a:buFont typeface="Verdana" panose="020B0604030504040204" pitchFamily="34" charset="0"/>
              <a:buChar char="•"/>
            </a:pPr>
            <a:r>
              <a:rPr lang="en-US" altLang="en-US" sz="1800">
                <a:ea typeface="ＭＳ Ｐゴシック" panose="020B0600070205080204" pitchFamily="34" charset="-128"/>
              </a:rPr>
              <a:t>IP address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0x8002C2F2 = 128.2.194.242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Functions for converting between binary IP addresses and dotted decimal strings: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inet_pton</a:t>
            </a:r>
            <a:r>
              <a:rPr lang="en-US" altLang="en-US">
                <a:ea typeface="ＭＳ Ｐゴシック" panose="020B0600070205080204" pitchFamily="34" charset="-128"/>
              </a:rPr>
              <a:t>:  converts a dotted decimal string to an IP address in network byte order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inet_ntop</a:t>
            </a:r>
            <a:r>
              <a:rPr lang="en-US" altLang="en-US">
                <a:ea typeface="ＭＳ Ｐゴシック" panose="020B0600070205080204" pitchFamily="34" charset="-128"/>
              </a:rPr>
              <a:t>:  converts an IP address in network by order to its corresponding dotted decimal string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Courier New" panose="02070309020205020404" pitchFamily="49" charset="0"/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denotes network representation, </a:t>
            </a:r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denotes presentation representation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Box 1">
            <a:extLst>
              <a:ext uri="{FF2B5EF4-FFF2-40B4-BE49-F238E27FC236}">
                <a16:creationId xmlns:a16="http://schemas.microsoft.com/office/drawing/2014/main" id="{525EAC1C-366F-9181-E561-5C811CC5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6600"/>
                </a:solidFill>
              </a:rPr>
              <a:t>Cox</a:t>
            </a:r>
          </a:p>
        </p:txBody>
      </p:sp>
      <p:sp>
        <p:nvSpPr>
          <p:cNvPr id="159746" name="Text Box 2">
            <a:extLst>
              <a:ext uri="{FF2B5EF4-FFF2-40B4-BE49-F238E27FC236}">
                <a16:creationId xmlns:a16="http://schemas.microsoft.com/office/drawing/2014/main" id="{7887FDC9-599A-F41F-7DE6-9A5A5F918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6600"/>
                </a:solidFill>
              </a:rPr>
              <a:t>Networking</a:t>
            </a: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592E95D4-E8F9-5FD8-22D4-A5A7CDCD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B232267-23DC-418F-B463-1EB3890F8AF4}" type="slidenum">
              <a:rPr lang="en-US" altLang="en-US" sz="1400" b="1">
                <a:solidFill>
                  <a:srgbClr val="006600"/>
                </a:solidFill>
              </a:rPr>
              <a:pPr algn="r" eaLnBrk="1" hangingPunct="1"/>
              <a:t>64</a:t>
            </a:fld>
            <a:endParaRPr lang="en-US" altLang="en-US" sz="1400" b="1">
              <a:solidFill>
                <a:srgbClr val="006600"/>
              </a:solidFill>
            </a:endParaRPr>
          </a:p>
        </p:txBody>
      </p:sp>
      <p:sp>
        <p:nvSpPr>
          <p:cNvPr id="159748" name="Text Box 4">
            <a:extLst>
              <a:ext uri="{FF2B5EF4-FFF2-40B4-BE49-F238E27FC236}">
                <a16:creationId xmlns:a16="http://schemas.microsoft.com/office/drawing/2014/main" id="{294451BE-C7DC-9190-4F60-0FD0CFA9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660033"/>
                </a:solidFill>
                <a:latin typeface="Verdana" panose="020B0604030504040204" pitchFamily="34" charset="0"/>
              </a:rPr>
              <a:t>IP Address Structure</a:t>
            </a:r>
          </a:p>
        </p:txBody>
      </p:sp>
      <p:sp>
        <p:nvSpPr>
          <p:cNvPr id="159749" name="Text Box 5">
            <a:extLst>
              <a:ext uri="{FF2B5EF4-FFF2-40B4-BE49-F238E27FC236}">
                <a16:creationId xmlns:a16="http://schemas.microsoft.com/office/drawing/2014/main" id="{01D129CF-3D43-04D6-F790-2DA1AA51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6588" indent="-290513"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b="1">
                <a:solidFill>
                  <a:srgbClr val="006600"/>
                </a:solidFill>
                <a:latin typeface="Verdana" panose="020B0604030504040204" pitchFamily="34" charset="0"/>
              </a:rPr>
              <a:t>IP (V4) Address space divided into classes: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b="1">
                <a:solidFill>
                  <a:srgbClr val="006600"/>
                </a:solidFill>
                <a:latin typeface="Verdana" panose="020B0604030504040204" pitchFamily="34" charset="0"/>
              </a:rPr>
              <a:t>Special Addresses for routers and gateways (all 0/1’s)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b="1">
                <a:solidFill>
                  <a:srgbClr val="006600"/>
                </a:solidFill>
                <a:latin typeface="Verdana" panose="020B0604030504040204" pitchFamily="34" charset="0"/>
              </a:rPr>
              <a:t>Loop-back address: 127.0.0.1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b="1">
                <a:solidFill>
                  <a:srgbClr val="006600"/>
                </a:solidFill>
                <a:latin typeface="Verdana" panose="020B0604030504040204" pitchFamily="34" charset="0"/>
              </a:rPr>
              <a:t>Unrouted (private) IP addresses: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2000" b="1">
                <a:solidFill>
                  <a:srgbClr val="000066"/>
                </a:solidFill>
                <a:latin typeface="Verdana" panose="020B0604030504040204" pitchFamily="34" charset="0"/>
              </a:rPr>
              <a:t>10.0.0.0/8, 172.16.0.0/12, 192.168.0.0/16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b="1">
                <a:solidFill>
                  <a:srgbClr val="006600"/>
                </a:solidFill>
                <a:latin typeface="Verdana" panose="020B0604030504040204" pitchFamily="34" charset="0"/>
              </a:rPr>
              <a:t>Dynamic IP addresses (DHCP)</a:t>
            </a:r>
          </a:p>
        </p:txBody>
      </p:sp>
      <p:grpSp>
        <p:nvGrpSpPr>
          <p:cNvPr id="159750" name="Group 6">
            <a:extLst>
              <a:ext uri="{FF2B5EF4-FFF2-40B4-BE49-F238E27FC236}">
                <a16:creationId xmlns:a16="http://schemas.microsoft.com/office/drawing/2014/main" id="{75C9B55E-DFFB-EB4C-0DF2-96A2000DE627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1676400"/>
            <a:ext cx="5657850" cy="1993900"/>
            <a:chOff x="952" y="1056"/>
            <a:chExt cx="3564" cy="1256"/>
          </a:xfrm>
        </p:grpSpPr>
        <p:sp>
          <p:nvSpPr>
            <p:cNvPr id="159751" name="Rectangle 7">
              <a:extLst>
                <a:ext uri="{FF2B5EF4-FFF2-40B4-BE49-F238E27FC236}">
                  <a16:creationId xmlns:a16="http://schemas.microsoft.com/office/drawing/2014/main" id="{097CF2E8-C696-F94B-1B14-6BA099000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1200"/>
              <a:ext cx="36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Class A</a:t>
              </a:r>
            </a:p>
          </p:txBody>
        </p:sp>
        <p:sp>
          <p:nvSpPr>
            <p:cNvPr id="159752" name="Rectangle 8">
              <a:extLst>
                <a:ext uri="{FF2B5EF4-FFF2-40B4-BE49-F238E27FC236}">
                  <a16:creationId xmlns:a16="http://schemas.microsoft.com/office/drawing/2014/main" id="{05573C00-AF81-9724-B9DA-C2A620615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1440"/>
              <a:ext cx="36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Class B</a:t>
              </a:r>
            </a:p>
          </p:txBody>
        </p:sp>
        <p:sp>
          <p:nvSpPr>
            <p:cNvPr id="159753" name="Rectangle 9">
              <a:extLst>
                <a:ext uri="{FF2B5EF4-FFF2-40B4-BE49-F238E27FC236}">
                  <a16:creationId xmlns:a16="http://schemas.microsoft.com/office/drawing/2014/main" id="{A87A1966-63E9-2CE0-597E-05248138D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1680"/>
              <a:ext cx="36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Class C</a:t>
              </a:r>
            </a:p>
          </p:txBody>
        </p:sp>
        <p:sp>
          <p:nvSpPr>
            <p:cNvPr id="159754" name="Rectangle 10">
              <a:extLst>
                <a:ext uri="{FF2B5EF4-FFF2-40B4-BE49-F238E27FC236}">
                  <a16:creationId xmlns:a16="http://schemas.microsoft.com/office/drawing/2014/main" id="{CD6DD161-6E3B-5534-F504-F918E1D08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1920"/>
              <a:ext cx="36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Class D</a:t>
              </a:r>
            </a:p>
          </p:txBody>
        </p:sp>
        <p:sp>
          <p:nvSpPr>
            <p:cNvPr id="159755" name="Rectangle 11">
              <a:extLst>
                <a:ext uri="{FF2B5EF4-FFF2-40B4-BE49-F238E27FC236}">
                  <a16:creationId xmlns:a16="http://schemas.microsoft.com/office/drawing/2014/main" id="{F144F9B5-1FEE-ED1E-3150-D76139B0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160"/>
              <a:ext cx="36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Class E</a:t>
              </a:r>
            </a:p>
          </p:txBody>
        </p:sp>
        <p:sp>
          <p:nvSpPr>
            <p:cNvPr id="159756" name="Rectangle 12">
              <a:extLst>
                <a:ext uri="{FF2B5EF4-FFF2-40B4-BE49-F238E27FC236}">
                  <a16:creationId xmlns:a16="http://schemas.microsoft.com/office/drawing/2014/main" id="{A10ED49F-8C8F-A1FD-55E6-B9810D64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056"/>
              <a:ext cx="248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0 1 2 3           8                   16                  24             31</a:t>
              </a:r>
            </a:p>
          </p:txBody>
        </p:sp>
        <p:sp>
          <p:nvSpPr>
            <p:cNvPr id="159757" name="Rectangle 13">
              <a:extLst>
                <a:ext uri="{FF2B5EF4-FFF2-40B4-BE49-F238E27FC236}">
                  <a16:creationId xmlns:a16="http://schemas.microsoft.com/office/drawing/2014/main" id="{8EEF58A0-F754-36A1-F266-C0CA773BD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144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58" name="Rectangle 14">
              <a:extLst>
                <a:ext uri="{FF2B5EF4-FFF2-40B4-BE49-F238E27FC236}">
                  <a16:creationId xmlns:a16="http://schemas.microsoft.com/office/drawing/2014/main" id="{85AB88A1-E337-419D-B9D3-48C880E1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68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59" name="Rectangle 15">
              <a:extLst>
                <a:ext uri="{FF2B5EF4-FFF2-40B4-BE49-F238E27FC236}">
                  <a16:creationId xmlns:a16="http://schemas.microsoft.com/office/drawing/2014/main" id="{169A9E61-0148-0DB2-996C-1B987F80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168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60" name="Rectangle 16">
              <a:extLst>
                <a:ext uri="{FF2B5EF4-FFF2-40B4-BE49-F238E27FC236}">
                  <a16:creationId xmlns:a16="http://schemas.microsoft.com/office/drawing/2014/main" id="{92276040-309C-D499-5F72-A052B0AC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168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61" name="Rectangle 17">
              <a:extLst>
                <a:ext uri="{FF2B5EF4-FFF2-40B4-BE49-F238E27FC236}">
                  <a16:creationId xmlns:a16="http://schemas.microsoft.com/office/drawing/2014/main" id="{D6D1AB8A-6049-B992-2509-FEFA9601C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44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62" name="Rectangle 18">
              <a:extLst>
                <a:ext uri="{FF2B5EF4-FFF2-40B4-BE49-F238E27FC236}">
                  <a16:creationId xmlns:a16="http://schemas.microsoft.com/office/drawing/2014/main" id="{D06C6D0A-D121-F383-28EE-D5DC5628D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20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63" name="Text Box 19">
              <a:extLst>
                <a:ext uri="{FF2B5EF4-FFF2-40B4-BE49-F238E27FC236}">
                  <a16:creationId xmlns:a16="http://schemas.microsoft.com/office/drawing/2014/main" id="{11B86C99-4C38-14F0-64F0-ED67EC8C6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" y="1166"/>
              <a:ext cx="17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59764" name="Rectangle 20">
              <a:extLst>
                <a:ext uri="{FF2B5EF4-FFF2-40B4-BE49-F238E27FC236}">
                  <a16:creationId xmlns:a16="http://schemas.microsoft.com/office/drawing/2014/main" id="{4C1BBBF7-AD87-AB9F-2E8C-7F09A1CC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1200"/>
              <a:ext cx="671" cy="143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65" name="Rectangle 21">
              <a:extLst>
                <a:ext uri="{FF2B5EF4-FFF2-40B4-BE49-F238E27FC236}">
                  <a16:creationId xmlns:a16="http://schemas.microsoft.com/office/drawing/2014/main" id="{1534F229-E1A8-FF44-4913-793667BCE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1200"/>
              <a:ext cx="2303" cy="143"/>
            </a:xfrm>
            <a:prstGeom prst="rect">
              <a:avLst/>
            </a:prstGeom>
            <a:solidFill>
              <a:srgbClr val="FF99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66" name="Rectangle 22">
              <a:extLst>
                <a:ext uri="{FF2B5EF4-FFF2-40B4-BE49-F238E27FC236}">
                  <a16:creationId xmlns:a16="http://schemas.microsoft.com/office/drawing/2014/main" id="{E12B5B1E-F48C-A7A8-BF28-29CA24739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200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Net ID</a:t>
              </a:r>
            </a:p>
          </p:txBody>
        </p:sp>
        <p:sp>
          <p:nvSpPr>
            <p:cNvPr id="159767" name="Rectangle 23">
              <a:extLst>
                <a:ext uri="{FF2B5EF4-FFF2-40B4-BE49-F238E27FC236}">
                  <a16:creationId xmlns:a16="http://schemas.microsoft.com/office/drawing/2014/main" id="{02DA500F-21DE-526A-7E73-245017932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1200"/>
              <a:ext cx="34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Host ID</a:t>
              </a:r>
            </a:p>
          </p:txBody>
        </p:sp>
        <p:sp>
          <p:nvSpPr>
            <p:cNvPr id="159768" name="Rectangle 24">
              <a:extLst>
                <a:ext uri="{FF2B5EF4-FFF2-40B4-BE49-F238E27FC236}">
                  <a16:creationId xmlns:a16="http://schemas.microsoft.com/office/drawing/2014/main" id="{7388F307-9B6C-9643-0E1F-7679D2FED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1438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69" name="Text Box 25">
              <a:extLst>
                <a:ext uri="{FF2B5EF4-FFF2-40B4-BE49-F238E27FC236}">
                  <a16:creationId xmlns:a16="http://schemas.microsoft.com/office/drawing/2014/main" id="{1AE41769-A471-C868-C199-4E4A9376B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" y="1409"/>
              <a:ext cx="17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59770" name="Rectangle 26">
              <a:extLst>
                <a:ext uri="{FF2B5EF4-FFF2-40B4-BE49-F238E27FC236}">
                  <a16:creationId xmlns:a16="http://schemas.microsoft.com/office/drawing/2014/main" id="{74F45D31-6CC3-BEC2-511F-078C185D1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" y="1675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71" name="Rectangle 27">
              <a:extLst>
                <a:ext uri="{FF2B5EF4-FFF2-40B4-BE49-F238E27FC236}">
                  <a16:creationId xmlns:a16="http://schemas.microsoft.com/office/drawing/2014/main" id="{855091F9-0639-4506-E37A-49003E19E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675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72" name="Text Box 28">
              <a:extLst>
                <a:ext uri="{FF2B5EF4-FFF2-40B4-BE49-F238E27FC236}">
                  <a16:creationId xmlns:a16="http://schemas.microsoft.com/office/drawing/2014/main" id="{7F3CE398-7942-3BAD-153F-A5B185104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" y="1643"/>
              <a:ext cx="17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59773" name="Rectangle 29">
              <a:extLst>
                <a:ext uri="{FF2B5EF4-FFF2-40B4-BE49-F238E27FC236}">
                  <a16:creationId xmlns:a16="http://schemas.microsoft.com/office/drawing/2014/main" id="{96BB61B0-7273-1B9D-5517-DAC0DCC6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1440"/>
              <a:ext cx="1343" cy="143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74" name="Rectangle 30">
              <a:extLst>
                <a:ext uri="{FF2B5EF4-FFF2-40B4-BE49-F238E27FC236}">
                  <a16:creationId xmlns:a16="http://schemas.microsoft.com/office/drawing/2014/main" id="{8F4E841F-BBFB-EF59-74BB-2E931D51F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1440"/>
              <a:ext cx="1535" cy="143"/>
            </a:xfrm>
            <a:prstGeom prst="rect">
              <a:avLst/>
            </a:prstGeom>
            <a:solidFill>
              <a:srgbClr val="FF99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75" name="Rectangle 31">
              <a:extLst>
                <a:ext uri="{FF2B5EF4-FFF2-40B4-BE49-F238E27FC236}">
                  <a16:creationId xmlns:a16="http://schemas.microsoft.com/office/drawing/2014/main" id="{9742F422-BFF7-ED14-0D70-F051B4631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1680"/>
              <a:ext cx="2015" cy="143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76" name="Rectangle 32">
              <a:extLst>
                <a:ext uri="{FF2B5EF4-FFF2-40B4-BE49-F238E27FC236}">
                  <a16:creationId xmlns:a16="http://schemas.microsoft.com/office/drawing/2014/main" id="{773E647E-7A55-AFD3-94F9-1A97EEEB0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1680"/>
              <a:ext cx="767" cy="143"/>
            </a:xfrm>
            <a:prstGeom prst="rect">
              <a:avLst/>
            </a:prstGeom>
            <a:solidFill>
              <a:srgbClr val="FF99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77" name="Rectangle 33">
              <a:extLst>
                <a:ext uri="{FF2B5EF4-FFF2-40B4-BE49-F238E27FC236}">
                  <a16:creationId xmlns:a16="http://schemas.microsoft.com/office/drawing/2014/main" id="{F7CDA081-3BD6-E389-5871-5617F70C1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1440"/>
              <a:ext cx="34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Host ID</a:t>
              </a:r>
            </a:p>
          </p:txBody>
        </p:sp>
        <p:sp>
          <p:nvSpPr>
            <p:cNvPr id="159778" name="Rectangle 34">
              <a:extLst>
                <a:ext uri="{FF2B5EF4-FFF2-40B4-BE49-F238E27FC236}">
                  <a16:creationId xmlns:a16="http://schemas.microsoft.com/office/drawing/2014/main" id="{336F0CEE-3B25-40BD-569F-063B2894A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1680"/>
              <a:ext cx="34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Host ID</a:t>
              </a:r>
            </a:p>
          </p:txBody>
        </p:sp>
        <p:sp>
          <p:nvSpPr>
            <p:cNvPr id="159779" name="Rectangle 35">
              <a:extLst>
                <a:ext uri="{FF2B5EF4-FFF2-40B4-BE49-F238E27FC236}">
                  <a16:creationId xmlns:a16="http://schemas.microsoft.com/office/drawing/2014/main" id="{E0F63492-8F27-7CE8-9609-995E56C99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1680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Net ID</a:t>
              </a:r>
            </a:p>
          </p:txBody>
        </p:sp>
        <p:sp>
          <p:nvSpPr>
            <p:cNvPr id="159780" name="Rectangle 36">
              <a:extLst>
                <a:ext uri="{FF2B5EF4-FFF2-40B4-BE49-F238E27FC236}">
                  <a16:creationId xmlns:a16="http://schemas.microsoft.com/office/drawing/2014/main" id="{F496A586-1A5B-4353-CA08-0ED9D7A5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1440"/>
              <a:ext cx="29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Net ID</a:t>
              </a:r>
            </a:p>
          </p:txBody>
        </p:sp>
        <p:sp>
          <p:nvSpPr>
            <p:cNvPr id="159781" name="Rectangle 37">
              <a:extLst>
                <a:ext uri="{FF2B5EF4-FFF2-40B4-BE49-F238E27FC236}">
                  <a16:creationId xmlns:a16="http://schemas.microsoft.com/office/drawing/2014/main" id="{1C933621-6026-07C5-1EC0-AFA36978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192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82" name="Rectangle 38">
              <a:extLst>
                <a:ext uri="{FF2B5EF4-FFF2-40B4-BE49-F238E27FC236}">
                  <a16:creationId xmlns:a16="http://schemas.microsoft.com/office/drawing/2014/main" id="{50795903-281F-F4B9-1578-1EBB04587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192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83" name="Rectangle 39">
              <a:extLst>
                <a:ext uri="{FF2B5EF4-FFF2-40B4-BE49-F238E27FC236}">
                  <a16:creationId xmlns:a16="http://schemas.microsoft.com/office/drawing/2014/main" id="{CEF75E43-A89B-22BC-CDA5-DC8FBB515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192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84" name="Rectangle 40">
              <a:extLst>
                <a:ext uri="{FF2B5EF4-FFF2-40B4-BE49-F238E27FC236}">
                  <a16:creationId xmlns:a16="http://schemas.microsoft.com/office/drawing/2014/main" id="{23543186-B11B-4D6C-3920-40C8C2F2C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917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85" name="Rectangle 41">
              <a:extLst>
                <a:ext uri="{FF2B5EF4-FFF2-40B4-BE49-F238E27FC236}">
                  <a16:creationId xmlns:a16="http://schemas.microsoft.com/office/drawing/2014/main" id="{1D2B8EA9-3693-09F1-026F-36B175BBC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1917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86" name="Text Box 42">
              <a:extLst>
                <a:ext uri="{FF2B5EF4-FFF2-40B4-BE49-F238E27FC236}">
                  <a16:creationId xmlns:a16="http://schemas.microsoft.com/office/drawing/2014/main" id="{ECEA73E5-112C-2071-81B3-159C507E4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" y="1885"/>
              <a:ext cx="17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59787" name="Rectangle 43">
              <a:extLst>
                <a:ext uri="{FF2B5EF4-FFF2-40B4-BE49-F238E27FC236}">
                  <a16:creationId xmlns:a16="http://schemas.microsoft.com/office/drawing/2014/main" id="{1A160CB6-5F73-E07D-5C82-CE985CBAA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16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88" name="Rectangle 44">
              <a:extLst>
                <a:ext uri="{FF2B5EF4-FFF2-40B4-BE49-F238E27FC236}">
                  <a16:creationId xmlns:a16="http://schemas.microsoft.com/office/drawing/2014/main" id="{2288CA18-1959-77E6-7607-E68DF69F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16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89" name="Rectangle 45">
              <a:extLst>
                <a:ext uri="{FF2B5EF4-FFF2-40B4-BE49-F238E27FC236}">
                  <a16:creationId xmlns:a16="http://schemas.microsoft.com/office/drawing/2014/main" id="{BAE7B874-80A1-5213-2199-1A9DA2D6F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156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90" name="Rectangle 46">
              <a:extLst>
                <a:ext uri="{FF2B5EF4-FFF2-40B4-BE49-F238E27FC236}">
                  <a16:creationId xmlns:a16="http://schemas.microsoft.com/office/drawing/2014/main" id="{E3272773-6B2D-E20C-D31A-F322A6F1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2156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91" name="Rectangle 47">
              <a:extLst>
                <a:ext uri="{FF2B5EF4-FFF2-40B4-BE49-F238E27FC236}">
                  <a16:creationId xmlns:a16="http://schemas.microsoft.com/office/drawing/2014/main" id="{39C663AC-7E9D-C7C8-F94C-83566015A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216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92" name="Rectangle 48">
              <a:extLst>
                <a:ext uri="{FF2B5EF4-FFF2-40B4-BE49-F238E27FC236}">
                  <a16:creationId xmlns:a16="http://schemas.microsoft.com/office/drawing/2014/main" id="{BE84BAA5-4FD2-D5CE-C1A1-2491A7888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16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93" name="Rectangle 49">
              <a:extLst>
                <a:ext uri="{FF2B5EF4-FFF2-40B4-BE49-F238E27FC236}">
                  <a16:creationId xmlns:a16="http://schemas.microsoft.com/office/drawing/2014/main" id="{0ADF892F-43AD-9149-D00A-213F6BE9D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" y="2156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94" name="Rectangle 50">
              <a:extLst>
                <a:ext uri="{FF2B5EF4-FFF2-40B4-BE49-F238E27FC236}">
                  <a16:creationId xmlns:a16="http://schemas.microsoft.com/office/drawing/2014/main" id="{0F069AEE-E595-A766-D24B-2EC2B887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" y="2156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95" name="Rectangle 51">
              <a:extLst>
                <a:ext uri="{FF2B5EF4-FFF2-40B4-BE49-F238E27FC236}">
                  <a16:creationId xmlns:a16="http://schemas.microsoft.com/office/drawing/2014/main" id="{E29CD356-48DA-D7D0-FD69-CF51901F9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920"/>
              <a:ext cx="95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96" name="Rectangle 52">
              <a:extLst>
                <a:ext uri="{FF2B5EF4-FFF2-40B4-BE49-F238E27FC236}">
                  <a16:creationId xmlns:a16="http://schemas.microsoft.com/office/drawing/2014/main" id="{C14E0A44-D203-2B5C-4084-75B4DD28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1917"/>
              <a:ext cx="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9797" name="Rectangle 53">
              <a:extLst>
                <a:ext uri="{FF2B5EF4-FFF2-40B4-BE49-F238E27FC236}">
                  <a16:creationId xmlns:a16="http://schemas.microsoft.com/office/drawing/2014/main" id="{7B1540A3-4157-825F-1A79-079A5E83A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920"/>
              <a:ext cx="2687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98" name="Rectangle 54">
              <a:extLst>
                <a:ext uri="{FF2B5EF4-FFF2-40B4-BE49-F238E27FC236}">
                  <a16:creationId xmlns:a16="http://schemas.microsoft.com/office/drawing/2014/main" id="{AD758522-AB28-16F6-0953-45443507D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2160"/>
              <a:ext cx="2687" cy="143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9799" name="Rectangle 55">
              <a:extLst>
                <a:ext uri="{FF2B5EF4-FFF2-40B4-BE49-F238E27FC236}">
                  <a16:creationId xmlns:a16="http://schemas.microsoft.com/office/drawing/2014/main" id="{2E7190E8-6D1B-D713-556E-D39D3CC2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1920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Multicast address</a:t>
              </a:r>
            </a:p>
          </p:txBody>
        </p:sp>
        <p:sp>
          <p:nvSpPr>
            <p:cNvPr id="159800" name="Rectangle 56">
              <a:extLst>
                <a:ext uri="{FF2B5EF4-FFF2-40B4-BE49-F238E27FC236}">
                  <a16:creationId xmlns:a16="http://schemas.microsoft.com/office/drawing/2014/main" id="{0A6F3915-2677-39CF-3130-C34CDED3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152"/>
              <a:ext cx="120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Reserved for experiments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">
            <a:extLst>
              <a:ext uri="{FF2B5EF4-FFF2-40B4-BE49-F238E27FC236}">
                <a16:creationId xmlns:a16="http://schemas.microsoft.com/office/drawing/2014/main" id="{7E1C34B8-37B3-059F-EBB4-1E3E3531E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61795" name="Text Box 2">
            <a:extLst>
              <a:ext uri="{FF2B5EF4-FFF2-40B4-BE49-F238E27FC236}">
                <a16:creationId xmlns:a16="http://schemas.microsoft.com/office/drawing/2014/main" id="{6203B535-1F9A-7D82-FB1A-964007F50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61796" name="Text Box 3">
            <a:extLst>
              <a:ext uri="{FF2B5EF4-FFF2-40B4-BE49-F238E27FC236}">
                <a16:creationId xmlns:a16="http://schemas.microsoft.com/office/drawing/2014/main" id="{FF430C97-B4D7-A573-7E99-50284BBF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978D0CF-32A6-4146-BC5B-E59B54C2F558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1797" name="Text Box 4">
            <a:extLst>
              <a:ext uri="{FF2B5EF4-FFF2-40B4-BE49-F238E27FC236}">
                <a16:creationId xmlns:a16="http://schemas.microsoft.com/office/drawing/2014/main" id="{0CFA2BF0-D4F9-B374-569E-C425A9A4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Domain Naming System (DNS)</a:t>
            </a:r>
          </a:p>
        </p:txBody>
      </p:sp>
      <p:sp>
        <p:nvSpPr>
          <p:cNvPr id="161798" name="Text Box 5">
            <a:extLst>
              <a:ext uri="{FF2B5EF4-FFF2-40B4-BE49-F238E27FC236}">
                <a16:creationId xmlns:a16="http://schemas.microsoft.com/office/drawing/2014/main" id="{2F14EE22-4C42-1033-C1E7-A35FA9F6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The Internet maintains a mapping between IP addresses and domain names in a huge worldwide distributed database called DNS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Conceptually, programmers can view the DNS database as a collection of millions of addrinfo structures: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Functions for retrieving host entries from DNS: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getaddrinfo: query DNS using domain name or IP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getnameinfo: query DNS using sockaddr struct</a:t>
            </a:r>
          </a:p>
        </p:txBody>
      </p:sp>
      <p:sp>
        <p:nvSpPr>
          <p:cNvPr id="161799" name="Rectangle 6">
            <a:extLst>
              <a:ext uri="{FF2B5EF4-FFF2-40B4-BE49-F238E27FC236}">
                <a16:creationId xmlns:a16="http://schemas.microsoft.com/office/drawing/2014/main" id="{CFFD60A2-88B1-D979-BCD7-2FB6BB3C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68625"/>
            <a:ext cx="8915400" cy="24638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struct addrinfo {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int          ai_flags;     /* flags for getaddrinfo */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int          ai_family;    /* address type (AF_INET or AF_INET6) */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int          ai_socktype;  /* the socket type */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int          ai_protocol;  /* the type of protocol */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size_t       ai_addrlen;   /* length of ai_addr */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struct sockaddr   *ai_addr;     /* pointer to a sockaddr struct */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char         *ai_canonname;/* the canonical name */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struct addrinfo *ai_next; /* pointer to the next addrinfo struct */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};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>
            <a:extLst>
              <a:ext uri="{FF2B5EF4-FFF2-40B4-BE49-F238E27FC236}">
                <a16:creationId xmlns:a16="http://schemas.microsoft.com/office/drawing/2014/main" id="{6D5AD5FD-591C-3C39-202A-EFCD306E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163843" name="Text Box 2">
            <a:extLst>
              <a:ext uri="{FF2B5EF4-FFF2-40B4-BE49-F238E27FC236}">
                <a16:creationId xmlns:a16="http://schemas.microsoft.com/office/drawing/2014/main" id="{C3CA92EC-D3BB-27C9-6167-600FC64C5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163844" name="Text Box 3">
            <a:extLst>
              <a:ext uri="{FF2B5EF4-FFF2-40B4-BE49-F238E27FC236}">
                <a16:creationId xmlns:a16="http://schemas.microsoft.com/office/drawing/2014/main" id="{6457DDAE-C54B-5569-20A2-4A6F8DE7A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65F3DE9-354D-4165-B68A-5B8210CB0EC8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845" name="Text Box 4">
            <a:extLst>
              <a:ext uri="{FF2B5EF4-FFF2-40B4-BE49-F238E27FC236}">
                <a16:creationId xmlns:a16="http://schemas.microsoft.com/office/drawing/2014/main" id="{1BB70B98-DF42-947F-3A69-675B84E7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Properties of DNS Host Entries</a:t>
            </a:r>
          </a:p>
        </p:txBody>
      </p:sp>
      <p:sp>
        <p:nvSpPr>
          <p:cNvPr id="163846" name="Text Box 5">
            <a:extLst>
              <a:ext uri="{FF2B5EF4-FFF2-40B4-BE49-F238E27FC236}">
                <a16:creationId xmlns:a16="http://schemas.microsoft.com/office/drawing/2014/main" id="{F0DAAE84-907F-048A-BF2F-F456B6BD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36588" indent="-290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31875" indent="-27940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Each host entry is an equivalence class of domain names and IP addresses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Each host has a locally defined domain name </a:t>
            </a:r>
            <a:r>
              <a:rPr lang="en-US" altLang="en-US" sz="2000">
                <a:latin typeface="Courier New" panose="02070309020205020404" pitchFamily="49" charset="0"/>
              </a:rPr>
              <a:t>localhost</a:t>
            </a:r>
            <a:r>
              <a:rPr lang="en-US" altLang="en-US" sz="2000"/>
              <a:t> which always maps to the </a:t>
            </a:r>
            <a:r>
              <a:rPr lang="en-US" altLang="en-US" sz="2000" i="1"/>
              <a:t>loopback</a:t>
            </a:r>
            <a:r>
              <a:rPr lang="en-US" altLang="en-US" sz="2000"/>
              <a:t> address </a:t>
            </a:r>
            <a:r>
              <a:rPr lang="en-US" altLang="en-US" sz="2000">
                <a:latin typeface="Courier New" panose="02070309020205020404" pitchFamily="49" charset="0"/>
              </a:rPr>
              <a:t>127.0.0.1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Different kinds of mappings are possible: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Simple case: 1 domain name maps to one IP address: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water.clear.rice.edu maps to 128.42.208.6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Multiple domain names mapped to the same IP address: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www.cs.rice.edu, ececs.cs.rice.edu, and bianca.cs.rice.edu all map to 128.42.128.17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Multiple domain names mapped to multiple IP addresses: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aol.com and www.aol.com map to multiple IP addresses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Some valid domain names don’t map to any IP address: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Char char="•"/>
            </a:pPr>
            <a:r>
              <a:rPr lang="en-US" altLang="en-US" sz="1600">
                <a:ea typeface="ＭＳ Ｐゴシック" panose="020B0600070205080204" pitchFamily="34" charset="-128"/>
              </a:rPr>
              <a:t>for example: clear.rice.edu</a:t>
            </a:r>
          </a:p>
          <a:p>
            <a:pPr lvl="2" eaLnBrk="1" hangingPunct="1">
              <a:spcBef>
                <a:spcPts val="400"/>
              </a:spcBef>
              <a:buFont typeface="Verdana" panose="020B0604030504040204" pitchFamily="34" charset="0"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D6733598-6A98-7FBF-E2AC-3EC04D6AB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2EEBC83-066C-4358-84A0-F8B859DF269A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7D64E453-272A-98C8-06FB-887DE1F3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Telephony Milestones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6DB98C40-0EE8-8036-C16E-F5800FAC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7025"/>
            <a:ext cx="86741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1878: First telephone directory; White House line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1881: Insulated, balanced twisted pair as local loop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1885: AT&amp;T formed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1892: First automatic commercial telephone switch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1903: 3 million telephones in U.S.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1915: First transcontinental telephone line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1927: First commercial transatlantic commercial service</a:t>
            </a:r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03AE8E1A-E5FA-648B-44BD-1B9D2FC47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38918" name="Text Box 5">
            <a:extLst>
              <a:ext uri="{FF2B5EF4-FFF2-40B4-BE49-F238E27FC236}">
                <a16:creationId xmlns:a16="http://schemas.microsoft.com/office/drawing/2014/main" id="{3E0B7C1C-22AC-486D-7633-0D535C17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04A95EA8-2203-549E-DCF3-89CBB6EA7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686061-B93B-46C3-95A5-A395FA94D18A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8ADF18C7-BEDE-2C5B-D71C-C9627FE2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Telephony Milestones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9F6C910A-8993-B634-5894-C121251B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0825"/>
            <a:ext cx="836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1937: Multiplexing introduced for inter-city calls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 sz="1800">
                <a:ea typeface="ＭＳ Ｐゴシック" panose="020B0600070205080204" pitchFamily="34" charset="-128"/>
              </a:rPr>
              <a:t>One link carries multiple conversations</a:t>
            </a:r>
          </a:p>
        </p:txBody>
      </p:sp>
      <p:grpSp>
        <p:nvGrpSpPr>
          <p:cNvPr id="40965" name="Group 4">
            <a:extLst>
              <a:ext uri="{FF2B5EF4-FFF2-40B4-BE49-F238E27FC236}">
                <a16:creationId xmlns:a16="http://schemas.microsoft.com/office/drawing/2014/main" id="{F4C03B50-97B9-36E6-9918-00368AD8A0DA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2509838"/>
            <a:ext cx="1477963" cy="1063625"/>
            <a:chOff x="148" y="1581"/>
            <a:chExt cx="931" cy="670"/>
          </a:xfrm>
        </p:grpSpPr>
        <p:sp>
          <p:nvSpPr>
            <p:cNvPr id="41031" name="AutoShape 5">
              <a:extLst>
                <a:ext uri="{FF2B5EF4-FFF2-40B4-BE49-F238E27FC236}">
                  <a16:creationId xmlns:a16="http://schemas.microsoft.com/office/drawing/2014/main" id="{337E9E3F-3BF3-E408-F329-4D3BF2A74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" y="1859"/>
              <a:ext cx="163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65 w 21600"/>
                <a:gd name="T25" fmla="*/ 23478 h 21600"/>
                <a:gd name="T26" fmla="*/ 21335 w 21600"/>
                <a:gd name="T27" fmla="*/ 405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AutoShape 6">
              <a:extLst>
                <a:ext uri="{FF2B5EF4-FFF2-40B4-BE49-F238E27FC236}">
                  <a16:creationId xmlns:a16="http://schemas.microsoft.com/office/drawing/2014/main" id="{B227A892-64B7-C38E-21EF-E268B183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1581"/>
              <a:ext cx="163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65 w 21600"/>
                <a:gd name="T25" fmla="*/ 23478 h 21600"/>
                <a:gd name="T26" fmla="*/ 21335 w 21600"/>
                <a:gd name="T27" fmla="*/ 405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AutoShape 7">
              <a:extLst>
                <a:ext uri="{FF2B5EF4-FFF2-40B4-BE49-F238E27FC236}">
                  <a16:creationId xmlns:a16="http://schemas.microsoft.com/office/drawing/2014/main" id="{98AFC869-C6ED-7B91-A8CA-56DB27BEB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2113"/>
              <a:ext cx="163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65 w 21600"/>
                <a:gd name="T25" fmla="*/ 23478 h 21600"/>
                <a:gd name="T26" fmla="*/ 21335 w 21600"/>
                <a:gd name="T27" fmla="*/ 405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AutoShape 8">
              <a:extLst>
                <a:ext uri="{FF2B5EF4-FFF2-40B4-BE49-F238E27FC236}">
                  <a16:creationId xmlns:a16="http://schemas.microsoft.com/office/drawing/2014/main" id="{774425BD-55AC-67E2-DC5A-F96937399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2113"/>
              <a:ext cx="163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65 w 21600"/>
                <a:gd name="T25" fmla="*/ 23478 h 21600"/>
                <a:gd name="T26" fmla="*/ 21335 w 21600"/>
                <a:gd name="T27" fmla="*/ 405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Oval 9">
              <a:extLst>
                <a:ext uri="{FF2B5EF4-FFF2-40B4-BE49-F238E27FC236}">
                  <a16:creationId xmlns:a16="http://schemas.microsoft.com/office/drawing/2014/main" id="{D5F324DE-5C5C-B138-28C8-8C0CD747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1835"/>
              <a:ext cx="246" cy="138"/>
            </a:xfrm>
            <a:prstGeom prst="ellipse">
              <a:avLst/>
            </a:prstGeom>
            <a:solidFill>
              <a:srgbClr val="550066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41036" name="Line 10">
              <a:extLst>
                <a:ext uri="{FF2B5EF4-FFF2-40B4-BE49-F238E27FC236}">
                  <a16:creationId xmlns:a16="http://schemas.microsoft.com/office/drawing/2014/main" id="{7FA5C4B1-9B99-C3CA-C298-E1852E266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1720"/>
              <a:ext cx="0" cy="115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Line 11">
              <a:extLst>
                <a:ext uri="{FF2B5EF4-FFF2-40B4-BE49-F238E27FC236}">
                  <a16:creationId xmlns:a16="http://schemas.microsoft.com/office/drawing/2014/main" id="{A2BC6D51-34D9-0D1C-3C41-69E5AA3B6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" y="1904"/>
              <a:ext cx="246" cy="24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Line 12">
              <a:extLst>
                <a:ext uri="{FF2B5EF4-FFF2-40B4-BE49-F238E27FC236}">
                  <a16:creationId xmlns:a16="http://schemas.microsoft.com/office/drawing/2014/main" id="{0579DD10-70F8-472A-9F0E-C1FD900AB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" y="1950"/>
              <a:ext cx="81" cy="163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Line 13">
              <a:extLst>
                <a:ext uri="{FF2B5EF4-FFF2-40B4-BE49-F238E27FC236}">
                  <a16:creationId xmlns:a16="http://schemas.microsoft.com/office/drawing/2014/main" id="{367A432A-B615-6824-2A64-A02334E31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7" y="1950"/>
              <a:ext cx="193" cy="163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" name="AutoShape 14">
            <a:extLst>
              <a:ext uri="{FF2B5EF4-FFF2-40B4-BE49-F238E27FC236}">
                <a16:creationId xmlns:a16="http://schemas.microsoft.com/office/drawing/2014/main" id="{D1644CF8-8127-6ACD-4347-1C56252C8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4703763"/>
            <a:ext cx="261937" cy="2190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15">
            <a:extLst>
              <a:ext uri="{FF2B5EF4-FFF2-40B4-BE49-F238E27FC236}">
                <a16:creationId xmlns:a16="http://schemas.microsoft.com/office/drawing/2014/main" id="{4E54F528-34AA-074A-04F2-9260F183C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4775200"/>
            <a:ext cx="260350" cy="2206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AutoShape 16">
            <a:extLst>
              <a:ext uri="{FF2B5EF4-FFF2-40B4-BE49-F238E27FC236}">
                <a16:creationId xmlns:a16="http://schemas.microsoft.com/office/drawing/2014/main" id="{2EDA8760-9B3F-4E8C-2B9E-4956F9C5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4335463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17">
            <a:extLst>
              <a:ext uri="{FF2B5EF4-FFF2-40B4-BE49-F238E27FC236}">
                <a16:creationId xmlns:a16="http://schemas.microsoft.com/office/drawing/2014/main" id="{3EF7DCDF-5CEA-5FA3-3221-8937F5CFC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5180013"/>
            <a:ext cx="261937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18">
            <a:extLst>
              <a:ext uri="{FF2B5EF4-FFF2-40B4-BE49-F238E27FC236}">
                <a16:creationId xmlns:a16="http://schemas.microsoft.com/office/drawing/2014/main" id="{DB313110-4452-A756-FA79-7CEB948C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5180013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9">
            <a:extLst>
              <a:ext uri="{FF2B5EF4-FFF2-40B4-BE49-F238E27FC236}">
                <a16:creationId xmlns:a16="http://schemas.microsoft.com/office/drawing/2014/main" id="{79B77AFC-63BA-95E2-6345-7B3BCC0CE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4738688"/>
            <a:ext cx="392112" cy="220662"/>
          </a:xfrm>
          <a:prstGeom prst="ellipse">
            <a:avLst/>
          </a:prstGeom>
          <a:solidFill>
            <a:srgbClr val="550066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0972" name="Line 20">
            <a:extLst>
              <a:ext uri="{FF2B5EF4-FFF2-40B4-BE49-F238E27FC236}">
                <a16:creationId xmlns:a16="http://schemas.microsoft.com/office/drawing/2014/main" id="{2EDCA6FC-1F01-B6FF-C3A0-FA4BA1222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9350" y="4556125"/>
            <a:ext cx="1588" cy="182563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21">
            <a:extLst>
              <a:ext uri="{FF2B5EF4-FFF2-40B4-BE49-F238E27FC236}">
                <a16:creationId xmlns:a16="http://schemas.microsoft.com/office/drawing/2014/main" id="{1B800BAB-1240-AEB9-5562-34AFC4F93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9750" y="4846638"/>
            <a:ext cx="392113" cy="4127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22">
            <a:extLst>
              <a:ext uri="{FF2B5EF4-FFF2-40B4-BE49-F238E27FC236}">
                <a16:creationId xmlns:a16="http://schemas.microsoft.com/office/drawing/2014/main" id="{01687FDC-53A2-A180-1DAA-7C48B06F3F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7413" y="4921250"/>
            <a:ext cx="131762" cy="2603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23">
            <a:extLst>
              <a:ext uri="{FF2B5EF4-FFF2-40B4-BE49-F238E27FC236}">
                <a16:creationId xmlns:a16="http://schemas.microsoft.com/office/drawing/2014/main" id="{8BF9DA37-BC4E-5EB6-10B5-7DDE5BB097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7938" y="4921250"/>
            <a:ext cx="307975" cy="2603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24">
            <a:extLst>
              <a:ext uri="{FF2B5EF4-FFF2-40B4-BE49-F238E27FC236}">
                <a16:creationId xmlns:a16="http://schemas.microsoft.com/office/drawing/2014/main" id="{FE5F8766-9934-B313-EDF8-107907B502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2388" y="4810125"/>
            <a:ext cx="520700" cy="396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AutoShape 25">
            <a:extLst>
              <a:ext uri="{FF2B5EF4-FFF2-40B4-BE49-F238E27FC236}">
                <a16:creationId xmlns:a16="http://schemas.microsoft.com/office/drawing/2014/main" id="{48AFE4FC-03B1-7708-27D3-A40EC372A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2725738"/>
            <a:ext cx="261937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26">
            <a:extLst>
              <a:ext uri="{FF2B5EF4-FFF2-40B4-BE49-F238E27FC236}">
                <a16:creationId xmlns:a16="http://schemas.microsoft.com/office/drawing/2014/main" id="{45062F29-AB30-5EBB-9C63-FDE07C14E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2433638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27">
            <a:extLst>
              <a:ext uri="{FF2B5EF4-FFF2-40B4-BE49-F238E27FC236}">
                <a16:creationId xmlns:a16="http://schemas.microsoft.com/office/drawing/2014/main" id="{E4292064-FF01-9F57-54CF-FBA7F303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2357438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28">
            <a:extLst>
              <a:ext uri="{FF2B5EF4-FFF2-40B4-BE49-F238E27FC236}">
                <a16:creationId xmlns:a16="http://schemas.microsoft.com/office/drawing/2014/main" id="{BF9588A4-A2FE-B2F5-E799-37E205926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3201988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Oval 29">
            <a:extLst>
              <a:ext uri="{FF2B5EF4-FFF2-40B4-BE49-F238E27FC236}">
                <a16:creationId xmlns:a16="http://schemas.microsoft.com/office/drawing/2014/main" id="{8D50B984-B62E-F22A-C217-5546A9928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2762250"/>
            <a:ext cx="392112" cy="220663"/>
          </a:xfrm>
          <a:prstGeom prst="ellipse">
            <a:avLst/>
          </a:prstGeom>
          <a:solidFill>
            <a:srgbClr val="550066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0982" name="Line 30">
            <a:extLst>
              <a:ext uri="{FF2B5EF4-FFF2-40B4-BE49-F238E27FC236}">
                <a16:creationId xmlns:a16="http://schemas.microsoft.com/office/drawing/2014/main" id="{ACF912D3-9A62-320C-48E0-2649B5920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0125" y="2578100"/>
            <a:ext cx="1588" cy="1841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31">
            <a:extLst>
              <a:ext uri="{FF2B5EF4-FFF2-40B4-BE49-F238E27FC236}">
                <a16:creationId xmlns:a16="http://schemas.microsoft.com/office/drawing/2014/main" id="{B95DBFAA-90B4-5467-58BB-E16B9F747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9588" y="2662238"/>
            <a:ext cx="273050" cy="2095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Line 32">
            <a:extLst>
              <a:ext uri="{FF2B5EF4-FFF2-40B4-BE49-F238E27FC236}">
                <a16:creationId xmlns:a16="http://schemas.microsoft.com/office/drawing/2014/main" id="{A62D3549-076C-856C-76D2-5E833E3EA9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7775" y="2944813"/>
            <a:ext cx="892175" cy="18478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Line 33">
            <a:extLst>
              <a:ext uri="{FF2B5EF4-FFF2-40B4-BE49-F238E27FC236}">
                <a16:creationId xmlns:a16="http://schemas.microsoft.com/office/drawing/2014/main" id="{EFBFD5EA-3297-0007-2B27-DDCB7D0579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68713" y="2944813"/>
            <a:ext cx="307975" cy="258762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Line 34">
            <a:extLst>
              <a:ext uri="{FF2B5EF4-FFF2-40B4-BE49-F238E27FC236}">
                <a16:creationId xmlns:a16="http://schemas.microsoft.com/office/drawing/2014/main" id="{5639A213-4D45-89E7-AB61-881F4759D3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3163" y="2833688"/>
            <a:ext cx="520700" cy="39687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Line 35">
            <a:extLst>
              <a:ext uri="{FF2B5EF4-FFF2-40B4-BE49-F238E27FC236}">
                <a16:creationId xmlns:a16="http://schemas.microsoft.com/office/drawing/2014/main" id="{5471B624-AECA-3124-919B-DAAA86D03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0163" y="2889250"/>
            <a:ext cx="2054225" cy="1158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Line 36">
            <a:extLst>
              <a:ext uri="{FF2B5EF4-FFF2-40B4-BE49-F238E27FC236}">
                <a16:creationId xmlns:a16="http://schemas.microsoft.com/office/drawing/2014/main" id="{12B15485-6957-1FA5-DA83-7EA439AAF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0163" y="2965450"/>
            <a:ext cx="2054225" cy="1158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Line 37">
            <a:extLst>
              <a:ext uri="{FF2B5EF4-FFF2-40B4-BE49-F238E27FC236}">
                <a16:creationId xmlns:a16="http://schemas.microsoft.com/office/drawing/2014/main" id="{60C0AF37-7F08-84DF-EB3A-3160A7A938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3963" y="2813050"/>
            <a:ext cx="2054225" cy="11747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Line 38">
            <a:extLst>
              <a:ext uri="{FF2B5EF4-FFF2-40B4-BE49-F238E27FC236}">
                <a16:creationId xmlns:a16="http://schemas.microsoft.com/office/drawing/2014/main" id="{46332389-F7A1-EA4F-2539-F9C7E0E33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1563" y="3155950"/>
            <a:ext cx="1141412" cy="163512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1" name="Line 39">
            <a:extLst>
              <a:ext uri="{FF2B5EF4-FFF2-40B4-BE49-F238E27FC236}">
                <a16:creationId xmlns:a16="http://schemas.microsoft.com/office/drawing/2014/main" id="{1EFEB702-9617-27F1-5488-51D57AA00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3117850"/>
            <a:ext cx="1141412" cy="163512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2" name="Line 40">
            <a:extLst>
              <a:ext uri="{FF2B5EF4-FFF2-40B4-BE49-F238E27FC236}">
                <a16:creationId xmlns:a16="http://schemas.microsoft.com/office/drawing/2014/main" id="{450EAF00-B4E8-E3BE-AAAC-2175B6FC45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3975" y="2965450"/>
            <a:ext cx="892175" cy="18478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Line 41">
            <a:extLst>
              <a:ext uri="{FF2B5EF4-FFF2-40B4-BE49-F238E27FC236}">
                <a16:creationId xmlns:a16="http://schemas.microsoft.com/office/drawing/2014/main" id="{719F2AB7-5FE6-7CEF-03D7-4B260F16B3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0175" y="2965450"/>
            <a:ext cx="892175" cy="18478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4" name="Text Box 42">
            <a:extLst>
              <a:ext uri="{FF2B5EF4-FFF2-40B4-BE49-F238E27FC236}">
                <a16:creationId xmlns:a16="http://schemas.microsoft.com/office/drawing/2014/main" id="{C79A6240-3398-AB63-C78C-E3F7E37A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5780088"/>
            <a:ext cx="241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Without Multiplexing</a:t>
            </a:r>
          </a:p>
        </p:txBody>
      </p:sp>
      <p:grpSp>
        <p:nvGrpSpPr>
          <p:cNvPr id="40995" name="Group 43">
            <a:extLst>
              <a:ext uri="{FF2B5EF4-FFF2-40B4-BE49-F238E27FC236}">
                <a16:creationId xmlns:a16="http://schemas.microsoft.com/office/drawing/2014/main" id="{FF596E03-904B-A6B9-CF9C-CC7DD58494F1}"/>
              </a:ext>
            </a:extLst>
          </p:cNvPr>
          <p:cNvGrpSpPr>
            <a:grpSpLocks/>
          </p:cNvGrpSpPr>
          <p:nvPr/>
        </p:nvGrpSpPr>
        <p:grpSpPr bwMode="auto">
          <a:xfrm>
            <a:off x="4654550" y="2509838"/>
            <a:ext cx="1476375" cy="1063625"/>
            <a:chOff x="2932" y="1581"/>
            <a:chExt cx="930" cy="670"/>
          </a:xfrm>
        </p:grpSpPr>
        <p:sp>
          <p:nvSpPr>
            <p:cNvPr id="41022" name="AutoShape 44">
              <a:extLst>
                <a:ext uri="{FF2B5EF4-FFF2-40B4-BE49-F238E27FC236}">
                  <a16:creationId xmlns:a16="http://schemas.microsoft.com/office/drawing/2014/main" id="{76C816F6-DC72-0450-EAFC-DA10C9528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1859"/>
              <a:ext cx="163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65 w 21600"/>
                <a:gd name="T25" fmla="*/ 23478 h 21600"/>
                <a:gd name="T26" fmla="*/ 21335 w 21600"/>
                <a:gd name="T27" fmla="*/ 405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AutoShape 45">
              <a:extLst>
                <a:ext uri="{FF2B5EF4-FFF2-40B4-BE49-F238E27FC236}">
                  <a16:creationId xmlns:a16="http://schemas.microsoft.com/office/drawing/2014/main" id="{A6DEBA41-F7E8-A531-F63D-A592C7AB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1581"/>
              <a:ext cx="163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65 w 21600"/>
                <a:gd name="T25" fmla="*/ 23478 h 21600"/>
                <a:gd name="T26" fmla="*/ 21335 w 21600"/>
                <a:gd name="T27" fmla="*/ 405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4" name="AutoShape 46">
              <a:extLst>
                <a:ext uri="{FF2B5EF4-FFF2-40B4-BE49-F238E27FC236}">
                  <a16:creationId xmlns:a16="http://schemas.microsoft.com/office/drawing/2014/main" id="{1D20681F-0842-DA9F-1888-06AB055D0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2113"/>
              <a:ext cx="163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65 w 21600"/>
                <a:gd name="T25" fmla="*/ 23478 h 21600"/>
                <a:gd name="T26" fmla="*/ 21335 w 21600"/>
                <a:gd name="T27" fmla="*/ 405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AutoShape 47">
              <a:extLst>
                <a:ext uri="{FF2B5EF4-FFF2-40B4-BE49-F238E27FC236}">
                  <a16:creationId xmlns:a16="http://schemas.microsoft.com/office/drawing/2014/main" id="{9FB49BD2-2B5D-5649-CEF4-991126ABF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113"/>
              <a:ext cx="163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65 w 21600"/>
                <a:gd name="T25" fmla="*/ 23478 h 21600"/>
                <a:gd name="T26" fmla="*/ 21335 w 21600"/>
                <a:gd name="T27" fmla="*/ 405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Oval 48">
              <a:extLst>
                <a:ext uri="{FF2B5EF4-FFF2-40B4-BE49-F238E27FC236}">
                  <a16:creationId xmlns:a16="http://schemas.microsoft.com/office/drawing/2014/main" id="{3C69C1E0-5A2A-E4F0-CED2-95807BE64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1835"/>
              <a:ext cx="245" cy="138"/>
            </a:xfrm>
            <a:prstGeom prst="ellipse">
              <a:avLst/>
            </a:prstGeom>
            <a:solidFill>
              <a:srgbClr val="550066"/>
            </a:solidFill>
            <a:ln w="126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41027" name="Line 49">
              <a:extLst>
                <a:ext uri="{FF2B5EF4-FFF2-40B4-BE49-F238E27FC236}">
                  <a16:creationId xmlns:a16="http://schemas.microsoft.com/office/drawing/2014/main" id="{AD3894BA-98B6-8B8F-506C-BAC6007F3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720"/>
              <a:ext cx="0" cy="115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50">
              <a:extLst>
                <a:ext uri="{FF2B5EF4-FFF2-40B4-BE49-F238E27FC236}">
                  <a16:creationId xmlns:a16="http://schemas.microsoft.com/office/drawing/2014/main" id="{1E669F13-2EF4-3E24-F9AF-28C5C26177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6" y="1904"/>
              <a:ext cx="245" cy="24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Line 51">
              <a:extLst>
                <a:ext uri="{FF2B5EF4-FFF2-40B4-BE49-F238E27FC236}">
                  <a16:creationId xmlns:a16="http://schemas.microsoft.com/office/drawing/2014/main" id="{AE0FBC80-D580-6676-B98F-9655B375D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5" y="1950"/>
              <a:ext cx="81" cy="163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Line 52">
              <a:extLst>
                <a:ext uri="{FF2B5EF4-FFF2-40B4-BE49-F238E27FC236}">
                  <a16:creationId xmlns:a16="http://schemas.microsoft.com/office/drawing/2014/main" id="{EBFAB401-EDD1-5BAA-A601-63EE1988E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0" y="1950"/>
              <a:ext cx="193" cy="163"/>
            </a:xfrm>
            <a:prstGeom prst="lin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6" name="AutoShape 53">
            <a:extLst>
              <a:ext uri="{FF2B5EF4-FFF2-40B4-BE49-F238E27FC236}">
                <a16:creationId xmlns:a16="http://schemas.microsoft.com/office/drawing/2014/main" id="{2D1AFA61-30BA-5AC4-4B65-242ED1D90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703763"/>
            <a:ext cx="261937" cy="2190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AutoShape 54">
            <a:extLst>
              <a:ext uri="{FF2B5EF4-FFF2-40B4-BE49-F238E27FC236}">
                <a16:creationId xmlns:a16="http://schemas.microsoft.com/office/drawing/2014/main" id="{40A5DDBD-FA72-3244-81E4-9F3826666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4775200"/>
            <a:ext cx="260350" cy="2206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AutoShape 55">
            <a:extLst>
              <a:ext uri="{FF2B5EF4-FFF2-40B4-BE49-F238E27FC236}">
                <a16:creationId xmlns:a16="http://schemas.microsoft.com/office/drawing/2014/main" id="{5767861C-CC04-7400-0BB3-DEE5A98C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4335463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AutoShape 56">
            <a:extLst>
              <a:ext uri="{FF2B5EF4-FFF2-40B4-BE49-F238E27FC236}">
                <a16:creationId xmlns:a16="http://schemas.microsoft.com/office/drawing/2014/main" id="{657626A3-A610-9884-82C1-760099ECE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5180013"/>
            <a:ext cx="261937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AutoShape 57">
            <a:extLst>
              <a:ext uri="{FF2B5EF4-FFF2-40B4-BE49-F238E27FC236}">
                <a16:creationId xmlns:a16="http://schemas.microsoft.com/office/drawing/2014/main" id="{D8E9BAB2-DB3D-F4C8-0FC7-5F1C9C626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5180013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58">
            <a:extLst>
              <a:ext uri="{FF2B5EF4-FFF2-40B4-BE49-F238E27FC236}">
                <a16:creationId xmlns:a16="http://schemas.microsoft.com/office/drawing/2014/main" id="{1AFADD50-71E6-E6C7-F177-B3D9DCD62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4738688"/>
            <a:ext cx="392112" cy="220662"/>
          </a:xfrm>
          <a:prstGeom prst="ellipse">
            <a:avLst/>
          </a:prstGeom>
          <a:solidFill>
            <a:srgbClr val="550066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02" name="Line 59">
            <a:extLst>
              <a:ext uri="{FF2B5EF4-FFF2-40B4-BE49-F238E27FC236}">
                <a16:creationId xmlns:a16="http://schemas.microsoft.com/office/drawing/2014/main" id="{A2C4260C-8944-A0A2-9230-4D479255C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8950" y="4556125"/>
            <a:ext cx="1588" cy="182563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3" name="Line 60">
            <a:extLst>
              <a:ext uri="{FF2B5EF4-FFF2-40B4-BE49-F238E27FC236}">
                <a16:creationId xmlns:a16="http://schemas.microsoft.com/office/drawing/2014/main" id="{D02A6460-5F8A-CAFA-1E1D-050F249A0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9350" y="4846638"/>
            <a:ext cx="392113" cy="41275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4" name="Line 61">
            <a:extLst>
              <a:ext uri="{FF2B5EF4-FFF2-40B4-BE49-F238E27FC236}">
                <a16:creationId xmlns:a16="http://schemas.microsoft.com/office/drawing/2014/main" id="{4166FD6F-87B3-EC70-5B0A-E3D25755CE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7013" y="4921250"/>
            <a:ext cx="131762" cy="2603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5" name="Line 62">
            <a:extLst>
              <a:ext uri="{FF2B5EF4-FFF2-40B4-BE49-F238E27FC236}">
                <a16:creationId xmlns:a16="http://schemas.microsoft.com/office/drawing/2014/main" id="{D4525E0B-3587-D73F-66F7-4679689FE7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67538" y="4921250"/>
            <a:ext cx="306387" cy="2603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6" name="Line 63">
            <a:extLst>
              <a:ext uri="{FF2B5EF4-FFF2-40B4-BE49-F238E27FC236}">
                <a16:creationId xmlns:a16="http://schemas.microsoft.com/office/drawing/2014/main" id="{B54537D1-94C5-8509-8B09-1561E98BEA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1988" y="4810125"/>
            <a:ext cx="520700" cy="39688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7" name="AutoShape 64">
            <a:extLst>
              <a:ext uri="{FF2B5EF4-FFF2-40B4-BE49-F238E27FC236}">
                <a16:creationId xmlns:a16="http://schemas.microsoft.com/office/drawing/2014/main" id="{22EE822E-4002-BD68-06C2-198107B1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463" y="2725738"/>
            <a:ext cx="261937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AutoShape 65">
            <a:extLst>
              <a:ext uri="{FF2B5EF4-FFF2-40B4-BE49-F238E27FC236}">
                <a16:creationId xmlns:a16="http://schemas.microsoft.com/office/drawing/2014/main" id="{55302906-F553-66BB-0E36-43F6451C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433638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AutoShape 66">
            <a:extLst>
              <a:ext uri="{FF2B5EF4-FFF2-40B4-BE49-F238E27FC236}">
                <a16:creationId xmlns:a16="http://schemas.microsoft.com/office/drawing/2014/main" id="{F9929D8D-7887-93B7-9E89-9E091EFB4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550" y="2357438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AutoShape 67">
            <a:extLst>
              <a:ext uri="{FF2B5EF4-FFF2-40B4-BE49-F238E27FC236}">
                <a16:creationId xmlns:a16="http://schemas.microsoft.com/office/drawing/2014/main" id="{5480E470-42FA-D0EE-5D5B-BE52691A0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3201988"/>
            <a:ext cx="260350" cy="2206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Oval 68">
            <a:extLst>
              <a:ext uri="{FF2B5EF4-FFF2-40B4-BE49-F238E27FC236}">
                <a16:creationId xmlns:a16="http://schemas.microsoft.com/office/drawing/2014/main" id="{3CA26575-F82A-0E7E-FCF7-FF55FD1F1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238" y="2762250"/>
            <a:ext cx="392112" cy="220663"/>
          </a:xfrm>
          <a:prstGeom prst="ellipse">
            <a:avLst/>
          </a:prstGeom>
          <a:solidFill>
            <a:srgbClr val="550066"/>
          </a:solidFill>
          <a:ln w="126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12" name="Line 69">
            <a:extLst>
              <a:ext uri="{FF2B5EF4-FFF2-40B4-BE49-F238E27FC236}">
                <a16:creationId xmlns:a16="http://schemas.microsoft.com/office/drawing/2014/main" id="{5C3847AF-6F8C-904E-3473-80C771F22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5" y="2578100"/>
            <a:ext cx="1588" cy="1841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3" name="Line 70">
            <a:extLst>
              <a:ext uri="{FF2B5EF4-FFF2-40B4-BE49-F238E27FC236}">
                <a16:creationId xmlns:a16="http://schemas.microsoft.com/office/drawing/2014/main" id="{3E046008-5AA4-FA88-CE52-CCCE77BC9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188" y="2662238"/>
            <a:ext cx="273050" cy="209550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4" name="Line 71">
            <a:extLst>
              <a:ext uri="{FF2B5EF4-FFF2-40B4-BE49-F238E27FC236}">
                <a16:creationId xmlns:a16="http://schemas.microsoft.com/office/drawing/2014/main" id="{8DD5E8B9-E571-79AA-1920-AB81D09B0B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88313" y="2944813"/>
            <a:ext cx="306387" cy="258762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5" name="Line 72">
            <a:extLst>
              <a:ext uri="{FF2B5EF4-FFF2-40B4-BE49-F238E27FC236}">
                <a16:creationId xmlns:a16="http://schemas.microsoft.com/office/drawing/2014/main" id="{49D2CDFE-C382-F1CA-6E33-C54603261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32763" y="2833688"/>
            <a:ext cx="520700" cy="39687"/>
          </a:xfrm>
          <a:prstGeom prst="lin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6" name="Line 73">
            <a:extLst>
              <a:ext uri="{FF2B5EF4-FFF2-40B4-BE49-F238E27FC236}">
                <a16:creationId xmlns:a16="http://schemas.microsoft.com/office/drawing/2014/main" id="{4EE665B8-8B31-3AC2-E050-8AE87F483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9763" y="2889250"/>
            <a:ext cx="2054225" cy="1158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7" name="Line 74">
            <a:extLst>
              <a:ext uri="{FF2B5EF4-FFF2-40B4-BE49-F238E27FC236}">
                <a16:creationId xmlns:a16="http://schemas.microsoft.com/office/drawing/2014/main" id="{ADA7E83F-84BF-6D7F-A896-DC045AA10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363" y="3117850"/>
            <a:ext cx="1141412" cy="1635125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8" name="Line 75">
            <a:extLst>
              <a:ext uri="{FF2B5EF4-FFF2-40B4-BE49-F238E27FC236}">
                <a16:creationId xmlns:a16="http://schemas.microsoft.com/office/drawing/2014/main" id="{B7EC3129-BB06-DC42-C2F4-D5020586D8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3575" y="2965450"/>
            <a:ext cx="892175" cy="1847850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9" name="Text Box 76">
            <a:extLst>
              <a:ext uri="{FF2B5EF4-FFF2-40B4-BE49-F238E27FC236}">
                <a16:creationId xmlns:a16="http://schemas.microsoft.com/office/drawing/2014/main" id="{2FA20C1F-BD08-9BBF-E3CE-D0D9D452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627688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With Multiplexing</a:t>
            </a:r>
          </a:p>
        </p:txBody>
      </p:sp>
      <p:sp>
        <p:nvSpPr>
          <p:cNvPr id="41020" name="Text Box 77">
            <a:extLst>
              <a:ext uri="{FF2B5EF4-FFF2-40B4-BE49-F238E27FC236}">
                <a16:creationId xmlns:a16="http://schemas.microsoft.com/office/drawing/2014/main" id="{A7669A97-A7A6-14A1-DE45-B490A71CD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41021" name="Text Box 78">
            <a:extLst>
              <a:ext uri="{FF2B5EF4-FFF2-40B4-BE49-F238E27FC236}">
                <a16:creationId xmlns:a16="http://schemas.microsoft.com/office/drawing/2014/main" id="{809FE6A0-005E-4627-CF9E-93F8F8E6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D10BA16C-C884-17E6-059C-EE028B36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7DA24F9-314E-447D-BB69-387DD74CCB9F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118E1625-CE1A-81DA-A131-BD002CB5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660033"/>
                </a:solidFill>
              </a:rPr>
              <a:t>Data or Computer Networks</a:t>
            </a: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C02C637A-F2A3-4F97-0041-028F5A23B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3693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4625" indent="-173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1746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Networks designed for computers to computers or devices 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vs. communication between human beings</a:t>
            </a:r>
          </a:p>
          <a:p>
            <a:pPr eaLnBrk="1" hangingPunct="1">
              <a:buClrTx/>
              <a:buFontTx/>
              <a:buNone/>
            </a:pPr>
            <a:r>
              <a:rPr lang="en-US" altLang="en-US"/>
              <a:t>Digital information 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vs. analog voice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ClrTx/>
              <a:buSzPct val="90000"/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/>
              <a:t>Not a continuous stream of bits, rather, discrete “packets” with lots of silence in between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Dedicated circuit hugely inefficient</a:t>
            </a:r>
          </a:p>
          <a:p>
            <a:pPr lvl="1" eaLnBrk="1" hangingPunct="1">
              <a:buClr>
                <a:srgbClr val="000066"/>
              </a:buClr>
              <a:buSzPct val="90000"/>
              <a:buFont typeface="Wingdings" panose="05000000000000000000" pitchFamily="2" charset="2"/>
              <a:buChar char=""/>
            </a:pPr>
            <a:r>
              <a:rPr lang="en-US" altLang="en-US">
                <a:ea typeface="ＭＳ Ｐゴシック" panose="020B0600070205080204" pitchFamily="34" charset="-128"/>
              </a:rPr>
              <a:t>Packet switching invented</a:t>
            </a:r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endParaRPr lang="en-US" alt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DC5BA6CA-09DE-2A68-1115-8F328215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733800"/>
            <a:ext cx="262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Digital/Discrete Signal</a:t>
            </a:r>
          </a:p>
        </p:txBody>
      </p:sp>
      <p:grpSp>
        <p:nvGrpSpPr>
          <p:cNvPr id="43014" name="Group 5">
            <a:extLst>
              <a:ext uri="{FF2B5EF4-FFF2-40B4-BE49-F238E27FC236}">
                <a16:creationId xmlns:a16="http://schemas.microsoft.com/office/drawing/2014/main" id="{A60518BA-D398-95A9-B955-24FADFE7AEB0}"/>
              </a:ext>
            </a:extLst>
          </p:cNvPr>
          <p:cNvGrpSpPr>
            <a:grpSpLocks/>
          </p:cNvGrpSpPr>
          <p:nvPr/>
        </p:nvGrpSpPr>
        <p:grpSpPr bwMode="auto">
          <a:xfrm>
            <a:off x="3740150" y="3829050"/>
            <a:ext cx="4868863" cy="227013"/>
            <a:chOff x="2356" y="2412"/>
            <a:chExt cx="3067" cy="143"/>
          </a:xfrm>
        </p:grpSpPr>
        <p:sp>
          <p:nvSpPr>
            <p:cNvPr id="43017" name="AutoShape 6">
              <a:extLst>
                <a:ext uri="{FF2B5EF4-FFF2-40B4-BE49-F238E27FC236}">
                  <a16:creationId xmlns:a16="http://schemas.microsoft.com/office/drawing/2014/main" id="{ECF09F41-862C-9614-3FB3-C1334E1D3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2412"/>
              <a:ext cx="624" cy="143"/>
            </a:xfrm>
            <a:custGeom>
              <a:avLst/>
              <a:gdLst>
                <a:gd name="T0" fmla="*/ 0 w 626"/>
                <a:gd name="T1" fmla="*/ 104 h 145"/>
                <a:gd name="T2" fmla="*/ 170 w 626"/>
                <a:gd name="T3" fmla="*/ 104 h 145"/>
                <a:gd name="T4" fmla="*/ 170 w 626"/>
                <a:gd name="T5" fmla="*/ 0 h 145"/>
                <a:gd name="T6" fmla="*/ 411 w 626"/>
                <a:gd name="T7" fmla="*/ 0 h 145"/>
                <a:gd name="T8" fmla="*/ 411 w 626"/>
                <a:gd name="T9" fmla="*/ 104 h 145"/>
                <a:gd name="T10" fmla="*/ 581 w 626"/>
                <a:gd name="T11" fmla="*/ 10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AutoShape 7">
              <a:extLst>
                <a:ext uri="{FF2B5EF4-FFF2-40B4-BE49-F238E27FC236}">
                  <a16:creationId xmlns:a16="http://schemas.microsoft.com/office/drawing/2014/main" id="{560AEE6B-EE31-57A1-91F9-C3B9B0A4F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412"/>
              <a:ext cx="624" cy="143"/>
            </a:xfrm>
            <a:custGeom>
              <a:avLst/>
              <a:gdLst>
                <a:gd name="T0" fmla="*/ 0 w 626"/>
                <a:gd name="T1" fmla="*/ 104 h 145"/>
                <a:gd name="T2" fmla="*/ 170 w 626"/>
                <a:gd name="T3" fmla="*/ 104 h 145"/>
                <a:gd name="T4" fmla="*/ 170 w 626"/>
                <a:gd name="T5" fmla="*/ 0 h 145"/>
                <a:gd name="T6" fmla="*/ 411 w 626"/>
                <a:gd name="T7" fmla="*/ 0 h 145"/>
                <a:gd name="T8" fmla="*/ 411 w 626"/>
                <a:gd name="T9" fmla="*/ 104 h 145"/>
                <a:gd name="T10" fmla="*/ 581 w 626"/>
                <a:gd name="T11" fmla="*/ 10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AutoShape 8">
              <a:extLst>
                <a:ext uri="{FF2B5EF4-FFF2-40B4-BE49-F238E27FC236}">
                  <a16:creationId xmlns:a16="http://schemas.microsoft.com/office/drawing/2014/main" id="{9BB9477C-4E29-AB62-089B-644B89FBA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413"/>
              <a:ext cx="912" cy="142"/>
            </a:xfrm>
            <a:custGeom>
              <a:avLst/>
              <a:gdLst>
                <a:gd name="T0" fmla="*/ 0 w 626"/>
                <a:gd name="T1" fmla="*/ 92 h 145"/>
                <a:gd name="T2" fmla="*/ 756116 w 626"/>
                <a:gd name="T3" fmla="*/ 92 h 145"/>
                <a:gd name="T4" fmla="*/ 756116 w 626"/>
                <a:gd name="T5" fmla="*/ 0 h 145"/>
                <a:gd name="T6" fmla="*/ 1704827 w 626"/>
                <a:gd name="T7" fmla="*/ 0 h 145"/>
                <a:gd name="T8" fmla="*/ 1704827 w 626"/>
                <a:gd name="T9" fmla="*/ 92 h 145"/>
                <a:gd name="T10" fmla="*/ 2461905 w 626"/>
                <a:gd name="T11" fmla="*/ 92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AutoShape 9">
              <a:extLst>
                <a:ext uri="{FF2B5EF4-FFF2-40B4-BE49-F238E27FC236}">
                  <a16:creationId xmlns:a16="http://schemas.microsoft.com/office/drawing/2014/main" id="{D51479B5-94D3-80B9-19BA-29BA80F54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2413"/>
              <a:ext cx="526" cy="142"/>
            </a:xfrm>
            <a:custGeom>
              <a:avLst/>
              <a:gdLst>
                <a:gd name="T0" fmla="*/ 0 w 626"/>
                <a:gd name="T1" fmla="*/ 92 h 145"/>
                <a:gd name="T2" fmla="*/ 4 w 626"/>
                <a:gd name="T3" fmla="*/ 92 h 145"/>
                <a:gd name="T4" fmla="*/ 4 w 626"/>
                <a:gd name="T5" fmla="*/ 0 h 145"/>
                <a:gd name="T6" fmla="*/ 9 w 626"/>
                <a:gd name="T7" fmla="*/ 0 h 145"/>
                <a:gd name="T8" fmla="*/ 9 w 626"/>
                <a:gd name="T9" fmla="*/ 92 h 145"/>
                <a:gd name="T10" fmla="*/ 14 w 626"/>
                <a:gd name="T11" fmla="*/ 92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AutoShape 10">
              <a:extLst>
                <a:ext uri="{FF2B5EF4-FFF2-40B4-BE49-F238E27FC236}">
                  <a16:creationId xmlns:a16="http://schemas.microsoft.com/office/drawing/2014/main" id="{9C5B2BCF-A51C-8B44-F772-E8F4537EB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413"/>
              <a:ext cx="766" cy="142"/>
            </a:xfrm>
            <a:custGeom>
              <a:avLst/>
              <a:gdLst>
                <a:gd name="T0" fmla="*/ 0 w 626"/>
                <a:gd name="T1" fmla="*/ 92 h 145"/>
                <a:gd name="T2" fmla="*/ 16277 w 626"/>
                <a:gd name="T3" fmla="*/ 92 h 145"/>
                <a:gd name="T4" fmla="*/ 16277 w 626"/>
                <a:gd name="T5" fmla="*/ 0 h 145"/>
                <a:gd name="T6" fmla="*/ 36741 w 626"/>
                <a:gd name="T7" fmla="*/ 0 h 145"/>
                <a:gd name="T8" fmla="*/ 36741 w 626"/>
                <a:gd name="T9" fmla="*/ 92 h 145"/>
                <a:gd name="T10" fmla="*/ 52967 w 626"/>
                <a:gd name="T11" fmla="*/ 92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440">
              <a:solidFill>
                <a:srgbClr val="55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5" name="Text Box 11">
            <a:extLst>
              <a:ext uri="{FF2B5EF4-FFF2-40B4-BE49-F238E27FC236}">
                <a16:creationId xmlns:a16="http://schemas.microsoft.com/office/drawing/2014/main" id="{997BCEE1-826A-9D49-F6CE-EE42603A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Cox</a:t>
            </a:r>
          </a:p>
        </p:txBody>
      </p:sp>
      <p:sp>
        <p:nvSpPr>
          <p:cNvPr id="43016" name="Text Box 12">
            <a:extLst>
              <a:ext uri="{FF2B5EF4-FFF2-40B4-BE49-F238E27FC236}">
                <a16:creationId xmlns:a16="http://schemas.microsoft.com/office/drawing/2014/main" id="{BBE7ABFE-2232-6889-5F46-3957C97D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66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66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Networking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5012</Words>
  <Application>Microsoft Office PowerPoint</Application>
  <PresentationFormat>On-screen Show (4:3)</PresentationFormat>
  <Paragraphs>1089</Paragraphs>
  <Slides>66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</dc:title>
  <cp:lastModifiedBy>Alan Cox</cp:lastModifiedBy>
  <cp:revision>141</cp:revision>
  <cp:lastPrinted>1601-01-01T00:00:00Z</cp:lastPrinted>
  <dcterms:created xsi:type="dcterms:W3CDTF">1901-01-01T06:00:00Z</dcterms:created>
  <dcterms:modified xsi:type="dcterms:W3CDTF">2024-04-02T17:27:38Z</dcterms:modified>
</cp:coreProperties>
</file>