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  <p:sldMasterId id="2147483924" r:id="rId2"/>
  </p:sldMasterIdLst>
  <p:notesMasterIdLst>
    <p:notesMasterId r:id="rId110"/>
  </p:notesMasterIdLst>
  <p:handoutMasterIdLst>
    <p:handoutMasterId r:id="rId111"/>
  </p:handoutMasterIdLst>
  <p:sldIdLst>
    <p:sldId id="475" r:id="rId3"/>
    <p:sldId id="476" r:id="rId4"/>
    <p:sldId id="477" r:id="rId5"/>
    <p:sldId id="478" r:id="rId6"/>
    <p:sldId id="479" r:id="rId7"/>
    <p:sldId id="480" r:id="rId8"/>
    <p:sldId id="481" r:id="rId9"/>
    <p:sldId id="482" r:id="rId10"/>
    <p:sldId id="483" r:id="rId11"/>
    <p:sldId id="256" r:id="rId12"/>
    <p:sldId id="425" r:id="rId13"/>
    <p:sldId id="400" r:id="rId14"/>
    <p:sldId id="327" r:id="rId15"/>
    <p:sldId id="432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98" r:id="rId24"/>
    <p:sldId id="399" r:id="rId25"/>
    <p:sldId id="335" r:id="rId26"/>
    <p:sldId id="336" r:id="rId27"/>
    <p:sldId id="433" r:id="rId28"/>
    <p:sldId id="401" r:id="rId29"/>
    <p:sldId id="402" r:id="rId30"/>
    <p:sldId id="403" r:id="rId31"/>
    <p:sldId id="352" r:id="rId32"/>
    <p:sldId id="404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426" r:id="rId41"/>
    <p:sldId id="427" r:id="rId42"/>
    <p:sldId id="360" r:id="rId43"/>
    <p:sldId id="361" r:id="rId44"/>
    <p:sldId id="455" r:id="rId45"/>
    <p:sldId id="363" r:id="rId46"/>
    <p:sldId id="364" r:id="rId47"/>
    <p:sldId id="365" r:id="rId48"/>
    <p:sldId id="405" r:id="rId49"/>
    <p:sldId id="367" r:id="rId50"/>
    <p:sldId id="368" r:id="rId51"/>
    <p:sldId id="428" r:id="rId52"/>
    <p:sldId id="429" r:id="rId53"/>
    <p:sldId id="430" r:id="rId54"/>
    <p:sldId id="431" r:id="rId55"/>
    <p:sldId id="373" r:id="rId56"/>
    <p:sldId id="374" r:id="rId57"/>
    <p:sldId id="375" r:id="rId58"/>
    <p:sldId id="376" r:id="rId59"/>
    <p:sldId id="377" r:id="rId60"/>
    <p:sldId id="378" r:id="rId61"/>
    <p:sldId id="379" r:id="rId62"/>
    <p:sldId id="380" r:id="rId63"/>
    <p:sldId id="381" r:id="rId64"/>
    <p:sldId id="443" r:id="rId65"/>
    <p:sldId id="444" r:id="rId66"/>
    <p:sldId id="445" r:id="rId67"/>
    <p:sldId id="390" r:id="rId68"/>
    <p:sldId id="446" r:id="rId69"/>
    <p:sldId id="447" r:id="rId70"/>
    <p:sldId id="448" r:id="rId71"/>
    <p:sldId id="449" r:id="rId72"/>
    <p:sldId id="436" r:id="rId73"/>
    <p:sldId id="437" r:id="rId74"/>
    <p:sldId id="438" r:id="rId75"/>
    <p:sldId id="439" r:id="rId76"/>
    <p:sldId id="440" r:id="rId77"/>
    <p:sldId id="441" r:id="rId78"/>
    <p:sldId id="442" r:id="rId79"/>
    <p:sldId id="450" r:id="rId80"/>
    <p:sldId id="451" r:id="rId81"/>
    <p:sldId id="452" r:id="rId82"/>
    <p:sldId id="453" r:id="rId83"/>
    <p:sldId id="454" r:id="rId84"/>
    <p:sldId id="469" r:id="rId85"/>
    <p:sldId id="470" r:id="rId86"/>
    <p:sldId id="423" r:id="rId87"/>
    <p:sldId id="396" r:id="rId88"/>
    <p:sldId id="471" r:id="rId89"/>
    <p:sldId id="472" r:id="rId90"/>
    <p:sldId id="473" r:id="rId91"/>
    <p:sldId id="456" r:id="rId92"/>
    <p:sldId id="424" r:id="rId93"/>
    <p:sldId id="408" r:id="rId94"/>
    <p:sldId id="409" r:id="rId95"/>
    <p:sldId id="410" r:id="rId96"/>
    <p:sldId id="457" r:id="rId97"/>
    <p:sldId id="458" r:id="rId98"/>
    <p:sldId id="459" r:id="rId99"/>
    <p:sldId id="460" r:id="rId100"/>
    <p:sldId id="461" r:id="rId101"/>
    <p:sldId id="462" r:id="rId102"/>
    <p:sldId id="463" r:id="rId103"/>
    <p:sldId id="464" r:id="rId104"/>
    <p:sldId id="465" r:id="rId105"/>
    <p:sldId id="466" r:id="rId106"/>
    <p:sldId id="467" r:id="rId107"/>
    <p:sldId id="468" r:id="rId108"/>
    <p:sldId id="326" r:id="rId10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50815-C60B-03B4-2E50-FE603D10F59A}" v="64" dt="2024-04-09T17:43:43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Objects="1"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presProps" Target="presProps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viewProps" Target="viewProps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microsoft.com/office/2015/10/relationships/revisionInfo" Target="revisionInfo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54.xml"/><Relationship Id="rId13" Type="http://schemas.openxmlformats.org/officeDocument/2006/relationships/slide" Target="slides/slide60.xml"/><Relationship Id="rId3" Type="http://schemas.openxmlformats.org/officeDocument/2006/relationships/slide" Target="slides/slide35.xml"/><Relationship Id="rId7" Type="http://schemas.openxmlformats.org/officeDocument/2006/relationships/slide" Target="slides/slide47.xml"/><Relationship Id="rId12" Type="http://schemas.openxmlformats.org/officeDocument/2006/relationships/slide" Target="slides/slide59.xml"/><Relationship Id="rId2" Type="http://schemas.openxmlformats.org/officeDocument/2006/relationships/slide" Target="slides/slide21.xml"/><Relationship Id="rId16" Type="http://schemas.openxmlformats.org/officeDocument/2006/relationships/slide" Target="slides/slide89.xml"/><Relationship Id="rId1" Type="http://schemas.openxmlformats.org/officeDocument/2006/relationships/slide" Target="slides/slide19.xml"/><Relationship Id="rId6" Type="http://schemas.openxmlformats.org/officeDocument/2006/relationships/slide" Target="slides/slide46.xml"/><Relationship Id="rId11" Type="http://schemas.openxmlformats.org/officeDocument/2006/relationships/slide" Target="slides/slide57.xml"/><Relationship Id="rId5" Type="http://schemas.openxmlformats.org/officeDocument/2006/relationships/slide" Target="slides/slide37.xml"/><Relationship Id="rId15" Type="http://schemas.openxmlformats.org/officeDocument/2006/relationships/slide" Target="slides/slide62.xml"/><Relationship Id="rId10" Type="http://schemas.openxmlformats.org/officeDocument/2006/relationships/slide" Target="slides/slide56.xml"/><Relationship Id="rId4" Type="http://schemas.openxmlformats.org/officeDocument/2006/relationships/slide" Target="slides/slide36.xml"/><Relationship Id="rId9" Type="http://schemas.openxmlformats.org/officeDocument/2006/relationships/slide" Target="slides/slide55.xml"/><Relationship Id="rId14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912153-1036-5041-8DA2-CE4EEB84EA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36E5C-B5A6-704A-9443-9D78472210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19EC5A-B7C6-4DF0-83CA-6F9ED8E6CFA6}" type="datetime1">
              <a:rPr lang="en-US" altLang="en-US"/>
              <a:pPr/>
              <a:t>4/9/2024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136B3-6776-F240-AB05-EBEAC4034D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86B34-0B7C-0240-9ABB-6B331FD877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BA222A-C0AF-45FB-9716-44DDED44FA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AD0EF32-8C75-0F48-A141-C30E273DEF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97E11E4-EC39-5644-9738-51ECEF1119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DC9F3EE-BB19-A1CD-1CF5-09BAB50E748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348217F-946A-F141-9C1E-C2BA602BC5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21525F4-63BF-9B48-A143-EE7857CC82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13BFEC7-3C2B-924F-99E9-2002665A0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9E9B4D4-82D8-410B-9987-A64E9347C6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7D6858F7-437A-4AAC-64AF-87278964C1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239D0D-D2C0-4EA5-B656-937FF526730E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195" name="Rectangle 1">
            <a:extLst>
              <a:ext uri="{FF2B5EF4-FFF2-40B4-BE49-F238E27FC236}">
                <a16:creationId xmlns:a16="http://schemas.microsoft.com/office/drawing/2014/main" id="{6E98003B-7F24-2754-CFCC-AB4AE2E50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6196" name="Rectangle 2">
            <a:extLst>
              <a:ext uri="{FF2B5EF4-FFF2-40B4-BE49-F238E27FC236}">
                <a16:creationId xmlns:a16="http://schemas.microsoft.com/office/drawing/2014/main" id="{17A9E226-B3F9-AF14-F773-B03FF4DE5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57A98BC0-0F68-A30F-1B38-694FC25CC9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1BF176E2-6F2E-DC7F-E65C-D7A61043D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2">
            <a:extLst>
              <a:ext uri="{FF2B5EF4-FFF2-40B4-BE49-F238E27FC236}">
                <a16:creationId xmlns:a16="http://schemas.microsoft.com/office/drawing/2014/main" id="{43FA7D1E-D55E-47AA-A122-0B58BE422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6" name="Rectangle 3">
            <a:extLst>
              <a:ext uri="{FF2B5EF4-FFF2-40B4-BE49-F238E27FC236}">
                <a16:creationId xmlns:a16="http://schemas.microsoft.com/office/drawing/2014/main" id="{4D31F7AC-0A2B-9414-9FB4-0F6CD8C4B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2">
            <a:extLst>
              <a:ext uri="{FF2B5EF4-FFF2-40B4-BE49-F238E27FC236}">
                <a16:creationId xmlns:a16="http://schemas.microsoft.com/office/drawing/2014/main" id="{16CEAAA0-8218-CD99-5AB1-172F675FA8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4" name="Rectangle 3">
            <a:extLst>
              <a:ext uri="{FF2B5EF4-FFF2-40B4-BE49-F238E27FC236}">
                <a16:creationId xmlns:a16="http://schemas.microsoft.com/office/drawing/2014/main" id="{6778231A-4F56-9917-359B-30322F8A2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2">
            <a:extLst>
              <a:ext uri="{FF2B5EF4-FFF2-40B4-BE49-F238E27FC236}">
                <a16:creationId xmlns:a16="http://schemas.microsoft.com/office/drawing/2014/main" id="{15772E86-2716-B310-6D08-A561B796EE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2" name="Rectangle 3">
            <a:extLst>
              <a:ext uri="{FF2B5EF4-FFF2-40B4-BE49-F238E27FC236}">
                <a16:creationId xmlns:a16="http://schemas.microsoft.com/office/drawing/2014/main" id="{27A6F2C3-7C94-A762-1CE9-2529CEB8C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2">
            <a:extLst>
              <a:ext uri="{FF2B5EF4-FFF2-40B4-BE49-F238E27FC236}">
                <a16:creationId xmlns:a16="http://schemas.microsoft.com/office/drawing/2014/main" id="{3D6A20FB-1CBD-EABF-BE74-EB0FFFFF3D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0" name="Rectangle 3">
            <a:extLst>
              <a:ext uri="{FF2B5EF4-FFF2-40B4-BE49-F238E27FC236}">
                <a16:creationId xmlns:a16="http://schemas.microsoft.com/office/drawing/2014/main" id="{B8620359-60B5-EA7B-CC36-A0AF6B31D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Rectangle 2">
            <a:extLst>
              <a:ext uri="{FF2B5EF4-FFF2-40B4-BE49-F238E27FC236}">
                <a16:creationId xmlns:a16="http://schemas.microsoft.com/office/drawing/2014/main" id="{A2963150-2337-8F69-DB92-7A516BAC0E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8" name="Rectangle 3">
            <a:extLst>
              <a:ext uri="{FF2B5EF4-FFF2-40B4-BE49-F238E27FC236}">
                <a16:creationId xmlns:a16="http://schemas.microsoft.com/office/drawing/2014/main" id="{DBC338CB-619A-1E43-757D-E201C559B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2">
            <a:extLst>
              <a:ext uri="{FF2B5EF4-FFF2-40B4-BE49-F238E27FC236}">
                <a16:creationId xmlns:a16="http://schemas.microsoft.com/office/drawing/2014/main" id="{75D57993-32A4-CD49-D7B5-66BFB06F89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6" name="Rectangle 3">
            <a:extLst>
              <a:ext uri="{FF2B5EF4-FFF2-40B4-BE49-F238E27FC236}">
                <a16:creationId xmlns:a16="http://schemas.microsoft.com/office/drawing/2014/main" id="{320A36EA-E81B-BEB1-2E04-BF2CAA781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2">
            <a:extLst>
              <a:ext uri="{FF2B5EF4-FFF2-40B4-BE49-F238E27FC236}">
                <a16:creationId xmlns:a16="http://schemas.microsoft.com/office/drawing/2014/main" id="{5DEC7FFB-FA84-E4C2-3E40-EE9E152E69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4" name="Rectangle 3">
            <a:extLst>
              <a:ext uri="{FF2B5EF4-FFF2-40B4-BE49-F238E27FC236}">
                <a16:creationId xmlns:a16="http://schemas.microsoft.com/office/drawing/2014/main" id="{79ECE02D-3A4C-3CF2-F20C-379C16748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2">
            <a:extLst>
              <a:ext uri="{FF2B5EF4-FFF2-40B4-BE49-F238E27FC236}">
                <a16:creationId xmlns:a16="http://schemas.microsoft.com/office/drawing/2014/main" id="{6C33F822-53F1-D16D-DC65-1DC32AEAD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2" name="Rectangle 3">
            <a:extLst>
              <a:ext uri="{FF2B5EF4-FFF2-40B4-BE49-F238E27FC236}">
                <a16:creationId xmlns:a16="http://schemas.microsoft.com/office/drawing/2014/main" id="{95A4FEB6-13D0-DA7E-CE08-586ECC4E9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33838B03-ADDD-AED2-5D99-3171323E29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6690FE2C-79D5-DFE6-4D87-5C6F31865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F974564D-DF09-A917-697E-9FEEEF256B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5072F198-624E-9E5F-D404-8A83A399D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2EC7B272-23C3-BF4B-2E19-86D735CA4A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DDE9A770-4425-9EAB-8B6F-3B28F3707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4ECE3B32-EE62-6B07-AB5B-C77B7C624B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2023B4DE-E0AF-DFE1-4336-7B5971AE3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DF640DA7-E0FD-D64F-D2BC-AD77AAF8CC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D1A01CEA-1B27-6116-817A-5E8519406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4BE92C48-82F0-0C84-DD4B-5E664C5D01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BF7877C2-2C77-56B8-F964-35676E5FC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1B1BF624-CFD8-F8D1-D082-6D604D840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AD65DFBA-EF21-9254-50F0-04843153C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5E665596-EECD-BE0A-9C5D-174FD40A03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3B517323-A1FF-686E-A99C-A1AA62F9F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00D085BB-F0D3-7618-6A9C-037EACAD40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B9FC4315-B5DA-22E1-B0CA-FB4C9613B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EE5C00DB-DEB2-A1DB-5A64-E9710707CA6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3EBB25-081C-4CE0-8AC4-0B17643FB5BB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3" name="Rectangle 1">
            <a:extLst>
              <a:ext uri="{FF2B5EF4-FFF2-40B4-BE49-F238E27FC236}">
                <a16:creationId xmlns:a16="http://schemas.microsoft.com/office/drawing/2014/main" id="{6F8EE842-C4D3-C1C4-8693-86E507DD8E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8244" name="Rectangle 2">
            <a:extLst>
              <a:ext uri="{FF2B5EF4-FFF2-40B4-BE49-F238E27FC236}">
                <a16:creationId xmlns:a16="http://schemas.microsoft.com/office/drawing/2014/main" id="{3A579D17-0561-B46E-6827-7CA8A5936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F7D9511A-31BC-806F-6D7F-D9AE5F3961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49B2CC18-129D-2E83-E0A1-CB4136FC6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6EE9015C-56B7-EEFF-FF86-C486189C38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34C40383-BD98-6991-2959-2102387CC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1F27ABC7-00AF-8FC9-7664-8F57BD314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EAF3E577-E786-B978-142C-DE4B09DD9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F24C4384-8298-5D6E-F644-44B35AF708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7E100DC0-B37A-BBF2-FA30-93F910249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291CFDFB-DE87-4734-B2D2-AD25809015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191C23B3-450C-D931-E16B-E5C1629F0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FEA0C793-2EE2-AA80-39A9-B432BE1DE0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D747562F-30CF-158D-9ACA-2CB974B36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A3954D94-5DCF-F411-5886-F201807E4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C6E8B2F9-71AE-0FB0-3E96-0EE8B8661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8D192110-C9C8-B440-DBC9-91AC8D10F7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34F28CE7-A78E-D8E5-1396-7F5E6EFD8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720BC90D-3598-4AE0-1AD8-0971FD48FB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96907D59-7A2F-7EDC-8396-3011F8933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6D4B5AC4-A33F-651C-FC84-675AAF03C3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570BF007-4336-E44B-CEEF-BC74731D2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91AA2B78-6FDB-D497-EFF2-97F200FAA5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F342305-0FF1-444E-BC6F-1D702E8707CE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291" name="Rectangle 1">
            <a:extLst>
              <a:ext uri="{FF2B5EF4-FFF2-40B4-BE49-F238E27FC236}">
                <a16:creationId xmlns:a16="http://schemas.microsoft.com/office/drawing/2014/main" id="{C6E7A152-D370-FDE0-E0F2-85DBBBD79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0292" name="Rectangle 2">
            <a:extLst>
              <a:ext uri="{FF2B5EF4-FFF2-40B4-BE49-F238E27FC236}">
                <a16:creationId xmlns:a16="http://schemas.microsoft.com/office/drawing/2014/main" id="{B06D773B-E57C-1C6E-3439-28A1CA86A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41DDC38A-1667-DB6D-965E-6F03EEADC6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41879512-2E91-4879-82A5-4D9E0BFF1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2CC54AB8-FA4E-538E-F233-505CEB1588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A09179E3-7C23-1672-8C3C-2086AA0C7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C0FBBB43-319B-57FF-4982-C3EBC854FF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AF8726C6-6F58-D614-6DE6-879CF6DD0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BEF60031-BB0A-AF5E-CE91-8B212895B4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4D1387D5-DDD8-C864-DDB0-F258A33CB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2A84B8D3-D4FF-6FA1-3AEB-277594CDC3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94B9C48F-1B3E-1CC0-F1F6-16A3F00A5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C202A0C3-8A6B-E0BD-F236-3D79AEB2A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85596CAC-464B-C337-21F8-47890D894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9E5E9685-CE4E-5DBD-9D4F-5191E9491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F62165A0-B8A7-461F-4B3F-F34E4C932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3AD78FCF-2AC6-E573-9D3D-093E18263D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>
            <a:extLst>
              <a:ext uri="{FF2B5EF4-FFF2-40B4-BE49-F238E27FC236}">
                <a16:creationId xmlns:a16="http://schemas.microsoft.com/office/drawing/2014/main" id="{E321BB55-FDF4-90F9-8ECC-56006BAB5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38AD7C7A-9249-95E9-1E77-DD44872A04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E983413C-9A50-5951-21AD-9C91FA01E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0B4F3514-3DBD-A3CD-38C2-E030C904BA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8" name="Rectangle 3">
            <a:extLst>
              <a:ext uri="{FF2B5EF4-FFF2-40B4-BE49-F238E27FC236}">
                <a16:creationId xmlns:a16="http://schemas.microsoft.com/office/drawing/2014/main" id="{72218040-6D07-7C6C-A30F-49ACB1C3B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7EC13819-B5FB-DBEE-7015-F45DFC3B922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34DD90-E4A5-4EA4-9AA7-BDF623CDEAC8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339" name="Rectangle 1">
            <a:extLst>
              <a:ext uri="{FF2B5EF4-FFF2-40B4-BE49-F238E27FC236}">
                <a16:creationId xmlns:a16="http://schemas.microsoft.com/office/drawing/2014/main" id="{3FDF2452-7316-0067-86CF-7037F20F9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2340" name="Rectangle 2">
            <a:extLst>
              <a:ext uri="{FF2B5EF4-FFF2-40B4-BE49-F238E27FC236}">
                <a16:creationId xmlns:a16="http://schemas.microsoft.com/office/drawing/2014/main" id="{C414FF66-DD4C-4438-AFE7-8603E24A0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D4C6A967-AD63-B2F0-1289-AC78961E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>
            <a:extLst>
              <a:ext uri="{FF2B5EF4-FFF2-40B4-BE49-F238E27FC236}">
                <a16:creationId xmlns:a16="http://schemas.microsoft.com/office/drawing/2014/main" id="{18EBBCD3-8141-EB94-47D3-8760567FB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95DC3205-AF59-4780-1004-3C618B51AE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>
            <a:extLst>
              <a:ext uri="{FF2B5EF4-FFF2-40B4-BE49-F238E27FC236}">
                <a16:creationId xmlns:a16="http://schemas.microsoft.com/office/drawing/2014/main" id="{3C1EC15D-0E24-FBB7-E12D-D9CC7280B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FC55831F-D377-45ED-6D46-0D83913CBC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>
            <a:extLst>
              <a:ext uri="{FF2B5EF4-FFF2-40B4-BE49-F238E27FC236}">
                <a16:creationId xmlns:a16="http://schemas.microsoft.com/office/drawing/2014/main" id="{A573BC57-8E8A-463C-69D0-0E83F3005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4CECF207-53A6-B9D7-D44C-FC162899CB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>
            <a:extLst>
              <a:ext uri="{FF2B5EF4-FFF2-40B4-BE49-F238E27FC236}">
                <a16:creationId xmlns:a16="http://schemas.microsoft.com/office/drawing/2014/main" id="{8A1C7C8C-B888-9AA2-2311-8F061017B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72BA4BB8-B8E5-72A5-0ED6-686719D9EE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>
            <a:extLst>
              <a:ext uri="{FF2B5EF4-FFF2-40B4-BE49-F238E27FC236}">
                <a16:creationId xmlns:a16="http://schemas.microsoft.com/office/drawing/2014/main" id="{978DD5E7-AFE4-8397-B593-A7C8E15B2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892F5EAE-A1AC-CF3A-F81A-794E64FE6C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4E24D79C-CABE-9D5C-6D46-0BF4C1FF2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4D712F7B-9682-522D-493E-81AC1F6FAB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8950428C-03C0-CA9C-7A14-23FC9A442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70C08576-07BF-B264-2292-27ACD8252D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>
            <a:extLst>
              <a:ext uri="{FF2B5EF4-FFF2-40B4-BE49-F238E27FC236}">
                <a16:creationId xmlns:a16="http://schemas.microsoft.com/office/drawing/2014/main" id="{2F36B15E-328E-1398-A7EA-0BC5390C9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59129714-F70C-3639-F776-AD44C6FA15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0" name="Rectangle 3">
            <a:extLst>
              <a:ext uri="{FF2B5EF4-FFF2-40B4-BE49-F238E27FC236}">
                <a16:creationId xmlns:a16="http://schemas.microsoft.com/office/drawing/2014/main" id="{D30371E4-FF98-3B27-FFBA-49F60277B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>
            <a:extLst>
              <a:ext uri="{FF2B5EF4-FFF2-40B4-BE49-F238E27FC236}">
                <a16:creationId xmlns:a16="http://schemas.microsoft.com/office/drawing/2014/main" id="{89A17083-9F39-EC46-E922-D65FD7ED6E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>
            <a:extLst>
              <a:ext uri="{FF2B5EF4-FFF2-40B4-BE49-F238E27FC236}">
                <a16:creationId xmlns:a16="http://schemas.microsoft.com/office/drawing/2014/main" id="{F4262CC5-D161-66BD-31AB-654C6FB41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>
            <a:extLst>
              <a:ext uri="{FF2B5EF4-FFF2-40B4-BE49-F238E27FC236}">
                <a16:creationId xmlns:a16="http://schemas.microsoft.com/office/drawing/2014/main" id="{B4D2071C-06B1-250C-75EF-140A0BAF36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6DC00A-A0E6-42E9-AFA5-E3AD3ACB2CC3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387" name="Rectangle 1">
            <a:extLst>
              <a:ext uri="{FF2B5EF4-FFF2-40B4-BE49-F238E27FC236}">
                <a16:creationId xmlns:a16="http://schemas.microsoft.com/office/drawing/2014/main" id="{94656100-002B-7968-F6C4-B9447C6DB2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4388" name="Rectangle 2">
            <a:extLst>
              <a:ext uri="{FF2B5EF4-FFF2-40B4-BE49-F238E27FC236}">
                <a16:creationId xmlns:a16="http://schemas.microsoft.com/office/drawing/2014/main" id="{6413D3EF-E5ED-158D-341C-3E40F0BD5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2FA09591-0D23-9786-7A42-3B9A1E09B6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14153EC8-00AE-8054-3821-BBCED1002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>
            <a:extLst>
              <a:ext uri="{FF2B5EF4-FFF2-40B4-BE49-F238E27FC236}">
                <a16:creationId xmlns:a16="http://schemas.microsoft.com/office/drawing/2014/main" id="{DA813DA5-911F-AAB3-843E-93E89F562F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>
            <a:extLst>
              <a:ext uri="{FF2B5EF4-FFF2-40B4-BE49-F238E27FC236}">
                <a16:creationId xmlns:a16="http://schemas.microsoft.com/office/drawing/2014/main" id="{08263FE2-351B-6DA8-3355-74EA7EF91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13461301-F114-8C2C-83BA-C63EADF93C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>
            <a:extLst>
              <a:ext uri="{FF2B5EF4-FFF2-40B4-BE49-F238E27FC236}">
                <a16:creationId xmlns:a16="http://schemas.microsoft.com/office/drawing/2014/main" id="{63BDEEF2-B36B-7068-B959-BA90B56F9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>
            <a:extLst>
              <a:ext uri="{FF2B5EF4-FFF2-40B4-BE49-F238E27FC236}">
                <a16:creationId xmlns:a16="http://schemas.microsoft.com/office/drawing/2014/main" id="{D0AB28D9-BEED-6D6C-6CA9-A8BDDA632D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0" name="Rectangle 3">
            <a:extLst>
              <a:ext uri="{FF2B5EF4-FFF2-40B4-BE49-F238E27FC236}">
                <a16:creationId xmlns:a16="http://schemas.microsoft.com/office/drawing/2014/main" id="{4AE4B8DF-148C-CCCE-B36C-E32946EF0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>
            <a:extLst>
              <a:ext uri="{FF2B5EF4-FFF2-40B4-BE49-F238E27FC236}">
                <a16:creationId xmlns:a16="http://schemas.microsoft.com/office/drawing/2014/main" id="{405C65BA-3DE1-3962-06B9-BA6762F4BA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8" name="Rectangle 3">
            <a:extLst>
              <a:ext uri="{FF2B5EF4-FFF2-40B4-BE49-F238E27FC236}">
                <a16:creationId xmlns:a16="http://schemas.microsoft.com/office/drawing/2014/main" id="{8E1CE9DA-4E73-2E4B-6A78-69879CE6D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>
            <a:extLst>
              <a:ext uri="{FF2B5EF4-FFF2-40B4-BE49-F238E27FC236}">
                <a16:creationId xmlns:a16="http://schemas.microsoft.com/office/drawing/2014/main" id="{D40CCE7C-F9B9-4FB1-649F-D5B6DA940C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>
            <a:extLst>
              <a:ext uri="{FF2B5EF4-FFF2-40B4-BE49-F238E27FC236}">
                <a16:creationId xmlns:a16="http://schemas.microsoft.com/office/drawing/2014/main" id="{214E6B67-070F-4945-1A4A-937E66A26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6EB08D83-37A2-6130-5580-D3158C5520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4" name="Rectangle 3">
            <a:extLst>
              <a:ext uri="{FF2B5EF4-FFF2-40B4-BE49-F238E27FC236}">
                <a16:creationId xmlns:a16="http://schemas.microsoft.com/office/drawing/2014/main" id="{F0A0E5B9-4ADE-1D19-F3B2-DE81E9A2B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EEC7645D-6332-AE33-D075-6720C9363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2" name="Rectangle 3">
            <a:extLst>
              <a:ext uri="{FF2B5EF4-FFF2-40B4-BE49-F238E27FC236}">
                <a16:creationId xmlns:a16="http://schemas.microsoft.com/office/drawing/2014/main" id="{0759C750-9DC9-6A5A-8B2A-7054C846D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>
            <a:extLst>
              <a:ext uri="{FF2B5EF4-FFF2-40B4-BE49-F238E27FC236}">
                <a16:creationId xmlns:a16="http://schemas.microsoft.com/office/drawing/2014/main" id="{78E3AA83-B4B3-89D5-940B-33316A448B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0" name="Rectangle 3">
            <a:extLst>
              <a:ext uri="{FF2B5EF4-FFF2-40B4-BE49-F238E27FC236}">
                <a16:creationId xmlns:a16="http://schemas.microsoft.com/office/drawing/2014/main" id="{3109723F-82FE-A8F8-CDD1-1063822E6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>
            <a:extLst>
              <a:ext uri="{FF2B5EF4-FFF2-40B4-BE49-F238E27FC236}">
                <a16:creationId xmlns:a16="http://schemas.microsoft.com/office/drawing/2014/main" id="{E6BAE9FB-320B-D304-6F37-54B4A7339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8" name="Rectangle 3">
            <a:extLst>
              <a:ext uri="{FF2B5EF4-FFF2-40B4-BE49-F238E27FC236}">
                <a16:creationId xmlns:a16="http://schemas.microsoft.com/office/drawing/2014/main" id="{89FD0229-18FD-C35F-B460-FAF96515F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id="{3C76C169-9424-7D37-9B6C-792C532CF15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B956B73-8C62-482B-8759-174722B970EB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435" name="Rectangle 1">
            <a:extLst>
              <a:ext uri="{FF2B5EF4-FFF2-40B4-BE49-F238E27FC236}">
                <a16:creationId xmlns:a16="http://schemas.microsoft.com/office/drawing/2014/main" id="{90F935ED-37F8-8D9C-D1DE-8B1E256490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6436" name="Rectangle 2">
            <a:extLst>
              <a:ext uri="{FF2B5EF4-FFF2-40B4-BE49-F238E27FC236}">
                <a16:creationId xmlns:a16="http://schemas.microsoft.com/office/drawing/2014/main" id="{86CFB1A2-AB7B-7653-C4C0-19239246A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>
            <a:extLst>
              <a:ext uri="{FF2B5EF4-FFF2-40B4-BE49-F238E27FC236}">
                <a16:creationId xmlns:a16="http://schemas.microsoft.com/office/drawing/2014/main" id="{6001937C-C517-BDBE-38C8-8AA896C7E5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>
            <a:extLst>
              <a:ext uri="{FF2B5EF4-FFF2-40B4-BE49-F238E27FC236}">
                <a16:creationId xmlns:a16="http://schemas.microsoft.com/office/drawing/2014/main" id="{36B25A2D-300A-75E6-7A55-E9C6AD5CB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>
            <a:extLst>
              <a:ext uri="{FF2B5EF4-FFF2-40B4-BE49-F238E27FC236}">
                <a16:creationId xmlns:a16="http://schemas.microsoft.com/office/drawing/2014/main" id="{7348BA75-D095-7119-4081-4E150A5176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>
            <a:extLst>
              <a:ext uri="{FF2B5EF4-FFF2-40B4-BE49-F238E27FC236}">
                <a16:creationId xmlns:a16="http://schemas.microsoft.com/office/drawing/2014/main" id="{1D5B380F-0394-DE5B-8EF4-48C1FD137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>
            <a:extLst>
              <a:ext uri="{FF2B5EF4-FFF2-40B4-BE49-F238E27FC236}">
                <a16:creationId xmlns:a16="http://schemas.microsoft.com/office/drawing/2014/main" id="{3CA8A95E-05D4-F782-BDAD-AC54448B97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>
            <a:extLst>
              <a:ext uri="{FF2B5EF4-FFF2-40B4-BE49-F238E27FC236}">
                <a16:creationId xmlns:a16="http://schemas.microsoft.com/office/drawing/2014/main" id="{C5BBCDAB-C8EB-C1EE-B56E-20412D875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>
            <a:extLst>
              <a:ext uri="{FF2B5EF4-FFF2-40B4-BE49-F238E27FC236}">
                <a16:creationId xmlns:a16="http://schemas.microsoft.com/office/drawing/2014/main" id="{6AE0A28A-3253-BB81-8BB2-0B590BF97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0" name="Rectangle 3">
            <a:extLst>
              <a:ext uri="{FF2B5EF4-FFF2-40B4-BE49-F238E27FC236}">
                <a16:creationId xmlns:a16="http://schemas.microsoft.com/office/drawing/2014/main" id="{E00B4885-8F25-9C30-BD7B-2F9619787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>
            <a:extLst>
              <a:ext uri="{FF2B5EF4-FFF2-40B4-BE49-F238E27FC236}">
                <a16:creationId xmlns:a16="http://schemas.microsoft.com/office/drawing/2014/main" id="{51ADE301-A58E-1493-081C-6E6BAB8E4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8" name="Rectangle 3">
            <a:extLst>
              <a:ext uri="{FF2B5EF4-FFF2-40B4-BE49-F238E27FC236}">
                <a16:creationId xmlns:a16="http://schemas.microsoft.com/office/drawing/2014/main" id="{A4F5561B-1E0B-6DD4-27A7-6DBFF331F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>
            <a:extLst>
              <a:ext uri="{FF2B5EF4-FFF2-40B4-BE49-F238E27FC236}">
                <a16:creationId xmlns:a16="http://schemas.microsoft.com/office/drawing/2014/main" id="{CB35E65A-09D6-6A7D-CA7B-3C4084F88D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6" name="Rectangle 3">
            <a:extLst>
              <a:ext uri="{FF2B5EF4-FFF2-40B4-BE49-F238E27FC236}">
                <a16:creationId xmlns:a16="http://schemas.microsoft.com/office/drawing/2014/main" id="{9E36CFF4-5F01-674A-44CF-07B34B10A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>
            <a:extLst>
              <a:ext uri="{FF2B5EF4-FFF2-40B4-BE49-F238E27FC236}">
                <a16:creationId xmlns:a16="http://schemas.microsoft.com/office/drawing/2014/main" id="{2DC001F5-C1A5-6128-9FE2-DACAE257C1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4" name="Rectangle 3">
            <a:extLst>
              <a:ext uri="{FF2B5EF4-FFF2-40B4-BE49-F238E27FC236}">
                <a16:creationId xmlns:a16="http://schemas.microsoft.com/office/drawing/2014/main" id="{EA30EB43-54EF-4C6D-AE5A-43A5B4E9D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>
            <a:extLst>
              <a:ext uri="{FF2B5EF4-FFF2-40B4-BE49-F238E27FC236}">
                <a16:creationId xmlns:a16="http://schemas.microsoft.com/office/drawing/2014/main" id="{5CE817CE-2FAE-DC17-3248-E6E5EDE3E8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2" name="Rectangle 3">
            <a:extLst>
              <a:ext uri="{FF2B5EF4-FFF2-40B4-BE49-F238E27FC236}">
                <a16:creationId xmlns:a16="http://schemas.microsoft.com/office/drawing/2014/main" id="{9AA76D18-5982-CA1B-1490-FA9195AAA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>
            <a:extLst>
              <a:ext uri="{FF2B5EF4-FFF2-40B4-BE49-F238E27FC236}">
                <a16:creationId xmlns:a16="http://schemas.microsoft.com/office/drawing/2014/main" id="{51FBE57D-9A0F-AD67-8430-3BFEC08F3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0" name="Rectangle 3">
            <a:extLst>
              <a:ext uri="{FF2B5EF4-FFF2-40B4-BE49-F238E27FC236}">
                <a16:creationId xmlns:a16="http://schemas.microsoft.com/office/drawing/2014/main" id="{AB3425C7-C056-A916-D7D4-0B935C3DC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>
            <a:extLst>
              <a:ext uri="{FF2B5EF4-FFF2-40B4-BE49-F238E27FC236}">
                <a16:creationId xmlns:a16="http://schemas.microsoft.com/office/drawing/2014/main" id="{A74C2B96-844B-402D-9BA7-29CF4C554D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8" name="Rectangle 3">
            <a:extLst>
              <a:ext uri="{FF2B5EF4-FFF2-40B4-BE49-F238E27FC236}">
                <a16:creationId xmlns:a16="http://schemas.microsoft.com/office/drawing/2014/main" id="{45B39B1C-49BE-6BB4-FFD6-F682BCA84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44C6CE7D-33FB-8918-B815-B3F2636FA81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1CE300-164F-4785-BAC8-F0045978F7ED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483" name="Rectangle 1">
            <a:extLst>
              <a:ext uri="{FF2B5EF4-FFF2-40B4-BE49-F238E27FC236}">
                <a16:creationId xmlns:a16="http://schemas.microsoft.com/office/drawing/2014/main" id="{D0817558-3538-95C5-CF4C-8C4A6669B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8484" name="Rectangle 2">
            <a:extLst>
              <a:ext uri="{FF2B5EF4-FFF2-40B4-BE49-F238E27FC236}">
                <a16:creationId xmlns:a16="http://schemas.microsoft.com/office/drawing/2014/main" id="{76D3FB02-BA63-86DE-F586-6A5826AE2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>
            <a:extLst>
              <a:ext uri="{FF2B5EF4-FFF2-40B4-BE49-F238E27FC236}">
                <a16:creationId xmlns:a16="http://schemas.microsoft.com/office/drawing/2014/main" id="{5FC8DE24-9ADE-149B-591D-574817141A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6" name="Rectangle 3">
            <a:extLst>
              <a:ext uri="{FF2B5EF4-FFF2-40B4-BE49-F238E27FC236}">
                <a16:creationId xmlns:a16="http://schemas.microsoft.com/office/drawing/2014/main" id="{4656726A-F8CA-4F1C-8976-9A7393827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>
            <a:extLst>
              <a:ext uri="{FF2B5EF4-FFF2-40B4-BE49-F238E27FC236}">
                <a16:creationId xmlns:a16="http://schemas.microsoft.com/office/drawing/2014/main" id="{8265FDA8-B532-3F51-926B-F30FC9CBA2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4" name="Rectangle 3">
            <a:extLst>
              <a:ext uri="{FF2B5EF4-FFF2-40B4-BE49-F238E27FC236}">
                <a16:creationId xmlns:a16="http://schemas.microsoft.com/office/drawing/2014/main" id="{3D6F4114-2FCF-EA03-E599-28ADDCB0F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>
            <a:extLst>
              <a:ext uri="{FF2B5EF4-FFF2-40B4-BE49-F238E27FC236}">
                <a16:creationId xmlns:a16="http://schemas.microsoft.com/office/drawing/2014/main" id="{F3276248-6973-72F0-6C69-A39ABE395E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2" name="Rectangle 3">
            <a:extLst>
              <a:ext uri="{FF2B5EF4-FFF2-40B4-BE49-F238E27FC236}">
                <a16:creationId xmlns:a16="http://schemas.microsoft.com/office/drawing/2014/main" id="{3051040E-46D2-E256-21EE-3A22E8BF7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>
            <a:extLst>
              <a:ext uri="{FF2B5EF4-FFF2-40B4-BE49-F238E27FC236}">
                <a16:creationId xmlns:a16="http://schemas.microsoft.com/office/drawing/2014/main" id="{9A7F0FE7-048A-FB95-D0E7-01F0E9D510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0" name="Rectangle 3">
            <a:extLst>
              <a:ext uri="{FF2B5EF4-FFF2-40B4-BE49-F238E27FC236}">
                <a16:creationId xmlns:a16="http://schemas.microsoft.com/office/drawing/2014/main" id="{217092FB-7EA1-5DA6-589D-78373F32D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>
            <a:extLst>
              <a:ext uri="{FF2B5EF4-FFF2-40B4-BE49-F238E27FC236}">
                <a16:creationId xmlns:a16="http://schemas.microsoft.com/office/drawing/2014/main" id="{1E0148D3-35F9-C5AD-C797-A659838D8F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8" name="Rectangle 3">
            <a:extLst>
              <a:ext uri="{FF2B5EF4-FFF2-40B4-BE49-F238E27FC236}">
                <a16:creationId xmlns:a16="http://schemas.microsoft.com/office/drawing/2014/main" id="{CF8C8F44-3EC3-F23F-0F97-8933061D0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>
            <a:extLst>
              <a:ext uri="{FF2B5EF4-FFF2-40B4-BE49-F238E27FC236}">
                <a16:creationId xmlns:a16="http://schemas.microsoft.com/office/drawing/2014/main" id="{9EAB7382-B6BF-8E25-A6BE-3AEBE6B41C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6" name="Rectangle 3">
            <a:extLst>
              <a:ext uri="{FF2B5EF4-FFF2-40B4-BE49-F238E27FC236}">
                <a16:creationId xmlns:a16="http://schemas.microsoft.com/office/drawing/2014/main" id="{ED408489-6B5E-7D19-3B87-DF1F3D5CD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>
            <a:extLst>
              <a:ext uri="{FF2B5EF4-FFF2-40B4-BE49-F238E27FC236}">
                <a16:creationId xmlns:a16="http://schemas.microsoft.com/office/drawing/2014/main" id="{B62005A6-CF79-A052-230E-59368C145E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4" name="Rectangle 3">
            <a:extLst>
              <a:ext uri="{FF2B5EF4-FFF2-40B4-BE49-F238E27FC236}">
                <a16:creationId xmlns:a16="http://schemas.microsoft.com/office/drawing/2014/main" id="{C48FED03-8BCB-697A-39AE-C2CAF8D42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>
            <a:extLst>
              <a:ext uri="{FF2B5EF4-FFF2-40B4-BE49-F238E27FC236}">
                <a16:creationId xmlns:a16="http://schemas.microsoft.com/office/drawing/2014/main" id="{D4246C45-4D3F-0CA1-E3D2-52EEF1A1D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2" name="Rectangle 3">
            <a:extLst>
              <a:ext uri="{FF2B5EF4-FFF2-40B4-BE49-F238E27FC236}">
                <a16:creationId xmlns:a16="http://schemas.microsoft.com/office/drawing/2014/main" id="{29EDE9C5-6A5F-44C4-C847-F28AC06A1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>
            <a:extLst>
              <a:ext uri="{FF2B5EF4-FFF2-40B4-BE49-F238E27FC236}">
                <a16:creationId xmlns:a16="http://schemas.microsoft.com/office/drawing/2014/main" id="{CED7A10E-C3B5-D938-3592-55A88C902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0" name="Rectangle 3">
            <a:extLst>
              <a:ext uri="{FF2B5EF4-FFF2-40B4-BE49-F238E27FC236}">
                <a16:creationId xmlns:a16="http://schemas.microsoft.com/office/drawing/2014/main" id="{629077EF-AF78-FE5E-279B-55B31634C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>
            <a:extLst>
              <a:ext uri="{FF2B5EF4-FFF2-40B4-BE49-F238E27FC236}">
                <a16:creationId xmlns:a16="http://schemas.microsoft.com/office/drawing/2014/main" id="{44B14FF1-7E6D-49A3-DF9A-2BB727E13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8" name="Rectangle 3">
            <a:extLst>
              <a:ext uri="{FF2B5EF4-FFF2-40B4-BE49-F238E27FC236}">
                <a16:creationId xmlns:a16="http://schemas.microsoft.com/office/drawing/2014/main" id="{7331DCC6-5CDF-4176-4B64-9BA330B04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>
            <a:extLst>
              <a:ext uri="{FF2B5EF4-FFF2-40B4-BE49-F238E27FC236}">
                <a16:creationId xmlns:a16="http://schemas.microsoft.com/office/drawing/2014/main" id="{9ACE390E-A12B-8344-F686-1EF10D04EF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9F1654-9FE1-4C75-9284-731A0109D866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531" name="Rectangle 1">
            <a:extLst>
              <a:ext uri="{FF2B5EF4-FFF2-40B4-BE49-F238E27FC236}">
                <a16:creationId xmlns:a16="http://schemas.microsoft.com/office/drawing/2014/main" id="{5FDDC959-9C7D-7987-012F-1DD9DD68DF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0532" name="Rectangle 2">
            <a:extLst>
              <a:ext uri="{FF2B5EF4-FFF2-40B4-BE49-F238E27FC236}">
                <a16:creationId xmlns:a16="http://schemas.microsoft.com/office/drawing/2014/main" id="{7658A89D-11B3-4DB1-B815-E48AA6E89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>
            <a:extLst>
              <a:ext uri="{FF2B5EF4-FFF2-40B4-BE49-F238E27FC236}">
                <a16:creationId xmlns:a16="http://schemas.microsoft.com/office/drawing/2014/main" id="{FC1F2155-731C-9D50-8C37-49DEEF6DDF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6" name="Rectangle 3">
            <a:extLst>
              <a:ext uri="{FF2B5EF4-FFF2-40B4-BE49-F238E27FC236}">
                <a16:creationId xmlns:a16="http://schemas.microsoft.com/office/drawing/2014/main" id="{5285CA39-26B8-C35C-AD5A-020777273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>
            <a:extLst>
              <a:ext uri="{FF2B5EF4-FFF2-40B4-BE49-F238E27FC236}">
                <a16:creationId xmlns:a16="http://schemas.microsoft.com/office/drawing/2014/main" id="{02F0CF74-16A5-AEF9-F82F-3BA22C1D11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4" name="Rectangle 3">
            <a:extLst>
              <a:ext uri="{FF2B5EF4-FFF2-40B4-BE49-F238E27FC236}">
                <a16:creationId xmlns:a16="http://schemas.microsoft.com/office/drawing/2014/main" id="{3DCEEABE-236D-1189-36D9-67C48280D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>
            <a:extLst>
              <a:ext uri="{FF2B5EF4-FFF2-40B4-BE49-F238E27FC236}">
                <a16:creationId xmlns:a16="http://schemas.microsoft.com/office/drawing/2014/main" id="{81F41ACD-9C99-332F-2201-B9F5CEF06E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2" name="Rectangle 3">
            <a:extLst>
              <a:ext uri="{FF2B5EF4-FFF2-40B4-BE49-F238E27FC236}">
                <a16:creationId xmlns:a16="http://schemas.microsoft.com/office/drawing/2014/main" id="{99D36FE3-8EBE-3B7F-0546-741CE07E6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>
            <a:extLst>
              <a:ext uri="{FF2B5EF4-FFF2-40B4-BE49-F238E27FC236}">
                <a16:creationId xmlns:a16="http://schemas.microsoft.com/office/drawing/2014/main" id="{39ED2FC2-16EB-278F-B6EE-11CF9D5B3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165890" name="Rectangle 3">
            <a:extLst>
              <a:ext uri="{FF2B5EF4-FFF2-40B4-BE49-F238E27FC236}">
                <a16:creationId xmlns:a16="http://schemas.microsoft.com/office/drawing/2014/main" id="{8596FF1B-26C4-151D-6224-F169AA22C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>
            <a:extLst>
              <a:ext uri="{FF2B5EF4-FFF2-40B4-BE49-F238E27FC236}">
                <a16:creationId xmlns:a16="http://schemas.microsoft.com/office/drawing/2014/main" id="{8BD16735-54B5-D04A-357F-4C94F2F807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167938" name="Rectangle 3">
            <a:extLst>
              <a:ext uri="{FF2B5EF4-FFF2-40B4-BE49-F238E27FC236}">
                <a16:creationId xmlns:a16="http://schemas.microsoft.com/office/drawing/2014/main" id="{01CA8BE2-5AD6-9B6A-2F7C-16974D0E0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>
            <a:extLst>
              <a:ext uri="{FF2B5EF4-FFF2-40B4-BE49-F238E27FC236}">
                <a16:creationId xmlns:a16="http://schemas.microsoft.com/office/drawing/2014/main" id="{6C494862-1650-9645-5223-769E9479EC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6" name="Rectangle 3">
            <a:extLst>
              <a:ext uri="{FF2B5EF4-FFF2-40B4-BE49-F238E27FC236}">
                <a16:creationId xmlns:a16="http://schemas.microsoft.com/office/drawing/2014/main" id="{32B0C52E-3951-DA99-D51F-DB7E92A8F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>
            <a:extLst>
              <a:ext uri="{FF2B5EF4-FFF2-40B4-BE49-F238E27FC236}">
                <a16:creationId xmlns:a16="http://schemas.microsoft.com/office/drawing/2014/main" id="{2DFF2EF2-45FC-5C15-B297-8BFB9368B6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4" name="Rectangle 3">
            <a:extLst>
              <a:ext uri="{FF2B5EF4-FFF2-40B4-BE49-F238E27FC236}">
                <a16:creationId xmlns:a16="http://schemas.microsoft.com/office/drawing/2014/main" id="{4262F671-E0B0-D886-B89E-EB6505357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2">
            <a:extLst>
              <a:ext uri="{FF2B5EF4-FFF2-40B4-BE49-F238E27FC236}">
                <a16:creationId xmlns:a16="http://schemas.microsoft.com/office/drawing/2014/main" id="{B23004EF-E320-FC3A-F5A7-16D26004AB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174082" name="Rectangle 3">
            <a:extLst>
              <a:ext uri="{FF2B5EF4-FFF2-40B4-BE49-F238E27FC236}">
                <a16:creationId xmlns:a16="http://schemas.microsoft.com/office/drawing/2014/main" id="{083CF680-F56D-4CCB-F754-0B13396366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>
            <a:extLst>
              <a:ext uri="{FF2B5EF4-FFF2-40B4-BE49-F238E27FC236}">
                <a16:creationId xmlns:a16="http://schemas.microsoft.com/office/drawing/2014/main" id="{469F5FEE-F666-9BD4-846D-992A56F2A0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176130" name="Rectangle 3">
            <a:extLst>
              <a:ext uri="{FF2B5EF4-FFF2-40B4-BE49-F238E27FC236}">
                <a16:creationId xmlns:a16="http://schemas.microsoft.com/office/drawing/2014/main" id="{848921AE-A4E0-BBAC-A583-B1ECA4FB7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2">
            <a:extLst>
              <a:ext uri="{FF2B5EF4-FFF2-40B4-BE49-F238E27FC236}">
                <a16:creationId xmlns:a16="http://schemas.microsoft.com/office/drawing/2014/main" id="{6D5279B3-6396-15C9-AC2C-88D24ED143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8" name="Rectangle 3">
            <a:extLst>
              <a:ext uri="{FF2B5EF4-FFF2-40B4-BE49-F238E27FC236}">
                <a16:creationId xmlns:a16="http://schemas.microsoft.com/office/drawing/2014/main" id="{611BEFF4-678C-90EB-11E3-B6DC8EE8C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>
            <a:extLst>
              <a:ext uri="{FF2B5EF4-FFF2-40B4-BE49-F238E27FC236}">
                <a16:creationId xmlns:a16="http://schemas.microsoft.com/office/drawing/2014/main" id="{DC6E4E33-CA15-3F75-7131-A3E4A11DD47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802BAC-79BA-4E7D-9C0D-75CF95CA1402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79" name="Rectangle 1">
            <a:extLst>
              <a:ext uri="{FF2B5EF4-FFF2-40B4-BE49-F238E27FC236}">
                <a16:creationId xmlns:a16="http://schemas.microsoft.com/office/drawing/2014/main" id="{8C557ED9-7E40-C498-2880-3F78367A14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2580" name="Rectangle 2">
            <a:extLst>
              <a:ext uri="{FF2B5EF4-FFF2-40B4-BE49-F238E27FC236}">
                <a16:creationId xmlns:a16="http://schemas.microsoft.com/office/drawing/2014/main" id="{0BCA058B-18ED-DE3C-3EED-539A7FA4B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2">
            <a:extLst>
              <a:ext uri="{FF2B5EF4-FFF2-40B4-BE49-F238E27FC236}">
                <a16:creationId xmlns:a16="http://schemas.microsoft.com/office/drawing/2014/main" id="{40427D91-B181-DDD4-32DA-B9F699BC21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6" name="Rectangle 3">
            <a:extLst>
              <a:ext uri="{FF2B5EF4-FFF2-40B4-BE49-F238E27FC236}">
                <a16:creationId xmlns:a16="http://schemas.microsoft.com/office/drawing/2014/main" id="{34FCF172-5C0B-13AD-5DAE-1FF7A27E3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2">
            <a:extLst>
              <a:ext uri="{FF2B5EF4-FFF2-40B4-BE49-F238E27FC236}">
                <a16:creationId xmlns:a16="http://schemas.microsoft.com/office/drawing/2014/main" id="{4931E17A-131C-5E41-82C8-138A326A94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4" name="Rectangle 3">
            <a:extLst>
              <a:ext uri="{FF2B5EF4-FFF2-40B4-BE49-F238E27FC236}">
                <a16:creationId xmlns:a16="http://schemas.microsoft.com/office/drawing/2014/main" id="{C2612CF2-2E6C-6F82-D332-E90421FAB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2">
            <a:extLst>
              <a:ext uri="{FF2B5EF4-FFF2-40B4-BE49-F238E27FC236}">
                <a16:creationId xmlns:a16="http://schemas.microsoft.com/office/drawing/2014/main" id="{7E95E891-795A-9122-029F-BC77144047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2" name="Rectangle 3">
            <a:extLst>
              <a:ext uri="{FF2B5EF4-FFF2-40B4-BE49-F238E27FC236}">
                <a16:creationId xmlns:a16="http://schemas.microsoft.com/office/drawing/2014/main" id="{165480FD-4B5E-FECE-E8F5-798809998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2">
            <a:extLst>
              <a:ext uri="{FF2B5EF4-FFF2-40B4-BE49-F238E27FC236}">
                <a16:creationId xmlns:a16="http://schemas.microsoft.com/office/drawing/2014/main" id="{CDA2B5A2-4FAA-970D-20FE-B0F726D12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0" name="Rectangle 3">
            <a:extLst>
              <a:ext uri="{FF2B5EF4-FFF2-40B4-BE49-F238E27FC236}">
                <a16:creationId xmlns:a16="http://schemas.microsoft.com/office/drawing/2014/main" id="{280219A7-FC00-5325-766A-A26661A21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2">
            <a:extLst>
              <a:ext uri="{FF2B5EF4-FFF2-40B4-BE49-F238E27FC236}">
                <a16:creationId xmlns:a16="http://schemas.microsoft.com/office/drawing/2014/main" id="{484FB90F-DF40-7FEB-4A60-AEC0AB0185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8" name="Rectangle 3">
            <a:extLst>
              <a:ext uri="{FF2B5EF4-FFF2-40B4-BE49-F238E27FC236}">
                <a16:creationId xmlns:a16="http://schemas.microsoft.com/office/drawing/2014/main" id="{8C6B7001-BCF7-CAFC-7FE1-7ACB5A255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2">
            <a:extLst>
              <a:ext uri="{FF2B5EF4-FFF2-40B4-BE49-F238E27FC236}">
                <a16:creationId xmlns:a16="http://schemas.microsoft.com/office/drawing/2014/main" id="{E9382ACC-3C99-84F3-874C-ECF50DD3E9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6" name="Rectangle 3">
            <a:extLst>
              <a:ext uri="{FF2B5EF4-FFF2-40B4-BE49-F238E27FC236}">
                <a16:creationId xmlns:a16="http://schemas.microsoft.com/office/drawing/2014/main" id="{0077CE72-6FDA-1F29-D178-CE6929462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2">
            <a:extLst>
              <a:ext uri="{FF2B5EF4-FFF2-40B4-BE49-F238E27FC236}">
                <a16:creationId xmlns:a16="http://schemas.microsoft.com/office/drawing/2014/main" id="{4A3AC0D3-4E6E-4738-9C54-33685F5E97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4" name="Rectangle 3">
            <a:extLst>
              <a:ext uri="{FF2B5EF4-FFF2-40B4-BE49-F238E27FC236}">
                <a16:creationId xmlns:a16="http://schemas.microsoft.com/office/drawing/2014/main" id="{E0C2BC71-E98E-D88C-AECC-1A8173D1A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2">
            <a:extLst>
              <a:ext uri="{FF2B5EF4-FFF2-40B4-BE49-F238E27FC236}">
                <a16:creationId xmlns:a16="http://schemas.microsoft.com/office/drawing/2014/main" id="{D271DCAA-E7EA-D299-9AF7-583DE71DCA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2" name="Rectangle 3">
            <a:extLst>
              <a:ext uri="{FF2B5EF4-FFF2-40B4-BE49-F238E27FC236}">
                <a16:creationId xmlns:a16="http://schemas.microsoft.com/office/drawing/2014/main" id="{4A2A7593-0208-E981-557C-83745CC58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2">
            <a:extLst>
              <a:ext uri="{FF2B5EF4-FFF2-40B4-BE49-F238E27FC236}">
                <a16:creationId xmlns:a16="http://schemas.microsoft.com/office/drawing/2014/main" id="{B4D79F71-01EE-2213-B9D1-50A61655C9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0" name="Rectangle 3">
            <a:extLst>
              <a:ext uri="{FF2B5EF4-FFF2-40B4-BE49-F238E27FC236}">
                <a16:creationId xmlns:a16="http://schemas.microsoft.com/office/drawing/2014/main" id="{49BA650B-97CA-4D5A-1EED-2FC5CA5DD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>
            <a:extLst>
              <a:ext uri="{FF2B5EF4-FFF2-40B4-BE49-F238E27FC236}">
                <a16:creationId xmlns:a16="http://schemas.microsoft.com/office/drawing/2014/main" id="{DE536EC5-98CC-EA5C-18B1-5B15180315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8" name="Rectangle 3">
            <a:extLst>
              <a:ext uri="{FF2B5EF4-FFF2-40B4-BE49-F238E27FC236}">
                <a16:creationId xmlns:a16="http://schemas.microsoft.com/office/drawing/2014/main" id="{9E2D687A-EDE9-F28B-66EE-65AA0F127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6A1DE80F-29CF-2288-F5AD-7686895564C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6104CFC0-034B-A65C-E0FA-11032CD226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1C7668F3-9E6E-FF70-E321-AC8984250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CF648D9-03D6-D6AA-8AF5-35E487B59B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46DB7A-C194-4D25-A01E-11117D645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08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7CCF00-6EB5-017C-D775-0D4EF89671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8B4E5-B1D6-A0BD-D2DE-E0EA4B6C1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B88A8D-60FE-794B-4B5C-67F1DEE956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81289-5094-4610-B332-6EC4F8F8C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72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10D55D-74D4-22DC-ADCA-B28ACC242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DBE4BB-7E67-535D-F0C5-AEDEAA5F4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DC245C-906A-6E45-376C-44091EAAE3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0BA7A-6538-4317-8E46-2945569FA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838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1818863-DB2E-AA82-2B77-A8868ECDD9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 &amp; Ng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45FEFC0-30E2-06F2-1B6A-1D5CD6EC2BC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Networking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72B094-3D2E-A207-A954-96550D12AA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27A6D-DCEE-49E8-8A42-0A10F5171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97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C78468-205D-1A0B-6893-F1F698F298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3A83AA-BF86-AE53-A937-1918B192F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051E99-0D0F-D28B-E88C-D13F02BDF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E8BD6-BB8B-49F1-AC55-A6FBA39F5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57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06E4AF-5AE8-B6E0-AEB0-FCA4B6921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30AE56-3407-AC7A-0B25-8DFF531F9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DA3508-4918-DE61-365E-51BEA9ECE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DD08D-A557-4CFA-9BCE-643D30EC6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08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6B1A12-2CA2-5956-411A-48B0AB05E3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2CC58-B669-2B79-40BD-1452C8162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51D9D0-A55E-C8EC-2C70-E52A576DF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16A0C-FADE-45A9-8E87-54D56173C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60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91D3E0-BD3B-AFE9-FEB0-2F14B4C7B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17DC4C-7526-3982-C847-27FB5BF0BF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58D067B-EF46-FAEB-8D21-CD2DDAE8EA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00BE1-0CC1-49EF-9618-7BC8BD5FD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19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014704-B4CC-A63C-777B-424BD61CE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3799D1-3CBB-40F6-5F08-F679019FC3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2D8491-2FFE-94A4-EECD-F7DCB1CAE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BCD2F-48E2-4321-A213-9151E40B6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9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490F611-92A5-7885-0DCD-003BCFB1D1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54840C-5391-3D76-379A-F72B47713C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A421AC-CAB9-904D-4166-240B2AA3A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67460-6FAC-48DE-B86C-084F89FBB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9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CD5F2-C42A-FFFD-C001-768B7FBCB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7B6091-A3FD-46E5-FB44-2599B6D063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4BF43-B1E8-D2F8-7E84-A28C7154E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B2931A-11FA-4EEC-814C-4360B23FF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77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F2144F-3CF3-04F0-CF58-70B71914F0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DE61C2-A808-83E7-04CA-ABD8AE643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91B99D-6F38-2A47-256F-D14E6F8EE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18D9D-4128-451C-9C3D-601B8BEBC3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58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A18920-09C8-165B-7AC7-4C4AFFEA1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541E74-68DE-527E-F3C8-DB6A8F1FC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11BC97-CEAB-5547-9627-F27B19BEB2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latin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24BB9B-0CED-394D-A8D1-489BDD8BB4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B7DBE2-D380-0B4D-952E-C268C63EA0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panose="020B0604020202020204" pitchFamily="34" charset="0"/>
              </a:defRPr>
            </a:lvl1pPr>
          </a:lstStyle>
          <a:p>
            <a:fld id="{3EB07E2C-9F80-4339-A793-BCDD1EAF15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64E87ED0-7DF1-2EF0-7532-F89B87EAB9C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418D7F6-1714-4790-EC35-9893EB51A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A62488D-2AAB-C770-EB0B-10EEA0BE2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8013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EFD95D4-4528-24CD-6EC3-5A35E027EA6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400800"/>
            <a:ext cx="21320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Cox &amp; Ng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907C0D-0B6C-70AC-67C3-7CBE106332E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400800"/>
            <a:ext cx="28940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Networking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04A2FE-14E5-E0F2-C2AC-6E0D066D64C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00800"/>
            <a:ext cx="21320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EDA12E4-0DFE-42B2-B078-A1C0187BB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6">
            <a:extLst>
              <a:ext uri="{FF2B5EF4-FFF2-40B4-BE49-F238E27FC236}">
                <a16:creationId xmlns:a16="http://schemas.microsoft.com/office/drawing/2014/main" id="{895CD272-1CD7-92D4-0AB2-5EEBE12AB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1588"/>
          </a:xfrm>
          <a:prstGeom prst="line">
            <a:avLst/>
          </a:prstGeom>
          <a:noFill/>
          <a:ln w="1908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660033"/>
          </a:solidFill>
          <a:latin typeface="+mj-lt"/>
          <a:ea typeface="ＭＳ Ｐゴシック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660033"/>
          </a:solidFill>
          <a:latin typeface="Verdana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660033"/>
          </a:solidFill>
          <a:latin typeface="Verdana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660033"/>
          </a:solidFill>
          <a:latin typeface="Verdana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660033"/>
          </a:solidFill>
          <a:latin typeface="Verdana" charset="0"/>
          <a:ea typeface="ＭＳ Ｐゴシック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660033"/>
          </a:solidFill>
          <a:latin typeface="Verdana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660033"/>
          </a:solidFill>
          <a:latin typeface="Verdana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660033"/>
          </a:solidFill>
          <a:latin typeface="Verdana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660033"/>
          </a:solidFill>
          <a:latin typeface="Verdana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b="1">
          <a:solidFill>
            <a:srgbClr val="006600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b="1">
          <a:solidFill>
            <a:srgbClr val="000066"/>
          </a:solidFill>
          <a:latin typeface="+mn-lt"/>
          <a:ea typeface="Arial" charset="0"/>
          <a:cs typeface="+mn-cs"/>
        </a:defRPr>
      </a:lvl2pPr>
      <a:lvl3pPr marL="1143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b="1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 b="1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400" b="1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 b="1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 b="1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 b="1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 b="1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ext Box 1">
            <a:extLst>
              <a:ext uri="{FF2B5EF4-FFF2-40B4-BE49-F238E27FC236}">
                <a16:creationId xmlns:a16="http://schemas.microsoft.com/office/drawing/2014/main" id="{5A1823F8-B6F3-2CA7-F459-88690809B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35170" name="Text Box 2">
            <a:extLst>
              <a:ext uri="{FF2B5EF4-FFF2-40B4-BE49-F238E27FC236}">
                <a16:creationId xmlns:a16="http://schemas.microsoft.com/office/drawing/2014/main" id="{A0B66CF8-D1E8-CA2E-5997-1DDC40EED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Networking</a:t>
            </a:r>
          </a:p>
        </p:txBody>
      </p:sp>
      <p:sp>
        <p:nvSpPr>
          <p:cNvPr id="135171" name="Text Box 3">
            <a:extLst>
              <a:ext uri="{FF2B5EF4-FFF2-40B4-BE49-F238E27FC236}">
                <a16:creationId xmlns:a16="http://schemas.microsoft.com/office/drawing/2014/main" id="{8F7A5B5D-6745-0BE9-8D37-62D5DC4AE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FBF6166-32C3-4433-B2AD-EE656E65E860}" type="slidenum">
              <a:rPr lang="en-US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5172" name="Text Box 4">
            <a:extLst>
              <a:ext uri="{FF2B5EF4-FFF2-40B4-BE49-F238E27FC236}">
                <a16:creationId xmlns:a16="http://schemas.microsoft.com/office/drawing/2014/main" id="{4DB5C92D-17DB-83B2-17A6-A31BAEEA8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>
                <a:solidFill>
                  <a:srgbClr val="660033"/>
                </a:solidFill>
              </a:rPr>
              <a:t>Testing Servers Using </a:t>
            </a:r>
            <a:r>
              <a:rPr lang="en-US" altLang="en-US" sz="3200">
                <a:solidFill>
                  <a:srgbClr val="660033"/>
                </a:solidFill>
                <a:latin typeface="Courier New" panose="02070309020205020404" pitchFamily="49" charset="0"/>
              </a:rPr>
              <a:t>telnet</a:t>
            </a:r>
          </a:p>
        </p:txBody>
      </p:sp>
      <p:sp>
        <p:nvSpPr>
          <p:cNvPr id="135173" name="Text Box 5">
            <a:extLst>
              <a:ext uri="{FF2B5EF4-FFF2-40B4-BE49-F238E27FC236}">
                <a16:creationId xmlns:a16="http://schemas.microsoft.com/office/drawing/2014/main" id="{523399DC-964D-3E79-18FF-CCD239105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74625" indent="-173038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636588" indent="-29051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telnet</a:t>
            </a:r>
            <a:r>
              <a:rPr lang="en-US" altLang="en-US"/>
              <a:t> program is invaluable for testing servers that transmit ASCII strings over Internet connections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Our simple echo server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Web servers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Mail servers</a:t>
            </a:r>
          </a:p>
          <a:p>
            <a:pPr eaLnBrk="1" hangingPunct="1">
              <a:buClrTx/>
              <a:buFontTx/>
              <a:buNone/>
            </a:pPr>
            <a:endParaRPr lang="en-US" altLang="en-US"/>
          </a:p>
          <a:p>
            <a:pPr eaLnBrk="1" hangingPunct="1">
              <a:buClrTx/>
              <a:buFontTx/>
              <a:buNone/>
            </a:pPr>
            <a:r>
              <a:rPr lang="en-US" altLang="en-US"/>
              <a:t>Usage: 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unix&gt; telnet &lt;host&gt; &lt;portnumber&gt;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Creates a connection with a server running on 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&lt;host&gt;</a:t>
            </a:r>
            <a:r>
              <a:rPr lang="en-US" altLang="en-US">
                <a:ea typeface="ＭＳ Ｐゴシック" panose="020B0600070205080204" pitchFamily="34" charset="-128"/>
              </a:rPr>
              <a:t> and  listening on port 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&lt;portnumber&gt;</a:t>
            </a:r>
          </a:p>
        </p:txBody>
      </p:sp>
    </p:spTree>
    <p:extLst>
      <p:ext uri="{BB962C8B-B14F-4D97-AF65-F5344CB8AC3E}">
        <p14:creationId xmlns:p14="http://schemas.microsoft.com/office/powerpoint/2010/main" val="296230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2055CF59-9412-4316-0D47-CBED3C4E80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/>
              <a:t>Concurrency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8B1FF977-CD7C-7B2E-2C37-811093E479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Alan L. Cox</a:t>
            </a:r>
          </a:p>
          <a:p>
            <a:pPr eaLnBrk="1" hangingPunct="1"/>
            <a:r>
              <a:rPr lang="en-US" altLang="en-US"/>
              <a:t>alc@rice.edu</a:t>
            </a:r>
          </a:p>
          <a:p>
            <a:pPr eaLnBrk="1" hangingPunct="1"/>
            <a:endParaRPr lang="en-US" altLang="en-US"/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4401B57C-69D7-2B69-C468-96AD16723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324600"/>
            <a:ext cx="640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1200" b="1">
                <a:latin typeface="Verdana" panose="020B0604030504040204" pitchFamily="34" charset="0"/>
              </a:rPr>
              <a:t>Some slides adapted from CMU 15.213 slides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3">
            <a:extLst>
              <a:ext uri="{FF2B5EF4-FFF2-40B4-BE49-F238E27FC236}">
                <a16:creationId xmlns:a16="http://schemas.microsoft.com/office/drawing/2014/main" id="{2BAD1BC8-DFBF-6398-1340-4CCFF47F1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Initial Pool</a:t>
            </a:r>
          </a:p>
        </p:txBody>
      </p:sp>
      <p:sp>
        <p:nvSpPr>
          <p:cNvPr id="199682" name="Rectangle 4">
            <a:extLst>
              <a:ext uri="{FF2B5EF4-FFF2-40B4-BE49-F238E27FC236}">
                <a16:creationId xmlns:a16="http://schemas.microsoft.com/office/drawing/2014/main" id="{23CC119F-A339-4471-4123-2725FEC77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maxfd = 3 </a:t>
            </a:r>
            <a:endParaRPr lang="en-US" altLang="en-US">
              <a:latin typeface="Courier New Bold" panose="02070609020205020404" pitchFamily="49" charset="0"/>
              <a:sym typeface="Courier New Bold" panose="02070609020205020404" pitchFamily="49" charset="0"/>
            </a:endParaRPr>
          </a:p>
          <a:p>
            <a:pPr eaLnBrk="1" hangingPunct="1"/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maxi = -1</a:t>
            </a:r>
            <a:endParaRPr lang="en-US" altLang="en-US">
              <a:latin typeface="Courier New Bold" panose="02070609020205020404" pitchFamily="49" charset="0"/>
              <a:sym typeface="Courier New Bold" panose="02070609020205020404" pitchFamily="49" charset="0"/>
            </a:endParaRPr>
          </a:p>
          <a:p>
            <a:pPr eaLnBrk="1" hangingPunct="1"/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read_set = { 3 }</a:t>
            </a:r>
            <a:endParaRPr lang="en-US" altLang="en-US">
              <a:latin typeface="Courier New Bold" panose="02070609020205020404" pitchFamily="49" charset="0"/>
              <a:sym typeface="Courier New Bold" panose="02070609020205020404" pitchFamily="49" charset="0"/>
            </a:endParaRPr>
          </a:p>
        </p:txBody>
      </p:sp>
      <p:graphicFrame>
        <p:nvGraphicFramePr>
          <p:cNvPr id="50181" name="Group 5">
            <a:extLst>
              <a:ext uri="{FF2B5EF4-FFF2-40B4-BE49-F238E27FC236}">
                <a16:creationId xmlns:a16="http://schemas.microsoft.com/office/drawing/2014/main" id="{707F07CD-79A4-484A-935E-1CD9AA749DCF}"/>
              </a:ext>
            </a:extLst>
          </p:cNvPr>
          <p:cNvGraphicFramePr>
            <a:graphicFrameLocks noGrp="1"/>
          </p:cNvGraphicFramePr>
          <p:nvPr/>
        </p:nvGraphicFramePr>
        <p:xfrm>
          <a:off x="6288088" y="2554288"/>
          <a:ext cx="1270000" cy="3632200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clientfd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0258" name="Group 82">
            <a:extLst>
              <a:ext uri="{FF2B5EF4-FFF2-40B4-BE49-F238E27FC236}">
                <a16:creationId xmlns:a16="http://schemas.microsoft.com/office/drawing/2014/main" id="{13E50ED3-F981-2541-AB25-2E1E1F49B808}"/>
              </a:ext>
            </a:extLst>
          </p:cNvPr>
          <p:cNvGraphicFramePr>
            <a:graphicFrameLocks noGrp="1"/>
          </p:cNvGraphicFramePr>
          <p:nvPr/>
        </p:nvGraphicFramePr>
        <p:xfrm>
          <a:off x="6286500" y="1193800"/>
          <a:ext cx="1270000" cy="660400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Arial" charset="0"/>
                          <a:sym typeface="Calibri Bold" charset="0"/>
                        </a:rPr>
                        <a:t>listenfd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-128"/>
                        <a:cs typeface="Arial" charset="0"/>
                        <a:sym typeface="Calibri Bold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Arial" charset="0"/>
                          <a:sym typeface="Calibri Bold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9726" name="Date Placeholder 7">
            <a:extLst>
              <a:ext uri="{FF2B5EF4-FFF2-40B4-BE49-F238E27FC236}">
                <a16:creationId xmlns:a16="http://schemas.microsoft.com/office/drawing/2014/main" id="{E9D4843A-B411-665F-E97B-ABDE4F654A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9727" name="Slide Number Placeholder 8">
            <a:extLst>
              <a:ext uri="{FF2B5EF4-FFF2-40B4-BE49-F238E27FC236}">
                <a16:creationId xmlns:a16="http://schemas.microsoft.com/office/drawing/2014/main" id="{11A480CE-1025-1417-9986-472E8520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CE463A-E5B2-4B17-A38F-D0DE86AEEC0A}" type="slidenum">
              <a:rPr lang="en-US" altLang="en-US">
                <a:latin typeface="Arial" panose="020B0604020202020204" pitchFamily="34" charset="0"/>
              </a:rPr>
              <a:pPr/>
              <a:t>100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8FAC564-8C47-AF41-AEF7-637489D8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3">
            <a:extLst>
              <a:ext uri="{FF2B5EF4-FFF2-40B4-BE49-F238E27FC236}">
                <a16:creationId xmlns:a16="http://schemas.microsoft.com/office/drawing/2014/main" id="{68F90FF1-4B70-9107-4C50-AD37DA3EC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Adding Client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C174D24B-DD20-8B4E-82AA-E58907D36204}"/>
              </a:ext>
            </a:extLst>
          </p:cNvPr>
          <p:cNvSpPr>
            <a:spLocks/>
          </p:cNvSpPr>
          <p:nvPr/>
        </p:nvSpPr>
        <p:spPr bwMode="auto">
          <a:xfrm>
            <a:off x="381000" y="1276350"/>
            <a:ext cx="8382000" cy="46672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39200" bIns="0"/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void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add_client(int connfd, pool *p)  /* add connfd to pool p */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{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int i;</a:t>
            </a:r>
          </a:p>
          <a:p>
            <a:pPr>
              <a:lnSpc>
                <a:spcPct val="94000"/>
              </a:lnSpc>
            </a:pPr>
            <a:endParaRPr lang="en-US" altLang="en-US" sz="1600" b="1">
              <a:latin typeface="Courier New Bold" panose="02070609020205020404" pitchFamily="49" charset="0"/>
              <a:cs typeface="Courier New Bold" panose="02070609020205020404" pitchFamily="49" charset="0"/>
              <a:sym typeface="Courier New Bold" panose="020706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p-&gt;nready--;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for (i = 0; i &lt; FD_SETSIZE; i++)  /* Find available slot */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if (p-&gt;clientfd[i] &lt; 0) {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  p-&gt;clientfd[i] = connfd;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  Rio_readinitb(&amp;p-&gt;clientrio[i], connfd);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  FD_SET(connfd, &amp;p-&gt;read_set); /* Add desc to read set */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  if (connfd &gt; p-&gt;maxfd) /* Update max descriptor num */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    p-&gt;maxfd = connfd; 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  if (i &gt; p-&gt;maxi) /* Update pool high water mark */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    p-&gt;maxi = i;  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  break;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}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if (i == FD_SETSIZE) /* Couldn't find an empty slot */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app_error("add_client error: Too many clients");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} </a:t>
            </a:r>
          </a:p>
        </p:txBody>
      </p:sp>
      <p:sp>
        <p:nvSpPr>
          <p:cNvPr id="201731" name="Date Placeholder 5">
            <a:extLst>
              <a:ext uri="{FF2B5EF4-FFF2-40B4-BE49-F238E27FC236}">
                <a16:creationId xmlns:a16="http://schemas.microsoft.com/office/drawing/2014/main" id="{7803C2F9-F4FC-6D93-B0B3-FAE38940621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1732" name="Slide Number Placeholder 6">
            <a:extLst>
              <a:ext uri="{FF2B5EF4-FFF2-40B4-BE49-F238E27FC236}">
                <a16:creationId xmlns:a16="http://schemas.microsoft.com/office/drawing/2014/main" id="{FF7B4245-32E1-5916-13FF-0302A7A1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A029EE-6901-4C77-BC12-F4A048F5703B}" type="slidenum">
              <a:rPr lang="en-US" altLang="en-US">
                <a:latin typeface="Arial" panose="020B0604020202020204" pitchFamily="34" charset="0"/>
              </a:rPr>
              <a:pPr/>
              <a:t>101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8DB22F-3A38-3248-B47A-32E1A4F7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3">
            <a:extLst>
              <a:ext uri="{FF2B5EF4-FFF2-40B4-BE49-F238E27FC236}">
                <a16:creationId xmlns:a16="http://schemas.microsoft.com/office/drawing/2014/main" id="{A695530E-83E4-97CE-78C8-AEB5FD8F1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Adding Client with fd 11</a:t>
            </a:r>
          </a:p>
        </p:txBody>
      </p:sp>
      <p:sp>
        <p:nvSpPr>
          <p:cNvPr id="203778" name="Rectangle 4">
            <a:extLst>
              <a:ext uri="{FF2B5EF4-FFF2-40B4-BE49-F238E27FC236}">
                <a16:creationId xmlns:a16="http://schemas.microsoft.com/office/drawing/2014/main" id="{8E525F3B-3695-81A2-6287-BD50BD581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14859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maxfd = 12 </a:t>
            </a:r>
            <a:endParaRPr lang="en-US" altLang="en-US">
              <a:latin typeface="Courier New Bold" panose="02070609020205020404" pitchFamily="49" charset="0"/>
              <a:sym typeface="Courier New Bold" panose="02070609020205020404" pitchFamily="49" charset="0"/>
            </a:endParaRPr>
          </a:p>
          <a:p>
            <a:pPr eaLnBrk="1" hangingPunct="1"/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maxi = 6</a:t>
            </a:r>
            <a:endParaRPr lang="en-US" altLang="en-US">
              <a:latin typeface="Courier New Bold" panose="02070609020205020404" pitchFamily="49" charset="0"/>
              <a:sym typeface="Courier New Bold" panose="02070609020205020404" pitchFamily="49" charset="0"/>
            </a:endParaRPr>
          </a:p>
          <a:p>
            <a:pPr eaLnBrk="1" hangingPunct="1"/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read_set = {3,4,5,7,10,11,12}</a:t>
            </a:r>
            <a:endParaRPr lang="en-US" altLang="en-US">
              <a:latin typeface="Courier New Bold" panose="02070609020205020404" pitchFamily="49" charset="0"/>
              <a:sym typeface="Courier New Bold" panose="02070609020205020404" pitchFamily="49" charset="0"/>
            </a:endParaRPr>
          </a:p>
        </p:txBody>
      </p:sp>
      <p:graphicFrame>
        <p:nvGraphicFramePr>
          <p:cNvPr id="52229" name="Group 5">
            <a:extLst>
              <a:ext uri="{FF2B5EF4-FFF2-40B4-BE49-F238E27FC236}">
                <a16:creationId xmlns:a16="http://schemas.microsoft.com/office/drawing/2014/main" id="{47D91B36-B797-144F-8167-49BD6418180E}"/>
              </a:ext>
            </a:extLst>
          </p:cNvPr>
          <p:cNvGraphicFramePr>
            <a:graphicFrameLocks noGrp="1"/>
          </p:cNvGraphicFramePr>
          <p:nvPr/>
        </p:nvGraphicFramePr>
        <p:xfrm>
          <a:off x="6288088" y="2554288"/>
          <a:ext cx="1270000" cy="3632200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clientfd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2306" name="Group 82">
            <a:extLst>
              <a:ext uri="{FF2B5EF4-FFF2-40B4-BE49-F238E27FC236}">
                <a16:creationId xmlns:a16="http://schemas.microsoft.com/office/drawing/2014/main" id="{C48C600F-03C9-BE45-8F76-CDA8D1FA2D71}"/>
              </a:ext>
            </a:extLst>
          </p:cNvPr>
          <p:cNvGraphicFramePr>
            <a:graphicFrameLocks noGrp="1"/>
          </p:cNvGraphicFramePr>
          <p:nvPr/>
        </p:nvGraphicFramePr>
        <p:xfrm>
          <a:off x="6286500" y="1193800"/>
          <a:ext cx="1270000" cy="660400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Arial" charset="0"/>
                          <a:sym typeface="Calibri Bold" charset="0"/>
                        </a:rPr>
                        <a:t>listenfd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-128"/>
                        <a:cs typeface="Arial" charset="0"/>
                        <a:sym typeface="Calibri Bold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Arial" charset="0"/>
                          <a:sym typeface="Calibri Bold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2320" name="Group 96">
            <a:extLst>
              <a:ext uri="{FF2B5EF4-FFF2-40B4-BE49-F238E27FC236}">
                <a16:creationId xmlns:a16="http://schemas.microsoft.com/office/drawing/2014/main" id="{D12245BF-8F54-E241-B6E1-AC087203017E}"/>
              </a:ext>
            </a:extLst>
          </p:cNvPr>
          <p:cNvGraphicFramePr>
            <a:graphicFrameLocks noGrp="1"/>
          </p:cNvGraphicFramePr>
          <p:nvPr/>
        </p:nvGraphicFramePr>
        <p:xfrm>
          <a:off x="2846388" y="2554288"/>
          <a:ext cx="1270000" cy="3632200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clientfd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03857" name="Picture 173">
            <a:extLst>
              <a:ext uri="{FF2B5EF4-FFF2-40B4-BE49-F238E27FC236}">
                <a16:creationId xmlns:a16="http://schemas.microsoft.com/office/drawing/2014/main" id="{C90CB8B8-BF4D-0007-04BB-BFCD1F7481F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4292600"/>
            <a:ext cx="18415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858" name="Date Placeholder 9">
            <a:extLst>
              <a:ext uri="{FF2B5EF4-FFF2-40B4-BE49-F238E27FC236}">
                <a16:creationId xmlns:a16="http://schemas.microsoft.com/office/drawing/2014/main" id="{D98957A4-D09E-36B8-BEDC-B8A18536D7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3859" name="Slide Number Placeholder 10">
            <a:extLst>
              <a:ext uri="{FF2B5EF4-FFF2-40B4-BE49-F238E27FC236}">
                <a16:creationId xmlns:a16="http://schemas.microsoft.com/office/drawing/2014/main" id="{D2DF35A9-66D5-2CD7-37EE-6639F390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029856-0A53-46F8-B49D-E3989017308B}" type="slidenum">
              <a:rPr lang="en-US" altLang="en-US">
                <a:latin typeface="Arial" panose="020B0604020202020204" pitchFamily="34" charset="0"/>
              </a:rPr>
              <a:pPr/>
              <a:t>102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AE51588-5269-9B48-9603-CD51BC030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Rectangle 3">
            <a:extLst>
              <a:ext uri="{FF2B5EF4-FFF2-40B4-BE49-F238E27FC236}">
                <a16:creationId xmlns:a16="http://schemas.microsoft.com/office/drawing/2014/main" id="{70277D44-98A6-731C-39CD-16B341D3D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Checking Clients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E8CEC367-D373-654D-9774-FC790423BF73}"/>
              </a:ext>
            </a:extLst>
          </p:cNvPr>
          <p:cNvSpPr>
            <a:spLocks/>
          </p:cNvSpPr>
          <p:nvPr/>
        </p:nvSpPr>
        <p:spPr bwMode="auto">
          <a:xfrm>
            <a:off x="381000" y="1136650"/>
            <a:ext cx="8382000" cy="51879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39200" bIns="0"/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/* Echo line from ready descriptors in pool p. */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void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check_clients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(pool *p)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{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rio_t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*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riop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;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int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connfd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n;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char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buf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[MAXLINE];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for (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= 0; p-&gt;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nready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&gt; 0 &amp;&amp;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&lt;= p-&gt;maxi;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++) {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connfd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= p-&gt;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clientfd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[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];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riop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= &amp;p-&gt;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clientrio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[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];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/* If the descriptor is ready, echo a text line from it. */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if (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connfd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&gt; 0 &amp;&amp; FD_ISSET(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connfd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&amp;p-&gt;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ready_set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)) { 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p-&gt;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nready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--;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if ((n =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Rio_readlineb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(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riop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buf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MAXLINE)) != 0) {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 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byte_cnt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+= n;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 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Rio_writen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(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connfd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buf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n);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} else {/* EOF detected, remove descriptor from pool. */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  Close(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connfd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);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  FD_CLR(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connfd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&amp;p-&gt;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read_set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);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  p-&gt;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clientfd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[</a:t>
            </a:r>
            <a:r>
              <a:rPr lang="en-US" altLang="en-US" sz="14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</a:t>
            </a: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] = -1;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}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}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}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4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} </a:t>
            </a:r>
          </a:p>
        </p:txBody>
      </p:sp>
      <p:sp>
        <p:nvSpPr>
          <p:cNvPr id="205827" name="Date Placeholder 5">
            <a:extLst>
              <a:ext uri="{FF2B5EF4-FFF2-40B4-BE49-F238E27FC236}">
                <a16:creationId xmlns:a16="http://schemas.microsoft.com/office/drawing/2014/main" id="{A4E2BE2B-BE38-4B33-46FA-8B5406D8BE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5828" name="Slide Number Placeholder 6">
            <a:extLst>
              <a:ext uri="{FF2B5EF4-FFF2-40B4-BE49-F238E27FC236}">
                <a16:creationId xmlns:a16="http://schemas.microsoft.com/office/drawing/2014/main" id="{A3688794-C5AD-F658-2639-E9244454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F70662D8-2974-4472-AF80-E6EF1146F9BC}" type="slidenum">
              <a:rPr lang="en-US" altLang="en-US">
                <a:latin typeface="Arial" panose="020B0604020202020204" pitchFamily="34" charset="0"/>
              </a:rPr>
              <a:pPr/>
              <a:t>103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7FE83-15FC-C646-A047-25D0B5E0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3">
            <a:extLst>
              <a:ext uri="{FF2B5EF4-FFF2-40B4-BE49-F238E27FC236}">
                <a16:creationId xmlns:a16="http://schemas.microsoft.com/office/drawing/2014/main" id="{13B9281F-937F-8AC0-7B6C-9731849A2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Limitations</a:t>
            </a:r>
          </a:p>
        </p:txBody>
      </p:sp>
      <p:sp>
        <p:nvSpPr>
          <p:cNvPr id="207874" name="Rectangle 4">
            <a:extLst>
              <a:ext uri="{FF2B5EF4-FFF2-40B4-BE49-F238E27FC236}">
                <a16:creationId xmlns:a16="http://schemas.microsoft.com/office/drawing/2014/main" id="{962CD2C4-6FE3-F15F-5DB8-5B86AC3D4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733800"/>
            <a:ext cx="8382000" cy="2997200"/>
          </a:xfrm>
        </p:spPr>
        <p:txBody>
          <a:bodyPr/>
          <a:lstStyle/>
          <a:p>
            <a:pPr eaLnBrk="1" hangingPunct="1"/>
            <a:r>
              <a:rPr lang="en-US" altLang="en-US" sz="2000"/>
              <a:t>Current design will hang up if partial line transmitted</a:t>
            </a:r>
          </a:p>
          <a:p>
            <a:pPr eaLnBrk="1" hangingPunct="1"/>
            <a:r>
              <a:rPr lang="en-US" altLang="en-US" sz="2000"/>
              <a:t>Bad to have network code that can hang up if client does something weird</a:t>
            </a:r>
          </a:p>
          <a:p>
            <a:pPr marL="552450" lvl="1" eaLnBrk="1" hangingPunct="1"/>
            <a:r>
              <a:rPr lang="en-US" altLang="en-US" sz="1800"/>
              <a:t>By mistake or maliciously</a:t>
            </a:r>
          </a:p>
          <a:p>
            <a:pPr eaLnBrk="1" hangingPunct="1"/>
            <a:r>
              <a:rPr lang="en-US" altLang="en-US" sz="2000"/>
              <a:t>Would require more work to implement more robust version</a:t>
            </a:r>
          </a:p>
          <a:p>
            <a:pPr marL="552450" lvl="1" eaLnBrk="1" hangingPunct="1"/>
            <a:r>
              <a:rPr lang="en-US" altLang="en-US" sz="1800"/>
              <a:t>Must allow each read to return only part of line, and reassemble lines within server; done in this week’s lab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A939A85C-2FD8-2F49-B5C2-971E5F76B705}"/>
              </a:ext>
            </a:extLst>
          </p:cNvPr>
          <p:cNvSpPr>
            <a:spLocks/>
          </p:cNvSpPr>
          <p:nvPr/>
        </p:nvSpPr>
        <p:spPr bwMode="auto">
          <a:xfrm>
            <a:off x="381000" y="1441450"/>
            <a:ext cx="8382000" cy="17065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39200" bIns="0"/>
          <a:lstStyle/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if (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connfd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&gt; 0 &amp;&amp; FD_ISSET(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connfd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, &amp;p-&gt;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ready_set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)) { 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    p-&gt;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nready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--;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    if ((n =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Rio_readlineb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riop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buf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, MAXLINE)) != 0) {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       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byte_cnt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+=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n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;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       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Rio_writen(connfd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buf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n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);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    }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 }</a:t>
            </a:r>
          </a:p>
        </p:txBody>
      </p:sp>
      <p:sp>
        <p:nvSpPr>
          <p:cNvPr id="207876" name="Rectangle 6">
            <a:extLst>
              <a:ext uri="{FF2B5EF4-FFF2-40B4-BE49-F238E27FC236}">
                <a16:creationId xmlns:a16="http://schemas.microsoft.com/office/drawing/2014/main" id="{2FC9F529-EF6A-4F3F-6424-27D008B93D14}"/>
              </a:ext>
            </a:extLst>
          </p:cNvPr>
          <p:cNvSpPr>
            <a:spLocks/>
          </p:cNvSpPr>
          <p:nvPr/>
        </p:nvSpPr>
        <p:spPr bwMode="auto">
          <a:xfrm>
            <a:off x="2997200" y="1866900"/>
            <a:ext cx="163830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7877" name="Line 7">
            <a:extLst>
              <a:ext uri="{FF2B5EF4-FFF2-40B4-BE49-F238E27FC236}">
                <a16:creationId xmlns:a16="http://schemas.microsoft.com/office/drawing/2014/main" id="{DA7A0D0C-C65D-1FAF-3079-A17A8C0E0417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572000" y="2260600"/>
            <a:ext cx="1030288" cy="1157288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7878" name="Rectangle 8">
            <a:extLst>
              <a:ext uri="{FF2B5EF4-FFF2-40B4-BE49-F238E27FC236}">
                <a16:creationId xmlns:a16="http://schemas.microsoft.com/office/drawing/2014/main" id="{1FD6D42E-2929-023E-DAA6-B09F0CC2565E}"/>
              </a:ext>
            </a:extLst>
          </p:cNvPr>
          <p:cNvSpPr>
            <a:spLocks/>
          </p:cNvSpPr>
          <p:nvPr/>
        </p:nvSpPr>
        <p:spPr bwMode="auto">
          <a:xfrm>
            <a:off x="5607050" y="3148013"/>
            <a:ext cx="23066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600" b="1">
                <a:solidFill>
                  <a:srgbClr val="000066"/>
                </a:solidFill>
                <a:sym typeface="Helvetica" panose="020B0604020202020204" pitchFamily="34" charset="0"/>
              </a:rPr>
              <a:t>Does not return until</a:t>
            </a:r>
          </a:p>
          <a:p>
            <a:pPr algn="ctr">
              <a:lnSpc>
                <a:spcPct val="98000"/>
              </a:lnSpc>
            </a:pPr>
            <a:r>
              <a:rPr lang="en-US" altLang="en-US" sz="1600" b="1">
                <a:solidFill>
                  <a:srgbClr val="000066"/>
                </a:solidFill>
                <a:sym typeface="Helvetica" panose="020B0604020202020204" pitchFamily="34" charset="0"/>
              </a:rPr>
              <a:t>complete line received</a:t>
            </a:r>
          </a:p>
        </p:txBody>
      </p:sp>
      <p:sp>
        <p:nvSpPr>
          <p:cNvPr id="207879" name="Date Placeholder 9">
            <a:extLst>
              <a:ext uri="{FF2B5EF4-FFF2-40B4-BE49-F238E27FC236}">
                <a16:creationId xmlns:a16="http://schemas.microsoft.com/office/drawing/2014/main" id="{5CE7A2A7-4ED7-3D1C-9987-20B8A3320D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7880" name="Slide Number Placeholder 10">
            <a:extLst>
              <a:ext uri="{FF2B5EF4-FFF2-40B4-BE49-F238E27FC236}">
                <a16:creationId xmlns:a16="http://schemas.microsoft.com/office/drawing/2014/main" id="{8E265B90-5ABB-03B7-18FE-AC11E23C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299B30D9-9127-4A2C-A852-A4C6E46ABCCC}" type="slidenum">
              <a:rPr lang="en-US" altLang="en-US">
                <a:latin typeface="Arial" panose="020B0604020202020204" pitchFamily="34" charset="0"/>
              </a:rPr>
              <a:pPr/>
              <a:t>104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ADC9D46-C459-A441-AC48-A7C37555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Rectangle 3">
            <a:extLst>
              <a:ext uri="{FF2B5EF4-FFF2-40B4-BE49-F238E27FC236}">
                <a16:creationId xmlns:a16="http://schemas.microsoft.com/office/drawing/2014/main" id="{DEA409EC-0E26-ED1E-A1E0-5A727F29D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marL="119063" indent="-119063" eaLnBrk="1" hangingPunct="1"/>
            <a:r>
              <a:rPr lang="en-US" altLang="en-US"/>
              <a:t>Pros and Cons of Event-Based Designs</a:t>
            </a:r>
          </a:p>
        </p:txBody>
      </p:sp>
      <p:sp>
        <p:nvSpPr>
          <p:cNvPr id="209922" name="Rectangle 4">
            <a:extLst>
              <a:ext uri="{FF2B5EF4-FFF2-40B4-BE49-F238E27FC236}">
                <a16:creationId xmlns:a16="http://schemas.microsoft.com/office/drawing/2014/main" id="{86AB48D3-0C2D-6B79-CAAE-56F88B5E1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pPr eaLnBrk="1" hangingPunct="1"/>
            <a:r>
              <a:rPr lang="en-US" altLang="en-US"/>
              <a:t>+ One logical control flow</a:t>
            </a:r>
          </a:p>
          <a:p>
            <a:pPr eaLnBrk="1" hangingPunct="1"/>
            <a:r>
              <a:rPr lang="en-US" altLang="en-US"/>
              <a:t>+ Can single-step with a debugger</a:t>
            </a:r>
          </a:p>
          <a:p>
            <a:pPr eaLnBrk="1" hangingPunct="1"/>
            <a:r>
              <a:rPr lang="en-US" altLang="en-US"/>
              <a:t>+ No process or thread control overhead</a:t>
            </a:r>
          </a:p>
          <a:p>
            <a:pPr eaLnBrk="1" hangingPunct="1">
              <a:spcBef>
                <a:spcPts val="2900"/>
              </a:spcBef>
            </a:pPr>
            <a:r>
              <a:rPr lang="en-US" altLang="en-US"/>
              <a:t>- More complex code than process- or thread-based designs</a:t>
            </a:r>
          </a:p>
          <a:p>
            <a:pPr eaLnBrk="1" hangingPunct="1"/>
            <a:r>
              <a:rPr lang="en-US" altLang="en-US"/>
              <a:t>- Harder to provide fine-grained concurrency</a:t>
            </a:r>
          </a:p>
          <a:p>
            <a:pPr marL="552450" lvl="1" eaLnBrk="1" hangingPunct="1"/>
            <a:r>
              <a:rPr lang="en-US" altLang="en-US"/>
              <a:t>E.g., our naïve design will hang up with partial lines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Does not make use of multiple cores</a:t>
            </a:r>
          </a:p>
          <a:p>
            <a:pPr eaLnBrk="1" hangingPunct="1">
              <a:buFontTx/>
              <a:buChar char="-"/>
            </a:pPr>
            <a:endParaRPr lang="en-US" altLang="en-US"/>
          </a:p>
          <a:p>
            <a:pPr eaLnBrk="1" hangingPunct="1">
              <a:buFontTx/>
              <a:buChar char="-"/>
            </a:pPr>
            <a:endParaRPr lang="en-US" altLang="en-US"/>
          </a:p>
        </p:txBody>
      </p:sp>
      <p:sp>
        <p:nvSpPr>
          <p:cNvPr id="209923" name="Date Placeholder 5">
            <a:extLst>
              <a:ext uri="{FF2B5EF4-FFF2-40B4-BE49-F238E27FC236}">
                <a16:creationId xmlns:a16="http://schemas.microsoft.com/office/drawing/2014/main" id="{CBCE912B-853A-C906-24B5-2640B3BCA85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9924" name="Slide Number Placeholder 6">
            <a:extLst>
              <a:ext uri="{FF2B5EF4-FFF2-40B4-BE49-F238E27FC236}">
                <a16:creationId xmlns:a16="http://schemas.microsoft.com/office/drawing/2014/main" id="{814B0130-7D9B-55BF-6D44-6719BE8F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07BC31-33A6-432E-BE71-90A5BD1A922E}" type="slidenum">
              <a:rPr lang="en-US" altLang="en-US">
                <a:latin typeface="Arial" panose="020B0604020202020204" pitchFamily="34" charset="0"/>
              </a:rPr>
              <a:pPr/>
              <a:t>105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38AC39-1F6C-6042-A808-9133A857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3">
            <a:extLst>
              <a:ext uri="{FF2B5EF4-FFF2-40B4-BE49-F238E27FC236}">
                <a16:creationId xmlns:a16="http://schemas.microsoft.com/office/drawing/2014/main" id="{E4549A5B-6305-A55F-7CBA-0A1199CE2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Approaches to Concurrency</a:t>
            </a:r>
          </a:p>
        </p:txBody>
      </p:sp>
      <p:sp>
        <p:nvSpPr>
          <p:cNvPr id="211970" name="Rectangle 4">
            <a:extLst>
              <a:ext uri="{FF2B5EF4-FFF2-40B4-BE49-F238E27FC236}">
                <a16:creationId xmlns:a16="http://schemas.microsoft.com/office/drawing/2014/main" id="{548FC553-F217-DBA7-9CB4-61D4EFD1D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0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000"/>
              <a:t>Process-based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Hard to share resources: Easy to avoid unintended sharing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High overhead in adding/removing clients</a:t>
            </a:r>
          </a:p>
          <a:p>
            <a:pPr eaLnBrk="1" hangingPunct="1">
              <a:spcBef>
                <a:spcPts val="563"/>
              </a:spcBef>
            </a:pPr>
            <a:r>
              <a:rPr lang="en-US" altLang="en-US" sz="2000"/>
              <a:t>Thread-based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Easy to share resources: Perhaps too easy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Medium overhead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Not much control over scheduling policies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Difficult to debug</a:t>
            </a:r>
          </a:p>
          <a:p>
            <a:pPr marL="838200" lvl="2" eaLnBrk="1" hangingPunct="1">
              <a:spcBef>
                <a:spcPts val="463"/>
              </a:spcBef>
            </a:pPr>
            <a:r>
              <a:rPr lang="en-US" altLang="en-US" sz="1600"/>
              <a:t>Event orderings not repeatable</a:t>
            </a:r>
          </a:p>
          <a:p>
            <a:pPr eaLnBrk="1" hangingPunct="1">
              <a:spcBef>
                <a:spcPts val="563"/>
              </a:spcBef>
            </a:pPr>
            <a:r>
              <a:rPr lang="en-US" altLang="en-US" sz="2000"/>
              <a:t>Event-based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Tedious and low level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Total control over scheduling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Very low overhead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Cannot create as fine grained a level of concurrency</a:t>
            </a:r>
          </a:p>
          <a:p>
            <a:pPr marL="552450" lvl="1" eaLnBrk="1" hangingPunct="1">
              <a:spcBef>
                <a:spcPts val="463"/>
              </a:spcBef>
            </a:pPr>
            <a:r>
              <a:rPr lang="en-US" altLang="en-US" sz="1600"/>
              <a:t>Single thread – single core</a:t>
            </a:r>
          </a:p>
        </p:txBody>
      </p:sp>
      <p:sp>
        <p:nvSpPr>
          <p:cNvPr id="211971" name="Date Placeholder 5">
            <a:extLst>
              <a:ext uri="{FF2B5EF4-FFF2-40B4-BE49-F238E27FC236}">
                <a16:creationId xmlns:a16="http://schemas.microsoft.com/office/drawing/2014/main" id="{F3FFE17F-216A-2DC6-5B69-E14D3C6304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1972" name="Slide Number Placeholder 6">
            <a:extLst>
              <a:ext uri="{FF2B5EF4-FFF2-40B4-BE49-F238E27FC236}">
                <a16:creationId xmlns:a16="http://schemas.microsoft.com/office/drawing/2014/main" id="{F08D651B-DB3F-6FA1-13C9-76FFB9BBA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96238E-8F17-404B-A3D4-E58B7B2ACB99}" type="slidenum">
              <a:rPr lang="en-US" altLang="en-US">
                <a:latin typeface="Arial" panose="020B0604020202020204" pitchFamily="34" charset="0"/>
              </a:rPr>
              <a:pPr/>
              <a:t>106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E424A-3883-1E4F-B125-F65CEA10D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07FBFF-B127-9186-1235-42ABC8913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494338"/>
            <a:ext cx="6781800" cy="830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/>
            <a:r>
              <a:rPr lang="en-US" altLang="en-US" sz="2400" b="1"/>
              <a:t>High-performance, real-world servers often combine multiple approaches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Date Placeholder 3">
            <a:extLst>
              <a:ext uri="{FF2B5EF4-FFF2-40B4-BE49-F238E27FC236}">
                <a16:creationId xmlns:a16="http://schemas.microsoft.com/office/drawing/2014/main" id="{9DD9DB6E-A20A-4BAA-A89B-924FDD3ED2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D1CE2-7DBF-1948-952F-4079C10C9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214019" name="Slide Number Placeholder 5">
            <a:extLst>
              <a:ext uri="{FF2B5EF4-FFF2-40B4-BE49-F238E27FC236}">
                <a16:creationId xmlns:a16="http://schemas.microsoft.com/office/drawing/2014/main" id="{A59A545C-9C6E-1E5B-AEE5-335A3E38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590AAF-5F6B-411B-A4E3-3B24844220F2}" type="slidenum">
              <a:rPr lang="en-US" altLang="en-US">
                <a:latin typeface="Arial" panose="020B0604020202020204" pitchFamily="34" charset="0"/>
              </a:rPr>
              <a:pPr/>
              <a:t>107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4020" name="Rectangle 2">
            <a:extLst>
              <a:ext uri="{FF2B5EF4-FFF2-40B4-BE49-F238E27FC236}">
                <a16:creationId xmlns:a16="http://schemas.microsoft.com/office/drawing/2014/main" id="{E1634C89-D103-B2B8-0BBD-66BCCD2D4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214021" name="Rectangle 3">
            <a:extLst>
              <a:ext uri="{FF2B5EF4-FFF2-40B4-BE49-F238E27FC236}">
                <a16:creationId xmlns:a16="http://schemas.microsoft.com/office/drawing/2014/main" id="{63B57BE2-9356-3C20-C64C-061F87451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 the final exam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49AB07E4-D421-2E86-3AEC-5A02FFAC8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BE42EE53-FDB4-222B-3771-FBD4F60D7A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 able to apply three techniques for achieving concurrency</a:t>
            </a:r>
          </a:p>
          <a:p>
            <a:pPr lvl="1" eaLnBrk="1" hangingPunct="1"/>
            <a:r>
              <a:rPr lang="en-US" altLang="en-US"/>
              <a:t>Process</a:t>
            </a:r>
          </a:p>
          <a:p>
            <a:pPr lvl="1" eaLnBrk="1" hangingPunct="1"/>
            <a:r>
              <a:rPr lang="en-US" altLang="en-US"/>
              <a:t>Thread</a:t>
            </a:r>
          </a:p>
          <a:p>
            <a:pPr lvl="1" eaLnBrk="1" hangingPunct="1"/>
            <a:r>
              <a:rPr lang="en-US" altLang="en-US"/>
              <a:t>Event-driven</a:t>
            </a:r>
          </a:p>
          <a:p>
            <a:pPr eaLnBrk="1" hangingPunct="1"/>
            <a:r>
              <a:rPr lang="en-US" altLang="en-US"/>
              <a:t>Be able to analyze the correctness of concurrent programs</a:t>
            </a:r>
          </a:p>
          <a:p>
            <a:pPr lvl="1" eaLnBrk="1" hangingPunct="1"/>
            <a:r>
              <a:rPr lang="en-US" altLang="en-US"/>
              <a:t>Thread-safety</a:t>
            </a:r>
          </a:p>
          <a:p>
            <a:pPr lvl="1" eaLnBrk="1" hangingPunct="1"/>
            <a:r>
              <a:rPr lang="en-US" altLang="en-US"/>
              <a:t>Race conditions</a:t>
            </a:r>
          </a:p>
          <a:p>
            <a:pPr lvl="1" eaLnBrk="1" hangingPunct="1"/>
            <a:r>
              <a:rPr lang="en-US" altLang="en-US"/>
              <a:t>Deadlocks</a:t>
            </a:r>
          </a:p>
          <a:p>
            <a:pPr eaLnBrk="1" hangingPunct="1"/>
            <a:r>
              <a:rPr lang="en-US" altLang="en-US"/>
              <a:t>Be able to use synchronization to correctly share data</a:t>
            </a:r>
          </a:p>
        </p:txBody>
      </p:sp>
      <p:sp>
        <p:nvSpPr>
          <p:cNvPr id="17411" name="Date Placeholder 3">
            <a:extLst>
              <a:ext uri="{FF2B5EF4-FFF2-40B4-BE49-F238E27FC236}">
                <a16:creationId xmlns:a16="http://schemas.microsoft.com/office/drawing/2014/main" id="{B9A70C67-B3AC-7F60-C448-065B81713E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CE26-E8FF-EE41-A6B0-864C4D66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7413" name="Slide Number Placeholder 5">
            <a:extLst>
              <a:ext uri="{FF2B5EF4-FFF2-40B4-BE49-F238E27FC236}">
                <a16:creationId xmlns:a16="http://schemas.microsoft.com/office/drawing/2014/main" id="{E33504B0-B21F-805E-0668-BD3D9621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FDBCF28F-A8C5-40C9-9BD5-3F8F02BEA22E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0D94202C-0E4E-9E71-3BD9-7798F8878F3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151DA-3248-CE49-8A29-DC640BFB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90481BCE-3DAB-D0EA-28E5-1F152618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C55399-AEAC-4D17-B477-D2CF473E4501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FB224BEF-472D-FE16-FDED-841A5C03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Concurrency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7209B5C4-1B0B-047F-D3B0-58DDF5ED8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Perform multiple tasks at once (actually or logically)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Hardware exception handlers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Unix signal handlers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Useful in a variety of application-level contexts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Computation on multiprocessors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Accessing slow I/O devices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Similar to kernel overlapping disk transfers with other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Interacting with humans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Modern windowing systems concurrently handle user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Reducing latency by deferring 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e.g., perform heap coalescing in the background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Servicing multiple network clients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>
            <a:extLst>
              <a:ext uri="{FF2B5EF4-FFF2-40B4-BE49-F238E27FC236}">
                <a16:creationId xmlns:a16="http://schemas.microsoft.com/office/drawing/2014/main" id="{87A63AA8-9F2F-38C7-6E7B-1CC633B52D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572E-12DA-2340-B926-41CA784C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E57193A2-9A54-8956-66DB-6D9B7A95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C19336-B90B-4913-95FA-F833F7A40F92}" type="slidenum">
              <a:rPr lang="en-US" altLang="en-US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24701015-8ED4-C9BC-4D93-506F1E26A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Programming is Hard!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05139328-4722-8BCC-3CB1-00F4FC422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human mind tends to be sequential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notion of time is often misleading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Thinking about all possible sequences of events in a computer system is at least error prone and frequently impossible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Classical problem classes of concurrent programs: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Races: outcome depends on arbitrary scheduling decisions elsewhere in the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Deadlock: improper resource allocation prevents forward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Livelock / Starvation / Fairness: external events and/or system scheduling decisions can prevent sub-task progress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Many aspects of concurrent programming are beyond the scope of COMP 321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>
            <a:extLst>
              <a:ext uri="{FF2B5EF4-FFF2-40B4-BE49-F238E27FC236}">
                <a16:creationId xmlns:a16="http://schemas.microsoft.com/office/drawing/2014/main" id="{9A994578-30DF-ED5D-8B83-CDDE38AB72C9}"/>
              </a:ext>
            </a:extLst>
          </p:cNvPr>
          <p:cNvSpPr>
            <a:spLocks/>
          </p:cNvSpPr>
          <p:nvPr/>
        </p:nvSpPr>
        <p:spPr bwMode="auto">
          <a:xfrm>
            <a:off x="1447800" y="3844925"/>
            <a:ext cx="5422900" cy="13716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4" name="Line 4">
            <a:extLst>
              <a:ext uri="{FF2B5EF4-FFF2-40B4-BE49-F238E27FC236}">
                <a16:creationId xmlns:a16="http://schemas.microsoft.com/office/drawing/2014/main" id="{DEBDA908-3148-F9DA-C7E6-510373701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9053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5" name="Line 5">
            <a:extLst>
              <a:ext uri="{FF2B5EF4-FFF2-40B4-BE49-F238E27FC236}">
                <a16:creationId xmlns:a16="http://schemas.microsoft.com/office/drawing/2014/main" id="{60B674EC-AB6F-14C2-D30A-72DFB741369E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6705600" y="421957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6" name="Line 6">
            <a:extLst>
              <a:ext uri="{FF2B5EF4-FFF2-40B4-BE49-F238E27FC236}">
                <a16:creationId xmlns:a16="http://schemas.microsoft.com/office/drawing/2014/main" id="{9358E957-30E4-ABF4-BA14-4F55540AA3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8100" y="4219575"/>
            <a:ext cx="317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7" name="Line 7">
            <a:extLst>
              <a:ext uri="{FF2B5EF4-FFF2-40B4-BE49-F238E27FC236}">
                <a16:creationId xmlns:a16="http://schemas.microsoft.com/office/drawing/2014/main" id="{90A59D11-56FC-C03C-52D7-B085A763F4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905375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8" name="Line 8">
            <a:extLst>
              <a:ext uri="{FF2B5EF4-FFF2-40B4-BE49-F238E27FC236}">
                <a16:creationId xmlns:a16="http://schemas.microsoft.com/office/drawing/2014/main" id="{07F471A6-C87C-AE5E-45A3-85A4C9747863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676400" y="421957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9" name="Line 9">
            <a:extLst>
              <a:ext uri="{FF2B5EF4-FFF2-40B4-BE49-F238E27FC236}">
                <a16:creationId xmlns:a16="http://schemas.microsoft.com/office/drawing/2014/main" id="{FB776859-65BE-C3FF-DB4C-0CAED3789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2195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0" name="Rectangle 10">
            <a:extLst>
              <a:ext uri="{FF2B5EF4-FFF2-40B4-BE49-F238E27FC236}">
                <a16:creationId xmlns:a16="http://schemas.microsoft.com/office/drawing/2014/main" id="{983EB7DB-6EF8-835F-A438-99D0BB98D0A7}"/>
              </a:ext>
            </a:extLst>
          </p:cNvPr>
          <p:cNvSpPr>
            <a:spLocks/>
          </p:cNvSpPr>
          <p:nvPr/>
        </p:nvSpPr>
        <p:spPr bwMode="auto">
          <a:xfrm>
            <a:off x="457200" y="4125913"/>
            <a:ext cx="850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>
                <a:solidFill>
                  <a:srgbClr val="C00000"/>
                </a:solidFill>
                <a:latin typeface="Calibri Bold" panose="020F0702030404030204" pitchFamily="34" charset="0"/>
                <a:sym typeface="Calibri Bold" panose="020F0702030404030204" pitchFamily="34" charset="0"/>
              </a:rPr>
              <a:t>Client / Server</a:t>
            </a:r>
            <a:endParaRPr lang="en-US" altLang="en-US">
              <a:latin typeface="Arial Narrow Bold" panose="020B0706020202030204" pitchFamily="34" charset="0"/>
              <a:sym typeface="Arial Narrow Bold" panose="020B0706020202030204" pitchFamily="34" charset="0"/>
            </a:endParaRPr>
          </a:p>
          <a:p>
            <a:pPr algn="ctr"/>
            <a:r>
              <a:rPr lang="en-US" altLang="en-US" sz="1600">
                <a:solidFill>
                  <a:srgbClr val="C00000"/>
                </a:solidFill>
                <a:latin typeface="Calibri Bold" panose="020F0702030404030204" pitchFamily="34" charset="0"/>
                <a:sym typeface="Calibri Bold" panose="020F0702030404030204" pitchFamily="34" charset="0"/>
              </a:rPr>
              <a:t>Session</a:t>
            </a:r>
          </a:p>
        </p:txBody>
      </p:sp>
      <p:sp>
        <p:nvSpPr>
          <p:cNvPr id="23561" name="Rectangle 11">
            <a:extLst>
              <a:ext uri="{FF2B5EF4-FFF2-40B4-BE49-F238E27FC236}">
                <a16:creationId xmlns:a16="http://schemas.microsoft.com/office/drawing/2014/main" id="{86269B72-8B1F-C400-6E42-3FD9F7311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marL="119063" indent="-119063" eaLnBrk="1" hangingPunct="1"/>
            <a:r>
              <a:rPr lang="en-US" altLang="en-US"/>
              <a:t>Echo Server Operation</a:t>
            </a:r>
          </a:p>
        </p:txBody>
      </p:sp>
      <p:sp>
        <p:nvSpPr>
          <p:cNvPr id="23562" name="Rectangle 12">
            <a:extLst>
              <a:ext uri="{FF2B5EF4-FFF2-40B4-BE49-F238E27FC236}">
                <a16:creationId xmlns:a16="http://schemas.microsoft.com/office/drawing/2014/main" id="{F28FA854-05BF-F7EC-16D9-579D4ADEAE8D}"/>
              </a:ext>
            </a:extLst>
          </p:cNvPr>
          <p:cNvSpPr>
            <a:spLocks/>
          </p:cNvSpPr>
          <p:nvPr/>
        </p:nvSpPr>
        <p:spPr bwMode="auto">
          <a:xfrm>
            <a:off x="2419350" y="914400"/>
            <a:ext cx="8096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C00000"/>
                </a:solidFill>
                <a:latin typeface="Calibri Bold Italic" panose="020F07020304040A0204" pitchFamily="34" charset="0"/>
                <a:sym typeface="Calibri Bold Italic" panose="020F07020304040A0204" pitchFamily="34" charset="0"/>
              </a:rPr>
              <a:t>Client</a:t>
            </a:r>
          </a:p>
        </p:txBody>
      </p:sp>
      <p:sp>
        <p:nvSpPr>
          <p:cNvPr id="23563" name="Rectangle 13">
            <a:extLst>
              <a:ext uri="{FF2B5EF4-FFF2-40B4-BE49-F238E27FC236}">
                <a16:creationId xmlns:a16="http://schemas.microsoft.com/office/drawing/2014/main" id="{98E09953-2E85-F096-C19F-6B13A7A6277F}"/>
              </a:ext>
            </a:extLst>
          </p:cNvPr>
          <p:cNvSpPr>
            <a:spLocks/>
          </p:cNvSpPr>
          <p:nvPr/>
        </p:nvSpPr>
        <p:spPr bwMode="auto">
          <a:xfrm>
            <a:off x="5192713" y="914400"/>
            <a:ext cx="89058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C00000"/>
                </a:solidFill>
                <a:latin typeface="Calibri Bold Italic" panose="020F07020304040A0204" pitchFamily="34" charset="0"/>
                <a:sym typeface="Calibri Bold Italic" panose="020F07020304040A0204" pitchFamily="34" charset="0"/>
              </a:rPr>
              <a:t>Server</a:t>
            </a:r>
          </a:p>
        </p:txBody>
      </p:sp>
      <p:sp>
        <p:nvSpPr>
          <p:cNvPr id="23564" name="Line 14">
            <a:extLst>
              <a:ext uri="{FF2B5EF4-FFF2-40B4-BE49-F238E27FC236}">
                <a16:creationId xmlns:a16="http://schemas.microsoft.com/office/drawing/2014/main" id="{92BFBEA7-DA6A-D435-3BF2-6DF9F592C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93863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5" name="Line 15">
            <a:extLst>
              <a:ext uri="{FF2B5EF4-FFF2-40B4-BE49-F238E27FC236}">
                <a16:creationId xmlns:a16="http://schemas.microsoft.com/office/drawing/2014/main" id="{C6B13E0D-37AF-00B3-E2BA-EC23FB76C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6335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6" name="Line 16">
            <a:extLst>
              <a:ext uri="{FF2B5EF4-FFF2-40B4-BE49-F238E27FC236}">
                <a16:creationId xmlns:a16="http://schemas.microsoft.com/office/drawing/2014/main" id="{296B0250-9303-6772-58DD-6B75353AF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3193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7" name="Line 17">
            <a:extLst>
              <a:ext uri="{FF2B5EF4-FFF2-40B4-BE49-F238E27FC236}">
                <a16:creationId xmlns:a16="http://schemas.microsoft.com/office/drawing/2014/main" id="{4DB94117-B09E-1EF5-775A-659008694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0051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8" name="Line 18">
            <a:extLst>
              <a:ext uri="{FF2B5EF4-FFF2-40B4-BE49-F238E27FC236}">
                <a16:creationId xmlns:a16="http://schemas.microsoft.com/office/drawing/2014/main" id="{033AF499-14C5-7C3B-2FA5-0B9ADC778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3522663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9" name="Rectangle 19">
            <a:extLst>
              <a:ext uri="{FF2B5EF4-FFF2-40B4-BE49-F238E27FC236}">
                <a16:creationId xmlns:a16="http://schemas.microsoft.com/office/drawing/2014/main" id="{12D6F9B8-D76B-DD43-61BB-8CECB0B81D40}"/>
              </a:ext>
            </a:extLst>
          </p:cNvPr>
          <p:cNvSpPr>
            <a:spLocks/>
          </p:cNvSpPr>
          <p:nvPr/>
        </p:nvSpPr>
        <p:spPr bwMode="auto">
          <a:xfrm>
            <a:off x="2070100" y="129540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socket</a:t>
            </a:r>
          </a:p>
        </p:txBody>
      </p:sp>
      <p:sp>
        <p:nvSpPr>
          <p:cNvPr id="23570" name="Rectangle 20">
            <a:extLst>
              <a:ext uri="{FF2B5EF4-FFF2-40B4-BE49-F238E27FC236}">
                <a16:creationId xmlns:a16="http://schemas.microsoft.com/office/drawing/2014/main" id="{C83725D5-1428-C203-FDA1-28910F090F1C}"/>
              </a:ext>
            </a:extLst>
          </p:cNvPr>
          <p:cNvSpPr>
            <a:spLocks/>
          </p:cNvSpPr>
          <p:nvPr/>
        </p:nvSpPr>
        <p:spPr bwMode="auto">
          <a:xfrm>
            <a:off x="4851400" y="129540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socket</a:t>
            </a:r>
          </a:p>
        </p:txBody>
      </p:sp>
      <p:sp>
        <p:nvSpPr>
          <p:cNvPr id="23571" name="Rectangle 21">
            <a:extLst>
              <a:ext uri="{FF2B5EF4-FFF2-40B4-BE49-F238E27FC236}">
                <a16:creationId xmlns:a16="http://schemas.microsoft.com/office/drawing/2014/main" id="{DFE52AAC-3954-84A7-45DA-B036791CE026}"/>
              </a:ext>
            </a:extLst>
          </p:cNvPr>
          <p:cNvSpPr>
            <a:spLocks/>
          </p:cNvSpPr>
          <p:nvPr/>
        </p:nvSpPr>
        <p:spPr bwMode="auto">
          <a:xfrm>
            <a:off x="4851400" y="197008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bind</a:t>
            </a:r>
          </a:p>
        </p:txBody>
      </p:sp>
      <p:sp>
        <p:nvSpPr>
          <p:cNvPr id="23572" name="Rectangle 22">
            <a:extLst>
              <a:ext uri="{FF2B5EF4-FFF2-40B4-BE49-F238E27FC236}">
                <a16:creationId xmlns:a16="http://schemas.microsoft.com/office/drawing/2014/main" id="{2ACB4C27-8224-2742-9E84-13FE9E520414}"/>
              </a:ext>
            </a:extLst>
          </p:cNvPr>
          <p:cNvSpPr>
            <a:spLocks/>
          </p:cNvSpPr>
          <p:nvPr/>
        </p:nvSpPr>
        <p:spPr bwMode="auto">
          <a:xfrm>
            <a:off x="4851400" y="2644775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listen</a:t>
            </a:r>
          </a:p>
        </p:txBody>
      </p:sp>
      <p:sp>
        <p:nvSpPr>
          <p:cNvPr id="23573" name="Line 23">
            <a:extLst>
              <a:ext uri="{FF2B5EF4-FFF2-40B4-BE49-F238E27FC236}">
                <a16:creationId xmlns:a16="http://schemas.microsoft.com/office/drawing/2014/main" id="{F0358A2C-EB27-51BF-5729-6C776DE62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6909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4" name="Line 24">
            <a:extLst>
              <a:ext uri="{FF2B5EF4-FFF2-40B4-BE49-F238E27FC236}">
                <a16:creationId xmlns:a16="http://schemas.microsoft.com/office/drawing/2014/main" id="{1A7C525D-E51C-6E70-0279-960F37C97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3767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5" name="Line 25">
            <a:extLst>
              <a:ext uri="{FF2B5EF4-FFF2-40B4-BE49-F238E27FC236}">
                <a16:creationId xmlns:a16="http://schemas.microsoft.com/office/drawing/2014/main" id="{5093940D-98C8-DD9D-BBFE-1E91805FC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6909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6" name="Line 26">
            <a:extLst>
              <a:ext uri="{FF2B5EF4-FFF2-40B4-BE49-F238E27FC236}">
                <a16:creationId xmlns:a16="http://schemas.microsoft.com/office/drawing/2014/main" id="{DDCF05F4-F529-6DF7-2ECD-F83CF2B3F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3767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7" name="Line 27">
            <a:extLst>
              <a:ext uri="{FF2B5EF4-FFF2-40B4-BE49-F238E27FC236}">
                <a16:creationId xmlns:a16="http://schemas.microsoft.com/office/drawing/2014/main" id="{1DC281AA-DA6B-6F4D-FDC1-502C58B06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4208463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8" name="Line 28">
            <a:extLst>
              <a:ext uri="{FF2B5EF4-FFF2-40B4-BE49-F238E27FC236}">
                <a16:creationId xmlns:a16="http://schemas.microsoft.com/office/drawing/2014/main" id="{096DB14A-8260-0CA6-774C-B456E5F8A9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6800" y="4894263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9" name="Rectangle 29">
            <a:extLst>
              <a:ext uri="{FF2B5EF4-FFF2-40B4-BE49-F238E27FC236}">
                <a16:creationId xmlns:a16="http://schemas.microsoft.com/office/drawing/2014/main" id="{D1440132-E2FF-0C77-0ECD-7FFD84DD2AF4}"/>
              </a:ext>
            </a:extLst>
          </p:cNvPr>
          <p:cNvSpPr>
            <a:spLocks/>
          </p:cNvSpPr>
          <p:nvPr/>
        </p:nvSpPr>
        <p:spPr bwMode="auto">
          <a:xfrm>
            <a:off x="4851400" y="402748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rio_readlineb</a:t>
            </a:r>
          </a:p>
        </p:txBody>
      </p:sp>
      <p:sp>
        <p:nvSpPr>
          <p:cNvPr id="23580" name="Rectangle 30">
            <a:extLst>
              <a:ext uri="{FF2B5EF4-FFF2-40B4-BE49-F238E27FC236}">
                <a16:creationId xmlns:a16="http://schemas.microsoft.com/office/drawing/2014/main" id="{181F53D0-5F69-A9C7-4CF1-8E87E2ED55BF}"/>
              </a:ext>
            </a:extLst>
          </p:cNvPr>
          <p:cNvSpPr>
            <a:spLocks/>
          </p:cNvSpPr>
          <p:nvPr/>
        </p:nvSpPr>
        <p:spPr bwMode="auto">
          <a:xfrm>
            <a:off x="4851400" y="4702175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rio_writen</a:t>
            </a:r>
          </a:p>
        </p:txBody>
      </p:sp>
      <p:sp>
        <p:nvSpPr>
          <p:cNvPr id="23581" name="Rectangle 31">
            <a:extLst>
              <a:ext uri="{FF2B5EF4-FFF2-40B4-BE49-F238E27FC236}">
                <a16:creationId xmlns:a16="http://schemas.microsoft.com/office/drawing/2014/main" id="{0C192B3D-E298-4EBC-DC09-7D159949E702}"/>
              </a:ext>
            </a:extLst>
          </p:cNvPr>
          <p:cNvSpPr>
            <a:spLocks/>
          </p:cNvSpPr>
          <p:nvPr/>
        </p:nvSpPr>
        <p:spPr bwMode="auto">
          <a:xfrm>
            <a:off x="2070100" y="4702175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rio_readlineb</a:t>
            </a:r>
          </a:p>
        </p:txBody>
      </p:sp>
      <p:sp>
        <p:nvSpPr>
          <p:cNvPr id="23582" name="Rectangle 32">
            <a:extLst>
              <a:ext uri="{FF2B5EF4-FFF2-40B4-BE49-F238E27FC236}">
                <a16:creationId xmlns:a16="http://schemas.microsoft.com/office/drawing/2014/main" id="{FC81FBAC-FA90-DECE-3B54-C439F9F528EF}"/>
              </a:ext>
            </a:extLst>
          </p:cNvPr>
          <p:cNvSpPr>
            <a:spLocks/>
          </p:cNvSpPr>
          <p:nvPr/>
        </p:nvSpPr>
        <p:spPr bwMode="auto">
          <a:xfrm>
            <a:off x="2070100" y="402748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rio_writen</a:t>
            </a:r>
          </a:p>
        </p:txBody>
      </p:sp>
      <p:sp>
        <p:nvSpPr>
          <p:cNvPr id="23583" name="Rectangle 33">
            <a:extLst>
              <a:ext uri="{FF2B5EF4-FFF2-40B4-BE49-F238E27FC236}">
                <a16:creationId xmlns:a16="http://schemas.microsoft.com/office/drawing/2014/main" id="{BF2F32F9-8D99-D2FB-891C-E112DD45039F}"/>
              </a:ext>
            </a:extLst>
          </p:cNvPr>
          <p:cNvSpPr>
            <a:spLocks/>
          </p:cNvSpPr>
          <p:nvPr/>
        </p:nvSpPr>
        <p:spPr bwMode="auto">
          <a:xfrm>
            <a:off x="3692525" y="2925763"/>
            <a:ext cx="1047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>
                <a:latin typeface="Calibri Bold" panose="020F0702030404030204" pitchFamily="34" charset="0"/>
                <a:sym typeface="Calibri Bold" panose="020F0702030404030204" pitchFamily="34" charset="0"/>
              </a:rPr>
              <a:t>Connection</a:t>
            </a:r>
            <a:endParaRPr lang="en-US" altLang="en-US">
              <a:latin typeface="Arial Narrow Bold" panose="020B0706020202030204" pitchFamily="34" charset="0"/>
              <a:sym typeface="Arial Narrow Bold" panose="020B0706020202030204" pitchFamily="34" charset="0"/>
            </a:endParaRPr>
          </a:p>
          <a:p>
            <a:pPr algn="ctr"/>
            <a:r>
              <a:rPr lang="en-US" altLang="en-US" sz="1600">
                <a:latin typeface="Calibri Bold" panose="020F0702030404030204" pitchFamily="34" charset="0"/>
                <a:sym typeface="Calibri Bold" panose="020F0702030404030204" pitchFamily="34" charset="0"/>
              </a:rPr>
              <a:t>request</a:t>
            </a:r>
          </a:p>
        </p:txBody>
      </p:sp>
      <p:sp>
        <p:nvSpPr>
          <p:cNvPr id="23584" name="Line 34">
            <a:extLst>
              <a:ext uri="{FF2B5EF4-FFF2-40B4-BE49-F238E27FC236}">
                <a16:creationId xmlns:a16="http://schemas.microsoft.com/office/drawing/2014/main" id="{358338B5-88A0-914E-934F-A3B93643A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0752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5" name="Line 35">
            <a:extLst>
              <a:ext uri="{FF2B5EF4-FFF2-40B4-BE49-F238E27FC236}">
                <a16:creationId xmlns:a16="http://schemas.microsoft.com/office/drawing/2014/main" id="{97E48BA0-052D-8C1A-9E03-20EC8D007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0752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6" name="Line 36">
            <a:extLst>
              <a:ext uri="{FF2B5EF4-FFF2-40B4-BE49-F238E27FC236}">
                <a16:creationId xmlns:a16="http://schemas.microsoft.com/office/drawing/2014/main" id="{96384FAE-830D-5829-9CB5-1223C12AE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7483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7" name="Line 37">
            <a:extLst>
              <a:ext uri="{FF2B5EF4-FFF2-40B4-BE49-F238E27FC236}">
                <a16:creationId xmlns:a16="http://schemas.microsoft.com/office/drawing/2014/main" id="{12831730-8E4F-3C2D-09FF-378F57390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9900" y="5592763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8" name="Rectangle 38">
            <a:extLst>
              <a:ext uri="{FF2B5EF4-FFF2-40B4-BE49-F238E27FC236}">
                <a16:creationId xmlns:a16="http://schemas.microsoft.com/office/drawing/2014/main" id="{278DC64C-EA0D-A940-DC57-2E8B653AF6EA}"/>
              </a:ext>
            </a:extLst>
          </p:cNvPr>
          <p:cNvSpPr>
            <a:spLocks/>
          </p:cNvSpPr>
          <p:nvPr/>
        </p:nvSpPr>
        <p:spPr bwMode="auto">
          <a:xfrm>
            <a:off x="4851400" y="538956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rio_readlineb</a:t>
            </a:r>
          </a:p>
        </p:txBody>
      </p:sp>
      <p:sp>
        <p:nvSpPr>
          <p:cNvPr id="23589" name="Rectangle 39">
            <a:extLst>
              <a:ext uri="{FF2B5EF4-FFF2-40B4-BE49-F238E27FC236}">
                <a16:creationId xmlns:a16="http://schemas.microsoft.com/office/drawing/2014/main" id="{48F13B52-E4B5-8B2E-04A1-3951B7D72585}"/>
              </a:ext>
            </a:extLst>
          </p:cNvPr>
          <p:cNvSpPr>
            <a:spLocks/>
          </p:cNvSpPr>
          <p:nvPr/>
        </p:nvSpPr>
        <p:spPr bwMode="auto">
          <a:xfrm>
            <a:off x="2070100" y="539115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close</a:t>
            </a:r>
          </a:p>
        </p:txBody>
      </p:sp>
      <p:sp>
        <p:nvSpPr>
          <p:cNvPr id="23590" name="Rectangle 40">
            <a:extLst>
              <a:ext uri="{FF2B5EF4-FFF2-40B4-BE49-F238E27FC236}">
                <a16:creationId xmlns:a16="http://schemas.microsoft.com/office/drawing/2014/main" id="{90D7F629-120C-48B1-2809-F19392A71CB3}"/>
              </a:ext>
            </a:extLst>
          </p:cNvPr>
          <p:cNvSpPr>
            <a:spLocks/>
          </p:cNvSpPr>
          <p:nvPr/>
        </p:nvSpPr>
        <p:spPr bwMode="auto">
          <a:xfrm>
            <a:off x="4017963" y="5327650"/>
            <a:ext cx="3730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alibri Bold" panose="020F0702030404030204" pitchFamily="34" charset="0"/>
                <a:sym typeface="Calibri Bold" panose="020F0702030404030204" pitchFamily="34" charset="0"/>
              </a:rPr>
              <a:t>EOF</a:t>
            </a:r>
          </a:p>
        </p:txBody>
      </p:sp>
      <p:sp>
        <p:nvSpPr>
          <p:cNvPr id="23591" name="Line 41">
            <a:extLst>
              <a:ext uri="{FF2B5EF4-FFF2-40B4-BE49-F238E27FC236}">
                <a16:creationId xmlns:a16="http://schemas.microsoft.com/office/drawing/2014/main" id="{065A60EC-1947-B809-552D-579C6FEE0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6278563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2" name="Line 42">
            <a:extLst>
              <a:ext uri="{FF2B5EF4-FFF2-40B4-BE49-F238E27FC236}">
                <a16:creationId xmlns:a16="http://schemas.microsoft.com/office/drawing/2014/main" id="{7E0301E0-3937-B600-BFDC-612F233DDCB6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7162800" y="3535363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3" name="Line 43">
            <a:extLst>
              <a:ext uri="{FF2B5EF4-FFF2-40B4-BE49-F238E27FC236}">
                <a16:creationId xmlns:a16="http://schemas.microsoft.com/office/drawing/2014/main" id="{1516A032-F6D1-0E9E-4785-01F67FF6F8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8100" y="3535363"/>
            <a:ext cx="774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4" name="Rectangle 44">
            <a:extLst>
              <a:ext uri="{FF2B5EF4-FFF2-40B4-BE49-F238E27FC236}">
                <a16:creationId xmlns:a16="http://schemas.microsoft.com/office/drawing/2014/main" id="{6966E9A9-61ED-5688-15A5-2AE6E9040088}"/>
              </a:ext>
            </a:extLst>
          </p:cNvPr>
          <p:cNvSpPr>
            <a:spLocks/>
          </p:cNvSpPr>
          <p:nvPr/>
        </p:nvSpPr>
        <p:spPr bwMode="auto">
          <a:xfrm>
            <a:off x="7300913" y="4527550"/>
            <a:ext cx="15636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>
                <a:latin typeface="Calibri Bold" panose="020F0702030404030204" pitchFamily="34" charset="0"/>
                <a:sym typeface="Calibri Bold" panose="020F0702030404030204" pitchFamily="34" charset="0"/>
              </a:rPr>
              <a:t>Await connection</a:t>
            </a:r>
            <a:endParaRPr lang="en-US" altLang="en-US">
              <a:latin typeface="Arial Narrow Bold" panose="020B0706020202030204" pitchFamily="34" charset="0"/>
              <a:sym typeface="Arial Narrow Bold" panose="020B0706020202030204" pitchFamily="34" charset="0"/>
            </a:endParaRPr>
          </a:p>
          <a:p>
            <a:pPr algn="ctr"/>
            <a:r>
              <a:rPr lang="en-US" altLang="en-US" sz="1600">
                <a:latin typeface="Calibri Bold" panose="020F0702030404030204" pitchFamily="34" charset="0"/>
                <a:sym typeface="Calibri Bold" panose="020F0702030404030204" pitchFamily="34" charset="0"/>
              </a:rPr>
              <a:t>request from</a:t>
            </a:r>
            <a:endParaRPr lang="en-US" altLang="en-US">
              <a:latin typeface="Arial Narrow Bold" panose="020B0706020202030204" pitchFamily="34" charset="0"/>
              <a:sym typeface="Arial Narrow Bold" panose="020B0706020202030204" pitchFamily="34" charset="0"/>
            </a:endParaRPr>
          </a:p>
          <a:p>
            <a:pPr algn="ctr"/>
            <a:r>
              <a:rPr lang="en-US" altLang="en-US" sz="1600">
                <a:latin typeface="Calibri Bold" panose="020F0702030404030204" pitchFamily="34" charset="0"/>
                <a:sym typeface="Calibri Bold" panose="020F0702030404030204" pitchFamily="34" charset="0"/>
              </a:rPr>
              <a:t>next client</a:t>
            </a:r>
          </a:p>
        </p:txBody>
      </p:sp>
      <p:sp>
        <p:nvSpPr>
          <p:cNvPr id="23595" name="Rectangle 45">
            <a:extLst>
              <a:ext uri="{FF2B5EF4-FFF2-40B4-BE49-F238E27FC236}">
                <a16:creationId xmlns:a16="http://schemas.microsoft.com/office/drawing/2014/main" id="{82EFDC3E-0BE2-7369-6016-4CB207F480CD}"/>
              </a:ext>
            </a:extLst>
          </p:cNvPr>
          <p:cNvSpPr>
            <a:spLocks/>
          </p:cNvSpPr>
          <p:nvPr/>
        </p:nvSpPr>
        <p:spPr bwMode="auto">
          <a:xfrm>
            <a:off x="4851400" y="335280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accept</a:t>
            </a:r>
          </a:p>
        </p:txBody>
      </p:sp>
      <p:sp>
        <p:nvSpPr>
          <p:cNvPr id="23596" name="Rectangle 46">
            <a:extLst>
              <a:ext uri="{FF2B5EF4-FFF2-40B4-BE49-F238E27FC236}">
                <a16:creationId xmlns:a16="http://schemas.microsoft.com/office/drawing/2014/main" id="{32CDF166-200F-9598-5AAE-33294A9C1243}"/>
              </a:ext>
            </a:extLst>
          </p:cNvPr>
          <p:cNvSpPr>
            <a:spLocks/>
          </p:cNvSpPr>
          <p:nvPr/>
        </p:nvSpPr>
        <p:spPr bwMode="auto">
          <a:xfrm>
            <a:off x="2070100" y="335280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connect</a:t>
            </a:r>
          </a:p>
        </p:txBody>
      </p:sp>
      <p:sp>
        <p:nvSpPr>
          <p:cNvPr id="23597" name="Rectangle 47">
            <a:extLst>
              <a:ext uri="{FF2B5EF4-FFF2-40B4-BE49-F238E27FC236}">
                <a16:creationId xmlns:a16="http://schemas.microsoft.com/office/drawing/2014/main" id="{2B090F93-C665-AB97-132F-8292EEC434EE}"/>
              </a:ext>
            </a:extLst>
          </p:cNvPr>
          <p:cNvSpPr>
            <a:spLocks/>
          </p:cNvSpPr>
          <p:nvPr/>
        </p:nvSpPr>
        <p:spPr bwMode="auto">
          <a:xfrm>
            <a:off x="4851400" y="606583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close</a:t>
            </a:r>
          </a:p>
        </p:txBody>
      </p:sp>
      <p:sp>
        <p:nvSpPr>
          <p:cNvPr id="23598" name="AutoShape 48">
            <a:extLst>
              <a:ext uri="{FF2B5EF4-FFF2-40B4-BE49-F238E27FC236}">
                <a16:creationId xmlns:a16="http://schemas.microsoft.com/office/drawing/2014/main" id="{121C0E1E-C861-7746-5B37-F8A554ACEE6B}"/>
              </a:ext>
            </a:extLst>
          </p:cNvPr>
          <p:cNvSpPr>
            <a:spLocks/>
          </p:cNvSpPr>
          <p:nvPr/>
        </p:nvSpPr>
        <p:spPr bwMode="auto">
          <a:xfrm>
            <a:off x="6477000" y="1312863"/>
            <a:ext cx="152400" cy="1752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9" name="Rectangle 49">
            <a:extLst>
              <a:ext uri="{FF2B5EF4-FFF2-40B4-BE49-F238E27FC236}">
                <a16:creationId xmlns:a16="http://schemas.microsoft.com/office/drawing/2014/main" id="{7532CDCC-A976-824F-3D7F-2924FC733E54}"/>
              </a:ext>
            </a:extLst>
          </p:cNvPr>
          <p:cNvSpPr>
            <a:spLocks/>
          </p:cNvSpPr>
          <p:nvPr/>
        </p:nvSpPr>
        <p:spPr bwMode="auto">
          <a:xfrm>
            <a:off x="6684963" y="2014538"/>
            <a:ext cx="1673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open_listenfd</a:t>
            </a:r>
          </a:p>
        </p:txBody>
      </p:sp>
      <p:sp>
        <p:nvSpPr>
          <p:cNvPr id="23600" name="AutoShape 50">
            <a:extLst>
              <a:ext uri="{FF2B5EF4-FFF2-40B4-BE49-F238E27FC236}">
                <a16:creationId xmlns:a16="http://schemas.microsoft.com/office/drawing/2014/main" id="{33CDA440-8725-6E8A-3DC9-3A90009B8019}"/>
              </a:ext>
            </a:extLst>
          </p:cNvPr>
          <p:cNvSpPr>
            <a:spLocks/>
          </p:cNvSpPr>
          <p:nvPr/>
        </p:nvSpPr>
        <p:spPr bwMode="auto">
          <a:xfrm>
            <a:off x="1752600" y="1312863"/>
            <a:ext cx="152400" cy="24384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1" name="Rectangle 51">
            <a:extLst>
              <a:ext uri="{FF2B5EF4-FFF2-40B4-BE49-F238E27FC236}">
                <a16:creationId xmlns:a16="http://schemas.microsoft.com/office/drawing/2014/main" id="{5562F4C9-81E1-1997-4532-C4F8A6F0313B}"/>
              </a:ext>
            </a:extLst>
          </p:cNvPr>
          <p:cNvSpPr>
            <a:spLocks/>
          </p:cNvSpPr>
          <p:nvPr/>
        </p:nvSpPr>
        <p:spPr bwMode="auto">
          <a:xfrm>
            <a:off x="55563" y="2363788"/>
            <a:ext cx="1673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open_clientfd</a:t>
            </a:r>
          </a:p>
        </p:txBody>
      </p:sp>
      <p:sp>
        <p:nvSpPr>
          <p:cNvPr id="23602" name="Date Placeholder 52">
            <a:extLst>
              <a:ext uri="{FF2B5EF4-FFF2-40B4-BE49-F238E27FC236}">
                <a16:creationId xmlns:a16="http://schemas.microsoft.com/office/drawing/2014/main" id="{6E0A5DC2-2BAF-CDC3-F02A-5B75E2E6261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3603" name="Slide Number Placeholder 53">
            <a:extLst>
              <a:ext uri="{FF2B5EF4-FFF2-40B4-BE49-F238E27FC236}">
                <a16:creationId xmlns:a16="http://schemas.microsoft.com/office/drawing/2014/main" id="{62B0963D-E88D-FFC9-A6EB-FFDDA4A5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DD8B04-4B4D-4FA6-ABB8-B535B31F610D}" type="slidenum">
              <a:rPr lang="en-US" altLang="en-US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5" name="Footer Placeholder 54">
            <a:extLst>
              <a:ext uri="{FF2B5EF4-FFF2-40B4-BE49-F238E27FC236}">
                <a16:creationId xmlns:a16="http://schemas.microsoft.com/office/drawing/2014/main" id="{D7C8F268-F5E1-B142-89C3-2C4423E90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2CF29399-A825-F052-0B7E-81D69323846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3BDBAC69-9F29-A846-8CA0-2C9B167D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0B0F4AE2-B89D-244F-1DE6-3C53BFFF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0310AE-91F7-4D5A-A14D-22C0BE14C941}" type="slidenum">
              <a:rPr lang="en-US" altLang="en-US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Rectangle 36">
            <a:extLst>
              <a:ext uri="{FF2B5EF4-FFF2-40B4-BE49-F238E27FC236}">
                <a16:creationId xmlns:a16="http://schemas.microsoft.com/office/drawing/2014/main" id="{5846BDDD-87AE-CA24-ABCD-C44346C2D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Servers</a:t>
            </a:r>
          </a:p>
        </p:txBody>
      </p:sp>
      <p:sp>
        <p:nvSpPr>
          <p:cNvPr id="25605" name="Rectangle 37">
            <a:extLst>
              <a:ext uri="{FF2B5EF4-FFF2-40B4-BE49-F238E27FC236}">
                <a16:creationId xmlns:a16="http://schemas.microsoft.com/office/drawing/2014/main" id="{BF454D68-B6B7-3596-E46F-E0C56D503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servers process one request at a time</a:t>
            </a:r>
          </a:p>
        </p:txBody>
      </p:sp>
      <p:sp>
        <p:nvSpPr>
          <p:cNvPr id="25606" name="Line 4">
            <a:extLst>
              <a:ext uri="{FF2B5EF4-FFF2-40B4-BE49-F238E27FC236}">
                <a16:creationId xmlns:a16="http://schemas.microsoft.com/office/drawing/2014/main" id="{588765A7-ECFD-4899-A01C-0A0EE173A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643188"/>
            <a:ext cx="0" cy="3519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5">
            <a:extLst>
              <a:ext uri="{FF2B5EF4-FFF2-40B4-BE49-F238E27FC236}">
                <a16:creationId xmlns:a16="http://schemas.microsoft.com/office/drawing/2014/main" id="{F0B7ECC1-C91B-62F6-5632-CBCABCCC5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2047875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client 1</a:t>
            </a:r>
          </a:p>
        </p:txBody>
      </p:sp>
      <p:sp>
        <p:nvSpPr>
          <p:cNvPr id="25608" name="Line 6">
            <a:extLst>
              <a:ext uri="{FF2B5EF4-FFF2-40B4-BE49-F238E27FC236}">
                <a16:creationId xmlns:a16="http://schemas.microsoft.com/office/drawing/2014/main" id="{F2DB78D2-CC06-C6B9-AC39-3BAE8A439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643188"/>
            <a:ext cx="0" cy="3519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7">
            <a:extLst>
              <a:ext uri="{FF2B5EF4-FFF2-40B4-BE49-F238E27FC236}">
                <a16:creationId xmlns:a16="http://schemas.microsoft.com/office/drawing/2014/main" id="{26F484B1-8249-7163-DBA0-D8B29D15B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0" y="20478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server</a:t>
            </a:r>
          </a:p>
        </p:txBody>
      </p:sp>
      <p:sp>
        <p:nvSpPr>
          <p:cNvPr id="25610" name="Line 8">
            <a:extLst>
              <a:ext uri="{FF2B5EF4-FFF2-40B4-BE49-F238E27FC236}">
                <a16:creationId xmlns:a16="http://schemas.microsoft.com/office/drawing/2014/main" id="{276B4093-A62B-3F43-E57E-855302FAE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643188"/>
            <a:ext cx="0" cy="3519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9">
            <a:extLst>
              <a:ext uri="{FF2B5EF4-FFF2-40B4-BE49-F238E27FC236}">
                <a16:creationId xmlns:a16="http://schemas.microsoft.com/office/drawing/2014/main" id="{54414FD5-5A0B-4B2A-8ADD-F1CCCDA2D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550" y="2047875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client 2</a:t>
            </a:r>
          </a:p>
        </p:txBody>
      </p:sp>
      <p:sp>
        <p:nvSpPr>
          <p:cNvPr id="25612" name="Line 10">
            <a:extLst>
              <a:ext uri="{FF2B5EF4-FFF2-40B4-BE49-F238E27FC236}">
                <a16:creationId xmlns:a16="http://schemas.microsoft.com/office/drawing/2014/main" id="{6649AD9D-00AD-08AB-9FD5-67F211562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11">
            <a:extLst>
              <a:ext uri="{FF2B5EF4-FFF2-40B4-BE49-F238E27FC236}">
                <a16:creationId xmlns:a16="http://schemas.microsoft.com/office/drawing/2014/main" id="{A61EEEE6-53D9-49D2-984C-39E94612A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05075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connect</a:t>
            </a:r>
          </a:p>
        </p:txBody>
      </p:sp>
      <p:sp>
        <p:nvSpPr>
          <p:cNvPr id="25614" name="Text Box 12">
            <a:extLst>
              <a:ext uri="{FF2B5EF4-FFF2-40B4-BE49-F238E27FC236}">
                <a16:creationId xmlns:a16="http://schemas.microsoft.com/office/drawing/2014/main" id="{C046BB81-ED66-F441-F3BE-AA50D2D17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3" y="2581275"/>
            <a:ext cx="1528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accept</a:t>
            </a:r>
            <a:endParaRPr lang="en-US" altLang="en-US" sz="1600" b="1"/>
          </a:p>
        </p:txBody>
      </p:sp>
      <p:sp>
        <p:nvSpPr>
          <p:cNvPr id="25615" name="Text Box 13">
            <a:extLst>
              <a:ext uri="{FF2B5EF4-FFF2-40B4-BE49-F238E27FC236}">
                <a16:creationId xmlns:a16="http://schemas.microsoft.com/office/drawing/2014/main" id="{1A1A70EC-E84F-3C38-06A7-2871A3A63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59088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connect</a:t>
            </a:r>
          </a:p>
        </p:txBody>
      </p:sp>
      <p:sp>
        <p:nvSpPr>
          <p:cNvPr id="25616" name="Line 14">
            <a:extLst>
              <a:ext uri="{FF2B5EF4-FFF2-40B4-BE49-F238E27FC236}">
                <a16:creationId xmlns:a16="http://schemas.microsoft.com/office/drawing/2014/main" id="{776F5D67-5A05-EA57-02A9-D33F0A15DC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8844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5">
            <a:extLst>
              <a:ext uri="{FF2B5EF4-FFF2-40B4-BE49-F238E27FC236}">
                <a16:creationId xmlns:a16="http://schemas.microsoft.com/office/drawing/2014/main" id="{BF776ED8-5655-5952-41C0-9193F6A35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127375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Text Box 16">
            <a:extLst>
              <a:ext uri="{FF2B5EF4-FFF2-40B4-BE49-F238E27FC236}">
                <a16:creationId xmlns:a16="http://schemas.microsoft.com/office/drawing/2014/main" id="{B483B94A-F364-4BF5-C787-DA2D7DC8F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114675"/>
            <a:ext cx="1406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accept</a:t>
            </a:r>
            <a:endParaRPr lang="en-US" altLang="en-US" sz="1600" b="1"/>
          </a:p>
        </p:txBody>
      </p:sp>
      <p:sp>
        <p:nvSpPr>
          <p:cNvPr id="25619" name="Text Box 17">
            <a:extLst>
              <a:ext uri="{FF2B5EF4-FFF2-40B4-BE49-F238E27FC236}">
                <a16:creationId xmlns:a16="http://schemas.microsoft.com/office/drawing/2014/main" id="{4D700B92-0041-AA20-99E6-658D3987C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505075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connect</a:t>
            </a:r>
          </a:p>
        </p:txBody>
      </p:sp>
      <p:sp>
        <p:nvSpPr>
          <p:cNvPr id="25620" name="Line 18">
            <a:extLst>
              <a:ext uri="{FF2B5EF4-FFF2-40B4-BE49-F238E27FC236}">
                <a16:creationId xmlns:a16="http://schemas.microsoft.com/office/drawing/2014/main" id="{1DB33B73-CBEC-8A0A-2785-6F3EC811AA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2733675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Text Box 19">
            <a:extLst>
              <a:ext uri="{FF2B5EF4-FFF2-40B4-BE49-F238E27FC236}">
                <a16:creationId xmlns:a16="http://schemas.microsoft.com/office/drawing/2014/main" id="{55212882-AF1F-A14D-A8DC-D369A0C35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213100"/>
            <a:ext cx="1284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read</a:t>
            </a:r>
          </a:p>
        </p:txBody>
      </p:sp>
      <p:sp>
        <p:nvSpPr>
          <p:cNvPr id="25622" name="Text Box 20">
            <a:extLst>
              <a:ext uri="{FF2B5EF4-FFF2-40B4-BE49-F238E27FC236}">
                <a16:creationId xmlns:a16="http://schemas.microsoft.com/office/drawing/2014/main" id="{0F6F7F1F-0758-33F1-6F39-D61711F27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368675"/>
            <a:ext cx="795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write</a:t>
            </a:r>
          </a:p>
        </p:txBody>
      </p:sp>
      <p:sp>
        <p:nvSpPr>
          <p:cNvPr id="25623" name="Line 21">
            <a:extLst>
              <a:ext uri="{FF2B5EF4-FFF2-40B4-BE49-F238E27FC236}">
                <a16:creationId xmlns:a16="http://schemas.microsoft.com/office/drawing/2014/main" id="{2EE46799-297D-973B-1B82-80E263EE53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3571875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22">
            <a:extLst>
              <a:ext uri="{FF2B5EF4-FFF2-40B4-BE49-F238E27FC236}">
                <a16:creationId xmlns:a16="http://schemas.microsoft.com/office/drawing/2014/main" id="{CE678F96-658B-6188-BFB3-7A7D218F1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3567113"/>
            <a:ext cx="1162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Courier New" panose="02070309020205020404" pitchFamily="49" charset="0"/>
              </a:rPr>
              <a:t>ret read</a:t>
            </a:r>
          </a:p>
        </p:txBody>
      </p:sp>
      <p:sp>
        <p:nvSpPr>
          <p:cNvPr id="25625" name="Text Box 23">
            <a:extLst>
              <a:ext uri="{FF2B5EF4-FFF2-40B4-BE49-F238E27FC236}">
                <a16:creationId xmlns:a16="http://schemas.microsoft.com/office/drawing/2014/main" id="{8251FA0C-C288-0C29-7C9B-3A74AFE79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692525"/>
            <a:ext cx="795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close</a:t>
            </a:r>
          </a:p>
        </p:txBody>
      </p:sp>
      <p:sp>
        <p:nvSpPr>
          <p:cNvPr id="25626" name="Text Box 24">
            <a:extLst>
              <a:ext uri="{FF2B5EF4-FFF2-40B4-BE49-F238E27FC236}">
                <a16:creationId xmlns:a16="http://schemas.microsoft.com/office/drawing/2014/main" id="{B1EC4AFA-9C12-1C63-A735-EBBE4ADBE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63" y="3921125"/>
            <a:ext cx="795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Courier New" panose="02070309020205020404" pitchFamily="49" charset="0"/>
              </a:rPr>
              <a:t>close</a:t>
            </a:r>
          </a:p>
        </p:txBody>
      </p:sp>
      <p:sp>
        <p:nvSpPr>
          <p:cNvPr id="25627" name="Text Box 25">
            <a:extLst>
              <a:ext uri="{FF2B5EF4-FFF2-40B4-BE49-F238E27FC236}">
                <a16:creationId xmlns:a16="http://schemas.microsoft.com/office/drawing/2014/main" id="{3B40858C-4C75-EC33-92A9-C102DD6EE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73525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accept</a:t>
            </a:r>
            <a:endParaRPr lang="en-US" altLang="en-US" sz="1600" b="1"/>
          </a:p>
        </p:txBody>
      </p:sp>
      <p:sp>
        <p:nvSpPr>
          <p:cNvPr id="25628" name="Line 26">
            <a:extLst>
              <a:ext uri="{FF2B5EF4-FFF2-40B4-BE49-F238E27FC236}">
                <a16:creationId xmlns:a16="http://schemas.microsoft.com/office/drawing/2014/main" id="{5A421BB7-40E7-D5B9-D839-5B421F499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257675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27">
            <a:extLst>
              <a:ext uri="{FF2B5EF4-FFF2-40B4-BE49-F238E27FC236}">
                <a16:creationId xmlns:a16="http://schemas.microsoft.com/office/drawing/2014/main" id="{2BE7C162-5958-A8EC-FB88-8EC5C892F0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486275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Text Box 28">
            <a:extLst>
              <a:ext uri="{FF2B5EF4-FFF2-40B4-BE49-F238E27FC236}">
                <a16:creationId xmlns:a16="http://schemas.microsoft.com/office/drawing/2014/main" id="{5194B04B-8813-131C-AEEA-EBF7FF43F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225925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connect</a:t>
            </a:r>
          </a:p>
        </p:txBody>
      </p:sp>
      <p:sp>
        <p:nvSpPr>
          <p:cNvPr id="25631" name="Text Box 29">
            <a:extLst>
              <a:ext uri="{FF2B5EF4-FFF2-40B4-BE49-F238E27FC236}">
                <a16:creationId xmlns:a16="http://schemas.microsoft.com/office/drawing/2014/main" id="{35B6E79C-1551-AC2B-31FE-B1B3C3F44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606925"/>
            <a:ext cx="1284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read</a:t>
            </a:r>
          </a:p>
        </p:txBody>
      </p:sp>
      <p:sp>
        <p:nvSpPr>
          <p:cNvPr id="25632" name="Text Box 30">
            <a:extLst>
              <a:ext uri="{FF2B5EF4-FFF2-40B4-BE49-F238E27FC236}">
                <a16:creationId xmlns:a16="http://schemas.microsoft.com/office/drawing/2014/main" id="{5B443ED9-EBFC-0006-D4A2-5267182B6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019675"/>
            <a:ext cx="1162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Courier New" panose="02070309020205020404" pitchFamily="49" charset="0"/>
              </a:rPr>
              <a:t>ret read</a:t>
            </a:r>
          </a:p>
        </p:txBody>
      </p:sp>
      <p:sp>
        <p:nvSpPr>
          <p:cNvPr id="25633" name="Text Box 31">
            <a:extLst>
              <a:ext uri="{FF2B5EF4-FFF2-40B4-BE49-F238E27FC236}">
                <a16:creationId xmlns:a16="http://schemas.microsoft.com/office/drawing/2014/main" id="{E45EE1D2-6DDB-1958-7C1F-8718F65AB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400675"/>
            <a:ext cx="795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Courier New" panose="02070309020205020404" pitchFamily="49" charset="0"/>
              </a:rPr>
              <a:t>close</a:t>
            </a:r>
          </a:p>
        </p:txBody>
      </p:sp>
      <p:sp>
        <p:nvSpPr>
          <p:cNvPr id="25634" name="Text Box 32">
            <a:extLst>
              <a:ext uri="{FF2B5EF4-FFF2-40B4-BE49-F238E27FC236}">
                <a16:creationId xmlns:a16="http://schemas.microsoft.com/office/drawing/2014/main" id="{B4DB04A3-4814-DED5-A296-EBE0B618D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263" y="4835525"/>
            <a:ext cx="795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write</a:t>
            </a:r>
          </a:p>
        </p:txBody>
      </p:sp>
      <p:sp>
        <p:nvSpPr>
          <p:cNvPr id="25635" name="Text Box 33">
            <a:extLst>
              <a:ext uri="{FF2B5EF4-FFF2-40B4-BE49-F238E27FC236}">
                <a16:creationId xmlns:a16="http://schemas.microsoft.com/office/drawing/2014/main" id="{69430E1D-A4EA-E66D-C02C-75D7B06B8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4486275"/>
            <a:ext cx="1406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accept</a:t>
            </a:r>
            <a:endParaRPr lang="en-US" altLang="en-US" sz="1600" b="1"/>
          </a:p>
        </p:txBody>
      </p:sp>
      <p:sp>
        <p:nvSpPr>
          <p:cNvPr id="25636" name="Line 34">
            <a:extLst>
              <a:ext uri="{FF2B5EF4-FFF2-40B4-BE49-F238E27FC236}">
                <a16:creationId xmlns:a16="http://schemas.microsoft.com/office/drawing/2014/main" id="{4B865069-47F4-FD16-83B9-5057EA477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019675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Text Box 35">
            <a:extLst>
              <a:ext uri="{FF2B5EF4-FFF2-40B4-BE49-F238E27FC236}">
                <a16:creationId xmlns:a16="http://schemas.microsoft.com/office/drawing/2014/main" id="{E0A074E9-D6A6-314E-D26A-483CB51A5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263" y="5216525"/>
            <a:ext cx="795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Courier New" panose="02070309020205020404" pitchFamily="49" charset="0"/>
              </a:rPr>
              <a:t>close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F185622E-3BC4-969F-85FE-8B926DB75D6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8DA3A20D-49BB-A14A-82F8-6D31E7B25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E4DE221D-DE03-2A0C-11CC-EC1B39CD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19BEA6-A1CE-4D44-9E94-5E29B1E8CBE6}" type="slidenum">
              <a:rPr lang="en-US" altLang="en-US">
                <a:latin typeface="Arial" panose="020B0604020202020204" pitchFamily="34" charset="0"/>
              </a:rPr>
              <a:pPr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Rectangle 24">
            <a:extLst>
              <a:ext uri="{FF2B5EF4-FFF2-40B4-BE49-F238E27FC236}">
                <a16:creationId xmlns:a16="http://schemas.microsoft.com/office/drawing/2014/main" id="{ADDF2ECA-11AE-E954-4865-87ED619A6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Fundamental Flaw of Iterative Servers</a:t>
            </a:r>
          </a:p>
        </p:txBody>
      </p:sp>
      <p:sp>
        <p:nvSpPr>
          <p:cNvPr id="27653" name="Rectangle 25">
            <a:extLst>
              <a:ext uri="{FF2B5EF4-FFF2-40B4-BE49-F238E27FC236}">
                <a16:creationId xmlns:a16="http://schemas.microsoft.com/office/drawing/2014/main" id="{E633C77E-B856-D74C-8C0E-57780F56D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Solution: use concurrent servers instead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Concurrent servers use multiple concurrent flows to serve multiple clients at the same time</a:t>
            </a:r>
          </a:p>
        </p:txBody>
      </p:sp>
      <p:sp>
        <p:nvSpPr>
          <p:cNvPr id="27654" name="Line 4">
            <a:extLst>
              <a:ext uri="{FF2B5EF4-FFF2-40B4-BE49-F238E27FC236}">
                <a16:creationId xmlns:a16="http://schemas.microsoft.com/office/drawing/2014/main" id="{D6472841-D05C-7955-27F6-2AF0A4D5C2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639888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5">
            <a:extLst>
              <a:ext uri="{FF2B5EF4-FFF2-40B4-BE49-F238E27FC236}">
                <a16:creationId xmlns:a16="http://schemas.microsoft.com/office/drawing/2014/main" id="{355FD99C-4F0A-48B8-243F-80BC3D6AB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1196975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client 1</a:t>
            </a:r>
          </a:p>
        </p:txBody>
      </p:sp>
      <p:sp>
        <p:nvSpPr>
          <p:cNvPr id="27656" name="Line 6">
            <a:extLst>
              <a:ext uri="{FF2B5EF4-FFF2-40B4-BE49-F238E27FC236}">
                <a16:creationId xmlns:a16="http://schemas.microsoft.com/office/drawing/2014/main" id="{B335B196-70D2-31BF-0EDE-13DCCF9052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639888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7">
            <a:extLst>
              <a:ext uri="{FF2B5EF4-FFF2-40B4-BE49-F238E27FC236}">
                <a16:creationId xmlns:a16="http://schemas.microsoft.com/office/drawing/2014/main" id="{6E19F96D-194D-F36D-E1E7-E3AB5CDC9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0" y="11969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server</a:t>
            </a:r>
          </a:p>
        </p:txBody>
      </p:sp>
      <p:sp>
        <p:nvSpPr>
          <p:cNvPr id="27658" name="Line 8">
            <a:extLst>
              <a:ext uri="{FF2B5EF4-FFF2-40B4-BE49-F238E27FC236}">
                <a16:creationId xmlns:a16="http://schemas.microsoft.com/office/drawing/2014/main" id="{CA7F46EA-A2DF-A233-8A92-9368A3C55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1639888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9">
            <a:extLst>
              <a:ext uri="{FF2B5EF4-FFF2-40B4-BE49-F238E27FC236}">
                <a16:creationId xmlns:a16="http://schemas.microsoft.com/office/drawing/2014/main" id="{F195B9A4-625F-4FC8-ECED-D1FB0BC8C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550" y="1196975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client 2</a:t>
            </a:r>
          </a:p>
        </p:txBody>
      </p:sp>
      <p:sp>
        <p:nvSpPr>
          <p:cNvPr id="27660" name="Line 10">
            <a:extLst>
              <a:ext uri="{FF2B5EF4-FFF2-40B4-BE49-F238E27FC236}">
                <a16:creationId xmlns:a16="http://schemas.microsoft.com/office/drawing/2014/main" id="{1734A0D0-2A93-4319-F66A-24A7ED521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8684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1">
            <a:extLst>
              <a:ext uri="{FF2B5EF4-FFF2-40B4-BE49-F238E27FC236}">
                <a16:creationId xmlns:a16="http://schemas.microsoft.com/office/drawing/2014/main" id="{34E4ABA9-3F3E-EDA7-B913-0EB7E11D1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17675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connect</a:t>
            </a:r>
          </a:p>
        </p:txBody>
      </p:sp>
      <p:sp>
        <p:nvSpPr>
          <p:cNvPr id="27662" name="Text Box 12">
            <a:extLst>
              <a:ext uri="{FF2B5EF4-FFF2-40B4-BE49-F238E27FC236}">
                <a16:creationId xmlns:a16="http://schemas.microsoft.com/office/drawing/2014/main" id="{AF4CB83C-8633-B454-726D-BBF80346F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3" y="1577975"/>
            <a:ext cx="1528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accept</a:t>
            </a:r>
            <a:endParaRPr lang="en-US" altLang="en-US" sz="1600" b="1"/>
          </a:p>
        </p:txBody>
      </p:sp>
      <p:sp>
        <p:nvSpPr>
          <p:cNvPr id="27663" name="Text Box 13">
            <a:extLst>
              <a:ext uri="{FF2B5EF4-FFF2-40B4-BE49-F238E27FC236}">
                <a16:creationId xmlns:a16="http://schemas.microsoft.com/office/drawing/2014/main" id="{062470CC-41DC-E88A-72E8-8FEE3D487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644775"/>
            <a:ext cx="1284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read</a:t>
            </a:r>
          </a:p>
        </p:txBody>
      </p:sp>
      <p:sp>
        <p:nvSpPr>
          <p:cNvPr id="27664" name="Text Box 14">
            <a:extLst>
              <a:ext uri="{FF2B5EF4-FFF2-40B4-BE49-F238E27FC236}">
                <a16:creationId xmlns:a16="http://schemas.microsoft.com/office/drawing/2014/main" id="{ED0495ED-09BB-DC49-8EDE-28C82F883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11375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connect</a:t>
            </a:r>
          </a:p>
        </p:txBody>
      </p:sp>
      <p:sp>
        <p:nvSpPr>
          <p:cNvPr id="27665" name="Line 15">
            <a:extLst>
              <a:ext uri="{FF2B5EF4-FFF2-40B4-BE49-F238E27FC236}">
                <a16:creationId xmlns:a16="http://schemas.microsoft.com/office/drawing/2014/main" id="{B05BAFAC-D46B-3873-1D2F-B8E863668A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0970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6">
            <a:extLst>
              <a:ext uri="{FF2B5EF4-FFF2-40B4-BE49-F238E27FC236}">
                <a16:creationId xmlns:a16="http://schemas.microsoft.com/office/drawing/2014/main" id="{09747173-CA4A-E9BF-1439-DADE8D40FC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339975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Text Box 17">
            <a:extLst>
              <a:ext uri="{FF2B5EF4-FFF2-40B4-BE49-F238E27FC236}">
                <a16:creationId xmlns:a16="http://schemas.microsoft.com/office/drawing/2014/main" id="{7CE42249-352E-9550-3618-EA2013C53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308225"/>
            <a:ext cx="1406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accept</a:t>
            </a:r>
            <a:endParaRPr lang="en-US" altLang="en-US" sz="1600" b="1"/>
          </a:p>
        </p:txBody>
      </p:sp>
      <p:sp>
        <p:nvSpPr>
          <p:cNvPr id="27668" name="Text Box 18">
            <a:extLst>
              <a:ext uri="{FF2B5EF4-FFF2-40B4-BE49-F238E27FC236}">
                <a16:creationId xmlns:a16="http://schemas.microsoft.com/office/drawing/2014/main" id="{7873040B-55AF-DB6B-5BF7-4C5AB5E59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765425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connect</a:t>
            </a:r>
          </a:p>
        </p:txBody>
      </p:sp>
      <p:sp>
        <p:nvSpPr>
          <p:cNvPr id="27669" name="Line 19">
            <a:extLst>
              <a:ext uri="{FF2B5EF4-FFF2-40B4-BE49-F238E27FC236}">
                <a16:creationId xmlns:a16="http://schemas.microsoft.com/office/drawing/2014/main" id="{2CE83F53-6CDD-BE22-D060-40430C6FDD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2949575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Text Box 20">
            <a:extLst>
              <a:ext uri="{FF2B5EF4-FFF2-40B4-BE49-F238E27FC236}">
                <a16:creationId xmlns:a16="http://schemas.microsoft.com/office/drawing/2014/main" id="{2ACAC95F-CC92-736B-FFCF-834253B00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2536825"/>
            <a:ext cx="1406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fgets</a:t>
            </a:r>
          </a:p>
        </p:txBody>
      </p:sp>
      <p:sp>
        <p:nvSpPr>
          <p:cNvPr id="27671" name="Text Box 21">
            <a:extLst>
              <a:ext uri="{FF2B5EF4-FFF2-40B4-BE49-F238E27FC236}">
                <a16:creationId xmlns:a16="http://schemas.microsoft.com/office/drawing/2014/main" id="{CB6EBD20-C7B2-E6AE-85D4-09012BB9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062288"/>
            <a:ext cx="17335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User goes</a:t>
            </a:r>
          </a:p>
          <a:p>
            <a:r>
              <a:rPr lang="en-US" altLang="en-US"/>
              <a:t>out to lunch</a:t>
            </a:r>
          </a:p>
          <a:p>
            <a:endParaRPr lang="en-US" altLang="en-US"/>
          </a:p>
          <a:p>
            <a:r>
              <a:rPr lang="en-US" altLang="en-US"/>
              <a:t>Client 1 blocks</a:t>
            </a:r>
          </a:p>
          <a:p>
            <a:r>
              <a:rPr lang="en-US" altLang="en-US"/>
              <a:t>waiting for user</a:t>
            </a:r>
          </a:p>
          <a:p>
            <a:r>
              <a:rPr lang="en-US" altLang="en-US"/>
              <a:t>to type in data</a:t>
            </a:r>
          </a:p>
        </p:txBody>
      </p:sp>
      <p:sp>
        <p:nvSpPr>
          <p:cNvPr id="27672" name="Text Box 22">
            <a:extLst>
              <a:ext uri="{FF2B5EF4-FFF2-40B4-BE49-F238E27FC236}">
                <a16:creationId xmlns:a16="http://schemas.microsoft.com/office/drawing/2014/main" id="{679FC73B-BE3E-B4E2-6419-9BCB2214A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21063"/>
            <a:ext cx="21399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Client 2 blocks</a:t>
            </a:r>
          </a:p>
          <a:p>
            <a:r>
              <a:rPr lang="en-US" altLang="en-US"/>
              <a:t>waiting to complete</a:t>
            </a:r>
          </a:p>
          <a:p>
            <a:r>
              <a:rPr lang="en-US" altLang="en-US"/>
              <a:t>its connection </a:t>
            </a:r>
          </a:p>
          <a:p>
            <a:r>
              <a:rPr lang="en-US" altLang="en-US"/>
              <a:t>request until after</a:t>
            </a:r>
          </a:p>
          <a:p>
            <a:r>
              <a:rPr lang="en-US" altLang="en-US"/>
              <a:t>lunch!</a:t>
            </a:r>
          </a:p>
        </p:txBody>
      </p:sp>
      <p:sp>
        <p:nvSpPr>
          <p:cNvPr id="27673" name="Text Box 23">
            <a:extLst>
              <a:ext uri="{FF2B5EF4-FFF2-40B4-BE49-F238E27FC236}">
                <a16:creationId xmlns:a16="http://schemas.microsoft.com/office/drawing/2014/main" id="{4288F2C3-8F21-A49B-ABA5-732F735A6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720975"/>
            <a:ext cx="1568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Server blocks</a:t>
            </a:r>
          </a:p>
          <a:p>
            <a:r>
              <a:rPr lang="en-US" altLang="en-US"/>
              <a:t>waiting for</a:t>
            </a:r>
          </a:p>
          <a:p>
            <a:r>
              <a:rPr lang="en-US" altLang="en-US"/>
              <a:t>data from</a:t>
            </a:r>
          </a:p>
          <a:p>
            <a:r>
              <a:rPr lang="en-US" altLang="en-US"/>
              <a:t>Client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580F2BF7-9BF2-FF28-E4C5-9106023232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7" name="Footer Placeholder 4">
            <a:extLst>
              <a:ext uri="{FF2B5EF4-FFF2-40B4-BE49-F238E27FC236}">
                <a16:creationId xmlns:a16="http://schemas.microsoft.com/office/drawing/2014/main" id="{8BABD10D-8436-CC4A-8DA4-F135926C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C12B9959-1892-6A1F-59C9-E909109A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5C8DC93E-8A66-4C6F-8EA3-B6DA4655C665}" type="slidenum">
              <a:rPr lang="en-US" altLang="en-US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00" name="Rectangle 46">
            <a:extLst>
              <a:ext uri="{FF2B5EF4-FFF2-40B4-BE49-F238E27FC236}">
                <a16:creationId xmlns:a16="http://schemas.microsoft.com/office/drawing/2014/main" id="{F455BB41-0882-0942-69BD-2CCC11761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Concurrent Servers: Multiple Processes</a:t>
            </a:r>
          </a:p>
        </p:txBody>
      </p:sp>
      <p:sp>
        <p:nvSpPr>
          <p:cNvPr id="29701" name="Rectangle 47">
            <a:extLst>
              <a:ext uri="{FF2B5EF4-FFF2-40B4-BE49-F238E27FC236}">
                <a16:creationId xmlns:a16="http://schemas.microsoft.com/office/drawing/2014/main" id="{15B4AA80-070F-62EC-AE49-1B8083366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4830763"/>
          </a:xfrm>
        </p:spPr>
        <p:txBody>
          <a:bodyPr/>
          <a:lstStyle/>
          <a:p>
            <a:pPr eaLnBrk="1" hangingPunct="1"/>
            <a:r>
              <a:rPr lang="en-US" altLang="en-US" sz="2000"/>
              <a:t>Concurrent servers handle multiple requests simultaneously</a:t>
            </a:r>
          </a:p>
        </p:txBody>
      </p:sp>
      <p:sp>
        <p:nvSpPr>
          <p:cNvPr id="29702" name="Line 4">
            <a:extLst>
              <a:ext uri="{FF2B5EF4-FFF2-40B4-BE49-F238E27FC236}">
                <a16:creationId xmlns:a16="http://schemas.microsoft.com/office/drawing/2014/main" id="{D6F1E391-689C-3FB2-598C-C79ECC43E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01136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5">
            <a:extLst>
              <a:ext uri="{FF2B5EF4-FFF2-40B4-BE49-F238E27FC236}">
                <a16:creationId xmlns:a16="http://schemas.microsoft.com/office/drawing/2014/main" id="{F9D3D90C-5533-1C78-B894-81DAD88A1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1597025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client 1</a:t>
            </a:r>
          </a:p>
        </p:txBody>
      </p:sp>
      <p:sp>
        <p:nvSpPr>
          <p:cNvPr id="29704" name="Line 6">
            <a:extLst>
              <a:ext uri="{FF2B5EF4-FFF2-40B4-BE49-F238E27FC236}">
                <a16:creationId xmlns:a16="http://schemas.microsoft.com/office/drawing/2014/main" id="{736C5952-8CF6-25C8-EFE0-1644FCDC4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03993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7">
            <a:extLst>
              <a:ext uri="{FF2B5EF4-FFF2-40B4-BE49-F238E27FC236}">
                <a16:creationId xmlns:a16="http://schemas.microsoft.com/office/drawing/2014/main" id="{13CCBB65-37F0-27AC-3E5F-70764EE92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0" y="159702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server</a:t>
            </a:r>
          </a:p>
        </p:txBody>
      </p:sp>
      <p:sp>
        <p:nvSpPr>
          <p:cNvPr id="29706" name="Line 8">
            <a:extLst>
              <a:ext uri="{FF2B5EF4-FFF2-40B4-BE49-F238E27FC236}">
                <a16:creationId xmlns:a16="http://schemas.microsoft.com/office/drawing/2014/main" id="{BF16C413-C7B6-79D9-E6B3-360DCA0C9F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2057400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9">
            <a:extLst>
              <a:ext uri="{FF2B5EF4-FFF2-40B4-BE49-F238E27FC236}">
                <a16:creationId xmlns:a16="http://schemas.microsoft.com/office/drawing/2014/main" id="{EFE58486-18E0-4A90-468E-6C0831E95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5950" y="1597025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client 2</a:t>
            </a:r>
          </a:p>
        </p:txBody>
      </p:sp>
      <p:sp>
        <p:nvSpPr>
          <p:cNvPr id="29708" name="Line 10">
            <a:extLst>
              <a:ext uri="{FF2B5EF4-FFF2-40B4-BE49-F238E27FC236}">
                <a16:creationId xmlns:a16="http://schemas.microsoft.com/office/drawing/2014/main" id="{D21F33BD-3394-219A-28C3-4F66F2A41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238375"/>
            <a:ext cx="2667000" cy="196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Text Box 11">
            <a:extLst>
              <a:ext uri="{FF2B5EF4-FFF2-40B4-BE49-F238E27FC236}">
                <a16:creationId xmlns:a16="http://schemas.microsoft.com/office/drawing/2014/main" id="{3E4684BC-7B43-C3C1-50FD-3393DE474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17725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connect</a:t>
            </a:r>
          </a:p>
        </p:txBody>
      </p:sp>
      <p:sp>
        <p:nvSpPr>
          <p:cNvPr id="29710" name="Text Box 12">
            <a:extLst>
              <a:ext uri="{FF2B5EF4-FFF2-40B4-BE49-F238E27FC236}">
                <a16:creationId xmlns:a16="http://schemas.microsoft.com/office/drawing/2014/main" id="{94CDDD75-CF05-6158-2EFC-FFD92561F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3" y="1978025"/>
            <a:ext cx="1528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accept</a:t>
            </a:r>
            <a:endParaRPr lang="en-US" altLang="en-US" sz="1600" b="1"/>
          </a:p>
        </p:txBody>
      </p:sp>
      <p:sp>
        <p:nvSpPr>
          <p:cNvPr id="29711" name="Text Box 13">
            <a:extLst>
              <a:ext uri="{FF2B5EF4-FFF2-40B4-BE49-F238E27FC236}">
                <a16:creationId xmlns:a16="http://schemas.microsoft.com/office/drawing/2014/main" id="{54494F51-071A-939E-221A-80E80EB93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33775"/>
            <a:ext cx="1284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read</a:t>
            </a:r>
          </a:p>
        </p:txBody>
      </p:sp>
      <p:sp>
        <p:nvSpPr>
          <p:cNvPr id="29712" name="Text Box 14">
            <a:extLst>
              <a:ext uri="{FF2B5EF4-FFF2-40B4-BE49-F238E27FC236}">
                <a16:creationId xmlns:a16="http://schemas.microsoft.com/office/drawing/2014/main" id="{B44BB094-AFB1-78AC-F1A6-6E988F3A8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11425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connect</a:t>
            </a:r>
          </a:p>
        </p:txBody>
      </p:sp>
      <p:sp>
        <p:nvSpPr>
          <p:cNvPr id="29713" name="Line 15">
            <a:extLst>
              <a:ext uri="{FF2B5EF4-FFF2-40B4-BE49-F238E27FC236}">
                <a16:creationId xmlns:a16="http://schemas.microsoft.com/office/drawing/2014/main" id="{EB6ABB32-2AA9-5279-CF8F-B026D0494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497138"/>
            <a:ext cx="2667000" cy="122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6">
            <a:extLst>
              <a:ext uri="{FF2B5EF4-FFF2-40B4-BE49-F238E27FC236}">
                <a16:creationId xmlns:a16="http://schemas.microsoft.com/office/drawing/2014/main" id="{55506034-1062-D272-C285-574DAB825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695575"/>
            <a:ext cx="2667000" cy="211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Text Box 17">
            <a:extLst>
              <a:ext uri="{FF2B5EF4-FFF2-40B4-BE49-F238E27FC236}">
                <a16:creationId xmlns:a16="http://schemas.microsoft.com/office/drawing/2014/main" id="{B24C9AB9-C1CF-ED12-1CFA-2057E19F1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708275"/>
            <a:ext cx="1406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accept</a:t>
            </a:r>
            <a:endParaRPr lang="en-US" altLang="en-US" sz="1600" b="1"/>
          </a:p>
        </p:txBody>
      </p:sp>
      <p:sp>
        <p:nvSpPr>
          <p:cNvPr id="29716" name="Text Box 18">
            <a:extLst>
              <a:ext uri="{FF2B5EF4-FFF2-40B4-BE49-F238E27FC236}">
                <a16:creationId xmlns:a16="http://schemas.microsoft.com/office/drawing/2014/main" id="{4BFA2D21-563B-697A-9CC3-A5B894A07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0" y="2009775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connect</a:t>
            </a:r>
          </a:p>
        </p:txBody>
      </p:sp>
      <p:sp>
        <p:nvSpPr>
          <p:cNvPr id="29717" name="Line 19">
            <a:extLst>
              <a:ext uri="{FF2B5EF4-FFF2-40B4-BE49-F238E27FC236}">
                <a16:creationId xmlns:a16="http://schemas.microsoft.com/office/drawing/2014/main" id="{CE72619E-A542-DD67-FB0A-81E8231B88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2162175"/>
            <a:ext cx="29718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20">
            <a:extLst>
              <a:ext uri="{FF2B5EF4-FFF2-40B4-BE49-F238E27FC236}">
                <a16:creationId xmlns:a16="http://schemas.microsoft.com/office/drawing/2014/main" id="{F8E3CAFC-6F0B-6467-9B91-08281F5DC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936875"/>
            <a:ext cx="1406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fgets</a:t>
            </a:r>
          </a:p>
        </p:txBody>
      </p:sp>
      <p:sp>
        <p:nvSpPr>
          <p:cNvPr id="29719" name="Line 21">
            <a:extLst>
              <a:ext uri="{FF2B5EF4-FFF2-40B4-BE49-F238E27FC236}">
                <a16:creationId xmlns:a16="http://schemas.microsoft.com/office/drawing/2014/main" id="{86F38A62-5BE3-1B34-D04A-2D9C8E2C96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22897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Line 22">
            <a:extLst>
              <a:ext uri="{FF2B5EF4-FFF2-40B4-BE49-F238E27FC236}">
                <a16:creationId xmlns:a16="http://schemas.microsoft.com/office/drawing/2014/main" id="{C98D948B-2C07-DC76-70B3-D3364F763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0520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Text Box 23">
            <a:extLst>
              <a:ext uri="{FF2B5EF4-FFF2-40B4-BE49-F238E27FC236}">
                <a16:creationId xmlns:a16="http://schemas.microsoft.com/office/drawing/2014/main" id="{9B031F0F-DAC5-6D43-6A3C-E71D65187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076575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fork</a:t>
            </a:r>
          </a:p>
        </p:txBody>
      </p:sp>
      <p:sp>
        <p:nvSpPr>
          <p:cNvPr id="29722" name="Text Box 24">
            <a:extLst>
              <a:ext uri="{FF2B5EF4-FFF2-40B4-BE49-F238E27FC236}">
                <a16:creationId xmlns:a16="http://schemas.microsoft.com/office/drawing/2014/main" id="{BA452AFF-17EF-5F23-2FE1-714E7CE02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090863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child 1</a:t>
            </a:r>
          </a:p>
        </p:txBody>
      </p:sp>
      <p:sp>
        <p:nvSpPr>
          <p:cNvPr id="29723" name="Text Box 25">
            <a:extLst>
              <a:ext uri="{FF2B5EF4-FFF2-40B4-BE49-F238E27FC236}">
                <a16:creationId xmlns:a16="http://schemas.microsoft.com/office/drawing/2014/main" id="{6C1D77DF-30A4-461A-089F-F82F78CAA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83000"/>
            <a:ext cx="15240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User goes</a:t>
            </a:r>
          </a:p>
          <a:p>
            <a:r>
              <a:rPr lang="en-US" altLang="en-US"/>
              <a:t>out to lunch</a:t>
            </a:r>
          </a:p>
          <a:p>
            <a:endParaRPr lang="en-US" altLang="en-US"/>
          </a:p>
          <a:p>
            <a:r>
              <a:rPr lang="en-US" altLang="en-US"/>
              <a:t>Client 1 blocks</a:t>
            </a:r>
          </a:p>
          <a:p>
            <a:r>
              <a:rPr lang="en-US" altLang="en-US"/>
              <a:t>waiting for user to type in data</a:t>
            </a:r>
          </a:p>
        </p:txBody>
      </p:sp>
      <p:sp>
        <p:nvSpPr>
          <p:cNvPr id="29724" name="Text Box 26">
            <a:extLst>
              <a:ext uri="{FF2B5EF4-FFF2-40B4-BE49-F238E27FC236}">
                <a16:creationId xmlns:a16="http://schemas.microsoft.com/office/drawing/2014/main" id="{27FFAD27-1B48-782D-0DC0-79CAB60D9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5825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accept</a:t>
            </a:r>
            <a:endParaRPr lang="en-US" altLang="en-US" sz="1600" b="1"/>
          </a:p>
        </p:txBody>
      </p:sp>
      <p:sp>
        <p:nvSpPr>
          <p:cNvPr id="29725" name="Line 27">
            <a:extLst>
              <a:ext uri="{FF2B5EF4-FFF2-40B4-BE49-F238E27FC236}">
                <a16:creationId xmlns:a16="http://schemas.microsoft.com/office/drawing/2014/main" id="{7CECF01B-9F86-BDC0-879B-9FAA4F3BB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762375"/>
            <a:ext cx="2971800" cy="152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28">
            <a:extLst>
              <a:ext uri="{FF2B5EF4-FFF2-40B4-BE49-F238E27FC236}">
                <a16:creationId xmlns:a16="http://schemas.microsoft.com/office/drawing/2014/main" id="{59748B89-0B34-F995-6D90-A2425CC5F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0" y="3686175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connect</a:t>
            </a:r>
          </a:p>
        </p:txBody>
      </p:sp>
      <p:sp>
        <p:nvSpPr>
          <p:cNvPr id="29727" name="Line 29">
            <a:extLst>
              <a:ext uri="{FF2B5EF4-FFF2-40B4-BE49-F238E27FC236}">
                <a16:creationId xmlns:a16="http://schemas.microsoft.com/office/drawing/2014/main" id="{2A688E28-F306-B77D-71C0-110F2C5C7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914775"/>
            <a:ext cx="2971800" cy="152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Text Box 30">
            <a:extLst>
              <a:ext uri="{FF2B5EF4-FFF2-40B4-BE49-F238E27FC236}">
                <a16:creationId xmlns:a16="http://schemas.microsoft.com/office/drawing/2014/main" id="{D31D5156-B4E9-B787-23C3-34FB92DF4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067175"/>
            <a:ext cx="1406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accept</a:t>
            </a:r>
            <a:endParaRPr lang="en-US" altLang="en-US" sz="1600" b="1"/>
          </a:p>
        </p:txBody>
      </p:sp>
      <p:sp>
        <p:nvSpPr>
          <p:cNvPr id="29729" name="Text Box 31">
            <a:extLst>
              <a:ext uri="{FF2B5EF4-FFF2-40B4-BE49-F238E27FC236}">
                <a16:creationId xmlns:a16="http://schemas.microsoft.com/office/drawing/2014/main" id="{024716DD-E883-71FB-2D37-607FA1389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990975"/>
            <a:ext cx="1406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fgets</a:t>
            </a:r>
          </a:p>
        </p:txBody>
      </p:sp>
      <p:sp>
        <p:nvSpPr>
          <p:cNvPr id="29730" name="Text Box 32">
            <a:extLst>
              <a:ext uri="{FF2B5EF4-FFF2-40B4-BE49-F238E27FC236}">
                <a16:creationId xmlns:a16="http://schemas.microsoft.com/office/drawing/2014/main" id="{4D7E6CAC-DCD0-299D-FBE3-A81171FFB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416425"/>
            <a:ext cx="795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write</a:t>
            </a:r>
          </a:p>
        </p:txBody>
      </p:sp>
      <p:sp>
        <p:nvSpPr>
          <p:cNvPr id="29731" name="Line 33">
            <a:extLst>
              <a:ext uri="{FF2B5EF4-FFF2-40B4-BE49-F238E27FC236}">
                <a16:creationId xmlns:a16="http://schemas.microsoft.com/office/drawing/2014/main" id="{A1F05710-530F-2BB7-C3BF-5E81655C4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60057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Text Box 34">
            <a:extLst>
              <a:ext uri="{FF2B5EF4-FFF2-40B4-BE49-F238E27FC236}">
                <a16:creationId xmlns:a16="http://schemas.microsoft.com/office/drawing/2014/main" id="{00890806-269A-D6B4-4604-73B00AECB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16425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Courier New" panose="02070309020205020404" pitchFamily="49" charset="0"/>
              </a:rPr>
              <a:t>fork</a:t>
            </a:r>
          </a:p>
        </p:txBody>
      </p:sp>
      <p:sp>
        <p:nvSpPr>
          <p:cNvPr id="29733" name="Line 35">
            <a:extLst>
              <a:ext uri="{FF2B5EF4-FFF2-40B4-BE49-F238E27FC236}">
                <a16:creationId xmlns:a16="http://schemas.microsoft.com/office/drawing/2014/main" id="{B26C189F-0EDF-60D4-DF5F-E766CD159C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87680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Text Box 36">
            <a:extLst>
              <a:ext uri="{FF2B5EF4-FFF2-40B4-BE49-F238E27FC236}">
                <a16:creationId xmlns:a16="http://schemas.microsoft.com/office/drawing/2014/main" id="{9B352F73-6813-568C-1107-F292B48B9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1063" y="4933950"/>
            <a:ext cx="7953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read</a:t>
            </a:r>
          </a:p>
        </p:txBody>
      </p:sp>
      <p:sp>
        <p:nvSpPr>
          <p:cNvPr id="29735" name="Text Box 37">
            <a:extLst>
              <a:ext uri="{FF2B5EF4-FFF2-40B4-BE49-F238E27FC236}">
                <a16:creationId xmlns:a16="http://schemas.microsoft.com/office/drawing/2014/main" id="{B6E00160-122C-2FBD-A146-EF0FEE620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48175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child 2</a:t>
            </a:r>
          </a:p>
        </p:txBody>
      </p:sp>
      <p:sp>
        <p:nvSpPr>
          <p:cNvPr id="29736" name="Line 38">
            <a:extLst>
              <a:ext uri="{FF2B5EF4-FFF2-40B4-BE49-F238E27FC236}">
                <a16:creationId xmlns:a16="http://schemas.microsoft.com/office/drawing/2014/main" id="{60F46935-1A52-7941-CBEE-0AD98435E2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4600575"/>
            <a:ext cx="2057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Text Box 39">
            <a:extLst>
              <a:ext uri="{FF2B5EF4-FFF2-40B4-BE49-F238E27FC236}">
                <a16:creationId xmlns:a16="http://schemas.microsoft.com/office/drawing/2014/main" id="{AD4A1DAE-2651-DA19-4B85-F09AACCF9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591175"/>
            <a:ext cx="795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write</a:t>
            </a:r>
          </a:p>
        </p:txBody>
      </p:sp>
      <p:sp>
        <p:nvSpPr>
          <p:cNvPr id="29738" name="Line 40">
            <a:extLst>
              <a:ext uri="{FF2B5EF4-FFF2-40B4-BE49-F238E27FC236}">
                <a16:creationId xmlns:a16="http://schemas.microsoft.com/office/drawing/2014/main" id="{0F59E08C-1EE8-34A8-1FA4-5C2368762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743575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Text Box 41">
            <a:extLst>
              <a:ext uri="{FF2B5EF4-FFF2-40B4-BE49-F238E27FC236}">
                <a16:creationId xmlns:a16="http://schemas.microsoft.com/office/drawing/2014/main" id="{62483AF9-606A-BC30-2CDB-FCBE26FC8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797425"/>
            <a:ext cx="1284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call read</a:t>
            </a:r>
          </a:p>
        </p:txBody>
      </p:sp>
      <p:sp>
        <p:nvSpPr>
          <p:cNvPr id="29740" name="Text Box 42">
            <a:extLst>
              <a:ext uri="{FF2B5EF4-FFF2-40B4-BE49-F238E27FC236}">
                <a16:creationId xmlns:a16="http://schemas.microsoft.com/office/drawing/2014/main" id="{224B3008-591A-198C-AC9E-271070ABD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864225"/>
            <a:ext cx="1162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 read</a:t>
            </a:r>
          </a:p>
        </p:txBody>
      </p:sp>
      <p:sp>
        <p:nvSpPr>
          <p:cNvPr id="29741" name="Text Box 43">
            <a:extLst>
              <a:ext uri="{FF2B5EF4-FFF2-40B4-BE49-F238E27FC236}">
                <a16:creationId xmlns:a16="http://schemas.microsoft.com/office/drawing/2014/main" id="{3A0E5095-1D24-0F7C-0735-B34B1A62E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140450"/>
            <a:ext cx="795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close</a:t>
            </a:r>
          </a:p>
        </p:txBody>
      </p:sp>
      <p:sp>
        <p:nvSpPr>
          <p:cNvPr id="29742" name="Text Box 44">
            <a:extLst>
              <a:ext uri="{FF2B5EF4-FFF2-40B4-BE49-F238E27FC236}">
                <a16:creationId xmlns:a16="http://schemas.microsoft.com/office/drawing/2014/main" id="{4015CEEC-5864-D15D-4592-E40FB812F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0425"/>
            <a:ext cx="795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close</a:t>
            </a:r>
          </a:p>
        </p:txBody>
      </p:sp>
      <p:sp>
        <p:nvSpPr>
          <p:cNvPr id="29743" name="Text Box 45">
            <a:extLst>
              <a:ext uri="{FF2B5EF4-FFF2-40B4-BE49-F238E27FC236}">
                <a16:creationId xmlns:a16="http://schemas.microsoft.com/office/drawing/2014/main" id="{862D970B-1326-811D-BCEC-06AFC386F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350" y="51339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7ED6624A-5232-56F7-DDA6-6F95E2F7D6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24CB5-6E1B-2543-A999-BE0064DE6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DFB3F39D-551C-6905-A05C-78884E329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A854E0-EB1A-4D5A-AFD7-BDA4882AF918}" type="slidenum">
              <a:rPr lang="en-US" altLang="en-US">
                <a:latin typeface="Arial" panose="020B0604020202020204" pitchFamily="34" charset="0"/>
              </a:rPr>
              <a:pPr/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F2682B42-6144-EBB2-6F2A-E7C83F8A3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Three Basic Mechanisms for</a:t>
            </a:r>
            <a:br>
              <a:rPr lang="en-US" altLang="en-US" sz="2800"/>
            </a:br>
            <a:r>
              <a:rPr lang="en-US" altLang="en-US" sz="2800"/>
              <a:t>Creating Concurrent Flows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24EE0B86-AB18-39FA-C6FC-EE05A9685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Processes</a:t>
            </a:r>
          </a:p>
          <a:p>
            <a:pPr lvl="1" eaLnBrk="1" hangingPunct="1"/>
            <a:r>
              <a:rPr lang="en-US" altLang="en-US"/>
              <a:t>Kernel automatically interleaves multiple logical flows</a:t>
            </a:r>
          </a:p>
          <a:p>
            <a:pPr lvl="1" eaLnBrk="1" hangingPunct="1"/>
            <a:r>
              <a:rPr lang="en-US" altLang="en-US"/>
              <a:t>Each flow has its own private address space</a:t>
            </a:r>
          </a:p>
          <a:p>
            <a:pPr eaLnBrk="1" hangingPunct="1"/>
            <a:r>
              <a:rPr lang="en-US" altLang="en-US"/>
              <a:t>2. Threads</a:t>
            </a:r>
          </a:p>
          <a:p>
            <a:pPr lvl="1" eaLnBrk="1" hangingPunct="1"/>
            <a:r>
              <a:rPr lang="en-US" altLang="en-US"/>
              <a:t>Kernel (or thread library) automatically interleaves multiple logical flows</a:t>
            </a:r>
          </a:p>
          <a:p>
            <a:pPr lvl="1" eaLnBrk="1" hangingPunct="1"/>
            <a:r>
              <a:rPr lang="en-US" altLang="en-US"/>
              <a:t>Each flow shares the same address space</a:t>
            </a:r>
          </a:p>
          <a:p>
            <a:pPr eaLnBrk="1" hangingPunct="1"/>
            <a:r>
              <a:rPr lang="en-US" altLang="en-US"/>
              <a:t>3. I/O multiplexing</a:t>
            </a:r>
          </a:p>
          <a:p>
            <a:pPr lvl="1" eaLnBrk="1" hangingPunct="1"/>
            <a:r>
              <a:rPr lang="en-US" altLang="en-US"/>
              <a:t>User manually interleaves multiple logical flows</a:t>
            </a:r>
          </a:p>
          <a:p>
            <a:pPr lvl="1" eaLnBrk="1" hangingPunct="1"/>
            <a:r>
              <a:rPr lang="en-US" altLang="en-US"/>
              <a:t>Each flow shares the same address space</a:t>
            </a:r>
          </a:p>
          <a:p>
            <a:pPr lvl="1" eaLnBrk="1" hangingPunct="1"/>
            <a:r>
              <a:rPr lang="en-US" altLang="en-US"/>
              <a:t>Popular idea for high-performance server designs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2">
            <a:extLst>
              <a:ext uri="{FF2B5EF4-FFF2-40B4-BE49-F238E27FC236}">
                <a16:creationId xmlns:a16="http://schemas.microsoft.com/office/drawing/2014/main" id="{F8BB8D1B-CDDD-06C3-B57A-2BBA54F37C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DED28B6-88BA-EC48-8C96-787ADFFF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3A96B58F-A5E2-3CF5-BFBB-9C460592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376DDF-DEEB-4718-B0B6-68443F1AE74C}" type="slidenum">
              <a:rPr lang="en-US" altLang="en-US">
                <a:latin typeface="Arial" panose="020B0604020202020204" pitchFamily="34" charset="0"/>
              </a:rPr>
              <a:pPr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AB4965E1-D482-9721-BCD1-97AF43D09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Process-Based Concurrent Server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8199B3E8-DAC8-9B20-9CCB-F2ABDD337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1270000"/>
            <a:ext cx="8331200" cy="47704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/* echoserverp.c - A concurrent echo server based on processes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* Usage: echoserverp &lt;port&gt;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#include &lt;csapp.h&gt;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echo(int connfd);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sigchld_handler(int sig);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int main(int argc, char **argv)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listenfd, connfd;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struct sockaddr_in clientaddr;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socklen_t clientlen = sizeof(struct sockaddr_in);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if (argc != 2)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fprintf(stderr, "usage: %s &lt;port&gt;\n", argv[0]);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exit(0);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listenfd = Open_listenfd(argv[1]);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</a:t>
            </a:r>
            <a:r>
              <a:rPr lang="en-US" altLang="en-US" sz="1600" b="1">
                <a:latin typeface="Courier New" panose="02070309020205020404" pitchFamily="49" charset="0"/>
              </a:rPr>
              <a:t>Signal(SIGCHLD, sigchld_handler); // Parent must reap children!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1">
            <a:extLst>
              <a:ext uri="{FF2B5EF4-FFF2-40B4-BE49-F238E27FC236}">
                <a16:creationId xmlns:a16="http://schemas.microsoft.com/office/drawing/2014/main" id="{0375774D-215A-8C4C-18ED-932C44D6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37219" name="Text Box 2">
            <a:extLst>
              <a:ext uri="{FF2B5EF4-FFF2-40B4-BE49-F238E27FC236}">
                <a16:creationId xmlns:a16="http://schemas.microsoft.com/office/drawing/2014/main" id="{36B687B9-D9B5-B267-E4F9-97187E738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Networking</a:t>
            </a:r>
          </a:p>
        </p:txBody>
      </p:sp>
      <p:sp>
        <p:nvSpPr>
          <p:cNvPr id="137220" name="Text Box 3">
            <a:extLst>
              <a:ext uri="{FF2B5EF4-FFF2-40B4-BE49-F238E27FC236}">
                <a16:creationId xmlns:a16="http://schemas.microsoft.com/office/drawing/2014/main" id="{B6CCF3FD-50BC-512F-F19E-CD8055E41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6FF4B0B-0608-4A16-AEE5-9D993F9EBD06}" type="slidenum">
              <a:rPr lang="en-US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7221" name="Text Box 4">
            <a:extLst>
              <a:ext uri="{FF2B5EF4-FFF2-40B4-BE49-F238E27FC236}">
                <a16:creationId xmlns:a16="http://schemas.microsoft.com/office/drawing/2014/main" id="{9389A7A6-D79D-5E17-843E-7AADE59CD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4338"/>
            <a:ext cx="7818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>
                <a:solidFill>
                  <a:srgbClr val="660033"/>
                </a:solidFill>
              </a:rPr>
              <a:t>Anatomy of an HTTP Transaction</a:t>
            </a:r>
          </a:p>
        </p:txBody>
      </p:sp>
      <p:sp>
        <p:nvSpPr>
          <p:cNvPr id="137222" name="Rectangle 5">
            <a:extLst>
              <a:ext uri="{FF2B5EF4-FFF2-40B4-BE49-F238E27FC236}">
                <a16:creationId xmlns:a16="http://schemas.microsoft.com/office/drawing/2014/main" id="{01091E00-D290-6B83-B3A2-FE80BF184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1206500"/>
            <a:ext cx="8809038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unix&gt; </a:t>
            </a:r>
            <a:r>
              <a:rPr lang="en-US" altLang="en-US" sz="1600" i="1">
                <a:latin typeface="Courier New" panose="02070309020205020404" pitchFamily="49" charset="0"/>
              </a:rPr>
              <a:t>telnet www.rice.edu 80</a:t>
            </a:r>
            <a:r>
              <a:rPr lang="en-US" altLang="en-US" sz="1600">
                <a:latin typeface="Courier New" panose="02070309020205020404" pitchFamily="49" charset="0"/>
              </a:rPr>
              <a:t>       </a:t>
            </a:r>
            <a:r>
              <a:rPr lang="en-US" altLang="en-US" sz="1600" i="1">
                <a:latin typeface="Arial" panose="020B0604020202020204" pitchFamily="34" charset="0"/>
              </a:rPr>
              <a:t>Client: open connection to server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Trying 128.42.206.11...            </a:t>
            </a:r>
            <a:r>
              <a:rPr lang="en-US" altLang="en-US" sz="1600" i="1">
                <a:latin typeface="Arial" panose="020B0604020202020204" pitchFamily="34" charset="0"/>
              </a:rPr>
              <a:t>Telnet prints 3 lines to the terminal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Connected to www.netfu.rice.edu.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Escape character is '^]'.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GET / HTTP/1.1                     </a:t>
            </a:r>
            <a:r>
              <a:rPr lang="en-US" altLang="en-US" sz="1600" i="1">
                <a:latin typeface="Arial" panose="020B0604020202020204" pitchFamily="34" charset="0"/>
              </a:rPr>
              <a:t>Client: </a:t>
            </a:r>
            <a:r>
              <a:rPr lang="en-US" altLang="en-US" sz="1600" i="1">
                <a:solidFill>
                  <a:srgbClr val="FF0000"/>
                </a:solidFill>
                <a:latin typeface="Arial" panose="020B0604020202020204" pitchFamily="34" charset="0"/>
              </a:rPr>
              <a:t>request line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Host: www.rice.edu                 </a:t>
            </a:r>
            <a:r>
              <a:rPr lang="en-US" altLang="en-US" sz="1600" i="1">
                <a:latin typeface="Arial" panose="020B0604020202020204" pitchFamily="34" charset="0"/>
              </a:rPr>
              <a:t>Client: required HTTP/1.1 HOST header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                   </a:t>
            </a:r>
            <a:r>
              <a:rPr lang="en-US" altLang="en-US" sz="1600" i="1">
                <a:latin typeface="Arial" panose="020B0604020202020204" pitchFamily="34" charset="0"/>
              </a:rPr>
              <a:t>Client: empty line terminates headers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HTTP/1.1 200 OK                    </a:t>
            </a:r>
            <a:r>
              <a:rPr lang="en-US" altLang="en-US" sz="1600" i="1">
                <a:latin typeface="Arial" panose="020B0604020202020204" pitchFamily="34" charset="0"/>
              </a:rPr>
              <a:t>Server: </a:t>
            </a:r>
            <a:r>
              <a:rPr lang="en-US" altLang="en-US" sz="1600" i="1">
                <a:solidFill>
                  <a:srgbClr val="FF0000"/>
                </a:solidFill>
                <a:latin typeface="Arial" panose="020B0604020202020204" pitchFamily="34" charset="0"/>
              </a:rPr>
              <a:t>response line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Date: Thu, 5 Apr 2018 &lt;..snip..&gt;   </a:t>
            </a:r>
            <a:r>
              <a:rPr lang="en-US" altLang="en-US" sz="1600" i="1">
                <a:latin typeface="Arial" panose="020B0604020202020204" pitchFamily="34" charset="0"/>
              </a:rPr>
              <a:t>Server: followed by 8 </a:t>
            </a:r>
            <a:r>
              <a:rPr lang="en-US" altLang="en-US" sz="1600" i="1">
                <a:solidFill>
                  <a:srgbClr val="FF0000"/>
                </a:solidFill>
                <a:latin typeface="Arial" panose="020B0604020202020204" pitchFamily="34" charset="0"/>
              </a:rPr>
              <a:t>response headers</a:t>
            </a:r>
            <a:endParaRPr lang="en-US" altLang="en-US" sz="1600" i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Server: Apache/2.4.6 (Red Hat Enterprise Linux) &lt;..snip..&gt;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Accept-Ranges: bytes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&lt;..snip..&gt;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Transfer-Encoding: chunked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Content-Type: text/html; charset=UTF-8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                   </a:t>
            </a:r>
            <a:r>
              <a:rPr lang="en-US" altLang="en-US" sz="1600" i="1">
                <a:latin typeface="Arial" panose="020B0604020202020204" pitchFamily="34" charset="0"/>
              </a:rPr>
              <a:t>Server: empty line (“</a:t>
            </a:r>
            <a:r>
              <a:rPr lang="en-US" altLang="ja-JP" sz="1600" i="1">
                <a:latin typeface="Courier New" panose="02070309020205020404" pitchFamily="49" charset="0"/>
              </a:rPr>
              <a:t>\r\n</a:t>
            </a:r>
            <a:r>
              <a:rPr lang="en-US" altLang="en-US" sz="1600" i="1">
                <a:latin typeface="Arial" panose="020B0604020202020204" pitchFamily="34" charset="0"/>
              </a:rPr>
              <a:t>”</a:t>
            </a:r>
            <a:r>
              <a:rPr lang="en-US" altLang="ja-JP" sz="1600" i="1">
                <a:latin typeface="Arial" panose="020B0604020202020204" pitchFamily="34" charset="0"/>
              </a:rPr>
              <a:t>) terminates hdrs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15e3                               </a:t>
            </a:r>
            <a:r>
              <a:rPr lang="en-US" altLang="en-US" sz="1600" i="1">
                <a:latin typeface="Arial" panose="020B0604020202020204" pitchFamily="34" charset="0"/>
              </a:rPr>
              <a:t>Server: first line in </a:t>
            </a:r>
            <a:r>
              <a:rPr lang="en-US" altLang="en-US" sz="1600" i="1">
                <a:solidFill>
                  <a:srgbClr val="FF0000"/>
                </a:solidFill>
                <a:latin typeface="Arial" panose="020B0604020202020204" pitchFamily="34" charset="0"/>
              </a:rPr>
              <a:t>response body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i="1">
                <a:latin typeface="Courier New" panose="02070309020205020404" pitchFamily="49" charset="0"/>
              </a:rPr>
              <a:t>&lt;..snip..&gt;</a:t>
            </a:r>
            <a:r>
              <a:rPr lang="en-US" altLang="en-US" sz="1600">
                <a:latin typeface="Courier New" panose="02070309020205020404" pitchFamily="49" charset="0"/>
              </a:rPr>
              <a:t>                         </a:t>
            </a:r>
            <a:r>
              <a:rPr lang="en-US" altLang="en-US" sz="1600" i="1">
                <a:latin typeface="Arial" panose="020B0604020202020204" pitchFamily="34" charset="0"/>
              </a:rPr>
              <a:t>Server: HTML content not shown.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0                                  </a:t>
            </a:r>
            <a:r>
              <a:rPr lang="en-US" altLang="en-US" sz="1600" i="1">
                <a:latin typeface="Arial" panose="020B0604020202020204" pitchFamily="34" charset="0"/>
              </a:rPr>
              <a:t>Server: last line in response body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Connection closed by foreign host. </a:t>
            </a:r>
            <a:r>
              <a:rPr lang="en-US" altLang="en-US" sz="1600" i="1">
                <a:latin typeface="Arial" panose="020B0604020202020204" pitchFamily="34" charset="0"/>
              </a:rPr>
              <a:t>Server: closes connection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unix&gt;                              </a:t>
            </a:r>
            <a:r>
              <a:rPr lang="en-US" altLang="en-US" sz="1600" i="1">
                <a:latin typeface="Arial" panose="020B0604020202020204" pitchFamily="34" charset="0"/>
              </a:rPr>
              <a:t>Client: closes connection and terminates</a:t>
            </a:r>
          </a:p>
        </p:txBody>
      </p:sp>
    </p:spTree>
    <p:extLst>
      <p:ext uri="{BB962C8B-B14F-4D97-AF65-F5344CB8AC3E}">
        <p14:creationId xmlns:p14="http://schemas.microsoft.com/office/powerpoint/2010/main" val="1758665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2">
            <a:extLst>
              <a:ext uri="{FF2B5EF4-FFF2-40B4-BE49-F238E27FC236}">
                <a16:creationId xmlns:a16="http://schemas.microsoft.com/office/drawing/2014/main" id="{79783D2A-37BF-B5CB-2F48-DBE5D79E9A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219EF02B-6083-F843-A863-166D0303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F89E6F82-CED5-E2A3-7281-A6F5ACEB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07D58A-F691-4325-A0F4-25D6172C56DA}" type="slidenum">
              <a:rPr lang="en-US" altLang="en-US">
                <a:latin typeface="Arial" panose="020B0604020202020204" pitchFamily="34" charset="0"/>
              </a:rPr>
              <a:pPr/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483E973A-47D9-242F-82D1-B59B32F2A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Process-Based Concurrent Server (cont)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8ACDE689-4CFF-252B-E635-B14D8309E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219200"/>
            <a:ext cx="7897813" cy="30384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  // Main server process runs forever!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while (true)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connfd = Accept(listenfd, (SA *)&amp;clientaddr, &amp;clientlen);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if (Fork() == 0) {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Close(listenfd); // Child closes its listening socket.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echo(connfd);    // Child reads and echoes input line.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Close(connfd);   // Child is done with this client.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exit(0);         // Child exits.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Close(connfd);     // Parent must close connected socket!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78596" name="Rectangle 4">
            <a:extLst>
              <a:ext uri="{FF2B5EF4-FFF2-40B4-BE49-F238E27FC236}">
                <a16:creationId xmlns:a16="http://schemas.microsoft.com/office/drawing/2014/main" id="{0846588E-269C-9D46-2809-0A7648250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4845050"/>
            <a:ext cx="7897812" cy="1327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  while (true)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connfd = Accept(listenfd, (SA *)&amp;clientaddr, &amp;clientlen);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echo(connfd);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Close(connfd);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}</a:t>
            </a:r>
          </a:p>
        </p:txBody>
      </p:sp>
      <p:sp>
        <p:nvSpPr>
          <p:cNvPr id="878599" name="Text Box 7">
            <a:extLst>
              <a:ext uri="{FF2B5EF4-FFF2-40B4-BE49-F238E27FC236}">
                <a16:creationId xmlns:a16="http://schemas.microsoft.com/office/drawing/2014/main" id="{71AEC566-817F-A312-DF39-0FAFF823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4495800"/>
            <a:ext cx="3465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ahoma" panose="020B0604030504040204" pitchFamily="34" charset="0"/>
              </a:rPr>
              <a:t>Sequential Main Server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8596" grpId="0" animBg="1"/>
      <p:bldP spid="8785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2">
            <a:extLst>
              <a:ext uri="{FF2B5EF4-FFF2-40B4-BE49-F238E27FC236}">
                <a16:creationId xmlns:a16="http://schemas.microsoft.com/office/drawing/2014/main" id="{CC8EF95A-4386-0D39-F9A5-F1867ED07D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9154EC0-26E3-9B49-ADCB-E7457F9BE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F5EDDB80-4FC2-4681-CD73-3A5283E7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65BF42-85B6-47AF-9164-713DF3DFCA59}" type="slidenum">
              <a:rPr lang="en-US" altLang="en-US">
                <a:latin typeface="Arial" panose="020B0604020202020204" pitchFamily="34" charset="0"/>
              </a:rPr>
              <a:pPr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0B4E8607-B4C6-4A81-3537-02DCA8B10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Process-Based Concurrent Server (cont)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B0097F3E-1680-3370-8773-A8829F1F3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022475"/>
            <a:ext cx="5862638" cy="3046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latin typeface="Courier New"/>
                <a:cs typeface="Arial"/>
              </a:rPr>
              <a:t>/*</a:t>
            </a:r>
          </a:p>
          <a:p>
            <a:r>
              <a:rPr lang="en-US" altLang="en-US" sz="1600" b="1" dirty="0">
                <a:latin typeface="Courier New"/>
                <a:cs typeface="Arial"/>
              </a:rPr>
              <a:t> * Reaps children as they terminate.</a:t>
            </a:r>
          </a:p>
          <a:p>
            <a:r>
              <a:rPr lang="en-US" altLang="en-US" sz="1600" b="1" dirty="0">
                <a:latin typeface="Courier New"/>
                <a:cs typeface="Arial"/>
              </a:rPr>
              <a:t> */</a:t>
            </a:r>
          </a:p>
          <a:p>
            <a:r>
              <a:rPr lang="en-US" altLang="en-US" sz="1600" b="1" dirty="0">
                <a:latin typeface="Courier New"/>
                <a:cs typeface="Arial"/>
              </a:rPr>
              <a:t>void</a:t>
            </a:r>
          </a:p>
          <a:p>
            <a:r>
              <a:rPr lang="en-US" altLang="en-US" sz="1600" b="1" dirty="0" err="1">
                <a:latin typeface="Courier New"/>
                <a:cs typeface="Arial"/>
              </a:rPr>
              <a:t>sigchld_handler</a:t>
            </a:r>
            <a:r>
              <a:rPr lang="en-US" altLang="en-US" sz="1600" b="1" dirty="0">
                <a:latin typeface="Courier New"/>
                <a:cs typeface="Arial"/>
              </a:rPr>
              <a:t>(int sig)</a:t>
            </a:r>
          </a:p>
          <a:p>
            <a:r>
              <a:rPr lang="en-US" altLang="en-US" sz="1600" b="1" dirty="0">
                <a:latin typeface="Courier New"/>
                <a:cs typeface="Arial"/>
              </a:rPr>
              <a:t>{</a:t>
            </a:r>
          </a:p>
          <a:p>
            <a:r>
              <a:rPr lang="en-US" altLang="en-US" sz="1600" b="1" dirty="0">
                <a:latin typeface="Courier New"/>
                <a:cs typeface="Arial"/>
              </a:rPr>
              <a:t>  </a:t>
            </a:r>
            <a:r>
              <a:rPr lang="en-US" altLang="en-US" sz="1600" b="1" dirty="0" err="1">
                <a:latin typeface="Courier New"/>
                <a:cs typeface="Arial"/>
              </a:rPr>
              <a:t>pid_t</a:t>
            </a:r>
            <a:r>
              <a:rPr lang="en-US" altLang="en-US" sz="1600" b="1" dirty="0">
                <a:latin typeface="Courier New"/>
                <a:cs typeface="Arial"/>
              </a:rPr>
              <a:t> </a:t>
            </a:r>
            <a:r>
              <a:rPr lang="en-US" altLang="en-US" sz="1600" b="1" dirty="0" err="1">
                <a:latin typeface="Courier New"/>
                <a:cs typeface="Arial"/>
              </a:rPr>
              <a:t>pid</a:t>
            </a:r>
            <a:r>
              <a:rPr lang="en-US" altLang="en-US" sz="1600" b="1" dirty="0">
                <a:latin typeface="Courier New"/>
                <a:cs typeface="Arial"/>
              </a:rPr>
              <a:t>;</a:t>
            </a:r>
          </a:p>
          <a:p>
            <a:r>
              <a:rPr lang="en-US" altLang="en-US" sz="1600" b="1" dirty="0">
                <a:latin typeface="Courier New"/>
                <a:cs typeface="Arial"/>
              </a:rPr>
              <a:t>  </a:t>
            </a:r>
            <a:endParaRPr lang="en-US" altLang="en-US" sz="1600" b="1" dirty="0">
              <a:latin typeface="Courier New" panose="02070309020205020404" pitchFamily="49" charset="0"/>
            </a:endParaRPr>
          </a:p>
          <a:p>
            <a:r>
              <a:rPr lang="en-US" altLang="en-US" sz="1600" b="1" dirty="0">
                <a:latin typeface="Courier New"/>
                <a:cs typeface="Arial"/>
              </a:rPr>
              <a:t>  while ((</a:t>
            </a:r>
            <a:r>
              <a:rPr lang="en-US" altLang="en-US" sz="1600" b="1" dirty="0" err="1">
                <a:latin typeface="Courier New"/>
                <a:cs typeface="Arial"/>
              </a:rPr>
              <a:t>pid</a:t>
            </a:r>
            <a:r>
              <a:rPr lang="en-US" altLang="en-US" sz="1600" b="1" dirty="0">
                <a:latin typeface="Courier New"/>
                <a:cs typeface="Arial"/>
              </a:rPr>
              <a:t> = </a:t>
            </a:r>
            <a:r>
              <a:rPr lang="en-US" altLang="en-US" sz="1600" b="1" dirty="0" err="1">
                <a:latin typeface="Courier New"/>
                <a:cs typeface="Arial"/>
              </a:rPr>
              <a:t>waitpid</a:t>
            </a:r>
            <a:r>
              <a:rPr lang="en-US" altLang="en-US" sz="1600" b="1" dirty="0">
                <a:latin typeface="Courier New"/>
                <a:cs typeface="Arial"/>
              </a:rPr>
              <a:t>(-1, 0, WNOHANG)) &gt; 0)</a:t>
            </a:r>
          </a:p>
          <a:p>
            <a:r>
              <a:rPr lang="en-US" altLang="en-US" sz="1600" b="1" dirty="0">
                <a:latin typeface="Courier New"/>
                <a:cs typeface="Arial"/>
              </a:rPr>
              <a:t>    ;</a:t>
            </a:r>
          </a:p>
          <a:p>
            <a:r>
              <a:rPr lang="en-US" altLang="en-US" sz="1600" b="1" dirty="0">
                <a:latin typeface="Courier New"/>
                <a:cs typeface="Arial"/>
              </a:rPr>
              <a:t>  return;</a:t>
            </a:r>
          </a:p>
          <a:p>
            <a:r>
              <a:rPr lang="en-US" altLang="en-US" sz="1600" b="1" dirty="0">
                <a:latin typeface="Courier New"/>
                <a:cs typeface="Arial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2">
            <a:extLst>
              <a:ext uri="{FF2B5EF4-FFF2-40B4-BE49-F238E27FC236}">
                <a16:creationId xmlns:a16="http://schemas.microsoft.com/office/drawing/2014/main" id="{8E0CA392-9D34-75A0-3C53-E6875058E9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" name="Footer Placeholder 3">
            <a:extLst>
              <a:ext uri="{FF2B5EF4-FFF2-40B4-BE49-F238E27FC236}">
                <a16:creationId xmlns:a16="http://schemas.microsoft.com/office/drawing/2014/main" id="{8C2A8EBE-BD58-B44E-B30E-780519104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39939" name="Slide Number Placeholder 4">
            <a:extLst>
              <a:ext uri="{FF2B5EF4-FFF2-40B4-BE49-F238E27FC236}">
                <a16:creationId xmlns:a16="http://schemas.microsoft.com/office/drawing/2014/main" id="{E7443724-DA58-F050-D7B2-210A8C94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A41DF6-A3E4-4D2D-B094-BBB388EF7F4E}" type="slidenum">
              <a:rPr lang="en-US" altLang="en-US">
                <a:latin typeface="Arial" panose="020B0604020202020204" pitchFamily="34" charset="0"/>
              </a:rPr>
              <a:pPr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F1B2A804-B766-C094-12D3-A4574E6D5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Process-based Server Illustrated</a:t>
            </a:r>
          </a:p>
        </p:txBody>
      </p:sp>
      <p:sp>
        <p:nvSpPr>
          <p:cNvPr id="39941" name="Oval 3">
            <a:extLst>
              <a:ext uri="{FF2B5EF4-FFF2-40B4-BE49-F238E27FC236}">
                <a16:creationId xmlns:a16="http://schemas.microsoft.com/office/drawing/2014/main" id="{4CF3C0DC-850F-2A43-E99B-6147939838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0413" y="1835150"/>
            <a:ext cx="128587" cy="128588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42" name="Text Box 4">
            <a:extLst>
              <a:ext uri="{FF2B5EF4-FFF2-40B4-BE49-F238E27FC236}">
                <a16:creationId xmlns:a16="http://schemas.microsoft.com/office/drawing/2014/main" id="{EC6882FB-6344-23E6-CC05-C198D4022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1439863"/>
            <a:ext cx="1528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listenfd(3)</a:t>
            </a:r>
          </a:p>
        </p:txBody>
      </p:sp>
      <p:sp>
        <p:nvSpPr>
          <p:cNvPr id="39943" name="Text Box 7">
            <a:extLst>
              <a:ext uri="{FF2B5EF4-FFF2-40B4-BE49-F238E27FC236}">
                <a16:creationId xmlns:a16="http://schemas.microsoft.com/office/drawing/2014/main" id="{19D1C568-82AC-1CEE-0B3F-A3359657C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738" y="1768475"/>
            <a:ext cx="3675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1. Server accepts a connection request from Client1</a:t>
            </a:r>
          </a:p>
        </p:txBody>
      </p:sp>
      <p:grpSp>
        <p:nvGrpSpPr>
          <p:cNvPr id="39944" name="Group 29">
            <a:extLst>
              <a:ext uri="{FF2B5EF4-FFF2-40B4-BE49-F238E27FC236}">
                <a16:creationId xmlns:a16="http://schemas.microsoft.com/office/drawing/2014/main" id="{4C81FC0A-0547-FFBB-0215-E91C8FB254C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43025"/>
            <a:ext cx="1695450" cy="866775"/>
            <a:chOff x="296" y="993"/>
            <a:chExt cx="1068" cy="546"/>
          </a:xfrm>
        </p:grpSpPr>
        <p:sp>
          <p:nvSpPr>
            <p:cNvPr id="39968" name="Oval 5">
              <a:extLst>
                <a:ext uri="{FF2B5EF4-FFF2-40B4-BE49-F238E27FC236}">
                  <a16:creationId xmlns:a16="http://schemas.microsoft.com/office/drawing/2014/main" id="{D881A595-2FC2-B48B-8645-FD933A5198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0" y="1230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9969" name="Rectangle 6">
              <a:extLst>
                <a:ext uri="{FF2B5EF4-FFF2-40B4-BE49-F238E27FC236}">
                  <a16:creationId xmlns:a16="http://schemas.microsoft.com/office/drawing/2014/main" id="{B0511EF4-8D2B-72EA-AAA6-BF28B6CAE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993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Client1</a:t>
              </a:r>
            </a:p>
          </p:txBody>
        </p:sp>
        <p:sp>
          <p:nvSpPr>
            <p:cNvPr id="39970" name="Text Box 8">
              <a:extLst>
                <a:ext uri="{FF2B5EF4-FFF2-40B4-BE49-F238E27FC236}">
                  <a16:creationId xmlns:a16="http://schemas.microsoft.com/office/drawing/2014/main" id="{ED0433E7-B925-04C8-F0B8-813BA44D2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1327"/>
              <a:ext cx="7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clientfd</a:t>
              </a:r>
            </a:p>
          </p:txBody>
        </p:sp>
      </p:grpSp>
      <p:sp>
        <p:nvSpPr>
          <p:cNvPr id="39945" name="Rectangle 9">
            <a:extLst>
              <a:ext uri="{FF2B5EF4-FFF2-40B4-BE49-F238E27FC236}">
                <a16:creationId xmlns:a16="http://schemas.microsoft.com/office/drawing/2014/main" id="{900C082B-EA87-488D-4311-BCAD25AFA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1763713"/>
            <a:ext cx="1058862" cy="581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>
            <a:lvl1pPr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Server</a:t>
            </a:r>
          </a:p>
        </p:txBody>
      </p:sp>
      <p:sp>
        <p:nvSpPr>
          <p:cNvPr id="948241" name="Text Box 17">
            <a:extLst>
              <a:ext uri="{FF2B5EF4-FFF2-40B4-BE49-F238E27FC236}">
                <a16:creationId xmlns:a16="http://schemas.microsoft.com/office/drawing/2014/main" id="{D36693AC-FAD1-0D9F-1890-ED80CC33C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4692650"/>
            <a:ext cx="386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2. Server forks a child process to service Client1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grpSp>
        <p:nvGrpSpPr>
          <p:cNvPr id="3" name="Group 47">
            <a:extLst>
              <a:ext uri="{FF2B5EF4-FFF2-40B4-BE49-F238E27FC236}">
                <a16:creationId xmlns:a16="http://schemas.microsoft.com/office/drawing/2014/main" id="{211B4EE0-8E96-8CE3-2EEA-4B1BD6240830}"/>
              </a:ext>
            </a:extLst>
          </p:cNvPr>
          <p:cNvGrpSpPr>
            <a:grpSpLocks/>
          </p:cNvGrpSpPr>
          <p:nvPr/>
        </p:nvGrpSpPr>
        <p:grpSpPr bwMode="auto">
          <a:xfrm>
            <a:off x="3067050" y="3429000"/>
            <a:ext cx="1428750" cy="892175"/>
            <a:chOff x="1932" y="3315"/>
            <a:chExt cx="900" cy="562"/>
          </a:xfrm>
        </p:grpSpPr>
        <p:sp>
          <p:nvSpPr>
            <p:cNvPr id="39965" name="Rectangle 24">
              <a:extLst>
                <a:ext uri="{FF2B5EF4-FFF2-40B4-BE49-F238E27FC236}">
                  <a16:creationId xmlns:a16="http://schemas.microsoft.com/office/drawing/2014/main" id="{5374B367-CA9B-754B-92D2-208248F2E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3315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Child 1</a:t>
              </a:r>
            </a:p>
          </p:txBody>
        </p:sp>
        <p:sp>
          <p:nvSpPr>
            <p:cNvPr id="39966" name="Oval 26">
              <a:extLst>
                <a:ext uri="{FF2B5EF4-FFF2-40B4-BE49-F238E27FC236}">
                  <a16:creationId xmlns:a16="http://schemas.microsoft.com/office/drawing/2014/main" id="{9CD9E08C-F6CF-BF27-C17D-98EB8A38C2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88" y="3568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9967" name="Text Box 27">
              <a:extLst>
                <a:ext uri="{FF2B5EF4-FFF2-40B4-BE49-F238E27FC236}">
                  <a16:creationId xmlns:a16="http://schemas.microsoft.com/office/drawing/2014/main" id="{C8FD943B-84A5-3A05-FA59-F6874E78B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2" y="3665"/>
              <a:ext cx="8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connfd(4)</a:t>
              </a:r>
            </a:p>
          </p:txBody>
        </p:sp>
      </p:grpSp>
      <p:grpSp>
        <p:nvGrpSpPr>
          <p:cNvPr id="39948" name="Group 30">
            <a:extLst>
              <a:ext uri="{FF2B5EF4-FFF2-40B4-BE49-F238E27FC236}">
                <a16:creationId xmlns:a16="http://schemas.microsoft.com/office/drawing/2014/main" id="{6181BD51-6040-1F5A-7896-168125C2835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57425"/>
            <a:ext cx="1695450" cy="866775"/>
            <a:chOff x="296" y="993"/>
            <a:chExt cx="1068" cy="546"/>
          </a:xfrm>
        </p:grpSpPr>
        <p:sp>
          <p:nvSpPr>
            <p:cNvPr id="39962" name="Oval 31">
              <a:extLst>
                <a:ext uri="{FF2B5EF4-FFF2-40B4-BE49-F238E27FC236}">
                  <a16:creationId xmlns:a16="http://schemas.microsoft.com/office/drawing/2014/main" id="{93CC1AEB-32D3-8950-C926-A7B2C8D15B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0" y="1230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9963" name="Rectangle 32">
              <a:extLst>
                <a:ext uri="{FF2B5EF4-FFF2-40B4-BE49-F238E27FC236}">
                  <a16:creationId xmlns:a16="http://schemas.microsoft.com/office/drawing/2014/main" id="{61692731-AFEF-D7B7-0B68-56A5598C4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993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Client2</a:t>
              </a:r>
            </a:p>
          </p:txBody>
        </p:sp>
        <p:sp>
          <p:nvSpPr>
            <p:cNvPr id="39964" name="Text Box 33">
              <a:extLst>
                <a:ext uri="{FF2B5EF4-FFF2-40B4-BE49-F238E27FC236}">
                  <a16:creationId xmlns:a16="http://schemas.microsoft.com/office/drawing/2014/main" id="{888257B0-ABC4-0885-4685-FCB60580C3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1327"/>
              <a:ext cx="7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clientfd</a:t>
              </a:r>
            </a:p>
          </p:txBody>
        </p:sp>
      </p:grpSp>
      <p:sp>
        <p:nvSpPr>
          <p:cNvPr id="39949" name="Line 34">
            <a:extLst>
              <a:ext uri="{FF2B5EF4-FFF2-40B4-BE49-F238E27FC236}">
                <a16:creationId xmlns:a16="http://schemas.microsoft.com/office/drawing/2014/main" id="{420B8032-A06D-5AE8-81BC-580F469AA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495425"/>
            <a:ext cx="16764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8259" name="Oval 35">
            <a:extLst>
              <a:ext uri="{FF2B5EF4-FFF2-40B4-BE49-F238E27FC236}">
                <a16:creationId xmlns:a16="http://schemas.microsoft.com/office/drawing/2014/main" id="{43BB5ACF-DBD5-8470-BD99-D017C434DE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0413" y="4759325"/>
            <a:ext cx="128587" cy="128588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48260" name="Text Box 36">
            <a:extLst>
              <a:ext uri="{FF2B5EF4-FFF2-40B4-BE49-F238E27FC236}">
                <a16:creationId xmlns:a16="http://schemas.microsoft.com/office/drawing/2014/main" id="{C09EA8AC-8537-77C1-25E1-8AC8000C0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4364038"/>
            <a:ext cx="1528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listenfd(3)</a:t>
            </a:r>
          </a:p>
        </p:txBody>
      </p:sp>
      <p:grpSp>
        <p:nvGrpSpPr>
          <p:cNvPr id="5" name="Group 37">
            <a:extLst>
              <a:ext uri="{FF2B5EF4-FFF2-40B4-BE49-F238E27FC236}">
                <a16:creationId xmlns:a16="http://schemas.microsoft.com/office/drawing/2014/main" id="{79FBDA4F-E78C-7474-3B0A-102BE6A9E36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267200"/>
            <a:ext cx="1695450" cy="866775"/>
            <a:chOff x="296" y="993"/>
            <a:chExt cx="1068" cy="546"/>
          </a:xfrm>
        </p:grpSpPr>
        <p:sp>
          <p:nvSpPr>
            <p:cNvPr id="39959" name="Oval 38">
              <a:extLst>
                <a:ext uri="{FF2B5EF4-FFF2-40B4-BE49-F238E27FC236}">
                  <a16:creationId xmlns:a16="http://schemas.microsoft.com/office/drawing/2014/main" id="{2D2CC4C0-287E-9A7F-8FFD-1A1D6A0703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0" y="1230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9960" name="Rectangle 39">
              <a:extLst>
                <a:ext uri="{FF2B5EF4-FFF2-40B4-BE49-F238E27FC236}">
                  <a16:creationId xmlns:a16="http://schemas.microsoft.com/office/drawing/2014/main" id="{80206D91-A9A2-49D8-D457-38891F6DB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993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Client1</a:t>
              </a:r>
            </a:p>
          </p:txBody>
        </p:sp>
        <p:sp>
          <p:nvSpPr>
            <p:cNvPr id="39961" name="Text Box 40">
              <a:extLst>
                <a:ext uri="{FF2B5EF4-FFF2-40B4-BE49-F238E27FC236}">
                  <a16:creationId xmlns:a16="http://schemas.microsoft.com/office/drawing/2014/main" id="{FF94E86F-99E9-C62D-83B1-F111B5292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1327"/>
              <a:ext cx="7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clientfd</a:t>
              </a:r>
            </a:p>
          </p:txBody>
        </p:sp>
      </p:grpSp>
      <p:sp>
        <p:nvSpPr>
          <p:cNvPr id="948265" name="Rectangle 41">
            <a:extLst>
              <a:ext uri="{FF2B5EF4-FFF2-40B4-BE49-F238E27FC236}">
                <a16:creationId xmlns:a16="http://schemas.microsoft.com/office/drawing/2014/main" id="{F203100C-5378-5CC5-62C2-AD5BFAA18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4687888"/>
            <a:ext cx="1058862" cy="581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>
            <a:lvl1pPr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Server</a:t>
            </a:r>
          </a:p>
        </p:txBody>
      </p:sp>
      <p:grpSp>
        <p:nvGrpSpPr>
          <p:cNvPr id="6" name="Group 42">
            <a:extLst>
              <a:ext uri="{FF2B5EF4-FFF2-40B4-BE49-F238E27FC236}">
                <a16:creationId xmlns:a16="http://schemas.microsoft.com/office/drawing/2014/main" id="{EFFD2957-1A13-0EA1-AA57-3212858DA5A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181600"/>
            <a:ext cx="1695450" cy="866775"/>
            <a:chOff x="296" y="993"/>
            <a:chExt cx="1068" cy="546"/>
          </a:xfrm>
        </p:grpSpPr>
        <p:sp>
          <p:nvSpPr>
            <p:cNvPr id="39956" name="Oval 43">
              <a:extLst>
                <a:ext uri="{FF2B5EF4-FFF2-40B4-BE49-F238E27FC236}">
                  <a16:creationId xmlns:a16="http://schemas.microsoft.com/office/drawing/2014/main" id="{BC031694-CC9E-7D0E-987E-D811B01633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0" y="1230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9957" name="Rectangle 44">
              <a:extLst>
                <a:ext uri="{FF2B5EF4-FFF2-40B4-BE49-F238E27FC236}">
                  <a16:creationId xmlns:a16="http://schemas.microsoft.com/office/drawing/2014/main" id="{C6D7F711-D6F5-3101-5B11-D2BA7BC4C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993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Client2</a:t>
              </a:r>
            </a:p>
          </p:txBody>
        </p:sp>
        <p:sp>
          <p:nvSpPr>
            <p:cNvPr id="39958" name="Text Box 45">
              <a:extLst>
                <a:ext uri="{FF2B5EF4-FFF2-40B4-BE49-F238E27FC236}">
                  <a16:creationId xmlns:a16="http://schemas.microsoft.com/office/drawing/2014/main" id="{FC1E78E3-EEA5-4E68-947B-C55567671B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1327"/>
              <a:ext cx="7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clientfd</a:t>
              </a:r>
            </a:p>
          </p:txBody>
        </p:sp>
      </p:grpSp>
      <p:sp>
        <p:nvSpPr>
          <p:cNvPr id="948270" name="Line 46">
            <a:extLst>
              <a:ext uri="{FF2B5EF4-FFF2-40B4-BE49-F238E27FC236}">
                <a16:creationId xmlns:a16="http://schemas.microsoft.com/office/drawing/2014/main" id="{31507695-D2E3-82E3-2586-F4B2F5AB56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16088" y="3886200"/>
            <a:ext cx="1598612" cy="801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41" grpId="0"/>
      <p:bldP spid="948259" grpId="0" animBg="1"/>
      <p:bldP spid="948260" grpId="0"/>
      <p:bldP spid="9482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2">
            <a:extLst>
              <a:ext uri="{FF2B5EF4-FFF2-40B4-BE49-F238E27FC236}">
                <a16:creationId xmlns:a16="http://schemas.microsoft.com/office/drawing/2014/main" id="{12077F1E-D23D-491B-E22A-4AB52E49346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" name="Footer Placeholder 3">
            <a:extLst>
              <a:ext uri="{FF2B5EF4-FFF2-40B4-BE49-F238E27FC236}">
                <a16:creationId xmlns:a16="http://schemas.microsoft.com/office/drawing/2014/main" id="{16FEC606-7516-444B-997D-2BA76044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41987" name="Slide Number Placeholder 4">
            <a:extLst>
              <a:ext uri="{FF2B5EF4-FFF2-40B4-BE49-F238E27FC236}">
                <a16:creationId xmlns:a16="http://schemas.microsoft.com/office/drawing/2014/main" id="{5D865E1E-9946-C150-F6DF-BC1B688E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F163D4-3205-4371-88E8-829FC5351207}" type="slidenum">
              <a:rPr lang="en-US" altLang="en-US">
                <a:latin typeface="Arial" panose="020B0604020202020204" pitchFamily="34" charset="0"/>
              </a:rPr>
              <a:pPr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467B9889-C16F-1FE3-6698-260C029A6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Process-based Server Illustrated</a:t>
            </a:r>
          </a:p>
        </p:txBody>
      </p:sp>
      <p:sp>
        <p:nvSpPr>
          <p:cNvPr id="41989" name="Text Box 11">
            <a:extLst>
              <a:ext uri="{FF2B5EF4-FFF2-40B4-BE49-F238E27FC236}">
                <a16:creationId xmlns:a16="http://schemas.microsoft.com/office/drawing/2014/main" id="{AA6B60F6-C7F0-0295-4E09-D697AAE7D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2454275"/>
            <a:ext cx="386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3. Server accepts another connection request (from Client2)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grpSp>
        <p:nvGrpSpPr>
          <p:cNvPr id="41990" name="Group 12">
            <a:extLst>
              <a:ext uri="{FF2B5EF4-FFF2-40B4-BE49-F238E27FC236}">
                <a16:creationId xmlns:a16="http://schemas.microsoft.com/office/drawing/2014/main" id="{46E7399F-6BA8-C659-0941-EB6D1E2615EE}"/>
              </a:ext>
            </a:extLst>
          </p:cNvPr>
          <p:cNvGrpSpPr>
            <a:grpSpLocks/>
          </p:cNvGrpSpPr>
          <p:nvPr/>
        </p:nvGrpSpPr>
        <p:grpSpPr bwMode="auto">
          <a:xfrm>
            <a:off x="3067050" y="1190625"/>
            <a:ext cx="1428750" cy="892175"/>
            <a:chOff x="1932" y="3315"/>
            <a:chExt cx="900" cy="562"/>
          </a:xfrm>
        </p:grpSpPr>
        <p:sp>
          <p:nvSpPr>
            <p:cNvPr id="42026" name="Rectangle 13">
              <a:extLst>
                <a:ext uri="{FF2B5EF4-FFF2-40B4-BE49-F238E27FC236}">
                  <a16:creationId xmlns:a16="http://schemas.microsoft.com/office/drawing/2014/main" id="{C5817B4C-406B-B042-E2E2-9C3DD1EBF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3315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Child 1</a:t>
              </a:r>
            </a:p>
          </p:txBody>
        </p:sp>
        <p:sp>
          <p:nvSpPr>
            <p:cNvPr id="42027" name="Oval 14">
              <a:extLst>
                <a:ext uri="{FF2B5EF4-FFF2-40B4-BE49-F238E27FC236}">
                  <a16:creationId xmlns:a16="http://schemas.microsoft.com/office/drawing/2014/main" id="{AE61C3CB-FF22-58D7-5B98-5384956C4A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88" y="3568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2028" name="Text Box 15">
              <a:extLst>
                <a:ext uri="{FF2B5EF4-FFF2-40B4-BE49-F238E27FC236}">
                  <a16:creationId xmlns:a16="http://schemas.microsoft.com/office/drawing/2014/main" id="{6726FE80-2902-01D5-B961-278CA12983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2" y="3665"/>
              <a:ext cx="8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connfd(4)</a:t>
              </a:r>
            </a:p>
          </p:txBody>
        </p:sp>
      </p:grpSp>
      <p:sp>
        <p:nvSpPr>
          <p:cNvPr id="41991" name="Line 20">
            <a:extLst>
              <a:ext uri="{FF2B5EF4-FFF2-40B4-BE49-F238E27FC236}">
                <a16:creationId xmlns:a16="http://schemas.microsoft.com/office/drawing/2014/main" id="{E384CDC5-8918-76D3-62AE-59A37B15C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609850"/>
            <a:ext cx="1700213" cy="4206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21">
            <a:extLst>
              <a:ext uri="{FF2B5EF4-FFF2-40B4-BE49-F238E27FC236}">
                <a16:creationId xmlns:a16="http://schemas.microsoft.com/office/drawing/2014/main" id="{D46A1378-F42F-FBD2-AD09-FA4EE97AA7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0413" y="2520950"/>
            <a:ext cx="128587" cy="128588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3" name="Text Box 22">
            <a:extLst>
              <a:ext uri="{FF2B5EF4-FFF2-40B4-BE49-F238E27FC236}">
                <a16:creationId xmlns:a16="http://schemas.microsoft.com/office/drawing/2014/main" id="{C1CB64C5-E153-F083-7FF5-464C4D95F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2125663"/>
            <a:ext cx="1528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listenfd(3)</a:t>
            </a:r>
          </a:p>
        </p:txBody>
      </p:sp>
      <p:grpSp>
        <p:nvGrpSpPr>
          <p:cNvPr id="41994" name="Group 23">
            <a:extLst>
              <a:ext uri="{FF2B5EF4-FFF2-40B4-BE49-F238E27FC236}">
                <a16:creationId xmlns:a16="http://schemas.microsoft.com/office/drawing/2014/main" id="{29E207A4-C76C-2465-CA1F-42B9CC8C85C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028825"/>
            <a:ext cx="1695450" cy="866775"/>
            <a:chOff x="296" y="993"/>
            <a:chExt cx="1068" cy="546"/>
          </a:xfrm>
        </p:grpSpPr>
        <p:sp>
          <p:nvSpPr>
            <p:cNvPr id="42023" name="Oval 24">
              <a:extLst>
                <a:ext uri="{FF2B5EF4-FFF2-40B4-BE49-F238E27FC236}">
                  <a16:creationId xmlns:a16="http://schemas.microsoft.com/office/drawing/2014/main" id="{C6C4344D-26E3-250C-A7F0-2DA7FA9C4D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0" y="1230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2024" name="Rectangle 25">
              <a:extLst>
                <a:ext uri="{FF2B5EF4-FFF2-40B4-BE49-F238E27FC236}">
                  <a16:creationId xmlns:a16="http://schemas.microsoft.com/office/drawing/2014/main" id="{928ED702-7A63-4FD2-0A3F-504C059CB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993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Client1</a:t>
              </a:r>
            </a:p>
          </p:txBody>
        </p:sp>
        <p:sp>
          <p:nvSpPr>
            <p:cNvPr id="42025" name="Text Box 26">
              <a:extLst>
                <a:ext uri="{FF2B5EF4-FFF2-40B4-BE49-F238E27FC236}">
                  <a16:creationId xmlns:a16="http://schemas.microsoft.com/office/drawing/2014/main" id="{8F747332-955D-67B6-6136-6CCF4E9DAB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1327"/>
              <a:ext cx="7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clientfd</a:t>
              </a:r>
            </a:p>
          </p:txBody>
        </p:sp>
      </p:grpSp>
      <p:sp>
        <p:nvSpPr>
          <p:cNvPr id="41995" name="Rectangle 27">
            <a:extLst>
              <a:ext uri="{FF2B5EF4-FFF2-40B4-BE49-F238E27FC236}">
                <a16:creationId xmlns:a16="http://schemas.microsoft.com/office/drawing/2014/main" id="{3C94E841-7EDA-1AF5-EAA1-0BCB637DF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2449513"/>
            <a:ext cx="1058862" cy="581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>
            <a:lvl1pPr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Server</a:t>
            </a:r>
          </a:p>
        </p:txBody>
      </p:sp>
      <p:grpSp>
        <p:nvGrpSpPr>
          <p:cNvPr id="41996" name="Group 28">
            <a:extLst>
              <a:ext uri="{FF2B5EF4-FFF2-40B4-BE49-F238E27FC236}">
                <a16:creationId xmlns:a16="http://schemas.microsoft.com/office/drawing/2014/main" id="{20A42D68-C4FE-E001-088B-5CFF95B7B89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943225"/>
            <a:ext cx="1695450" cy="866775"/>
            <a:chOff x="296" y="993"/>
            <a:chExt cx="1068" cy="546"/>
          </a:xfrm>
        </p:grpSpPr>
        <p:sp>
          <p:nvSpPr>
            <p:cNvPr id="42020" name="Oval 29">
              <a:extLst>
                <a:ext uri="{FF2B5EF4-FFF2-40B4-BE49-F238E27FC236}">
                  <a16:creationId xmlns:a16="http://schemas.microsoft.com/office/drawing/2014/main" id="{FB7E684E-5628-A0BA-0848-5FA4774F7F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0" y="1230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2021" name="Rectangle 30">
              <a:extLst>
                <a:ext uri="{FF2B5EF4-FFF2-40B4-BE49-F238E27FC236}">
                  <a16:creationId xmlns:a16="http://schemas.microsoft.com/office/drawing/2014/main" id="{CDEB4BD1-8411-F9BA-B58A-E526D2A94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993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Client2</a:t>
              </a:r>
            </a:p>
          </p:txBody>
        </p:sp>
        <p:sp>
          <p:nvSpPr>
            <p:cNvPr id="42022" name="Text Box 31">
              <a:extLst>
                <a:ext uri="{FF2B5EF4-FFF2-40B4-BE49-F238E27FC236}">
                  <a16:creationId xmlns:a16="http://schemas.microsoft.com/office/drawing/2014/main" id="{1FA26215-3B6F-681F-6440-FD0DFD8EA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1327"/>
              <a:ext cx="7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clientfd</a:t>
              </a:r>
            </a:p>
          </p:txBody>
        </p:sp>
      </p:grpSp>
      <p:sp>
        <p:nvSpPr>
          <p:cNvPr id="41997" name="Line 32">
            <a:extLst>
              <a:ext uri="{FF2B5EF4-FFF2-40B4-BE49-F238E27FC236}">
                <a16:creationId xmlns:a16="http://schemas.microsoft.com/office/drawing/2014/main" id="{707F0D54-0311-A404-643C-1EA383AF8D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16088" y="1647825"/>
            <a:ext cx="1598612" cy="801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9281" name="Text Box 33">
            <a:extLst>
              <a:ext uri="{FF2B5EF4-FFF2-40B4-BE49-F238E27FC236}">
                <a16:creationId xmlns:a16="http://schemas.microsoft.com/office/drawing/2014/main" id="{E2DC8524-11D2-CACC-00B0-6F4920CAD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4692650"/>
            <a:ext cx="386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4. Server forks another child process to service Client2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grpSp>
        <p:nvGrpSpPr>
          <p:cNvPr id="5" name="Group 34">
            <a:extLst>
              <a:ext uri="{FF2B5EF4-FFF2-40B4-BE49-F238E27FC236}">
                <a16:creationId xmlns:a16="http://schemas.microsoft.com/office/drawing/2014/main" id="{40AE119B-A2CA-424A-72E5-493F87683127}"/>
              </a:ext>
            </a:extLst>
          </p:cNvPr>
          <p:cNvGrpSpPr>
            <a:grpSpLocks/>
          </p:cNvGrpSpPr>
          <p:nvPr/>
        </p:nvGrpSpPr>
        <p:grpSpPr bwMode="auto">
          <a:xfrm>
            <a:off x="3067050" y="3581400"/>
            <a:ext cx="1428750" cy="892175"/>
            <a:chOff x="1932" y="3315"/>
            <a:chExt cx="900" cy="562"/>
          </a:xfrm>
        </p:grpSpPr>
        <p:sp>
          <p:nvSpPr>
            <p:cNvPr id="42017" name="Rectangle 35">
              <a:extLst>
                <a:ext uri="{FF2B5EF4-FFF2-40B4-BE49-F238E27FC236}">
                  <a16:creationId xmlns:a16="http://schemas.microsoft.com/office/drawing/2014/main" id="{644630E7-9098-2F10-BF80-399CBAB40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3315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Child 1</a:t>
              </a:r>
            </a:p>
          </p:txBody>
        </p:sp>
        <p:sp>
          <p:nvSpPr>
            <p:cNvPr id="42018" name="Oval 36">
              <a:extLst>
                <a:ext uri="{FF2B5EF4-FFF2-40B4-BE49-F238E27FC236}">
                  <a16:creationId xmlns:a16="http://schemas.microsoft.com/office/drawing/2014/main" id="{40F284C6-4765-6857-5CFC-814580AB615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88" y="3568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2019" name="Text Box 37">
              <a:extLst>
                <a:ext uri="{FF2B5EF4-FFF2-40B4-BE49-F238E27FC236}">
                  <a16:creationId xmlns:a16="http://schemas.microsoft.com/office/drawing/2014/main" id="{B726AF00-5258-83A5-046D-772B7E958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2" y="3665"/>
              <a:ext cx="8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connfd(4)</a:t>
              </a:r>
            </a:p>
          </p:txBody>
        </p:sp>
      </p:grpSp>
      <p:sp>
        <p:nvSpPr>
          <p:cNvPr id="949287" name="Oval 39">
            <a:extLst>
              <a:ext uri="{FF2B5EF4-FFF2-40B4-BE49-F238E27FC236}">
                <a16:creationId xmlns:a16="http://schemas.microsoft.com/office/drawing/2014/main" id="{051BE457-44E9-34FE-2D6A-A029CAA64A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0413" y="4759325"/>
            <a:ext cx="128587" cy="128588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49288" name="Text Box 40">
            <a:extLst>
              <a:ext uri="{FF2B5EF4-FFF2-40B4-BE49-F238E27FC236}">
                <a16:creationId xmlns:a16="http://schemas.microsoft.com/office/drawing/2014/main" id="{7DE3A353-8392-CF55-DF48-A3E933F36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4364038"/>
            <a:ext cx="1528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listenfd(3)</a:t>
            </a:r>
          </a:p>
        </p:txBody>
      </p:sp>
      <p:grpSp>
        <p:nvGrpSpPr>
          <p:cNvPr id="6" name="Group 41">
            <a:extLst>
              <a:ext uri="{FF2B5EF4-FFF2-40B4-BE49-F238E27FC236}">
                <a16:creationId xmlns:a16="http://schemas.microsoft.com/office/drawing/2014/main" id="{A85A109A-E017-26E0-97C3-008903C80C6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267200"/>
            <a:ext cx="1695450" cy="866775"/>
            <a:chOff x="296" y="993"/>
            <a:chExt cx="1068" cy="546"/>
          </a:xfrm>
        </p:grpSpPr>
        <p:sp>
          <p:nvSpPr>
            <p:cNvPr id="42014" name="Oval 42">
              <a:extLst>
                <a:ext uri="{FF2B5EF4-FFF2-40B4-BE49-F238E27FC236}">
                  <a16:creationId xmlns:a16="http://schemas.microsoft.com/office/drawing/2014/main" id="{C82BC151-5180-3EA0-3AB3-9637CD7E9A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0" y="1230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2015" name="Rectangle 43">
              <a:extLst>
                <a:ext uri="{FF2B5EF4-FFF2-40B4-BE49-F238E27FC236}">
                  <a16:creationId xmlns:a16="http://schemas.microsoft.com/office/drawing/2014/main" id="{2C3DBAEA-A3F2-5833-F284-939F79AAB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993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Client1</a:t>
              </a:r>
            </a:p>
          </p:txBody>
        </p:sp>
        <p:sp>
          <p:nvSpPr>
            <p:cNvPr id="42016" name="Text Box 44">
              <a:extLst>
                <a:ext uri="{FF2B5EF4-FFF2-40B4-BE49-F238E27FC236}">
                  <a16:creationId xmlns:a16="http://schemas.microsoft.com/office/drawing/2014/main" id="{EE18E869-1C95-3018-2985-14694B6A75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1327"/>
              <a:ext cx="7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clientfd</a:t>
              </a:r>
            </a:p>
          </p:txBody>
        </p:sp>
      </p:grpSp>
      <p:sp>
        <p:nvSpPr>
          <p:cNvPr id="949293" name="Rectangle 45">
            <a:extLst>
              <a:ext uri="{FF2B5EF4-FFF2-40B4-BE49-F238E27FC236}">
                <a16:creationId xmlns:a16="http://schemas.microsoft.com/office/drawing/2014/main" id="{6520A2D9-4B00-E230-7580-88B143DDF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4687888"/>
            <a:ext cx="1058862" cy="581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>
            <a:lvl1pPr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Server</a:t>
            </a:r>
          </a:p>
        </p:txBody>
      </p:sp>
      <p:grpSp>
        <p:nvGrpSpPr>
          <p:cNvPr id="7" name="Group 46">
            <a:extLst>
              <a:ext uri="{FF2B5EF4-FFF2-40B4-BE49-F238E27FC236}">
                <a16:creationId xmlns:a16="http://schemas.microsoft.com/office/drawing/2014/main" id="{E9254DD4-7246-E30B-A145-EB277636CC3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181600"/>
            <a:ext cx="1695450" cy="866775"/>
            <a:chOff x="296" y="993"/>
            <a:chExt cx="1068" cy="546"/>
          </a:xfrm>
        </p:grpSpPr>
        <p:sp>
          <p:nvSpPr>
            <p:cNvPr id="42011" name="Oval 47">
              <a:extLst>
                <a:ext uri="{FF2B5EF4-FFF2-40B4-BE49-F238E27FC236}">
                  <a16:creationId xmlns:a16="http://schemas.microsoft.com/office/drawing/2014/main" id="{61182761-3149-3B12-BD2D-E31B93A8D5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0" y="1230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2012" name="Rectangle 48">
              <a:extLst>
                <a:ext uri="{FF2B5EF4-FFF2-40B4-BE49-F238E27FC236}">
                  <a16:creationId xmlns:a16="http://schemas.microsoft.com/office/drawing/2014/main" id="{F503AC80-72A4-0306-C1A4-42F3A843B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993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Client2</a:t>
              </a:r>
            </a:p>
          </p:txBody>
        </p:sp>
        <p:sp>
          <p:nvSpPr>
            <p:cNvPr id="42013" name="Text Box 49">
              <a:extLst>
                <a:ext uri="{FF2B5EF4-FFF2-40B4-BE49-F238E27FC236}">
                  <a16:creationId xmlns:a16="http://schemas.microsoft.com/office/drawing/2014/main" id="{11DF424A-8C1F-32E5-F197-F4068CB25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1327"/>
              <a:ext cx="7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clientfd</a:t>
              </a:r>
            </a:p>
          </p:txBody>
        </p:sp>
      </p:grpSp>
      <p:sp>
        <p:nvSpPr>
          <p:cNvPr id="949298" name="Line 50">
            <a:extLst>
              <a:ext uri="{FF2B5EF4-FFF2-40B4-BE49-F238E27FC236}">
                <a16:creationId xmlns:a16="http://schemas.microsoft.com/office/drawing/2014/main" id="{03376351-CD5C-2873-433A-1C20798708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16088" y="4067175"/>
            <a:ext cx="1598612" cy="625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51">
            <a:extLst>
              <a:ext uri="{FF2B5EF4-FFF2-40B4-BE49-F238E27FC236}">
                <a16:creationId xmlns:a16="http://schemas.microsoft.com/office/drawing/2014/main" id="{E0D90E54-097F-E06A-61BC-1FC6A37AC478}"/>
              </a:ext>
            </a:extLst>
          </p:cNvPr>
          <p:cNvGrpSpPr>
            <a:grpSpLocks/>
          </p:cNvGrpSpPr>
          <p:nvPr/>
        </p:nvGrpSpPr>
        <p:grpSpPr bwMode="auto">
          <a:xfrm>
            <a:off x="3067050" y="5508625"/>
            <a:ext cx="1428750" cy="892175"/>
            <a:chOff x="1932" y="3315"/>
            <a:chExt cx="900" cy="562"/>
          </a:xfrm>
        </p:grpSpPr>
        <p:sp>
          <p:nvSpPr>
            <p:cNvPr id="42008" name="Rectangle 52">
              <a:extLst>
                <a:ext uri="{FF2B5EF4-FFF2-40B4-BE49-F238E27FC236}">
                  <a16:creationId xmlns:a16="http://schemas.microsoft.com/office/drawing/2014/main" id="{C7F4BAB7-F7BC-9DD7-7BD2-0DC65324B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3315"/>
              <a:ext cx="667" cy="3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/>
            <a:lstStyle>
              <a:lvl1pPr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Child 2</a:t>
              </a:r>
            </a:p>
          </p:txBody>
        </p:sp>
        <p:sp>
          <p:nvSpPr>
            <p:cNvPr id="42009" name="Oval 53">
              <a:extLst>
                <a:ext uri="{FF2B5EF4-FFF2-40B4-BE49-F238E27FC236}">
                  <a16:creationId xmlns:a16="http://schemas.microsoft.com/office/drawing/2014/main" id="{7AE31180-DD9A-1650-E87C-2272005CA1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88" y="3568"/>
              <a:ext cx="81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2010" name="Text Box 54">
              <a:extLst>
                <a:ext uri="{FF2B5EF4-FFF2-40B4-BE49-F238E27FC236}">
                  <a16:creationId xmlns:a16="http://schemas.microsoft.com/office/drawing/2014/main" id="{06D945DC-A499-D523-7A5D-8F55FAFCA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2" y="3665"/>
              <a:ext cx="8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>
                  <a:latin typeface="Courier New" panose="02070309020205020404" pitchFamily="49" charset="0"/>
                </a:rPr>
                <a:t>connfd(5)</a:t>
              </a:r>
            </a:p>
          </p:txBody>
        </p:sp>
      </p:grpSp>
      <p:sp>
        <p:nvSpPr>
          <p:cNvPr id="949303" name="Line 55">
            <a:extLst>
              <a:ext uri="{FF2B5EF4-FFF2-40B4-BE49-F238E27FC236}">
                <a16:creationId xmlns:a16="http://schemas.microsoft.com/office/drawing/2014/main" id="{AD4C5CC6-94FD-0BD0-BDF3-C92AC9969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6088" y="5638800"/>
            <a:ext cx="1584325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81" grpId="0"/>
      <p:bldP spid="949287" grpId="0" animBg="1"/>
      <p:bldP spid="949288" grpId="0"/>
      <p:bldP spid="94929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>
            <a:extLst>
              <a:ext uri="{FF2B5EF4-FFF2-40B4-BE49-F238E27FC236}">
                <a16:creationId xmlns:a16="http://schemas.microsoft.com/office/drawing/2014/main" id="{35D0FD22-C25A-3B9D-F09D-A4EA3F428B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74155-344C-5744-9719-575FFF37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BBDC35BA-71AC-1D6B-BA82-572F033E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CD61F2-BDFC-4229-9C13-2A830717309F}" type="slidenum">
              <a:rPr lang="en-US" altLang="en-US">
                <a:latin typeface="Arial" panose="020B0604020202020204" pitchFamily="34" charset="0"/>
              </a:rPr>
              <a:pPr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19A911BE-D09B-5E07-75F2-236AD5667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Issues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BD969889-F26C-042C-EA75-9D159E85C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Server should restart </a:t>
            </a:r>
            <a:r>
              <a:rPr lang="en-US" altLang="en-US" sz="2000" dirty="0">
                <a:latin typeface="Courier New"/>
              </a:rPr>
              <a:t>accept</a:t>
            </a:r>
            <a:r>
              <a:rPr lang="en-US" altLang="en-US" sz="2000" dirty="0"/>
              <a:t> call if it is interrupted by a transfer of control to the </a:t>
            </a:r>
            <a:r>
              <a:rPr lang="en-US" altLang="en-US" sz="2000" dirty="0">
                <a:latin typeface="Courier New"/>
              </a:rPr>
              <a:t>SIGCHLD</a:t>
            </a:r>
            <a:r>
              <a:rPr lang="en-US" altLang="en-US" sz="2000" dirty="0"/>
              <a:t> handler</a:t>
            </a:r>
          </a:p>
          <a:p>
            <a:pPr lvl="1" indent="-290195" eaLnBrk="1" hangingPunct="1"/>
            <a:r>
              <a:rPr lang="en-US" altLang="en-US" sz="1800" dirty="0"/>
              <a:t>Not necessary for systems with POSIX signal handling</a:t>
            </a:r>
          </a:p>
          <a:p>
            <a:pPr marL="1033145" lvl="2" indent="-280670" eaLnBrk="1" hangingPunct="1"/>
            <a:r>
              <a:rPr lang="en-US" altLang="en-US" sz="1600" dirty="0" err="1">
                <a:latin typeface="Courier New"/>
              </a:rPr>
              <a:t>sigaction</a:t>
            </a:r>
            <a:r>
              <a:rPr lang="en-US" altLang="en-US" sz="1600" dirty="0">
                <a:latin typeface="Courier New"/>
              </a:rPr>
              <a:t> can</a:t>
            </a:r>
            <a:r>
              <a:rPr lang="en-US" altLang="en-US" sz="1600" dirty="0"/>
              <a:t> tell kernel to automatically restart </a:t>
            </a:r>
            <a:r>
              <a:rPr lang="en-US" altLang="en-US" sz="1600" dirty="0">
                <a:latin typeface="Courier New"/>
              </a:rPr>
              <a:t>accept</a:t>
            </a:r>
          </a:p>
          <a:p>
            <a:pPr lvl="1" indent="-290195" eaLnBrk="1" hangingPunct="1"/>
            <a:r>
              <a:rPr lang="en-US" altLang="en-US" sz="1800" dirty="0"/>
              <a:t>Otherwise, required for portability on some Unix systems</a:t>
            </a:r>
          </a:p>
          <a:p>
            <a:pPr eaLnBrk="1" hangingPunct="1"/>
            <a:r>
              <a:rPr lang="en-US" altLang="en-US" sz="2000" dirty="0"/>
              <a:t>Server must reap zombie children</a:t>
            </a:r>
          </a:p>
          <a:p>
            <a:pPr lvl="1" indent="-290195" eaLnBrk="1" hangingPunct="1"/>
            <a:r>
              <a:rPr lang="en-US" altLang="en-US" sz="1800" dirty="0"/>
              <a:t>Avoids fatal resource (process) leak</a:t>
            </a:r>
          </a:p>
          <a:p>
            <a:pPr eaLnBrk="1" hangingPunct="1"/>
            <a:r>
              <a:rPr lang="en-US" altLang="en-US" sz="2000" dirty="0"/>
              <a:t>Server must close its copy of </a:t>
            </a:r>
            <a:r>
              <a:rPr lang="en-US" altLang="en-US" sz="2000" dirty="0" err="1">
                <a:latin typeface="Courier New"/>
              </a:rPr>
              <a:t>connfd</a:t>
            </a:r>
          </a:p>
          <a:p>
            <a:pPr lvl="1" indent="-290195" eaLnBrk="1" hangingPunct="1"/>
            <a:r>
              <a:rPr lang="en-US" altLang="en-US" sz="1800" dirty="0"/>
              <a:t>Kernel keeps reference count for each socket</a:t>
            </a:r>
          </a:p>
          <a:p>
            <a:pPr lvl="1" indent="-290195" eaLnBrk="1" hangingPunct="1"/>
            <a:r>
              <a:rPr lang="en-US" altLang="en-US" sz="1800" dirty="0"/>
              <a:t>After </a:t>
            </a:r>
            <a:r>
              <a:rPr lang="en-US" altLang="en-US" sz="1800" dirty="0">
                <a:latin typeface="Courier New"/>
              </a:rPr>
              <a:t>fork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refcnt</a:t>
            </a:r>
            <a:r>
              <a:rPr lang="en-US" altLang="en-US" sz="1800" dirty="0"/>
              <a:t>(</a:t>
            </a:r>
            <a:r>
              <a:rPr lang="en-US" altLang="en-US" sz="1800" dirty="0" err="1">
                <a:latin typeface="Courier New"/>
              </a:rPr>
              <a:t>connfd</a:t>
            </a:r>
            <a:r>
              <a:rPr lang="en-US" altLang="en-US" sz="1800" dirty="0"/>
              <a:t>) = 2</a:t>
            </a:r>
          </a:p>
          <a:p>
            <a:pPr lvl="1" indent="-290195" eaLnBrk="1" hangingPunct="1"/>
            <a:r>
              <a:rPr lang="en-US" altLang="en-US" sz="1800" dirty="0"/>
              <a:t>Connection will not be closed until </a:t>
            </a:r>
            <a:r>
              <a:rPr lang="en-US" altLang="en-US" sz="1800" dirty="0" err="1"/>
              <a:t>refcnt</a:t>
            </a:r>
            <a:r>
              <a:rPr lang="en-US" altLang="en-US" sz="1800" dirty="0"/>
              <a:t>(</a:t>
            </a:r>
            <a:r>
              <a:rPr lang="en-US" altLang="en-US" sz="1800" dirty="0" err="1">
                <a:latin typeface="Courier New"/>
              </a:rPr>
              <a:t>connfd</a:t>
            </a:r>
            <a:r>
              <a:rPr lang="en-US" altLang="en-US" sz="1800" dirty="0"/>
              <a:t>) = 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>
            <a:extLst>
              <a:ext uri="{FF2B5EF4-FFF2-40B4-BE49-F238E27FC236}">
                <a16:creationId xmlns:a16="http://schemas.microsoft.com/office/drawing/2014/main" id="{32F85C1F-1AA7-BDEA-4AB2-B66AC0DEC3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68BB7-2261-EE4D-A075-D3A1D281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46083" name="Slide Number Placeholder 5">
            <a:extLst>
              <a:ext uri="{FF2B5EF4-FFF2-40B4-BE49-F238E27FC236}">
                <a16:creationId xmlns:a16="http://schemas.microsoft.com/office/drawing/2014/main" id="{52A951F4-F5CC-F0E8-36CF-809395B4B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0D554C-F9DC-4FB2-A3B4-B7F3DDFCAF75}" type="slidenum">
              <a:rPr lang="en-US" altLang="en-US">
                <a:latin typeface="Arial" panose="020B0604020202020204" pitchFamily="34" charset="0"/>
              </a:rPr>
              <a:pPr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F2CEAECB-A3D3-9741-BD5A-E6FAA3A93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Pros/Cons of Process-Based Designs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8DD96218-1324-795E-AAD6-DA15B0EDD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+ Handles multiple connections concurrently</a:t>
            </a:r>
          </a:p>
          <a:p>
            <a:pPr eaLnBrk="1" hangingPunct="1"/>
            <a:r>
              <a:rPr lang="en-US" altLang="en-US"/>
              <a:t>+ Clean sharing model</a:t>
            </a:r>
          </a:p>
          <a:p>
            <a:pPr lvl="1" eaLnBrk="1" hangingPunct="1"/>
            <a:r>
              <a:rPr lang="en-US" altLang="en-US"/>
              <a:t>descriptors (no)</a:t>
            </a:r>
          </a:p>
          <a:p>
            <a:pPr lvl="1" eaLnBrk="1" hangingPunct="1"/>
            <a:r>
              <a:rPr lang="en-US" altLang="en-US"/>
              <a:t>file tables (yes)</a:t>
            </a:r>
          </a:p>
          <a:p>
            <a:pPr lvl="1" eaLnBrk="1" hangingPunct="1"/>
            <a:r>
              <a:rPr lang="en-US" altLang="en-US"/>
              <a:t>global variables (no)</a:t>
            </a:r>
          </a:p>
          <a:p>
            <a:pPr eaLnBrk="1" hangingPunct="1"/>
            <a:r>
              <a:rPr lang="en-US" altLang="en-US"/>
              <a:t>+ Simple and straightforward</a:t>
            </a:r>
          </a:p>
          <a:p>
            <a:pPr eaLnBrk="1" hangingPunct="1"/>
            <a:r>
              <a:rPr lang="en-US" altLang="en-US"/>
              <a:t>-  Additional overhead for process control</a:t>
            </a:r>
          </a:p>
          <a:p>
            <a:pPr eaLnBrk="1" hangingPunct="1"/>
            <a:r>
              <a:rPr lang="en-US" altLang="en-US"/>
              <a:t>-  Nontrivial to share data between processes</a:t>
            </a:r>
          </a:p>
          <a:p>
            <a:pPr lvl="1" eaLnBrk="1" hangingPunct="1"/>
            <a:r>
              <a:rPr lang="en-US" altLang="en-US"/>
              <a:t>Requires IPC (interprocess communication) mechanisms</a:t>
            </a:r>
          </a:p>
          <a:p>
            <a:pPr lvl="2" eaLnBrk="1" hangingPunct="1"/>
            <a:r>
              <a:rPr lang="en-US" altLang="en-US"/>
              <a:t>Named pipes, shared memory, and semaphores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1920933A-8B2E-F9A2-ED24-125351CBA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Road map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4FE0E9D9-878E-AFF3-D450-5BFE715044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Process-based concurrency</a:t>
            </a:r>
          </a:p>
          <a:p>
            <a:pPr eaLnBrk="1" hangingPunct="1"/>
            <a:r>
              <a:rPr lang="en-US" altLang="en-US">
                <a:solidFill>
                  <a:srgbClr val="660033"/>
                </a:solidFill>
              </a:rPr>
              <a:t>Thread-based concurrency</a:t>
            </a:r>
          </a:p>
          <a:p>
            <a:pPr eaLnBrk="1" hangingPunct="1"/>
            <a:r>
              <a:rPr lang="en-US" altLang="en-US"/>
              <a:t>Safe sharing using semaphore</a:t>
            </a:r>
          </a:p>
          <a:p>
            <a:pPr eaLnBrk="1" hangingPunct="1"/>
            <a:r>
              <a:rPr lang="en-US" altLang="en-US"/>
              <a:t>Event-driven concurrency</a:t>
            </a:r>
          </a:p>
        </p:txBody>
      </p:sp>
      <p:sp>
        <p:nvSpPr>
          <p:cNvPr id="48131" name="Date Placeholder 3">
            <a:extLst>
              <a:ext uri="{FF2B5EF4-FFF2-40B4-BE49-F238E27FC236}">
                <a16:creationId xmlns:a16="http://schemas.microsoft.com/office/drawing/2014/main" id="{61F23C5D-31C7-8B25-6C9B-92D7C32C7F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0F033-AFD5-CE45-A46D-CE2F154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48133" name="Slide Number Placeholder 5">
            <a:extLst>
              <a:ext uri="{FF2B5EF4-FFF2-40B4-BE49-F238E27FC236}">
                <a16:creationId xmlns:a16="http://schemas.microsoft.com/office/drawing/2014/main" id="{EBB9E39B-F0B1-7D4B-1B3B-3655ED73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93C4D8-55F9-4DF0-9916-5D89A431FE10}" type="slidenum">
              <a:rPr lang="en-US" altLang="en-US">
                <a:latin typeface="Arial" panose="020B0604020202020204" pitchFamily="34" charset="0"/>
              </a:rPr>
              <a:pPr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4">
            <a:extLst>
              <a:ext uri="{FF2B5EF4-FFF2-40B4-BE49-F238E27FC236}">
                <a16:creationId xmlns:a16="http://schemas.microsoft.com/office/drawing/2014/main" id="{BCC80887-A362-3DF1-B965-C939984F68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065DD6B1-AFC8-F64A-B82C-5E97A4E9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50179" name="Slide Number Placeholder 6">
            <a:extLst>
              <a:ext uri="{FF2B5EF4-FFF2-40B4-BE49-F238E27FC236}">
                <a16:creationId xmlns:a16="http://schemas.microsoft.com/office/drawing/2014/main" id="{28B4C56D-D2FB-CB73-DBF7-E392D115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676F888A-C011-4AF9-9018-1C1428A1598A}" type="slidenum">
              <a:rPr lang="en-US" altLang="en-US">
                <a:latin typeface="Arial" panose="020B0604020202020204" pitchFamily="34" charset="0"/>
              </a:rPr>
              <a:pPr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94120725-C485-8C24-7BF3-75B3870C0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Traditional View of a Process</a:t>
            </a:r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DDCAB7E1-9BCF-62E0-B6FF-6F2491B3CBB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295400"/>
            <a:ext cx="38862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Process context</a:t>
            </a:r>
          </a:p>
          <a:p>
            <a:pPr lvl="1" eaLnBrk="1" hangingPunct="1"/>
            <a:r>
              <a:rPr lang="en-US" altLang="en-US" sz="1800"/>
              <a:t>Virtual memory (code/data/stack)</a:t>
            </a:r>
          </a:p>
          <a:p>
            <a:pPr lvl="1" eaLnBrk="1" hangingPunct="1"/>
            <a:r>
              <a:rPr lang="en-US" altLang="en-US" sz="1800"/>
              <a:t>Registers</a:t>
            </a:r>
          </a:p>
          <a:p>
            <a:pPr lvl="1" eaLnBrk="1" hangingPunct="1"/>
            <a:r>
              <a:rPr lang="en-US" altLang="en-US" sz="1800"/>
              <a:t>Program counter</a:t>
            </a:r>
          </a:p>
          <a:p>
            <a:pPr lvl="1" eaLnBrk="1" hangingPunct="1"/>
            <a:r>
              <a:rPr lang="en-US" altLang="en-US" sz="1800"/>
              <a:t>Stack pointer</a:t>
            </a:r>
          </a:p>
          <a:p>
            <a:pPr lvl="1" eaLnBrk="1" hangingPunct="1"/>
            <a:r>
              <a:rPr lang="en-US" altLang="en-US" sz="1800"/>
              <a:t>brk pointer</a:t>
            </a:r>
          </a:p>
          <a:p>
            <a:pPr lvl="1" eaLnBrk="1" hangingPunct="1"/>
            <a:r>
              <a:rPr lang="en-US" altLang="en-US" sz="1800"/>
              <a:t>File descriptors</a:t>
            </a:r>
          </a:p>
        </p:txBody>
      </p:sp>
      <p:sp>
        <p:nvSpPr>
          <p:cNvPr id="50182" name="Rectangle 4">
            <a:extLst>
              <a:ext uri="{FF2B5EF4-FFF2-40B4-BE49-F238E27FC236}">
                <a16:creationId xmlns:a16="http://schemas.microsoft.com/office/drawing/2014/main" id="{80A664CA-455D-445C-9D28-FA471DB36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257300"/>
            <a:ext cx="3352800" cy="4953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0183" name="Rectangle 5">
            <a:extLst>
              <a:ext uri="{FF2B5EF4-FFF2-40B4-BE49-F238E27FC236}">
                <a16:creationId xmlns:a16="http://schemas.microsoft.com/office/drawing/2014/main" id="{5139C735-DFDE-3056-DC5D-6F0BADDF1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14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User Stack</a:t>
            </a:r>
          </a:p>
        </p:txBody>
      </p:sp>
      <p:sp>
        <p:nvSpPr>
          <p:cNvPr id="50184" name="Rectangle 6">
            <a:extLst>
              <a:ext uri="{FF2B5EF4-FFF2-40B4-BE49-F238E27FC236}">
                <a16:creationId xmlns:a16="http://schemas.microsoft.com/office/drawing/2014/main" id="{99F16140-365B-CBB6-9CA7-45AEC8C9B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861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Shared Libraries</a:t>
            </a:r>
          </a:p>
        </p:txBody>
      </p:sp>
      <p:sp>
        <p:nvSpPr>
          <p:cNvPr id="50185" name="Rectangle 7">
            <a:extLst>
              <a:ext uri="{FF2B5EF4-FFF2-40B4-BE49-F238E27FC236}">
                <a16:creationId xmlns:a16="http://schemas.microsoft.com/office/drawing/2014/main" id="{C4102D61-5292-412C-9541-7177BB408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81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50186" name="Rectangle 8">
            <a:extLst>
              <a:ext uri="{FF2B5EF4-FFF2-40B4-BE49-F238E27FC236}">
                <a16:creationId xmlns:a16="http://schemas.microsoft.com/office/drawing/2014/main" id="{47F9DEF9-971D-1B75-C704-4CDA3439A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387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Read/Write Data</a:t>
            </a:r>
          </a:p>
        </p:txBody>
      </p:sp>
      <p:sp>
        <p:nvSpPr>
          <p:cNvPr id="50187" name="Rectangle 9">
            <a:extLst>
              <a:ext uri="{FF2B5EF4-FFF2-40B4-BE49-F238E27FC236}">
                <a16:creationId xmlns:a16="http://schemas.microsoft.com/office/drawing/2014/main" id="{7FD1AA35-0252-666A-4C4A-C5E6CC2A0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959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Read-only Code and Data</a:t>
            </a:r>
          </a:p>
        </p:txBody>
      </p:sp>
      <p:sp>
        <p:nvSpPr>
          <p:cNvPr id="50188" name="Rectangle 10">
            <a:extLst>
              <a:ext uri="{FF2B5EF4-FFF2-40B4-BE49-F238E27FC236}">
                <a16:creationId xmlns:a16="http://schemas.microsoft.com/office/drawing/2014/main" id="{861BABEA-5102-B8CA-6F31-FF7AA7DE6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53100"/>
            <a:ext cx="3352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Unused</a:t>
            </a:r>
          </a:p>
        </p:txBody>
      </p:sp>
      <p:sp>
        <p:nvSpPr>
          <p:cNvPr id="50189" name="Line 11">
            <a:extLst>
              <a:ext uri="{FF2B5EF4-FFF2-40B4-BE49-F238E27FC236}">
                <a16:creationId xmlns:a16="http://schemas.microsoft.com/office/drawing/2014/main" id="{9AD5E2A3-0A2D-8A69-752B-297A3CD58A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076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Line 12">
            <a:extLst>
              <a:ext uri="{FF2B5EF4-FFF2-40B4-BE49-F238E27FC236}">
                <a16:creationId xmlns:a16="http://schemas.microsoft.com/office/drawing/2014/main" id="{DA82491D-9FF7-DF6B-97DC-483FA6A08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71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Text Box 13">
            <a:extLst>
              <a:ext uri="{FF2B5EF4-FFF2-40B4-BE49-F238E27FC236}">
                <a16:creationId xmlns:a16="http://schemas.microsoft.com/office/drawing/2014/main" id="{2C9D2E27-F8C4-EF18-6F58-8758A8A76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4425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Courier New" panose="02070309020205020404" pitchFamily="49" charset="0"/>
              </a:rPr>
              <a:t>0x7FFFFFFFFFFF</a:t>
            </a:r>
          </a:p>
        </p:txBody>
      </p:sp>
      <p:sp>
        <p:nvSpPr>
          <p:cNvPr id="50192" name="Text Box 14">
            <a:extLst>
              <a:ext uri="{FF2B5EF4-FFF2-40B4-BE49-F238E27FC236}">
                <a16:creationId xmlns:a16="http://schemas.microsoft.com/office/drawing/2014/main" id="{FACB627C-1EB4-BCB4-7E49-29CCCF9BE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55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%sp</a:t>
            </a:r>
          </a:p>
        </p:txBody>
      </p:sp>
      <p:sp>
        <p:nvSpPr>
          <p:cNvPr id="50193" name="Text Box 17">
            <a:extLst>
              <a:ext uri="{FF2B5EF4-FFF2-40B4-BE49-F238E27FC236}">
                <a16:creationId xmlns:a16="http://schemas.microsoft.com/office/drawing/2014/main" id="{BF549D71-1B1D-BA90-5DAA-17D2F6F4A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83300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Courier New" panose="02070309020205020404" pitchFamily="49" charset="0"/>
              </a:rPr>
              <a:t>0x000000000000</a:t>
            </a:r>
          </a:p>
        </p:txBody>
      </p:sp>
      <p:sp>
        <p:nvSpPr>
          <p:cNvPr id="50194" name="Text Box 19">
            <a:extLst>
              <a:ext uri="{FF2B5EF4-FFF2-40B4-BE49-F238E27FC236}">
                <a16:creationId xmlns:a16="http://schemas.microsoft.com/office/drawing/2014/main" id="{7F753F75-053A-69AF-0DCB-D27ED19C6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59250"/>
            <a:ext cx="55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brk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4">
            <a:extLst>
              <a:ext uri="{FF2B5EF4-FFF2-40B4-BE49-F238E27FC236}">
                <a16:creationId xmlns:a16="http://schemas.microsoft.com/office/drawing/2014/main" id="{FE87568E-DE7F-0C19-0601-B7D0CB221FA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3282A538-E7A2-EF40-83E8-7CB16974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52227" name="Slide Number Placeholder 6">
            <a:extLst>
              <a:ext uri="{FF2B5EF4-FFF2-40B4-BE49-F238E27FC236}">
                <a16:creationId xmlns:a16="http://schemas.microsoft.com/office/drawing/2014/main" id="{3ADBD8AD-E219-E1B3-2443-4FEC55465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3EB247-A8C6-425A-9A5B-6004BF1865E3}" type="slidenum">
              <a:rPr lang="en-US" altLang="en-US">
                <a:latin typeface="Arial" panose="020B0604020202020204" pitchFamily="34" charset="0"/>
              </a:rPr>
              <a:pPr/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0B317F31-A684-DFFD-ABEC-5DAD9D4B9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Alternate View of a Process</a:t>
            </a:r>
          </a:p>
        </p:txBody>
      </p:sp>
      <p:sp>
        <p:nvSpPr>
          <p:cNvPr id="52229" name="Rectangle 3">
            <a:extLst>
              <a:ext uri="{FF2B5EF4-FFF2-40B4-BE49-F238E27FC236}">
                <a16:creationId xmlns:a16="http://schemas.microsoft.com/office/drawing/2014/main" id="{614E3090-1B7B-508B-FFD6-3B06B253924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295400"/>
            <a:ext cx="38862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Process context</a:t>
            </a:r>
          </a:p>
          <a:p>
            <a:pPr lvl="1" eaLnBrk="1" hangingPunct="1"/>
            <a:r>
              <a:rPr lang="en-US" altLang="en-US" sz="1800"/>
              <a:t>Virtual memory (code/data)</a:t>
            </a:r>
          </a:p>
          <a:p>
            <a:pPr lvl="1" eaLnBrk="1" hangingPunct="1"/>
            <a:r>
              <a:rPr lang="en-US" altLang="en-US" sz="1800"/>
              <a:t>brk pointer</a:t>
            </a:r>
          </a:p>
          <a:p>
            <a:pPr lvl="1" eaLnBrk="1" hangingPunct="1"/>
            <a:r>
              <a:rPr lang="en-US" altLang="en-US" sz="1800"/>
              <a:t>File descriptors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Thread context</a:t>
            </a:r>
          </a:p>
          <a:p>
            <a:pPr lvl="1" eaLnBrk="1" hangingPunct="1"/>
            <a:r>
              <a:rPr lang="en-US" altLang="en-US" sz="1800"/>
              <a:t>Registers</a:t>
            </a:r>
          </a:p>
          <a:p>
            <a:pPr lvl="1" eaLnBrk="1" hangingPunct="1"/>
            <a:r>
              <a:rPr lang="en-US" altLang="en-US" sz="1800"/>
              <a:t>Program counter</a:t>
            </a:r>
          </a:p>
          <a:p>
            <a:pPr lvl="1" eaLnBrk="1" hangingPunct="1"/>
            <a:r>
              <a:rPr lang="en-US" altLang="en-US" sz="1800"/>
              <a:t>Stack</a:t>
            </a:r>
          </a:p>
          <a:p>
            <a:pPr lvl="1" eaLnBrk="1" hangingPunct="1"/>
            <a:r>
              <a:rPr lang="en-US" altLang="en-US" sz="1800"/>
              <a:t>Stack pointer</a:t>
            </a:r>
          </a:p>
          <a:p>
            <a:pPr marL="0" indent="0" eaLnBrk="1" hangingPunct="1"/>
            <a:endParaRPr lang="en-US" altLang="en-US" sz="2000"/>
          </a:p>
        </p:txBody>
      </p:sp>
      <p:sp>
        <p:nvSpPr>
          <p:cNvPr id="52230" name="Rectangle 4">
            <a:extLst>
              <a:ext uri="{FF2B5EF4-FFF2-40B4-BE49-F238E27FC236}">
                <a16:creationId xmlns:a16="http://schemas.microsoft.com/office/drawing/2014/main" id="{5E526A76-1A36-3CCC-1DB1-1442964E8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257300"/>
            <a:ext cx="3352800" cy="4953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2231" name="Rectangle 5">
            <a:extLst>
              <a:ext uri="{FF2B5EF4-FFF2-40B4-BE49-F238E27FC236}">
                <a16:creationId xmlns:a16="http://schemas.microsoft.com/office/drawing/2014/main" id="{B36D241F-17DE-0317-EA4A-81615414D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14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User Stack</a:t>
            </a:r>
          </a:p>
        </p:txBody>
      </p:sp>
      <p:sp>
        <p:nvSpPr>
          <p:cNvPr id="52232" name="Rectangle 6">
            <a:extLst>
              <a:ext uri="{FF2B5EF4-FFF2-40B4-BE49-F238E27FC236}">
                <a16:creationId xmlns:a16="http://schemas.microsoft.com/office/drawing/2014/main" id="{628EBB5B-4DBF-8005-B68B-0B49C887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861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Shared Libraries</a:t>
            </a:r>
          </a:p>
        </p:txBody>
      </p:sp>
      <p:sp>
        <p:nvSpPr>
          <p:cNvPr id="52233" name="Rectangle 7">
            <a:extLst>
              <a:ext uri="{FF2B5EF4-FFF2-40B4-BE49-F238E27FC236}">
                <a16:creationId xmlns:a16="http://schemas.microsoft.com/office/drawing/2014/main" id="{ACA47514-462F-FC45-20AF-D856EFB52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81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52234" name="Rectangle 8">
            <a:extLst>
              <a:ext uri="{FF2B5EF4-FFF2-40B4-BE49-F238E27FC236}">
                <a16:creationId xmlns:a16="http://schemas.microsoft.com/office/drawing/2014/main" id="{B23361E0-C655-AC6B-41E5-92E44A758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387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Read/Write Data</a:t>
            </a:r>
          </a:p>
        </p:txBody>
      </p:sp>
      <p:sp>
        <p:nvSpPr>
          <p:cNvPr id="52235" name="Rectangle 9">
            <a:extLst>
              <a:ext uri="{FF2B5EF4-FFF2-40B4-BE49-F238E27FC236}">
                <a16:creationId xmlns:a16="http://schemas.microsoft.com/office/drawing/2014/main" id="{BF68FAE5-662B-0204-A984-882151F95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959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Read-only Code and Data</a:t>
            </a:r>
          </a:p>
        </p:txBody>
      </p:sp>
      <p:sp>
        <p:nvSpPr>
          <p:cNvPr id="52236" name="Rectangle 10">
            <a:extLst>
              <a:ext uri="{FF2B5EF4-FFF2-40B4-BE49-F238E27FC236}">
                <a16:creationId xmlns:a16="http://schemas.microsoft.com/office/drawing/2014/main" id="{1807A0D7-DB4D-B2C3-33ED-D55003580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53100"/>
            <a:ext cx="3352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Unused</a:t>
            </a:r>
          </a:p>
        </p:txBody>
      </p:sp>
      <p:sp>
        <p:nvSpPr>
          <p:cNvPr id="52237" name="Line 11">
            <a:extLst>
              <a:ext uri="{FF2B5EF4-FFF2-40B4-BE49-F238E27FC236}">
                <a16:creationId xmlns:a16="http://schemas.microsoft.com/office/drawing/2014/main" id="{1DE096AE-F1C6-B0E7-A103-FE215E1984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076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2">
            <a:extLst>
              <a:ext uri="{FF2B5EF4-FFF2-40B4-BE49-F238E27FC236}">
                <a16:creationId xmlns:a16="http://schemas.microsoft.com/office/drawing/2014/main" id="{8D64867F-9A30-9415-67AD-689ABCC03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71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Text Box 13">
            <a:extLst>
              <a:ext uri="{FF2B5EF4-FFF2-40B4-BE49-F238E27FC236}">
                <a16:creationId xmlns:a16="http://schemas.microsoft.com/office/drawing/2014/main" id="{9E991644-741B-6784-3326-14D2086C6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4425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Courier New" panose="02070309020205020404" pitchFamily="49" charset="0"/>
              </a:rPr>
              <a:t>0x7FFFFFFFFFFF</a:t>
            </a:r>
          </a:p>
        </p:txBody>
      </p:sp>
      <p:sp>
        <p:nvSpPr>
          <p:cNvPr id="52240" name="Text Box 14">
            <a:extLst>
              <a:ext uri="{FF2B5EF4-FFF2-40B4-BE49-F238E27FC236}">
                <a16:creationId xmlns:a16="http://schemas.microsoft.com/office/drawing/2014/main" id="{E552B486-8315-F4AA-0276-6182463F0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55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%sp</a:t>
            </a:r>
          </a:p>
        </p:txBody>
      </p:sp>
      <p:sp>
        <p:nvSpPr>
          <p:cNvPr id="52241" name="Text Box 17">
            <a:extLst>
              <a:ext uri="{FF2B5EF4-FFF2-40B4-BE49-F238E27FC236}">
                <a16:creationId xmlns:a16="http://schemas.microsoft.com/office/drawing/2014/main" id="{ECBA946F-7BA3-E1BD-AF50-A79702183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83300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Courier New" panose="02070309020205020404" pitchFamily="49" charset="0"/>
              </a:rPr>
              <a:t>0x000000000000</a:t>
            </a:r>
          </a:p>
        </p:txBody>
      </p:sp>
      <p:sp>
        <p:nvSpPr>
          <p:cNvPr id="52242" name="Text Box 19">
            <a:extLst>
              <a:ext uri="{FF2B5EF4-FFF2-40B4-BE49-F238E27FC236}">
                <a16:creationId xmlns:a16="http://schemas.microsoft.com/office/drawing/2014/main" id="{E8413B95-4FD5-8D0B-17F7-55B3EF424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59250"/>
            <a:ext cx="55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brk</a:t>
            </a:r>
          </a:p>
        </p:txBody>
      </p:sp>
      <p:sp>
        <p:nvSpPr>
          <p:cNvPr id="966676" name="Oval 20">
            <a:extLst>
              <a:ext uri="{FF2B5EF4-FFF2-40B4-BE49-F238E27FC236}">
                <a16:creationId xmlns:a16="http://schemas.microsoft.com/office/drawing/2014/main" id="{09F074A4-7756-BE4D-F290-AA741DB0F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31938"/>
            <a:ext cx="4114800" cy="1135062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66677" name="Line 21">
            <a:extLst>
              <a:ext uri="{FF2B5EF4-FFF2-40B4-BE49-F238E27FC236}">
                <a16:creationId xmlns:a16="http://schemas.microsoft.com/office/drawing/2014/main" id="{BC40C032-805F-C3E9-2D1E-AF5C0EDEE7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2476500"/>
            <a:ext cx="609600" cy="8001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7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4">
            <a:extLst>
              <a:ext uri="{FF2B5EF4-FFF2-40B4-BE49-F238E27FC236}">
                <a16:creationId xmlns:a16="http://schemas.microsoft.com/office/drawing/2014/main" id="{A15D02DF-D34C-4CB0-8E0E-1130FA497A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E952C898-3E37-494E-B615-A8B6A575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54275" name="Slide Number Placeholder 6">
            <a:extLst>
              <a:ext uri="{FF2B5EF4-FFF2-40B4-BE49-F238E27FC236}">
                <a16:creationId xmlns:a16="http://schemas.microsoft.com/office/drawing/2014/main" id="{D985AADF-4872-7176-258F-EF15A545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F73F0D-4F0E-4E12-AB97-42EC87D3CBF4}" type="slidenum">
              <a:rPr lang="en-US" altLang="en-US">
                <a:latin typeface="Arial" panose="020B0604020202020204" pitchFamily="34" charset="0"/>
              </a:rPr>
              <a:pPr/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005542F9-F6E3-F69C-9E0B-658766B4C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Process with Multiple Threads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7072714F-66C5-1BB8-5850-0AEFF02F966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295400"/>
            <a:ext cx="3886200" cy="48307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1800"/>
              <a:t>Multiple threads can be associated with a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Each thread shares the same process context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/>
              <a:t>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/>
              <a:t>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/>
              <a:t>brk pointer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/>
              <a:t>File descriptors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Each thread has its own context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/>
              <a:t>Registers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/>
              <a:t>Program counter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/>
              <a:t>Stack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/>
              <a:t>Stack pointer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Each thread has its own logical control flow (sequence of PC values)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Each thread has its own thread id (TID)</a:t>
            </a:r>
          </a:p>
        </p:txBody>
      </p:sp>
      <p:sp>
        <p:nvSpPr>
          <p:cNvPr id="54278" name="Rectangle 4">
            <a:extLst>
              <a:ext uri="{FF2B5EF4-FFF2-40B4-BE49-F238E27FC236}">
                <a16:creationId xmlns:a16="http://schemas.microsoft.com/office/drawing/2014/main" id="{8568B2E4-EDB0-8238-C5DD-F7D1D1F37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257300"/>
            <a:ext cx="3352800" cy="4953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4279" name="Rectangle 5">
            <a:extLst>
              <a:ext uri="{FF2B5EF4-FFF2-40B4-BE49-F238E27FC236}">
                <a16:creationId xmlns:a16="http://schemas.microsoft.com/office/drawing/2014/main" id="{504C3AD5-E82C-B453-DA5B-BB6E3552F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14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User Stack</a:t>
            </a:r>
          </a:p>
        </p:txBody>
      </p:sp>
      <p:sp>
        <p:nvSpPr>
          <p:cNvPr id="54280" name="Rectangle 6">
            <a:extLst>
              <a:ext uri="{FF2B5EF4-FFF2-40B4-BE49-F238E27FC236}">
                <a16:creationId xmlns:a16="http://schemas.microsoft.com/office/drawing/2014/main" id="{5E8EC838-BCC4-2CC8-44B8-81F3B6D6B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861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Shared Libraries</a:t>
            </a:r>
          </a:p>
        </p:txBody>
      </p:sp>
      <p:sp>
        <p:nvSpPr>
          <p:cNvPr id="54281" name="Rectangle 7">
            <a:extLst>
              <a:ext uri="{FF2B5EF4-FFF2-40B4-BE49-F238E27FC236}">
                <a16:creationId xmlns:a16="http://schemas.microsoft.com/office/drawing/2014/main" id="{C397DB7A-146D-6648-1AA5-751C4FB6B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81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54282" name="Rectangle 8">
            <a:extLst>
              <a:ext uri="{FF2B5EF4-FFF2-40B4-BE49-F238E27FC236}">
                <a16:creationId xmlns:a16="http://schemas.microsoft.com/office/drawing/2014/main" id="{FB7F8B3D-AEC2-297B-21D7-01052538A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387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Read/Write Data</a:t>
            </a:r>
          </a:p>
        </p:txBody>
      </p:sp>
      <p:sp>
        <p:nvSpPr>
          <p:cNvPr id="54283" name="Rectangle 9">
            <a:extLst>
              <a:ext uri="{FF2B5EF4-FFF2-40B4-BE49-F238E27FC236}">
                <a16:creationId xmlns:a16="http://schemas.microsoft.com/office/drawing/2014/main" id="{84390655-9D80-C469-848C-FEA97564F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959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Read-only Code and Data</a:t>
            </a:r>
          </a:p>
        </p:txBody>
      </p:sp>
      <p:sp>
        <p:nvSpPr>
          <p:cNvPr id="54284" name="Rectangle 10">
            <a:extLst>
              <a:ext uri="{FF2B5EF4-FFF2-40B4-BE49-F238E27FC236}">
                <a16:creationId xmlns:a16="http://schemas.microsoft.com/office/drawing/2014/main" id="{6AB38F73-D785-2663-828B-7A2D864EA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53100"/>
            <a:ext cx="3352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Unused</a:t>
            </a:r>
          </a:p>
        </p:txBody>
      </p:sp>
      <p:sp>
        <p:nvSpPr>
          <p:cNvPr id="54285" name="Line 11">
            <a:extLst>
              <a:ext uri="{FF2B5EF4-FFF2-40B4-BE49-F238E27FC236}">
                <a16:creationId xmlns:a16="http://schemas.microsoft.com/office/drawing/2014/main" id="{2F8017C2-0D2D-7F8E-1653-C92E8BAA2E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076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2">
            <a:extLst>
              <a:ext uri="{FF2B5EF4-FFF2-40B4-BE49-F238E27FC236}">
                <a16:creationId xmlns:a16="http://schemas.microsoft.com/office/drawing/2014/main" id="{2BE5B968-0CA8-35F3-A7EB-0171840CD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71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Text Box 13">
            <a:extLst>
              <a:ext uri="{FF2B5EF4-FFF2-40B4-BE49-F238E27FC236}">
                <a16:creationId xmlns:a16="http://schemas.microsoft.com/office/drawing/2014/main" id="{CB863758-1EB4-35A2-1E10-8FD210355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4425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Courier New" panose="02070309020205020404" pitchFamily="49" charset="0"/>
              </a:rPr>
              <a:t>0x7FFFFFFFFFFF</a:t>
            </a:r>
          </a:p>
        </p:txBody>
      </p:sp>
      <p:sp>
        <p:nvSpPr>
          <p:cNvPr id="54288" name="Text Box 14">
            <a:extLst>
              <a:ext uri="{FF2B5EF4-FFF2-40B4-BE49-F238E27FC236}">
                <a16:creationId xmlns:a16="http://schemas.microsoft.com/office/drawing/2014/main" id="{6AF46146-C266-E205-6ED5-C3EB71C85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55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%sp</a:t>
            </a:r>
          </a:p>
        </p:txBody>
      </p:sp>
      <p:sp>
        <p:nvSpPr>
          <p:cNvPr id="54289" name="Text Box 17">
            <a:extLst>
              <a:ext uri="{FF2B5EF4-FFF2-40B4-BE49-F238E27FC236}">
                <a16:creationId xmlns:a16="http://schemas.microsoft.com/office/drawing/2014/main" id="{26137553-2E2D-5E15-9EC5-75A9BFA04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83300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Courier New" panose="02070309020205020404" pitchFamily="49" charset="0"/>
              </a:rPr>
              <a:t>0x000000000000</a:t>
            </a:r>
          </a:p>
        </p:txBody>
      </p:sp>
      <p:sp>
        <p:nvSpPr>
          <p:cNvPr id="54290" name="Text Box 19">
            <a:extLst>
              <a:ext uri="{FF2B5EF4-FFF2-40B4-BE49-F238E27FC236}">
                <a16:creationId xmlns:a16="http://schemas.microsoft.com/office/drawing/2014/main" id="{EC4F0B94-B471-5C1A-6F82-59736D63A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59250"/>
            <a:ext cx="55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brk</a:t>
            </a:r>
          </a:p>
        </p:txBody>
      </p:sp>
      <p:sp>
        <p:nvSpPr>
          <p:cNvPr id="54291" name="Oval 20">
            <a:extLst>
              <a:ext uri="{FF2B5EF4-FFF2-40B4-BE49-F238E27FC236}">
                <a16:creationId xmlns:a16="http://schemas.microsoft.com/office/drawing/2014/main" id="{623AC249-6747-EADB-1A56-4687BC6DD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31938"/>
            <a:ext cx="4114800" cy="1135062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1">
            <a:extLst>
              <a:ext uri="{FF2B5EF4-FFF2-40B4-BE49-F238E27FC236}">
                <a16:creationId xmlns:a16="http://schemas.microsoft.com/office/drawing/2014/main" id="{5D211FDE-CC80-693F-B788-53456E730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39267" name="Text Box 2">
            <a:extLst>
              <a:ext uri="{FF2B5EF4-FFF2-40B4-BE49-F238E27FC236}">
                <a16:creationId xmlns:a16="http://schemas.microsoft.com/office/drawing/2014/main" id="{E62F5064-B43C-4E5E-6A6E-3CB62E755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Networking</a:t>
            </a:r>
          </a:p>
        </p:txBody>
      </p:sp>
      <p:sp>
        <p:nvSpPr>
          <p:cNvPr id="139268" name="Text Box 3">
            <a:extLst>
              <a:ext uri="{FF2B5EF4-FFF2-40B4-BE49-F238E27FC236}">
                <a16:creationId xmlns:a16="http://schemas.microsoft.com/office/drawing/2014/main" id="{E4151C1C-CB20-C783-CBAF-7E53A3005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D74BED9-51FF-4072-904B-B7159B59D0BF}" type="slidenum">
              <a:rPr lang="en-US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9269" name="Text Box 4">
            <a:extLst>
              <a:ext uri="{FF2B5EF4-FFF2-40B4-BE49-F238E27FC236}">
                <a16:creationId xmlns:a16="http://schemas.microsoft.com/office/drawing/2014/main" id="{29DFE80B-93D0-EA20-9F28-CB65596AB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>
                <a:solidFill>
                  <a:srgbClr val="660033"/>
                </a:solidFill>
              </a:rPr>
              <a:t>HTTP Requests</a:t>
            </a:r>
          </a:p>
        </p:txBody>
      </p:sp>
      <p:sp>
        <p:nvSpPr>
          <p:cNvPr id="139270" name="Text Box 5">
            <a:extLst>
              <a:ext uri="{FF2B5EF4-FFF2-40B4-BE49-F238E27FC236}">
                <a16:creationId xmlns:a16="http://schemas.microsoft.com/office/drawing/2014/main" id="{93BA2EA7-E2A6-28FD-C6B5-B335E7BC4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74625" indent="-173038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636588" indent="-29051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/>
              <a:t>HTTP request is a request line, followed by zero or more request headers</a:t>
            </a:r>
          </a:p>
          <a:p>
            <a:pPr eaLnBrk="1" hangingPunct="1">
              <a:buClrTx/>
              <a:buFontTx/>
              <a:buNone/>
            </a:pPr>
            <a:endParaRPr lang="en-US" altLang="en-US"/>
          </a:p>
          <a:p>
            <a:pPr eaLnBrk="1" hangingPunct="1">
              <a:buClrTx/>
              <a:buFontTx/>
              <a:buNone/>
            </a:pPr>
            <a:r>
              <a:rPr lang="en-US" altLang="en-US"/>
              <a:t>Request line: </a:t>
            </a:r>
            <a:r>
              <a:rPr lang="en-US" altLang="en-US">
                <a:latin typeface="Courier New" panose="02070309020205020404" pitchFamily="49" charset="0"/>
              </a:rPr>
              <a:t>&lt;method&gt; &lt;uri&gt; &lt;version&gt;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&lt;method&gt;</a:t>
            </a:r>
            <a:r>
              <a:rPr lang="en-US" altLang="en-US">
                <a:ea typeface="ＭＳ Ｐゴシック" panose="020B0600070205080204" pitchFamily="34" charset="-128"/>
              </a:rPr>
              <a:t> is either GET, POST, OPTIONS, HEAD, PUT, DELETE, or TRACE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&lt;uri&gt;</a:t>
            </a:r>
            <a:r>
              <a:rPr lang="en-US" altLang="en-US">
                <a:ea typeface="ＭＳ Ｐゴシック" panose="020B0600070205080204" pitchFamily="34" charset="-128"/>
              </a:rPr>
              <a:t> is typically URL for proxies, URL suffix for servers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&lt;version&gt;</a:t>
            </a:r>
            <a:r>
              <a:rPr lang="en-US" altLang="en-US">
                <a:ea typeface="ＭＳ Ｐゴシック" panose="020B0600070205080204" pitchFamily="34" charset="-128"/>
              </a:rPr>
              <a:t> is HTTP version of request (HTTP/1.0 or HTTP/1.1)</a:t>
            </a:r>
          </a:p>
        </p:txBody>
      </p:sp>
    </p:spTree>
    <p:extLst>
      <p:ext uri="{BB962C8B-B14F-4D97-AF65-F5344CB8AC3E}">
        <p14:creationId xmlns:p14="http://schemas.microsoft.com/office/powerpoint/2010/main" val="93001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>
            <a:extLst>
              <a:ext uri="{FF2B5EF4-FFF2-40B4-BE49-F238E27FC236}">
                <a16:creationId xmlns:a16="http://schemas.microsoft.com/office/drawing/2014/main" id="{6455E255-A5D1-A485-2BF5-F33C77C46E0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01F981FC-518E-3847-BA10-915B838E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56323" name="Slide Number Placeholder 5">
            <a:extLst>
              <a:ext uri="{FF2B5EF4-FFF2-40B4-BE49-F238E27FC236}">
                <a16:creationId xmlns:a16="http://schemas.microsoft.com/office/drawing/2014/main" id="{B773D81B-B5E9-04B2-F09B-02BC7ABB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CEB5B2-D6B7-4258-AEB0-4BB69A0DAF94}" type="slidenum">
              <a:rPr lang="en-US" altLang="en-US">
                <a:latin typeface="Arial" panose="020B0604020202020204" pitchFamily="34" charset="0"/>
              </a:rPr>
              <a:pPr/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1F7D020A-2CBB-3490-7B37-AFE21045B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View of Threads</a:t>
            </a:r>
          </a:p>
        </p:txBody>
      </p:sp>
      <p:sp>
        <p:nvSpPr>
          <p:cNvPr id="56325" name="Rectangle 3">
            <a:extLst>
              <a:ext uri="{FF2B5EF4-FFF2-40B4-BE49-F238E27FC236}">
                <a16:creationId xmlns:a16="http://schemas.microsoft.com/office/drawing/2014/main" id="{0E6227E3-3F09-22F0-2D70-F1E683EB4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associated with a process form a pool of peers</a:t>
            </a:r>
          </a:p>
          <a:p>
            <a:pPr lvl="1" eaLnBrk="1" hangingPunct="1"/>
            <a:r>
              <a:rPr lang="en-US" altLang="en-US"/>
              <a:t>Unlike processes which form a tree hierarchy</a:t>
            </a:r>
          </a:p>
        </p:txBody>
      </p:sp>
      <p:sp>
        <p:nvSpPr>
          <p:cNvPr id="56326" name="Oval 4">
            <a:extLst>
              <a:ext uri="{FF2B5EF4-FFF2-40B4-BE49-F238E27FC236}">
                <a16:creationId xmlns:a16="http://schemas.microsoft.com/office/drawing/2014/main" id="{210DBC50-CA0E-90B8-B339-CE7B8E19C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P0</a:t>
            </a:r>
          </a:p>
        </p:txBody>
      </p:sp>
      <p:sp>
        <p:nvSpPr>
          <p:cNvPr id="56327" name="Oval 5">
            <a:extLst>
              <a:ext uri="{FF2B5EF4-FFF2-40B4-BE49-F238E27FC236}">
                <a16:creationId xmlns:a16="http://schemas.microsoft.com/office/drawing/2014/main" id="{EF76278E-F8CB-4143-E301-FB4BBE808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P1</a:t>
            </a:r>
          </a:p>
        </p:txBody>
      </p:sp>
      <p:sp>
        <p:nvSpPr>
          <p:cNvPr id="56328" name="Oval 6">
            <a:extLst>
              <a:ext uri="{FF2B5EF4-FFF2-40B4-BE49-F238E27FC236}">
                <a16:creationId xmlns:a16="http://schemas.microsoft.com/office/drawing/2014/main" id="{565B37C1-6C8B-1FA1-B08B-54A935952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sh</a:t>
            </a:r>
          </a:p>
        </p:txBody>
      </p:sp>
      <p:sp>
        <p:nvSpPr>
          <p:cNvPr id="56329" name="Line 7">
            <a:extLst>
              <a:ext uri="{FF2B5EF4-FFF2-40B4-BE49-F238E27FC236}">
                <a16:creationId xmlns:a16="http://schemas.microsoft.com/office/drawing/2014/main" id="{FDE39D22-C263-733E-891A-D69614094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8">
            <a:extLst>
              <a:ext uri="{FF2B5EF4-FFF2-40B4-BE49-F238E27FC236}">
                <a16:creationId xmlns:a16="http://schemas.microsoft.com/office/drawing/2014/main" id="{AF8995AA-9E8A-0AF3-8EC4-F78EA3626B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Oval 9">
            <a:extLst>
              <a:ext uri="{FF2B5EF4-FFF2-40B4-BE49-F238E27FC236}">
                <a16:creationId xmlns:a16="http://schemas.microsoft.com/office/drawing/2014/main" id="{7D2FFDB2-2C4E-C143-9C92-6028DAC40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sh</a:t>
            </a:r>
          </a:p>
        </p:txBody>
      </p:sp>
      <p:sp>
        <p:nvSpPr>
          <p:cNvPr id="56332" name="Oval 10">
            <a:extLst>
              <a:ext uri="{FF2B5EF4-FFF2-40B4-BE49-F238E27FC236}">
                <a16:creationId xmlns:a16="http://schemas.microsoft.com/office/drawing/2014/main" id="{9CCA86E3-5C26-6501-5641-6FEC46E55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sh</a:t>
            </a:r>
          </a:p>
        </p:txBody>
      </p:sp>
      <p:sp>
        <p:nvSpPr>
          <p:cNvPr id="56333" name="Line 11">
            <a:extLst>
              <a:ext uri="{FF2B5EF4-FFF2-40B4-BE49-F238E27FC236}">
                <a16:creationId xmlns:a16="http://schemas.microsoft.com/office/drawing/2014/main" id="{FD82517B-2525-C5FB-EA3F-E97669A57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2">
            <a:extLst>
              <a:ext uri="{FF2B5EF4-FFF2-40B4-BE49-F238E27FC236}">
                <a16:creationId xmlns:a16="http://schemas.microsoft.com/office/drawing/2014/main" id="{50F84AF9-C116-192D-C755-34D77A9B1B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Oval 13">
            <a:extLst>
              <a:ext uri="{FF2B5EF4-FFF2-40B4-BE49-F238E27FC236}">
                <a16:creationId xmlns:a16="http://schemas.microsoft.com/office/drawing/2014/main" id="{65E4A1F0-5980-3178-F0B2-327922E00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foo</a:t>
            </a:r>
          </a:p>
        </p:txBody>
      </p:sp>
      <p:sp>
        <p:nvSpPr>
          <p:cNvPr id="56336" name="Line 14">
            <a:extLst>
              <a:ext uri="{FF2B5EF4-FFF2-40B4-BE49-F238E27FC236}">
                <a16:creationId xmlns:a16="http://schemas.microsoft.com/office/drawing/2014/main" id="{D66BAE46-4094-B9CB-01A6-F34C57B63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Oval 15">
            <a:extLst>
              <a:ext uri="{FF2B5EF4-FFF2-40B4-BE49-F238E27FC236}">
                <a16:creationId xmlns:a16="http://schemas.microsoft.com/office/drawing/2014/main" id="{90492D05-BB07-9359-9F7D-3F859F801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bar</a:t>
            </a:r>
          </a:p>
        </p:txBody>
      </p:sp>
      <p:sp>
        <p:nvSpPr>
          <p:cNvPr id="56338" name="Line 16">
            <a:extLst>
              <a:ext uri="{FF2B5EF4-FFF2-40B4-BE49-F238E27FC236}">
                <a16:creationId xmlns:a16="http://schemas.microsoft.com/office/drawing/2014/main" id="{0B7DDBAF-1D15-60D5-542D-457D9FB34C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Oval 17">
            <a:extLst>
              <a:ext uri="{FF2B5EF4-FFF2-40B4-BE49-F238E27FC236}">
                <a16:creationId xmlns:a16="http://schemas.microsoft.com/office/drawing/2014/main" id="{6D1FA7AF-2868-C3C8-F7A0-A69E1573B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T1</a:t>
            </a:r>
          </a:p>
        </p:txBody>
      </p:sp>
      <p:sp>
        <p:nvSpPr>
          <p:cNvPr id="56340" name="Text Box 18">
            <a:extLst>
              <a:ext uri="{FF2B5EF4-FFF2-40B4-BE49-F238E27FC236}">
                <a16:creationId xmlns:a16="http://schemas.microsoft.com/office/drawing/2014/main" id="{3C6D6CA2-E9D4-3EA3-FACB-EC710F935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2606675"/>
            <a:ext cx="216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Process hierarchy</a:t>
            </a:r>
          </a:p>
        </p:txBody>
      </p:sp>
      <p:sp>
        <p:nvSpPr>
          <p:cNvPr id="56341" name="Rectangle 19">
            <a:extLst>
              <a:ext uri="{FF2B5EF4-FFF2-40B4-BE49-F238E27FC236}">
                <a16:creationId xmlns:a16="http://schemas.microsoft.com/office/drawing/2014/main" id="{233E76F3-D670-EB62-6619-1C1EBDEA5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42" name="Text Box 20">
            <a:extLst>
              <a:ext uri="{FF2B5EF4-FFF2-40B4-BE49-F238E27FC236}">
                <a16:creationId xmlns:a16="http://schemas.microsoft.com/office/drawing/2014/main" id="{78269B1A-5941-8DDC-2FE0-5827B1433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2562225"/>
            <a:ext cx="4202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Threads associated with process foo</a:t>
            </a:r>
          </a:p>
        </p:txBody>
      </p:sp>
      <p:sp>
        <p:nvSpPr>
          <p:cNvPr id="56343" name="Oval 21">
            <a:extLst>
              <a:ext uri="{FF2B5EF4-FFF2-40B4-BE49-F238E27FC236}">
                <a16:creationId xmlns:a16="http://schemas.microsoft.com/office/drawing/2014/main" id="{A81ED400-9A7F-99EB-0CB6-3D8362AD8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T2</a:t>
            </a:r>
          </a:p>
        </p:txBody>
      </p:sp>
      <p:sp>
        <p:nvSpPr>
          <p:cNvPr id="56344" name="Oval 22">
            <a:extLst>
              <a:ext uri="{FF2B5EF4-FFF2-40B4-BE49-F238E27FC236}">
                <a16:creationId xmlns:a16="http://schemas.microsoft.com/office/drawing/2014/main" id="{EF1F555B-4EF5-95A1-84C2-BEB24DB20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T4</a:t>
            </a:r>
          </a:p>
        </p:txBody>
      </p:sp>
      <p:sp>
        <p:nvSpPr>
          <p:cNvPr id="56345" name="Oval 23">
            <a:extLst>
              <a:ext uri="{FF2B5EF4-FFF2-40B4-BE49-F238E27FC236}">
                <a16:creationId xmlns:a16="http://schemas.microsoft.com/office/drawing/2014/main" id="{56C9A7C4-69EC-8E49-19E5-F59E5413E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T5</a:t>
            </a:r>
          </a:p>
        </p:txBody>
      </p:sp>
      <p:sp>
        <p:nvSpPr>
          <p:cNvPr id="56346" name="Oval 24">
            <a:extLst>
              <a:ext uri="{FF2B5EF4-FFF2-40B4-BE49-F238E27FC236}">
                <a16:creationId xmlns:a16="http://schemas.microsoft.com/office/drawing/2014/main" id="{ADCE1FA8-E55F-2421-2B37-CD38CEAB4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T3</a:t>
            </a:r>
          </a:p>
        </p:txBody>
      </p:sp>
      <p:sp>
        <p:nvSpPr>
          <p:cNvPr id="56347" name="Rectangle 25">
            <a:extLst>
              <a:ext uri="{FF2B5EF4-FFF2-40B4-BE49-F238E27FC236}">
                <a16:creationId xmlns:a16="http://schemas.microsoft.com/office/drawing/2014/main" id="{9FEDD69E-79A7-1405-14EF-617EE4F90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100513"/>
            <a:ext cx="20574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shared code, data</a:t>
            </a:r>
          </a:p>
          <a:p>
            <a:pPr algn="ctr"/>
            <a:r>
              <a:rPr lang="en-US" altLang="en-US" sz="1600" b="1"/>
              <a:t>and process context</a:t>
            </a:r>
          </a:p>
        </p:txBody>
      </p:sp>
      <p:sp>
        <p:nvSpPr>
          <p:cNvPr id="56348" name="Line 26">
            <a:extLst>
              <a:ext uri="{FF2B5EF4-FFF2-40B4-BE49-F238E27FC236}">
                <a16:creationId xmlns:a16="http://schemas.microsoft.com/office/drawing/2014/main" id="{2060A24B-2015-6592-5A84-0969178B02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Line 27">
            <a:extLst>
              <a:ext uri="{FF2B5EF4-FFF2-40B4-BE49-F238E27FC236}">
                <a16:creationId xmlns:a16="http://schemas.microsoft.com/office/drawing/2014/main" id="{9D0F7176-5310-E164-E9B5-8F5E245414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0" name="Line 28">
            <a:extLst>
              <a:ext uri="{FF2B5EF4-FFF2-40B4-BE49-F238E27FC236}">
                <a16:creationId xmlns:a16="http://schemas.microsoft.com/office/drawing/2014/main" id="{DFC6B8CB-7490-9D18-2AD0-7CFA1FA843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Line 29">
            <a:extLst>
              <a:ext uri="{FF2B5EF4-FFF2-40B4-BE49-F238E27FC236}">
                <a16:creationId xmlns:a16="http://schemas.microsoft.com/office/drawing/2014/main" id="{4A3C4CB5-32AA-E46E-E86A-FFCA3873E0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Line 30">
            <a:extLst>
              <a:ext uri="{FF2B5EF4-FFF2-40B4-BE49-F238E27FC236}">
                <a16:creationId xmlns:a16="http://schemas.microsoft.com/office/drawing/2014/main" id="{B543035C-AF4B-F54C-134A-1B3796F6A4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>
            <a:extLst>
              <a:ext uri="{FF2B5EF4-FFF2-40B4-BE49-F238E27FC236}">
                <a16:creationId xmlns:a16="http://schemas.microsoft.com/office/drawing/2014/main" id="{4B02C546-ED6E-DA4F-91B3-BDA1A48A16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701B9590-5762-3E4A-A0A3-633D06B3C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58371" name="Slide Number Placeholder 5">
            <a:extLst>
              <a:ext uri="{FF2B5EF4-FFF2-40B4-BE49-F238E27FC236}">
                <a16:creationId xmlns:a16="http://schemas.microsoft.com/office/drawing/2014/main" id="{CF646AC6-BFA0-AA95-901E-9972CC2E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517072-BDEF-4B67-86BE-F7E805E3DDAF}" type="slidenum">
              <a:rPr lang="en-US" altLang="en-US">
                <a:latin typeface="Arial" panose="020B0604020202020204" pitchFamily="34" charset="0"/>
              </a:rPr>
              <a:pPr/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951C58B1-B206-B7C6-8402-81198A8C9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Execution Model</a:t>
            </a:r>
          </a:p>
        </p:txBody>
      </p:sp>
      <p:sp>
        <p:nvSpPr>
          <p:cNvPr id="58373" name="Rectangle 31">
            <a:extLst>
              <a:ext uri="{FF2B5EF4-FFF2-40B4-BE49-F238E27FC236}">
                <a16:creationId xmlns:a16="http://schemas.microsoft.com/office/drawing/2014/main" id="{E4ED08B0-57E2-4188-CA5C-4227CA560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375150"/>
            <a:ext cx="8382000" cy="2101850"/>
          </a:xfrm>
        </p:spPr>
        <p:txBody>
          <a:bodyPr/>
          <a:lstStyle/>
          <a:p>
            <a:pPr eaLnBrk="1" hangingPunct="1"/>
            <a:r>
              <a:rPr lang="en-US" altLang="en-US" sz="2000"/>
              <a:t>Thread context switch</a:t>
            </a:r>
          </a:p>
          <a:p>
            <a:pPr lvl="1" eaLnBrk="1" hangingPunct="1"/>
            <a:r>
              <a:rPr lang="en-US" altLang="en-US" sz="1800"/>
              <a:t>Cheaper than process context switch (less state)</a:t>
            </a:r>
          </a:p>
          <a:p>
            <a:pPr lvl="1" eaLnBrk="1" hangingPunct="1"/>
            <a:r>
              <a:rPr lang="en-US" altLang="en-US" sz="1800"/>
              <a:t>Main thread is simply the initial thread to run in a process</a:t>
            </a:r>
          </a:p>
          <a:p>
            <a:pPr lvl="2" eaLnBrk="1" hangingPunct="1"/>
            <a:r>
              <a:rPr lang="en-US" altLang="en-US" sz="1600"/>
              <a:t>Threads are peers (no parent/child relationship)</a:t>
            </a:r>
          </a:p>
          <a:p>
            <a:pPr eaLnBrk="1" hangingPunct="1"/>
            <a:r>
              <a:rPr lang="en-US" altLang="en-US" sz="2000"/>
              <a:t>Threads can be scheduled by the kernel or by a user-level thread library (depending on OS and library)</a:t>
            </a:r>
          </a:p>
        </p:txBody>
      </p:sp>
      <p:sp>
        <p:nvSpPr>
          <p:cNvPr id="58374" name="Text Box 5">
            <a:extLst>
              <a:ext uri="{FF2B5EF4-FFF2-40B4-BE49-F238E27FC236}">
                <a16:creationId xmlns:a16="http://schemas.microsoft.com/office/drawing/2014/main" id="{6AC7F659-E63D-045A-56D3-761F1A922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1143000"/>
            <a:ext cx="163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Thread 1</a:t>
            </a:r>
          </a:p>
          <a:p>
            <a:pPr algn="ctr"/>
            <a:r>
              <a:rPr lang="en-US" altLang="en-US" b="1"/>
              <a:t>(main thread)</a:t>
            </a:r>
          </a:p>
        </p:txBody>
      </p:sp>
      <p:sp>
        <p:nvSpPr>
          <p:cNvPr id="58375" name="Text Box 6">
            <a:extLst>
              <a:ext uri="{FF2B5EF4-FFF2-40B4-BE49-F238E27FC236}">
                <a16:creationId xmlns:a16="http://schemas.microsoft.com/office/drawing/2014/main" id="{4A7C904F-8718-6527-88C4-3FB64BA6A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50" y="1143000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Thread 2</a:t>
            </a:r>
          </a:p>
          <a:p>
            <a:pPr algn="ctr"/>
            <a:r>
              <a:rPr lang="en-US" altLang="en-US" b="1"/>
              <a:t>(peer thread)</a:t>
            </a:r>
          </a:p>
        </p:txBody>
      </p:sp>
      <p:sp>
        <p:nvSpPr>
          <p:cNvPr id="58376" name="Line 7">
            <a:extLst>
              <a:ext uri="{FF2B5EF4-FFF2-40B4-BE49-F238E27FC236}">
                <a16:creationId xmlns:a16="http://schemas.microsoft.com/office/drawing/2014/main" id="{DE78378A-D9EF-6EB6-CDC5-73B3EE4609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8450" y="1741488"/>
            <a:ext cx="635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Line 8">
            <a:extLst>
              <a:ext uri="{FF2B5EF4-FFF2-40B4-BE49-F238E27FC236}">
                <a16:creationId xmlns:a16="http://schemas.microsoft.com/office/drawing/2014/main" id="{2355D8F2-BAB9-B9B2-8403-3808ADE39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8450" y="22098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9">
            <a:extLst>
              <a:ext uri="{FF2B5EF4-FFF2-40B4-BE49-F238E27FC236}">
                <a16:creationId xmlns:a16="http://schemas.microsoft.com/office/drawing/2014/main" id="{79CD372F-4B65-D883-0BA6-0F738FB13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0" y="2590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0">
            <a:extLst>
              <a:ext uri="{FF2B5EF4-FFF2-40B4-BE49-F238E27FC236}">
                <a16:creationId xmlns:a16="http://schemas.microsoft.com/office/drawing/2014/main" id="{0A06B2DF-3430-2BC2-387A-5CD3E485EC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8450" y="30480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1">
            <a:extLst>
              <a:ext uri="{FF2B5EF4-FFF2-40B4-BE49-F238E27FC236}">
                <a16:creationId xmlns:a16="http://schemas.microsoft.com/office/drawing/2014/main" id="{193B5B23-5CB8-8979-B550-0BADF0E34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8450" y="3429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2">
            <a:extLst>
              <a:ext uri="{FF2B5EF4-FFF2-40B4-BE49-F238E27FC236}">
                <a16:creationId xmlns:a16="http://schemas.microsoft.com/office/drawing/2014/main" id="{ACE28AE6-B70B-B144-B86D-E504EADAD5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3950" y="1143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382" name="Group 30">
            <a:extLst>
              <a:ext uri="{FF2B5EF4-FFF2-40B4-BE49-F238E27FC236}">
                <a16:creationId xmlns:a16="http://schemas.microsoft.com/office/drawing/2014/main" id="{D8CC4F61-A1DE-7BC4-337D-E666F202A1A0}"/>
              </a:ext>
            </a:extLst>
          </p:cNvPr>
          <p:cNvGrpSpPr>
            <a:grpSpLocks/>
          </p:cNvGrpSpPr>
          <p:nvPr/>
        </p:nvGrpSpPr>
        <p:grpSpPr bwMode="auto">
          <a:xfrm>
            <a:off x="2089150" y="1741488"/>
            <a:ext cx="3549650" cy="2133600"/>
            <a:chOff x="1028" y="1357"/>
            <a:chExt cx="2832" cy="1344"/>
          </a:xfrm>
        </p:grpSpPr>
        <p:sp>
          <p:nvSpPr>
            <p:cNvPr id="58389" name="Line 18">
              <a:extLst>
                <a:ext uri="{FF2B5EF4-FFF2-40B4-BE49-F238E27FC236}">
                  <a16:creationId xmlns:a16="http://schemas.microsoft.com/office/drawing/2014/main" id="{821D9574-7C8E-DBE5-FD06-6B23F8DEE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" y="1625"/>
              <a:ext cx="2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0" name="Line 19">
              <a:extLst>
                <a:ext uri="{FF2B5EF4-FFF2-40B4-BE49-F238E27FC236}">
                  <a16:creationId xmlns:a16="http://schemas.microsoft.com/office/drawing/2014/main" id="{56BAD908-1882-AD2D-B54D-42841654E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" y="1894"/>
              <a:ext cx="2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1" name="Line 20">
              <a:extLst>
                <a:ext uri="{FF2B5EF4-FFF2-40B4-BE49-F238E27FC236}">
                  <a16:creationId xmlns:a16="http://schemas.microsoft.com/office/drawing/2014/main" id="{41D39FD9-838E-E785-DE86-8FDC39D91C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" y="2163"/>
              <a:ext cx="2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2" name="Line 21">
              <a:extLst>
                <a:ext uri="{FF2B5EF4-FFF2-40B4-BE49-F238E27FC236}">
                  <a16:creationId xmlns:a16="http://schemas.microsoft.com/office/drawing/2014/main" id="{FED0DF84-9C20-3A63-D973-7608B3CB6A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" y="2432"/>
              <a:ext cx="2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3" name="Line 22">
              <a:extLst>
                <a:ext uri="{FF2B5EF4-FFF2-40B4-BE49-F238E27FC236}">
                  <a16:creationId xmlns:a16="http://schemas.microsoft.com/office/drawing/2014/main" id="{3722E5A3-EAC9-BF39-939A-1065CBA7CD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" y="2701"/>
              <a:ext cx="2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4" name="Line 23">
              <a:extLst>
                <a:ext uri="{FF2B5EF4-FFF2-40B4-BE49-F238E27FC236}">
                  <a16:creationId xmlns:a16="http://schemas.microsoft.com/office/drawing/2014/main" id="{1FC8A4C4-9622-6F1E-8121-E945461D21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" y="1357"/>
              <a:ext cx="2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83" name="Line 24">
            <a:extLst>
              <a:ext uri="{FF2B5EF4-FFF2-40B4-BE49-F238E27FC236}">
                <a16:creationId xmlns:a16="http://schemas.microsoft.com/office/drawing/2014/main" id="{5FED688F-F806-6909-019B-122B3997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2050" y="1752600"/>
            <a:ext cx="0" cy="154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Text Box 25">
            <a:extLst>
              <a:ext uri="{FF2B5EF4-FFF2-40B4-BE49-F238E27FC236}">
                <a16:creationId xmlns:a16="http://schemas.microsoft.com/office/drawing/2014/main" id="{9C910404-210A-A22F-01E1-3B6B9A0CC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2362200"/>
            <a:ext cx="71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Time</a:t>
            </a:r>
          </a:p>
        </p:txBody>
      </p:sp>
      <p:sp>
        <p:nvSpPr>
          <p:cNvPr id="58385" name="AutoShape 26">
            <a:extLst>
              <a:ext uri="{FF2B5EF4-FFF2-40B4-BE49-F238E27FC236}">
                <a16:creationId xmlns:a16="http://schemas.microsoft.com/office/drawing/2014/main" id="{A1BF5D57-A46A-CF45-9F9A-F162AD89AF0A}"/>
              </a:ext>
            </a:extLst>
          </p:cNvPr>
          <p:cNvSpPr>
            <a:spLocks/>
          </p:cNvSpPr>
          <p:nvPr/>
        </p:nvSpPr>
        <p:spPr bwMode="auto">
          <a:xfrm>
            <a:off x="5791200" y="216535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8386" name="Text Box 27">
            <a:extLst>
              <a:ext uri="{FF2B5EF4-FFF2-40B4-BE49-F238E27FC236}">
                <a16:creationId xmlns:a16="http://schemas.microsoft.com/office/drawing/2014/main" id="{F15C4722-8093-482C-DD49-5C42AE61D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713" y="2178050"/>
            <a:ext cx="2274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 i="1"/>
              <a:t>thread context switch</a:t>
            </a:r>
            <a:endParaRPr lang="en-US" altLang="en-US" sz="1600" b="1"/>
          </a:p>
        </p:txBody>
      </p:sp>
      <p:sp>
        <p:nvSpPr>
          <p:cNvPr id="58387" name="AutoShape 28">
            <a:extLst>
              <a:ext uri="{FF2B5EF4-FFF2-40B4-BE49-F238E27FC236}">
                <a16:creationId xmlns:a16="http://schemas.microsoft.com/office/drawing/2014/main" id="{0BA54283-4F79-0ADB-76F0-C450F54DC201}"/>
              </a:ext>
            </a:extLst>
          </p:cNvPr>
          <p:cNvSpPr>
            <a:spLocks/>
          </p:cNvSpPr>
          <p:nvPr/>
        </p:nvSpPr>
        <p:spPr bwMode="auto">
          <a:xfrm>
            <a:off x="5791200" y="30480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8388" name="Text Box 29">
            <a:extLst>
              <a:ext uri="{FF2B5EF4-FFF2-40B4-BE49-F238E27FC236}">
                <a16:creationId xmlns:a16="http://schemas.microsoft.com/office/drawing/2014/main" id="{18BBDE72-52C6-4019-F6B8-E5B8BF6CF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713" y="3060700"/>
            <a:ext cx="2274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 i="1"/>
              <a:t>thread context switch</a:t>
            </a:r>
            <a:endParaRPr lang="en-US" altLang="en-US" sz="1600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>
            <a:extLst>
              <a:ext uri="{FF2B5EF4-FFF2-40B4-BE49-F238E27FC236}">
                <a16:creationId xmlns:a16="http://schemas.microsoft.com/office/drawing/2014/main" id="{9BBD21E2-4735-5238-3E9B-0E5A373C02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9F4C6CC8-1E1C-3943-934A-5ABE3692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60419" name="Slide Number Placeholder 5">
            <a:extLst>
              <a:ext uri="{FF2B5EF4-FFF2-40B4-BE49-F238E27FC236}">
                <a16:creationId xmlns:a16="http://schemas.microsoft.com/office/drawing/2014/main" id="{E95FB774-57A4-5D65-58BC-776FDB8E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6E796A-7277-410B-8E27-7B2D07A8F8BD}" type="slidenum">
              <a:rPr lang="en-US" altLang="en-US">
                <a:latin typeface="Arial" panose="020B0604020202020204" pitchFamily="34" charset="0"/>
              </a:rPr>
              <a:pPr/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94A62F4B-984E-B55A-6E43-89F8BDDA8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Thread Execution</a:t>
            </a:r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id="{4B93C877-856F-BF27-5FAA-1F00C4C7D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1676400"/>
          </a:xfrm>
        </p:spPr>
        <p:txBody>
          <a:bodyPr/>
          <a:lstStyle/>
          <a:p>
            <a:pPr eaLnBrk="1" hangingPunct="1"/>
            <a:r>
              <a:rPr lang="en-US" altLang="en-US"/>
              <a:t>Two threads run concurrently (are concurrent) if their logical flows overlap in time</a:t>
            </a:r>
          </a:p>
          <a:p>
            <a:pPr eaLnBrk="1" hangingPunct="1"/>
            <a:r>
              <a:rPr lang="en-US" altLang="en-US"/>
              <a:t>Otherwise, they are sequential</a:t>
            </a:r>
          </a:p>
        </p:txBody>
      </p:sp>
      <p:sp>
        <p:nvSpPr>
          <p:cNvPr id="60422" name="Line 4">
            <a:extLst>
              <a:ext uri="{FF2B5EF4-FFF2-40B4-BE49-F238E27FC236}">
                <a16:creationId xmlns:a16="http://schemas.microsoft.com/office/drawing/2014/main" id="{A21EB63E-D892-FA3B-DF79-1C5333FA00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4125" y="35052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Text Box 5">
            <a:extLst>
              <a:ext uri="{FF2B5EF4-FFF2-40B4-BE49-F238E27FC236}">
                <a16:creationId xmlns:a16="http://schemas.microsoft.com/office/drawing/2014/main" id="{516DF5E6-2BE6-5EDA-727B-ADB6F38BE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4570413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/>
              <a:t>Time</a:t>
            </a:r>
          </a:p>
        </p:txBody>
      </p:sp>
      <p:sp>
        <p:nvSpPr>
          <p:cNvPr id="60424" name="Line 6">
            <a:extLst>
              <a:ext uri="{FF2B5EF4-FFF2-40B4-BE49-F238E27FC236}">
                <a16:creationId xmlns:a16="http://schemas.microsoft.com/office/drawing/2014/main" id="{5C4A60D2-530B-2C0D-D795-BD60F1CE7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65601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Text Box 7">
            <a:extLst>
              <a:ext uri="{FF2B5EF4-FFF2-40B4-BE49-F238E27FC236}">
                <a16:creationId xmlns:a16="http://schemas.microsoft.com/office/drawing/2014/main" id="{62A89CF2-10C1-7CBF-D4C3-8885DC0D9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3122613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/>
              <a:t>Thread A</a:t>
            </a:r>
          </a:p>
        </p:txBody>
      </p:sp>
      <p:sp>
        <p:nvSpPr>
          <p:cNvPr id="60426" name="Text Box 8">
            <a:extLst>
              <a:ext uri="{FF2B5EF4-FFF2-40B4-BE49-F238E27FC236}">
                <a16:creationId xmlns:a16="http://schemas.microsoft.com/office/drawing/2014/main" id="{072C5EAE-CAC7-087A-10AA-CF4A9BA9A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863" y="312261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/>
              <a:t>Thread B</a:t>
            </a:r>
          </a:p>
        </p:txBody>
      </p:sp>
      <p:sp>
        <p:nvSpPr>
          <p:cNvPr id="60427" name="Text Box 9">
            <a:extLst>
              <a:ext uri="{FF2B5EF4-FFF2-40B4-BE49-F238E27FC236}">
                <a16:creationId xmlns:a16="http://schemas.microsoft.com/office/drawing/2014/main" id="{ABB55464-2934-3B9F-DA2A-926926904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863" y="312261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/>
              <a:t>Thread C</a:t>
            </a:r>
          </a:p>
        </p:txBody>
      </p:sp>
      <p:sp>
        <p:nvSpPr>
          <p:cNvPr id="60428" name="Line 10">
            <a:extLst>
              <a:ext uri="{FF2B5EF4-FFF2-40B4-BE49-F238E27FC236}">
                <a16:creationId xmlns:a16="http://schemas.microsoft.com/office/drawing/2014/main" id="{BFBFD2EC-28D2-83D8-FE78-5F50000391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8725" y="3962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11">
            <a:extLst>
              <a:ext uri="{FF2B5EF4-FFF2-40B4-BE49-F238E27FC236}">
                <a16:creationId xmlns:a16="http://schemas.microsoft.com/office/drawing/2014/main" id="{7F257C27-09A9-D8F3-AF76-6D4DF81E32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32725" y="457200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Line 12">
            <a:extLst>
              <a:ext uri="{FF2B5EF4-FFF2-40B4-BE49-F238E27FC236}">
                <a16:creationId xmlns:a16="http://schemas.microsoft.com/office/drawing/2014/main" id="{96E71D6B-BF54-3394-4143-C1C3D28E2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4725" y="4953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3">
            <a:extLst>
              <a:ext uri="{FF2B5EF4-FFF2-40B4-BE49-F238E27FC236}">
                <a16:creationId xmlns:a16="http://schemas.microsoft.com/office/drawing/2014/main" id="{AC428E3C-3B63-FC92-53D1-2254396D48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32725" y="5562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Line 14">
            <a:extLst>
              <a:ext uri="{FF2B5EF4-FFF2-40B4-BE49-F238E27FC236}">
                <a16:creationId xmlns:a16="http://schemas.microsoft.com/office/drawing/2014/main" id="{6B810A19-1793-022A-519D-EB664FE5A5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6081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Line 15">
            <a:extLst>
              <a:ext uri="{FF2B5EF4-FFF2-40B4-BE49-F238E27FC236}">
                <a16:creationId xmlns:a16="http://schemas.microsoft.com/office/drawing/2014/main" id="{F4002AF7-9DE2-480B-45F4-93828CD66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7525" y="49530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6">
            <a:extLst>
              <a:ext uri="{FF2B5EF4-FFF2-40B4-BE49-F238E27FC236}">
                <a16:creationId xmlns:a16="http://schemas.microsoft.com/office/drawing/2014/main" id="{672106D2-905D-7795-C922-81077F9CFC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7525" y="55626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Line 17">
            <a:extLst>
              <a:ext uri="{FF2B5EF4-FFF2-40B4-BE49-F238E27FC236}">
                <a16:creationId xmlns:a16="http://schemas.microsoft.com/office/drawing/2014/main" id="{5BC85550-7503-C423-4F7C-E6035816F7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7525" y="61722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Line 18">
            <a:extLst>
              <a:ext uri="{FF2B5EF4-FFF2-40B4-BE49-F238E27FC236}">
                <a16:creationId xmlns:a16="http://schemas.microsoft.com/office/drawing/2014/main" id="{6F11C953-5961-1EED-8AF6-9773B1CB24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7525" y="45720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7" name="Line 19">
            <a:extLst>
              <a:ext uri="{FF2B5EF4-FFF2-40B4-BE49-F238E27FC236}">
                <a16:creationId xmlns:a16="http://schemas.microsoft.com/office/drawing/2014/main" id="{DFB87318-48A3-4FCF-F646-5A1EC3F5F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7525" y="36576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8" name="Text Box 23">
            <a:extLst>
              <a:ext uri="{FF2B5EF4-FFF2-40B4-BE49-F238E27FC236}">
                <a16:creationId xmlns:a16="http://schemas.microsoft.com/office/drawing/2014/main" id="{B51AA498-5E3E-5E2E-FA2C-C8C76CD1F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863850"/>
            <a:ext cx="3348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Verdana" panose="020B0604030504040204" pitchFamily="34" charset="0"/>
              </a:rPr>
              <a:t>Concurrent: A &amp; B, A &amp; C</a:t>
            </a:r>
          </a:p>
          <a:p>
            <a:r>
              <a:rPr lang="en-US" altLang="en-US" b="1">
                <a:solidFill>
                  <a:schemeClr val="accent2"/>
                </a:solidFill>
                <a:latin typeface="Verdana" panose="020B0604030504040204" pitchFamily="34" charset="0"/>
              </a:rPr>
              <a:t>Sequential: B &amp; C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>
            <a:extLst>
              <a:ext uri="{FF2B5EF4-FFF2-40B4-BE49-F238E27FC236}">
                <a16:creationId xmlns:a16="http://schemas.microsoft.com/office/drawing/2014/main" id="{CFDE7062-9CCE-B081-6C02-446FA55262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FAD05-1458-664F-A4B8-B16B35AFE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62467" name="Slide Number Placeholder 5">
            <a:extLst>
              <a:ext uri="{FF2B5EF4-FFF2-40B4-BE49-F238E27FC236}">
                <a16:creationId xmlns:a16="http://schemas.microsoft.com/office/drawing/2014/main" id="{08B87DD2-A269-48F6-CC91-942F0DD2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1E0BE1-63AA-4EE2-A1D0-2ED2101D8786}" type="slidenum">
              <a:rPr lang="en-US" altLang="en-US">
                <a:latin typeface="Arial" panose="020B0604020202020204" pitchFamily="34" charset="0"/>
              </a:rPr>
              <a:pPr/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833293D7-2190-1475-8ECD-984919865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vs. Processes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47597068-5B23-99D4-494B-2C812A5E4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Similarities</a:t>
            </a:r>
          </a:p>
          <a:p>
            <a:pPr lvl="1" eaLnBrk="1" hangingPunct="1"/>
            <a:r>
              <a:rPr lang="en-US" altLang="en-US"/>
              <a:t>Each has its own logical control flow</a:t>
            </a:r>
          </a:p>
          <a:p>
            <a:pPr lvl="1" eaLnBrk="1" hangingPunct="1"/>
            <a:r>
              <a:rPr lang="en-US" altLang="en-US"/>
              <a:t>Each can run concurrently</a:t>
            </a:r>
          </a:p>
          <a:p>
            <a:pPr lvl="1" eaLnBrk="1" hangingPunct="1"/>
            <a:r>
              <a:rPr lang="en-US" altLang="en-US"/>
              <a:t>Each is context switched</a:t>
            </a:r>
          </a:p>
          <a:p>
            <a:pPr eaLnBrk="1" hangingPunct="1"/>
            <a:r>
              <a:rPr lang="en-US" altLang="en-US"/>
              <a:t>Differences</a:t>
            </a:r>
          </a:p>
          <a:p>
            <a:pPr lvl="1" eaLnBrk="1" hangingPunct="1"/>
            <a:r>
              <a:rPr lang="en-US" altLang="en-US"/>
              <a:t>Threads share code and data, processes (typically) do not</a:t>
            </a:r>
          </a:p>
          <a:p>
            <a:pPr lvl="1" eaLnBrk="1" hangingPunct="1"/>
            <a:r>
              <a:rPr lang="en-US" altLang="en-US"/>
              <a:t>Threads are less expensive than processes</a:t>
            </a:r>
          </a:p>
          <a:p>
            <a:pPr lvl="2" eaLnBrk="1" hangingPunct="1"/>
            <a:r>
              <a:rPr lang="en-US" altLang="en-US"/>
              <a:t>Process control (creating and reaping) is 2-5 times as expensive as thread control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>
            <a:extLst>
              <a:ext uri="{FF2B5EF4-FFF2-40B4-BE49-F238E27FC236}">
                <a16:creationId xmlns:a16="http://schemas.microsoft.com/office/drawing/2014/main" id="{A1B9FC28-B7CA-6C16-0A80-7F1FA2384B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00C74-2272-494D-B76E-698F03A94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64515" name="Slide Number Placeholder 5">
            <a:extLst>
              <a:ext uri="{FF2B5EF4-FFF2-40B4-BE49-F238E27FC236}">
                <a16:creationId xmlns:a16="http://schemas.microsoft.com/office/drawing/2014/main" id="{2FA91B77-3EDB-DA6B-D8ED-F7133307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E0C23AB9-5866-4120-BD80-D469847B8380}" type="slidenum">
              <a:rPr lang="en-US" altLang="en-US">
                <a:latin typeface="Arial" panose="020B0604020202020204" pitchFamily="34" charset="0"/>
              </a:rPr>
              <a:pPr/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6" name="Rectangle 6">
            <a:extLst>
              <a:ext uri="{FF2B5EF4-FFF2-40B4-BE49-F238E27FC236}">
                <a16:creationId xmlns:a16="http://schemas.microsoft.com/office/drawing/2014/main" id="{51E2AD84-71A9-1BB4-B616-64C893558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Posix Threads (Pthreads) Interface</a:t>
            </a:r>
          </a:p>
        </p:txBody>
      </p:sp>
      <p:sp>
        <p:nvSpPr>
          <p:cNvPr id="64517" name="Rectangle 7">
            <a:extLst>
              <a:ext uri="{FF2B5EF4-FFF2-40B4-BE49-F238E27FC236}">
                <a16:creationId xmlns:a16="http://schemas.microsoft.com/office/drawing/2014/main" id="{B145169E-EE00-39E6-FE90-D7C65D3D9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Pthreads: Standard interface for ~60 functions that manipulate threads from C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Creating and reaping threads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pthread_create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pthread_join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Determining your thread ID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pthread_self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Terminating threads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pthread_cancel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pthread_exit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exit</a:t>
            </a:r>
            <a:r>
              <a:rPr lang="en-US" altLang="en-US" sz="1600"/>
              <a:t>  [terminates all threads]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return</a:t>
            </a:r>
            <a:r>
              <a:rPr lang="en-US" altLang="en-US" sz="1600"/>
              <a:t>  [terminates current thread]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Synchronizing access to shared variables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pthread_mutex_init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pthread_mutex_[un]lock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pthread_cond_init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pthread_cond_[timed]wait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2">
            <a:extLst>
              <a:ext uri="{FF2B5EF4-FFF2-40B4-BE49-F238E27FC236}">
                <a16:creationId xmlns:a16="http://schemas.microsoft.com/office/drawing/2014/main" id="{830EDD60-F6D1-56BD-8BB7-1AE392E30C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DF7C1CF-1BD8-D949-987F-A075B182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66563" name="Slide Number Placeholder 4">
            <a:extLst>
              <a:ext uri="{FF2B5EF4-FFF2-40B4-BE49-F238E27FC236}">
                <a16:creationId xmlns:a16="http://schemas.microsoft.com/office/drawing/2014/main" id="{4CB735A7-5DB3-2B36-E58A-CF3B1FFF5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D1393F-BD45-4EC4-B2EA-96B5A53E6494}" type="slidenum">
              <a:rPr lang="en-US" altLang="en-US">
                <a:latin typeface="Arial" panose="020B0604020202020204" pitchFamily="34" charset="0"/>
              </a:rPr>
              <a:pPr/>
              <a:t>35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DA83FE99-5176-A4DA-FE3F-DAD936E1D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Pthreads "hello, world" Program</a:t>
            </a:r>
          </a:p>
        </p:txBody>
      </p:sp>
      <p:sp>
        <p:nvSpPr>
          <p:cNvPr id="66565" name="Rectangle 3">
            <a:extLst>
              <a:ext uri="{FF2B5EF4-FFF2-40B4-BE49-F238E27FC236}">
                <a16:creationId xmlns:a16="http://schemas.microsoft.com/office/drawing/2014/main" id="{01B4D2ED-36A2-4920-E33D-D1BCFD42E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82700"/>
            <a:ext cx="5738813" cy="47720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/*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* hello.c - Pthreads "hello, world" program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#include "csapp.h"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*thread(void *vargp);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int main(void)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pthread_t tid;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Pthread_create(&amp;tid, NULL, thread,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Pthread_join(tid,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exit(0);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*thread(void *vargp)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printf("Hello, world!\n");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6566" name="Text Box 4">
            <a:extLst>
              <a:ext uri="{FF2B5EF4-FFF2-40B4-BE49-F238E27FC236}">
                <a16:creationId xmlns:a16="http://schemas.microsoft.com/office/drawing/2014/main" id="{255397EC-6B76-5522-022D-9B1254DF5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663" y="1876425"/>
            <a:ext cx="22494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Thread attributes </a:t>
            </a:r>
          </a:p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(usually NULL)</a:t>
            </a:r>
          </a:p>
        </p:txBody>
      </p:sp>
      <p:sp>
        <p:nvSpPr>
          <p:cNvPr id="66567" name="Text Box 5">
            <a:extLst>
              <a:ext uri="{FF2B5EF4-FFF2-40B4-BE49-F238E27FC236}">
                <a16:creationId xmlns:a16="http://schemas.microsoft.com/office/drawing/2014/main" id="{C652F48D-B860-2C35-9EE1-75E31A0BA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188" y="2867025"/>
            <a:ext cx="22844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Thread arguments</a:t>
            </a:r>
          </a:p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(void *p) </a:t>
            </a:r>
          </a:p>
        </p:txBody>
      </p:sp>
      <p:sp>
        <p:nvSpPr>
          <p:cNvPr id="66568" name="Text Box 6">
            <a:extLst>
              <a:ext uri="{FF2B5EF4-FFF2-40B4-BE49-F238E27FC236}">
                <a16:creationId xmlns:a16="http://schemas.microsoft.com/office/drawing/2014/main" id="{C225A671-CFF2-AC08-766B-95E87EF85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4378325"/>
            <a:ext cx="1590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return value</a:t>
            </a:r>
          </a:p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(void **p)</a:t>
            </a:r>
          </a:p>
        </p:txBody>
      </p:sp>
      <p:sp>
        <p:nvSpPr>
          <p:cNvPr id="66569" name="Line 7">
            <a:extLst>
              <a:ext uri="{FF2B5EF4-FFF2-40B4-BE49-F238E27FC236}">
                <a16:creationId xmlns:a16="http://schemas.microsoft.com/office/drawing/2014/main" id="{A2C87A23-1FCC-B1CE-7EBE-F3ECCC173F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2244725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Line 8">
            <a:extLst>
              <a:ext uri="{FF2B5EF4-FFF2-40B4-BE49-F238E27FC236}">
                <a16:creationId xmlns:a16="http://schemas.microsoft.com/office/drawing/2014/main" id="{EA804358-8E34-061A-0689-C6385835AF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3159125"/>
            <a:ext cx="1066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Line 9">
            <a:extLst>
              <a:ext uri="{FF2B5EF4-FFF2-40B4-BE49-F238E27FC236}">
                <a16:creationId xmlns:a16="http://schemas.microsoft.com/office/drawing/2014/main" id="{33DF34E7-0F6A-8823-FB2B-F53BDA33D7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149725"/>
            <a:ext cx="3124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>
            <a:extLst>
              <a:ext uri="{FF2B5EF4-FFF2-40B4-BE49-F238E27FC236}">
                <a16:creationId xmlns:a16="http://schemas.microsoft.com/office/drawing/2014/main" id="{AE508551-DD01-F11F-1739-A869593272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06BBD376-75BF-FF42-AEEA-0B8EBD89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68611" name="Slide Number Placeholder 4">
            <a:extLst>
              <a:ext uri="{FF2B5EF4-FFF2-40B4-BE49-F238E27FC236}">
                <a16:creationId xmlns:a16="http://schemas.microsoft.com/office/drawing/2014/main" id="{FFC0965B-5C9B-377F-FB2B-8F476F10C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AA6F00-77A7-4153-BF48-17AAE7FD34AA}" type="slidenum">
              <a:rPr lang="en-US" altLang="en-US">
                <a:latin typeface="Arial" panose="020B0604020202020204" pitchFamily="34" charset="0"/>
              </a:rPr>
              <a:pPr/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4BD0E2BD-9390-0F0C-70C9-1A57773B6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Execution of Threaded “hello, world”</a:t>
            </a:r>
          </a:p>
        </p:txBody>
      </p:sp>
      <p:sp>
        <p:nvSpPr>
          <p:cNvPr id="68613" name="Text Box 3">
            <a:extLst>
              <a:ext uri="{FF2B5EF4-FFF2-40B4-BE49-F238E27FC236}">
                <a16:creationId xmlns:a16="http://schemas.microsoft.com/office/drawing/2014/main" id="{54E56CB4-0C2C-9749-CB5F-63EF50380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1358900"/>
            <a:ext cx="1504950" cy="3921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main thread</a:t>
            </a:r>
          </a:p>
        </p:txBody>
      </p:sp>
      <p:sp>
        <p:nvSpPr>
          <p:cNvPr id="68614" name="Text Box 4">
            <a:extLst>
              <a:ext uri="{FF2B5EF4-FFF2-40B4-BE49-F238E27FC236}">
                <a16:creationId xmlns:a16="http://schemas.microsoft.com/office/drawing/2014/main" id="{CE0FDE4D-2F7E-245A-2C68-3920C5A1D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90800"/>
            <a:ext cx="1454150" cy="3921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peer thread</a:t>
            </a:r>
          </a:p>
        </p:txBody>
      </p:sp>
      <p:sp>
        <p:nvSpPr>
          <p:cNvPr id="68615" name="Line 5">
            <a:extLst>
              <a:ext uri="{FF2B5EF4-FFF2-40B4-BE49-F238E27FC236}">
                <a16:creationId xmlns:a16="http://schemas.microsoft.com/office/drawing/2014/main" id="{7BB1C863-B317-A66E-A469-31677EF5B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Line 6">
            <a:extLst>
              <a:ext uri="{FF2B5EF4-FFF2-40B4-BE49-F238E27FC236}">
                <a16:creationId xmlns:a16="http://schemas.microsoft.com/office/drawing/2014/main" id="{6F42D1EA-6655-4BDD-D86D-3AF786323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4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Text Box 7">
            <a:extLst>
              <a:ext uri="{FF2B5EF4-FFF2-40B4-BE49-F238E27FC236}">
                <a16:creationId xmlns:a16="http://schemas.microsoft.com/office/drawing/2014/main" id="{67340730-BB83-7B4B-6E48-33C97EC0C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3565525"/>
            <a:ext cx="1652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return NULL;</a:t>
            </a:r>
          </a:p>
        </p:txBody>
      </p:sp>
      <p:sp>
        <p:nvSpPr>
          <p:cNvPr id="68618" name="Line 8">
            <a:extLst>
              <a:ext uri="{FF2B5EF4-FFF2-40B4-BE49-F238E27FC236}">
                <a16:creationId xmlns:a16="http://schemas.microsoft.com/office/drawing/2014/main" id="{215D2AAE-B73E-E7E0-28EE-7365CC315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2438400"/>
            <a:ext cx="3141662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Text Box 9">
            <a:extLst>
              <a:ext uri="{FF2B5EF4-FFF2-40B4-BE49-F238E27FC236}">
                <a16:creationId xmlns:a16="http://schemas.microsoft.com/office/drawing/2014/main" id="{CB5BC064-C105-A4A9-A559-41B9D3068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3535363"/>
            <a:ext cx="3013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Verdana" panose="020B0604030504040204" pitchFamily="34" charset="0"/>
              </a:rPr>
              <a:t>main thread waits for </a:t>
            </a:r>
          </a:p>
          <a:p>
            <a:pPr algn="r"/>
            <a:r>
              <a:rPr lang="en-US" altLang="en-US" sz="1600" b="1">
                <a:latin typeface="Verdana" panose="020B0604030504040204" pitchFamily="34" charset="0"/>
              </a:rPr>
              <a:t>peer thread to terminate</a:t>
            </a:r>
          </a:p>
        </p:txBody>
      </p:sp>
      <p:sp>
        <p:nvSpPr>
          <p:cNvPr id="68620" name="Line 10">
            <a:extLst>
              <a:ext uri="{FF2B5EF4-FFF2-40B4-BE49-F238E27FC236}">
                <a16:creationId xmlns:a16="http://schemas.microsoft.com/office/drawing/2014/main" id="{BE2C2DA7-C327-9F6D-F99E-F476A875F1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2038" y="3870325"/>
            <a:ext cx="3122612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Text Box 11">
            <a:extLst>
              <a:ext uri="{FF2B5EF4-FFF2-40B4-BE49-F238E27FC236}">
                <a16:creationId xmlns:a16="http://schemas.microsoft.com/office/drawing/2014/main" id="{473B0FFA-6C5D-DA1A-E166-088E32831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089525"/>
            <a:ext cx="213518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Courier New" panose="02070309020205020404" pitchFamily="49" charset="0"/>
              </a:rPr>
              <a:t>exit()</a:t>
            </a:r>
            <a:r>
              <a:rPr lang="en-US" altLang="en-US" sz="1600" b="1">
                <a:latin typeface="Verdana" panose="020B0604030504040204" pitchFamily="34" charset="0"/>
              </a:rPr>
              <a:t> </a:t>
            </a:r>
          </a:p>
          <a:p>
            <a:pPr algn="r"/>
            <a:r>
              <a:rPr lang="en-US" altLang="en-US" sz="1600" b="1">
                <a:latin typeface="Verdana" panose="020B0604030504040204" pitchFamily="34" charset="0"/>
              </a:rPr>
              <a:t>terminates </a:t>
            </a:r>
          </a:p>
          <a:p>
            <a:pPr algn="r"/>
            <a:r>
              <a:rPr lang="en-US" altLang="en-US" sz="1600" b="1">
                <a:latin typeface="Verdana" panose="020B0604030504040204" pitchFamily="34" charset="0"/>
              </a:rPr>
              <a:t>main thread and </a:t>
            </a:r>
          </a:p>
          <a:p>
            <a:pPr algn="r"/>
            <a:r>
              <a:rPr lang="en-US" altLang="en-US" sz="1600" b="1">
                <a:latin typeface="Verdana" panose="020B0604030504040204" pitchFamily="34" charset="0"/>
              </a:rPr>
              <a:t>any peer threads</a:t>
            </a:r>
          </a:p>
        </p:txBody>
      </p:sp>
      <p:sp>
        <p:nvSpPr>
          <p:cNvPr id="68622" name="Text Box 12">
            <a:extLst>
              <a:ext uri="{FF2B5EF4-FFF2-40B4-BE49-F238E27FC236}">
                <a16:creationId xmlns:a16="http://schemas.microsoft.com/office/drawing/2014/main" id="{6539EC0F-F379-3091-BFD1-FF3C8F9DA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2241550"/>
            <a:ext cx="2605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Verdana" panose="020B0604030504040204" pitchFamily="34" charset="0"/>
              </a:rPr>
              <a:t>call </a:t>
            </a:r>
            <a:r>
              <a:rPr lang="en-US" altLang="en-US" sz="1600" b="1">
                <a:latin typeface="Courier New" panose="02070309020205020404" pitchFamily="49" charset="0"/>
              </a:rPr>
              <a:t>Pthread_create()</a:t>
            </a:r>
          </a:p>
        </p:txBody>
      </p:sp>
      <p:sp>
        <p:nvSpPr>
          <p:cNvPr id="68623" name="Text Box 13">
            <a:extLst>
              <a:ext uri="{FF2B5EF4-FFF2-40B4-BE49-F238E27FC236}">
                <a16:creationId xmlns:a16="http://schemas.microsoft.com/office/drawing/2014/main" id="{D0508D5F-55D5-6EC9-ED8F-239EC08CE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75" y="3003550"/>
            <a:ext cx="2360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Verdana" panose="020B0604030504040204" pitchFamily="34" charset="0"/>
              </a:rPr>
              <a:t>call </a:t>
            </a:r>
            <a:r>
              <a:rPr lang="en-US" altLang="en-US" sz="1600" b="1">
                <a:latin typeface="Courier New" panose="02070309020205020404" pitchFamily="49" charset="0"/>
              </a:rPr>
              <a:t>Pthread_join()</a:t>
            </a:r>
          </a:p>
        </p:txBody>
      </p:sp>
      <p:sp>
        <p:nvSpPr>
          <p:cNvPr id="68624" name="Text Box 14">
            <a:extLst>
              <a:ext uri="{FF2B5EF4-FFF2-40B4-BE49-F238E27FC236}">
                <a16:creationId xmlns:a16="http://schemas.microsoft.com/office/drawing/2014/main" id="{510B9E0C-C27A-CF10-96B3-B82B1FEC6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4419600"/>
            <a:ext cx="2514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Courier New" panose="02070309020205020404" pitchFamily="49" charset="0"/>
              </a:rPr>
              <a:t>Pthread_join()</a:t>
            </a:r>
            <a:r>
              <a:rPr lang="en-US" altLang="en-US" sz="1600" b="1">
                <a:latin typeface="Verdana" panose="020B0604030504040204" pitchFamily="34" charset="0"/>
              </a:rPr>
              <a:t> returns</a:t>
            </a:r>
          </a:p>
        </p:txBody>
      </p:sp>
      <p:sp>
        <p:nvSpPr>
          <p:cNvPr id="68625" name="Text Box 15">
            <a:extLst>
              <a:ext uri="{FF2B5EF4-FFF2-40B4-BE49-F238E27FC236}">
                <a16:creationId xmlns:a16="http://schemas.microsoft.com/office/drawing/2014/main" id="{F4E4179D-668A-5CA8-7883-2D18AB334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214688"/>
            <a:ext cx="1162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printf()</a:t>
            </a:r>
          </a:p>
        </p:txBody>
      </p:sp>
      <p:sp>
        <p:nvSpPr>
          <p:cNvPr id="68626" name="Text Box 16">
            <a:extLst>
              <a:ext uri="{FF2B5EF4-FFF2-40B4-BE49-F238E27FC236}">
                <a16:creationId xmlns:a16="http://schemas.microsoft.com/office/drawing/2014/main" id="{569BF842-0451-8291-5210-3DF5795D2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3829050"/>
            <a:ext cx="163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Verdana" panose="020B0604030504040204" pitchFamily="34" charset="0"/>
              </a:rPr>
              <a:t>(peer thread</a:t>
            </a:r>
          </a:p>
          <a:p>
            <a:r>
              <a:rPr lang="en-US" altLang="en-US" sz="1600" b="1">
                <a:latin typeface="Verdana" panose="020B0604030504040204" pitchFamily="34" charset="0"/>
              </a:rPr>
              <a:t>terminates)</a:t>
            </a:r>
          </a:p>
        </p:txBody>
      </p:sp>
      <p:sp>
        <p:nvSpPr>
          <p:cNvPr id="68627" name="Text Box 17">
            <a:extLst>
              <a:ext uri="{FF2B5EF4-FFF2-40B4-BE49-F238E27FC236}">
                <a16:creationId xmlns:a16="http://schemas.microsoft.com/office/drawing/2014/main" id="{92BDC2AE-1D56-2EC3-578A-C4F5998AE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46350"/>
            <a:ext cx="304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>
                <a:latin typeface="Courier New" panose="02070309020205020404" pitchFamily="49" charset="0"/>
              </a:rPr>
              <a:t>Pthread_create()</a:t>
            </a:r>
            <a:r>
              <a:rPr lang="en-US" altLang="en-US" sz="1600" b="1">
                <a:latin typeface="Verdana" panose="020B0604030504040204" pitchFamily="34" charset="0"/>
              </a:rPr>
              <a:t> returns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2">
            <a:extLst>
              <a:ext uri="{FF2B5EF4-FFF2-40B4-BE49-F238E27FC236}">
                <a16:creationId xmlns:a16="http://schemas.microsoft.com/office/drawing/2014/main" id="{D88379FB-2C06-1F5C-10CD-75AB3CD5B24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A7EE6C5-2265-0E49-9969-875FE37F9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70659" name="Slide Number Placeholder 4">
            <a:extLst>
              <a:ext uri="{FF2B5EF4-FFF2-40B4-BE49-F238E27FC236}">
                <a16:creationId xmlns:a16="http://schemas.microsoft.com/office/drawing/2014/main" id="{391DCC9B-46F8-BAD4-EA1B-C545B19E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F042C1-E343-4E2E-8628-57C44C98A2CE}" type="slidenum">
              <a:rPr lang="en-US" altLang="en-US">
                <a:latin typeface="Arial" panose="020B0604020202020204" pitchFamily="34" charset="0"/>
              </a:rPr>
              <a:pPr/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F2D17D98-D5E0-C385-5E05-3B28DED6E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Thread-Based Concurrent Echo Server</a:t>
            </a:r>
          </a:p>
        </p:txBody>
      </p:sp>
      <p:sp>
        <p:nvSpPr>
          <p:cNvPr id="70661" name="Rectangle 3">
            <a:extLst>
              <a:ext uri="{FF2B5EF4-FFF2-40B4-BE49-F238E27FC236}">
                <a16:creationId xmlns:a16="http://schemas.microsoft.com/office/drawing/2014/main" id="{3D56E991-C21B-0B9A-C7A6-5237F6065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1323975"/>
            <a:ext cx="8577263" cy="47704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int main(int argc, char **argv)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listenfd, *connfdp;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socklen_t clientlen = sizeof(struct sockaddr_in);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struct sockaddr_in clientaddr;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pthread_t tid;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if (argc != 2)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fprintf(stderr, "usage: %s &lt;port&gt;\n", argv[0]);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exit(0);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listenfd = Open_listenfd(argv[1]);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while (true)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connfdp = Malloc(sizeof(int));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*connfdp = Accept(listenfd, (SA *)&amp;clientaddr, &amp;clientlen);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Pthread_create(&amp;tid, NULL, thread, connfdp);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2">
            <a:extLst>
              <a:ext uri="{FF2B5EF4-FFF2-40B4-BE49-F238E27FC236}">
                <a16:creationId xmlns:a16="http://schemas.microsoft.com/office/drawing/2014/main" id="{24BE4BB4-2BAA-68A1-756A-DC663EE215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D7E2360-4465-9847-97E0-6722E634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72707" name="Slide Number Placeholder 4">
            <a:extLst>
              <a:ext uri="{FF2B5EF4-FFF2-40B4-BE49-F238E27FC236}">
                <a16:creationId xmlns:a16="http://schemas.microsoft.com/office/drawing/2014/main" id="{A47B8974-FAAD-53EE-D10F-BEF9CBF9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48C80A-86AB-4A1A-9A84-D7B6A748B8C1}" type="slidenum">
              <a:rPr lang="en-US" altLang="en-US">
                <a:latin typeface="Arial" panose="020B0604020202020204" pitchFamily="34" charset="0"/>
              </a:rPr>
              <a:pPr/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69CB64EE-2427-F421-0E88-13E3FC1008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Thread-Based Concurrent Server (cont)</a:t>
            </a:r>
          </a:p>
        </p:txBody>
      </p:sp>
      <p:sp>
        <p:nvSpPr>
          <p:cNvPr id="72709" name="Rectangle 3">
            <a:extLst>
              <a:ext uri="{FF2B5EF4-FFF2-40B4-BE49-F238E27FC236}">
                <a16:creationId xmlns:a16="http://schemas.microsoft.com/office/drawing/2014/main" id="{00B7CFB7-1EA1-0545-8DE7-E24A5A601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1790700"/>
            <a:ext cx="6477000" cy="304641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void *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thread(void *vargp)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connfd = *(int *)vargp;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Pthread_detach(Pthread_self());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Free(vargp);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echo(connfd);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Close(connfd);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59B66FF3-279C-004B-BEB2-1EF3B27EEE87}"/>
              </a:ext>
            </a:extLst>
          </p:cNvPr>
          <p:cNvSpPr>
            <a:spLocks/>
          </p:cNvSpPr>
          <p:nvPr/>
        </p:nvSpPr>
        <p:spPr bwMode="auto">
          <a:xfrm>
            <a:off x="2501900" y="1346200"/>
            <a:ext cx="4787900" cy="3263900"/>
          </a:xfrm>
          <a:prstGeom prst="rect">
            <a:avLst/>
          </a:prstGeom>
          <a:solidFill>
            <a:srgbClr val="AA92F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317500" tIns="317500" rIns="317500" bIns="317500" anchor="b"/>
          <a:lstStyle/>
          <a:p>
            <a:pPr algn="r">
              <a:defRPr/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Single</a:t>
            </a:r>
          </a:p>
          <a:p>
            <a:pPr algn="r">
              <a:defRPr/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Process</a:t>
            </a:r>
          </a:p>
        </p:txBody>
      </p:sp>
      <p:sp>
        <p:nvSpPr>
          <p:cNvPr id="74754" name="Rectangle 4">
            <a:extLst>
              <a:ext uri="{FF2B5EF4-FFF2-40B4-BE49-F238E27FC236}">
                <a16:creationId xmlns:a16="http://schemas.microsoft.com/office/drawing/2014/main" id="{A6B50AAB-6EDA-CB6B-E6DC-7B97A9A9E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Threaded-Process Execution Model</a:t>
            </a:r>
          </a:p>
        </p:txBody>
      </p:sp>
      <p:sp>
        <p:nvSpPr>
          <p:cNvPr id="74755" name="Rectangle 5">
            <a:extLst>
              <a:ext uri="{FF2B5EF4-FFF2-40B4-BE49-F238E27FC236}">
                <a16:creationId xmlns:a16="http://schemas.microsoft.com/office/drawing/2014/main" id="{888E45D2-86A8-CA82-961D-79628AA16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864100"/>
            <a:ext cx="8382000" cy="1968500"/>
          </a:xfrm>
        </p:spPr>
        <p:txBody>
          <a:bodyPr/>
          <a:lstStyle/>
          <a:p>
            <a:pPr eaLnBrk="1" hangingPunct="1"/>
            <a:r>
              <a:rPr lang="en-US" altLang="en-US"/>
              <a:t>Multiple threads within single process</a:t>
            </a:r>
          </a:p>
          <a:p>
            <a:pPr eaLnBrk="1" hangingPunct="1"/>
            <a:r>
              <a:rPr lang="en-US" altLang="en-US"/>
              <a:t>Some shared state between them</a:t>
            </a:r>
          </a:p>
          <a:p>
            <a:pPr marL="552450" lvl="1" eaLnBrk="1" hangingPunct="1"/>
            <a:r>
              <a:rPr lang="en-US" altLang="en-US"/>
              <a:t>File descriptors (in this example; usually more)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19F24D29-B34D-AE4A-ABCE-4FAA5423E3B3}"/>
              </a:ext>
            </a:extLst>
          </p:cNvPr>
          <p:cNvSpPr>
            <a:spLocks/>
          </p:cNvSpPr>
          <p:nvPr/>
        </p:nvSpPr>
        <p:spPr bwMode="auto">
          <a:xfrm>
            <a:off x="2819400" y="1816100"/>
            <a:ext cx="1114425" cy="1249363"/>
          </a:xfrm>
          <a:prstGeom prst="rect">
            <a:avLst/>
          </a:prstGeom>
          <a:solidFill>
            <a:srgbClr val="CDF1C5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Client 1 Server Thread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800DB796-6FA1-3B41-A415-B5937CFF6312}"/>
              </a:ext>
            </a:extLst>
          </p:cNvPr>
          <p:cNvSpPr>
            <a:spLocks/>
          </p:cNvSpPr>
          <p:nvPr/>
        </p:nvSpPr>
        <p:spPr bwMode="auto">
          <a:xfrm>
            <a:off x="5410200" y="1498600"/>
            <a:ext cx="1295400" cy="1249363"/>
          </a:xfrm>
          <a:prstGeom prst="rect">
            <a:avLst/>
          </a:prstGeom>
          <a:solidFill>
            <a:srgbClr val="CDF1C5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Listening Server</a:t>
            </a:r>
          </a:p>
        </p:txBody>
      </p:sp>
      <p:sp>
        <p:nvSpPr>
          <p:cNvPr id="74758" name="Line 8">
            <a:extLst>
              <a:ext uri="{FF2B5EF4-FFF2-40B4-BE49-F238E27FC236}">
                <a16:creationId xmlns:a16="http://schemas.microsoft.com/office/drawing/2014/main" id="{B62A69C6-CF71-04A7-CECC-E02D084A4B6F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331913" y="1674813"/>
            <a:ext cx="4002087" cy="158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4759" name="Rectangle 9">
            <a:extLst>
              <a:ext uri="{FF2B5EF4-FFF2-40B4-BE49-F238E27FC236}">
                <a16:creationId xmlns:a16="http://schemas.microsoft.com/office/drawing/2014/main" id="{D254F74F-E665-C888-2699-BD1AB4BF81B7}"/>
              </a:ext>
            </a:extLst>
          </p:cNvPr>
          <p:cNvSpPr>
            <a:spLocks/>
          </p:cNvSpPr>
          <p:nvPr/>
        </p:nvSpPr>
        <p:spPr bwMode="auto">
          <a:xfrm>
            <a:off x="1228725" y="1397000"/>
            <a:ext cx="1143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600">
                <a:solidFill>
                  <a:srgbClr val="000066"/>
                </a:solidFill>
                <a:latin typeface="Calibri Bold" panose="020F0702030404030204" pitchFamily="34" charset="0"/>
                <a:sym typeface="Calibri Bold" panose="020F0702030404030204" pitchFamily="34" charset="0"/>
              </a:rPr>
              <a:t>Connection Requests</a:t>
            </a:r>
          </a:p>
        </p:txBody>
      </p:sp>
      <p:sp>
        <p:nvSpPr>
          <p:cNvPr id="74760" name="Line 10">
            <a:extLst>
              <a:ext uri="{FF2B5EF4-FFF2-40B4-BE49-F238E27FC236}">
                <a16:creationId xmlns:a16="http://schemas.microsoft.com/office/drawing/2014/main" id="{A4ED649E-F215-4340-3CA0-BD85BBE99F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3500" y="2908300"/>
            <a:ext cx="1371600" cy="1588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4761" name="Rectangle 11">
            <a:extLst>
              <a:ext uri="{FF2B5EF4-FFF2-40B4-BE49-F238E27FC236}">
                <a16:creationId xmlns:a16="http://schemas.microsoft.com/office/drawing/2014/main" id="{1393B9BF-17CC-D509-607E-C1B9B652FF61}"/>
              </a:ext>
            </a:extLst>
          </p:cNvPr>
          <p:cNvSpPr>
            <a:spLocks/>
          </p:cNvSpPr>
          <p:nvPr/>
        </p:nvSpPr>
        <p:spPr bwMode="auto">
          <a:xfrm>
            <a:off x="1327150" y="2628900"/>
            <a:ext cx="939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600">
                <a:solidFill>
                  <a:srgbClr val="000066"/>
                </a:solidFill>
                <a:latin typeface="Calibri Bold" panose="020F0702030404030204" pitchFamily="34" charset="0"/>
                <a:sym typeface="Calibri Bold" panose="020F0702030404030204" pitchFamily="34" charset="0"/>
              </a:rPr>
              <a:t>Client 1 data</a:t>
            </a:r>
          </a:p>
        </p:txBody>
      </p:sp>
      <p:sp>
        <p:nvSpPr>
          <p:cNvPr id="74762" name="Oval 12">
            <a:extLst>
              <a:ext uri="{FF2B5EF4-FFF2-40B4-BE49-F238E27FC236}">
                <a16:creationId xmlns:a16="http://schemas.microsoft.com/office/drawing/2014/main" id="{564EE964-9A62-C99E-179F-E91D63CF2EA1}"/>
              </a:ext>
            </a:extLst>
          </p:cNvPr>
          <p:cNvSpPr>
            <a:spLocks/>
          </p:cNvSpPr>
          <p:nvPr/>
        </p:nvSpPr>
        <p:spPr bwMode="auto">
          <a:xfrm>
            <a:off x="5356225" y="1595438"/>
            <a:ext cx="128588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4763" name="Rectangle 13">
            <a:extLst>
              <a:ext uri="{FF2B5EF4-FFF2-40B4-BE49-F238E27FC236}">
                <a16:creationId xmlns:a16="http://schemas.microsoft.com/office/drawing/2014/main" id="{BC77E621-89C1-9C1F-AAEA-BAEC3DB2B7BD}"/>
              </a:ext>
            </a:extLst>
          </p:cNvPr>
          <p:cNvSpPr>
            <a:spLocks/>
          </p:cNvSpPr>
          <p:nvPr/>
        </p:nvSpPr>
        <p:spPr bwMode="auto">
          <a:xfrm>
            <a:off x="4483100" y="1701800"/>
            <a:ext cx="9429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listenfd</a:t>
            </a:r>
          </a:p>
        </p:txBody>
      </p:sp>
      <p:sp>
        <p:nvSpPr>
          <p:cNvPr id="74764" name="Oval 14">
            <a:extLst>
              <a:ext uri="{FF2B5EF4-FFF2-40B4-BE49-F238E27FC236}">
                <a16:creationId xmlns:a16="http://schemas.microsoft.com/office/drawing/2014/main" id="{4F380451-0F37-CF13-CB8E-F2F999CF4E6C}"/>
              </a:ext>
            </a:extLst>
          </p:cNvPr>
          <p:cNvSpPr>
            <a:spLocks/>
          </p:cNvSpPr>
          <p:nvPr/>
        </p:nvSpPr>
        <p:spPr bwMode="auto">
          <a:xfrm>
            <a:off x="2754313" y="2843213"/>
            <a:ext cx="128587" cy="128587"/>
          </a:xfrm>
          <a:prstGeom prst="ellipse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4765" name="Rectangle 15">
            <a:extLst>
              <a:ext uri="{FF2B5EF4-FFF2-40B4-BE49-F238E27FC236}">
                <a16:creationId xmlns:a16="http://schemas.microsoft.com/office/drawing/2014/main" id="{03F2D346-AFE8-A7DA-1751-DD24296C426D}"/>
              </a:ext>
            </a:extLst>
          </p:cNvPr>
          <p:cNvSpPr>
            <a:spLocks/>
          </p:cNvSpPr>
          <p:nvPr/>
        </p:nvSpPr>
        <p:spPr bwMode="auto">
          <a:xfrm>
            <a:off x="2036763" y="2908300"/>
            <a:ext cx="7286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connfd</a:t>
            </a:r>
          </a:p>
        </p:txBody>
      </p:sp>
      <p:sp>
        <p:nvSpPr>
          <p:cNvPr id="36880" name="Rectangle 16">
            <a:extLst>
              <a:ext uri="{FF2B5EF4-FFF2-40B4-BE49-F238E27FC236}">
                <a16:creationId xmlns:a16="http://schemas.microsoft.com/office/drawing/2014/main" id="{83A9954D-CF38-804A-9961-DAD2BA0575BD}"/>
              </a:ext>
            </a:extLst>
          </p:cNvPr>
          <p:cNvSpPr>
            <a:spLocks/>
          </p:cNvSpPr>
          <p:nvPr/>
        </p:nvSpPr>
        <p:spPr bwMode="auto">
          <a:xfrm>
            <a:off x="4165600" y="2844800"/>
            <a:ext cx="1114425" cy="1249363"/>
          </a:xfrm>
          <a:prstGeom prst="rect">
            <a:avLst/>
          </a:prstGeom>
          <a:solidFill>
            <a:srgbClr val="CDF1C5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Client 2 Server Thread</a:t>
            </a:r>
          </a:p>
        </p:txBody>
      </p:sp>
      <p:sp>
        <p:nvSpPr>
          <p:cNvPr id="74767" name="Line 17">
            <a:extLst>
              <a:ext uri="{FF2B5EF4-FFF2-40B4-BE49-F238E27FC236}">
                <a16:creationId xmlns:a16="http://schemas.microsoft.com/office/drawing/2014/main" id="{AF490B90-9B7E-E31F-E868-567896D5535A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306513" y="3937000"/>
            <a:ext cx="2744787" cy="0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4768" name="Rectangle 18">
            <a:extLst>
              <a:ext uri="{FF2B5EF4-FFF2-40B4-BE49-F238E27FC236}">
                <a16:creationId xmlns:a16="http://schemas.microsoft.com/office/drawing/2014/main" id="{C6995FBE-FA4C-975D-20F0-8E97CA4E2857}"/>
              </a:ext>
            </a:extLst>
          </p:cNvPr>
          <p:cNvSpPr>
            <a:spLocks/>
          </p:cNvSpPr>
          <p:nvPr/>
        </p:nvSpPr>
        <p:spPr bwMode="auto">
          <a:xfrm>
            <a:off x="1333500" y="3657600"/>
            <a:ext cx="939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600">
                <a:solidFill>
                  <a:srgbClr val="000066"/>
                </a:solidFill>
                <a:latin typeface="Calibri Bold" panose="020F0702030404030204" pitchFamily="34" charset="0"/>
                <a:sym typeface="Calibri Bold" panose="020F0702030404030204" pitchFamily="34" charset="0"/>
              </a:rPr>
              <a:t>Client 2 data</a:t>
            </a:r>
          </a:p>
        </p:txBody>
      </p:sp>
      <p:sp>
        <p:nvSpPr>
          <p:cNvPr id="74769" name="Oval 19">
            <a:extLst>
              <a:ext uri="{FF2B5EF4-FFF2-40B4-BE49-F238E27FC236}">
                <a16:creationId xmlns:a16="http://schemas.microsoft.com/office/drawing/2014/main" id="{BE9A48F5-A77A-3233-77F5-13EF6EB2D291}"/>
              </a:ext>
            </a:extLst>
          </p:cNvPr>
          <p:cNvSpPr>
            <a:spLocks/>
          </p:cNvSpPr>
          <p:nvPr/>
        </p:nvSpPr>
        <p:spPr bwMode="auto">
          <a:xfrm>
            <a:off x="4102100" y="3873500"/>
            <a:ext cx="128588" cy="128588"/>
          </a:xfrm>
          <a:prstGeom prst="ellipse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4770" name="Rectangle 20">
            <a:extLst>
              <a:ext uri="{FF2B5EF4-FFF2-40B4-BE49-F238E27FC236}">
                <a16:creationId xmlns:a16="http://schemas.microsoft.com/office/drawing/2014/main" id="{0723D582-E69C-CC57-5918-2F51F2BE372E}"/>
              </a:ext>
            </a:extLst>
          </p:cNvPr>
          <p:cNvSpPr>
            <a:spLocks/>
          </p:cNvSpPr>
          <p:nvPr/>
        </p:nvSpPr>
        <p:spPr bwMode="auto">
          <a:xfrm>
            <a:off x="3378200" y="3937000"/>
            <a:ext cx="7286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connfd</a:t>
            </a:r>
          </a:p>
        </p:txBody>
      </p:sp>
      <p:sp>
        <p:nvSpPr>
          <p:cNvPr id="74771" name="Date Placeholder 21">
            <a:extLst>
              <a:ext uri="{FF2B5EF4-FFF2-40B4-BE49-F238E27FC236}">
                <a16:creationId xmlns:a16="http://schemas.microsoft.com/office/drawing/2014/main" id="{2476349B-0A3A-5B0A-8CD6-382D1453868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4772" name="Slide Number Placeholder 22">
            <a:extLst>
              <a:ext uri="{FF2B5EF4-FFF2-40B4-BE49-F238E27FC236}">
                <a16:creationId xmlns:a16="http://schemas.microsoft.com/office/drawing/2014/main" id="{57945093-6DA4-0134-DA56-19DD82FB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C6E97D-6977-4070-8927-E8B0416445E8}" type="slidenum">
              <a:rPr lang="en-US" altLang="en-US">
                <a:latin typeface="Arial" panose="020B0604020202020204" pitchFamily="34" charset="0"/>
              </a:rPr>
              <a:pPr/>
              <a:t>39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14AC5F50-7439-4342-A7C6-EE561D4E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1">
            <a:extLst>
              <a:ext uri="{FF2B5EF4-FFF2-40B4-BE49-F238E27FC236}">
                <a16:creationId xmlns:a16="http://schemas.microsoft.com/office/drawing/2014/main" id="{4CFEA7D5-449A-4D2B-D6BB-98AD7E427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1315" name="Text Box 2">
            <a:extLst>
              <a:ext uri="{FF2B5EF4-FFF2-40B4-BE49-F238E27FC236}">
                <a16:creationId xmlns:a16="http://schemas.microsoft.com/office/drawing/2014/main" id="{0F92B370-A78B-8E22-6949-F68FD80A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Networking</a:t>
            </a:r>
          </a:p>
        </p:txBody>
      </p:sp>
      <p:sp>
        <p:nvSpPr>
          <p:cNvPr id="141316" name="Text Box 3">
            <a:extLst>
              <a:ext uri="{FF2B5EF4-FFF2-40B4-BE49-F238E27FC236}">
                <a16:creationId xmlns:a16="http://schemas.microsoft.com/office/drawing/2014/main" id="{22C2E331-31CC-CF8B-3AB8-426C2F754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ABDD519-7178-4A98-A037-1D818AF983CD}" type="slidenum">
              <a:rPr lang="en-US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1317" name="Text Box 4">
            <a:extLst>
              <a:ext uri="{FF2B5EF4-FFF2-40B4-BE49-F238E27FC236}">
                <a16:creationId xmlns:a16="http://schemas.microsoft.com/office/drawing/2014/main" id="{5DCDE7F8-331E-4F03-D663-2B996B575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>
                <a:solidFill>
                  <a:srgbClr val="660033"/>
                </a:solidFill>
              </a:rPr>
              <a:t>HTTP Requests (cont)</a:t>
            </a:r>
          </a:p>
        </p:txBody>
      </p:sp>
      <p:sp>
        <p:nvSpPr>
          <p:cNvPr id="141318" name="Text Box 5">
            <a:extLst>
              <a:ext uri="{FF2B5EF4-FFF2-40B4-BE49-F238E27FC236}">
                <a16:creationId xmlns:a16="http://schemas.microsoft.com/office/drawing/2014/main" id="{649D87DF-C78C-8C34-D0E5-6FED47965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74625" indent="-173038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636588" indent="-29051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031875" indent="-2794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/>
              <a:t>HTTP methods: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GET: Retrieve static or dynamic content</a:t>
            </a:r>
          </a:p>
          <a:p>
            <a:pPr lvl="2" eaLnBrk="1" hangingPunct="1">
              <a:buFont typeface="Verdana" panose="020B0604030504040204" pitchFamily="34" charset="0"/>
              <a:buChar char="•"/>
            </a:pPr>
            <a:r>
              <a:rPr lang="en-US" altLang="en-US" sz="1800">
                <a:ea typeface="ＭＳ Ｐゴシック" panose="020B0600070205080204" pitchFamily="34" charset="-128"/>
              </a:rPr>
              <a:t>Arguments for dynamic content are in URI</a:t>
            </a:r>
          </a:p>
          <a:p>
            <a:pPr lvl="2" eaLnBrk="1" hangingPunct="1">
              <a:buFont typeface="Verdana" panose="020B0604030504040204" pitchFamily="34" charset="0"/>
              <a:buChar char="•"/>
            </a:pPr>
            <a:r>
              <a:rPr lang="en-US" altLang="en-US" sz="1800">
                <a:ea typeface="ＭＳ Ｐゴシック" panose="020B0600070205080204" pitchFamily="34" charset="-128"/>
              </a:rPr>
              <a:t>Workhorse method (99% of requests)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POST: Retrieve dynamic content</a:t>
            </a:r>
          </a:p>
          <a:p>
            <a:pPr lvl="2" eaLnBrk="1" hangingPunct="1">
              <a:buFont typeface="Verdana" panose="020B0604030504040204" pitchFamily="34" charset="0"/>
              <a:buChar char="•"/>
            </a:pPr>
            <a:r>
              <a:rPr lang="en-US" altLang="en-US" sz="1800">
                <a:ea typeface="ＭＳ Ｐゴシック" panose="020B0600070205080204" pitchFamily="34" charset="-128"/>
              </a:rPr>
              <a:t>Arguments for dynamic content are in the request body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OPTIONS: Get server or file attributes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HEAD: Like GET but no data in response body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PUT: Write a file to the server!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DELETE: Delete a file on the server!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TRACE: Echo request in response body</a:t>
            </a:r>
          </a:p>
          <a:p>
            <a:pPr lvl="2" eaLnBrk="1" hangingPunct="1">
              <a:buFont typeface="Verdana" panose="020B0604030504040204" pitchFamily="34" charset="0"/>
              <a:buChar char="•"/>
            </a:pPr>
            <a:r>
              <a:rPr lang="en-US" altLang="en-US" sz="1800">
                <a:ea typeface="ＭＳ Ｐゴシック" panose="020B0600070205080204" pitchFamily="34" charset="-128"/>
              </a:rPr>
              <a:t>Useful for debugging</a:t>
            </a:r>
          </a:p>
        </p:txBody>
      </p:sp>
    </p:spTree>
    <p:extLst>
      <p:ext uri="{BB962C8B-B14F-4D97-AF65-F5344CB8AC3E}">
        <p14:creationId xmlns:p14="http://schemas.microsoft.com/office/powerpoint/2010/main" val="3201158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3">
            <a:extLst>
              <a:ext uri="{FF2B5EF4-FFF2-40B4-BE49-F238E27FC236}">
                <a16:creationId xmlns:a16="http://schemas.microsoft.com/office/drawing/2014/main" id="{14381051-8B4F-CF51-8AA8-9343AEEC4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z="2800"/>
              <a:t>Potential Form of Unintended Sharing</a:t>
            </a:r>
          </a:p>
        </p:txBody>
      </p:sp>
      <p:sp>
        <p:nvSpPr>
          <p:cNvPr id="37898" name="Rectangle 10">
            <a:extLst>
              <a:ext uri="{FF2B5EF4-FFF2-40B4-BE49-F238E27FC236}">
                <a16:creationId xmlns:a16="http://schemas.microsoft.com/office/drawing/2014/main" id="{A79B5891-1A64-DA43-8988-E8EAE1423E24}"/>
              </a:ext>
            </a:extLst>
          </p:cNvPr>
          <p:cNvSpPr>
            <a:spLocks/>
          </p:cNvSpPr>
          <p:nvPr/>
        </p:nvSpPr>
        <p:spPr bwMode="auto">
          <a:xfrm>
            <a:off x="342900" y="1163638"/>
            <a:ext cx="8201025" cy="1193800"/>
          </a:xfrm>
          <a:prstGeom prst="rect">
            <a:avLst/>
          </a:prstGeom>
          <a:solidFill>
            <a:srgbClr val="FFFEB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39200" bIns="0">
            <a:spAutoFit/>
          </a:bodyPr>
          <a:lstStyle/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while (true) {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600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600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connfd</a:t>
            </a: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= Accept(</a:t>
            </a:r>
            <a:r>
              <a:rPr lang="en-US" sz="1600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listenfd</a:t>
            </a: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, (SA *)&amp;</a:t>
            </a:r>
            <a:r>
              <a:rPr lang="en-US" sz="1600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clientaddr</a:t>
            </a: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, &amp;</a:t>
            </a:r>
            <a:r>
              <a:rPr lang="en-US" sz="1600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clientlen</a:t>
            </a: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);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600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Pthread_create</a:t>
            </a: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(&amp;</a:t>
            </a:r>
            <a:r>
              <a:rPr lang="en-US" sz="1600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tid</a:t>
            </a: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, NULL, </a:t>
            </a:r>
            <a:r>
              <a:rPr lang="en-US" sz="1600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echo_thread</a:t>
            </a: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, &amp;</a:t>
            </a:r>
            <a:r>
              <a:rPr lang="en-US" sz="1600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connfd</a:t>
            </a: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);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}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grpSp>
        <p:nvGrpSpPr>
          <p:cNvPr id="2" name="Group 39">
            <a:extLst>
              <a:ext uri="{FF2B5EF4-FFF2-40B4-BE49-F238E27FC236}">
                <a16:creationId xmlns:a16="http://schemas.microsoft.com/office/drawing/2014/main" id="{3F744D14-EFD4-C7BE-6219-4704F13F2FB4}"/>
              </a:ext>
            </a:extLst>
          </p:cNvPr>
          <p:cNvGrpSpPr>
            <a:grpSpLocks/>
          </p:cNvGrpSpPr>
          <p:nvPr/>
        </p:nvGrpSpPr>
        <p:grpSpPr bwMode="auto">
          <a:xfrm>
            <a:off x="936625" y="2489200"/>
            <a:ext cx="7802563" cy="3924300"/>
            <a:chOff x="936625" y="2489200"/>
            <a:chExt cx="7802563" cy="3924300"/>
          </a:xfrm>
        </p:grpSpPr>
        <p:sp>
          <p:nvSpPr>
            <p:cNvPr id="76807" name="Rectangle 4">
              <a:extLst>
                <a:ext uri="{FF2B5EF4-FFF2-40B4-BE49-F238E27FC236}">
                  <a16:creationId xmlns:a16="http://schemas.microsoft.com/office/drawing/2014/main" id="{2FF506DB-2F0B-EEA6-5049-A0F76627B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625" y="2489200"/>
              <a:ext cx="1473200" cy="406400"/>
            </a:xfrm>
            <a:prstGeom prst="rect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39200" bIns="0" anchor="ctr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b="1">
                  <a:solidFill>
                    <a:srgbClr val="000066"/>
                  </a:solidFill>
                  <a:sym typeface="Helvetica" panose="020B0604020202020204" pitchFamily="34" charset="0"/>
                </a:rPr>
                <a:t>main thread</a:t>
              </a:r>
            </a:p>
          </p:txBody>
        </p:sp>
        <p:sp>
          <p:nvSpPr>
            <p:cNvPr id="76808" name="Rectangle 5">
              <a:extLst>
                <a:ext uri="{FF2B5EF4-FFF2-40B4-BE49-F238E27FC236}">
                  <a16:creationId xmlns:a16="http://schemas.microsoft.com/office/drawing/2014/main" id="{60365AF7-8674-1D9E-6B38-4A0D42F93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663" y="3625850"/>
              <a:ext cx="746125" cy="457200"/>
            </a:xfrm>
            <a:prstGeom prst="rect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39200" bIns="0" anchor="ctr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b="1">
                  <a:solidFill>
                    <a:srgbClr val="000066"/>
                  </a:solidFill>
                  <a:sym typeface="Helvetica" panose="020B0604020202020204" pitchFamily="34" charset="0"/>
                </a:rPr>
                <a:t>peer</a:t>
              </a:r>
              <a:r>
                <a:rPr lang="en-US" altLang="en-US" b="1" baseline="-25000">
                  <a:solidFill>
                    <a:srgbClr val="000066"/>
                  </a:solidFill>
                  <a:sym typeface="Helvetica" panose="020B0604020202020204" pitchFamily="34" charset="0"/>
                </a:rPr>
                <a:t>1</a:t>
              </a:r>
            </a:p>
          </p:txBody>
        </p:sp>
        <p:sp>
          <p:nvSpPr>
            <p:cNvPr id="76809" name="Line 6">
              <a:extLst>
                <a:ext uri="{FF2B5EF4-FFF2-40B4-BE49-F238E27FC236}">
                  <a16:creationId xmlns:a16="http://schemas.microsoft.com/office/drawing/2014/main" id="{B42D3B52-2402-8427-399E-9BFF90308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825" y="2992437"/>
              <a:ext cx="19050" cy="341312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810" name="Line 7">
              <a:extLst>
                <a:ext uri="{FF2B5EF4-FFF2-40B4-BE49-F238E27FC236}">
                  <a16:creationId xmlns:a16="http://schemas.microsoft.com/office/drawing/2014/main" id="{01D75CA4-25C0-3114-B5B4-9A4E3799B5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6875" y="4195762"/>
              <a:ext cx="1588" cy="609600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811" name="Line 8">
              <a:extLst>
                <a:ext uri="{FF2B5EF4-FFF2-40B4-BE49-F238E27FC236}">
                  <a16:creationId xmlns:a16="http://schemas.microsoft.com/office/drawing/2014/main" id="{C457F240-7BA3-4FEF-018C-29A1FBB8DD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825" y="3373437"/>
              <a:ext cx="3829050" cy="82232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812" name="Line 9">
              <a:extLst>
                <a:ext uri="{FF2B5EF4-FFF2-40B4-BE49-F238E27FC236}">
                  <a16:creationId xmlns:a16="http://schemas.microsoft.com/office/drawing/2014/main" id="{6D98CB83-CA19-CC5C-8884-F653BDC07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6875" y="4805362"/>
              <a:ext cx="3810000" cy="762000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76813" name="Group 11">
              <a:extLst>
                <a:ext uri="{FF2B5EF4-FFF2-40B4-BE49-F238E27FC236}">
                  <a16:creationId xmlns:a16="http://schemas.microsoft.com/office/drawing/2014/main" id="{1DB62634-D556-E608-5A74-7006D2BDA2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19825" y="2911475"/>
              <a:ext cx="1055688" cy="392112"/>
              <a:chOff x="0" y="0"/>
              <a:chExt cx="665" cy="247"/>
            </a:xfrm>
          </p:grpSpPr>
          <p:sp>
            <p:nvSpPr>
              <p:cNvPr id="76836" name="Rectangle 12">
                <a:extLst>
                  <a:ext uri="{FF2B5EF4-FFF2-40B4-BE49-F238E27FC236}">
                    <a16:creationId xmlns:a16="http://schemas.microsoft.com/office/drawing/2014/main" id="{89E72217-5D19-696B-EAFF-59415CDF4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665" cy="247"/>
              </a:xfrm>
              <a:prstGeom prst="rect">
                <a:avLst/>
              </a:prstGeom>
              <a:solidFill>
                <a:srgbClr val="66FFFF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76837" name="Rectangle 13">
                <a:extLst>
                  <a:ext uri="{FF2B5EF4-FFF2-40B4-BE49-F238E27FC236}">
                    <a16:creationId xmlns:a16="http://schemas.microsoft.com/office/drawing/2014/main" id="{BEFA04E3-C965-F10D-58A9-920F34B86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" y="11"/>
                <a:ext cx="56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39200" bIns="0" anchor="ctr">
                <a:spAutoFit/>
              </a:bodyPr>
              <a:lstStyle>
                <a:lvl1pPr marL="381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8000"/>
                  </a:lnSpc>
                </a:pPr>
                <a:r>
                  <a:rPr lang="en-US" altLang="en-US" b="1">
                    <a:solidFill>
                      <a:srgbClr val="000066"/>
                    </a:solidFill>
                    <a:sym typeface="Helvetica" panose="020B0604020202020204" pitchFamily="34" charset="0"/>
                  </a:rPr>
                  <a:t>connfd</a:t>
                </a:r>
              </a:p>
            </p:txBody>
          </p:sp>
        </p:grpSp>
        <p:sp>
          <p:nvSpPr>
            <p:cNvPr id="76814" name="Rectangle 14">
              <a:extLst>
                <a:ext uri="{FF2B5EF4-FFF2-40B4-BE49-F238E27FC236}">
                  <a16:creationId xmlns:a16="http://schemas.microsoft.com/office/drawing/2014/main" id="{A4E2620D-26B0-9273-4E24-3986DEBF6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7550" y="2592387"/>
              <a:ext cx="1844675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sz="1600" b="1">
                  <a:solidFill>
                    <a:srgbClr val="000066"/>
                  </a:solidFill>
                  <a:sym typeface="Helvetica" panose="020B0604020202020204" pitchFamily="34" charset="0"/>
                </a:rPr>
                <a:t>Main thread stack</a:t>
              </a:r>
            </a:p>
          </p:txBody>
        </p:sp>
        <p:grpSp>
          <p:nvGrpSpPr>
            <p:cNvPr id="76815" name="Group 15">
              <a:extLst>
                <a:ext uri="{FF2B5EF4-FFF2-40B4-BE49-F238E27FC236}">
                  <a16:creationId xmlns:a16="http://schemas.microsoft.com/office/drawing/2014/main" id="{81C2DAF9-D81D-36CE-F8FA-0D57845D99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4102100"/>
              <a:ext cx="1066800" cy="355600"/>
              <a:chOff x="0" y="0"/>
              <a:chExt cx="672" cy="224"/>
            </a:xfrm>
          </p:grpSpPr>
          <p:sp>
            <p:nvSpPr>
              <p:cNvPr id="76834" name="Rectangle 16">
                <a:extLst>
                  <a:ext uri="{FF2B5EF4-FFF2-40B4-BE49-F238E27FC236}">
                    <a16:creationId xmlns:a16="http://schemas.microsoft.com/office/drawing/2014/main" id="{0366749A-9B13-8EDA-6674-54BA71DC47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2"/>
                <a:ext cx="672" cy="199"/>
              </a:xfrm>
              <a:prstGeom prst="rect">
                <a:avLst/>
              </a:prstGeom>
              <a:solidFill>
                <a:srgbClr val="66FFFF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76835" name="Rectangle 17">
                <a:extLst>
                  <a:ext uri="{FF2B5EF4-FFF2-40B4-BE49-F238E27FC236}">
                    <a16:creationId xmlns:a16="http://schemas.microsoft.com/office/drawing/2014/main" id="{BE8D251E-3ADD-8A09-1047-737EFBFD1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" y="0"/>
                <a:ext cx="473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39200" bIns="0" anchor="ctr">
                <a:spAutoFit/>
              </a:bodyPr>
              <a:lstStyle>
                <a:lvl1pPr marL="381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8000"/>
                  </a:lnSpc>
                </a:pPr>
                <a:r>
                  <a:rPr lang="en-US" altLang="en-US" b="1">
                    <a:solidFill>
                      <a:srgbClr val="000066"/>
                    </a:solidFill>
                    <a:sym typeface="Helvetica" panose="020B0604020202020204" pitchFamily="34" charset="0"/>
                  </a:rPr>
                  <a:t>vargp</a:t>
                </a:r>
              </a:p>
            </p:txBody>
          </p:sp>
        </p:grpSp>
        <p:sp>
          <p:nvSpPr>
            <p:cNvPr id="76816" name="Rectangle 18">
              <a:extLst>
                <a:ext uri="{FF2B5EF4-FFF2-40B4-BE49-F238E27FC236}">
                  <a16:creationId xmlns:a16="http://schemas.microsoft.com/office/drawing/2014/main" id="{3CC6E2AB-4277-72E3-2FF1-4498442FA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8400" y="3811587"/>
              <a:ext cx="12207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sz="1600" b="1">
                  <a:solidFill>
                    <a:srgbClr val="000066"/>
                  </a:solidFill>
                  <a:sym typeface="Helvetica" panose="020B0604020202020204" pitchFamily="34" charset="0"/>
                </a:rPr>
                <a:t>Peer</a:t>
              </a:r>
              <a:r>
                <a:rPr lang="en-US" altLang="en-US" sz="1600" b="1" baseline="-25000">
                  <a:solidFill>
                    <a:srgbClr val="000066"/>
                  </a:solidFill>
                  <a:sym typeface="Helvetica" panose="020B0604020202020204" pitchFamily="34" charset="0"/>
                </a:rPr>
                <a:t>1</a:t>
              </a:r>
              <a:r>
                <a:rPr lang="en-US" altLang="en-US" sz="1600" b="1">
                  <a:solidFill>
                    <a:srgbClr val="000066"/>
                  </a:solidFill>
                  <a:sym typeface="Helvetica" panose="020B0604020202020204" pitchFamily="34" charset="0"/>
                </a:rPr>
                <a:t> stack</a:t>
              </a:r>
            </a:p>
          </p:txBody>
        </p:sp>
        <p:grpSp>
          <p:nvGrpSpPr>
            <p:cNvPr id="76817" name="Group 19">
              <a:extLst>
                <a:ext uri="{FF2B5EF4-FFF2-40B4-BE49-F238E27FC236}">
                  <a16:creationId xmlns:a16="http://schemas.microsoft.com/office/drawing/2014/main" id="{1FA65472-1147-8189-643F-AE991DDDB2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15200" y="5626100"/>
              <a:ext cx="1066800" cy="355600"/>
              <a:chOff x="0" y="0"/>
              <a:chExt cx="672" cy="224"/>
            </a:xfrm>
          </p:grpSpPr>
          <p:sp>
            <p:nvSpPr>
              <p:cNvPr id="76832" name="Rectangle 20">
                <a:extLst>
                  <a:ext uri="{FF2B5EF4-FFF2-40B4-BE49-F238E27FC236}">
                    <a16:creationId xmlns:a16="http://schemas.microsoft.com/office/drawing/2014/main" id="{CB3DD84A-AB86-63B1-8D3B-CFA568DA14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2"/>
                <a:ext cx="672" cy="199"/>
              </a:xfrm>
              <a:prstGeom prst="rect">
                <a:avLst/>
              </a:prstGeom>
              <a:solidFill>
                <a:srgbClr val="66FFFF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76833" name="Rectangle 21">
                <a:extLst>
                  <a:ext uri="{FF2B5EF4-FFF2-40B4-BE49-F238E27FC236}">
                    <a16:creationId xmlns:a16="http://schemas.microsoft.com/office/drawing/2014/main" id="{17B5A69B-7BE5-C19F-87F9-437549BFE0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" y="0"/>
                <a:ext cx="473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39200" bIns="0" anchor="ctr">
                <a:spAutoFit/>
              </a:bodyPr>
              <a:lstStyle>
                <a:lvl1pPr marL="381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100" algn="l"/>
                    <a:tab pos="952500" algn="l"/>
                    <a:tab pos="1866900" algn="l"/>
                    <a:tab pos="2781300" algn="l"/>
                    <a:tab pos="3695700" algn="l"/>
                    <a:tab pos="4610100" algn="l"/>
                    <a:tab pos="5524500" algn="l"/>
                    <a:tab pos="6438900" algn="l"/>
                    <a:tab pos="7353300" algn="l"/>
                    <a:tab pos="8267700" algn="l"/>
                    <a:tab pos="9182100" algn="l"/>
                    <a:tab pos="10096500" algn="l"/>
                  </a:tabLs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8000"/>
                  </a:lnSpc>
                </a:pPr>
                <a:r>
                  <a:rPr lang="en-US" altLang="en-US" b="1">
                    <a:solidFill>
                      <a:srgbClr val="000066"/>
                    </a:solidFill>
                    <a:sym typeface="Helvetica" panose="020B0604020202020204" pitchFamily="34" charset="0"/>
                  </a:rPr>
                  <a:t>vargp</a:t>
                </a:r>
              </a:p>
            </p:txBody>
          </p:sp>
        </p:grpSp>
        <p:sp>
          <p:nvSpPr>
            <p:cNvPr id="76818" name="Rectangle 22">
              <a:extLst>
                <a:ext uri="{FF2B5EF4-FFF2-40B4-BE49-F238E27FC236}">
                  <a16:creationId xmlns:a16="http://schemas.microsoft.com/office/drawing/2014/main" id="{454BA3A1-0F8F-4C54-0FA5-303F748AC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8400" y="5265737"/>
              <a:ext cx="12207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sz="1600" b="1">
                  <a:solidFill>
                    <a:srgbClr val="000066"/>
                  </a:solidFill>
                  <a:sym typeface="Helvetica" panose="020B0604020202020204" pitchFamily="34" charset="0"/>
                </a:rPr>
                <a:t>Peer</a:t>
              </a:r>
              <a:r>
                <a:rPr lang="en-US" altLang="en-US" sz="1600" b="1" baseline="-25000">
                  <a:solidFill>
                    <a:srgbClr val="000066"/>
                  </a:solidFill>
                  <a:sym typeface="Helvetica" panose="020B0604020202020204" pitchFamily="34" charset="0"/>
                </a:rPr>
                <a:t>2</a:t>
              </a:r>
              <a:r>
                <a:rPr lang="en-US" altLang="en-US" sz="1600" b="1">
                  <a:solidFill>
                    <a:srgbClr val="000066"/>
                  </a:solidFill>
                  <a:sym typeface="Helvetica" panose="020B0604020202020204" pitchFamily="34" charset="0"/>
                </a:rPr>
                <a:t> stack</a:t>
              </a:r>
            </a:p>
          </p:txBody>
        </p:sp>
        <p:sp>
          <p:nvSpPr>
            <p:cNvPr id="76819" name="Line 23">
              <a:extLst>
                <a:ext uri="{FF2B5EF4-FFF2-40B4-BE49-F238E27FC236}">
                  <a16:creationId xmlns:a16="http://schemas.microsoft.com/office/drawing/2014/main" id="{DA911108-5DA9-2936-AE97-9307805C1D5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7161213" y="3282950"/>
              <a:ext cx="384175" cy="993775"/>
            </a:xfrm>
            <a:prstGeom prst="line">
              <a:avLst/>
            </a:prstGeom>
            <a:noFill/>
            <a:ln w="28440">
              <a:solidFill>
                <a:srgbClr val="0000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820" name="Oval 24">
              <a:extLst>
                <a:ext uri="{FF2B5EF4-FFF2-40B4-BE49-F238E27FC236}">
                  <a16:creationId xmlns:a16="http://schemas.microsoft.com/office/drawing/2014/main" id="{E04D4840-AF26-DD5A-4C48-8A00640FD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7600" y="4198937"/>
              <a:ext cx="152400" cy="152400"/>
            </a:xfrm>
            <a:prstGeom prst="ellipse">
              <a:avLst/>
            </a:prstGeom>
            <a:solidFill>
              <a:srgbClr val="0000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6821" name="Rectangle 25">
              <a:extLst>
                <a:ext uri="{FF2B5EF4-FFF2-40B4-BE49-F238E27FC236}">
                  <a16:creationId xmlns:a16="http://schemas.microsoft.com/office/drawing/2014/main" id="{A4E15E82-07FF-137E-1594-637723A4A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950" y="4924425"/>
              <a:ext cx="747713" cy="457200"/>
            </a:xfrm>
            <a:prstGeom prst="rect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39200" bIns="0" anchor="ctr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b="1">
                  <a:solidFill>
                    <a:srgbClr val="000066"/>
                  </a:solidFill>
                  <a:sym typeface="Helvetica" panose="020B0604020202020204" pitchFamily="34" charset="0"/>
                </a:rPr>
                <a:t>peer</a:t>
              </a:r>
              <a:r>
                <a:rPr lang="en-US" altLang="en-US" b="1" baseline="-25000">
                  <a:solidFill>
                    <a:srgbClr val="000066"/>
                  </a:solidFill>
                  <a:sym typeface="Helvetica" panose="020B0604020202020204" pitchFamily="34" charset="0"/>
                </a:rPr>
                <a:t>2</a:t>
              </a:r>
            </a:p>
          </p:txBody>
        </p:sp>
        <p:sp>
          <p:nvSpPr>
            <p:cNvPr id="76822" name="Line 26">
              <a:extLst>
                <a:ext uri="{FF2B5EF4-FFF2-40B4-BE49-F238E27FC236}">
                  <a16:creationId xmlns:a16="http://schemas.microsoft.com/office/drawing/2014/main" id="{9CE156AE-4F5E-93D0-476C-8DEE1F26C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1163" y="5494337"/>
              <a:ext cx="1587" cy="609600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823" name="Rectangle 27">
              <a:extLst>
                <a:ext uri="{FF2B5EF4-FFF2-40B4-BE49-F238E27FC236}">
                  <a16:creationId xmlns:a16="http://schemas.microsoft.com/office/drawing/2014/main" id="{A31CB50B-DE29-9D8B-02B6-3AC32D041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100" y="2979737"/>
              <a:ext cx="178911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sz="1600" b="1">
                  <a:solidFill>
                    <a:srgbClr val="000066"/>
                  </a:solidFill>
                  <a:sym typeface="Helvetica" panose="020B0604020202020204" pitchFamily="34" charset="0"/>
                </a:rPr>
                <a:t>connfd = connfd</a:t>
              </a:r>
              <a:r>
                <a:rPr lang="en-US" altLang="en-US" sz="1600" b="1" baseline="-25000">
                  <a:solidFill>
                    <a:srgbClr val="000066"/>
                  </a:solidFill>
                  <a:sym typeface="Helvetica" panose="020B0604020202020204" pitchFamily="34" charset="0"/>
                </a:rPr>
                <a:t>1</a:t>
              </a:r>
            </a:p>
          </p:txBody>
        </p:sp>
        <p:sp>
          <p:nvSpPr>
            <p:cNvPr id="76824" name="Rectangle 28">
              <a:extLst>
                <a:ext uri="{FF2B5EF4-FFF2-40B4-BE49-F238E27FC236}">
                  <a16:creationId xmlns:a16="http://schemas.microsoft.com/office/drawing/2014/main" id="{6FF7A867-818F-B247-ECB3-1E13725E5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4275137"/>
              <a:ext cx="1725612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sz="1600" b="1">
                  <a:solidFill>
                    <a:srgbClr val="000066"/>
                  </a:solidFill>
                  <a:sym typeface="Helvetica" panose="020B0604020202020204" pitchFamily="34" charset="0"/>
                </a:rPr>
                <a:t> connfd = *vargp</a:t>
              </a:r>
            </a:p>
          </p:txBody>
        </p:sp>
        <p:sp>
          <p:nvSpPr>
            <p:cNvPr id="76825" name="Line 29">
              <a:extLst>
                <a:ext uri="{FF2B5EF4-FFF2-40B4-BE49-F238E27FC236}">
                  <a16:creationId xmlns:a16="http://schemas.microsoft.com/office/drawing/2014/main" id="{A9A47450-27C0-2EA9-2966-06041434EB4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7085013" y="3282950"/>
              <a:ext cx="384175" cy="2517775"/>
            </a:xfrm>
            <a:prstGeom prst="line">
              <a:avLst/>
            </a:prstGeom>
            <a:noFill/>
            <a:ln w="28440">
              <a:solidFill>
                <a:srgbClr val="0000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826" name="Oval 30">
              <a:extLst>
                <a:ext uri="{FF2B5EF4-FFF2-40B4-BE49-F238E27FC236}">
                  <a16:creationId xmlns:a16="http://schemas.microsoft.com/office/drawing/2014/main" id="{2BFA087C-5198-BC5D-9960-BE8E363D4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400" y="5722937"/>
              <a:ext cx="152400" cy="152400"/>
            </a:xfrm>
            <a:prstGeom prst="ellipse">
              <a:avLst/>
            </a:prstGeom>
            <a:solidFill>
              <a:srgbClr val="0000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6827" name="Rectangle 31">
              <a:extLst>
                <a:ext uri="{FF2B5EF4-FFF2-40B4-BE49-F238E27FC236}">
                  <a16:creationId xmlns:a16="http://schemas.microsoft.com/office/drawing/2014/main" id="{7F9FE6BF-9B5E-A148-3FC0-833A5879A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100" y="4351337"/>
              <a:ext cx="178911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sz="1600" b="1">
                  <a:solidFill>
                    <a:srgbClr val="000066"/>
                  </a:solidFill>
                  <a:sym typeface="Helvetica" panose="020B0604020202020204" pitchFamily="34" charset="0"/>
                </a:rPr>
                <a:t>connfd = connfd</a:t>
              </a:r>
              <a:r>
                <a:rPr lang="en-US" altLang="en-US" sz="1600" b="1" baseline="-25000">
                  <a:solidFill>
                    <a:srgbClr val="000066"/>
                  </a:solidFill>
                  <a:sym typeface="Helvetica" panose="020B0604020202020204" pitchFamily="34" charset="0"/>
                </a:rPr>
                <a:t>2</a:t>
              </a:r>
            </a:p>
          </p:txBody>
        </p:sp>
        <p:sp>
          <p:nvSpPr>
            <p:cNvPr id="76828" name="Rectangle 32">
              <a:extLst>
                <a:ext uri="{FF2B5EF4-FFF2-40B4-BE49-F238E27FC236}">
                  <a16:creationId xmlns:a16="http://schemas.microsoft.com/office/drawing/2014/main" id="{35CD0D43-BF32-1FBD-6765-C232DBDC3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5462587"/>
              <a:ext cx="1725612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sz="1600" b="1">
                  <a:solidFill>
                    <a:srgbClr val="000066"/>
                  </a:solidFill>
                  <a:sym typeface="Helvetica" panose="020B0604020202020204" pitchFamily="34" charset="0"/>
                </a:rPr>
                <a:t> connfd = *vargp</a:t>
              </a:r>
            </a:p>
          </p:txBody>
        </p:sp>
        <p:sp>
          <p:nvSpPr>
            <p:cNvPr id="76829" name="Line 33">
              <a:extLst>
                <a:ext uri="{FF2B5EF4-FFF2-40B4-BE49-F238E27FC236}">
                  <a16:creationId xmlns:a16="http://schemas.microsoft.com/office/drawing/2014/main" id="{FA93C877-1327-CEC0-6938-D16A9DFA2C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4427537"/>
              <a:ext cx="1600200" cy="1588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830" name="Rectangle 34">
              <a:extLst>
                <a:ext uri="{FF2B5EF4-FFF2-40B4-BE49-F238E27FC236}">
                  <a16:creationId xmlns:a16="http://schemas.microsoft.com/office/drawing/2014/main" id="{A013D22F-0FC0-BF1C-1328-8458844AE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2750" y="4579937"/>
              <a:ext cx="681038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sz="1600" b="1">
                  <a:solidFill>
                    <a:srgbClr val="000066"/>
                  </a:solidFill>
                  <a:sym typeface="Helvetica" panose="020B0604020202020204" pitchFamily="34" charset="0"/>
                </a:rPr>
                <a:t>Race!</a:t>
              </a:r>
            </a:p>
          </p:txBody>
        </p:sp>
        <p:sp>
          <p:nvSpPr>
            <p:cNvPr id="76831" name="Rectangle 35">
              <a:extLst>
                <a:ext uri="{FF2B5EF4-FFF2-40B4-BE49-F238E27FC236}">
                  <a16:creationId xmlns:a16="http://schemas.microsoft.com/office/drawing/2014/main" id="{AAB8E2D6-3B66-EE6C-E60D-54FB64D52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1500" y="6096000"/>
              <a:ext cx="5591175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39200" bIns="0">
              <a:spAutoFit/>
            </a:bodyPr>
            <a:lstStyle>
              <a:lvl1pPr marL="381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8000"/>
                </a:lnSpc>
              </a:pPr>
              <a:r>
                <a:rPr lang="en-US" altLang="en-US" sz="1600" b="1" i="1">
                  <a:solidFill>
                    <a:srgbClr val="FF0000"/>
                  </a:solidFill>
                  <a:sym typeface="Helvetica" panose="020B0604020202020204" pitchFamily="34" charset="0"/>
                </a:rPr>
                <a:t>Why would both copies of vargp point to same location?</a:t>
              </a:r>
            </a:p>
          </p:txBody>
        </p:sp>
      </p:grpSp>
      <p:sp>
        <p:nvSpPr>
          <p:cNvPr id="76804" name="Date Placeholder 36">
            <a:extLst>
              <a:ext uri="{FF2B5EF4-FFF2-40B4-BE49-F238E27FC236}">
                <a16:creationId xmlns:a16="http://schemas.microsoft.com/office/drawing/2014/main" id="{26EEF180-BE52-6C64-3805-13564E9E91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6805" name="Slide Number Placeholder 37">
            <a:extLst>
              <a:ext uri="{FF2B5EF4-FFF2-40B4-BE49-F238E27FC236}">
                <a16:creationId xmlns:a16="http://schemas.microsoft.com/office/drawing/2014/main" id="{7084E66C-79B2-1D22-9BCB-80B68799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51C45B-08FA-49F4-AB87-FA940740EEC6}" type="slidenum">
              <a:rPr lang="en-US" altLang="en-US">
                <a:latin typeface="Arial" panose="020B0604020202020204" pitchFamily="34" charset="0"/>
              </a:rPr>
              <a:pPr/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B574EC24-AF9A-3240-9B37-99A78626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>
            <a:extLst>
              <a:ext uri="{FF2B5EF4-FFF2-40B4-BE49-F238E27FC236}">
                <a16:creationId xmlns:a16="http://schemas.microsoft.com/office/drawing/2014/main" id="{B4B5F8F6-B429-3DBB-D470-17FF72FBDE9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1E514-5D9A-674A-BCAD-1A445FF7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78851" name="Slide Number Placeholder 5">
            <a:extLst>
              <a:ext uri="{FF2B5EF4-FFF2-40B4-BE49-F238E27FC236}">
                <a16:creationId xmlns:a16="http://schemas.microsoft.com/office/drawing/2014/main" id="{A7ECFF98-94B3-73F3-E380-0DB19E78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6F3F1C-7861-405B-86F5-A0F78C94ADBF}" type="slidenum">
              <a:rPr lang="en-US" altLang="en-US">
                <a:latin typeface="Arial" panose="020B0604020202020204" pitchFamily="34" charset="0"/>
              </a:rPr>
              <a:pPr/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C907820C-FD4F-A362-2563-7FFD4C82F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Issues With Thread-Based Servers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02F6EEE5-B839-24D7-01B7-5255A1DAD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At any point in time, a thread is either </a:t>
            </a:r>
            <a:r>
              <a:rPr lang="en-US" altLang="en-US" sz="2000" i="1"/>
              <a:t>joinable</a:t>
            </a:r>
            <a:r>
              <a:rPr lang="en-US" altLang="en-US" sz="2000"/>
              <a:t> or </a:t>
            </a:r>
            <a:r>
              <a:rPr lang="en-US" altLang="en-US" sz="2000" i="1"/>
              <a:t>detached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Joinable thread can be reaped and killed by other threads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Must be reaped (with </a:t>
            </a:r>
            <a:r>
              <a:rPr lang="en-US" altLang="en-US" sz="1600">
                <a:latin typeface="Courier New" panose="02070309020205020404" pitchFamily="49" charset="0"/>
              </a:rPr>
              <a:t>pthread_join</a:t>
            </a:r>
            <a:r>
              <a:rPr lang="en-US" altLang="en-US" sz="1600"/>
              <a:t>) to free memory resources (no parent, any thread can reap)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Detached thread cannot be reaped or killed by other threads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Resources are automatically reaped on termination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Default state is joinable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Use </a:t>
            </a:r>
            <a:r>
              <a:rPr lang="en-US" altLang="en-US" sz="1600">
                <a:latin typeface="Courier New" panose="02070309020205020404" pitchFamily="49" charset="0"/>
              </a:rPr>
              <a:t>pthread_detach(pthread_self())</a:t>
            </a:r>
            <a:r>
              <a:rPr lang="en-US" altLang="en-US" sz="1600"/>
              <a:t> to make detached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Must be careful to avoid unintended sharing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For example, what happens if we pass the address of </a:t>
            </a:r>
            <a:r>
              <a:rPr lang="en-US" altLang="en-US" sz="1800">
                <a:latin typeface="Courier New" panose="02070309020205020404" pitchFamily="49" charset="0"/>
              </a:rPr>
              <a:t>connfd</a:t>
            </a:r>
            <a:r>
              <a:rPr lang="en-US" altLang="en-US" sz="1800"/>
              <a:t> to the thread routine?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Pthread_create(&amp;tid, NULL, thread, &amp;connfd);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All functions called by a thread must be thread-safe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>
            <a:extLst>
              <a:ext uri="{FF2B5EF4-FFF2-40B4-BE49-F238E27FC236}">
                <a16:creationId xmlns:a16="http://schemas.microsoft.com/office/drawing/2014/main" id="{05501C81-8D56-6DAF-9EB1-0F714B7575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D0DFF-D7C0-1E4A-82C3-64E6FE49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80899" name="Slide Number Placeholder 5">
            <a:extLst>
              <a:ext uri="{FF2B5EF4-FFF2-40B4-BE49-F238E27FC236}">
                <a16:creationId xmlns:a16="http://schemas.microsoft.com/office/drawing/2014/main" id="{8222F7A9-2F52-2B79-0E00-567F1475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DB469F-A57E-4AD9-82C9-13746854A2C6}" type="slidenum">
              <a:rPr lang="en-US" altLang="en-US">
                <a:latin typeface="Arial" panose="020B0604020202020204" pitchFamily="34" charset="0"/>
              </a:rPr>
              <a:pPr/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Rectangle 6">
            <a:extLst>
              <a:ext uri="{FF2B5EF4-FFF2-40B4-BE49-F238E27FC236}">
                <a16:creationId xmlns:a16="http://schemas.microsoft.com/office/drawing/2014/main" id="{9F0364AD-C260-28B0-16B8-1E5C249FE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Pros/Cons of Thread-Based Designs</a:t>
            </a:r>
          </a:p>
        </p:txBody>
      </p:sp>
      <p:sp>
        <p:nvSpPr>
          <p:cNvPr id="80901" name="Rectangle 7">
            <a:extLst>
              <a:ext uri="{FF2B5EF4-FFF2-40B4-BE49-F238E27FC236}">
                <a16:creationId xmlns:a16="http://schemas.microsoft.com/office/drawing/2014/main" id="{5D2A94C7-CE7D-A290-A12C-A07BCCA59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+ Easy to share data between threads</a:t>
            </a:r>
          </a:p>
          <a:p>
            <a:pPr lvl="1" eaLnBrk="1" hangingPunct="1"/>
            <a:r>
              <a:rPr lang="en-US" altLang="en-US"/>
              <a:t>e.g., logging information, file cache</a:t>
            </a:r>
          </a:p>
          <a:p>
            <a:pPr eaLnBrk="1" hangingPunct="1"/>
            <a:r>
              <a:rPr lang="en-US" altLang="en-US"/>
              <a:t>+ Threads are more efficient than processes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--- Unintentional sharing can introduce subtle and hard-to-reproduce errors!</a:t>
            </a:r>
          </a:p>
          <a:p>
            <a:pPr lvl="1" eaLnBrk="1" hangingPunct="1"/>
            <a:r>
              <a:rPr lang="en-US" altLang="en-US"/>
              <a:t>The ease with which data can be shared is both the greatest strength and the greatest weakness of threads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>
            <a:extLst>
              <a:ext uri="{FF2B5EF4-FFF2-40B4-BE49-F238E27FC236}">
                <a16:creationId xmlns:a16="http://schemas.microsoft.com/office/drawing/2014/main" id="{C44A14FD-F226-E408-945E-4531EFE1D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Road map</a:t>
            </a: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BF01341A-69FE-0961-94B6-F8A7E36D02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Process-based concurrency</a:t>
            </a:r>
          </a:p>
          <a:p>
            <a:pPr eaLnBrk="1" hangingPunct="1"/>
            <a:r>
              <a:rPr lang="en-US" altLang="en-US"/>
              <a:t>Thread-based concurrency</a:t>
            </a:r>
          </a:p>
          <a:p>
            <a:pPr eaLnBrk="1" hangingPunct="1"/>
            <a:r>
              <a:rPr lang="en-US" altLang="en-US">
                <a:solidFill>
                  <a:srgbClr val="660033"/>
                </a:solidFill>
              </a:rPr>
              <a:t>Safe data sharing using semaphore</a:t>
            </a:r>
          </a:p>
          <a:p>
            <a:pPr eaLnBrk="1" hangingPunct="1"/>
            <a:r>
              <a:rPr lang="en-US" altLang="en-US"/>
              <a:t>Event-driven concurrency</a:t>
            </a:r>
          </a:p>
        </p:txBody>
      </p:sp>
      <p:sp>
        <p:nvSpPr>
          <p:cNvPr id="82947" name="Date Placeholder 3">
            <a:extLst>
              <a:ext uri="{FF2B5EF4-FFF2-40B4-BE49-F238E27FC236}">
                <a16:creationId xmlns:a16="http://schemas.microsoft.com/office/drawing/2014/main" id="{6DAADC27-654A-AAA0-F4CC-4CCDF8786F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D7256-BF09-EA43-B259-5DE66131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82949" name="Slide Number Placeholder 5">
            <a:extLst>
              <a:ext uri="{FF2B5EF4-FFF2-40B4-BE49-F238E27FC236}">
                <a16:creationId xmlns:a16="http://schemas.microsoft.com/office/drawing/2014/main" id="{BE674210-FEFA-1719-F9EF-774FEFBB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C26D40-3970-45EA-BA1A-32186E038886}" type="slidenum">
              <a:rPr lang="en-US" altLang="en-US">
                <a:latin typeface="Arial" panose="020B0604020202020204" pitchFamily="34" charset="0"/>
              </a:rPr>
              <a:pPr/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3">
            <a:extLst>
              <a:ext uri="{FF2B5EF4-FFF2-40B4-BE49-F238E27FC236}">
                <a16:creationId xmlns:a16="http://schemas.microsoft.com/office/drawing/2014/main" id="{E7033E12-B4E4-992D-A787-5DCF2F9FAFD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61875-AD11-094D-A247-94BBAC0F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84995" name="Slide Number Placeholder 5">
            <a:extLst>
              <a:ext uri="{FF2B5EF4-FFF2-40B4-BE49-F238E27FC236}">
                <a16:creationId xmlns:a16="http://schemas.microsoft.com/office/drawing/2014/main" id="{EA4AA617-3759-E8B1-2275-A7AF5590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DAB0FF-FDF4-4B42-A149-A6ECFE18EBD7}" type="slidenum">
              <a:rPr lang="en-US" altLang="en-US">
                <a:latin typeface="Arial" panose="020B0604020202020204" pitchFamily="34" charset="0"/>
              </a:rPr>
              <a:pPr/>
              <a:t>44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4996" name="Rectangle 6">
            <a:extLst>
              <a:ext uri="{FF2B5EF4-FFF2-40B4-BE49-F238E27FC236}">
                <a16:creationId xmlns:a16="http://schemas.microsoft.com/office/drawing/2014/main" id="{9F96EF71-72D9-2CB3-DD7F-6D407B9C3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Shared Variables in Threaded Programs</a:t>
            </a:r>
          </a:p>
        </p:txBody>
      </p:sp>
      <p:sp>
        <p:nvSpPr>
          <p:cNvPr id="84997" name="Rectangle 7">
            <a:extLst>
              <a:ext uri="{FF2B5EF4-FFF2-40B4-BE49-F238E27FC236}">
                <a16:creationId xmlns:a16="http://schemas.microsoft.com/office/drawing/2014/main" id="{F3FB9444-1521-1041-D67A-470B8EFE31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Question: Which variables in a threaded C program are shared variables?</a:t>
            </a:r>
          </a:p>
          <a:p>
            <a:pPr lvl="1" eaLnBrk="1" hangingPunct="1"/>
            <a:r>
              <a:rPr lang="en-US" altLang="en-US"/>
              <a:t>The answer is not as simple as “global variables are shared” and “stack variables are private”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Requires answers to the following questions:</a:t>
            </a:r>
          </a:p>
          <a:p>
            <a:pPr lvl="1" eaLnBrk="1" hangingPunct="1"/>
            <a:r>
              <a:rPr lang="en-US" altLang="en-US"/>
              <a:t>What is the memory model for threads?</a:t>
            </a:r>
          </a:p>
          <a:p>
            <a:pPr lvl="1" eaLnBrk="1" hangingPunct="1"/>
            <a:r>
              <a:rPr lang="en-US" altLang="en-US"/>
              <a:t>How are variables mapped to memory instances?</a:t>
            </a:r>
          </a:p>
          <a:p>
            <a:pPr lvl="1" eaLnBrk="1" hangingPunct="1"/>
            <a:r>
              <a:rPr lang="en-US" altLang="en-US"/>
              <a:t>How many threads reference each of these instances?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>
            <a:extLst>
              <a:ext uri="{FF2B5EF4-FFF2-40B4-BE49-F238E27FC236}">
                <a16:creationId xmlns:a16="http://schemas.microsoft.com/office/drawing/2014/main" id="{05930EED-2906-48A7-C571-F75C8C6A3BA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17706-2268-B048-87AD-72D15583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87043" name="Slide Number Placeholder 5">
            <a:extLst>
              <a:ext uri="{FF2B5EF4-FFF2-40B4-BE49-F238E27FC236}">
                <a16:creationId xmlns:a16="http://schemas.microsoft.com/office/drawing/2014/main" id="{03B20941-BBF1-9903-1161-61ED84BF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DF09FB-7C63-4D20-BEF6-3358C7389009}" type="slidenum">
              <a:rPr lang="en-US" altLang="en-US">
                <a:latin typeface="Arial" panose="020B0604020202020204" pitchFamily="34" charset="0"/>
              </a:rPr>
              <a:pPr/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7044" name="Rectangle 6">
            <a:extLst>
              <a:ext uri="{FF2B5EF4-FFF2-40B4-BE49-F238E27FC236}">
                <a16:creationId xmlns:a16="http://schemas.microsoft.com/office/drawing/2014/main" id="{02FD5D6C-F003-718B-879D-85C6C2D21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Memory Model</a:t>
            </a:r>
          </a:p>
        </p:txBody>
      </p:sp>
      <p:sp>
        <p:nvSpPr>
          <p:cNvPr id="87045" name="Rectangle 7">
            <a:extLst>
              <a:ext uri="{FF2B5EF4-FFF2-40B4-BE49-F238E27FC236}">
                <a16:creationId xmlns:a16="http://schemas.microsoft.com/office/drawing/2014/main" id="{46C98953-0379-A735-E919-7E1E1EEEF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Conceptual model:</a:t>
            </a:r>
          </a:p>
          <a:p>
            <a:pPr lvl="1" eaLnBrk="1" hangingPunct="1"/>
            <a:r>
              <a:rPr lang="en-US" altLang="en-US" sz="1800"/>
              <a:t>Each thread runs in the context of a process</a:t>
            </a:r>
          </a:p>
          <a:p>
            <a:pPr lvl="1" eaLnBrk="1" hangingPunct="1"/>
            <a:r>
              <a:rPr lang="en-US" altLang="en-US" sz="1800"/>
              <a:t>Each thread has its own separate thread context</a:t>
            </a:r>
          </a:p>
          <a:p>
            <a:pPr lvl="2" eaLnBrk="1" hangingPunct="1"/>
            <a:r>
              <a:rPr lang="en-US" altLang="en-US" sz="1600"/>
              <a:t>Thread ID, stack, stack pointer, program counter, and general purpose registers</a:t>
            </a:r>
          </a:p>
          <a:p>
            <a:pPr lvl="1" eaLnBrk="1" hangingPunct="1"/>
            <a:r>
              <a:rPr lang="en-US" altLang="en-US" sz="1800"/>
              <a:t>All threads share the remaining process context</a:t>
            </a:r>
          </a:p>
          <a:p>
            <a:pPr lvl="2" eaLnBrk="1" hangingPunct="1"/>
            <a:r>
              <a:rPr lang="en-US" altLang="en-US" sz="1600"/>
              <a:t>Code, data, heap, and shared library segments of the process virtual address space</a:t>
            </a:r>
          </a:p>
          <a:p>
            <a:pPr lvl="2" eaLnBrk="1" hangingPunct="1"/>
            <a:r>
              <a:rPr lang="en-US" altLang="en-US" sz="1600"/>
              <a:t>Open files and installed signal handlers</a:t>
            </a:r>
          </a:p>
          <a:p>
            <a:pPr eaLnBrk="1" hangingPunct="1"/>
            <a:r>
              <a:rPr lang="en-US" altLang="en-US" sz="2000"/>
              <a:t>Operationally, this model is not strictly enforced:</a:t>
            </a:r>
          </a:p>
          <a:p>
            <a:pPr lvl="1" eaLnBrk="1" hangingPunct="1"/>
            <a:r>
              <a:rPr lang="en-US" altLang="en-US" sz="1800"/>
              <a:t>Register values are truly separate and protected</a:t>
            </a:r>
          </a:p>
          <a:p>
            <a:pPr lvl="1" eaLnBrk="1" hangingPunct="1"/>
            <a:r>
              <a:rPr lang="en-US" altLang="en-US" sz="1800"/>
              <a:t>But, any thread can read and write the stack of any other thread!</a:t>
            </a:r>
          </a:p>
          <a:p>
            <a:pPr eaLnBrk="1" hangingPunct="1"/>
            <a:r>
              <a:rPr lang="en-US" altLang="en-US" sz="2000"/>
              <a:t>Mismatch between the conceptual and operational model is a source of confusion and errors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Date Placeholder 2">
            <a:extLst>
              <a:ext uri="{FF2B5EF4-FFF2-40B4-BE49-F238E27FC236}">
                <a16:creationId xmlns:a16="http://schemas.microsoft.com/office/drawing/2014/main" id="{ADBDA8FF-443C-48BA-FD35-10D8ECBE71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2E3D946E-17A2-E646-B9D9-3B2DBB3F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89091" name="Slide Number Placeholder 4">
            <a:extLst>
              <a:ext uri="{FF2B5EF4-FFF2-40B4-BE49-F238E27FC236}">
                <a16:creationId xmlns:a16="http://schemas.microsoft.com/office/drawing/2014/main" id="{EBAA4D91-C82C-400B-EBD8-6B0F38AB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6787AD-14D2-4FEB-A715-032600DCF46E}" type="slidenum">
              <a:rPr lang="en-US" altLang="en-US">
                <a:latin typeface="Arial" panose="020B0604020202020204" pitchFamily="34" charset="0"/>
              </a:rPr>
              <a:pPr/>
              <a:t>46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9092" name="Rectangle 2">
            <a:extLst>
              <a:ext uri="{FF2B5EF4-FFF2-40B4-BE49-F238E27FC236}">
                <a16:creationId xmlns:a16="http://schemas.microsoft.com/office/drawing/2014/main" id="{499989AC-0144-CF1F-D734-A3CD0D990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Accessing Another Thread’s Stack</a:t>
            </a:r>
          </a:p>
        </p:txBody>
      </p:sp>
      <p:sp>
        <p:nvSpPr>
          <p:cNvPr id="89093" name="Rectangle 3">
            <a:extLst>
              <a:ext uri="{FF2B5EF4-FFF2-40B4-BE49-F238E27FC236}">
                <a16:creationId xmlns:a16="http://schemas.microsoft.com/office/drawing/2014/main" id="{BD283D0F-6815-EB30-F470-209C00106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65225"/>
            <a:ext cx="7543800" cy="51593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char **ptr;  // global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int main(void)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i;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pthread_t tid;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char *msgs[N] =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"Hello from foo",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"Hello from bar"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};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ptr = msgs;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 = 0; i &lt; 2; i++)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Pthread_create(&amp;tid, NULL, thread, (void *)i);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Pthread_exit(NULL);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*thread(void *vargp) { // thread routine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myid = (int)vargp;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static int svar = 0;   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printf("[%d]: %s (svar=%d)\n", myid, ptr[myid], ++svar);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</p:txBody>
      </p:sp>
      <p:sp>
        <p:nvSpPr>
          <p:cNvPr id="89094" name="Line 6">
            <a:extLst>
              <a:ext uri="{FF2B5EF4-FFF2-40B4-BE49-F238E27FC236}">
                <a16:creationId xmlns:a16="http://schemas.microsoft.com/office/drawing/2014/main" id="{7A66C117-240E-C9EB-E43F-EDEB75E7C9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679950"/>
            <a:ext cx="1600200" cy="958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89095" name="Text Box 5">
            <a:extLst>
              <a:ext uri="{FF2B5EF4-FFF2-40B4-BE49-F238E27FC236}">
                <a16:creationId xmlns:a16="http://schemas.microsoft.com/office/drawing/2014/main" id="{D4D76542-6F32-97EF-D873-D657FD0A4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4210050"/>
            <a:ext cx="4814887" cy="514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Peer threads access main thread’s stack</a:t>
            </a:r>
          </a:p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indirectly through global </a:t>
            </a:r>
            <a:r>
              <a:rPr lang="en-US" altLang="en-US" sz="1600" b="1">
                <a:latin typeface="Courier New" panose="02070309020205020404" pitchFamily="49" charset="0"/>
              </a:rPr>
              <a:t>ptr</a:t>
            </a:r>
            <a:r>
              <a:rPr lang="en-US" altLang="en-US" sz="1600" b="1">
                <a:latin typeface="Verdana" panose="020B0604030504040204" pitchFamily="34" charset="0"/>
              </a:rPr>
              <a:t> variable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Date Placeholder 2">
            <a:extLst>
              <a:ext uri="{FF2B5EF4-FFF2-40B4-BE49-F238E27FC236}">
                <a16:creationId xmlns:a16="http://schemas.microsoft.com/office/drawing/2014/main" id="{7477D4E3-9914-F1E1-8FC2-684C157D7F1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CA7E0FAA-AA46-094E-A86B-BD25048F1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91139" name="Slide Number Placeholder 4">
            <a:extLst>
              <a:ext uri="{FF2B5EF4-FFF2-40B4-BE49-F238E27FC236}">
                <a16:creationId xmlns:a16="http://schemas.microsoft.com/office/drawing/2014/main" id="{4EEC4716-E015-9234-3621-C35E7F22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234EEC-AE52-4E48-9FCD-E19AEED08991}" type="slidenum">
              <a:rPr lang="en-US" altLang="en-US">
                <a:latin typeface="Arial" panose="020B0604020202020204" pitchFamily="34" charset="0"/>
              </a:rPr>
              <a:pPr/>
              <a:t>47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1140" name="Rectangle 2">
            <a:extLst>
              <a:ext uri="{FF2B5EF4-FFF2-40B4-BE49-F238E27FC236}">
                <a16:creationId xmlns:a16="http://schemas.microsoft.com/office/drawing/2014/main" id="{4A5C8852-17F5-01A9-75C2-1BF7A58BFA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Mapping Variable to Memory Instances</a:t>
            </a:r>
          </a:p>
        </p:txBody>
      </p:sp>
      <p:sp>
        <p:nvSpPr>
          <p:cNvPr id="91141" name="Rectangle 3">
            <a:extLst>
              <a:ext uri="{FF2B5EF4-FFF2-40B4-BE49-F238E27FC236}">
                <a16:creationId xmlns:a16="http://schemas.microsoft.com/office/drawing/2014/main" id="{0B6E3134-453A-71E4-C1F7-5CA401D10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65225"/>
            <a:ext cx="7543800" cy="51593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char **ptr;  // global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int main(void)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i;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pthread_t tid;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char *msgs[N] =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"Hello from foo",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"Hello from bar"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};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ptr = msgs;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 = 0; i &lt; 2; i++)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Pthread_create(&amp;tid, NULL, thread, (void *)i);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Pthread_exit(NULL);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*thread(void *vargp) { // thread routine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myid = (int)vargp;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static int svar = 0;   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printf("[%d]: %s (svar=%d)\n", myid, ptr[myid], ++svar);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</p:txBody>
      </p:sp>
      <p:sp>
        <p:nvSpPr>
          <p:cNvPr id="91142" name="Line 4">
            <a:extLst>
              <a:ext uri="{FF2B5EF4-FFF2-40B4-BE49-F238E27FC236}">
                <a16:creationId xmlns:a16="http://schemas.microsoft.com/office/drawing/2014/main" id="{4CC32930-A35C-F380-FC27-4ECC576B1B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1447800"/>
            <a:ext cx="30099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91143" name="Text Box 5">
            <a:extLst>
              <a:ext uri="{FF2B5EF4-FFF2-40B4-BE49-F238E27FC236}">
                <a16:creationId xmlns:a16="http://schemas.microsoft.com/office/drawing/2014/main" id="{6D3FA629-CA4A-D1FC-49F9-68E9B0160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325" y="1722438"/>
            <a:ext cx="4816475" cy="26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Global variable – 1 instance (ptr [data])</a:t>
            </a:r>
          </a:p>
        </p:txBody>
      </p:sp>
      <p:sp>
        <p:nvSpPr>
          <p:cNvPr id="91144" name="Line 6">
            <a:extLst>
              <a:ext uri="{FF2B5EF4-FFF2-40B4-BE49-F238E27FC236}">
                <a16:creationId xmlns:a16="http://schemas.microsoft.com/office/drawing/2014/main" id="{B3097153-91EB-BD26-BA8D-403ABB715B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2050" y="2468563"/>
            <a:ext cx="1911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91145" name="Text Box 7">
            <a:extLst>
              <a:ext uri="{FF2B5EF4-FFF2-40B4-BE49-F238E27FC236}">
                <a16:creationId xmlns:a16="http://schemas.microsoft.com/office/drawing/2014/main" id="{96941D7C-CBE0-3E2E-29B6-C269F293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333625"/>
            <a:ext cx="5710237" cy="26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Local variable – 1 instance (msgs.m [mt stack])</a:t>
            </a:r>
          </a:p>
        </p:txBody>
      </p:sp>
      <p:sp>
        <p:nvSpPr>
          <p:cNvPr id="91146" name="Line 8">
            <a:extLst>
              <a:ext uri="{FF2B5EF4-FFF2-40B4-BE49-F238E27FC236}">
                <a16:creationId xmlns:a16="http://schemas.microsoft.com/office/drawing/2014/main" id="{BC35FD45-258C-5A1A-C466-AF7DBF71EE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1688" y="4648200"/>
            <a:ext cx="1509712" cy="515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91147" name="Text Box 9">
            <a:extLst>
              <a:ext uri="{FF2B5EF4-FFF2-40B4-BE49-F238E27FC236}">
                <a16:creationId xmlns:a16="http://schemas.microsoft.com/office/drawing/2014/main" id="{0AFAF4DA-3921-1B28-5979-0870B4670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8345488" cy="26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Local variable – 2 instances (myid.p0 [pt0 stack], myid.p1 [pt1 stack])</a:t>
            </a:r>
          </a:p>
        </p:txBody>
      </p:sp>
      <p:sp>
        <p:nvSpPr>
          <p:cNvPr id="91148" name="Line 10">
            <a:extLst>
              <a:ext uri="{FF2B5EF4-FFF2-40B4-BE49-F238E27FC236}">
                <a16:creationId xmlns:a16="http://schemas.microsoft.com/office/drawing/2014/main" id="{8D9560EC-3511-3352-6189-92357E5E3A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5562600"/>
            <a:ext cx="152400" cy="492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91149" name="Text Box 11">
            <a:extLst>
              <a:ext uri="{FF2B5EF4-FFF2-40B4-BE49-F238E27FC236}">
                <a16:creationId xmlns:a16="http://schemas.microsoft.com/office/drawing/2014/main" id="{AB02E6E2-DDBB-7E9A-ABF9-60EFD47AD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6054725"/>
            <a:ext cx="4841875" cy="26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Verdana" panose="020B0604030504040204" pitchFamily="34" charset="0"/>
              </a:rPr>
              <a:t>Local variable – 1 instance (svar [data])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Date Placeholder 3">
            <a:extLst>
              <a:ext uri="{FF2B5EF4-FFF2-40B4-BE49-F238E27FC236}">
                <a16:creationId xmlns:a16="http://schemas.microsoft.com/office/drawing/2014/main" id="{E1E72AA9-B7B4-B289-AC4B-A9135955D22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86E586-E7DE-D747-8F3C-AC9CB3E0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93187" name="Slide Number Placeholder 5">
            <a:extLst>
              <a:ext uri="{FF2B5EF4-FFF2-40B4-BE49-F238E27FC236}">
                <a16:creationId xmlns:a16="http://schemas.microsoft.com/office/drawing/2014/main" id="{25F86B95-0D89-FA75-A9FE-BEC073CF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E6ECFC-2F76-453C-83A2-EF1BABFD451E}" type="slidenum">
              <a:rPr lang="en-US" altLang="en-US">
                <a:latin typeface="Arial" panose="020B0604020202020204" pitchFamily="34" charset="0"/>
              </a:rPr>
              <a:pPr/>
              <a:t>48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3188" name="Rectangle 8">
            <a:extLst>
              <a:ext uri="{FF2B5EF4-FFF2-40B4-BE49-F238E27FC236}">
                <a16:creationId xmlns:a16="http://schemas.microsoft.com/office/drawing/2014/main" id="{7C8D43D9-2559-22AB-AFDC-8F3F30F0A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Variable Analysis</a:t>
            </a:r>
          </a:p>
        </p:txBody>
      </p:sp>
      <p:sp>
        <p:nvSpPr>
          <p:cNvPr id="93189" name="Rectangle 9">
            <a:extLst>
              <a:ext uri="{FF2B5EF4-FFF2-40B4-BE49-F238E27FC236}">
                <a16:creationId xmlns:a16="http://schemas.microsoft.com/office/drawing/2014/main" id="{1D682EDE-E88A-F221-4B7F-FAB20650A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Which variables are shared?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Answer: A variable x is shared iff multiple threads reference at least one instance of x</a:t>
            </a:r>
          </a:p>
          <a:p>
            <a:pPr eaLnBrk="1" hangingPunct="1"/>
            <a:r>
              <a:rPr lang="en-US" altLang="en-US" sz="2000"/>
              <a:t>Thus:</a:t>
            </a:r>
          </a:p>
          <a:p>
            <a:pPr lvl="1" eaLnBrk="1" hangingPunct="1"/>
            <a:r>
              <a:rPr lang="en-US" altLang="en-US" sz="1800">
                <a:latin typeface="Courier New" panose="02070309020205020404" pitchFamily="49" charset="0"/>
              </a:rPr>
              <a:t>ptr</a:t>
            </a:r>
            <a:r>
              <a:rPr lang="en-US" altLang="en-US" sz="1800"/>
              <a:t>, </a:t>
            </a:r>
            <a:r>
              <a:rPr lang="en-US" altLang="en-US" sz="1800">
                <a:latin typeface="Courier New" panose="02070309020205020404" pitchFamily="49" charset="0"/>
              </a:rPr>
              <a:t>svar</a:t>
            </a:r>
            <a:r>
              <a:rPr lang="en-US" altLang="en-US" sz="1800"/>
              <a:t>, and </a:t>
            </a:r>
            <a:r>
              <a:rPr lang="en-US" altLang="en-US" sz="1800">
                <a:latin typeface="Courier New" panose="02070309020205020404" pitchFamily="49" charset="0"/>
              </a:rPr>
              <a:t>msgs</a:t>
            </a:r>
            <a:r>
              <a:rPr lang="en-US" altLang="en-US" sz="1800"/>
              <a:t> are shared</a:t>
            </a:r>
          </a:p>
          <a:p>
            <a:pPr lvl="1" eaLnBrk="1" hangingPunct="1"/>
            <a:r>
              <a:rPr lang="en-US" altLang="en-US" sz="1800">
                <a:latin typeface="Courier New" panose="02070309020205020404" pitchFamily="49" charset="0"/>
              </a:rPr>
              <a:t>i</a:t>
            </a:r>
            <a:r>
              <a:rPr lang="en-US" altLang="en-US" sz="1800"/>
              <a:t> and </a:t>
            </a:r>
            <a:r>
              <a:rPr lang="en-US" altLang="en-US" sz="1800">
                <a:latin typeface="Courier New" panose="02070309020205020404" pitchFamily="49" charset="0"/>
              </a:rPr>
              <a:t>myid</a:t>
            </a:r>
            <a:r>
              <a:rPr lang="en-US" altLang="en-US" sz="1800"/>
              <a:t> are not shared</a:t>
            </a:r>
          </a:p>
        </p:txBody>
      </p:sp>
      <p:sp>
        <p:nvSpPr>
          <p:cNvPr id="93190" name="Text Box 4">
            <a:extLst>
              <a:ext uri="{FF2B5EF4-FFF2-40B4-BE49-F238E27FC236}">
                <a16:creationId xmlns:a16="http://schemas.microsoft.com/office/drawing/2014/main" id="{33518A73-2350-7048-F44A-74855D41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1730375"/>
            <a:ext cx="7270750" cy="24971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Variable 	Referenced by	Referenced by 	Referenced by</a:t>
            </a:r>
          </a:p>
          <a:p>
            <a:r>
              <a:rPr lang="en-US" altLang="en-US" b="1"/>
              <a:t>instance	main thread?	peer thread 0?	peer thread 1?</a:t>
            </a:r>
          </a:p>
          <a:p>
            <a:endParaRPr lang="en-US" altLang="en-US" b="1"/>
          </a:p>
          <a:p>
            <a:r>
              <a:rPr lang="en-US" altLang="en-US" b="1">
                <a:latin typeface="Courier New" panose="02070309020205020404" pitchFamily="49" charset="0"/>
              </a:rPr>
              <a:t>ptr		yes		yes		yes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svar		no		yes		yes	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i.m		yes		no		no	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msgs.m		yes		yes		yes	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myid.p0	no		yes		no	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myid.p1	no		no		yes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Date Placeholder 2">
            <a:extLst>
              <a:ext uri="{FF2B5EF4-FFF2-40B4-BE49-F238E27FC236}">
                <a16:creationId xmlns:a16="http://schemas.microsoft.com/office/drawing/2014/main" id="{5B4438B9-E02C-EEEB-03BB-36D2C3AA1E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33F040E-6949-0246-8946-858DCED8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95235" name="Slide Number Placeholder 4">
            <a:extLst>
              <a:ext uri="{FF2B5EF4-FFF2-40B4-BE49-F238E27FC236}">
                <a16:creationId xmlns:a16="http://schemas.microsoft.com/office/drawing/2014/main" id="{66825579-C981-4833-A00B-6BDE152A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D489CE-827B-4D4E-B435-5D1E68A00421}" type="slidenum">
              <a:rPr lang="en-US" altLang="en-US">
                <a:latin typeface="Arial" panose="020B0604020202020204" pitchFamily="34" charset="0"/>
              </a:rPr>
              <a:pPr/>
              <a:t>49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5236" name="Rectangle 8">
            <a:extLst>
              <a:ext uri="{FF2B5EF4-FFF2-40B4-BE49-F238E27FC236}">
                <a16:creationId xmlns:a16="http://schemas.microsoft.com/office/drawing/2014/main" id="{CD7D0B32-403C-EDBA-7571-AA496563B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Courier New" panose="02070309020205020404" pitchFamily="49" charset="0"/>
              </a:rPr>
              <a:t>badcnt.c</a:t>
            </a:r>
            <a:r>
              <a:rPr lang="en-US" altLang="en-US" sz="2800"/>
              <a:t>: Improper Synchronization</a:t>
            </a:r>
          </a:p>
        </p:txBody>
      </p:sp>
      <p:sp>
        <p:nvSpPr>
          <p:cNvPr id="95237" name="Rectangle 3">
            <a:extLst>
              <a:ext uri="{FF2B5EF4-FFF2-40B4-BE49-F238E27FC236}">
                <a16:creationId xmlns:a16="http://schemas.microsoft.com/office/drawing/2014/main" id="{09F3D6AC-C84B-54CB-0806-DE960CEC7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82700"/>
            <a:ext cx="5738813" cy="49244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#define NITERS 100000000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unsigned int cnt = 0; // shared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int main(void)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pthread_t tid1, tid2;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Pthread_create(&amp;tid1, NULL, count,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Pthread_create(&amp;tid2, NULL, count,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Pthread_join(tid1,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Pthread_join(tid2,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if (cnt != (unsigned)NITERS*2)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printf("BOOM! cnt=%d\n", cnt);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else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printf("OK cnt=%d\n", cnt);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*count(void *arg) { // thread routine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(int i = 0; i &lt; NITERS; i++)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cnt++;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14437" name="Text Box 5">
            <a:extLst>
              <a:ext uri="{FF2B5EF4-FFF2-40B4-BE49-F238E27FC236}">
                <a16:creationId xmlns:a16="http://schemas.microsoft.com/office/drawing/2014/main" id="{0AE4BCC2-83F4-52C4-6FDB-680B95FAF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138" y="1165225"/>
            <a:ext cx="2532062" cy="20732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machine1&gt; ./badcnt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BOOM! cnt=198841183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machine1&gt; ./badcnt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BOOM! cnt=198261801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machine1&gt; ./badcnt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BOOM! cnt=198269672</a:t>
            </a:r>
          </a:p>
        </p:txBody>
      </p:sp>
      <p:sp>
        <p:nvSpPr>
          <p:cNvPr id="914441" name="Text Box 9">
            <a:extLst>
              <a:ext uri="{FF2B5EF4-FFF2-40B4-BE49-F238E27FC236}">
                <a16:creationId xmlns:a16="http://schemas.microsoft.com/office/drawing/2014/main" id="{1A3838A0-EEA6-F304-838B-C0037094A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968750"/>
            <a:ext cx="2530475" cy="20605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machine2&gt; ./badcnt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OK cnt=200000000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machine2&gt; ./badcnt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OK cnt=200000000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machine2&gt; ./badcnt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OK cnt=200000000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4437" grpId="0" animBg="1"/>
      <p:bldP spid="9144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1">
            <a:extLst>
              <a:ext uri="{FF2B5EF4-FFF2-40B4-BE49-F238E27FC236}">
                <a16:creationId xmlns:a16="http://schemas.microsoft.com/office/drawing/2014/main" id="{A91E7C1A-875B-EE0F-F0C4-0B1B2107A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3363" name="Text Box 2">
            <a:extLst>
              <a:ext uri="{FF2B5EF4-FFF2-40B4-BE49-F238E27FC236}">
                <a16:creationId xmlns:a16="http://schemas.microsoft.com/office/drawing/2014/main" id="{58A76CED-5EFA-B0E3-8077-1420D0725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Networking</a:t>
            </a:r>
          </a:p>
        </p:txBody>
      </p:sp>
      <p:sp>
        <p:nvSpPr>
          <p:cNvPr id="143364" name="Text Box 3">
            <a:extLst>
              <a:ext uri="{FF2B5EF4-FFF2-40B4-BE49-F238E27FC236}">
                <a16:creationId xmlns:a16="http://schemas.microsoft.com/office/drawing/2014/main" id="{66A4271B-DEF3-292A-E00E-D4BFE2C37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D559942-06F0-49DC-BA0C-879E1C2B5180}" type="slidenum">
              <a:rPr lang="en-US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3365" name="Text Box 4">
            <a:extLst>
              <a:ext uri="{FF2B5EF4-FFF2-40B4-BE49-F238E27FC236}">
                <a16:creationId xmlns:a16="http://schemas.microsoft.com/office/drawing/2014/main" id="{FBEDBFFE-0474-49B1-5A4A-60DB3BC01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>
                <a:solidFill>
                  <a:srgbClr val="660033"/>
                </a:solidFill>
              </a:rPr>
              <a:t>HTTP Requests (cont)</a:t>
            </a:r>
          </a:p>
        </p:txBody>
      </p:sp>
      <p:sp>
        <p:nvSpPr>
          <p:cNvPr id="143366" name="Text Box 5">
            <a:extLst>
              <a:ext uri="{FF2B5EF4-FFF2-40B4-BE49-F238E27FC236}">
                <a16:creationId xmlns:a16="http://schemas.microsoft.com/office/drawing/2014/main" id="{87E2142A-3B45-2AEB-9362-7758642E4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5344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74625" indent="-173038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636588" indent="-29051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031875" indent="-2794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/>
              <a:t>Request headers: </a:t>
            </a:r>
            <a:r>
              <a:rPr lang="en-US" altLang="en-US">
                <a:latin typeface="Courier New" panose="02070309020205020404" pitchFamily="49" charset="0"/>
              </a:rPr>
              <a:t>&lt;header name&gt;: &lt;header data&gt;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Provide additional information to the server</a:t>
            </a:r>
          </a:p>
          <a:p>
            <a:pPr eaLnBrk="1" hangingPunct="1">
              <a:buClrTx/>
              <a:buFontTx/>
              <a:buNone/>
            </a:pPr>
            <a:endParaRPr lang="en-US" altLang="en-US"/>
          </a:p>
          <a:p>
            <a:pPr eaLnBrk="1" hangingPunct="1">
              <a:buClrTx/>
              <a:buFontTx/>
              <a:buNone/>
            </a:pPr>
            <a:r>
              <a:rPr lang="en-US" altLang="en-US"/>
              <a:t>Major differences between HTTP/1.1 and HTTP/1.0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HTTP/1.0 uses a new connection for each transaction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HTTP/1.1 also supports persistent connections </a:t>
            </a:r>
          </a:p>
          <a:p>
            <a:pPr lvl="2" eaLnBrk="1" hangingPunct="1">
              <a:buFont typeface="Verdana" panose="020B0604030504040204" pitchFamily="34" charset="0"/>
              <a:buChar char="•"/>
            </a:pPr>
            <a:r>
              <a:rPr lang="en-US" altLang="en-US" sz="1800">
                <a:ea typeface="ＭＳ Ｐゴシック" panose="020B0600070205080204" pitchFamily="34" charset="-128"/>
              </a:rPr>
              <a:t>Multiple transactions over the same connection</a:t>
            </a:r>
          </a:p>
          <a:p>
            <a:pPr lvl="2" eaLnBrk="1" hangingPunct="1">
              <a:buFont typeface="Courier New" panose="02070309020205020404" pitchFamily="49" charset="0"/>
              <a:buChar char="•"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Connection: Keep-Alive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HTTP/1.1 requires HOST header</a:t>
            </a:r>
          </a:p>
          <a:p>
            <a:pPr lvl="2" eaLnBrk="1" hangingPunct="1">
              <a:buFont typeface="Courier New" panose="02070309020205020404" pitchFamily="49" charset="0"/>
              <a:buChar char="•"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Host: www.rice.com</a:t>
            </a:r>
            <a:r>
              <a:rPr lang="en-US" altLang="en-US" sz="1800">
                <a:ea typeface="ＭＳ Ｐゴシック" panose="020B0600070205080204" pitchFamily="34" charset="-128"/>
              </a:rPr>
              <a:t> 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HTTP/1.1 adds additional support for caching</a:t>
            </a:r>
          </a:p>
        </p:txBody>
      </p:sp>
    </p:spTree>
    <p:extLst>
      <p:ext uri="{BB962C8B-B14F-4D97-AF65-F5344CB8AC3E}">
        <p14:creationId xmlns:p14="http://schemas.microsoft.com/office/powerpoint/2010/main" val="258773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94C58586-8F67-27D1-745C-484DCBA4F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Assembly Code for Counter Loop</a:t>
            </a:r>
          </a:p>
        </p:txBody>
      </p:sp>
      <p:sp>
        <p:nvSpPr>
          <p:cNvPr id="97282" name="Text Box 3">
            <a:extLst>
              <a:ext uri="{FF2B5EF4-FFF2-40B4-BE49-F238E27FC236}">
                <a16:creationId xmlns:a16="http://schemas.microsoft.com/office/drawing/2014/main" id="{0DC4F88F-87E2-D618-59AF-F6F7EEBF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50" y="2616200"/>
            <a:ext cx="4552950" cy="3784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.L9: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movl -4(%ebp),%eax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cmpl $99999999,%eax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jle .L12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jmp .L10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.L12: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movl cnt,%eax      # Load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addl $1,%eax       # Update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movl %eax,cnt      # Store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.L11: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movl -4(%ebp),%eax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addl $1,%eax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movl %eax,-4(%ebp)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jmp .L9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.L10:</a:t>
            </a:r>
          </a:p>
        </p:txBody>
      </p:sp>
      <p:sp>
        <p:nvSpPr>
          <p:cNvPr id="97283" name="Text Box 4">
            <a:extLst>
              <a:ext uri="{FF2B5EF4-FFF2-40B4-BE49-F238E27FC236}">
                <a16:creationId xmlns:a16="http://schemas.microsoft.com/office/drawing/2014/main" id="{309AEEDC-0940-D457-BC70-6946F98B2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00" y="2247900"/>
            <a:ext cx="3525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Corresponding assembly code </a:t>
            </a:r>
          </a:p>
        </p:txBody>
      </p:sp>
      <p:sp>
        <p:nvSpPr>
          <p:cNvPr id="97284" name="Rectangle 5">
            <a:extLst>
              <a:ext uri="{FF2B5EF4-FFF2-40B4-BE49-F238E27FC236}">
                <a16:creationId xmlns:a16="http://schemas.microsoft.com/office/drawing/2014/main" id="{FCCC3AF4-66A8-0072-FB32-15782F8D4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441450"/>
            <a:ext cx="3763963" cy="584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for (i = 0; i &lt; NITERS; i++)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cnt++;</a:t>
            </a:r>
          </a:p>
        </p:txBody>
      </p:sp>
      <p:sp>
        <p:nvSpPr>
          <p:cNvPr id="97285" name="Text Box 6">
            <a:extLst>
              <a:ext uri="{FF2B5EF4-FFF2-40B4-BE49-F238E27FC236}">
                <a16:creationId xmlns:a16="http://schemas.microsoft.com/office/drawing/2014/main" id="{5DC7519C-D251-FDEB-10B4-2DBC54E1F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668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C code for counter loop in thread i</a:t>
            </a:r>
          </a:p>
        </p:txBody>
      </p:sp>
      <p:sp>
        <p:nvSpPr>
          <p:cNvPr id="97286" name="AutoShape 7">
            <a:extLst>
              <a:ext uri="{FF2B5EF4-FFF2-40B4-BE49-F238E27FC236}">
                <a16:creationId xmlns:a16="http://schemas.microsoft.com/office/drawing/2014/main" id="{E25C7822-C03C-DF44-AF10-175538FD8F0F}"/>
              </a:ext>
            </a:extLst>
          </p:cNvPr>
          <p:cNvSpPr>
            <a:spLocks/>
          </p:cNvSpPr>
          <p:nvPr/>
        </p:nvSpPr>
        <p:spPr bwMode="auto">
          <a:xfrm>
            <a:off x="1809750" y="2644775"/>
            <a:ext cx="82550" cy="1279525"/>
          </a:xfrm>
          <a:prstGeom prst="leftBrace">
            <a:avLst>
              <a:gd name="adj1" fmla="val 13325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7287" name="Text Box 8">
            <a:extLst>
              <a:ext uri="{FF2B5EF4-FFF2-40B4-BE49-F238E27FC236}">
                <a16:creationId xmlns:a16="http://schemas.microsoft.com/office/drawing/2014/main" id="{B773D506-E395-DE61-BEE2-345B6692B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3095625"/>
            <a:ext cx="1065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>
                <a:latin typeface="Calibri" panose="020F0502020204030204" pitchFamily="34" charset="0"/>
              </a:rPr>
              <a:t>Head (H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97288" name="Text Box 9">
            <a:extLst>
              <a:ext uri="{FF2B5EF4-FFF2-40B4-BE49-F238E27FC236}">
                <a16:creationId xmlns:a16="http://schemas.microsoft.com/office/drawing/2014/main" id="{708A7604-D680-13CE-EF50-32BAF43FD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5311775"/>
            <a:ext cx="857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>
                <a:latin typeface="Calibri" panose="020F0502020204030204" pitchFamily="34" charset="0"/>
              </a:rPr>
              <a:t>Tail (T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97289" name="AutoShape 10">
            <a:extLst>
              <a:ext uri="{FF2B5EF4-FFF2-40B4-BE49-F238E27FC236}">
                <a16:creationId xmlns:a16="http://schemas.microsoft.com/office/drawing/2014/main" id="{C49F58BE-1EC7-6A0D-6E29-6DFCA43ED4D2}"/>
              </a:ext>
            </a:extLst>
          </p:cNvPr>
          <p:cNvSpPr>
            <a:spLocks/>
          </p:cNvSpPr>
          <p:nvPr/>
        </p:nvSpPr>
        <p:spPr bwMode="auto">
          <a:xfrm>
            <a:off x="1784350" y="4906963"/>
            <a:ext cx="152400" cy="1189037"/>
          </a:xfrm>
          <a:prstGeom prst="leftBrace">
            <a:avLst>
              <a:gd name="adj1" fmla="val 6252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7290" name="Line 11">
            <a:extLst>
              <a:ext uri="{FF2B5EF4-FFF2-40B4-BE49-F238E27FC236}">
                <a16:creationId xmlns:a16="http://schemas.microsoft.com/office/drawing/2014/main" id="{D86CF0EE-6F33-7B60-F75B-5757E13E0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3900" y="3903663"/>
            <a:ext cx="4552950" cy="127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7291" name="Line 12">
            <a:extLst>
              <a:ext uri="{FF2B5EF4-FFF2-40B4-BE49-F238E27FC236}">
                <a16:creationId xmlns:a16="http://schemas.microsoft.com/office/drawing/2014/main" id="{1DDD3627-AED7-A427-DBC2-5F79511DF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0250" y="4892675"/>
            <a:ext cx="4552950" cy="2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7292" name="Text Box 13">
            <a:extLst>
              <a:ext uri="{FF2B5EF4-FFF2-40B4-BE49-F238E27FC236}">
                <a16:creationId xmlns:a16="http://schemas.microsoft.com/office/drawing/2014/main" id="{CB4ED161-EFAC-7DEE-6E6C-1739149C8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4059238"/>
            <a:ext cx="16097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>
                <a:latin typeface="Calibri" panose="020F0502020204030204" pitchFamily="34" charset="0"/>
              </a:rPr>
              <a:t>Load cnt (L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)</a:t>
            </a:r>
          </a:p>
          <a:p>
            <a:pPr algn="r"/>
            <a:r>
              <a:rPr lang="en-US" altLang="en-US">
                <a:latin typeface="Calibri" panose="020F0502020204030204" pitchFamily="34" charset="0"/>
              </a:rPr>
              <a:t>Update cnt (U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)</a:t>
            </a:r>
          </a:p>
          <a:p>
            <a:pPr algn="r"/>
            <a:r>
              <a:rPr lang="en-US" altLang="en-US">
                <a:latin typeface="Calibri" panose="020F0502020204030204" pitchFamily="34" charset="0"/>
              </a:rPr>
              <a:t>Store cnt (S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97293" name="Line 14">
            <a:extLst>
              <a:ext uri="{FF2B5EF4-FFF2-40B4-BE49-F238E27FC236}">
                <a16:creationId xmlns:a16="http://schemas.microsoft.com/office/drawing/2014/main" id="{208AD7E1-6DB9-9FF9-6944-DB7D83D69B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7550" y="6107113"/>
            <a:ext cx="45529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7294" name="Date Placeholder 14">
            <a:extLst>
              <a:ext uri="{FF2B5EF4-FFF2-40B4-BE49-F238E27FC236}">
                <a16:creationId xmlns:a16="http://schemas.microsoft.com/office/drawing/2014/main" id="{C63A886A-48C7-9444-3367-BFAF14FDF84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7295" name="Slide Number Placeholder 15">
            <a:extLst>
              <a:ext uri="{FF2B5EF4-FFF2-40B4-BE49-F238E27FC236}">
                <a16:creationId xmlns:a16="http://schemas.microsoft.com/office/drawing/2014/main" id="{FE8E2339-180C-1EB9-7166-C3DDDCCC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5866A8-54F5-43EC-9A72-4AD2F63724C4}" type="slidenum">
              <a:rPr lang="en-US" altLang="en-US">
                <a:latin typeface="Arial" panose="020B0604020202020204" pitchFamily="34" charset="0"/>
              </a:rPr>
              <a:pPr/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37C3766A-1669-5643-8566-20B1DA52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4B3C2930-E7F7-61A3-BE6F-96FF9C517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2100" y="493713"/>
            <a:ext cx="6616700" cy="573087"/>
          </a:xfrm>
        </p:spPr>
        <p:txBody>
          <a:bodyPr/>
          <a:lstStyle/>
          <a:p>
            <a:pPr eaLnBrk="1" hangingPunct="1"/>
            <a:r>
              <a:rPr lang="en-US" altLang="en-US"/>
              <a:t>Concurrent Execution</a:t>
            </a: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3B7AAAEF-1AED-A395-B463-560B55906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i="1">
                <a:solidFill>
                  <a:srgbClr val="C00000"/>
                </a:solidFill>
              </a:rPr>
              <a:t>Key idea: </a:t>
            </a:r>
            <a:r>
              <a:rPr lang="en-US" altLang="en-US"/>
              <a:t>In general, any sequentially consistent interleaving is possible, but some give an unexpected result!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</a:t>
            </a:r>
            <a:r>
              <a:rPr lang="en-US" altLang="en-US" baseline="-25000"/>
              <a:t>i</a:t>
            </a:r>
            <a:r>
              <a:rPr lang="en-US" altLang="en-US"/>
              <a:t> denotes that thread i executes instruction I</a:t>
            </a:r>
            <a:endParaRPr lang="en-US" altLang="en-US" sz="1600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%eax</a:t>
            </a:r>
            <a:r>
              <a:rPr lang="en-US" altLang="en-US" baseline="-25000"/>
              <a:t>i </a:t>
            </a:r>
            <a:r>
              <a:rPr lang="en-US" altLang="en-US"/>
              <a:t>is the content of %eax in thread i’s context</a:t>
            </a:r>
            <a:endParaRPr lang="en-US" altLang="en-US" sz="1800"/>
          </a:p>
        </p:txBody>
      </p:sp>
      <p:sp>
        <p:nvSpPr>
          <p:cNvPr id="99331" name="Rectangle 4">
            <a:extLst>
              <a:ext uri="{FF2B5EF4-FFF2-40B4-BE49-F238E27FC236}">
                <a16:creationId xmlns:a16="http://schemas.microsoft.com/office/drawing/2014/main" id="{E5D12762-720B-14C5-A5CB-B8F929D81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H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32" name="Rectangle 5">
            <a:extLst>
              <a:ext uri="{FF2B5EF4-FFF2-40B4-BE49-F238E27FC236}">
                <a16:creationId xmlns:a16="http://schemas.microsoft.com/office/drawing/2014/main" id="{2B399CBC-DFCF-F10D-EC70-CE38D40FA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L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33" name="Rectangle 6">
            <a:extLst>
              <a:ext uri="{FF2B5EF4-FFF2-40B4-BE49-F238E27FC236}">
                <a16:creationId xmlns:a16="http://schemas.microsoft.com/office/drawing/2014/main" id="{1FB15DCF-E320-FEC6-ED3E-CD4D3819C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U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34" name="Rectangle 7">
            <a:extLst>
              <a:ext uri="{FF2B5EF4-FFF2-40B4-BE49-F238E27FC236}">
                <a16:creationId xmlns:a16="http://schemas.microsoft.com/office/drawing/2014/main" id="{1CF69A3C-2FA7-EE06-34C6-807998393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35" name="Rectangle 8">
            <a:extLst>
              <a:ext uri="{FF2B5EF4-FFF2-40B4-BE49-F238E27FC236}">
                <a16:creationId xmlns:a16="http://schemas.microsoft.com/office/drawing/2014/main" id="{113DCAED-E033-4FE4-EA9D-4A2EA67F0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H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0041" name="Rectangle 9">
            <a:extLst>
              <a:ext uri="{FF2B5EF4-FFF2-40B4-BE49-F238E27FC236}">
                <a16:creationId xmlns:a16="http://schemas.microsoft.com/office/drawing/2014/main" id="{F5530F5F-581A-7F49-900E-A0B73E6A2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L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0042" name="Rectangle 10">
            <a:extLst>
              <a:ext uri="{FF2B5EF4-FFF2-40B4-BE49-F238E27FC236}">
                <a16:creationId xmlns:a16="http://schemas.microsoft.com/office/drawing/2014/main" id="{C3472D5E-AFF2-C947-895C-4762C4E8B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U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0043" name="Rectangle 11">
            <a:extLst>
              <a:ext uri="{FF2B5EF4-FFF2-40B4-BE49-F238E27FC236}">
                <a16:creationId xmlns:a16="http://schemas.microsoft.com/office/drawing/2014/main" id="{1E39A2EC-675D-CC4A-875A-081A5A230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39" name="Rectangle 12">
            <a:extLst>
              <a:ext uri="{FF2B5EF4-FFF2-40B4-BE49-F238E27FC236}">
                <a16:creationId xmlns:a16="http://schemas.microsoft.com/office/drawing/2014/main" id="{A708C79E-BE13-9D12-B0F1-5EC449990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T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40" name="Rectangle 13">
            <a:extLst>
              <a:ext uri="{FF2B5EF4-FFF2-40B4-BE49-F238E27FC236}">
                <a16:creationId xmlns:a16="http://schemas.microsoft.com/office/drawing/2014/main" id="{4CEDAF42-7AAF-7AD8-D7D7-B8F1BEA25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T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41" name="Rectangle 14">
            <a:extLst>
              <a:ext uri="{FF2B5EF4-FFF2-40B4-BE49-F238E27FC236}">
                <a16:creationId xmlns:a16="http://schemas.microsoft.com/office/drawing/2014/main" id="{00EE7317-3098-1972-2F3A-0FC5B150F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9342" name="Rectangle 15">
            <a:extLst>
              <a:ext uri="{FF2B5EF4-FFF2-40B4-BE49-F238E27FC236}">
                <a16:creationId xmlns:a16="http://schemas.microsoft.com/office/drawing/2014/main" id="{C2C9FE00-AA66-E89B-70E1-0939EC7B5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9343" name="Rectangle 16">
            <a:extLst>
              <a:ext uri="{FF2B5EF4-FFF2-40B4-BE49-F238E27FC236}">
                <a16:creationId xmlns:a16="http://schemas.microsoft.com/office/drawing/2014/main" id="{0FB23332-7C73-253C-7E55-63D98363A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9344" name="Rectangle 17">
            <a:extLst>
              <a:ext uri="{FF2B5EF4-FFF2-40B4-BE49-F238E27FC236}">
                <a16:creationId xmlns:a16="http://schemas.microsoft.com/office/drawing/2014/main" id="{804D9BD4-6BA1-7620-1898-E296A5EBB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9345" name="Rectangle 18">
            <a:extLst>
              <a:ext uri="{FF2B5EF4-FFF2-40B4-BE49-F238E27FC236}">
                <a16:creationId xmlns:a16="http://schemas.microsoft.com/office/drawing/2014/main" id="{9509C367-49E8-EE09-96EB-B55B0F71F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40051" name="Rectangle 19">
            <a:extLst>
              <a:ext uri="{FF2B5EF4-FFF2-40B4-BE49-F238E27FC236}">
                <a16:creationId xmlns:a16="http://schemas.microsoft.com/office/drawing/2014/main" id="{1D6C74DC-A39C-1848-9925-370E5E53D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940052" name="Rectangle 20">
            <a:extLst>
              <a:ext uri="{FF2B5EF4-FFF2-40B4-BE49-F238E27FC236}">
                <a16:creationId xmlns:a16="http://schemas.microsoft.com/office/drawing/2014/main" id="{89151B26-233F-D946-8A0D-9B0EFC23A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940053" name="Rectangle 21">
            <a:extLst>
              <a:ext uri="{FF2B5EF4-FFF2-40B4-BE49-F238E27FC236}">
                <a16:creationId xmlns:a16="http://schemas.microsoft.com/office/drawing/2014/main" id="{010E4911-6EB6-B841-8B09-1DBC5FC17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99349" name="Rectangle 22">
            <a:extLst>
              <a:ext uri="{FF2B5EF4-FFF2-40B4-BE49-F238E27FC236}">
                <a16:creationId xmlns:a16="http://schemas.microsoft.com/office/drawing/2014/main" id="{15444723-7357-70FF-E609-CDC19487B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9350" name="Rectangle 23">
            <a:extLst>
              <a:ext uri="{FF2B5EF4-FFF2-40B4-BE49-F238E27FC236}">
                <a16:creationId xmlns:a16="http://schemas.microsoft.com/office/drawing/2014/main" id="{F05E74BE-5CF4-CD93-DBD2-CEAAB0C3A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9351" name="Rectangle 24">
            <a:extLst>
              <a:ext uri="{FF2B5EF4-FFF2-40B4-BE49-F238E27FC236}">
                <a16:creationId xmlns:a16="http://schemas.microsoft.com/office/drawing/2014/main" id="{0BBFEFC3-0E36-7100-CA9F-6B70953FA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9352" name="Rectangle 25">
            <a:extLst>
              <a:ext uri="{FF2B5EF4-FFF2-40B4-BE49-F238E27FC236}">
                <a16:creationId xmlns:a16="http://schemas.microsoft.com/office/drawing/2014/main" id="{2A7B2C27-CF64-74D3-6B05-24AEB7E6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9353" name="Rectangle 26">
            <a:extLst>
              <a:ext uri="{FF2B5EF4-FFF2-40B4-BE49-F238E27FC236}">
                <a16:creationId xmlns:a16="http://schemas.microsoft.com/office/drawing/2014/main" id="{1D457322-3694-71EE-F9DE-4BA586733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9354" name="Rectangle 27">
            <a:extLst>
              <a:ext uri="{FF2B5EF4-FFF2-40B4-BE49-F238E27FC236}">
                <a16:creationId xmlns:a16="http://schemas.microsoft.com/office/drawing/2014/main" id="{7CD1BDC4-2566-F8BC-4981-4416006FA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9355" name="Rectangle 28">
            <a:extLst>
              <a:ext uri="{FF2B5EF4-FFF2-40B4-BE49-F238E27FC236}">
                <a16:creationId xmlns:a16="http://schemas.microsoft.com/office/drawing/2014/main" id="{FE6EF0DE-3E82-8853-227B-B2B84F54E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40061" name="Rectangle 29">
            <a:extLst>
              <a:ext uri="{FF2B5EF4-FFF2-40B4-BE49-F238E27FC236}">
                <a16:creationId xmlns:a16="http://schemas.microsoft.com/office/drawing/2014/main" id="{9D729C74-665C-E549-B9BA-AEA2AEAD3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-</a:t>
            </a:r>
          </a:p>
        </p:txBody>
      </p:sp>
      <p:sp>
        <p:nvSpPr>
          <p:cNvPr id="940062" name="Rectangle 30">
            <a:extLst>
              <a:ext uri="{FF2B5EF4-FFF2-40B4-BE49-F238E27FC236}">
                <a16:creationId xmlns:a16="http://schemas.microsoft.com/office/drawing/2014/main" id="{DB4BD644-87D8-E845-B0B1-4C713A616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-</a:t>
            </a:r>
          </a:p>
        </p:txBody>
      </p:sp>
      <p:sp>
        <p:nvSpPr>
          <p:cNvPr id="940063" name="Rectangle 31">
            <a:extLst>
              <a:ext uri="{FF2B5EF4-FFF2-40B4-BE49-F238E27FC236}">
                <a16:creationId xmlns:a16="http://schemas.microsoft.com/office/drawing/2014/main" id="{590AFF9E-7CAD-8E48-9B38-5BD346E27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-</a:t>
            </a:r>
          </a:p>
        </p:txBody>
      </p:sp>
      <p:sp>
        <p:nvSpPr>
          <p:cNvPr id="99359" name="Rectangle 32">
            <a:extLst>
              <a:ext uri="{FF2B5EF4-FFF2-40B4-BE49-F238E27FC236}">
                <a16:creationId xmlns:a16="http://schemas.microsoft.com/office/drawing/2014/main" id="{8B79E431-42BA-C4A9-BA9F-393544047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9360" name="Rectangle 33">
            <a:extLst>
              <a:ext uri="{FF2B5EF4-FFF2-40B4-BE49-F238E27FC236}">
                <a16:creationId xmlns:a16="http://schemas.microsoft.com/office/drawing/2014/main" id="{9CFF2EDF-867F-A469-D112-32F1405B8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9361" name="Rectangle 34">
            <a:extLst>
              <a:ext uri="{FF2B5EF4-FFF2-40B4-BE49-F238E27FC236}">
                <a16:creationId xmlns:a16="http://schemas.microsoft.com/office/drawing/2014/main" id="{56820F98-A668-B199-3F09-A4F5FDFD1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9362" name="Rectangle 35">
            <a:extLst>
              <a:ext uri="{FF2B5EF4-FFF2-40B4-BE49-F238E27FC236}">
                <a16:creationId xmlns:a16="http://schemas.microsoft.com/office/drawing/2014/main" id="{17B15854-62F4-0531-0432-ECA4B2EE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9363" name="Rectangle 36">
            <a:extLst>
              <a:ext uri="{FF2B5EF4-FFF2-40B4-BE49-F238E27FC236}">
                <a16:creationId xmlns:a16="http://schemas.microsoft.com/office/drawing/2014/main" id="{D3C16269-E806-2DA3-37DD-40572390D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9364" name="Rectangle 37">
            <a:extLst>
              <a:ext uri="{FF2B5EF4-FFF2-40B4-BE49-F238E27FC236}">
                <a16:creationId xmlns:a16="http://schemas.microsoft.com/office/drawing/2014/main" id="{E3ADD234-A65A-BB10-CAF5-47CC3AB6A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9365" name="Rectangle 38">
            <a:extLst>
              <a:ext uri="{FF2B5EF4-FFF2-40B4-BE49-F238E27FC236}">
                <a16:creationId xmlns:a16="http://schemas.microsoft.com/office/drawing/2014/main" id="{C968CECE-DA42-7F71-3F33-42CD24D35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40071" name="Rectangle 39">
            <a:extLst>
              <a:ext uri="{FF2B5EF4-FFF2-40B4-BE49-F238E27FC236}">
                <a16:creationId xmlns:a16="http://schemas.microsoft.com/office/drawing/2014/main" id="{F8F5E1A0-6B5B-194B-B23B-3FE34269D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1</a:t>
            </a:r>
          </a:p>
        </p:txBody>
      </p:sp>
      <p:sp>
        <p:nvSpPr>
          <p:cNvPr id="940072" name="Rectangle 40">
            <a:extLst>
              <a:ext uri="{FF2B5EF4-FFF2-40B4-BE49-F238E27FC236}">
                <a16:creationId xmlns:a16="http://schemas.microsoft.com/office/drawing/2014/main" id="{AF2AC4A7-1C46-BA46-BC76-77B3115E3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1</a:t>
            </a:r>
          </a:p>
        </p:txBody>
      </p:sp>
      <p:sp>
        <p:nvSpPr>
          <p:cNvPr id="940073" name="Rectangle 41">
            <a:extLst>
              <a:ext uri="{FF2B5EF4-FFF2-40B4-BE49-F238E27FC236}">
                <a16:creationId xmlns:a16="http://schemas.microsoft.com/office/drawing/2014/main" id="{818AC5B6-3AB0-1646-B903-3890EE2AB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99369" name="Rectangle 42">
            <a:extLst>
              <a:ext uri="{FF2B5EF4-FFF2-40B4-BE49-F238E27FC236}">
                <a16:creationId xmlns:a16="http://schemas.microsoft.com/office/drawing/2014/main" id="{E1AE1D3B-50AA-D159-C1F2-7089933D0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9370" name="Rectangle 43">
            <a:extLst>
              <a:ext uri="{FF2B5EF4-FFF2-40B4-BE49-F238E27FC236}">
                <a16:creationId xmlns:a16="http://schemas.microsoft.com/office/drawing/2014/main" id="{A8E5E3F3-9AF7-16E4-0C24-A219AEA79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9371" name="Text Box 44">
            <a:extLst>
              <a:ext uri="{FF2B5EF4-FFF2-40B4-BE49-F238E27FC236}">
                <a16:creationId xmlns:a16="http://schemas.microsoft.com/office/drawing/2014/main" id="{0E1CD705-C75B-2E87-F87E-FECEC5A89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95600"/>
            <a:ext cx="1073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i (thread)</a:t>
            </a:r>
          </a:p>
        </p:txBody>
      </p:sp>
      <p:sp>
        <p:nvSpPr>
          <p:cNvPr id="99372" name="Text Box 45">
            <a:extLst>
              <a:ext uri="{FF2B5EF4-FFF2-40B4-BE49-F238E27FC236}">
                <a16:creationId xmlns:a16="http://schemas.microsoft.com/office/drawing/2014/main" id="{F8EF5770-4E0B-4940-57DE-A28AFD0CA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2911475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instr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73" name="Text Box 46">
            <a:extLst>
              <a:ext uri="{FF2B5EF4-FFF2-40B4-BE49-F238E27FC236}">
                <a16:creationId xmlns:a16="http://schemas.microsoft.com/office/drawing/2014/main" id="{35CE00EA-E9E7-5FB4-FBDF-BAF1D69D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163" y="2911475"/>
            <a:ext cx="48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cnt</a:t>
            </a:r>
          </a:p>
        </p:txBody>
      </p:sp>
      <p:sp>
        <p:nvSpPr>
          <p:cNvPr id="99374" name="Text Box 47">
            <a:extLst>
              <a:ext uri="{FF2B5EF4-FFF2-40B4-BE49-F238E27FC236}">
                <a16:creationId xmlns:a16="http://schemas.microsoft.com/office/drawing/2014/main" id="{1D2AF162-39A2-0EBC-8B95-9E74E61A3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5" y="2911475"/>
            <a:ext cx="765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%eax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0080" name="Text Box 48">
            <a:extLst>
              <a:ext uri="{FF2B5EF4-FFF2-40B4-BE49-F238E27FC236}">
                <a16:creationId xmlns:a16="http://schemas.microsoft.com/office/drawing/2014/main" id="{B38835BF-553D-2FA5-F8F2-619C46C4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5025" y="5668963"/>
            <a:ext cx="561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i="1">
                <a:solidFill>
                  <a:srgbClr val="C00000"/>
                </a:solidFill>
                <a:latin typeface="Calibri" panose="020F0502020204030204" pitchFamily="34" charset="0"/>
              </a:rPr>
              <a:t>OK</a:t>
            </a:r>
          </a:p>
        </p:txBody>
      </p:sp>
      <p:sp>
        <p:nvSpPr>
          <p:cNvPr id="99376" name="Rectangle 49">
            <a:extLst>
              <a:ext uri="{FF2B5EF4-FFF2-40B4-BE49-F238E27FC236}">
                <a16:creationId xmlns:a16="http://schemas.microsoft.com/office/drawing/2014/main" id="{CCB00A33-E1F6-87AC-6F30-2E300AD30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9377" name="Rectangle 50">
            <a:extLst>
              <a:ext uri="{FF2B5EF4-FFF2-40B4-BE49-F238E27FC236}">
                <a16:creationId xmlns:a16="http://schemas.microsoft.com/office/drawing/2014/main" id="{210C6C51-615A-D717-CE1D-73A6C3DC8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9378" name="Rectangle 51">
            <a:extLst>
              <a:ext uri="{FF2B5EF4-FFF2-40B4-BE49-F238E27FC236}">
                <a16:creationId xmlns:a16="http://schemas.microsoft.com/office/drawing/2014/main" id="{2EC53E20-0BA7-83CC-04B8-C7838BD23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9379" name="Rectangle 52">
            <a:extLst>
              <a:ext uri="{FF2B5EF4-FFF2-40B4-BE49-F238E27FC236}">
                <a16:creationId xmlns:a16="http://schemas.microsoft.com/office/drawing/2014/main" id="{1FC65A7A-4E6E-4B94-DCCF-F25B8C5FF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9380" name="Rectangle 53">
            <a:extLst>
              <a:ext uri="{FF2B5EF4-FFF2-40B4-BE49-F238E27FC236}">
                <a16:creationId xmlns:a16="http://schemas.microsoft.com/office/drawing/2014/main" id="{5ACB72FB-78F8-4FF3-0F8D-F0F404DFA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40086" name="Rectangle 54">
            <a:extLst>
              <a:ext uri="{FF2B5EF4-FFF2-40B4-BE49-F238E27FC236}">
                <a16:creationId xmlns:a16="http://schemas.microsoft.com/office/drawing/2014/main" id="{DC0AE319-FD7C-954F-91AD-F3B22E5E4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1</a:t>
            </a:r>
          </a:p>
        </p:txBody>
      </p:sp>
      <p:sp>
        <p:nvSpPr>
          <p:cNvPr id="940087" name="Rectangle 55">
            <a:extLst>
              <a:ext uri="{FF2B5EF4-FFF2-40B4-BE49-F238E27FC236}">
                <a16:creationId xmlns:a16="http://schemas.microsoft.com/office/drawing/2014/main" id="{6DBFD7BD-865B-5046-8B24-9A9144E20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940088" name="Rectangle 56">
            <a:extLst>
              <a:ext uri="{FF2B5EF4-FFF2-40B4-BE49-F238E27FC236}">
                <a16:creationId xmlns:a16="http://schemas.microsoft.com/office/drawing/2014/main" id="{9A10B496-182C-EC44-919D-AE76565B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99384" name="Rectangle 57">
            <a:extLst>
              <a:ext uri="{FF2B5EF4-FFF2-40B4-BE49-F238E27FC236}">
                <a16:creationId xmlns:a16="http://schemas.microsoft.com/office/drawing/2014/main" id="{1F07D07D-F6B4-0D00-B849-AB19AB886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9385" name="Rectangle 58">
            <a:extLst>
              <a:ext uri="{FF2B5EF4-FFF2-40B4-BE49-F238E27FC236}">
                <a16:creationId xmlns:a16="http://schemas.microsoft.com/office/drawing/2014/main" id="{3A3B1952-6D86-7EDB-43A6-8867211F0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9386" name="Text Box 59">
            <a:extLst>
              <a:ext uri="{FF2B5EF4-FFF2-40B4-BE49-F238E27FC236}">
                <a16:creationId xmlns:a16="http://schemas.microsoft.com/office/drawing/2014/main" id="{E9D747D2-106B-796E-F966-0FE51ABF3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2911475"/>
            <a:ext cx="765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%eax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87" name="Date Placeholder 59">
            <a:extLst>
              <a:ext uri="{FF2B5EF4-FFF2-40B4-BE49-F238E27FC236}">
                <a16:creationId xmlns:a16="http://schemas.microsoft.com/office/drawing/2014/main" id="{F4C0613B-23E0-72B1-75E4-44243D974D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9388" name="Slide Number Placeholder 60">
            <a:extLst>
              <a:ext uri="{FF2B5EF4-FFF2-40B4-BE49-F238E27FC236}">
                <a16:creationId xmlns:a16="http://schemas.microsoft.com/office/drawing/2014/main" id="{86F33338-64B1-9281-CFE4-904E1C2CF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9552B7-5ED5-4C4B-8E84-5BB56C75CFF4}" type="slidenum">
              <a:rPr lang="en-US" altLang="en-US">
                <a:latin typeface="Arial" panose="020B0604020202020204" pitchFamily="34" charset="0"/>
              </a:rPr>
              <a:pPr/>
              <a:t>51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" name="Footer Placeholder 61">
            <a:extLst>
              <a:ext uri="{FF2B5EF4-FFF2-40B4-BE49-F238E27FC236}">
                <a16:creationId xmlns:a16="http://schemas.microsoft.com/office/drawing/2014/main" id="{D66CE630-BD8C-D448-BF7A-9B876CD5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>
            <a:extLst>
              <a:ext uri="{FF2B5EF4-FFF2-40B4-BE49-F238E27FC236}">
                <a16:creationId xmlns:a16="http://schemas.microsoft.com/office/drawing/2014/main" id="{3C393577-0AA9-A3EA-397D-89EB83C43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Execution (cont)</a:t>
            </a:r>
          </a:p>
        </p:txBody>
      </p:sp>
      <p:sp>
        <p:nvSpPr>
          <p:cNvPr id="101378" name="Rectangle 3">
            <a:extLst>
              <a:ext uri="{FF2B5EF4-FFF2-40B4-BE49-F238E27FC236}">
                <a16:creationId xmlns:a16="http://schemas.microsoft.com/office/drawing/2014/main" id="{987D5236-C4BE-1455-70DA-29B0D2BE5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7188" y="1276350"/>
            <a:ext cx="7896225" cy="857250"/>
          </a:xfrm>
        </p:spPr>
        <p:txBody>
          <a:bodyPr/>
          <a:lstStyle/>
          <a:p>
            <a:pPr eaLnBrk="1" hangingPunct="1"/>
            <a:r>
              <a:rPr lang="en-US" altLang="en-US"/>
              <a:t>Another ordering: two threads increment the counter, but the result is 1 instead of 2</a:t>
            </a:r>
          </a:p>
        </p:txBody>
      </p:sp>
      <p:sp>
        <p:nvSpPr>
          <p:cNvPr id="101379" name="Rectangle 4">
            <a:extLst>
              <a:ext uri="{FF2B5EF4-FFF2-40B4-BE49-F238E27FC236}">
                <a16:creationId xmlns:a16="http://schemas.microsoft.com/office/drawing/2014/main" id="{F27C3351-5AB3-B3AD-19E7-D8E44544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H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380" name="Rectangle 5">
            <a:extLst>
              <a:ext uri="{FF2B5EF4-FFF2-40B4-BE49-F238E27FC236}">
                <a16:creationId xmlns:a16="http://schemas.microsoft.com/office/drawing/2014/main" id="{31756051-401F-3B38-B724-B805DC3D9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L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381" name="Rectangle 6">
            <a:extLst>
              <a:ext uri="{FF2B5EF4-FFF2-40B4-BE49-F238E27FC236}">
                <a16:creationId xmlns:a16="http://schemas.microsoft.com/office/drawing/2014/main" id="{07DC9AA1-1A60-3AE7-D82E-F9065EFBD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U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382" name="Rectangle 7">
            <a:extLst>
              <a:ext uri="{FF2B5EF4-FFF2-40B4-BE49-F238E27FC236}">
                <a16:creationId xmlns:a16="http://schemas.microsoft.com/office/drawing/2014/main" id="{053DD42D-59A4-D827-FBDC-1176775D1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H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2088" name="Rectangle 8">
            <a:extLst>
              <a:ext uri="{FF2B5EF4-FFF2-40B4-BE49-F238E27FC236}">
                <a16:creationId xmlns:a16="http://schemas.microsoft.com/office/drawing/2014/main" id="{A7F63E5C-9299-D440-8E2A-EE590F0AC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L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384" name="Rectangle 9">
            <a:extLst>
              <a:ext uri="{FF2B5EF4-FFF2-40B4-BE49-F238E27FC236}">
                <a16:creationId xmlns:a16="http://schemas.microsoft.com/office/drawing/2014/main" id="{22D90363-0799-6B91-8923-4C7264615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385" name="Rectangle 10">
            <a:extLst>
              <a:ext uri="{FF2B5EF4-FFF2-40B4-BE49-F238E27FC236}">
                <a16:creationId xmlns:a16="http://schemas.microsoft.com/office/drawing/2014/main" id="{DAF15B05-E849-D1D7-3A28-A67F9CA24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T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2091" name="Rectangle 11">
            <a:extLst>
              <a:ext uri="{FF2B5EF4-FFF2-40B4-BE49-F238E27FC236}">
                <a16:creationId xmlns:a16="http://schemas.microsoft.com/office/drawing/2014/main" id="{A99D1CB1-0905-4648-BC44-163299EDE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U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2092" name="Rectangle 12">
            <a:extLst>
              <a:ext uri="{FF2B5EF4-FFF2-40B4-BE49-F238E27FC236}">
                <a16:creationId xmlns:a16="http://schemas.microsoft.com/office/drawing/2014/main" id="{131A8F0A-2985-B844-8328-CA6F63B91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388" name="Rectangle 13">
            <a:extLst>
              <a:ext uri="{FF2B5EF4-FFF2-40B4-BE49-F238E27FC236}">
                <a16:creationId xmlns:a16="http://schemas.microsoft.com/office/drawing/2014/main" id="{998535EB-6307-AE46-EBA8-68B4823BF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T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389" name="Rectangle 14">
            <a:extLst>
              <a:ext uri="{FF2B5EF4-FFF2-40B4-BE49-F238E27FC236}">
                <a16:creationId xmlns:a16="http://schemas.microsoft.com/office/drawing/2014/main" id="{294BA678-2FA2-893D-C634-BC3732CB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1390" name="Rectangle 15">
            <a:extLst>
              <a:ext uri="{FF2B5EF4-FFF2-40B4-BE49-F238E27FC236}">
                <a16:creationId xmlns:a16="http://schemas.microsoft.com/office/drawing/2014/main" id="{75ABAF30-888A-9437-9872-53306B534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1391" name="Rectangle 16">
            <a:extLst>
              <a:ext uri="{FF2B5EF4-FFF2-40B4-BE49-F238E27FC236}">
                <a16:creationId xmlns:a16="http://schemas.microsoft.com/office/drawing/2014/main" id="{B7CB458D-8756-9749-02C4-E85B97C74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1392" name="Rectangle 17">
            <a:extLst>
              <a:ext uri="{FF2B5EF4-FFF2-40B4-BE49-F238E27FC236}">
                <a16:creationId xmlns:a16="http://schemas.microsoft.com/office/drawing/2014/main" id="{695CBB6A-6A71-D04A-2DD3-E143E97FE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42098" name="Rectangle 18">
            <a:extLst>
              <a:ext uri="{FF2B5EF4-FFF2-40B4-BE49-F238E27FC236}">
                <a16:creationId xmlns:a16="http://schemas.microsoft.com/office/drawing/2014/main" id="{515AE44C-68ED-714A-9277-467ECF120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101394" name="Rectangle 19">
            <a:extLst>
              <a:ext uri="{FF2B5EF4-FFF2-40B4-BE49-F238E27FC236}">
                <a16:creationId xmlns:a16="http://schemas.microsoft.com/office/drawing/2014/main" id="{FCC75A35-207A-8427-BC0D-CDE9A9255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1395" name="Rectangle 20">
            <a:extLst>
              <a:ext uri="{FF2B5EF4-FFF2-40B4-BE49-F238E27FC236}">
                <a16:creationId xmlns:a16="http://schemas.microsoft.com/office/drawing/2014/main" id="{D5203DD5-05F9-B8A3-152E-8E8DAF4A9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42101" name="Rectangle 21">
            <a:extLst>
              <a:ext uri="{FF2B5EF4-FFF2-40B4-BE49-F238E27FC236}">
                <a16:creationId xmlns:a16="http://schemas.microsoft.com/office/drawing/2014/main" id="{A855806D-EF5D-5845-8000-8FE1CA3BB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942102" name="Rectangle 22">
            <a:extLst>
              <a:ext uri="{FF2B5EF4-FFF2-40B4-BE49-F238E27FC236}">
                <a16:creationId xmlns:a16="http://schemas.microsoft.com/office/drawing/2014/main" id="{69473FFF-3447-134E-B53B-A18B9BB24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101398" name="Rectangle 23">
            <a:extLst>
              <a:ext uri="{FF2B5EF4-FFF2-40B4-BE49-F238E27FC236}">
                <a16:creationId xmlns:a16="http://schemas.microsoft.com/office/drawing/2014/main" id="{327DF0B8-7869-BC1E-C9B9-A5730A424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01399" name="Rectangle 24">
            <a:extLst>
              <a:ext uri="{FF2B5EF4-FFF2-40B4-BE49-F238E27FC236}">
                <a16:creationId xmlns:a16="http://schemas.microsoft.com/office/drawing/2014/main" id="{1F0687B1-32A6-A057-0A84-AFDF8A7FA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101400" name="Rectangle 25">
            <a:extLst>
              <a:ext uri="{FF2B5EF4-FFF2-40B4-BE49-F238E27FC236}">
                <a16:creationId xmlns:a16="http://schemas.microsoft.com/office/drawing/2014/main" id="{A53476B1-FD7F-A0F2-32E0-00392FDB2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1401" name="Rectangle 26">
            <a:extLst>
              <a:ext uri="{FF2B5EF4-FFF2-40B4-BE49-F238E27FC236}">
                <a16:creationId xmlns:a16="http://schemas.microsoft.com/office/drawing/2014/main" id="{EF86F82D-4EB0-0DBF-7DD9-9C453D3CB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1402" name="Rectangle 27">
            <a:extLst>
              <a:ext uri="{FF2B5EF4-FFF2-40B4-BE49-F238E27FC236}">
                <a16:creationId xmlns:a16="http://schemas.microsoft.com/office/drawing/2014/main" id="{1E210E9A-BAFB-C54B-3803-C1293CDEF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42108" name="Rectangle 28">
            <a:extLst>
              <a:ext uri="{FF2B5EF4-FFF2-40B4-BE49-F238E27FC236}">
                <a16:creationId xmlns:a16="http://schemas.microsoft.com/office/drawing/2014/main" id="{8DA9DACB-A32C-7B41-93EC-808BFCFAF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-</a:t>
            </a:r>
          </a:p>
        </p:txBody>
      </p:sp>
      <p:sp>
        <p:nvSpPr>
          <p:cNvPr id="101404" name="Rectangle 29">
            <a:extLst>
              <a:ext uri="{FF2B5EF4-FFF2-40B4-BE49-F238E27FC236}">
                <a16:creationId xmlns:a16="http://schemas.microsoft.com/office/drawing/2014/main" id="{458289F7-178A-E1D4-F5E4-20BD1FDAA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1405" name="Rectangle 30">
            <a:extLst>
              <a:ext uri="{FF2B5EF4-FFF2-40B4-BE49-F238E27FC236}">
                <a16:creationId xmlns:a16="http://schemas.microsoft.com/office/drawing/2014/main" id="{1BC9A73B-4E49-D344-44DE-3D2C0F04A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42111" name="Rectangle 31">
            <a:extLst>
              <a:ext uri="{FF2B5EF4-FFF2-40B4-BE49-F238E27FC236}">
                <a16:creationId xmlns:a16="http://schemas.microsoft.com/office/drawing/2014/main" id="{E86A3414-CD43-F648-9A89-B538218D1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-</a:t>
            </a:r>
          </a:p>
        </p:txBody>
      </p:sp>
      <p:sp>
        <p:nvSpPr>
          <p:cNvPr id="942112" name="Rectangle 32">
            <a:extLst>
              <a:ext uri="{FF2B5EF4-FFF2-40B4-BE49-F238E27FC236}">
                <a16:creationId xmlns:a16="http://schemas.microsoft.com/office/drawing/2014/main" id="{C9AAF5EA-BAFD-5841-9AF0-75D6355D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-</a:t>
            </a:r>
          </a:p>
        </p:txBody>
      </p:sp>
      <p:sp>
        <p:nvSpPr>
          <p:cNvPr id="101408" name="Rectangle 33">
            <a:extLst>
              <a:ext uri="{FF2B5EF4-FFF2-40B4-BE49-F238E27FC236}">
                <a16:creationId xmlns:a16="http://schemas.microsoft.com/office/drawing/2014/main" id="{AD4FAFB7-C138-F243-36DB-92E55D538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101409" name="Rectangle 34">
            <a:extLst>
              <a:ext uri="{FF2B5EF4-FFF2-40B4-BE49-F238E27FC236}">
                <a16:creationId xmlns:a16="http://schemas.microsoft.com/office/drawing/2014/main" id="{EE8DEA7E-51C1-980E-9F99-D52D38CD8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1410" name="Rectangle 35">
            <a:extLst>
              <a:ext uri="{FF2B5EF4-FFF2-40B4-BE49-F238E27FC236}">
                <a16:creationId xmlns:a16="http://schemas.microsoft.com/office/drawing/2014/main" id="{6B837064-F42F-8E84-92CA-EA49C1198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1411" name="Rectangle 36">
            <a:extLst>
              <a:ext uri="{FF2B5EF4-FFF2-40B4-BE49-F238E27FC236}">
                <a16:creationId xmlns:a16="http://schemas.microsoft.com/office/drawing/2014/main" id="{94E6476C-9CFE-F0F3-817B-B21451962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1412" name="Rectangle 37">
            <a:extLst>
              <a:ext uri="{FF2B5EF4-FFF2-40B4-BE49-F238E27FC236}">
                <a16:creationId xmlns:a16="http://schemas.microsoft.com/office/drawing/2014/main" id="{0F7CC1F1-DFA3-C4A4-96A5-AE7551A2F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42118" name="Rectangle 38">
            <a:extLst>
              <a:ext uri="{FF2B5EF4-FFF2-40B4-BE49-F238E27FC236}">
                <a16:creationId xmlns:a16="http://schemas.microsoft.com/office/drawing/2014/main" id="{379BB725-F02A-D449-A279-A0090C51C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0</a:t>
            </a:r>
          </a:p>
        </p:txBody>
      </p:sp>
      <p:sp>
        <p:nvSpPr>
          <p:cNvPr id="101414" name="Rectangle 39">
            <a:extLst>
              <a:ext uri="{FF2B5EF4-FFF2-40B4-BE49-F238E27FC236}">
                <a16:creationId xmlns:a16="http://schemas.microsoft.com/office/drawing/2014/main" id="{234771F4-E559-C6E1-3FD9-BB6145651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1415" name="Rectangle 40">
            <a:extLst>
              <a:ext uri="{FF2B5EF4-FFF2-40B4-BE49-F238E27FC236}">
                <a16:creationId xmlns:a16="http://schemas.microsoft.com/office/drawing/2014/main" id="{48CE902A-BB83-FDE3-7136-00872E425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42121" name="Rectangle 41">
            <a:extLst>
              <a:ext uri="{FF2B5EF4-FFF2-40B4-BE49-F238E27FC236}">
                <a16:creationId xmlns:a16="http://schemas.microsoft.com/office/drawing/2014/main" id="{9789D5FC-4503-814A-8BA6-1262BD51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1</a:t>
            </a:r>
          </a:p>
        </p:txBody>
      </p:sp>
      <p:sp>
        <p:nvSpPr>
          <p:cNvPr id="942122" name="Rectangle 42">
            <a:extLst>
              <a:ext uri="{FF2B5EF4-FFF2-40B4-BE49-F238E27FC236}">
                <a16:creationId xmlns:a16="http://schemas.microsoft.com/office/drawing/2014/main" id="{89C61BC2-7CC7-D84E-AA2D-973572766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1</a:t>
            </a:r>
          </a:p>
        </p:txBody>
      </p:sp>
      <p:sp>
        <p:nvSpPr>
          <p:cNvPr id="101418" name="Rectangle 43">
            <a:extLst>
              <a:ext uri="{FF2B5EF4-FFF2-40B4-BE49-F238E27FC236}">
                <a16:creationId xmlns:a16="http://schemas.microsoft.com/office/drawing/2014/main" id="{14450109-0702-741F-EB08-13999DF3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1419" name="Text Box 44">
            <a:extLst>
              <a:ext uri="{FF2B5EF4-FFF2-40B4-BE49-F238E27FC236}">
                <a16:creationId xmlns:a16="http://schemas.microsoft.com/office/drawing/2014/main" id="{B102BB62-E0CB-DED6-32C2-46C11DB4D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8" y="2281238"/>
            <a:ext cx="1073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i (thread)</a:t>
            </a:r>
          </a:p>
        </p:txBody>
      </p:sp>
      <p:sp>
        <p:nvSpPr>
          <p:cNvPr id="101420" name="Text Box 45">
            <a:extLst>
              <a:ext uri="{FF2B5EF4-FFF2-40B4-BE49-F238E27FC236}">
                <a16:creationId xmlns:a16="http://schemas.microsoft.com/office/drawing/2014/main" id="{A2955CBB-3B0C-22F1-71C9-EA4DB85E2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25" y="2297113"/>
            <a:ext cx="654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instr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421" name="Text Box 46">
            <a:extLst>
              <a:ext uri="{FF2B5EF4-FFF2-40B4-BE49-F238E27FC236}">
                <a16:creationId xmlns:a16="http://schemas.microsoft.com/office/drawing/2014/main" id="{8DF87B51-E08B-656F-35A8-F686137B0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600" y="2297113"/>
            <a:ext cx="48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cnt</a:t>
            </a:r>
          </a:p>
        </p:txBody>
      </p:sp>
      <p:sp>
        <p:nvSpPr>
          <p:cNvPr id="101422" name="Text Box 47">
            <a:extLst>
              <a:ext uri="{FF2B5EF4-FFF2-40B4-BE49-F238E27FC236}">
                <a16:creationId xmlns:a16="http://schemas.microsoft.com/office/drawing/2014/main" id="{3F53B5CA-8156-5D27-0D9B-0AE5BCA34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2297113"/>
            <a:ext cx="765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%eax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423" name="Rectangle 48">
            <a:extLst>
              <a:ext uri="{FF2B5EF4-FFF2-40B4-BE49-F238E27FC236}">
                <a16:creationId xmlns:a16="http://schemas.microsoft.com/office/drawing/2014/main" id="{211CED38-A121-1FBB-BC2F-04C3EB176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101424" name="Rectangle 49">
            <a:extLst>
              <a:ext uri="{FF2B5EF4-FFF2-40B4-BE49-F238E27FC236}">
                <a16:creationId xmlns:a16="http://schemas.microsoft.com/office/drawing/2014/main" id="{4104880B-4A83-A7A6-2A53-B762DD050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101425" name="Rectangle 50">
            <a:extLst>
              <a:ext uri="{FF2B5EF4-FFF2-40B4-BE49-F238E27FC236}">
                <a16:creationId xmlns:a16="http://schemas.microsoft.com/office/drawing/2014/main" id="{90B12BB1-C291-7D7B-3767-15C83F3FA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101426" name="Rectangle 51">
            <a:extLst>
              <a:ext uri="{FF2B5EF4-FFF2-40B4-BE49-F238E27FC236}">
                <a16:creationId xmlns:a16="http://schemas.microsoft.com/office/drawing/2014/main" id="{2BD4868A-07DE-A1CE-5CE6-A8C822B54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42132" name="Rectangle 52">
            <a:extLst>
              <a:ext uri="{FF2B5EF4-FFF2-40B4-BE49-F238E27FC236}">
                <a16:creationId xmlns:a16="http://schemas.microsoft.com/office/drawing/2014/main" id="{46AE223E-A670-074F-AC7E-47F4CCA98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0</a:t>
            </a:r>
          </a:p>
        </p:txBody>
      </p:sp>
      <p:sp>
        <p:nvSpPr>
          <p:cNvPr id="101428" name="Rectangle 53">
            <a:extLst>
              <a:ext uri="{FF2B5EF4-FFF2-40B4-BE49-F238E27FC236}">
                <a16:creationId xmlns:a16="http://schemas.microsoft.com/office/drawing/2014/main" id="{3508204E-18EE-BA29-142B-0F3559BB0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101429" name="Rectangle 54">
            <a:extLst>
              <a:ext uri="{FF2B5EF4-FFF2-40B4-BE49-F238E27FC236}">
                <a16:creationId xmlns:a16="http://schemas.microsoft.com/office/drawing/2014/main" id="{B17450D3-F3A4-EE14-8C27-A05546F66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942135" name="Rectangle 55">
            <a:extLst>
              <a:ext uri="{FF2B5EF4-FFF2-40B4-BE49-F238E27FC236}">
                <a16:creationId xmlns:a16="http://schemas.microsoft.com/office/drawing/2014/main" id="{91D7A659-9FD5-5440-803E-228B13D78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1</a:t>
            </a:r>
          </a:p>
        </p:txBody>
      </p:sp>
      <p:sp>
        <p:nvSpPr>
          <p:cNvPr id="942136" name="Rectangle 56">
            <a:extLst>
              <a:ext uri="{FF2B5EF4-FFF2-40B4-BE49-F238E27FC236}">
                <a16:creationId xmlns:a16="http://schemas.microsoft.com/office/drawing/2014/main" id="{93B0EE2B-CBEA-074C-8253-6B34B0E45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1</a:t>
            </a:r>
          </a:p>
        </p:txBody>
      </p:sp>
      <p:sp>
        <p:nvSpPr>
          <p:cNvPr id="101432" name="Rectangle 57">
            <a:extLst>
              <a:ext uri="{FF2B5EF4-FFF2-40B4-BE49-F238E27FC236}">
                <a16:creationId xmlns:a16="http://schemas.microsoft.com/office/drawing/2014/main" id="{FBDC4290-A720-9DB0-B52E-C2B41B9F0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13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1433" name="Text Box 58">
            <a:extLst>
              <a:ext uri="{FF2B5EF4-FFF2-40B4-BE49-F238E27FC236}">
                <a16:creationId xmlns:a16="http://schemas.microsoft.com/office/drawing/2014/main" id="{0FFFD9AB-2B0C-0DD9-AD2E-97FFF38E6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2297113"/>
            <a:ext cx="765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%eax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434" name="Text Box 59">
            <a:extLst>
              <a:ext uri="{FF2B5EF4-FFF2-40B4-BE49-F238E27FC236}">
                <a16:creationId xmlns:a16="http://schemas.microsoft.com/office/drawing/2014/main" id="{9ACAA1D3-6C1A-702D-2B8A-D3CAF0D40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70463"/>
            <a:ext cx="935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i="1">
                <a:solidFill>
                  <a:srgbClr val="C00000"/>
                </a:solidFill>
                <a:latin typeface="Calibri" panose="020F0502020204030204" pitchFamily="34" charset="0"/>
              </a:rPr>
              <a:t>Oops!</a:t>
            </a:r>
          </a:p>
        </p:txBody>
      </p:sp>
      <p:sp>
        <p:nvSpPr>
          <p:cNvPr id="101435" name="Date Placeholder 59">
            <a:extLst>
              <a:ext uri="{FF2B5EF4-FFF2-40B4-BE49-F238E27FC236}">
                <a16:creationId xmlns:a16="http://schemas.microsoft.com/office/drawing/2014/main" id="{E7CCE1E2-81B9-943A-73E5-B0CDC9FAE3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1436" name="Slide Number Placeholder 60">
            <a:extLst>
              <a:ext uri="{FF2B5EF4-FFF2-40B4-BE49-F238E27FC236}">
                <a16:creationId xmlns:a16="http://schemas.microsoft.com/office/drawing/2014/main" id="{AAB6B569-4740-BA54-A507-EAB07B9C5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0B89F5-770E-40E6-8C08-26165A557700}" type="slidenum">
              <a:rPr lang="en-US" altLang="en-US">
                <a:latin typeface="Arial" panose="020B0604020202020204" pitchFamily="34" charset="0"/>
              </a:rPr>
              <a:pPr/>
              <a:t>52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" name="Footer Placeholder 61">
            <a:extLst>
              <a:ext uri="{FF2B5EF4-FFF2-40B4-BE49-F238E27FC236}">
                <a16:creationId xmlns:a16="http://schemas.microsoft.com/office/drawing/2014/main" id="{6301F5C5-DA2A-3144-A7A8-2BCD14EA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>
            <a:extLst>
              <a:ext uri="{FF2B5EF4-FFF2-40B4-BE49-F238E27FC236}">
                <a16:creationId xmlns:a16="http://schemas.microsoft.com/office/drawing/2014/main" id="{2C506F66-6626-83B2-71C3-D25BE7A87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Execution (cont)</a:t>
            </a:r>
          </a:p>
        </p:txBody>
      </p:sp>
      <p:sp>
        <p:nvSpPr>
          <p:cNvPr id="103426" name="Rectangle 3">
            <a:extLst>
              <a:ext uri="{FF2B5EF4-FFF2-40B4-BE49-F238E27FC236}">
                <a16:creationId xmlns:a16="http://schemas.microsoft.com/office/drawing/2014/main" id="{AD9BAC56-448D-1E49-DF85-144CCF3BB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3063" y="1258888"/>
            <a:ext cx="7896225" cy="4972050"/>
          </a:xfrm>
        </p:spPr>
        <p:txBody>
          <a:bodyPr/>
          <a:lstStyle/>
          <a:p>
            <a:pPr eaLnBrk="1" hangingPunct="1"/>
            <a:r>
              <a:rPr lang="en-US" altLang="en-US"/>
              <a:t>How about this ordering?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eaLnBrk="1" hangingPunct="1"/>
            <a:r>
              <a:rPr lang="en-US" altLang="en-US"/>
              <a:t>We can analyze the behavior using a </a:t>
            </a:r>
            <a:r>
              <a:rPr lang="en-US" altLang="en-US" i="1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103427" name="Rectangle 4">
            <a:extLst>
              <a:ext uri="{FF2B5EF4-FFF2-40B4-BE49-F238E27FC236}">
                <a16:creationId xmlns:a16="http://schemas.microsoft.com/office/drawing/2014/main" id="{C46EC7B5-8B35-D92B-7676-B7A1A5646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H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28" name="Rectangle 5">
            <a:extLst>
              <a:ext uri="{FF2B5EF4-FFF2-40B4-BE49-F238E27FC236}">
                <a16:creationId xmlns:a16="http://schemas.microsoft.com/office/drawing/2014/main" id="{AC458715-A0F9-98A4-4B81-ADEBD7E94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L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29" name="Rectangle 6">
            <a:extLst>
              <a:ext uri="{FF2B5EF4-FFF2-40B4-BE49-F238E27FC236}">
                <a16:creationId xmlns:a16="http://schemas.microsoft.com/office/drawing/2014/main" id="{4542CD5E-9535-056B-222C-FE678448C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H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35" name="Rectangle 7">
            <a:extLst>
              <a:ext uri="{FF2B5EF4-FFF2-40B4-BE49-F238E27FC236}">
                <a16:creationId xmlns:a16="http://schemas.microsoft.com/office/drawing/2014/main" id="{BBE53915-EE8A-8C45-A258-F01A88F60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L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36" name="Rectangle 8">
            <a:extLst>
              <a:ext uri="{FF2B5EF4-FFF2-40B4-BE49-F238E27FC236}">
                <a16:creationId xmlns:a16="http://schemas.microsoft.com/office/drawing/2014/main" id="{92D77E48-DB20-DE49-B8AC-DDF57A62C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U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37" name="Rectangle 9">
            <a:extLst>
              <a:ext uri="{FF2B5EF4-FFF2-40B4-BE49-F238E27FC236}">
                <a16:creationId xmlns:a16="http://schemas.microsoft.com/office/drawing/2014/main" id="{CA7FA7FF-C6D0-924F-8577-542C506C9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33" name="Rectangle 10">
            <a:extLst>
              <a:ext uri="{FF2B5EF4-FFF2-40B4-BE49-F238E27FC236}">
                <a16:creationId xmlns:a16="http://schemas.microsoft.com/office/drawing/2014/main" id="{AD8FB5A1-34E6-5505-809B-FE1A0776E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U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34" name="Rectangle 11">
            <a:extLst>
              <a:ext uri="{FF2B5EF4-FFF2-40B4-BE49-F238E27FC236}">
                <a16:creationId xmlns:a16="http://schemas.microsoft.com/office/drawing/2014/main" id="{9008BE25-4EB9-B163-A42B-5A9041D13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35" name="Rectangle 12">
            <a:extLst>
              <a:ext uri="{FF2B5EF4-FFF2-40B4-BE49-F238E27FC236}">
                <a16:creationId xmlns:a16="http://schemas.microsoft.com/office/drawing/2014/main" id="{37C99396-840E-FE3D-71C6-D4E6F39B5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T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36" name="Rectangle 13">
            <a:extLst>
              <a:ext uri="{FF2B5EF4-FFF2-40B4-BE49-F238E27FC236}">
                <a16:creationId xmlns:a16="http://schemas.microsoft.com/office/drawing/2014/main" id="{EA474348-46DF-F721-E710-07FADDB3F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T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37" name="Rectangle 14">
            <a:extLst>
              <a:ext uri="{FF2B5EF4-FFF2-40B4-BE49-F238E27FC236}">
                <a16:creationId xmlns:a16="http://schemas.microsoft.com/office/drawing/2014/main" id="{CA2643AD-A467-05D0-2C07-6CE7E2365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3438" name="Rectangle 15">
            <a:extLst>
              <a:ext uri="{FF2B5EF4-FFF2-40B4-BE49-F238E27FC236}">
                <a16:creationId xmlns:a16="http://schemas.microsoft.com/office/drawing/2014/main" id="{42A26466-726A-3961-BFB0-ECF1B1E62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3439" name="Rectangle 16">
            <a:extLst>
              <a:ext uri="{FF2B5EF4-FFF2-40B4-BE49-F238E27FC236}">
                <a16:creationId xmlns:a16="http://schemas.microsoft.com/office/drawing/2014/main" id="{C30F8678-7B4D-6A0D-95C8-41FF0CF5E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44145" name="Rectangle 17">
            <a:extLst>
              <a:ext uri="{FF2B5EF4-FFF2-40B4-BE49-F238E27FC236}">
                <a16:creationId xmlns:a16="http://schemas.microsoft.com/office/drawing/2014/main" id="{730A1636-2F70-F34F-97C1-5E095EA3D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944146" name="Rectangle 18">
            <a:extLst>
              <a:ext uri="{FF2B5EF4-FFF2-40B4-BE49-F238E27FC236}">
                <a16:creationId xmlns:a16="http://schemas.microsoft.com/office/drawing/2014/main" id="{12A6CFC1-06EF-BA4E-AF54-746E313BC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944147" name="Rectangle 19">
            <a:extLst>
              <a:ext uri="{FF2B5EF4-FFF2-40B4-BE49-F238E27FC236}">
                <a16:creationId xmlns:a16="http://schemas.microsoft.com/office/drawing/2014/main" id="{131634DA-F823-104D-8FEB-F8606FE2E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2</a:t>
            </a:r>
          </a:p>
        </p:txBody>
      </p:sp>
      <p:sp>
        <p:nvSpPr>
          <p:cNvPr id="103443" name="Rectangle 20">
            <a:extLst>
              <a:ext uri="{FF2B5EF4-FFF2-40B4-BE49-F238E27FC236}">
                <a16:creationId xmlns:a16="http://schemas.microsoft.com/office/drawing/2014/main" id="{4B9A158E-4862-96AA-3268-60CAB5886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3444" name="Rectangle 21">
            <a:extLst>
              <a:ext uri="{FF2B5EF4-FFF2-40B4-BE49-F238E27FC236}">
                <a16:creationId xmlns:a16="http://schemas.microsoft.com/office/drawing/2014/main" id="{E948A431-F8EB-89A4-92C3-DD2908714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3445" name="Rectangle 22">
            <a:extLst>
              <a:ext uri="{FF2B5EF4-FFF2-40B4-BE49-F238E27FC236}">
                <a16:creationId xmlns:a16="http://schemas.microsoft.com/office/drawing/2014/main" id="{E53644F0-F3C8-B2BE-A170-E3C85EEA1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3446" name="Rectangle 23">
            <a:extLst>
              <a:ext uri="{FF2B5EF4-FFF2-40B4-BE49-F238E27FC236}">
                <a16:creationId xmlns:a16="http://schemas.microsoft.com/office/drawing/2014/main" id="{6890B5B4-8018-03B4-0EA5-39EBB17D8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03447" name="Rectangle 24">
            <a:extLst>
              <a:ext uri="{FF2B5EF4-FFF2-40B4-BE49-F238E27FC236}">
                <a16:creationId xmlns:a16="http://schemas.microsoft.com/office/drawing/2014/main" id="{1B3591C2-ADBB-8403-BD15-60E1D28B5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48" name="Rectangle 25">
            <a:extLst>
              <a:ext uri="{FF2B5EF4-FFF2-40B4-BE49-F238E27FC236}">
                <a16:creationId xmlns:a16="http://schemas.microsoft.com/office/drawing/2014/main" id="{1BA95E69-13DB-649D-07B8-D002AFAF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49" name="Rectangle 26">
            <a:extLst>
              <a:ext uri="{FF2B5EF4-FFF2-40B4-BE49-F238E27FC236}">
                <a16:creationId xmlns:a16="http://schemas.microsoft.com/office/drawing/2014/main" id="{F9D8BBCD-B941-9DDB-FE9C-1020CC3E5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55" name="Rectangle 27">
            <a:extLst>
              <a:ext uri="{FF2B5EF4-FFF2-40B4-BE49-F238E27FC236}">
                <a16:creationId xmlns:a16="http://schemas.microsoft.com/office/drawing/2014/main" id="{21AA1886-9F98-DA4C-A991-FCA9B3A78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56" name="Rectangle 28">
            <a:extLst>
              <a:ext uri="{FF2B5EF4-FFF2-40B4-BE49-F238E27FC236}">
                <a16:creationId xmlns:a16="http://schemas.microsoft.com/office/drawing/2014/main" id="{A396868B-A7E0-F44E-9ECC-602F2E63A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57" name="Rectangle 29">
            <a:extLst>
              <a:ext uri="{FF2B5EF4-FFF2-40B4-BE49-F238E27FC236}">
                <a16:creationId xmlns:a16="http://schemas.microsoft.com/office/drawing/2014/main" id="{B39D22FF-A09D-D54B-8F27-1CC348DEE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53" name="Rectangle 30">
            <a:extLst>
              <a:ext uri="{FF2B5EF4-FFF2-40B4-BE49-F238E27FC236}">
                <a16:creationId xmlns:a16="http://schemas.microsoft.com/office/drawing/2014/main" id="{02D39CAE-BAAC-66A7-9289-A3F1C781A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54" name="Rectangle 31">
            <a:extLst>
              <a:ext uri="{FF2B5EF4-FFF2-40B4-BE49-F238E27FC236}">
                <a16:creationId xmlns:a16="http://schemas.microsoft.com/office/drawing/2014/main" id="{52A1553C-D3F0-57ED-8399-1802C0B1B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55" name="Rectangle 32">
            <a:extLst>
              <a:ext uri="{FF2B5EF4-FFF2-40B4-BE49-F238E27FC236}">
                <a16:creationId xmlns:a16="http://schemas.microsoft.com/office/drawing/2014/main" id="{844D99A8-0A20-23F7-B5BC-833F4218B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56" name="Rectangle 33">
            <a:extLst>
              <a:ext uri="{FF2B5EF4-FFF2-40B4-BE49-F238E27FC236}">
                <a16:creationId xmlns:a16="http://schemas.microsoft.com/office/drawing/2014/main" id="{FBFD7528-02C5-9EC9-87DE-E092602CE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57" name="Rectangle 34">
            <a:extLst>
              <a:ext uri="{FF2B5EF4-FFF2-40B4-BE49-F238E27FC236}">
                <a16:creationId xmlns:a16="http://schemas.microsoft.com/office/drawing/2014/main" id="{72A73186-9E71-AD83-718F-172C7AFF1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58" name="Rectangle 35">
            <a:extLst>
              <a:ext uri="{FF2B5EF4-FFF2-40B4-BE49-F238E27FC236}">
                <a16:creationId xmlns:a16="http://schemas.microsoft.com/office/drawing/2014/main" id="{6C8B7FED-4ACB-89FF-CD81-5F6BA42A3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59" name="Rectangle 36">
            <a:extLst>
              <a:ext uri="{FF2B5EF4-FFF2-40B4-BE49-F238E27FC236}">
                <a16:creationId xmlns:a16="http://schemas.microsoft.com/office/drawing/2014/main" id="{B82BF4FF-4D5B-56C4-F5EA-5644FC0C5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65" name="Rectangle 37">
            <a:extLst>
              <a:ext uri="{FF2B5EF4-FFF2-40B4-BE49-F238E27FC236}">
                <a16:creationId xmlns:a16="http://schemas.microsoft.com/office/drawing/2014/main" id="{729D9CF6-D51D-784E-B378-F9D443EF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66" name="Rectangle 38">
            <a:extLst>
              <a:ext uri="{FF2B5EF4-FFF2-40B4-BE49-F238E27FC236}">
                <a16:creationId xmlns:a16="http://schemas.microsoft.com/office/drawing/2014/main" id="{B6B3A92A-4664-6547-9A80-9A82FFBCD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67" name="Rectangle 39">
            <a:extLst>
              <a:ext uri="{FF2B5EF4-FFF2-40B4-BE49-F238E27FC236}">
                <a16:creationId xmlns:a16="http://schemas.microsoft.com/office/drawing/2014/main" id="{C0FF617F-6407-B942-81BE-B05485D42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63" name="Rectangle 40">
            <a:extLst>
              <a:ext uri="{FF2B5EF4-FFF2-40B4-BE49-F238E27FC236}">
                <a16:creationId xmlns:a16="http://schemas.microsoft.com/office/drawing/2014/main" id="{542F0276-61ED-A6FE-82C1-45894C0D1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64" name="Rectangle 41">
            <a:extLst>
              <a:ext uri="{FF2B5EF4-FFF2-40B4-BE49-F238E27FC236}">
                <a16:creationId xmlns:a16="http://schemas.microsoft.com/office/drawing/2014/main" id="{E88CB002-D429-3013-FCCD-59266E612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65" name="Rectangle 42">
            <a:extLst>
              <a:ext uri="{FF2B5EF4-FFF2-40B4-BE49-F238E27FC236}">
                <a16:creationId xmlns:a16="http://schemas.microsoft.com/office/drawing/2014/main" id="{6D9ECC2B-C994-689E-5177-09E5E9F37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66" name="Rectangle 43">
            <a:extLst>
              <a:ext uri="{FF2B5EF4-FFF2-40B4-BE49-F238E27FC236}">
                <a16:creationId xmlns:a16="http://schemas.microsoft.com/office/drawing/2014/main" id="{DA8740D0-8D39-6D97-7D11-D68010682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67" name="Text Box 44">
            <a:extLst>
              <a:ext uri="{FF2B5EF4-FFF2-40B4-BE49-F238E27FC236}">
                <a16:creationId xmlns:a16="http://schemas.microsoft.com/office/drawing/2014/main" id="{CE7DF436-10BB-A69A-9EEC-0D0D1A31E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1828800"/>
            <a:ext cx="1073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i (thread)</a:t>
            </a:r>
          </a:p>
        </p:txBody>
      </p:sp>
      <p:sp>
        <p:nvSpPr>
          <p:cNvPr id="103468" name="Text Box 45">
            <a:extLst>
              <a:ext uri="{FF2B5EF4-FFF2-40B4-BE49-F238E27FC236}">
                <a16:creationId xmlns:a16="http://schemas.microsoft.com/office/drawing/2014/main" id="{41433F16-E04F-100C-F71A-BF38F595C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1844675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instr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69" name="Text Box 46">
            <a:extLst>
              <a:ext uri="{FF2B5EF4-FFF2-40B4-BE49-F238E27FC236}">
                <a16:creationId xmlns:a16="http://schemas.microsoft.com/office/drawing/2014/main" id="{9DA36645-28C6-60E1-6200-22A493E41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063" y="1844675"/>
            <a:ext cx="48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cnt</a:t>
            </a:r>
          </a:p>
        </p:txBody>
      </p:sp>
      <p:sp>
        <p:nvSpPr>
          <p:cNvPr id="103470" name="Text Box 47">
            <a:extLst>
              <a:ext uri="{FF2B5EF4-FFF2-40B4-BE49-F238E27FC236}">
                <a16:creationId xmlns:a16="http://schemas.microsoft.com/office/drawing/2014/main" id="{F38A388E-AA7E-EA4E-5272-11CEA0299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25" y="1844675"/>
            <a:ext cx="765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%eax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71" name="Rectangle 48">
            <a:extLst>
              <a:ext uri="{FF2B5EF4-FFF2-40B4-BE49-F238E27FC236}">
                <a16:creationId xmlns:a16="http://schemas.microsoft.com/office/drawing/2014/main" id="{DD9F7EAB-3923-4D7D-2D20-DD5C9D5A8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72" name="Rectangle 49">
            <a:extLst>
              <a:ext uri="{FF2B5EF4-FFF2-40B4-BE49-F238E27FC236}">
                <a16:creationId xmlns:a16="http://schemas.microsoft.com/office/drawing/2014/main" id="{66AB3194-21D2-9007-397D-04F9F7EB2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73" name="Rectangle 50">
            <a:extLst>
              <a:ext uri="{FF2B5EF4-FFF2-40B4-BE49-F238E27FC236}">
                <a16:creationId xmlns:a16="http://schemas.microsoft.com/office/drawing/2014/main" id="{48A9A2A3-74CA-FC8A-6CD5-2BEB610DC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79" name="Rectangle 51">
            <a:extLst>
              <a:ext uri="{FF2B5EF4-FFF2-40B4-BE49-F238E27FC236}">
                <a16:creationId xmlns:a16="http://schemas.microsoft.com/office/drawing/2014/main" id="{733B8175-DC90-9C49-A682-BB4284936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80" name="Rectangle 52">
            <a:extLst>
              <a:ext uri="{FF2B5EF4-FFF2-40B4-BE49-F238E27FC236}">
                <a16:creationId xmlns:a16="http://schemas.microsoft.com/office/drawing/2014/main" id="{A40C0138-A6D9-FE45-9DAC-69FCC2C5D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4181" name="Rectangle 53">
            <a:extLst>
              <a:ext uri="{FF2B5EF4-FFF2-40B4-BE49-F238E27FC236}">
                <a16:creationId xmlns:a16="http://schemas.microsoft.com/office/drawing/2014/main" id="{432DDFCC-23E5-674D-B9D7-442EF755A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77" name="Rectangle 54">
            <a:extLst>
              <a:ext uri="{FF2B5EF4-FFF2-40B4-BE49-F238E27FC236}">
                <a16:creationId xmlns:a16="http://schemas.microsoft.com/office/drawing/2014/main" id="{9765A81A-B0F5-2AF5-26DE-38DAD7799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78" name="Rectangle 55">
            <a:extLst>
              <a:ext uri="{FF2B5EF4-FFF2-40B4-BE49-F238E27FC236}">
                <a16:creationId xmlns:a16="http://schemas.microsoft.com/office/drawing/2014/main" id="{611DFABD-C3F7-A052-810B-4D96F03C0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79" name="Rectangle 56">
            <a:extLst>
              <a:ext uri="{FF2B5EF4-FFF2-40B4-BE49-F238E27FC236}">
                <a16:creationId xmlns:a16="http://schemas.microsoft.com/office/drawing/2014/main" id="{8094CE32-EA49-9C76-9E3E-EF9862CB7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80" name="Rectangle 57">
            <a:extLst>
              <a:ext uri="{FF2B5EF4-FFF2-40B4-BE49-F238E27FC236}">
                <a16:creationId xmlns:a16="http://schemas.microsoft.com/office/drawing/2014/main" id="{78D5C9E0-78B1-D970-D0AC-D646A2B0B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81" name="Text Box 58">
            <a:extLst>
              <a:ext uri="{FF2B5EF4-FFF2-40B4-BE49-F238E27FC236}">
                <a16:creationId xmlns:a16="http://schemas.microsoft.com/office/drawing/2014/main" id="{7F58685F-8FB9-90DD-DCCA-0508F1490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1844675"/>
            <a:ext cx="765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%eax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82" name="Date Placeholder 58">
            <a:extLst>
              <a:ext uri="{FF2B5EF4-FFF2-40B4-BE49-F238E27FC236}">
                <a16:creationId xmlns:a16="http://schemas.microsoft.com/office/drawing/2014/main" id="{F2F87DFF-74D4-4DB4-0C26-957B6611799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3483" name="Slide Number Placeholder 59">
            <a:extLst>
              <a:ext uri="{FF2B5EF4-FFF2-40B4-BE49-F238E27FC236}">
                <a16:creationId xmlns:a16="http://schemas.microsoft.com/office/drawing/2014/main" id="{86DA4DC9-C46A-0AEA-64B5-6AAFEADE2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6E612C-8E62-4933-97D0-75E9AE3DB6DC}" type="slidenum">
              <a:rPr lang="en-US" altLang="en-US">
                <a:latin typeface="Arial" panose="020B0604020202020204" pitchFamily="34" charset="0"/>
              </a:rPr>
              <a:pPr/>
              <a:t>53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" name="Footer Placeholder 60">
            <a:extLst>
              <a:ext uri="{FF2B5EF4-FFF2-40B4-BE49-F238E27FC236}">
                <a16:creationId xmlns:a16="http://schemas.microsoft.com/office/drawing/2014/main" id="{5DBB6811-73FC-294B-8464-4D686964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Date Placeholder 4">
            <a:extLst>
              <a:ext uri="{FF2B5EF4-FFF2-40B4-BE49-F238E27FC236}">
                <a16:creationId xmlns:a16="http://schemas.microsoft.com/office/drawing/2014/main" id="{E6EFDB3D-CA2E-47A9-1059-3BD12C76EE4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7" name="Footer Placeholder 5">
            <a:extLst>
              <a:ext uri="{FF2B5EF4-FFF2-40B4-BE49-F238E27FC236}">
                <a16:creationId xmlns:a16="http://schemas.microsoft.com/office/drawing/2014/main" id="{8C6EB5B6-F65F-A548-AA98-9C157A06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05475" name="Slide Number Placeholder 6">
            <a:extLst>
              <a:ext uri="{FF2B5EF4-FFF2-40B4-BE49-F238E27FC236}">
                <a16:creationId xmlns:a16="http://schemas.microsoft.com/office/drawing/2014/main" id="{3FA0AF6D-1966-EF2B-7D8B-110A2DB7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70E812-8332-4900-BB1C-5358B1A95679}" type="slidenum">
              <a:rPr lang="en-US" altLang="en-US">
                <a:latin typeface="Arial" panose="020B0604020202020204" pitchFamily="34" charset="0"/>
              </a:rPr>
              <a:pPr/>
              <a:t>54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5476" name="Rectangle 58">
            <a:extLst>
              <a:ext uri="{FF2B5EF4-FFF2-40B4-BE49-F238E27FC236}">
                <a16:creationId xmlns:a16="http://schemas.microsoft.com/office/drawing/2014/main" id="{C0727E3F-0BB4-2310-5826-390F98FD0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Progress Graphs</a:t>
            </a:r>
          </a:p>
        </p:txBody>
      </p:sp>
      <p:sp>
        <p:nvSpPr>
          <p:cNvPr id="105477" name="Rectangle 59">
            <a:extLst>
              <a:ext uri="{FF2B5EF4-FFF2-40B4-BE49-F238E27FC236}">
                <a16:creationId xmlns:a16="http://schemas.microsoft.com/office/drawing/2014/main" id="{8409D9F3-3939-1BCD-0BDD-BC43AD27336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endParaRPr lang="en-US" altLang="en-US" sz="1800"/>
          </a:p>
        </p:txBody>
      </p:sp>
      <p:sp>
        <p:nvSpPr>
          <p:cNvPr id="105478" name="Rectangle 60">
            <a:extLst>
              <a:ext uri="{FF2B5EF4-FFF2-40B4-BE49-F238E27FC236}">
                <a16:creationId xmlns:a16="http://schemas.microsoft.com/office/drawing/2014/main" id="{A1AC1A8D-563D-97E5-4DC4-033A0DD63FC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295400"/>
            <a:ext cx="3733800" cy="48307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A progress graph depicts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the discrete execution  state space of concurrent threads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180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Each axis corresponds to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the sequential order of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instructions in a thread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180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Each point corresponds to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a possible execution state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(Inst1, Inst2)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180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E.g., (L1, S2)  denotes state where  thread 1 has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completed L1 and thread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2 has completed S2</a:t>
            </a:r>
          </a:p>
        </p:txBody>
      </p:sp>
      <p:sp>
        <p:nvSpPr>
          <p:cNvPr id="105479" name="Line 4">
            <a:extLst>
              <a:ext uri="{FF2B5EF4-FFF2-40B4-BE49-F238E27FC236}">
                <a16:creationId xmlns:a16="http://schemas.microsoft.com/office/drawing/2014/main" id="{91ED5457-B9E6-A4DD-397B-AD042CC283C2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11213" y="5756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5480" name="Line 5">
            <a:extLst>
              <a:ext uri="{FF2B5EF4-FFF2-40B4-BE49-F238E27FC236}">
                <a16:creationId xmlns:a16="http://schemas.microsoft.com/office/drawing/2014/main" id="{A0FA273F-47A7-C4FC-0CAA-EFE6FEE5BDB5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811213" y="1916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5481" name="Text Box 6">
            <a:extLst>
              <a:ext uri="{FF2B5EF4-FFF2-40B4-BE49-F238E27FC236}">
                <a16:creationId xmlns:a16="http://schemas.microsoft.com/office/drawing/2014/main" id="{37A63304-177D-FD90-A2AB-8C9B56E63AA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65200" y="575945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H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5482" name="Text Box 7">
            <a:extLst>
              <a:ext uri="{FF2B5EF4-FFF2-40B4-BE49-F238E27FC236}">
                <a16:creationId xmlns:a16="http://schemas.microsoft.com/office/drawing/2014/main" id="{2FD4D34C-276C-2B3C-5D97-C9C5E9B61FF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62113" y="575945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L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5483" name="Text Box 8">
            <a:extLst>
              <a:ext uri="{FF2B5EF4-FFF2-40B4-BE49-F238E27FC236}">
                <a16:creationId xmlns:a16="http://schemas.microsoft.com/office/drawing/2014/main" id="{605567A5-49C5-845C-E657-33EE8E13163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362200" y="575945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5484" name="Text Box 9">
            <a:extLst>
              <a:ext uri="{FF2B5EF4-FFF2-40B4-BE49-F238E27FC236}">
                <a16:creationId xmlns:a16="http://schemas.microsoft.com/office/drawing/2014/main" id="{2C7F51EB-8376-FEA3-C9E9-A437A7D45E7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79750" y="5759450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S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5485" name="Text Box 10">
            <a:extLst>
              <a:ext uri="{FF2B5EF4-FFF2-40B4-BE49-F238E27FC236}">
                <a16:creationId xmlns:a16="http://schemas.microsoft.com/office/drawing/2014/main" id="{0759DB7F-DDEA-56A7-D69C-AAF794E88AE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05238" y="575945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T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5486" name="Text Box 11">
            <a:extLst>
              <a:ext uri="{FF2B5EF4-FFF2-40B4-BE49-F238E27FC236}">
                <a16:creationId xmlns:a16="http://schemas.microsoft.com/office/drawing/2014/main" id="{B50D9CF1-7689-1C85-33DC-E76A4461A75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30213" y="5200650"/>
            <a:ext cx="407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H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5487" name="Text Box 12">
            <a:extLst>
              <a:ext uri="{FF2B5EF4-FFF2-40B4-BE49-F238E27FC236}">
                <a16:creationId xmlns:a16="http://schemas.microsoft.com/office/drawing/2014/main" id="{E34B5428-E1CF-3431-2DC9-0A307A06B86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8788" y="4505325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L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5488" name="Text Box 13">
            <a:extLst>
              <a:ext uri="{FF2B5EF4-FFF2-40B4-BE49-F238E27FC236}">
                <a16:creationId xmlns:a16="http://schemas.microsoft.com/office/drawing/2014/main" id="{9E6DBF99-3874-93AE-E893-866E6E703EE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30213" y="3784600"/>
            <a:ext cx="407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5489" name="Text Box 14">
            <a:extLst>
              <a:ext uri="{FF2B5EF4-FFF2-40B4-BE49-F238E27FC236}">
                <a16:creationId xmlns:a16="http://schemas.microsoft.com/office/drawing/2014/main" id="{BCD0919D-4947-E0A5-B4CF-90EC57D8785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1325" y="310356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S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5490" name="Text Box 15">
            <a:extLst>
              <a:ext uri="{FF2B5EF4-FFF2-40B4-BE49-F238E27FC236}">
                <a16:creationId xmlns:a16="http://schemas.microsoft.com/office/drawing/2014/main" id="{71D9AECD-9F2C-5E4D-329A-784BF9D5903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2438" y="2384425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T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5491" name="Oval 16">
            <a:extLst>
              <a:ext uri="{FF2B5EF4-FFF2-40B4-BE49-F238E27FC236}">
                <a16:creationId xmlns:a16="http://schemas.microsoft.com/office/drawing/2014/main" id="{FBB05262-38D6-B37C-DEA2-9346E60A85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20813" y="50387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2" name="Oval 17">
            <a:extLst>
              <a:ext uri="{FF2B5EF4-FFF2-40B4-BE49-F238E27FC236}">
                <a16:creationId xmlns:a16="http://schemas.microsoft.com/office/drawing/2014/main" id="{8821314C-8CA1-3D43-4FDE-88661CE17B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85988" y="50260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3" name="Oval 18">
            <a:extLst>
              <a:ext uri="{FF2B5EF4-FFF2-40B4-BE49-F238E27FC236}">
                <a16:creationId xmlns:a16="http://schemas.microsoft.com/office/drawing/2014/main" id="{EC94825C-7263-1558-B07F-177899BC59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4488" y="5026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4" name="Oval 19">
            <a:extLst>
              <a:ext uri="{FF2B5EF4-FFF2-40B4-BE49-F238E27FC236}">
                <a16:creationId xmlns:a16="http://schemas.microsoft.com/office/drawing/2014/main" id="{96BF68EA-3CF3-838A-A8F3-8E7CD5B00A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9338" y="5026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5" name="Oval 20">
            <a:extLst>
              <a:ext uri="{FF2B5EF4-FFF2-40B4-BE49-F238E27FC236}">
                <a16:creationId xmlns:a16="http://schemas.microsoft.com/office/drawing/2014/main" id="{B8B94B04-E346-D226-36EF-1E9C153C71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250" y="5026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6" name="Oval 21">
            <a:extLst>
              <a:ext uri="{FF2B5EF4-FFF2-40B4-BE49-F238E27FC236}">
                <a16:creationId xmlns:a16="http://schemas.microsoft.com/office/drawing/2014/main" id="{1B11BC23-8E28-8CC2-C499-D9DDB510EA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20813" y="4338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7" name="Oval 22">
            <a:extLst>
              <a:ext uri="{FF2B5EF4-FFF2-40B4-BE49-F238E27FC236}">
                <a16:creationId xmlns:a16="http://schemas.microsoft.com/office/drawing/2014/main" id="{416627F0-C694-1FF4-C709-0BF263A832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85988" y="4325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8" name="Oval 23">
            <a:extLst>
              <a:ext uri="{FF2B5EF4-FFF2-40B4-BE49-F238E27FC236}">
                <a16:creationId xmlns:a16="http://schemas.microsoft.com/office/drawing/2014/main" id="{8162F877-1A6E-33B5-8928-82FAD6A5D8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4488" y="4325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9" name="Oval 24">
            <a:extLst>
              <a:ext uri="{FF2B5EF4-FFF2-40B4-BE49-F238E27FC236}">
                <a16:creationId xmlns:a16="http://schemas.microsoft.com/office/drawing/2014/main" id="{537306C5-84D5-11A5-B121-890FECA2C0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9338" y="4325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00" name="Oval 25">
            <a:extLst>
              <a:ext uri="{FF2B5EF4-FFF2-40B4-BE49-F238E27FC236}">
                <a16:creationId xmlns:a16="http://schemas.microsoft.com/office/drawing/2014/main" id="{716C23EB-51A1-5BD6-2012-33A4A9AA03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250" y="4325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01" name="Oval 26">
            <a:extLst>
              <a:ext uri="{FF2B5EF4-FFF2-40B4-BE49-F238E27FC236}">
                <a16:creationId xmlns:a16="http://schemas.microsoft.com/office/drawing/2014/main" id="{0BDC3FBD-0973-E3D0-800D-601C2F2EDB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20813" y="3622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02" name="Oval 27">
            <a:extLst>
              <a:ext uri="{FF2B5EF4-FFF2-40B4-BE49-F238E27FC236}">
                <a16:creationId xmlns:a16="http://schemas.microsoft.com/office/drawing/2014/main" id="{B7AD773D-B88B-4112-5796-E02938E220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85988" y="3622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03" name="Oval 28">
            <a:extLst>
              <a:ext uri="{FF2B5EF4-FFF2-40B4-BE49-F238E27FC236}">
                <a16:creationId xmlns:a16="http://schemas.microsoft.com/office/drawing/2014/main" id="{53DD5772-E50F-8938-CDB5-8579830B37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4488" y="3622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04" name="Oval 29">
            <a:extLst>
              <a:ext uri="{FF2B5EF4-FFF2-40B4-BE49-F238E27FC236}">
                <a16:creationId xmlns:a16="http://schemas.microsoft.com/office/drawing/2014/main" id="{E49B6ECD-4A8C-9105-B9B2-ED0263E746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9338" y="3622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05" name="Oval 30">
            <a:extLst>
              <a:ext uri="{FF2B5EF4-FFF2-40B4-BE49-F238E27FC236}">
                <a16:creationId xmlns:a16="http://schemas.microsoft.com/office/drawing/2014/main" id="{635DF8F8-F6F9-919C-5292-AAF0A186DD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250" y="3622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06" name="Oval 31">
            <a:extLst>
              <a:ext uri="{FF2B5EF4-FFF2-40B4-BE49-F238E27FC236}">
                <a16:creationId xmlns:a16="http://schemas.microsoft.com/office/drawing/2014/main" id="{8EBA43C3-8DC3-FC4B-B76F-18D61E60CD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20813" y="2917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07" name="Oval 33">
            <a:extLst>
              <a:ext uri="{FF2B5EF4-FFF2-40B4-BE49-F238E27FC236}">
                <a16:creationId xmlns:a16="http://schemas.microsoft.com/office/drawing/2014/main" id="{744C63A9-3A14-E3BF-A052-180226B663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4488" y="2917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08" name="Oval 34">
            <a:extLst>
              <a:ext uri="{FF2B5EF4-FFF2-40B4-BE49-F238E27FC236}">
                <a16:creationId xmlns:a16="http://schemas.microsoft.com/office/drawing/2014/main" id="{77C20A88-2442-AFB2-3601-43511FA029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9338" y="2917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09" name="Oval 35">
            <a:extLst>
              <a:ext uri="{FF2B5EF4-FFF2-40B4-BE49-F238E27FC236}">
                <a16:creationId xmlns:a16="http://schemas.microsoft.com/office/drawing/2014/main" id="{EA276AC0-2BB2-0B94-EDD4-E28E383E1C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250" y="2917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10" name="Oval 36">
            <a:extLst>
              <a:ext uri="{FF2B5EF4-FFF2-40B4-BE49-F238E27FC236}">
                <a16:creationId xmlns:a16="http://schemas.microsoft.com/office/drawing/2014/main" id="{E6A3AE80-D48A-1583-240C-B6BEEE1707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20813" y="2230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11" name="Oval 37">
            <a:extLst>
              <a:ext uri="{FF2B5EF4-FFF2-40B4-BE49-F238E27FC236}">
                <a16:creationId xmlns:a16="http://schemas.microsoft.com/office/drawing/2014/main" id="{7090326F-7C93-F656-FB16-A4511D6C29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85988" y="2217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12" name="Oval 38">
            <a:extLst>
              <a:ext uri="{FF2B5EF4-FFF2-40B4-BE49-F238E27FC236}">
                <a16:creationId xmlns:a16="http://schemas.microsoft.com/office/drawing/2014/main" id="{5A717CF8-72AD-834D-0E7D-DDA31D9BD2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4488" y="2217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13" name="Oval 39">
            <a:extLst>
              <a:ext uri="{FF2B5EF4-FFF2-40B4-BE49-F238E27FC236}">
                <a16:creationId xmlns:a16="http://schemas.microsoft.com/office/drawing/2014/main" id="{B754FB03-D114-04F2-A121-C2B5D3271C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9338" y="2217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14" name="Oval 40">
            <a:extLst>
              <a:ext uri="{FF2B5EF4-FFF2-40B4-BE49-F238E27FC236}">
                <a16:creationId xmlns:a16="http://schemas.microsoft.com/office/drawing/2014/main" id="{A7E24E4B-5856-A840-3D5E-6314431085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250" y="2217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15" name="Text Box 41">
            <a:extLst>
              <a:ext uri="{FF2B5EF4-FFF2-40B4-BE49-F238E27FC236}">
                <a16:creationId xmlns:a16="http://schemas.microsoft.com/office/drawing/2014/main" id="{8AF2CC2E-BF09-4509-1EE0-894764F39DC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057400" y="61722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 1</a:t>
            </a:r>
          </a:p>
        </p:txBody>
      </p:sp>
      <p:sp>
        <p:nvSpPr>
          <p:cNvPr id="105516" name="Text Box 42">
            <a:extLst>
              <a:ext uri="{FF2B5EF4-FFF2-40B4-BE49-F238E27FC236}">
                <a16:creationId xmlns:a16="http://schemas.microsoft.com/office/drawing/2014/main" id="{187E4725-967D-C3B6-A4FD-8FD00D56783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63525" y="16002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 2</a:t>
            </a:r>
          </a:p>
        </p:txBody>
      </p:sp>
      <p:sp>
        <p:nvSpPr>
          <p:cNvPr id="105517" name="Text Box 43">
            <a:extLst>
              <a:ext uri="{FF2B5EF4-FFF2-40B4-BE49-F238E27FC236}">
                <a16:creationId xmlns:a16="http://schemas.microsoft.com/office/drawing/2014/main" id="{78EFB99A-C669-E0B7-7C0E-893814DB07E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784350" y="2574925"/>
            <a:ext cx="849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FF0000"/>
                </a:solidFill>
              </a:rPr>
              <a:t>(L</a:t>
            </a:r>
            <a:r>
              <a:rPr lang="en-US" altLang="en-US" sz="1600" b="1" baseline="-25000">
                <a:solidFill>
                  <a:srgbClr val="FF0000"/>
                </a:solidFill>
              </a:rPr>
              <a:t>1</a:t>
            </a:r>
            <a:r>
              <a:rPr lang="en-US" altLang="en-US" sz="1600" b="1">
                <a:solidFill>
                  <a:srgbClr val="FF0000"/>
                </a:solidFill>
              </a:rPr>
              <a:t>, S</a:t>
            </a:r>
            <a:r>
              <a:rPr lang="en-US" altLang="en-US" sz="1600" b="1" baseline="-25000">
                <a:solidFill>
                  <a:srgbClr val="FF0000"/>
                </a:solidFill>
              </a:rPr>
              <a:t>2</a:t>
            </a:r>
            <a:r>
              <a:rPr lang="en-US" altLang="en-US" sz="1600" b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5518" name="Oval 44">
            <a:extLst>
              <a:ext uri="{FF2B5EF4-FFF2-40B4-BE49-F238E27FC236}">
                <a16:creationId xmlns:a16="http://schemas.microsoft.com/office/drawing/2014/main" id="{DC2FFBCC-F8DF-0A7F-8E7E-FFD944B690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100" y="5734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19" name="Oval 45">
            <a:extLst>
              <a:ext uri="{FF2B5EF4-FFF2-40B4-BE49-F238E27FC236}">
                <a16:creationId xmlns:a16="http://schemas.microsoft.com/office/drawing/2014/main" id="{A1B54767-2233-7B81-5C4B-DDD5991C97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3288" y="5730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20" name="Oval 46">
            <a:extLst>
              <a:ext uri="{FF2B5EF4-FFF2-40B4-BE49-F238E27FC236}">
                <a16:creationId xmlns:a16="http://schemas.microsoft.com/office/drawing/2014/main" id="{BC45C8FA-4DC5-6347-0180-D74EDFF61E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7663" y="5730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21" name="Oval 47">
            <a:extLst>
              <a:ext uri="{FF2B5EF4-FFF2-40B4-BE49-F238E27FC236}">
                <a16:creationId xmlns:a16="http://schemas.microsoft.com/office/drawing/2014/main" id="{1821C173-C74D-5479-E3A9-CFFECE0D6C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92513" y="5730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22" name="Oval 48">
            <a:extLst>
              <a:ext uri="{FF2B5EF4-FFF2-40B4-BE49-F238E27FC236}">
                <a16:creationId xmlns:a16="http://schemas.microsoft.com/office/drawing/2014/main" id="{F2C678DD-BFBE-4EC3-2AF8-E06D7BB732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9425" y="5730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23" name="Oval 49">
            <a:extLst>
              <a:ext uri="{FF2B5EF4-FFF2-40B4-BE49-F238E27FC236}">
                <a16:creationId xmlns:a16="http://schemas.microsoft.com/office/drawing/2014/main" id="{57B8E903-AE04-13D5-869F-0B055BC928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6925" y="5026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24" name="Oval 50">
            <a:extLst>
              <a:ext uri="{FF2B5EF4-FFF2-40B4-BE49-F238E27FC236}">
                <a16:creationId xmlns:a16="http://schemas.microsoft.com/office/drawing/2014/main" id="{4A8125F9-1299-360A-C3A4-43244ACBE9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0575" y="4325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25" name="Oval 51">
            <a:extLst>
              <a:ext uri="{FF2B5EF4-FFF2-40B4-BE49-F238E27FC236}">
                <a16:creationId xmlns:a16="http://schemas.microsoft.com/office/drawing/2014/main" id="{DEC129D0-4832-0C80-42E2-25780FE6AE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0575" y="3625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26" name="Oval 52">
            <a:extLst>
              <a:ext uri="{FF2B5EF4-FFF2-40B4-BE49-F238E27FC236}">
                <a16:creationId xmlns:a16="http://schemas.microsoft.com/office/drawing/2014/main" id="{38F1F700-CCFA-1C49-69C6-62702E5569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0575" y="2908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27" name="Oval 53">
            <a:extLst>
              <a:ext uri="{FF2B5EF4-FFF2-40B4-BE49-F238E27FC236}">
                <a16:creationId xmlns:a16="http://schemas.microsoft.com/office/drawing/2014/main" id="{8D452EE6-2FFF-D5B3-39CB-51C9589C9E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6925" y="2211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28" name="Oval 54">
            <a:extLst>
              <a:ext uri="{FF2B5EF4-FFF2-40B4-BE49-F238E27FC236}">
                <a16:creationId xmlns:a16="http://schemas.microsoft.com/office/drawing/2014/main" id="{26F96B86-EBA2-81EA-073F-6BA918A3B3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0575" y="5730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529" name="Oval 55">
            <a:extLst>
              <a:ext uri="{FF2B5EF4-FFF2-40B4-BE49-F238E27FC236}">
                <a16:creationId xmlns:a16="http://schemas.microsoft.com/office/drawing/2014/main" id="{A16D3A5B-4F11-F09A-3EAE-FDC59842AA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9638" y="291465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Date Placeholder 4">
            <a:extLst>
              <a:ext uri="{FF2B5EF4-FFF2-40B4-BE49-F238E27FC236}">
                <a16:creationId xmlns:a16="http://schemas.microsoft.com/office/drawing/2014/main" id="{D3304820-0CFD-DC06-ECE9-12AE69327A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6" name="Footer Placeholder 5">
            <a:extLst>
              <a:ext uri="{FF2B5EF4-FFF2-40B4-BE49-F238E27FC236}">
                <a16:creationId xmlns:a16="http://schemas.microsoft.com/office/drawing/2014/main" id="{2E4717A0-3E3A-EB4E-84FF-20C98798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07523" name="Slide Number Placeholder 6">
            <a:extLst>
              <a:ext uri="{FF2B5EF4-FFF2-40B4-BE49-F238E27FC236}">
                <a16:creationId xmlns:a16="http://schemas.microsoft.com/office/drawing/2014/main" id="{CFF81351-5A62-59D4-29B7-DAF8E4BA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D203AE-6CEC-40B0-8598-75EF304F1732}" type="slidenum">
              <a:rPr lang="en-US" altLang="en-US">
                <a:latin typeface="Arial" panose="020B0604020202020204" pitchFamily="34" charset="0"/>
              </a:rPr>
              <a:pPr/>
              <a:t>55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7524" name="Rectangle 66">
            <a:extLst>
              <a:ext uri="{FF2B5EF4-FFF2-40B4-BE49-F238E27FC236}">
                <a16:creationId xmlns:a16="http://schemas.microsoft.com/office/drawing/2014/main" id="{D49A6754-8142-C7DC-05CD-A0A872BFC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Trajectories in Progress Graphs</a:t>
            </a:r>
          </a:p>
        </p:txBody>
      </p:sp>
      <p:sp>
        <p:nvSpPr>
          <p:cNvPr id="107525" name="Rectangle 68">
            <a:extLst>
              <a:ext uri="{FF2B5EF4-FFF2-40B4-BE49-F238E27FC236}">
                <a16:creationId xmlns:a16="http://schemas.microsoft.com/office/drawing/2014/main" id="{F9077A03-7572-E4F9-B8C2-3B368359D96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295400"/>
            <a:ext cx="38100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A trajectory is a sequence of legal state transitions that describes one possible concurrent execution of</a:t>
            </a:r>
          </a:p>
          <a:p>
            <a:pPr marL="0" indent="0" eaLnBrk="1" hangingPunct="1"/>
            <a:r>
              <a:rPr lang="en-US" altLang="en-US" sz="2000"/>
              <a:t>the threads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Example:</a:t>
            </a:r>
          </a:p>
          <a:p>
            <a:pPr marL="0" indent="0" eaLnBrk="1" hangingPunct="1"/>
            <a:r>
              <a:rPr lang="en-US" altLang="en-US" sz="2000"/>
              <a:t>H1, L1, U1, H2, L2, </a:t>
            </a:r>
          </a:p>
          <a:p>
            <a:pPr marL="0" indent="0" eaLnBrk="1" hangingPunct="1"/>
            <a:r>
              <a:rPr lang="en-US" altLang="en-US" sz="2000"/>
              <a:t>S1, T1, U2, S2, T2</a:t>
            </a:r>
          </a:p>
          <a:p>
            <a:pPr marL="0" indent="0" eaLnBrk="1" hangingPunct="1"/>
            <a:endParaRPr lang="en-US" altLang="en-US" sz="2000"/>
          </a:p>
        </p:txBody>
      </p:sp>
      <p:sp>
        <p:nvSpPr>
          <p:cNvPr id="107526" name="Text Box 3">
            <a:extLst>
              <a:ext uri="{FF2B5EF4-FFF2-40B4-BE49-F238E27FC236}">
                <a16:creationId xmlns:a16="http://schemas.microsoft.com/office/drawing/2014/main" id="{8F0C43D5-F90D-B293-2571-DAB0654E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950" y="26447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b="1"/>
          </a:p>
        </p:txBody>
      </p:sp>
      <p:sp>
        <p:nvSpPr>
          <p:cNvPr id="107527" name="Line 4">
            <a:extLst>
              <a:ext uri="{FF2B5EF4-FFF2-40B4-BE49-F238E27FC236}">
                <a16:creationId xmlns:a16="http://schemas.microsoft.com/office/drawing/2014/main" id="{9C7B3321-3FFA-947B-6DF3-56FA25ADD554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49313" y="557212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528" name="Line 5">
            <a:extLst>
              <a:ext uri="{FF2B5EF4-FFF2-40B4-BE49-F238E27FC236}">
                <a16:creationId xmlns:a16="http://schemas.microsoft.com/office/drawing/2014/main" id="{DCFC5BC1-B492-0EA1-D35E-B62DB2E5FC4F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849313" y="173196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529" name="Text Box 6">
            <a:extLst>
              <a:ext uri="{FF2B5EF4-FFF2-40B4-BE49-F238E27FC236}">
                <a16:creationId xmlns:a16="http://schemas.microsoft.com/office/drawing/2014/main" id="{3D9B02BC-9FF4-1053-0C20-EC6301DC68F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03300" y="557530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H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7530" name="Text Box 7">
            <a:extLst>
              <a:ext uri="{FF2B5EF4-FFF2-40B4-BE49-F238E27FC236}">
                <a16:creationId xmlns:a16="http://schemas.microsoft.com/office/drawing/2014/main" id="{017DDD21-3CB7-B072-E611-7481EB7E29C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789113" y="557530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L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7531" name="Text Box 8">
            <a:extLst>
              <a:ext uri="{FF2B5EF4-FFF2-40B4-BE49-F238E27FC236}">
                <a16:creationId xmlns:a16="http://schemas.microsoft.com/office/drawing/2014/main" id="{61DB9B63-68D7-21CC-7D4A-3844E263932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425700" y="557530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7532" name="Text Box 9">
            <a:extLst>
              <a:ext uri="{FF2B5EF4-FFF2-40B4-BE49-F238E27FC236}">
                <a16:creationId xmlns:a16="http://schemas.microsoft.com/office/drawing/2014/main" id="{679C9CE4-CBE5-52FD-C9FB-A76C2E4F285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143250" y="5575300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S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7533" name="Text Box 10">
            <a:extLst>
              <a:ext uri="{FF2B5EF4-FFF2-40B4-BE49-F238E27FC236}">
                <a16:creationId xmlns:a16="http://schemas.microsoft.com/office/drawing/2014/main" id="{5BAC396B-C637-8046-4295-FD884BC0009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68738" y="557530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T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7534" name="Text Box 11">
            <a:extLst>
              <a:ext uri="{FF2B5EF4-FFF2-40B4-BE49-F238E27FC236}">
                <a16:creationId xmlns:a16="http://schemas.microsoft.com/office/drawing/2014/main" id="{D083B8D3-91CF-604B-DAEA-DEE89BD8B9A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8313" y="5054600"/>
            <a:ext cx="407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H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7535" name="Text Box 12">
            <a:extLst>
              <a:ext uri="{FF2B5EF4-FFF2-40B4-BE49-F238E27FC236}">
                <a16:creationId xmlns:a16="http://schemas.microsoft.com/office/drawing/2014/main" id="{E82E553B-6B96-091C-F9A6-14DCC5E4716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96888" y="4359275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L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7536" name="Text Box 13">
            <a:extLst>
              <a:ext uri="{FF2B5EF4-FFF2-40B4-BE49-F238E27FC236}">
                <a16:creationId xmlns:a16="http://schemas.microsoft.com/office/drawing/2014/main" id="{68AE2D06-540E-744B-3AC5-6C3BC8B032B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8313" y="3651250"/>
            <a:ext cx="407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7537" name="Text Box 14">
            <a:extLst>
              <a:ext uri="{FF2B5EF4-FFF2-40B4-BE49-F238E27FC236}">
                <a16:creationId xmlns:a16="http://schemas.microsoft.com/office/drawing/2014/main" id="{BE92769D-3BB4-2ED3-B7FB-724614A2EB5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79425" y="291941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S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7538" name="Text Box 15">
            <a:extLst>
              <a:ext uri="{FF2B5EF4-FFF2-40B4-BE49-F238E27FC236}">
                <a16:creationId xmlns:a16="http://schemas.microsoft.com/office/drawing/2014/main" id="{AD98D8BB-4A30-0E1E-1151-79EF10DE5A4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90538" y="2251075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T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7539" name="Oval 16">
            <a:extLst>
              <a:ext uri="{FF2B5EF4-FFF2-40B4-BE49-F238E27FC236}">
                <a16:creationId xmlns:a16="http://schemas.microsoft.com/office/drawing/2014/main" id="{037444A8-6B29-F75E-A4C1-E81355E8CA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58913" y="48545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40" name="Oval 17">
            <a:extLst>
              <a:ext uri="{FF2B5EF4-FFF2-40B4-BE49-F238E27FC236}">
                <a16:creationId xmlns:a16="http://schemas.microsoft.com/office/drawing/2014/main" id="{175B1390-AE21-9F4B-B6FC-FE9B163D99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24088" y="48418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41" name="Oval 18">
            <a:extLst>
              <a:ext uri="{FF2B5EF4-FFF2-40B4-BE49-F238E27FC236}">
                <a16:creationId xmlns:a16="http://schemas.microsoft.com/office/drawing/2014/main" id="{8ED07AEC-A480-43E7-7F0B-FF4348582B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27350" y="48418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42" name="Oval 19">
            <a:extLst>
              <a:ext uri="{FF2B5EF4-FFF2-40B4-BE49-F238E27FC236}">
                <a16:creationId xmlns:a16="http://schemas.microsoft.com/office/drawing/2014/main" id="{12FF1360-FA6F-3C09-5F15-03AB8C6DD3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48418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43" name="Oval 20">
            <a:extLst>
              <a:ext uri="{FF2B5EF4-FFF2-40B4-BE49-F238E27FC236}">
                <a16:creationId xmlns:a16="http://schemas.microsoft.com/office/drawing/2014/main" id="{3DD22D46-3CAC-E29C-47B3-C7995B0BD3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24350" y="48418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44" name="Oval 21">
            <a:extLst>
              <a:ext uri="{FF2B5EF4-FFF2-40B4-BE49-F238E27FC236}">
                <a16:creationId xmlns:a16="http://schemas.microsoft.com/office/drawing/2014/main" id="{E0B0B080-909A-694D-D171-2EE7A51908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58913" y="415448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45" name="Oval 22">
            <a:extLst>
              <a:ext uri="{FF2B5EF4-FFF2-40B4-BE49-F238E27FC236}">
                <a16:creationId xmlns:a16="http://schemas.microsoft.com/office/drawing/2014/main" id="{AD13E8B3-F2D8-D66B-85B1-9816876ED5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24088" y="414178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46" name="Oval 23">
            <a:extLst>
              <a:ext uri="{FF2B5EF4-FFF2-40B4-BE49-F238E27FC236}">
                <a16:creationId xmlns:a16="http://schemas.microsoft.com/office/drawing/2014/main" id="{E004E976-2F7C-5D1E-A873-7CDCDC0A8A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22588" y="414178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47" name="Oval 24">
            <a:extLst>
              <a:ext uri="{FF2B5EF4-FFF2-40B4-BE49-F238E27FC236}">
                <a16:creationId xmlns:a16="http://schemas.microsoft.com/office/drawing/2014/main" id="{61DEAE6A-495A-2635-7D72-D83C5CE0E4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414178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48" name="Oval 25">
            <a:extLst>
              <a:ext uri="{FF2B5EF4-FFF2-40B4-BE49-F238E27FC236}">
                <a16:creationId xmlns:a16="http://schemas.microsoft.com/office/drawing/2014/main" id="{0057EBC5-70D3-E84E-678D-E422EFE0BB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24350" y="41417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49" name="Oval 26">
            <a:extLst>
              <a:ext uri="{FF2B5EF4-FFF2-40B4-BE49-F238E27FC236}">
                <a16:creationId xmlns:a16="http://schemas.microsoft.com/office/drawing/2014/main" id="{EE9AC0B3-5CF5-E954-67A6-BBD265B5DE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58913" y="34385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50" name="Oval 27">
            <a:extLst>
              <a:ext uri="{FF2B5EF4-FFF2-40B4-BE49-F238E27FC236}">
                <a16:creationId xmlns:a16="http://schemas.microsoft.com/office/drawing/2014/main" id="{51E3CA55-DC29-5DF0-AFCB-CD6F59B6B8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24088" y="34385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51" name="Oval 28">
            <a:extLst>
              <a:ext uri="{FF2B5EF4-FFF2-40B4-BE49-F238E27FC236}">
                <a16:creationId xmlns:a16="http://schemas.microsoft.com/office/drawing/2014/main" id="{26DC5DC3-05DF-0A59-964F-7C87B17242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22588" y="34385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52" name="Oval 29">
            <a:extLst>
              <a:ext uri="{FF2B5EF4-FFF2-40B4-BE49-F238E27FC236}">
                <a16:creationId xmlns:a16="http://schemas.microsoft.com/office/drawing/2014/main" id="{1277324F-6BBE-A876-6C36-DD92C4E4E7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34385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53" name="Oval 30">
            <a:extLst>
              <a:ext uri="{FF2B5EF4-FFF2-40B4-BE49-F238E27FC236}">
                <a16:creationId xmlns:a16="http://schemas.microsoft.com/office/drawing/2014/main" id="{C69BDF68-119A-C901-2734-0A8C0B527C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24350" y="34385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54" name="Oval 31">
            <a:extLst>
              <a:ext uri="{FF2B5EF4-FFF2-40B4-BE49-F238E27FC236}">
                <a16:creationId xmlns:a16="http://schemas.microsoft.com/office/drawing/2014/main" id="{9C723B42-7CE3-B4D0-A356-F9FB3A62AC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58913" y="2733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55" name="Oval 32">
            <a:extLst>
              <a:ext uri="{FF2B5EF4-FFF2-40B4-BE49-F238E27FC236}">
                <a16:creationId xmlns:a16="http://schemas.microsoft.com/office/drawing/2014/main" id="{ED1D8C62-F87C-02F4-70A8-790FD02DBF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24088" y="2733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56" name="Oval 33">
            <a:extLst>
              <a:ext uri="{FF2B5EF4-FFF2-40B4-BE49-F238E27FC236}">
                <a16:creationId xmlns:a16="http://schemas.microsoft.com/office/drawing/2014/main" id="{F5D080CE-7B16-0DF8-D077-80564F186D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22588" y="2733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57" name="Oval 34">
            <a:extLst>
              <a:ext uri="{FF2B5EF4-FFF2-40B4-BE49-F238E27FC236}">
                <a16:creationId xmlns:a16="http://schemas.microsoft.com/office/drawing/2014/main" id="{F4CEE4C1-C49B-0491-8C9A-BCFBDC6C40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2733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58" name="Oval 35">
            <a:extLst>
              <a:ext uri="{FF2B5EF4-FFF2-40B4-BE49-F238E27FC236}">
                <a16:creationId xmlns:a16="http://schemas.microsoft.com/office/drawing/2014/main" id="{FBDDE2E3-3C76-464C-3661-12E26C68B5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24350" y="2733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59" name="Oval 36">
            <a:extLst>
              <a:ext uri="{FF2B5EF4-FFF2-40B4-BE49-F238E27FC236}">
                <a16:creationId xmlns:a16="http://schemas.microsoft.com/office/drawing/2014/main" id="{B0AC054E-57A5-4D4E-DF44-F7282DF47A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58913" y="204628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60" name="Oval 37">
            <a:extLst>
              <a:ext uri="{FF2B5EF4-FFF2-40B4-BE49-F238E27FC236}">
                <a16:creationId xmlns:a16="http://schemas.microsoft.com/office/drawing/2014/main" id="{DA73AB16-61F2-7ED0-A309-EDE89D498F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24088" y="203358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61" name="Oval 38">
            <a:extLst>
              <a:ext uri="{FF2B5EF4-FFF2-40B4-BE49-F238E27FC236}">
                <a16:creationId xmlns:a16="http://schemas.microsoft.com/office/drawing/2014/main" id="{FD500EB5-9BD6-9F37-2B6D-93ABD76B5D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22588" y="203358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62" name="Oval 39">
            <a:extLst>
              <a:ext uri="{FF2B5EF4-FFF2-40B4-BE49-F238E27FC236}">
                <a16:creationId xmlns:a16="http://schemas.microsoft.com/office/drawing/2014/main" id="{F0B2A30C-7498-B465-DE12-DC1934CF4E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203358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63" name="Oval 40">
            <a:extLst>
              <a:ext uri="{FF2B5EF4-FFF2-40B4-BE49-F238E27FC236}">
                <a16:creationId xmlns:a16="http://schemas.microsoft.com/office/drawing/2014/main" id="{C8884E7D-6DA8-7F11-8B34-29DDB88879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24350" y="20335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64" name="Text Box 41">
            <a:extLst>
              <a:ext uri="{FF2B5EF4-FFF2-40B4-BE49-F238E27FC236}">
                <a16:creationId xmlns:a16="http://schemas.microsoft.com/office/drawing/2014/main" id="{7145934C-CF43-C0EC-360C-83B7CF331A6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174875" y="591185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 1</a:t>
            </a:r>
          </a:p>
        </p:txBody>
      </p:sp>
      <p:sp>
        <p:nvSpPr>
          <p:cNvPr id="107565" name="Text Box 42">
            <a:extLst>
              <a:ext uri="{FF2B5EF4-FFF2-40B4-BE49-F238E27FC236}">
                <a16:creationId xmlns:a16="http://schemas.microsoft.com/office/drawing/2014/main" id="{3CB061EC-83BC-1D22-1CB3-6321BCB298D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1625" y="141605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 2</a:t>
            </a:r>
          </a:p>
        </p:txBody>
      </p:sp>
      <p:sp>
        <p:nvSpPr>
          <p:cNvPr id="107566" name="Oval 43">
            <a:extLst>
              <a:ext uri="{FF2B5EF4-FFF2-40B4-BE49-F238E27FC236}">
                <a16:creationId xmlns:a16="http://schemas.microsoft.com/office/drawing/2014/main" id="{5EA928A8-23EB-A6B7-6B7D-FBA236BD86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0500" y="55499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67" name="Oval 44">
            <a:extLst>
              <a:ext uri="{FF2B5EF4-FFF2-40B4-BE49-F238E27FC236}">
                <a16:creationId xmlns:a16="http://schemas.microsoft.com/office/drawing/2014/main" id="{A9553BA4-32B9-3179-571C-E87C38E439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36788" y="554672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68" name="Oval 45">
            <a:extLst>
              <a:ext uri="{FF2B5EF4-FFF2-40B4-BE49-F238E27FC236}">
                <a16:creationId xmlns:a16="http://schemas.microsoft.com/office/drawing/2014/main" id="{ADAB36A5-F541-FCA4-7832-942DCC6E28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38463" y="554672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69" name="Oval 46">
            <a:extLst>
              <a:ext uri="{FF2B5EF4-FFF2-40B4-BE49-F238E27FC236}">
                <a16:creationId xmlns:a16="http://schemas.microsoft.com/office/drawing/2014/main" id="{0C48C943-3181-7718-A991-689CECBA8F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43313" y="554672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70" name="Oval 47">
            <a:extLst>
              <a:ext uri="{FF2B5EF4-FFF2-40B4-BE49-F238E27FC236}">
                <a16:creationId xmlns:a16="http://schemas.microsoft.com/office/drawing/2014/main" id="{2AB099B3-1079-F683-A599-4C8CDC0086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14825" y="554672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71" name="Oval 48">
            <a:extLst>
              <a:ext uri="{FF2B5EF4-FFF2-40B4-BE49-F238E27FC236}">
                <a16:creationId xmlns:a16="http://schemas.microsoft.com/office/drawing/2014/main" id="{E7D51079-5731-9D02-CDA8-7B1CD34C64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5025" y="48418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72" name="Oval 49">
            <a:extLst>
              <a:ext uri="{FF2B5EF4-FFF2-40B4-BE49-F238E27FC236}">
                <a16:creationId xmlns:a16="http://schemas.microsoft.com/office/drawing/2014/main" id="{AC5EF120-0BE5-EB51-955D-217B527110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8675" y="41417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73" name="Oval 50">
            <a:extLst>
              <a:ext uri="{FF2B5EF4-FFF2-40B4-BE49-F238E27FC236}">
                <a16:creationId xmlns:a16="http://schemas.microsoft.com/office/drawing/2014/main" id="{7EBAB5DA-EE2F-9F2B-561C-F5173E5C68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8675" y="34417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74" name="Oval 51">
            <a:extLst>
              <a:ext uri="{FF2B5EF4-FFF2-40B4-BE49-F238E27FC236}">
                <a16:creationId xmlns:a16="http://schemas.microsoft.com/office/drawing/2014/main" id="{AA1B69AB-915C-00F1-054D-F7B789B4A6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8675" y="27241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75" name="Oval 52">
            <a:extLst>
              <a:ext uri="{FF2B5EF4-FFF2-40B4-BE49-F238E27FC236}">
                <a16:creationId xmlns:a16="http://schemas.microsoft.com/office/drawing/2014/main" id="{65220158-79AD-2312-6110-569A2D8D2E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5025" y="20272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76" name="Oval 53">
            <a:extLst>
              <a:ext uri="{FF2B5EF4-FFF2-40B4-BE49-F238E27FC236}">
                <a16:creationId xmlns:a16="http://schemas.microsoft.com/office/drawing/2014/main" id="{28E42C14-8AE2-7129-7498-3B747B53F0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8675" y="554672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7577" name="Line 54">
            <a:extLst>
              <a:ext uri="{FF2B5EF4-FFF2-40B4-BE49-F238E27FC236}">
                <a16:creationId xmlns:a16="http://schemas.microsoft.com/office/drawing/2014/main" id="{00A8AD0E-285E-DFAB-80DD-A16233230E8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363" y="5573713"/>
            <a:ext cx="611187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78" name="Line 55">
            <a:extLst>
              <a:ext uri="{FF2B5EF4-FFF2-40B4-BE49-F238E27FC236}">
                <a16:creationId xmlns:a16="http://schemas.microsoft.com/office/drawing/2014/main" id="{9D1DA593-9656-F44F-6A07-964D0E6C0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9075" y="5573713"/>
            <a:ext cx="7397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79" name="Line 56">
            <a:extLst>
              <a:ext uri="{FF2B5EF4-FFF2-40B4-BE49-F238E27FC236}">
                <a16:creationId xmlns:a16="http://schemas.microsoft.com/office/drawing/2014/main" id="{4BCB5CF8-DC80-26C3-49FC-37A523AF0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2825" y="5573713"/>
            <a:ext cx="6556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80" name="Line 57">
            <a:extLst>
              <a:ext uri="{FF2B5EF4-FFF2-40B4-BE49-F238E27FC236}">
                <a16:creationId xmlns:a16="http://schemas.microsoft.com/office/drawing/2014/main" id="{864ED026-7575-5090-C8DC-C1A9B777D5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4338" y="4891088"/>
            <a:ext cx="0" cy="6334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81" name="Line 58">
            <a:extLst>
              <a:ext uri="{FF2B5EF4-FFF2-40B4-BE49-F238E27FC236}">
                <a16:creationId xmlns:a16="http://schemas.microsoft.com/office/drawing/2014/main" id="{072E7FBD-4D9E-2F77-4AA8-5C637E7B8E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44813" y="4181475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82" name="Line 59">
            <a:extLst>
              <a:ext uri="{FF2B5EF4-FFF2-40B4-BE49-F238E27FC236}">
                <a16:creationId xmlns:a16="http://schemas.microsoft.com/office/drawing/2014/main" id="{362EEE20-A9F5-8DC2-6A96-CC2531E2E4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3388" y="4159250"/>
            <a:ext cx="6556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83" name="Line 60">
            <a:extLst>
              <a:ext uri="{FF2B5EF4-FFF2-40B4-BE49-F238E27FC236}">
                <a16:creationId xmlns:a16="http://schemas.microsoft.com/office/drawing/2014/main" id="{02550BD8-E75E-9726-FBA8-DB9E45B6C4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3950" y="4159250"/>
            <a:ext cx="6556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84" name="Line 61">
            <a:extLst>
              <a:ext uri="{FF2B5EF4-FFF2-40B4-BE49-F238E27FC236}">
                <a16:creationId xmlns:a16="http://schemas.microsoft.com/office/drawing/2014/main" id="{B563BC95-1521-A595-A2A8-D9A4ABE77C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4988" y="3481388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85" name="Line 62">
            <a:extLst>
              <a:ext uri="{FF2B5EF4-FFF2-40B4-BE49-F238E27FC236}">
                <a16:creationId xmlns:a16="http://schemas.microsoft.com/office/drawing/2014/main" id="{9BCE685C-E1AC-B87F-4CDC-C2A6449924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4988" y="2767013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86" name="Line 63">
            <a:extLst>
              <a:ext uri="{FF2B5EF4-FFF2-40B4-BE49-F238E27FC236}">
                <a16:creationId xmlns:a16="http://schemas.microsoft.com/office/drawing/2014/main" id="{23FD531F-D30D-19AF-1484-81249D45D7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4988" y="2066925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Date Placeholder 4">
            <a:extLst>
              <a:ext uri="{FF2B5EF4-FFF2-40B4-BE49-F238E27FC236}">
                <a16:creationId xmlns:a16="http://schemas.microsoft.com/office/drawing/2014/main" id="{9E26FE62-3483-E30A-B597-CD4C14CFFD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2" name="Footer Placeholder 5">
            <a:extLst>
              <a:ext uri="{FF2B5EF4-FFF2-40B4-BE49-F238E27FC236}">
                <a16:creationId xmlns:a16="http://schemas.microsoft.com/office/drawing/2014/main" id="{893CBE90-B1DF-9F47-AD4B-33457C6B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09571" name="Slide Number Placeholder 6">
            <a:extLst>
              <a:ext uri="{FF2B5EF4-FFF2-40B4-BE49-F238E27FC236}">
                <a16:creationId xmlns:a16="http://schemas.microsoft.com/office/drawing/2014/main" id="{F531D4FF-D1F3-67DC-DF08-1EB57BA06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6D6003-8A14-439D-8D57-184F3AC09B96}" type="slidenum">
              <a:rPr lang="en-US" altLang="en-US">
                <a:latin typeface="Arial" panose="020B0604020202020204" pitchFamily="34" charset="0"/>
              </a:rPr>
              <a:pPr/>
              <a:t>56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9572" name="Rectangle 62">
            <a:extLst>
              <a:ext uri="{FF2B5EF4-FFF2-40B4-BE49-F238E27FC236}">
                <a16:creationId xmlns:a16="http://schemas.microsoft.com/office/drawing/2014/main" id="{275C7BC4-893D-63E0-3E5D-EFD68820C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Critical Sections and Unsafe Regions</a:t>
            </a:r>
          </a:p>
        </p:txBody>
      </p:sp>
      <p:sp>
        <p:nvSpPr>
          <p:cNvPr id="109573" name="Rectangle 64">
            <a:extLst>
              <a:ext uri="{FF2B5EF4-FFF2-40B4-BE49-F238E27FC236}">
                <a16:creationId xmlns:a16="http://schemas.microsoft.com/office/drawing/2014/main" id="{3E5423CB-5BAC-F54F-43C5-45DBE794053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46675" y="1295400"/>
            <a:ext cx="3540125" cy="48307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L, U, and S form a critical section with respect to the shared variable </a:t>
            </a:r>
            <a:r>
              <a:rPr lang="en-US" altLang="en-US" sz="2000">
                <a:latin typeface="Courier New" panose="02070309020205020404" pitchFamily="49" charset="0"/>
              </a:rPr>
              <a:t>cnt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00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Instructions in critical sections (wrt to some shared variable) should  not be interleaved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00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Sets of states where such interleaving occurs form unsafe regions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000"/>
          </a:p>
        </p:txBody>
      </p:sp>
      <p:sp>
        <p:nvSpPr>
          <p:cNvPr id="109574" name="Text Box 3">
            <a:extLst>
              <a:ext uri="{FF2B5EF4-FFF2-40B4-BE49-F238E27FC236}">
                <a16:creationId xmlns:a16="http://schemas.microsoft.com/office/drawing/2014/main" id="{DEBA45E6-C449-CC44-0BCF-18E399ED8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7575" y="1244600"/>
            <a:ext cx="2990850" cy="392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b="1"/>
          </a:p>
        </p:txBody>
      </p:sp>
      <p:sp>
        <p:nvSpPr>
          <p:cNvPr id="109575" name="Rectangle 4">
            <a:extLst>
              <a:ext uri="{FF2B5EF4-FFF2-40B4-BE49-F238E27FC236}">
                <a16:creationId xmlns:a16="http://schemas.microsoft.com/office/drawing/2014/main" id="{7D7738EA-2024-3434-6E50-2CFBF08DD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2603500"/>
            <a:ext cx="2095500" cy="2019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76" name="Line 5">
            <a:extLst>
              <a:ext uri="{FF2B5EF4-FFF2-40B4-BE49-F238E27FC236}">
                <a16:creationId xmlns:a16="http://schemas.microsoft.com/office/drawing/2014/main" id="{56BB45F3-1CF9-DA68-3869-F1953E9A9FF7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357313" y="5375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577" name="Line 6">
            <a:extLst>
              <a:ext uri="{FF2B5EF4-FFF2-40B4-BE49-F238E27FC236}">
                <a16:creationId xmlns:a16="http://schemas.microsoft.com/office/drawing/2014/main" id="{40225E1D-FA52-98CF-E45A-68A1BB26E7F9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1357313" y="1535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578" name="Text Box 7">
            <a:extLst>
              <a:ext uri="{FF2B5EF4-FFF2-40B4-BE49-F238E27FC236}">
                <a16:creationId xmlns:a16="http://schemas.microsoft.com/office/drawing/2014/main" id="{E82203C2-DDB1-34A7-C26F-FFEAD62960E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485900" y="537845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H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9579" name="Text Box 8">
            <a:extLst>
              <a:ext uri="{FF2B5EF4-FFF2-40B4-BE49-F238E27FC236}">
                <a16:creationId xmlns:a16="http://schemas.microsoft.com/office/drawing/2014/main" id="{B6923A4A-9F2D-6B64-1EE6-2A5D5510A73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271713" y="537845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L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9580" name="Text Box 9">
            <a:extLst>
              <a:ext uri="{FF2B5EF4-FFF2-40B4-BE49-F238E27FC236}">
                <a16:creationId xmlns:a16="http://schemas.microsoft.com/office/drawing/2014/main" id="{25AA4D1F-75CE-8987-266F-3935B8E4618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908300" y="537845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9581" name="Text Box 10">
            <a:extLst>
              <a:ext uri="{FF2B5EF4-FFF2-40B4-BE49-F238E27FC236}">
                <a16:creationId xmlns:a16="http://schemas.microsoft.com/office/drawing/2014/main" id="{98B9F69C-C4CF-F833-F253-C2B76C2B530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25850" y="5378450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S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9582" name="Text Box 11">
            <a:extLst>
              <a:ext uri="{FF2B5EF4-FFF2-40B4-BE49-F238E27FC236}">
                <a16:creationId xmlns:a16="http://schemas.microsoft.com/office/drawing/2014/main" id="{6698FC67-861D-55E6-A446-1AA64D6D894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351338" y="537845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T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09583" name="Text Box 12">
            <a:extLst>
              <a:ext uri="{FF2B5EF4-FFF2-40B4-BE49-F238E27FC236}">
                <a16:creationId xmlns:a16="http://schemas.microsoft.com/office/drawing/2014/main" id="{2C0C2F9C-1F08-12FE-BA82-A2E8E41AF09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76313" y="4832350"/>
            <a:ext cx="407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H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9584" name="Text Box 13">
            <a:extLst>
              <a:ext uri="{FF2B5EF4-FFF2-40B4-BE49-F238E27FC236}">
                <a16:creationId xmlns:a16="http://schemas.microsoft.com/office/drawing/2014/main" id="{51B6F8BD-1E92-8028-E781-C210E781E14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04888" y="4137025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L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9585" name="Text Box 14">
            <a:extLst>
              <a:ext uri="{FF2B5EF4-FFF2-40B4-BE49-F238E27FC236}">
                <a16:creationId xmlns:a16="http://schemas.microsoft.com/office/drawing/2014/main" id="{92C3A54A-4B63-4210-BD0C-FDFB33EF86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76313" y="3429000"/>
            <a:ext cx="407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9586" name="Text Box 15">
            <a:extLst>
              <a:ext uri="{FF2B5EF4-FFF2-40B4-BE49-F238E27FC236}">
                <a16:creationId xmlns:a16="http://schemas.microsoft.com/office/drawing/2014/main" id="{F2CD838C-1ACC-1F92-C649-8758F6642B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87425" y="269716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S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9587" name="Text Box 16">
            <a:extLst>
              <a:ext uri="{FF2B5EF4-FFF2-40B4-BE49-F238E27FC236}">
                <a16:creationId xmlns:a16="http://schemas.microsoft.com/office/drawing/2014/main" id="{4FD7D629-31A3-A0FA-D170-49EC1C192B0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98538" y="2028825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T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09588" name="Oval 17">
            <a:extLst>
              <a:ext uri="{FF2B5EF4-FFF2-40B4-BE49-F238E27FC236}">
                <a16:creationId xmlns:a16="http://schemas.microsoft.com/office/drawing/2014/main" id="{59EC748C-1F7A-FCA8-6689-B607EA0FAF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913" y="463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89" name="Oval 18">
            <a:extLst>
              <a:ext uri="{FF2B5EF4-FFF2-40B4-BE49-F238E27FC236}">
                <a16:creationId xmlns:a16="http://schemas.microsoft.com/office/drawing/2014/main" id="{AA5A0CF2-12EF-08B6-6AC3-E8DEA041AC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32088" y="4635500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90" name="Oval 19">
            <a:extLst>
              <a:ext uri="{FF2B5EF4-FFF2-40B4-BE49-F238E27FC236}">
                <a16:creationId xmlns:a16="http://schemas.microsoft.com/office/drawing/2014/main" id="{B325ACAA-328D-FCB1-E243-D5AB3DD82C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30588" y="463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91" name="Oval 20">
            <a:extLst>
              <a:ext uri="{FF2B5EF4-FFF2-40B4-BE49-F238E27FC236}">
                <a16:creationId xmlns:a16="http://schemas.microsoft.com/office/drawing/2014/main" id="{6DB0069A-B0EA-95FE-BD0D-50C22CC781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35438" y="463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92" name="Oval 21">
            <a:extLst>
              <a:ext uri="{FF2B5EF4-FFF2-40B4-BE49-F238E27FC236}">
                <a16:creationId xmlns:a16="http://schemas.microsoft.com/office/drawing/2014/main" id="{FCD40558-3571-28D0-0479-A391A10797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32350" y="464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93" name="Oval 22">
            <a:extLst>
              <a:ext uri="{FF2B5EF4-FFF2-40B4-BE49-F238E27FC236}">
                <a16:creationId xmlns:a16="http://schemas.microsoft.com/office/drawing/2014/main" id="{518EC110-9AB3-AC7F-B404-06DFC80643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913" y="3957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94" name="Oval 23">
            <a:extLst>
              <a:ext uri="{FF2B5EF4-FFF2-40B4-BE49-F238E27FC236}">
                <a16:creationId xmlns:a16="http://schemas.microsoft.com/office/drawing/2014/main" id="{0405430E-D6F0-C7C0-4CF4-22E212698B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32088" y="3944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95" name="Oval 24">
            <a:extLst>
              <a:ext uri="{FF2B5EF4-FFF2-40B4-BE49-F238E27FC236}">
                <a16:creationId xmlns:a16="http://schemas.microsoft.com/office/drawing/2014/main" id="{CA350AC4-5B9D-C50F-6705-0BF4805FEF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30588" y="394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96" name="Oval 25">
            <a:extLst>
              <a:ext uri="{FF2B5EF4-FFF2-40B4-BE49-F238E27FC236}">
                <a16:creationId xmlns:a16="http://schemas.microsoft.com/office/drawing/2014/main" id="{49BBA291-A12F-9A0E-DFEF-F904488687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35438" y="394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97" name="Oval 26">
            <a:extLst>
              <a:ext uri="{FF2B5EF4-FFF2-40B4-BE49-F238E27FC236}">
                <a16:creationId xmlns:a16="http://schemas.microsoft.com/office/drawing/2014/main" id="{3942C809-A6EF-CA6B-B3AF-2B5C8926F6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32350" y="394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98" name="Oval 27">
            <a:extLst>
              <a:ext uri="{FF2B5EF4-FFF2-40B4-BE49-F238E27FC236}">
                <a16:creationId xmlns:a16="http://schemas.microsoft.com/office/drawing/2014/main" id="{F14213AA-C5A0-6EAD-62EF-9424F044C3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913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599" name="Oval 28">
            <a:extLst>
              <a:ext uri="{FF2B5EF4-FFF2-40B4-BE49-F238E27FC236}">
                <a16:creationId xmlns:a16="http://schemas.microsoft.com/office/drawing/2014/main" id="{CCFA48E8-BEA3-E637-6225-4EA336F919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32088" y="3241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00" name="Oval 29">
            <a:extLst>
              <a:ext uri="{FF2B5EF4-FFF2-40B4-BE49-F238E27FC236}">
                <a16:creationId xmlns:a16="http://schemas.microsoft.com/office/drawing/2014/main" id="{A8139C11-E8C5-EE1B-5103-3E24298143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30588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01" name="Oval 30">
            <a:extLst>
              <a:ext uri="{FF2B5EF4-FFF2-40B4-BE49-F238E27FC236}">
                <a16:creationId xmlns:a16="http://schemas.microsoft.com/office/drawing/2014/main" id="{DA500E9A-ECA3-A69D-EE08-5B20BFBFDD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35438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02" name="Oval 31">
            <a:extLst>
              <a:ext uri="{FF2B5EF4-FFF2-40B4-BE49-F238E27FC236}">
                <a16:creationId xmlns:a16="http://schemas.microsoft.com/office/drawing/2014/main" id="{28595707-2AE2-C156-1995-1BE7EA65DF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32350" y="3241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03" name="Oval 32">
            <a:extLst>
              <a:ext uri="{FF2B5EF4-FFF2-40B4-BE49-F238E27FC236}">
                <a16:creationId xmlns:a16="http://schemas.microsoft.com/office/drawing/2014/main" id="{35D01E7E-08D7-4F0F-62CF-C258CF94E8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913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04" name="Oval 33">
            <a:extLst>
              <a:ext uri="{FF2B5EF4-FFF2-40B4-BE49-F238E27FC236}">
                <a16:creationId xmlns:a16="http://schemas.microsoft.com/office/drawing/2014/main" id="{E46AAFD0-0C95-84DE-770D-D3A747B2C0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32088" y="25368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05" name="Oval 34">
            <a:extLst>
              <a:ext uri="{FF2B5EF4-FFF2-40B4-BE49-F238E27FC236}">
                <a16:creationId xmlns:a16="http://schemas.microsoft.com/office/drawing/2014/main" id="{444EC70D-D771-2DA3-140B-AD86336FFC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30588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06" name="Oval 35">
            <a:extLst>
              <a:ext uri="{FF2B5EF4-FFF2-40B4-BE49-F238E27FC236}">
                <a16:creationId xmlns:a16="http://schemas.microsoft.com/office/drawing/2014/main" id="{16FD07D5-EB87-F863-5AC4-1050A0E455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35438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07" name="Oval 36">
            <a:extLst>
              <a:ext uri="{FF2B5EF4-FFF2-40B4-BE49-F238E27FC236}">
                <a16:creationId xmlns:a16="http://schemas.microsoft.com/office/drawing/2014/main" id="{AC9E2BF9-8A4E-A409-83DD-CFC7F42D91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32350" y="2536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08" name="Oval 37">
            <a:extLst>
              <a:ext uri="{FF2B5EF4-FFF2-40B4-BE49-F238E27FC236}">
                <a16:creationId xmlns:a16="http://schemas.microsoft.com/office/drawing/2014/main" id="{11FE00A5-ACD4-50B3-AA39-A0128F8E5F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913" y="1849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09" name="Oval 38">
            <a:extLst>
              <a:ext uri="{FF2B5EF4-FFF2-40B4-BE49-F238E27FC236}">
                <a16:creationId xmlns:a16="http://schemas.microsoft.com/office/drawing/2014/main" id="{FB0C804F-7C80-3FDA-3133-4B834222CE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32088" y="1836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10" name="Oval 39">
            <a:extLst>
              <a:ext uri="{FF2B5EF4-FFF2-40B4-BE49-F238E27FC236}">
                <a16:creationId xmlns:a16="http://schemas.microsoft.com/office/drawing/2014/main" id="{4D55ABC1-111C-A298-5BC0-061934685B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30588" y="183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11" name="Oval 40">
            <a:extLst>
              <a:ext uri="{FF2B5EF4-FFF2-40B4-BE49-F238E27FC236}">
                <a16:creationId xmlns:a16="http://schemas.microsoft.com/office/drawing/2014/main" id="{4264AA4B-B05E-FB4C-9824-A44D4DAFA9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35438" y="183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12" name="Oval 41">
            <a:extLst>
              <a:ext uri="{FF2B5EF4-FFF2-40B4-BE49-F238E27FC236}">
                <a16:creationId xmlns:a16="http://schemas.microsoft.com/office/drawing/2014/main" id="{3BAB82A4-13EB-BEC0-DEE0-06DD836AA9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32350" y="1836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13" name="Text Box 42">
            <a:extLst>
              <a:ext uri="{FF2B5EF4-FFF2-40B4-BE49-F238E27FC236}">
                <a16:creationId xmlns:a16="http://schemas.microsoft.com/office/drawing/2014/main" id="{EFABBF34-C017-7FC7-366A-BE0C8D7907A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436813" y="6213475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 1</a:t>
            </a:r>
          </a:p>
        </p:txBody>
      </p:sp>
      <p:sp>
        <p:nvSpPr>
          <p:cNvPr id="109614" name="Text Box 43">
            <a:extLst>
              <a:ext uri="{FF2B5EF4-FFF2-40B4-BE49-F238E27FC236}">
                <a16:creationId xmlns:a16="http://schemas.microsoft.com/office/drawing/2014/main" id="{57DA12EE-E497-D499-7030-6978BC62D85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09625" y="12192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 2</a:t>
            </a:r>
          </a:p>
        </p:txBody>
      </p:sp>
      <p:sp>
        <p:nvSpPr>
          <p:cNvPr id="109615" name="Oval 44">
            <a:extLst>
              <a:ext uri="{FF2B5EF4-FFF2-40B4-BE49-F238E27FC236}">
                <a16:creationId xmlns:a16="http://schemas.microsoft.com/office/drawing/2014/main" id="{692058FA-AA87-B08B-C08F-68DB0A9C91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8500" y="5353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16" name="Oval 45">
            <a:extLst>
              <a:ext uri="{FF2B5EF4-FFF2-40B4-BE49-F238E27FC236}">
                <a16:creationId xmlns:a16="http://schemas.microsoft.com/office/drawing/2014/main" id="{99ACCA8C-4509-71BC-0789-A323BB7D50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4788" y="534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17" name="Oval 46">
            <a:extLst>
              <a:ext uri="{FF2B5EF4-FFF2-40B4-BE49-F238E27FC236}">
                <a16:creationId xmlns:a16="http://schemas.microsoft.com/office/drawing/2014/main" id="{6F452B79-9602-C2E7-3FAC-5B591C03F4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7413" y="534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18" name="Oval 47">
            <a:extLst>
              <a:ext uri="{FF2B5EF4-FFF2-40B4-BE49-F238E27FC236}">
                <a16:creationId xmlns:a16="http://schemas.microsoft.com/office/drawing/2014/main" id="{0606B6F3-3AA9-864D-3618-3A59589411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51313" y="534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19" name="Oval 48">
            <a:extLst>
              <a:ext uri="{FF2B5EF4-FFF2-40B4-BE49-F238E27FC236}">
                <a16:creationId xmlns:a16="http://schemas.microsoft.com/office/drawing/2014/main" id="{9ED2590B-643A-B27E-ED67-4162D06A40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32350" y="534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20" name="Oval 49">
            <a:extLst>
              <a:ext uri="{FF2B5EF4-FFF2-40B4-BE49-F238E27FC236}">
                <a16:creationId xmlns:a16="http://schemas.microsoft.com/office/drawing/2014/main" id="{25FC6CD2-93B7-DE84-87D8-AC386225EB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43025" y="464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21" name="Oval 50">
            <a:extLst>
              <a:ext uri="{FF2B5EF4-FFF2-40B4-BE49-F238E27FC236}">
                <a16:creationId xmlns:a16="http://schemas.microsoft.com/office/drawing/2014/main" id="{1F864706-4E45-87C1-6B81-F1E9133FA9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36675" y="394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22" name="Oval 51">
            <a:extLst>
              <a:ext uri="{FF2B5EF4-FFF2-40B4-BE49-F238E27FC236}">
                <a16:creationId xmlns:a16="http://schemas.microsoft.com/office/drawing/2014/main" id="{B8A2B588-99F5-CFB8-48DA-73865EC72F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36675" y="3244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23" name="Oval 52">
            <a:extLst>
              <a:ext uri="{FF2B5EF4-FFF2-40B4-BE49-F238E27FC236}">
                <a16:creationId xmlns:a16="http://schemas.microsoft.com/office/drawing/2014/main" id="{41433125-F2A3-78DD-6E35-C516E6BCA0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36675" y="2527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24" name="Oval 53">
            <a:extLst>
              <a:ext uri="{FF2B5EF4-FFF2-40B4-BE49-F238E27FC236}">
                <a16:creationId xmlns:a16="http://schemas.microsoft.com/office/drawing/2014/main" id="{1E01AA84-D0DB-8169-C847-066322B371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43025" y="1830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25" name="Oval 54">
            <a:extLst>
              <a:ext uri="{FF2B5EF4-FFF2-40B4-BE49-F238E27FC236}">
                <a16:creationId xmlns:a16="http://schemas.microsoft.com/office/drawing/2014/main" id="{636C3AA0-DC8E-2BF7-8D6F-BCED9645A9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36675" y="5349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26" name="Text Box 55">
            <a:extLst>
              <a:ext uri="{FF2B5EF4-FFF2-40B4-BE49-F238E27FC236}">
                <a16:creationId xmlns:a16="http://schemas.microsoft.com/office/drawing/2014/main" id="{15D74CA6-A815-5F17-F10A-6CD140CA4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0" y="3425825"/>
            <a:ext cx="15382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Unsafe region</a:t>
            </a:r>
          </a:p>
        </p:txBody>
      </p:sp>
      <p:sp>
        <p:nvSpPr>
          <p:cNvPr id="109627" name="AutoShape 56">
            <a:extLst>
              <a:ext uri="{FF2B5EF4-FFF2-40B4-BE49-F238E27FC236}">
                <a16:creationId xmlns:a16="http://schemas.microsoft.com/office/drawing/2014/main" id="{0A243824-F5B4-1119-03E2-19F7CB7A0FEA}"/>
              </a:ext>
            </a:extLst>
          </p:cNvPr>
          <p:cNvSpPr>
            <a:spLocks/>
          </p:cNvSpPr>
          <p:nvPr/>
        </p:nvSpPr>
        <p:spPr bwMode="auto">
          <a:xfrm>
            <a:off x="876300" y="25781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28" name="AutoShape 57">
            <a:extLst>
              <a:ext uri="{FF2B5EF4-FFF2-40B4-BE49-F238E27FC236}">
                <a16:creationId xmlns:a16="http://schemas.microsoft.com/office/drawing/2014/main" id="{385D435A-2C0E-79FD-4F7C-AE7043B2F179}"/>
              </a:ext>
            </a:extLst>
          </p:cNvPr>
          <p:cNvSpPr>
            <a:spLocks/>
          </p:cNvSpPr>
          <p:nvPr/>
        </p:nvSpPr>
        <p:spPr bwMode="auto">
          <a:xfrm rot="-5400000">
            <a:off x="2971800" y="47498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29" name="Text Box 58">
            <a:extLst>
              <a:ext uri="{FF2B5EF4-FFF2-40B4-BE49-F238E27FC236}">
                <a16:creationId xmlns:a16="http://schemas.microsoft.com/office/drawing/2014/main" id="{5D687D8C-D1C0-5FA0-90C3-9BE5FB784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650" y="5876925"/>
            <a:ext cx="2403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critical section wrt </a:t>
            </a:r>
            <a:r>
              <a:rPr lang="en-US" altLang="en-US" sz="1600" b="1">
                <a:latin typeface="Courier New" panose="02070309020205020404" pitchFamily="49" charset="0"/>
              </a:rPr>
              <a:t>cnt</a:t>
            </a:r>
            <a:endParaRPr lang="en-US" altLang="en-US" sz="1600" b="1"/>
          </a:p>
        </p:txBody>
      </p:sp>
      <p:sp>
        <p:nvSpPr>
          <p:cNvPr id="109630" name="Text Box 59">
            <a:extLst>
              <a:ext uri="{FF2B5EF4-FFF2-40B4-BE49-F238E27FC236}">
                <a16:creationId xmlns:a16="http://schemas.microsoft.com/office/drawing/2014/main" id="{E660FE38-7023-A625-F3E8-F412CEC1A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6750"/>
            <a:ext cx="9413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critical section wrt </a:t>
            </a:r>
            <a:r>
              <a:rPr lang="en-US" altLang="en-US" sz="1600" b="1">
                <a:latin typeface="Courier New" panose="02070309020205020404" pitchFamily="49" charset="0"/>
              </a:rPr>
              <a:t>cnt</a:t>
            </a:r>
            <a:endParaRPr lang="en-US" altLang="en-US" sz="1600" b="1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Date Placeholder 4">
            <a:extLst>
              <a:ext uri="{FF2B5EF4-FFF2-40B4-BE49-F238E27FC236}">
                <a16:creationId xmlns:a16="http://schemas.microsoft.com/office/drawing/2014/main" id="{D4EF3066-8918-CBF1-6DD5-F463F94B66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3" name="Footer Placeholder 5">
            <a:extLst>
              <a:ext uri="{FF2B5EF4-FFF2-40B4-BE49-F238E27FC236}">
                <a16:creationId xmlns:a16="http://schemas.microsoft.com/office/drawing/2014/main" id="{CC4EA019-54EC-F24E-8F10-F3C5D7AC5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11619" name="Slide Number Placeholder 6">
            <a:extLst>
              <a:ext uri="{FF2B5EF4-FFF2-40B4-BE49-F238E27FC236}">
                <a16:creationId xmlns:a16="http://schemas.microsoft.com/office/drawing/2014/main" id="{543A5167-0ACD-FACA-C021-E1BA346ED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C54CF1-26F1-49BC-96E7-B472D342D5AC}" type="slidenum">
              <a:rPr lang="en-US" altLang="en-US">
                <a:latin typeface="Arial" panose="020B0604020202020204" pitchFamily="34" charset="0"/>
              </a:rPr>
              <a:pPr/>
              <a:t>57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1620" name="Rectangle 84">
            <a:extLst>
              <a:ext uri="{FF2B5EF4-FFF2-40B4-BE49-F238E27FC236}">
                <a16:creationId xmlns:a16="http://schemas.microsoft.com/office/drawing/2014/main" id="{480ECD55-2569-62CE-A5DB-A9546D3DF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Safe and Unsafe Trajectories</a:t>
            </a:r>
          </a:p>
        </p:txBody>
      </p:sp>
      <p:sp>
        <p:nvSpPr>
          <p:cNvPr id="111621" name="Rectangle 86">
            <a:extLst>
              <a:ext uri="{FF2B5EF4-FFF2-40B4-BE49-F238E27FC236}">
                <a16:creationId xmlns:a16="http://schemas.microsoft.com/office/drawing/2014/main" id="{1FE6E296-EFB8-80C0-03A7-8168F28A7BA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205413" y="1295400"/>
            <a:ext cx="3481387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Def: A trajectory is safe iff it doesn’t  touch any part of an unsafe region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Claim: A trajectory is correct (wrt </a:t>
            </a:r>
            <a:r>
              <a:rPr lang="en-US" altLang="en-US" sz="2000">
                <a:latin typeface="Courier New" panose="02070309020205020404" pitchFamily="49" charset="0"/>
              </a:rPr>
              <a:t>cnt</a:t>
            </a:r>
            <a:r>
              <a:rPr lang="en-US" altLang="en-US" sz="2000"/>
              <a:t>) iff it is safe</a:t>
            </a:r>
          </a:p>
        </p:txBody>
      </p:sp>
      <p:sp>
        <p:nvSpPr>
          <p:cNvPr id="111622" name="Rectangle 4">
            <a:extLst>
              <a:ext uri="{FF2B5EF4-FFF2-40B4-BE49-F238E27FC236}">
                <a16:creationId xmlns:a16="http://schemas.microsoft.com/office/drawing/2014/main" id="{0124DAB4-9B64-1D6D-CC9D-AF1495EE7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476500"/>
            <a:ext cx="2095500" cy="2019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3" name="Line 5">
            <a:extLst>
              <a:ext uri="{FF2B5EF4-FFF2-40B4-BE49-F238E27FC236}">
                <a16:creationId xmlns:a16="http://schemas.microsoft.com/office/drawing/2014/main" id="{4DAAF7EA-1A1E-33BE-17E0-DD2FF7324DFE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395413" y="5248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1624" name="Line 6">
            <a:extLst>
              <a:ext uri="{FF2B5EF4-FFF2-40B4-BE49-F238E27FC236}">
                <a16:creationId xmlns:a16="http://schemas.microsoft.com/office/drawing/2014/main" id="{C1FB9B40-A0F3-35EF-5308-68FBCCD66F01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1395413" y="1408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1625" name="Text Box 7">
            <a:extLst>
              <a:ext uri="{FF2B5EF4-FFF2-40B4-BE49-F238E27FC236}">
                <a16:creationId xmlns:a16="http://schemas.microsoft.com/office/drawing/2014/main" id="{949EA3D7-7CE2-D1CA-3365-4A7722F5EE7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524000" y="525145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H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11626" name="Text Box 8">
            <a:extLst>
              <a:ext uri="{FF2B5EF4-FFF2-40B4-BE49-F238E27FC236}">
                <a16:creationId xmlns:a16="http://schemas.microsoft.com/office/drawing/2014/main" id="{1BB33264-73CE-701E-30E3-076699D86B6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309813" y="525145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L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11627" name="Text Box 9">
            <a:extLst>
              <a:ext uri="{FF2B5EF4-FFF2-40B4-BE49-F238E27FC236}">
                <a16:creationId xmlns:a16="http://schemas.microsoft.com/office/drawing/2014/main" id="{C9D95D1B-A24F-094A-B2AC-978AE93D9C1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946400" y="525145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11628" name="Text Box 10">
            <a:extLst>
              <a:ext uri="{FF2B5EF4-FFF2-40B4-BE49-F238E27FC236}">
                <a16:creationId xmlns:a16="http://schemas.microsoft.com/office/drawing/2014/main" id="{D42C2B4C-76B1-9B3E-629E-B519ACAE969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63950" y="5251450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S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11629" name="Text Box 11">
            <a:extLst>
              <a:ext uri="{FF2B5EF4-FFF2-40B4-BE49-F238E27FC236}">
                <a16:creationId xmlns:a16="http://schemas.microsoft.com/office/drawing/2014/main" id="{C658193C-EECD-C3A8-E4BA-745A132EFA1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389438" y="525145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T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11630" name="Text Box 12">
            <a:extLst>
              <a:ext uri="{FF2B5EF4-FFF2-40B4-BE49-F238E27FC236}">
                <a16:creationId xmlns:a16="http://schemas.microsoft.com/office/drawing/2014/main" id="{ED9C3EBC-F73A-7EA9-94CE-62ACB1985EA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14413" y="4705350"/>
            <a:ext cx="407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H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11631" name="Text Box 13">
            <a:extLst>
              <a:ext uri="{FF2B5EF4-FFF2-40B4-BE49-F238E27FC236}">
                <a16:creationId xmlns:a16="http://schemas.microsoft.com/office/drawing/2014/main" id="{8BBE12AC-9CA2-6779-41B8-E78651EBE24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42988" y="4010025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L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11632" name="Text Box 14">
            <a:extLst>
              <a:ext uri="{FF2B5EF4-FFF2-40B4-BE49-F238E27FC236}">
                <a16:creationId xmlns:a16="http://schemas.microsoft.com/office/drawing/2014/main" id="{273393E1-F1F2-4050-E89A-A01A9C4EBF4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14413" y="3302000"/>
            <a:ext cx="407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11633" name="Text Box 15">
            <a:extLst>
              <a:ext uri="{FF2B5EF4-FFF2-40B4-BE49-F238E27FC236}">
                <a16:creationId xmlns:a16="http://schemas.microsoft.com/office/drawing/2014/main" id="{96738C4F-1204-97AE-4231-2515B91F8CB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25525" y="257016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S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11634" name="Text Box 16">
            <a:extLst>
              <a:ext uri="{FF2B5EF4-FFF2-40B4-BE49-F238E27FC236}">
                <a16:creationId xmlns:a16="http://schemas.microsoft.com/office/drawing/2014/main" id="{A91B3E40-7DFE-3687-84D4-3D5DE091DB4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36638" y="1901825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T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11635" name="Oval 17">
            <a:extLst>
              <a:ext uri="{FF2B5EF4-FFF2-40B4-BE49-F238E27FC236}">
                <a16:creationId xmlns:a16="http://schemas.microsoft.com/office/drawing/2014/main" id="{B829DF62-0CC8-CDB3-F5D6-E505717A57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5013" y="4508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6" name="Oval 18">
            <a:extLst>
              <a:ext uri="{FF2B5EF4-FFF2-40B4-BE49-F238E27FC236}">
                <a16:creationId xmlns:a16="http://schemas.microsoft.com/office/drawing/2014/main" id="{F8595138-AFD1-B688-984E-FE0D118F1A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70188" y="4508500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7" name="Oval 19">
            <a:extLst>
              <a:ext uri="{FF2B5EF4-FFF2-40B4-BE49-F238E27FC236}">
                <a16:creationId xmlns:a16="http://schemas.microsoft.com/office/drawing/2014/main" id="{2E498B63-52AC-ED03-1FED-971471D62A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8688" y="4508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8" name="Oval 20">
            <a:extLst>
              <a:ext uri="{FF2B5EF4-FFF2-40B4-BE49-F238E27FC236}">
                <a16:creationId xmlns:a16="http://schemas.microsoft.com/office/drawing/2014/main" id="{A681DC6E-5F07-CB69-D5DA-EBCC3D1654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3538" y="4508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9" name="Oval 21">
            <a:extLst>
              <a:ext uri="{FF2B5EF4-FFF2-40B4-BE49-F238E27FC236}">
                <a16:creationId xmlns:a16="http://schemas.microsoft.com/office/drawing/2014/main" id="{6EFDC257-DB68-C29C-A3BE-5B304A396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0450" y="4518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0" name="Oval 22">
            <a:extLst>
              <a:ext uri="{FF2B5EF4-FFF2-40B4-BE49-F238E27FC236}">
                <a16:creationId xmlns:a16="http://schemas.microsoft.com/office/drawing/2014/main" id="{B6BEC361-76C1-59BC-DD37-6793EA243C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5013" y="3830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1" name="Oval 23">
            <a:extLst>
              <a:ext uri="{FF2B5EF4-FFF2-40B4-BE49-F238E27FC236}">
                <a16:creationId xmlns:a16="http://schemas.microsoft.com/office/drawing/2014/main" id="{215D869F-5212-800E-A878-5F6CBBE05D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70188" y="3817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2" name="Oval 24">
            <a:extLst>
              <a:ext uri="{FF2B5EF4-FFF2-40B4-BE49-F238E27FC236}">
                <a16:creationId xmlns:a16="http://schemas.microsoft.com/office/drawing/2014/main" id="{DE71DD28-2865-3352-EFDE-CB7E514898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8688" y="3817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3" name="Oval 25">
            <a:extLst>
              <a:ext uri="{FF2B5EF4-FFF2-40B4-BE49-F238E27FC236}">
                <a16:creationId xmlns:a16="http://schemas.microsoft.com/office/drawing/2014/main" id="{7DEB5886-74D1-47E6-04C4-4CFCA9DEC2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3538" y="3817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4" name="Oval 26">
            <a:extLst>
              <a:ext uri="{FF2B5EF4-FFF2-40B4-BE49-F238E27FC236}">
                <a16:creationId xmlns:a16="http://schemas.microsoft.com/office/drawing/2014/main" id="{503844B6-731C-73AE-40D4-27205622A2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0450" y="3817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5" name="Oval 27">
            <a:extLst>
              <a:ext uri="{FF2B5EF4-FFF2-40B4-BE49-F238E27FC236}">
                <a16:creationId xmlns:a16="http://schemas.microsoft.com/office/drawing/2014/main" id="{2F9AFFE6-7FB4-F774-DCC4-EDD9538376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5013" y="3114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6" name="Oval 28">
            <a:extLst>
              <a:ext uri="{FF2B5EF4-FFF2-40B4-BE49-F238E27FC236}">
                <a16:creationId xmlns:a16="http://schemas.microsoft.com/office/drawing/2014/main" id="{98B425C3-38C9-4F70-3066-9CB5E3DA1B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70188" y="3114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7" name="Oval 29">
            <a:extLst>
              <a:ext uri="{FF2B5EF4-FFF2-40B4-BE49-F238E27FC236}">
                <a16:creationId xmlns:a16="http://schemas.microsoft.com/office/drawing/2014/main" id="{01B478F1-C21F-3460-2761-C892731788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8688" y="3114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8" name="Oval 30">
            <a:extLst>
              <a:ext uri="{FF2B5EF4-FFF2-40B4-BE49-F238E27FC236}">
                <a16:creationId xmlns:a16="http://schemas.microsoft.com/office/drawing/2014/main" id="{19FA62AF-D118-8B1D-D429-D895EAEE4D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3538" y="3114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9" name="Oval 31">
            <a:extLst>
              <a:ext uri="{FF2B5EF4-FFF2-40B4-BE49-F238E27FC236}">
                <a16:creationId xmlns:a16="http://schemas.microsoft.com/office/drawing/2014/main" id="{962A75DC-BACC-5AC9-2C2E-4E9D6A3437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0450" y="3114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50" name="Oval 32">
            <a:extLst>
              <a:ext uri="{FF2B5EF4-FFF2-40B4-BE49-F238E27FC236}">
                <a16:creationId xmlns:a16="http://schemas.microsoft.com/office/drawing/2014/main" id="{7A05D292-4FA4-A588-F33E-20F77E556A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5013" y="2409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51" name="Oval 33">
            <a:extLst>
              <a:ext uri="{FF2B5EF4-FFF2-40B4-BE49-F238E27FC236}">
                <a16:creationId xmlns:a16="http://schemas.microsoft.com/office/drawing/2014/main" id="{32E45ABB-71F2-55B2-0C63-5BE7D64989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70188" y="24098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52" name="Oval 34">
            <a:extLst>
              <a:ext uri="{FF2B5EF4-FFF2-40B4-BE49-F238E27FC236}">
                <a16:creationId xmlns:a16="http://schemas.microsoft.com/office/drawing/2014/main" id="{302EDE28-DEB1-5049-2929-699C453E0D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8688" y="2409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53" name="Oval 35">
            <a:extLst>
              <a:ext uri="{FF2B5EF4-FFF2-40B4-BE49-F238E27FC236}">
                <a16:creationId xmlns:a16="http://schemas.microsoft.com/office/drawing/2014/main" id="{385F23EA-1610-CCD2-E455-6C02CE2584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3538" y="2409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54" name="Oval 36">
            <a:extLst>
              <a:ext uri="{FF2B5EF4-FFF2-40B4-BE49-F238E27FC236}">
                <a16:creationId xmlns:a16="http://schemas.microsoft.com/office/drawing/2014/main" id="{9B685D34-27AE-8FCB-3B78-3B82CEA8A1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0450" y="2409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55" name="Oval 37">
            <a:extLst>
              <a:ext uri="{FF2B5EF4-FFF2-40B4-BE49-F238E27FC236}">
                <a16:creationId xmlns:a16="http://schemas.microsoft.com/office/drawing/2014/main" id="{3B9D1F7B-69BB-433E-7CD0-65FCD83EF0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5013" y="1722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56" name="Oval 38">
            <a:extLst>
              <a:ext uri="{FF2B5EF4-FFF2-40B4-BE49-F238E27FC236}">
                <a16:creationId xmlns:a16="http://schemas.microsoft.com/office/drawing/2014/main" id="{5FF78A9E-89AD-1D9A-F112-138A9526F2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70188" y="1709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57" name="Oval 39">
            <a:extLst>
              <a:ext uri="{FF2B5EF4-FFF2-40B4-BE49-F238E27FC236}">
                <a16:creationId xmlns:a16="http://schemas.microsoft.com/office/drawing/2014/main" id="{5EFAF3CE-0563-B824-A90D-2B9BE8A92B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8688" y="1709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58" name="Oval 40">
            <a:extLst>
              <a:ext uri="{FF2B5EF4-FFF2-40B4-BE49-F238E27FC236}">
                <a16:creationId xmlns:a16="http://schemas.microsoft.com/office/drawing/2014/main" id="{14DF8215-1BAF-33D3-9EC6-5D7F309096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3538" y="1709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59" name="Oval 41">
            <a:extLst>
              <a:ext uri="{FF2B5EF4-FFF2-40B4-BE49-F238E27FC236}">
                <a16:creationId xmlns:a16="http://schemas.microsoft.com/office/drawing/2014/main" id="{C6F0C6A9-4BF2-12EC-AB17-9B44D0E873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0450" y="1709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0" name="Text Box 42">
            <a:extLst>
              <a:ext uri="{FF2B5EF4-FFF2-40B4-BE49-F238E27FC236}">
                <a16:creationId xmlns:a16="http://schemas.microsoft.com/office/drawing/2014/main" id="{2C41DA03-9EE8-8A9F-D937-B50B58024E7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422525" y="6099175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 1</a:t>
            </a:r>
          </a:p>
        </p:txBody>
      </p:sp>
      <p:sp>
        <p:nvSpPr>
          <p:cNvPr id="111661" name="Text Box 43">
            <a:extLst>
              <a:ext uri="{FF2B5EF4-FFF2-40B4-BE49-F238E27FC236}">
                <a16:creationId xmlns:a16="http://schemas.microsoft.com/office/drawing/2014/main" id="{465DB6D9-DED6-0FDE-4025-CBA50FBA322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47725" y="10922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 2</a:t>
            </a:r>
          </a:p>
        </p:txBody>
      </p:sp>
      <p:sp>
        <p:nvSpPr>
          <p:cNvPr id="111662" name="Oval 44">
            <a:extLst>
              <a:ext uri="{FF2B5EF4-FFF2-40B4-BE49-F238E27FC236}">
                <a16:creationId xmlns:a16="http://schemas.microsoft.com/office/drawing/2014/main" id="{9AF3B85B-91CF-C8AA-8AB0-F659D01B44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6600" y="5226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3" name="Oval 45">
            <a:extLst>
              <a:ext uri="{FF2B5EF4-FFF2-40B4-BE49-F238E27FC236}">
                <a16:creationId xmlns:a16="http://schemas.microsoft.com/office/drawing/2014/main" id="{E0965119-D22A-ED4A-C0C0-B125A454E3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82888" y="5222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4" name="Oval 46">
            <a:extLst>
              <a:ext uri="{FF2B5EF4-FFF2-40B4-BE49-F238E27FC236}">
                <a16:creationId xmlns:a16="http://schemas.microsoft.com/office/drawing/2014/main" id="{CC0A7EA1-4A68-3EA4-954C-BFB187A3D0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5513" y="5222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5" name="Oval 47">
            <a:extLst>
              <a:ext uri="{FF2B5EF4-FFF2-40B4-BE49-F238E27FC236}">
                <a16:creationId xmlns:a16="http://schemas.microsoft.com/office/drawing/2014/main" id="{3ED21A88-7BAD-8EE4-757B-666DC5908A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89413" y="5222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6" name="Oval 48">
            <a:extLst>
              <a:ext uri="{FF2B5EF4-FFF2-40B4-BE49-F238E27FC236}">
                <a16:creationId xmlns:a16="http://schemas.microsoft.com/office/drawing/2014/main" id="{259CD5E4-02EE-763A-6D1E-CEBF8DE2B0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0450" y="5222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7" name="Oval 49">
            <a:extLst>
              <a:ext uri="{FF2B5EF4-FFF2-40B4-BE49-F238E27FC236}">
                <a16:creationId xmlns:a16="http://schemas.microsoft.com/office/drawing/2014/main" id="{581B3143-5144-4A98-6F34-D3EA272AF5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81125" y="4518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8" name="Oval 50">
            <a:extLst>
              <a:ext uri="{FF2B5EF4-FFF2-40B4-BE49-F238E27FC236}">
                <a16:creationId xmlns:a16="http://schemas.microsoft.com/office/drawing/2014/main" id="{D7F3EDFB-3BC2-81F0-B119-3BA4D06F73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74775" y="3817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9" name="Oval 51">
            <a:extLst>
              <a:ext uri="{FF2B5EF4-FFF2-40B4-BE49-F238E27FC236}">
                <a16:creationId xmlns:a16="http://schemas.microsoft.com/office/drawing/2014/main" id="{B02AEC81-7229-C31E-2B0C-9534DAC141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74775" y="3117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70" name="Oval 52">
            <a:extLst>
              <a:ext uri="{FF2B5EF4-FFF2-40B4-BE49-F238E27FC236}">
                <a16:creationId xmlns:a16="http://schemas.microsoft.com/office/drawing/2014/main" id="{5CD32E28-FCBE-E02F-B2CE-249E36233E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74775" y="2400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71" name="Oval 53">
            <a:extLst>
              <a:ext uri="{FF2B5EF4-FFF2-40B4-BE49-F238E27FC236}">
                <a16:creationId xmlns:a16="http://schemas.microsoft.com/office/drawing/2014/main" id="{447D7BF7-D3ED-0FD5-6616-C98E2F6B75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81125" y="1703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72" name="Oval 54">
            <a:extLst>
              <a:ext uri="{FF2B5EF4-FFF2-40B4-BE49-F238E27FC236}">
                <a16:creationId xmlns:a16="http://schemas.microsoft.com/office/drawing/2014/main" id="{306E33DB-5B1E-34F2-6ECA-137A80FA9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74775" y="5222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73" name="Text Box 55">
            <a:extLst>
              <a:ext uri="{FF2B5EF4-FFF2-40B4-BE49-F238E27FC236}">
                <a16:creationId xmlns:a16="http://schemas.microsoft.com/office/drawing/2014/main" id="{092B8E0D-6A76-657C-77D7-51CDED1A8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2590800"/>
            <a:ext cx="13652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/>
              <a:t>Unsafe region</a:t>
            </a:r>
          </a:p>
        </p:txBody>
      </p:sp>
      <p:sp>
        <p:nvSpPr>
          <p:cNvPr id="111674" name="Line 56">
            <a:extLst>
              <a:ext uri="{FF2B5EF4-FFF2-40B4-BE49-F238E27FC236}">
                <a16:creationId xmlns:a16="http://schemas.microsoft.com/office/drawing/2014/main" id="{EC0A5736-4753-A0F6-2A3D-F449ABAA4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4463" y="5237163"/>
            <a:ext cx="588962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75" name="Line 57">
            <a:extLst>
              <a:ext uri="{FF2B5EF4-FFF2-40B4-BE49-F238E27FC236}">
                <a16:creationId xmlns:a16="http://schemas.microsoft.com/office/drawing/2014/main" id="{22000BBB-7827-A1D3-C6F6-80664732D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2163" y="5237163"/>
            <a:ext cx="712787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76" name="Line 58">
            <a:extLst>
              <a:ext uri="{FF2B5EF4-FFF2-40B4-BE49-F238E27FC236}">
                <a16:creationId xmlns:a16="http://schemas.microsoft.com/office/drawing/2014/main" id="{44DA363B-24AA-0E00-B5A6-17E6549D2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3525" y="5237163"/>
            <a:ext cx="649288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77" name="Line 59">
            <a:extLst>
              <a:ext uri="{FF2B5EF4-FFF2-40B4-BE49-F238E27FC236}">
                <a16:creationId xmlns:a16="http://schemas.microsoft.com/office/drawing/2014/main" id="{E857E33E-4010-547B-6971-BB3F088937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87738" y="4548188"/>
            <a:ext cx="0" cy="684212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78" name="Line 60">
            <a:extLst>
              <a:ext uri="{FF2B5EF4-FFF2-40B4-BE49-F238E27FC236}">
                <a16:creationId xmlns:a16="http://schemas.microsoft.com/office/drawing/2014/main" id="{64083C45-A462-A753-1039-8056F9F66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87738" y="3879850"/>
            <a:ext cx="1587" cy="6286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79" name="Line 61">
            <a:extLst>
              <a:ext uri="{FF2B5EF4-FFF2-40B4-BE49-F238E27FC236}">
                <a16:creationId xmlns:a16="http://schemas.microsoft.com/office/drawing/2014/main" id="{C5FC76F9-B6A8-6E5F-0A98-D981640EE5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1088" y="2436813"/>
            <a:ext cx="0" cy="685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80" name="Line 62">
            <a:extLst>
              <a:ext uri="{FF2B5EF4-FFF2-40B4-BE49-F238E27FC236}">
                <a16:creationId xmlns:a16="http://schemas.microsoft.com/office/drawing/2014/main" id="{6FD40D6E-C35A-5B95-460E-26EFAC07BD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91088" y="1730375"/>
            <a:ext cx="0" cy="6921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81" name="Line 63">
            <a:extLst>
              <a:ext uri="{FF2B5EF4-FFF2-40B4-BE49-F238E27FC236}">
                <a16:creationId xmlns:a16="http://schemas.microsoft.com/office/drawing/2014/main" id="{AE275618-F139-E5BC-0300-1F034A9E05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000" y="4575175"/>
            <a:ext cx="0" cy="652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82" name="Line 64">
            <a:extLst>
              <a:ext uri="{FF2B5EF4-FFF2-40B4-BE49-F238E27FC236}">
                <a16:creationId xmlns:a16="http://schemas.microsoft.com/office/drawing/2014/main" id="{AFEE403B-370D-ECFB-A350-CF15A2CC82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000" y="3859213"/>
            <a:ext cx="0" cy="663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83" name="Line 65">
            <a:extLst>
              <a:ext uri="{FF2B5EF4-FFF2-40B4-BE49-F238E27FC236}">
                <a16:creationId xmlns:a16="http://schemas.microsoft.com/office/drawing/2014/main" id="{E31BDC00-61B4-D8B1-91E7-BE4051C3E6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17713" y="2441575"/>
            <a:ext cx="6350" cy="706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84" name="Line 66">
            <a:extLst>
              <a:ext uri="{FF2B5EF4-FFF2-40B4-BE49-F238E27FC236}">
                <a16:creationId xmlns:a16="http://schemas.microsoft.com/office/drawing/2014/main" id="{E4982D7C-61D6-556C-5555-8D87A9E182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2638" y="2438400"/>
            <a:ext cx="709612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85" name="Line 67">
            <a:extLst>
              <a:ext uri="{FF2B5EF4-FFF2-40B4-BE49-F238E27FC236}">
                <a16:creationId xmlns:a16="http://schemas.microsoft.com/office/drawing/2014/main" id="{9AAD9566-D7E0-E9A7-31D4-4FEBC325C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9488" y="1727200"/>
            <a:ext cx="641350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86" name="Line 68">
            <a:extLst>
              <a:ext uri="{FF2B5EF4-FFF2-40B4-BE49-F238E27FC236}">
                <a16:creationId xmlns:a16="http://schemas.microsoft.com/office/drawing/2014/main" id="{87EF6CBE-566E-CA0C-08C6-1431A35F5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3863" y="1727200"/>
            <a:ext cx="641350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87" name="Line 69">
            <a:extLst>
              <a:ext uri="{FF2B5EF4-FFF2-40B4-BE49-F238E27FC236}">
                <a16:creationId xmlns:a16="http://schemas.microsoft.com/office/drawing/2014/main" id="{BA1DC238-223E-8C7B-914E-7BF49FD024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90650" y="3173413"/>
            <a:ext cx="0" cy="644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88" name="Text Box 70">
            <a:extLst>
              <a:ext uri="{FF2B5EF4-FFF2-40B4-BE49-F238E27FC236}">
                <a16:creationId xmlns:a16="http://schemas.microsoft.com/office/drawing/2014/main" id="{F3CC7E7C-2CCF-3B17-6D32-EC02D5D68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25" y="3886200"/>
            <a:ext cx="1108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/>
              <a:t>Unsafe</a:t>
            </a:r>
          </a:p>
          <a:p>
            <a:r>
              <a:rPr lang="en-US" altLang="en-US" sz="1600" b="1"/>
              <a:t>trajectory</a:t>
            </a:r>
          </a:p>
        </p:txBody>
      </p:sp>
      <p:sp>
        <p:nvSpPr>
          <p:cNvPr id="111689" name="Text Box 71">
            <a:extLst>
              <a:ext uri="{FF2B5EF4-FFF2-40B4-BE49-F238E27FC236}">
                <a16:creationId xmlns:a16="http://schemas.microsoft.com/office/drawing/2014/main" id="{BB2EA734-B1E6-0F48-B697-50B2C1033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25625"/>
            <a:ext cx="1597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Safe trajectory</a:t>
            </a:r>
          </a:p>
        </p:txBody>
      </p:sp>
      <p:sp>
        <p:nvSpPr>
          <p:cNvPr id="111690" name="AutoShape 72">
            <a:extLst>
              <a:ext uri="{FF2B5EF4-FFF2-40B4-BE49-F238E27FC236}">
                <a16:creationId xmlns:a16="http://schemas.microsoft.com/office/drawing/2014/main" id="{FA7F6BD0-99F7-FEAA-84C6-327E5F964FD1}"/>
              </a:ext>
            </a:extLst>
          </p:cNvPr>
          <p:cNvSpPr>
            <a:spLocks/>
          </p:cNvSpPr>
          <p:nvPr/>
        </p:nvSpPr>
        <p:spPr bwMode="auto">
          <a:xfrm>
            <a:off x="876300" y="24638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91" name="AutoShape 73">
            <a:extLst>
              <a:ext uri="{FF2B5EF4-FFF2-40B4-BE49-F238E27FC236}">
                <a16:creationId xmlns:a16="http://schemas.microsoft.com/office/drawing/2014/main" id="{774D63E9-4DEC-C681-B1EC-C79E763B5366}"/>
              </a:ext>
            </a:extLst>
          </p:cNvPr>
          <p:cNvSpPr>
            <a:spLocks/>
          </p:cNvSpPr>
          <p:nvPr/>
        </p:nvSpPr>
        <p:spPr bwMode="auto">
          <a:xfrm rot="-5400000">
            <a:off x="2971800" y="4635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92" name="Text Box 74">
            <a:extLst>
              <a:ext uri="{FF2B5EF4-FFF2-40B4-BE49-F238E27FC236}">
                <a16:creationId xmlns:a16="http://schemas.microsoft.com/office/drawing/2014/main" id="{04B3B86A-06E2-601B-E5A0-CC19BCDA3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650" y="5762625"/>
            <a:ext cx="2403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critical section wrt </a:t>
            </a:r>
            <a:r>
              <a:rPr lang="en-US" altLang="en-US" sz="1600" b="1">
                <a:latin typeface="Courier New" panose="02070309020205020404" pitchFamily="49" charset="0"/>
              </a:rPr>
              <a:t>cnt</a:t>
            </a:r>
            <a:endParaRPr lang="en-US" altLang="en-US" sz="1600" b="1"/>
          </a:p>
        </p:txBody>
      </p:sp>
      <p:sp>
        <p:nvSpPr>
          <p:cNvPr id="111693" name="Text Box 75">
            <a:extLst>
              <a:ext uri="{FF2B5EF4-FFF2-40B4-BE49-F238E27FC236}">
                <a16:creationId xmlns:a16="http://schemas.microsoft.com/office/drawing/2014/main" id="{EC70688F-8040-5F11-1043-E8F06743D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92450"/>
            <a:ext cx="9413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critical section wrt </a:t>
            </a:r>
            <a:r>
              <a:rPr lang="en-US" altLang="en-US" sz="1600" b="1">
                <a:latin typeface="Courier New" panose="02070309020205020404" pitchFamily="49" charset="0"/>
              </a:rPr>
              <a:t>cnt</a:t>
            </a:r>
            <a:endParaRPr lang="en-US" altLang="en-US" sz="1600" b="1"/>
          </a:p>
        </p:txBody>
      </p:sp>
      <p:sp>
        <p:nvSpPr>
          <p:cNvPr id="111694" name="Line 76">
            <a:extLst>
              <a:ext uri="{FF2B5EF4-FFF2-40B4-BE49-F238E27FC236}">
                <a16:creationId xmlns:a16="http://schemas.microsoft.com/office/drawing/2014/main" id="{817CA814-139D-3ECB-4D75-6BF6C8C07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7900" y="3835400"/>
            <a:ext cx="6350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95" name="Line 77">
            <a:extLst>
              <a:ext uri="{FF2B5EF4-FFF2-40B4-BE49-F238E27FC236}">
                <a16:creationId xmlns:a16="http://schemas.microsoft.com/office/drawing/2014/main" id="{69318CD8-A132-305C-43FA-6F51D25731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4775" y="3128963"/>
            <a:ext cx="6492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96" name="Line 78">
            <a:extLst>
              <a:ext uri="{FF2B5EF4-FFF2-40B4-BE49-F238E27FC236}">
                <a16:creationId xmlns:a16="http://schemas.microsoft.com/office/drawing/2014/main" id="{FC3F5533-30BB-E3FE-5657-39EDC7726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6400" y="3829050"/>
            <a:ext cx="6350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97" name="Line 79">
            <a:extLst>
              <a:ext uri="{FF2B5EF4-FFF2-40B4-BE49-F238E27FC236}">
                <a16:creationId xmlns:a16="http://schemas.microsoft.com/office/drawing/2014/main" id="{A92C7677-C84F-1032-AF8D-6A1FF4281F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1088" y="3162300"/>
            <a:ext cx="1587" cy="6286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98" name="Line 80">
            <a:extLst>
              <a:ext uri="{FF2B5EF4-FFF2-40B4-BE49-F238E27FC236}">
                <a16:creationId xmlns:a16="http://schemas.microsoft.com/office/drawing/2014/main" id="{60FD2673-237F-ED5B-E95D-859869C42D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95588" y="2438400"/>
            <a:ext cx="709612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99" name="Line 81">
            <a:extLst>
              <a:ext uri="{FF2B5EF4-FFF2-40B4-BE49-F238E27FC236}">
                <a16:creationId xmlns:a16="http://schemas.microsoft.com/office/drawing/2014/main" id="{23A5C602-2CEC-82D1-A360-94436CE13D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4563" y="1708150"/>
            <a:ext cx="6350" cy="706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Date Placeholder 3">
            <a:extLst>
              <a:ext uri="{FF2B5EF4-FFF2-40B4-BE49-F238E27FC236}">
                <a16:creationId xmlns:a16="http://schemas.microsoft.com/office/drawing/2014/main" id="{D2005283-8258-E94B-92A6-DCE4149E1F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D9252-B4FB-5A43-BAF1-2B2DB4A0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13667" name="Slide Number Placeholder 5">
            <a:extLst>
              <a:ext uri="{FF2B5EF4-FFF2-40B4-BE49-F238E27FC236}">
                <a16:creationId xmlns:a16="http://schemas.microsoft.com/office/drawing/2014/main" id="{66015EFF-8D96-E9F2-C2AE-9F2FC55B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C648DC-259E-4FDE-862B-540AA0EBA5BE}" type="slidenum">
              <a:rPr lang="en-US" altLang="en-US">
                <a:latin typeface="Arial" panose="020B0604020202020204" pitchFamily="34" charset="0"/>
              </a:rPr>
              <a:pPr/>
              <a:t>58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62B4719C-C2B3-C9EC-E1EA-ACAD90C2A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/>
              <a:t>Semaphore</a:t>
            </a:r>
            <a:br>
              <a:rPr lang="en-US" altLang="en-US"/>
            </a:br>
            <a:r>
              <a:rPr lang="en-US" altLang="en-US" sz="1600"/>
              <a:t>“A visual signaling apparatus with flags, lights, or mechanically moving arms, as one used on a railroad.” – thefreedictionary.com</a:t>
            </a:r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EF1463E3-970A-786E-D2AE-89EDC08C2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Question: How can we guarantee a safe trajectory?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We must synchronize the threads so that they never enter an unsafe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Classic solution: Dijkstra's P and V operations on semaphores.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semaphore: non-negative integer synchronization variable.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P(s): [ while (s == 0) wait(); s--; ]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/>
              <a:t>Dutch for "Proberen" (test)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V(s): [ s++; ]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/>
              <a:t>Dutch for "Verhogen" (increment)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OS guarantees that operations between brackets [ ] are executed indivisibly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Only one P or V operation at a time can modify 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When while loop in P terminates, only that P can decrement 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Semaphore invariant: (s &gt;= 0)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Date Placeholder 3">
            <a:extLst>
              <a:ext uri="{FF2B5EF4-FFF2-40B4-BE49-F238E27FC236}">
                <a16:creationId xmlns:a16="http://schemas.microsoft.com/office/drawing/2014/main" id="{BCA96AA9-98E0-4D94-52EC-2A4140FD150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7FA5D9-F5C3-924F-B19E-592A5212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15715" name="Slide Number Placeholder 5">
            <a:extLst>
              <a:ext uri="{FF2B5EF4-FFF2-40B4-BE49-F238E27FC236}">
                <a16:creationId xmlns:a16="http://schemas.microsoft.com/office/drawing/2014/main" id="{A5B3EFE7-791C-CFA8-51CF-1ACD1216B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0E360D-6C67-4A82-8FC5-27A0ABC041C1}" type="slidenum">
              <a:rPr lang="en-US" altLang="en-US">
                <a:latin typeface="Arial" panose="020B0604020202020204" pitchFamily="34" charset="0"/>
              </a:rPr>
              <a:pPr/>
              <a:t>59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5716" name="Rectangle 5">
            <a:extLst>
              <a:ext uri="{FF2B5EF4-FFF2-40B4-BE49-F238E27FC236}">
                <a16:creationId xmlns:a16="http://schemas.microsoft.com/office/drawing/2014/main" id="{DF62AB87-B34C-C010-2E23-95F1B38B2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Safe Sharing with Semaphores</a:t>
            </a:r>
          </a:p>
        </p:txBody>
      </p:sp>
      <p:sp>
        <p:nvSpPr>
          <p:cNvPr id="115717" name="Rectangle 6">
            <a:extLst>
              <a:ext uri="{FF2B5EF4-FFF2-40B4-BE49-F238E27FC236}">
                <a16:creationId xmlns:a16="http://schemas.microsoft.com/office/drawing/2014/main" id="{D7A5393B-DE47-A294-79B4-4811C4655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Here is how we would use P and V operations to synchronize the threads that update </a:t>
            </a:r>
            <a:r>
              <a:rPr lang="en-US" altLang="en-US">
                <a:latin typeface="Courier New" panose="02070309020205020404" pitchFamily="49" charset="0"/>
              </a:rPr>
              <a:t>cnt</a:t>
            </a:r>
          </a:p>
        </p:txBody>
      </p:sp>
      <p:sp>
        <p:nvSpPr>
          <p:cNvPr id="115718" name="Rectangle 4">
            <a:extLst>
              <a:ext uri="{FF2B5EF4-FFF2-40B4-BE49-F238E27FC236}">
                <a16:creationId xmlns:a16="http://schemas.microsoft.com/office/drawing/2014/main" id="{F6BA160E-4E3F-9F46-8BA5-160E881D0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81313"/>
            <a:ext cx="4999038" cy="29559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// Semaphore “s” is initially 1.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// Thread routine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*count(void *arg)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(int i = 0; i &lt; NITERS; i++) {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P(s);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cnt++;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V(s);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1">
            <a:extLst>
              <a:ext uri="{FF2B5EF4-FFF2-40B4-BE49-F238E27FC236}">
                <a16:creationId xmlns:a16="http://schemas.microsoft.com/office/drawing/2014/main" id="{79767DAF-20A8-CF95-751C-295E8B4B7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5411" name="Text Box 2">
            <a:extLst>
              <a:ext uri="{FF2B5EF4-FFF2-40B4-BE49-F238E27FC236}">
                <a16:creationId xmlns:a16="http://schemas.microsoft.com/office/drawing/2014/main" id="{E69046C4-193A-331B-3121-39490ECEA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Networking</a:t>
            </a:r>
          </a:p>
        </p:txBody>
      </p:sp>
      <p:sp>
        <p:nvSpPr>
          <p:cNvPr id="145412" name="Text Box 3">
            <a:extLst>
              <a:ext uri="{FF2B5EF4-FFF2-40B4-BE49-F238E27FC236}">
                <a16:creationId xmlns:a16="http://schemas.microsoft.com/office/drawing/2014/main" id="{81AB5049-E39F-7EC4-80BE-B66096286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88A8B20-A3F5-4F2E-9DD4-AE32CCE7A5AD}" type="slidenum">
              <a:rPr lang="en-US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5413" name="Text Box 4">
            <a:extLst>
              <a:ext uri="{FF2B5EF4-FFF2-40B4-BE49-F238E27FC236}">
                <a16:creationId xmlns:a16="http://schemas.microsoft.com/office/drawing/2014/main" id="{68BEAEEC-F2EE-2A66-DA85-0AFAA1B22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>
                <a:solidFill>
                  <a:srgbClr val="660033"/>
                </a:solidFill>
              </a:rPr>
              <a:t>HTTP Responses</a:t>
            </a:r>
          </a:p>
        </p:txBody>
      </p:sp>
      <p:sp>
        <p:nvSpPr>
          <p:cNvPr id="145414" name="Text Box 5">
            <a:extLst>
              <a:ext uri="{FF2B5EF4-FFF2-40B4-BE49-F238E27FC236}">
                <a16:creationId xmlns:a16="http://schemas.microsoft.com/office/drawing/2014/main" id="{D857657C-2920-07F8-01F9-1F475DF25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74625" indent="-173038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636588" indent="-29051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031875" indent="-2794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altLang="en-US" sz="2000"/>
              <a:t>HTTP response is a response line followed by zero or more response headers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altLang="en-US" sz="2000"/>
              <a:t>Response line: </a:t>
            </a:r>
            <a:r>
              <a:rPr lang="en-US" altLang="en-US" sz="2000">
                <a:latin typeface="Courier New" panose="02070309020205020404" pitchFamily="49" charset="0"/>
              </a:rPr>
              <a:t>&lt;version&gt; &lt;status code&gt; &lt;status msg&gt;</a:t>
            </a:r>
          </a:p>
          <a:p>
            <a:pPr lvl="1" eaLnBrk="1" hangingPunct="1">
              <a:spcBef>
                <a:spcPts val="450"/>
              </a:spcBef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&lt;version&gt;</a:t>
            </a:r>
            <a:r>
              <a:rPr lang="en-US" altLang="en-US" sz="1800">
                <a:ea typeface="ＭＳ Ｐゴシック" panose="020B0600070205080204" pitchFamily="34" charset="-128"/>
              </a:rPr>
              <a:t> is HTTP version of the response</a:t>
            </a:r>
          </a:p>
          <a:p>
            <a:pPr lvl="1" eaLnBrk="1" hangingPunct="1">
              <a:spcBef>
                <a:spcPts val="450"/>
              </a:spcBef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&lt;status code&gt;</a:t>
            </a:r>
            <a:r>
              <a:rPr lang="en-US" altLang="en-US" sz="1800">
                <a:ea typeface="ＭＳ Ｐゴシック" panose="020B0600070205080204" pitchFamily="34" charset="-128"/>
              </a:rPr>
              <a:t> is numeric status</a:t>
            </a:r>
          </a:p>
          <a:p>
            <a:pPr lvl="1" eaLnBrk="1" hangingPunct="1">
              <a:spcBef>
                <a:spcPts val="450"/>
              </a:spcBef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&lt;status msg&gt;</a:t>
            </a:r>
            <a:r>
              <a:rPr lang="en-US" altLang="en-US" sz="1800">
                <a:ea typeface="ＭＳ Ｐゴシック" panose="020B0600070205080204" pitchFamily="34" charset="-128"/>
              </a:rPr>
              <a:t> is corresponding English text</a:t>
            </a:r>
          </a:p>
          <a:p>
            <a:pPr lvl="2" eaLnBrk="1" hangingPunct="1">
              <a:spcBef>
                <a:spcPts val="400"/>
              </a:spcBef>
              <a:buFont typeface="Verdana" panose="020B0604030504040204" pitchFamily="34" charset="0"/>
              <a:buChar char="•"/>
            </a:pPr>
            <a:r>
              <a:rPr lang="en-US" altLang="en-US" sz="1600">
                <a:ea typeface="ＭＳ Ｐゴシック" panose="020B0600070205080204" pitchFamily="34" charset="-128"/>
              </a:rPr>
              <a:t>200 	OK		Request was handled without error</a:t>
            </a:r>
          </a:p>
          <a:p>
            <a:pPr lvl="2" eaLnBrk="1" hangingPunct="1">
              <a:spcBef>
                <a:spcPts val="400"/>
              </a:spcBef>
              <a:buFont typeface="Verdana" panose="020B0604030504040204" pitchFamily="34" charset="0"/>
              <a:buChar char="•"/>
            </a:pPr>
            <a:r>
              <a:rPr lang="en-US" altLang="en-US" sz="1600">
                <a:ea typeface="ＭＳ Ｐゴシック" panose="020B0600070205080204" pitchFamily="34" charset="-128"/>
              </a:rPr>
              <a:t>403	Forbidden	Server lacks permission to access file</a:t>
            </a:r>
          </a:p>
          <a:p>
            <a:pPr lvl="2" eaLnBrk="1" hangingPunct="1">
              <a:spcBef>
                <a:spcPts val="400"/>
              </a:spcBef>
              <a:buFont typeface="Verdana" panose="020B0604030504040204" pitchFamily="34" charset="0"/>
              <a:buChar char="•"/>
            </a:pPr>
            <a:r>
              <a:rPr lang="en-US" altLang="en-US" sz="1600">
                <a:ea typeface="ＭＳ Ｐゴシック" panose="020B0600070205080204" pitchFamily="34" charset="-128"/>
              </a:rPr>
              <a:t>404	Not found	Server couldn’t find the file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altLang="en-US" sz="2000"/>
              <a:t>Response headers: </a:t>
            </a:r>
            <a:r>
              <a:rPr lang="en-US" altLang="en-US" sz="2000">
                <a:latin typeface="Courier New" panose="02070309020205020404" pitchFamily="49" charset="0"/>
              </a:rPr>
              <a:t>&lt;header name&gt;: &lt;header data&gt;</a:t>
            </a:r>
          </a:p>
          <a:p>
            <a:pPr lvl="1" eaLnBrk="1" hangingPunct="1">
              <a:spcBef>
                <a:spcPts val="450"/>
              </a:spcBef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 sz="1800">
                <a:ea typeface="ＭＳ Ｐゴシック" panose="020B0600070205080204" pitchFamily="34" charset="-128"/>
              </a:rPr>
              <a:t>Provide additional information about response</a:t>
            </a:r>
          </a:p>
          <a:p>
            <a:pPr lvl="1" eaLnBrk="1" hangingPunct="1">
              <a:spcBef>
                <a:spcPts val="450"/>
              </a:spcBef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Content-Type</a:t>
            </a:r>
            <a:r>
              <a:rPr lang="en-US" altLang="en-US" sz="1800">
                <a:ea typeface="ＭＳ Ｐゴシック" panose="020B0600070205080204" pitchFamily="34" charset="-128"/>
              </a:rPr>
              <a:t>: MIME type of content in response body</a:t>
            </a:r>
          </a:p>
          <a:p>
            <a:pPr lvl="1" eaLnBrk="1" hangingPunct="1">
              <a:spcBef>
                <a:spcPts val="450"/>
              </a:spcBef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Content-Length</a:t>
            </a:r>
            <a:r>
              <a:rPr lang="en-US" altLang="en-US" sz="1800">
                <a:ea typeface="ＭＳ Ｐゴシック" panose="020B0600070205080204" pitchFamily="34" charset="-128"/>
              </a:rPr>
              <a:t>: Length of content in response body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52263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Date Placeholder 4">
            <a:extLst>
              <a:ext uri="{FF2B5EF4-FFF2-40B4-BE49-F238E27FC236}">
                <a16:creationId xmlns:a16="http://schemas.microsoft.com/office/drawing/2014/main" id="{E7AA866D-C85C-A00B-A395-110D7EF6FA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60" name="Footer Placeholder 5">
            <a:extLst>
              <a:ext uri="{FF2B5EF4-FFF2-40B4-BE49-F238E27FC236}">
                <a16:creationId xmlns:a16="http://schemas.microsoft.com/office/drawing/2014/main" id="{92120DFE-E03F-9249-9910-21884D89A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17763" name="Slide Number Placeholder 6">
            <a:extLst>
              <a:ext uri="{FF2B5EF4-FFF2-40B4-BE49-F238E27FC236}">
                <a16:creationId xmlns:a16="http://schemas.microsoft.com/office/drawing/2014/main" id="{BEB3C0B8-2A39-7516-C170-8F5B6F95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617CF3-2B71-4296-A020-BAADC6AF305F}" type="slidenum">
              <a:rPr lang="en-US" altLang="en-US">
                <a:latin typeface="Arial" panose="020B0604020202020204" pitchFamily="34" charset="0"/>
              </a:rPr>
              <a:pPr/>
              <a:t>60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7764" name="Rectangle 2">
            <a:extLst>
              <a:ext uri="{FF2B5EF4-FFF2-40B4-BE49-F238E27FC236}">
                <a16:creationId xmlns:a16="http://schemas.microsoft.com/office/drawing/2014/main" id="{E785BBC1-A143-89C2-90ED-FC2A69BE42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1975" y="2781300"/>
            <a:ext cx="1900238" cy="185578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65" name="Rectangle 161">
            <a:extLst>
              <a:ext uri="{FF2B5EF4-FFF2-40B4-BE49-F238E27FC236}">
                <a16:creationId xmlns:a16="http://schemas.microsoft.com/office/drawing/2014/main" id="{C3B9D3C3-8C43-67E9-7715-D5116492F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Safe Sharing With Semaphores</a:t>
            </a:r>
          </a:p>
        </p:txBody>
      </p:sp>
      <p:sp>
        <p:nvSpPr>
          <p:cNvPr id="117766" name="Rectangle 163">
            <a:extLst>
              <a:ext uri="{FF2B5EF4-FFF2-40B4-BE49-F238E27FC236}">
                <a16:creationId xmlns:a16="http://schemas.microsoft.com/office/drawing/2014/main" id="{4CDFEEB9-7481-F213-FC84-9194154E89B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295400"/>
            <a:ext cx="35052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Provide mutually exclusive access to shared variable by surrounding critical section with P and V operations on semaphore s (initially set to 1)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Semaphore invariant creates a forbidden region that encloses unsafe region and is never touched by any trajectory</a:t>
            </a:r>
          </a:p>
        </p:txBody>
      </p:sp>
      <p:sp>
        <p:nvSpPr>
          <p:cNvPr id="117767" name="Rectangle 5">
            <a:extLst>
              <a:ext uri="{FF2B5EF4-FFF2-40B4-BE49-F238E27FC236}">
                <a16:creationId xmlns:a16="http://schemas.microsoft.com/office/drawing/2014/main" id="{E03CE760-FD27-5457-1680-6941FD01F0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22463" y="2862263"/>
            <a:ext cx="1728787" cy="1682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68" name="Line 6">
            <a:extLst>
              <a:ext uri="{FF2B5EF4-FFF2-40B4-BE49-F238E27FC236}">
                <a16:creationId xmlns:a16="http://schemas.microsoft.com/office/drawing/2014/main" id="{5B2C2D1F-596C-E215-23A8-A71EFD7B3A1D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661988" y="5781675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769" name="Line 7">
            <a:extLst>
              <a:ext uri="{FF2B5EF4-FFF2-40B4-BE49-F238E27FC236}">
                <a16:creationId xmlns:a16="http://schemas.microsoft.com/office/drawing/2014/main" id="{F880D52D-833D-6B15-AD0B-6CEE059E5329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671513" y="1427163"/>
            <a:ext cx="0" cy="4354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770" name="Text Box 8">
            <a:extLst>
              <a:ext uri="{FF2B5EF4-FFF2-40B4-BE49-F238E27FC236}">
                <a16:creationId xmlns:a16="http://schemas.microsoft.com/office/drawing/2014/main" id="{8DF5DA40-A902-85F9-E154-66F7079CD72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58825" y="575945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H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17771" name="Text Box 9">
            <a:extLst>
              <a:ext uri="{FF2B5EF4-FFF2-40B4-BE49-F238E27FC236}">
                <a16:creationId xmlns:a16="http://schemas.microsoft.com/office/drawing/2014/main" id="{47CA5287-583C-A5DD-DCD9-75B6B538B34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274763" y="5759450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P(s)</a:t>
            </a:r>
          </a:p>
        </p:txBody>
      </p:sp>
      <p:sp>
        <p:nvSpPr>
          <p:cNvPr id="117772" name="Text Box 10">
            <a:extLst>
              <a:ext uri="{FF2B5EF4-FFF2-40B4-BE49-F238E27FC236}">
                <a16:creationId xmlns:a16="http://schemas.microsoft.com/office/drawing/2014/main" id="{833ACEB6-0316-347C-1DAF-7960CCB7562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725863" y="5759450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V(s)</a:t>
            </a:r>
          </a:p>
        </p:txBody>
      </p:sp>
      <p:sp>
        <p:nvSpPr>
          <p:cNvPr id="117773" name="Text Box 11">
            <a:extLst>
              <a:ext uri="{FF2B5EF4-FFF2-40B4-BE49-F238E27FC236}">
                <a16:creationId xmlns:a16="http://schemas.microsoft.com/office/drawing/2014/main" id="{0B2A6EE8-A36C-5A25-656D-1A880773B6B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06900" y="5759450"/>
            <a:ext cx="385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T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17774" name="Text Box 12">
            <a:extLst>
              <a:ext uri="{FF2B5EF4-FFF2-40B4-BE49-F238E27FC236}">
                <a16:creationId xmlns:a16="http://schemas.microsoft.com/office/drawing/2014/main" id="{DE95608F-76E9-FBC9-3B51-A018BE797C0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316163" y="6096000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 1</a:t>
            </a:r>
          </a:p>
        </p:txBody>
      </p:sp>
      <p:sp>
        <p:nvSpPr>
          <p:cNvPr id="117775" name="Text Box 13">
            <a:extLst>
              <a:ext uri="{FF2B5EF4-FFF2-40B4-BE49-F238E27FC236}">
                <a16:creationId xmlns:a16="http://schemas.microsoft.com/office/drawing/2014/main" id="{58BDDB90-D24D-68C0-A361-0FF3741B80B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73038" y="1106488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 2</a:t>
            </a:r>
          </a:p>
        </p:txBody>
      </p:sp>
      <p:sp>
        <p:nvSpPr>
          <p:cNvPr id="117776" name="Oval 14">
            <a:extLst>
              <a:ext uri="{FF2B5EF4-FFF2-40B4-BE49-F238E27FC236}">
                <a16:creationId xmlns:a16="http://schemas.microsoft.com/office/drawing/2014/main" id="{92AD68FD-DD69-F8E8-05E2-A0430586BE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5238" y="51673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7" name="Oval 15">
            <a:extLst>
              <a:ext uri="{FF2B5EF4-FFF2-40B4-BE49-F238E27FC236}">
                <a16:creationId xmlns:a16="http://schemas.microsoft.com/office/drawing/2014/main" id="{C141F2AE-B350-3A11-89BE-6677B7C1A4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8488" y="516731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8" name="Oval 16">
            <a:extLst>
              <a:ext uri="{FF2B5EF4-FFF2-40B4-BE49-F238E27FC236}">
                <a16:creationId xmlns:a16="http://schemas.microsoft.com/office/drawing/2014/main" id="{044E9945-F447-3858-D796-97FAACA9A9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4913" y="51673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9" name="Oval 17">
            <a:extLst>
              <a:ext uri="{FF2B5EF4-FFF2-40B4-BE49-F238E27FC236}">
                <a16:creationId xmlns:a16="http://schemas.microsoft.com/office/drawing/2014/main" id="{BA7F2D59-2591-E416-2AE8-B6C451244E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0" y="516731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0" name="Oval 18">
            <a:extLst>
              <a:ext uri="{FF2B5EF4-FFF2-40B4-BE49-F238E27FC236}">
                <a16:creationId xmlns:a16="http://schemas.microsoft.com/office/drawing/2014/main" id="{BF7CE679-E2CB-7144-0448-009B488C0D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84588" y="51673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1" name="Oval 19">
            <a:extLst>
              <a:ext uri="{FF2B5EF4-FFF2-40B4-BE49-F238E27FC236}">
                <a16:creationId xmlns:a16="http://schemas.microsoft.com/office/drawing/2014/main" id="{358359F9-3224-4035-B69E-AD9B9CFCD6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1988" y="516731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2" name="Oval 20">
            <a:extLst>
              <a:ext uri="{FF2B5EF4-FFF2-40B4-BE49-F238E27FC236}">
                <a16:creationId xmlns:a16="http://schemas.microsoft.com/office/drawing/2014/main" id="{5A672FE4-624C-B029-D6DA-90833313E4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7838" y="51673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3" name="Oval 21">
            <a:extLst>
              <a:ext uri="{FF2B5EF4-FFF2-40B4-BE49-F238E27FC236}">
                <a16:creationId xmlns:a16="http://schemas.microsoft.com/office/drawing/2014/main" id="{3482957A-5F8A-2A5B-B1A4-42541D0565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4263" y="516731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4" name="Oval 22">
            <a:extLst>
              <a:ext uri="{FF2B5EF4-FFF2-40B4-BE49-F238E27FC236}">
                <a16:creationId xmlns:a16="http://schemas.microsoft.com/office/drawing/2014/main" id="{9C4F99B0-778C-97B9-A858-09AD9B9E3B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5238" y="4578350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5" name="Oval 23">
            <a:extLst>
              <a:ext uri="{FF2B5EF4-FFF2-40B4-BE49-F238E27FC236}">
                <a16:creationId xmlns:a16="http://schemas.microsoft.com/office/drawing/2014/main" id="{E06895B5-3082-0BC0-1064-9727EBB147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8488" y="4578350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6" name="Oval 24">
            <a:extLst>
              <a:ext uri="{FF2B5EF4-FFF2-40B4-BE49-F238E27FC236}">
                <a16:creationId xmlns:a16="http://schemas.microsoft.com/office/drawing/2014/main" id="{DE91FECB-D171-D4CD-B59C-948EE8F26E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4913" y="4578350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7" name="Oval 25">
            <a:extLst>
              <a:ext uri="{FF2B5EF4-FFF2-40B4-BE49-F238E27FC236}">
                <a16:creationId xmlns:a16="http://schemas.microsoft.com/office/drawing/2014/main" id="{0A2C3853-98B8-BD78-049E-7EF464FA44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0" y="4578350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8" name="Oval 26">
            <a:extLst>
              <a:ext uri="{FF2B5EF4-FFF2-40B4-BE49-F238E27FC236}">
                <a16:creationId xmlns:a16="http://schemas.microsoft.com/office/drawing/2014/main" id="{407A94FC-292F-1CE2-9222-49CF244B6E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84588" y="4578350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9" name="Oval 27">
            <a:extLst>
              <a:ext uri="{FF2B5EF4-FFF2-40B4-BE49-F238E27FC236}">
                <a16:creationId xmlns:a16="http://schemas.microsoft.com/office/drawing/2014/main" id="{600A3F5D-C435-95C9-82E1-B3B309C1C6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1988" y="4578350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90" name="Oval 28">
            <a:extLst>
              <a:ext uri="{FF2B5EF4-FFF2-40B4-BE49-F238E27FC236}">
                <a16:creationId xmlns:a16="http://schemas.microsoft.com/office/drawing/2014/main" id="{2235A778-5770-F090-2293-366F21412D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7838" y="4578350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91" name="Oval 29">
            <a:extLst>
              <a:ext uri="{FF2B5EF4-FFF2-40B4-BE49-F238E27FC236}">
                <a16:creationId xmlns:a16="http://schemas.microsoft.com/office/drawing/2014/main" id="{BDB4261E-AFA7-1298-3C84-D33D700444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4263" y="4578350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92" name="Oval 30">
            <a:extLst>
              <a:ext uri="{FF2B5EF4-FFF2-40B4-BE49-F238E27FC236}">
                <a16:creationId xmlns:a16="http://schemas.microsoft.com/office/drawing/2014/main" id="{C973F8B9-399B-17E2-2E7D-967946D76F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5238" y="39878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93" name="Oval 31">
            <a:extLst>
              <a:ext uri="{FF2B5EF4-FFF2-40B4-BE49-F238E27FC236}">
                <a16:creationId xmlns:a16="http://schemas.microsoft.com/office/drawing/2014/main" id="{AB5EF6DC-9095-4A01-817E-52CDAF0332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8488" y="39878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94" name="Oval 32">
            <a:extLst>
              <a:ext uri="{FF2B5EF4-FFF2-40B4-BE49-F238E27FC236}">
                <a16:creationId xmlns:a16="http://schemas.microsoft.com/office/drawing/2014/main" id="{7BD48B7A-CD4B-72FC-FEB5-95C171A1C3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4913" y="39878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95" name="Oval 33">
            <a:extLst>
              <a:ext uri="{FF2B5EF4-FFF2-40B4-BE49-F238E27FC236}">
                <a16:creationId xmlns:a16="http://schemas.microsoft.com/office/drawing/2014/main" id="{EFE45E06-E921-FFAC-754B-622A38D52E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0" y="39878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96" name="Oval 34">
            <a:extLst>
              <a:ext uri="{FF2B5EF4-FFF2-40B4-BE49-F238E27FC236}">
                <a16:creationId xmlns:a16="http://schemas.microsoft.com/office/drawing/2014/main" id="{E7561776-5A7F-CCB5-1550-A5FA464D01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84588" y="39878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97" name="Oval 35">
            <a:extLst>
              <a:ext uri="{FF2B5EF4-FFF2-40B4-BE49-F238E27FC236}">
                <a16:creationId xmlns:a16="http://schemas.microsoft.com/office/drawing/2014/main" id="{0D576C05-FC09-1727-04B6-D69FD96B43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1988" y="39878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98" name="Oval 36">
            <a:extLst>
              <a:ext uri="{FF2B5EF4-FFF2-40B4-BE49-F238E27FC236}">
                <a16:creationId xmlns:a16="http://schemas.microsoft.com/office/drawing/2014/main" id="{6E1BA325-881D-D929-9003-C2A51F1E93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7838" y="39878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99" name="Oval 37">
            <a:extLst>
              <a:ext uri="{FF2B5EF4-FFF2-40B4-BE49-F238E27FC236}">
                <a16:creationId xmlns:a16="http://schemas.microsoft.com/office/drawing/2014/main" id="{50A453F2-64D2-4437-86BA-9D8783D8C7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4263" y="39878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0" name="Oval 38">
            <a:extLst>
              <a:ext uri="{FF2B5EF4-FFF2-40B4-BE49-F238E27FC236}">
                <a16:creationId xmlns:a16="http://schemas.microsoft.com/office/drawing/2014/main" id="{A1D0497F-CB3A-B4C0-8A5F-31B3DD15E8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5238" y="339883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1" name="Oval 39">
            <a:extLst>
              <a:ext uri="{FF2B5EF4-FFF2-40B4-BE49-F238E27FC236}">
                <a16:creationId xmlns:a16="http://schemas.microsoft.com/office/drawing/2014/main" id="{75D50A74-53C9-0685-9D56-BA57BD9E5E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8488" y="339883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2" name="Oval 40">
            <a:extLst>
              <a:ext uri="{FF2B5EF4-FFF2-40B4-BE49-F238E27FC236}">
                <a16:creationId xmlns:a16="http://schemas.microsoft.com/office/drawing/2014/main" id="{FA63D4BC-F43E-900E-8D0A-8ABF9E76B0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4913" y="339883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3" name="Oval 41">
            <a:extLst>
              <a:ext uri="{FF2B5EF4-FFF2-40B4-BE49-F238E27FC236}">
                <a16:creationId xmlns:a16="http://schemas.microsoft.com/office/drawing/2014/main" id="{5F68B014-7E8A-59AC-0BB2-7B7D8DB249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0" y="339883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4" name="Oval 42">
            <a:extLst>
              <a:ext uri="{FF2B5EF4-FFF2-40B4-BE49-F238E27FC236}">
                <a16:creationId xmlns:a16="http://schemas.microsoft.com/office/drawing/2014/main" id="{AE479AEA-4A48-763C-7732-B947261E9B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84588" y="339883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5" name="Oval 43">
            <a:extLst>
              <a:ext uri="{FF2B5EF4-FFF2-40B4-BE49-F238E27FC236}">
                <a16:creationId xmlns:a16="http://schemas.microsoft.com/office/drawing/2014/main" id="{0A3C9C21-05DB-8406-6FC3-F3A4032BA8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1988" y="339883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6" name="Oval 44">
            <a:extLst>
              <a:ext uri="{FF2B5EF4-FFF2-40B4-BE49-F238E27FC236}">
                <a16:creationId xmlns:a16="http://schemas.microsoft.com/office/drawing/2014/main" id="{603D9B1B-4978-C77E-EE2F-8A5715D395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7838" y="339883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7" name="Oval 45">
            <a:extLst>
              <a:ext uri="{FF2B5EF4-FFF2-40B4-BE49-F238E27FC236}">
                <a16:creationId xmlns:a16="http://schemas.microsoft.com/office/drawing/2014/main" id="{51FEF79D-4CDC-F3AA-9B66-B9C2E6AE64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4263" y="339883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8" name="Oval 46">
            <a:extLst>
              <a:ext uri="{FF2B5EF4-FFF2-40B4-BE49-F238E27FC236}">
                <a16:creationId xmlns:a16="http://schemas.microsoft.com/office/drawing/2014/main" id="{FDF7B38D-8E48-433E-4BB7-CB204D725E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5238" y="2809875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9" name="Oval 47">
            <a:extLst>
              <a:ext uri="{FF2B5EF4-FFF2-40B4-BE49-F238E27FC236}">
                <a16:creationId xmlns:a16="http://schemas.microsoft.com/office/drawing/2014/main" id="{6AF2179D-DA11-14BD-8C15-B0E3FEB2CB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8488" y="2809875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0" name="Oval 48">
            <a:extLst>
              <a:ext uri="{FF2B5EF4-FFF2-40B4-BE49-F238E27FC236}">
                <a16:creationId xmlns:a16="http://schemas.microsoft.com/office/drawing/2014/main" id="{D877726B-6AF9-ACC4-A30A-E06B727C83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4913" y="2809875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1" name="Oval 49">
            <a:extLst>
              <a:ext uri="{FF2B5EF4-FFF2-40B4-BE49-F238E27FC236}">
                <a16:creationId xmlns:a16="http://schemas.microsoft.com/office/drawing/2014/main" id="{42AB9145-5A3B-AD8F-899F-2A20A3D095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0" y="2809875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2" name="Oval 50">
            <a:extLst>
              <a:ext uri="{FF2B5EF4-FFF2-40B4-BE49-F238E27FC236}">
                <a16:creationId xmlns:a16="http://schemas.microsoft.com/office/drawing/2014/main" id="{1455FBDD-5C54-8BBB-939B-C270150E54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84588" y="2809875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3" name="Oval 51">
            <a:extLst>
              <a:ext uri="{FF2B5EF4-FFF2-40B4-BE49-F238E27FC236}">
                <a16:creationId xmlns:a16="http://schemas.microsoft.com/office/drawing/2014/main" id="{5AA5A4F5-3D42-49E7-7556-2F66C92F84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1988" y="2809875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4" name="Oval 52">
            <a:extLst>
              <a:ext uri="{FF2B5EF4-FFF2-40B4-BE49-F238E27FC236}">
                <a16:creationId xmlns:a16="http://schemas.microsoft.com/office/drawing/2014/main" id="{7CEA0A7B-6CBE-43EC-1AD4-90393FFDF7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7838" y="2809875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5" name="Oval 53">
            <a:extLst>
              <a:ext uri="{FF2B5EF4-FFF2-40B4-BE49-F238E27FC236}">
                <a16:creationId xmlns:a16="http://schemas.microsoft.com/office/drawing/2014/main" id="{CE65978F-22F3-12DE-63D2-0120BCA90D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4263" y="2809875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6" name="Oval 54">
            <a:extLst>
              <a:ext uri="{FF2B5EF4-FFF2-40B4-BE49-F238E27FC236}">
                <a16:creationId xmlns:a16="http://schemas.microsoft.com/office/drawing/2014/main" id="{D8CDF4D0-C29E-9BAB-5B9B-A32C044B53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5238" y="575945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7" name="Oval 55">
            <a:extLst>
              <a:ext uri="{FF2B5EF4-FFF2-40B4-BE49-F238E27FC236}">
                <a16:creationId xmlns:a16="http://schemas.microsoft.com/office/drawing/2014/main" id="{4718B34B-CAD1-FAC5-07AF-9EA7818530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8488" y="5757863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8" name="Oval 56">
            <a:extLst>
              <a:ext uri="{FF2B5EF4-FFF2-40B4-BE49-F238E27FC236}">
                <a16:creationId xmlns:a16="http://schemas.microsoft.com/office/drawing/2014/main" id="{81CC3C52-C468-D55A-1BC5-A20E7DC85E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3325" y="5757863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9" name="Oval 57">
            <a:extLst>
              <a:ext uri="{FF2B5EF4-FFF2-40B4-BE49-F238E27FC236}">
                <a16:creationId xmlns:a16="http://schemas.microsoft.com/office/drawing/2014/main" id="{88FC0F7E-0CEB-0191-17D1-DD5040AAFF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8163" y="5757863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0" name="Oval 58">
            <a:extLst>
              <a:ext uri="{FF2B5EF4-FFF2-40B4-BE49-F238E27FC236}">
                <a16:creationId xmlns:a16="http://schemas.microsoft.com/office/drawing/2014/main" id="{492213B4-3849-824E-E72D-ED4E1B7FA4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81413" y="5757863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1" name="Oval 59">
            <a:extLst>
              <a:ext uri="{FF2B5EF4-FFF2-40B4-BE49-F238E27FC236}">
                <a16:creationId xmlns:a16="http://schemas.microsoft.com/office/drawing/2014/main" id="{5A460614-0C7D-38F9-D629-FCEC776062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1988" y="5757863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2" name="Oval 60">
            <a:extLst>
              <a:ext uri="{FF2B5EF4-FFF2-40B4-BE49-F238E27FC236}">
                <a16:creationId xmlns:a16="http://schemas.microsoft.com/office/drawing/2014/main" id="{A5950F04-5135-C6D5-B1E4-009B25D29D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250" y="5757863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3" name="Oval 61">
            <a:extLst>
              <a:ext uri="{FF2B5EF4-FFF2-40B4-BE49-F238E27FC236}">
                <a16:creationId xmlns:a16="http://schemas.microsoft.com/office/drawing/2014/main" id="{3F47ECA8-CE4E-2F3F-3264-3DCDC073DC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2675" y="5757863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4" name="Oval 62">
            <a:extLst>
              <a:ext uri="{FF2B5EF4-FFF2-40B4-BE49-F238E27FC236}">
                <a16:creationId xmlns:a16="http://schemas.microsoft.com/office/drawing/2014/main" id="{D865DD60-4B98-EAC6-23A7-FB5A5F9C79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5238" y="22193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5" name="Oval 63">
            <a:extLst>
              <a:ext uri="{FF2B5EF4-FFF2-40B4-BE49-F238E27FC236}">
                <a16:creationId xmlns:a16="http://schemas.microsoft.com/office/drawing/2014/main" id="{C726B2A8-1C7D-BBA0-6F92-EC18FD5DEF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8488" y="22193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6" name="Oval 64">
            <a:extLst>
              <a:ext uri="{FF2B5EF4-FFF2-40B4-BE49-F238E27FC236}">
                <a16:creationId xmlns:a16="http://schemas.microsoft.com/office/drawing/2014/main" id="{15D69040-DD8D-06AB-74BF-18690C5B5C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3325" y="22193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7" name="Oval 65">
            <a:extLst>
              <a:ext uri="{FF2B5EF4-FFF2-40B4-BE49-F238E27FC236}">
                <a16:creationId xmlns:a16="http://schemas.microsoft.com/office/drawing/2014/main" id="{1826424D-A5A5-B5A6-916A-A547053672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0" y="22193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8" name="Oval 66">
            <a:extLst>
              <a:ext uri="{FF2B5EF4-FFF2-40B4-BE49-F238E27FC236}">
                <a16:creationId xmlns:a16="http://schemas.microsoft.com/office/drawing/2014/main" id="{829DA69A-E31D-25BC-8BD6-9ABF9CBD4F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83000" y="22193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9" name="Oval 67">
            <a:extLst>
              <a:ext uri="{FF2B5EF4-FFF2-40B4-BE49-F238E27FC236}">
                <a16:creationId xmlns:a16="http://schemas.microsoft.com/office/drawing/2014/main" id="{BDA8E01E-8CF6-0BAB-99D9-4F6B5DFD3A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1988" y="22193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30" name="Oval 68">
            <a:extLst>
              <a:ext uri="{FF2B5EF4-FFF2-40B4-BE49-F238E27FC236}">
                <a16:creationId xmlns:a16="http://schemas.microsoft.com/office/drawing/2014/main" id="{0F4DDAA0-0149-D02F-281E-6144E0CD5A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250" y="22193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31" name="Oval 69">
            <a:extLst>
              <a:ext uri="{FF2B5EF4-FFF2-40B4-BE49-F238E27FC236}">
                <a16:creationId xmlns:a16="http://schemas.microsoft.com/office/drawing/2014/main" id="{8341ECE9-DC2B-71C5-A047-6DD4F92A9D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2675" y="22193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32" name="Oval 70">
            <a:extLst>
              <a:ext uri="{FF2B5EF4-FFF2-40B4-BE49-F238E27FC236}">
                <a16:creationId xmlns:a16="http://schemas.microsoft.com/office/drawing/2014/main" id="{D6244C12-9A2D-C870-0E21-57ABD2F512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5238" y="16303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33" name="Oval 71">
            <a:extLst>
              <a:ext uri="{FF2B5EF4-FFF2-40B4-BE49-F238E27FC236}">
                <a16:creationId xmlns:a16="http://schemas.microsoft.com/office/drawing/2014/main" id="{9511B148-1063-D9AD-A809-996A5EE523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8488" y="16303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34" name="Oval 72">
            <a:extLst>
              <a:ext uri="{FF2B5EF4-FFF2-40B4-BE49-F238E27FC236}">
                <a16:creationId xmlns:a16="http://schemas.microsoft.com/office/drawing/2014/main" id="{A495440D-1A9D-5167-1DF6-A5E742BCE2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3325" y="1630363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35" name="Oval 73">
            <a:extLst>
              <a:ext uri="{FF2B5EF4-FFF2-40B4-BE49-F238E27FC236}">
                <a16:creationId xmlns:a16="http://schemas.microsoft.com/office/drawing/2014/main" id="{A7B77B75-25B5-4F93-66B8-FC8627E271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0" y="16303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36" name="Oval 74">
            <a:extLst>
              <a:ext uri="{FF2B5EF4-FFF2-40B4-BE49-F238E27FC236}">
                <a16:creationId xmlns:a16="http://schemas.microsoft.com/office/drawing/2014/main" id="{A55838F1-B99F-8FF0-4FA0-0BE0EE2CE2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83000" y="1630363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37" name="Oval 75">
            <a:extLst>
              <a:ext uri="{FF2B5EF4-FFF2-40B4-BE49-F238E27FC236}">
                <a16:creationId xmlns:a16="http://schemas.microsoft.com/office/drawing/2014/main" id="{92737B6C-7305-D8D4-90CE-CC6A9D613E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1988" y="16303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38" name="Oval 76">
            <a:extLst>
              <a:ext uri="{FF2B5EF4-FFF2-40B4-BE49-F238E27FC236}">
                <a16:creationId xmlns:a16="http://schemas.microsoft.com/office/drawing/2014/main" id="{31FE7F6C-70DD-AD74-661D-A7F7E22BDC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250" y="1630363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39" name="Oval 77">
            <a:extLst>
              <a:ext uri="{FF2B5EF4-FFF2-40B4-BE49-F238E27FC236}">
                <a16:creationId xmlns:a16="http://schemas.microsoft.com/office/drawing/2014/main" id="{EF1A614E-6B4D-5111-F909-78E8CA3820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2675" y="16303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40" name="Text Box 78">
            <a:extLst>
              <a:ext uri="{FF2B5EF4-FFF2-40B4-BE49-F238E27FC236}">
                <a16:creationId xmlns:a16="http://schemas.microsoft.com/office/drawing/2014/main" id="{3EC7BCA0-6C26-FC80-CC18-12A6551D7BC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993900" y="5759450"/>
            <a:ext cx="385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L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17841" name="Text Box 79">
            <a:extLst>
              <a:ext uri="{FF2B5EF4-FFF2-40B4-BE49-F238E27FC236}">
                <a16:creationId xmlns:a16="http://schemas.microsoft.com/office/drawing/2014/main" id="{F8F12869-F3AF-9489-4608-247321CA7A1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578100" y="575945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17842" name="Text Box 80">
            <a:extLst>
              <a:ext uri="{FF2B5EF4-FFF2-40B4-BE49-F238E27FC236}">
                <a16:creationId xmlns:a16="http://schemas.microsoft.com/office/drawing/2014/main" id="{43309220-864A-2058-83F8-609D71D5DF1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190875" y="5759450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S</a:t>
            </a:r>
            <a:r>
              <a:rPr lang="en-US" altLang="en-US" sz="1600" b="1" baseline="-25000"/>
              <a:t>1</a:t>
            </a:r>
            <a:endParaRPr lang="en-US" altLang="en-US" sz="1600" b="1"/>
          </a:p>
        </p:txBody>
      </p:sp>
      <p:sp>
        <p:nvSpPr>
          <p:cNvPr id="117843" name="Text Box 81">
            <a:extLst>
              <a:ext uri="{FF2B5EF4-FFF2-40B4-BE49-F238E27FC236}">
                <a16:creationId xmlns:a16="http://schemas.microsoft.com/office/drawing/2014/main" id="{AD02F6CE-FF28-5641-9820-7B75252DB98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88925" y="5278438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H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17844" name="Text Box 82">
            <a:extLst>
              <a:ext uri="{FF2B5EF4-FFF2-40B4-BE49-F238E27FC236}">
                <a16:creationId xmlns:a16="http://schemas.microsoft.com/office/drawing/2014/main" id="{F56722CA-8E9E-8051-E861-9D499318DDF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42875" y="4706938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P(s)</a:t>
            </a:r>
          </a:p>
        </p:txBody>
      </p:sp>
      <p:sp>
        <p:nvSpPr>
          <p:cNvPr id="117845" name="Text Box 83">
            <a:extLst>
              <a:ext uri="{FF2B5EF4-FFF2-40B4-BE49-F238E27FC236}">
                <a16:creationId xmlns:a16="http://schemas.microsoft.com/office/drawing/2014/main" id="{95F2DD9B-7D60-BD8C-6BCE-616699F4DB8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42875" y="236061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V(s)</a:t>
            </a:r>
          </a:p>
        </p:txBody>
      </p:sp>
      <p:sp>
        <p:nvSpPr>
          <p:cNvPr id="117846" name="Text Box 84">
            <a:extLst>
              <a:ext uri="{FF2B5EF4-FFF2-40B4-BE49-F238E27FC236}">
                <a16:creationId xmlns:a16="http://schemas.microsoft.com/office/drawing/2014/main" id="{ACC9AFD7-A77E-5AA0-D0E6-0A6004C0932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9563" y="1741488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T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17847" name="Text Box 85">
            <a:extLst>
              <a:ext uri="{FF2B5EF4-FFF2-40B4-BE49-F238E27FC236}">
                <a16:creationId xmlns:a16="http://schemas.microsoft.com/office/drawing/2014/main" id="{FB7379E8-B5EB-22D5-A937-83447519F7A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15913" y="4111625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L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17848" name="Text Box 86">
            <a:extLst>
              <a:ext uri="{FF2B5EF4-FFF2-40B4-BE49-F238E27FC236}">
                <a16:creationId xmlns:a16="http://schemas.microsoft.com/office/drawing/2014/main" id="{3F74EF40-A110-938E-5290-E6E3DDDC764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88925" y="3549650"/>
            <a:ext cx="407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17849" name="Text Box 87">
            <a:extLst>
              <a:ext uri="{FF2B5EF4-FFF2-40B4-BE49-F238E27FC236}">
                <a16:creationId xmlns:a16="http://schemas.microsoft.com/office/drawing/2014/main" id="{9B3E5D85-DA1D-446F-4D39-9A67AA069C5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0038" y="2943225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S</a:t>
            </a:r>
            <a:r>
              <a:rPr lang="en-US" altLang="en-US" sz="1600" b="1" baseline="-25000"/>
              <a:t>2</a:t>
            </a:r>
            <a:endParaRPr lang="en-US" altLang="en-US" sz="1600" b="1"/>
          </a:p>
        </p:txBody>
      </p:sp>
      <p:sp>
        <p:nvSpPr>
          <p:cNvPr id="117850" name="Text Box 88">
            <a:extLst>
              <a:ext uri="{FF2B5EF4-FFF2-40B4-BE49-F238E27FC236}">
                <a16:creationId xmlns:a16="http://schemas.microsoft.com/office/drawing/2014/main" id="{2B714928-D669-D06F-F34A-DE9D5F4119F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070100" y="3552825"/>
            <a:ext cx="15382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Unsafe region</a:t>
            </a:r>
          </a:p>
        </p:txBody>
      </p:sp>
      <p:sp>
        <p:nvSpPr>
          <p:cNvPr id="117851" name="Text Box 89">
            <a:extLst>
              <a:ext uri="{FF2B5EF4-FFF2-40B4-BE49-F238E27FC236}">
                <a16:creationId xmlns:a16="http://schemas.microsoft.com/office/drawing/2014/main" id="{82F4DECD-2D9D-2B6E-3789-F8A37726905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870075" y="2465388"/>
            <a:ext cx="185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Forbidden region</a:t>
            </a:r>
          </a:p>
        </p:txBody>
      </p:sp>
      <p:grpSp>
        <p:nvGrpSpPr>
          <p:cNvPr id="117852" name="Group 90">
            <a:extLst>
              <a:ext uri="{FF2B5EF4-FFF2-40B4-BE49-F238E27FC236}">
                <a16:creationId xmlns:a16="http://schemas.microsoft.com/office/drawing/2014/main" id="{93286D21-516F-BE0B-9354-0A39EA67E71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8175" y="5532438"/>
            <a:ext cx="4562475" cy="274637"/>
            <a:chOff x="638" y="3130"/>
            <a:chExt cx="3189" cy="192"/>
          </a:xfrm>
        </p:grpSpPr>
        <p:sp>
          <p:nvSpPr>
            <p:cNvPr id="117913" name="Text Box 91">
              <a:extLst>
                <a:ext uri="{FF2B5EF4-FFF2-40B4-BE49-F238E27FC236}">
                  <a16:creationId xmlns:a16="http://schemas.microsoft.com/office/drawing/2014/main" id="{D3869F53-AC4B-5CAD-6AC9-AB2CEFFC6A8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38" y="3130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914" name="Text Box 92">
              <a:extLst>
                <a:ext uri="{FF2B5EF4-FFF2-40B4-BE49-F238E27FC236}">
                  <a16:creationId xmlns:a16="http://schemas.microsoft.com/office/drawing/2014/main" id="{4F7D13F9-5811-A2DD-BE6D-7ABFC71B372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95" y="3130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915" name="Text Box 93">
              <a:extLst>
                <a:ext uri="{FF2B5EF4-FFF2-40B4-BE49-F238E27FC236}">
                  <a16:creationId xmlns:a16="http://schemas.microsoft.com/office/drawing/2014/main" id="{CDC0C76E-F6A2-98C1-6B99-AF94F9776CA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27" y="3130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16" name="Text Box 94">
              <a:extLst>
                <a:ext uri="{FF2B5EF4-FFF2-40B4-BE49-F238E27FC236}">
                  <a16:creationId xmlns:a16="http://schemas.microsoft.com/office/drawing/2014/main" id="{C2DF7EEB-8A83-AB92-E601-518C577541D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17" name="Text Box 95">
              <a:extLst>
                <a:ext uri="{FF2B5EF4-FFF2-40B4-BE49-F238E27FC236}">
                  <a16:creationId xmlns:a16="http://schemas.microsoft.com/office/drawing/2014/main" id="{DFD6134D-C706-C8E7-779F-1B3F9D6C85F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343" y="3130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18" name="Text Box 96">
              <a:extLst>
                <a:ext uri="{FF2B5EF4-FFF2-40B4-BE49-F238E27FC236}">
                  <a16:creationId xmlns:a16="http://schemas.microsoft.com/office/drawing/2014/main" id="{37B8DBAE-9CD7-1075-DEBD-487B997D562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775" y="3130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19" name="Text Box 97">
              <a:extLst>
                <a:ext uri="{FF2B5EF4-FFF2-40B4-BE49-F238E27FC236}">
                  <a16:creationId xmlns:a16="http://schemas.microsoft.com/office/drawing/2014/main" id="{65300C08-445D-AA87-E0E5-6B4B14667AF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207" y="3130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920" name="Text Box 98">
              <a:extLst>
                <a:ext uri="{FF2B5EF4-FFF2-40B4-BE49-F238E27FC236}">
                  <a16:creationId xmlns:a16="http://schemas.microsoft.com/office/drawing/2014/main" id="{81D41AC8-FCD9-48A1-3CD9-D25FC9E80E4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639" y="3130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</p:grpSp>
      <p:grpSp>
        <p:nvGrpSpPr>
          <p:cNvPr id="117853" name="Group 99">
            <a:extLst>
              <a:ext uri="{FF2B5EF4-FFF2-40B4-BE49-F238E27FC236}">
                <a16:creationId xmlns:a16="http://schemas.microsoft.com/office/drawing/2014/main" id="{93FBB1C9-1BA7-B7C9-A5B4-B1AC37A79CB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1513" y="4886325"/>
            <a:ext cx="4562475" cy="274638"/>
            <a:chOff x="615" y="2679"/>
            <a:chExt cx="3189" cy="192"/>
          </a:xfrm>
        </p:grpSpPr>
        <p:sp>
          <p:nvSpPr>
            <p:cNvPr id="117905" name="Text Box 100">
              <a:extLst>
                <a:ext uri="{FF2B5EF4-FFF2-40B4-BE49-F238E27FC236}">
                  <a16:creationId xmlns:a16="http://schemas.microsoft.com/office/drawing/2014/main" id="{71E1A743-C4BE-A279-EE39-4445C12CA49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15" y="2679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906" name="Text Box 101">
              <a:extLst>
                <a:ext uri="{FF2B5EF4-FFF2-40B4-BE49-F238E27FC236}">
                  <a16:creationId xmlns:a16="http://schemas.microsoft.com/office/drawing/2014/main" id="{F6A5E498-869F-995F-A374-F3306E2F7D3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72" y="2679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907" name="Text Box 102">
              <a:extLst>
                <a:ext uri="{FF2B5EF4-FFF2-40B4-BE49-F238E27FC236}">
                  <a16:creationId xmlns:a16="http://schemas.microsoft.com/office/drawing/2014/main" id="{26853C6C-05D9-3DA4-F7FC-D15E6326EF3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04" y="2679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08" name="Text Box 103">
              <a:extLst>
                <a:ext uri="{FF2B5EF4-FFF2-40B4-BE49-F238E27FC236}">
                  <a16:creationId xmlns:a16="http://schemas.microsoft.com/office/drawing/2014/main" id="{C70CA26C-F313-3BB1-E04F-C426BF516D2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09" name="Text Box 104">
              <a:extLst>
                <a:ext uri="{FF2B5EF4-FFF2-40B4-BE49-F238E27FC236}">
                  <a16:creationId xmlns:a16="http://schemas.microsoft.com/office/drawing/2014/main" id="{0C9FADB6-B8A6-6EF7-EB5C-B8C5BC62580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321" y="2679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10" name="Text Box 105">
              <a:extLst>
                <a:ext uri="{FF2B5EF4-FFF2-40B4-BE49-F238E27FC236}">
                  <a16:creationId xmlns:a16="http://schemas.microsoft.com/office/drawing/2014/main" id="{7742EBB0-7BF0-ED6A-8E8E-1F13409C4F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752" y="2679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11" name="Text Box 106">
              <a:extLst>
                <a:ext uri="{FF2B5EF4-FFF2-40B4-BE49-F238E27FC236}">
                  <a16:creationId xmlns:a16="http://schemas.microsoft.com/office/drawing/2014/main" id="{BCAC8FD3-2759-3955-8221-E72542A3D32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184" y="2679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912" name="Text Box 107">
              <a:extLst>
                <a:ext uri="{FF2B5EF4-FFF2-40B4-BE49-F238E27FC236}">
                  <a16:creationId xmlns:a16="http://schemas.microsoft.com/office/drawing/2014/main" id="{8D32E021-C8BC-743F-8F69-F20F647BE68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617" y="2679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</p:grpSp>
      <p:sp>
        <p:nvSpPr>
          <p:cNvPr id="117854" name="Text Box 108">
            <a:extLst>
              <a:ext uri="{FF2B5EF4-FFF2-40B4-BE49-F238E27FC236}">
                <a16:creationId xmlns:a16="http://schemas.microsoft.com/office/drawing/2014/main" id="{34B28340-47B0-457F-8C00-AE92DA85CB3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1513" y="4337050"/>
            <a:ext cx="268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55" name="Text Box 109">
            <a:extLst>
              <a:ext uri="{FF2B5EF4-FFF2-40B4-BE49-F238E27FC236}">
                <a16:creationId xmlns:a16="http://schemas.microsoft.com/office/drawing/2014/main" id="{E2A67456-6D6E-D5F3-467E-47E8D3830A4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25563" y="4337050"/>
            <a:ext cx="268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56" name="Text Box 110">
            <a:extLst>
              <a:ext uri="{FF2B5EF4-FFF2-40B4-BE49-F238E27FC236}">
                <a16:creationId xmlns:a16="http://schemas.microsoft.com/office/drawing/2014/main" id="{32A9E305-C4B9-E8C5-2D28-72A72420B7A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917700" y="4295775"/>
            <a:ext cx="3190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57" name="Text Box 111">
            <a:extLst>
              <a:ext uri="{FF2B5EF4-FFF2-40B4-BE49-F238E27FC236}">
                <a16:creationId xmlns:a16="http://schemas.microsoft.com/office/drawing/2014/main" id="{9AF24B09-AA77-A057-BD6B-8A8FD47B6B5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459038" y="4295775"/>
            <a:ext cx="319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58" name="Text Box 112">
            <a:extLst>
              <a:ext uri="{FF2B5EF4-FFF2-40B4-BE49-F238E27FC236}">
                <a16:creationId xmlns:a16="http://schemas.microsoft.com/office/drawing/2014/main" id="{3F3785D2-B322-E3B8-D513-F58EB018E61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994025" y="4295775"/>
            <a:ext cx="3190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59" name="Text Box 113">
            <a:extLst>
              <a:ext uri="{FF2B5EF4-FFF2-40B4-BE49-F238E27FC236}">
                <a16:creationId xmlns:a16="http://schemas.microsoft.com/office/drawing/2014/main" id="{686E7E80-F389-0AB6-7C19-3A900D84758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405188" y="4295775"/>
            <a:ext cx="319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60" name="Text Box 114">
            <a:extLst>
              <a:ext uri="{FF2B5EF4-FFF2-40B4-BE49-F238E27FC236}">
                <a16:creationId xmlns:a16="http://schemas.microsoft.com/office/drawing/2014/main" id="{1029A452-D72D-9A29-CE70-9098210C657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346575" y="433705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61" name="Text Box 115">
            <a:extLst>
              <a:ext uri="{FF2B5EF4-FFF2-40B4-BE49-F238E27FC236}">
                <a16:creationId xmlns:a16="http://schemas.microsoft.com/office/drawing/2014/main" id="{E70AA2EC-990F-4839-FE2F-DFC534CC3F0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965700" y="433705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62" name="Text Box 116">
            <a:extLst>
              <a:ext uri="{FF2B5EF4-FFF2-40B4-BE49-F238E27FC236}">
                <a16:creationId xmlns:a16="http://schemas.microsoft.com/office/drawing/2014/main" id="{E97ED6E9-F22A-BD6F-6B24-2E788797FBE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6275" y="3719513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63" name="Text Box 117">
            <a:extLst>
              <a:ext uri="{FF2B5EF4-FFF2-40B4-BE49-F238E27FC236}">
                <a16:creationId xmlns:a16="http://schemas.microsoft.com/office/drawing/2014/main" id="{40058F8C-0E92-3EE1-BA9F-1EC3BBF4B7B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28738" y="3719513"/>
            <a:ext cx="268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64" name="Text Box 118">
            <a:extLst>
              <a:ext uri="{FF2B5EF4-FFF2-40B4-BE49-F238E27FC236}">
                <a16:creationId xmlns:a16="http://schemas.microsoft.com/office/drawing/2014/main" id="{B103A6DB-F056-555F-9349-9E3D661EF0A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922463" y="3856038"/>
            <a:ext cx="3190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65" name="Text Box 119">
            <a:extLst>
              <a:ext uri="{FF2B5EF4-FFF2-40B4-BE49-F238E27FC236}">
                <a16:creationId xmlns:a16="http://schemas.microsoft.com/office/drawing/2014/main" id="{29916EB5-2A6F-6C0F-5758-636BAFB3816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470150" y="3856038"/>
            <a:ext cx="3190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66" name="Text Box 120">
            <a:extLst>
              <a:ext uri="{FF2B5EF4-FFF2-40B4-BE49-F238E27FC236}">
                <a16:creationId xmlns:a16="http://schemas.microsoft.com/office/drawing/2014/main" id="{BDFC151A-5E71-52AA-172D-8A7C188EE9B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87688" y="3856038"/>
            <a:ext cx="3190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67" name="Text Box 121">
            <a:extLst>
              <a:ext uri="{FF2B5EF4-FFF2-40B4-BE49-F238E27FC236}">
                <a16:creationId xmlns:a16="http://schemas.microsoft.com/office/drawing/2014/main" id="{9FE2E4FE-1060-BAF5-9721-22612B38239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405188" y="3856038"/>
            <a:ext cx="3190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68" name="Text Box 122">
            <a:extLst>
              <a:ext uri="{FF2B5EF4-FFF2-40B4-BE49-F238E27FC236}">
                <a16:creationId xmlns:a16="http://schemas.microsoft.com/office/drawing/2014/main" id="{F804BB84-A32B-0B6E-AABF-69C87839174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349750" y="3719513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69" name="Text Box 123">
            <a:extLst>
              <a:ext uri="{FF2B5EF4-FFF2-40B4-BE49-F238E27FC236}">
                <a16:creationId xmlns:a16="http://schemas.microsoft.com/office/drawing/2014/main" id="{FA45688B-D315-0996-3A54-970D439298A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967288" y="3719513"/>
            <a:ext cx="268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70" name="Text Box 124">
            <a:extLst>
              <a:ext uri="{FF2B5EF4-FFF2-40B4-BE49-F238E27FC236}">
                <a16:creationId xmlns:a16="http://schemas.microsoft.com/office/drawing/2014/main" id="{9A504B1E-526D-B7C5-2437-FCB53F82680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6275" y="31702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71" name="Text Box 125">
            <a:extLst>
              <a:ext uri="{FF2B5EF4-FFF2-40B4-BE49-F238E27FC236}">
                <a16:creationId xmlns:a16="http://schemas.microsoft.com/office/drawing/2014/main" id="{4A6073AA-5D46-DA6C-76FE-9D5DD2C959D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28738" y="3170238"/>
            <a:ext cx="268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72" name="Text Box 126">
            <a:extLst>
              <a:ext uri="{FF2B5EF4-FFF2-40B4-BE49-F238E27FC236}">
                <a16:creationId xmlns:a16="http://schemas.microsoft.com/office/drawing/2014/main" id="{DB89EDA0-DB9E-B948-11AB-D7F6588EB5E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884363" y="3265488"/>
            <a:ext cx="3190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73" name="Text Box 127">
            <a:extLst>
              <a:ext uri="{FF2B5EF4-FFF2-40B4-BE49-F238E27FC236}">
                <a16:creationId xmlns:a16="http://schemas.microsoft.com/office/drawing/2014/main" id="{8DE6D7AB-18E6-2E13-90F4-9406E6B0C92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466975" y="3265488"/>
            <a:ext cx="3190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74" name="Text Box 128">
            <a:extLst>
              <a:ext uri="{FF2B5EF4-FFF2-40B4-BE49-F238E27FC236}">
                <a16:creationId xmlns:a16="http://schemas.microsoft.com/office/drawing/2014/main" id="{48FBF6AF-8338-6712-7321-E90D2320D6F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84513" y="3265488"/>
            <a:ext cx="3190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75" name="Text Box 129">
            <a:extLst>
              <a:ext uri="{FF2B5EF4-FFF2-40B4-BE49-F238E27FC236}">
                <a16:creationId xmlns:a16="http://schemas.microsoft.com/office/drawing/2014/main" id="{D4ADA1B6-C788-B639-DE81-15A70BFD501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405188" y="3265488"/>
            <a:ext cx="3190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76" name="Text Box 130">
            <a:extLst>
              <a:ext uri="{FF2B5EF4-FFF2-40B4-BE49-F238E27FC236}">
                <a16:creationId xmlns:a16="http://schemas.microsoft.com/office/drawing/2014/main" id="{EBEC4C72-9170-D2C9-DB6B-0271B0B4C43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349750" y="31702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77" name="Text Box 131">
            <a:extLst>
              <a:ext uri="{FF2B5EF4-FFF2-40B4-BE49-F238E27FC236}">
                <a16:creationId xmlns:a16="http://schemas.microsoft.com/office/drawing/2014/main" id="{E7E80753-C607-C690-4785-81B3CA0B75B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967288" y="3170238"/>
            <a:ext cx="268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78" name="Text Box 132">
            <a:extLst>
              <a:ext uri="{FF2B5EF4-FFF2-40B4-BE49-F238E27FC236}">
                <a16:creationId xmlns:a16="http://schemas.microsoft.com/office/drawing/2014/main" id="{A5140314-8829-C216-A05E-16FFCCE735A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1513" y="2579688"/>
            <a:ext cx="268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79" name="Text Box 133">
            <a:extLst>
              <a:ext uri="{FF2B5EF4-FFF2-40B4-BE49-F238E27FC236}">
                <a16:creationId xmlns:a16="http://schemas.microsoft.com/office/drawing/2014/main" id="{F5F60D3B-857C-6234-B4A2-6955C1C0F74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25563" y="2579688"/>
            <a:ext cx="268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80" name="Text Box 134">
            <a:extLst>
              <a:ext uri="{FF2B5EF4-FFF2-40B4-BE49-F238E27FC236}">
                <a16:creationId xmlns:a16="http://schemas.microsoft.com/office/drawing/2014/main" id="{6D8AEF32-5C65-E224-1469-4F15A791BDA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893888" y="2825750"/>
            <a:ext cx="319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81" name="Text Box 135">
            <a:extLst>
              <a:ext uri="{FF2B5EF4-FFF2-40B4-BE49-F238E27FC236}">
                <a16:creationId xmlns:a16="http://schemas.microsoft.com/office/drawing/2014/main" id="{8A22F71E-E845-910A-29EC-A0444A6B3B4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319338" y="2825750"/>
            <a:ext cx="319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82" name="Text Box 136">
            <a:extLst>
              <a:ext uri="{FF2B5EF4-FFF2-40B4-BE49-F238E27FC236}">
                <a16:creationId xmlns:a16="http://schemas.microsoft.com/office/drawing/2014/main" id="{901A9FAD-2E9C-6E6E-4623-2AACE8F7174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936875" y="2825750"/>
            <a:ext cx="3190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83" name="Text Box 137">
            <a:extLst>
              <a:ext uri="{FF2B5EF4-FFF2-40B4-BE49-F238E27FC236}">
                <a16:creationId xmlns:a16="http://schemas.microsoft.com/office/drawing/2014/main" id="{BEADCC3F-C17E-A342-822C-883BD55B330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405188" y="2825750"/>
            <a:ext cx="319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-1</a:t>
            </a:r>
          </a:p>
        </p:txBody>
      </p:sp>
      <p:sp>
        <p:nvSpPr>
          <p:cNvPr id="117884" name="Text Box 138">
            <a:extLst>
              <a:ext uri="{FF2B5EF4-FFF2-40B4-BE49-F238E27FC236}">
                <a16:creationId xmlns:a16="http://schemas.microsoft.com/office/drawing/2014/main" id="{45745EFA-65A7-544E-581E-9042464C5FB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346575" y="257968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sp>
        <p:nvSpPr>
          <p:cNvPr id="117885" name="Text Box 139">
            <a:extLst>
              <a:ext uri="{FF2B5EF4-FFF2-40B4-BE49-F238E27FC236}">
                <a16:creationId xmlns:a16="http://schemas.microsoft.com/office/drawing/2014/main" id="{209DAC8D-A905-6C20-1447-C2232A56799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965700" y="257968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/>
              <a:t>0</a:t>
            </a:r>
          </a:p>
        </p:txBody>
      </p:sp>
      <p:grpSp>
        <p:nvGrpSpPr>
          <p:cNvPr id="117886" name="Group 140">
            <a:extLst>
              <a:ext uri="{FF2B5EF4-FFF2-40B4-BE49-F238E27FC236}">
                <a16:creationId xmlns:a16="http://schemas.microsoft.com/office/drawing/2014/main" id="{CB38C163-C4C6-A4BF-349F-7DDE6A45F5D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1513" y="2001838"/>
            <a:ext cx="4562475" cy="274637"/>
            <a:chOff x="661" y="663"/>
            <a:chExt cx="3189" cy="192"/>
          </a:xfrm>
        </p:grpSpPr>
        <p:sp>
          <p:nvSpPr>
            <p:cNvPr id="117897" name="Text Box 141">
              <a:extLst>
                <a:ext uri="{FF2B5EF4-FFF2-40B4-BE49-F238E27FC236}">
                  <a16:creationId xmlns:a16="http://schemas.microsoft.com/office/drawing/2014/main" id="{7E7BFDE5-931D-B329-9EB0-202A6D3221B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1" y="663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898" name="Text Box 142">
              <a:extLst>
                <a:ext uri="{FF2B5EF4-FFF2-40B4-BE49-F238E27FC236}">
                  <a16:creationId xmlns:a16="http://schemas.microsoft.com/office/drawing/2014/main" id="{746E7DB7-5213-776C-91F8-5513F254776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118" y="663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899" name="Text Box 143">
              <a:extLst>
                <a:ext uri="{FF2B5EF4-FFF2-40B4-BE49-F238E27FC236}">
                  <a16:creationId xmlns:a16="http://schemas.microsoft.com/office/drawing/2014/main" id="{FEE3CE14-77F0-4D6B-4564-B60186AE17C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50" y="663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00" name="Text Box 144">
              <a:extLst>
                <a:ext uri="{FF2B5EF4-FFF2-40B4-BE49-F238E27FC236}">
                  <a16:creationId xmlns:a16="http://schemas.microsoft.com/office/drawing/2014/main" id="{A041826E-AC96-20D4-F0D9-6BEDFE486B1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01" name="Text Box 145">
              <a:extLst>
                <a:ext uri="{FF2B5EF4-FFF2-40B4-BE49-F238E27FC236}">
                  <a16:creationId xmlns:a16="http://schemas.microsoft.com/office/drawing/2014/main" id="{BE81DD90-C086-952D-0B9B-96EBACDE8F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367" y="663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02" name="Text Box 146">
              <a:extLst>
                <a:ext uri="{FF2B5EF4-FFF2-40B4-BE49-F238E27FC236}">
                  <a16:creationId xmlns:a16="http://schemas.microsoft.com/office/drawing/2014/main" id="{3020E05D-2B04-DEC9-1D93-A5DFFDF8D57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798" y="663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903" name="Text Box 147">
              <a:extLst>
                <a:ext uri="{FF2B5EF4-FFF2-40B4-BE49-F238E27FC236}">
                  <a16:creationId xmlns:a16="http://schemas.microsoft.com/office/drawing/2014/main" id="{A152AC41-CFB3-0950-4D33-8A5A4F139CD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230" y="663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904" name="Text Box 148">
              <a:extLst>
                <a:ext uri="{FF2B5EF4-FFF2-40B4-BE49-F238E27FC236}">
                  <a16:creationId xmlns:a16="http://schemas.microsoft.com/office/drawing/2014/main" id="{EA338B56-1806-CDB0-72B2-6F67E978580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663" y="663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</p:grpSp>
      <p:grpSp>
        <p:nvGrpSpPr>
          <p:cNvPr id="117887" name="Group 149">
            <a:extLst>
              <a:ext uri="{FF2B5EF4-FFF2-40B4-BE49-F238E27FC236}">
                <a16:creationId xmlns:a16="http://schemas.microsoft.com/office/drawing/2014/main" id="{2D26AE81-66BA-5508-B21B-AD93497372C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1513" y="1384300"/>
            <a:ext cx="4562475" cy="274638"/>
            <a:chOff x="661" y="231"/>
            <a:chExt cx="3189" cy="192"/>
          </a:xfrm>
        </p:grpSpPr>
        <p:sp>
          <p:nvSpPr>
            <p:cNvPr id="117889" name="Text Box 150">
              <a:extLst>
                <a:ext uri="{FF2B5EF4-FFF2-40B4-BE49-F238E27FC236}">
                  <a16:creationId xmlns:a16="http://schemas.microsoft.com/office/drawing/2014/main" id="{B34BA5A0-6BBF-4FBE-03D1-D59B7DFE3ED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1" y="231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890" name="Text Box 151">
              <a:extLst>
                <a:ext uri="{FF2B5EF4-FFF2-40B4-BE49-F238E27FC236}">
                  <a16:creationId xmlns:a16="http://schemas.microsoft.com/office/drawing/2014/main" id="{A332A257-8819-59D9-D5F9-E7D29501403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118" y="231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891" name="Text Box 152">
              <a:extLst>
                <a:ext uri="{FF2B5EF4-FFF2-40B4-BE49-F238E27FC236}">
                  <a16:creationId xmlns:a16="http://schemas.microsoft.com/office/drawing/2014/main" id="{A9243F56-C16A-8435-4112-A72AC3B91EC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50" y="231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892" name="Text Box 153">
              <a:extLst>
                <a:ext uri="{FF2B5EF4-FFF2-40B4-BE49-F238E27FC236}">
                  <a16:creationId xmlns:a16="http://schemas.microsoft.com/office/drawing/2014/main" id="{C4D9643C-CADD-4DD1-22D7-54A3353092D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893" name="Text Box 154">
              <a:extLst>
                <a:ext uri="{FF2B5EF4-FFF2-40B4-BE49-F238E27FC236}">
                  <a16:creationId xmlns:a16="http://schemas.microsoft.com/office/drawing/2014/main" id="{82AEACBB-46AD-BBFA-C691-954E51D212C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367" y="231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894" name="Text Box 155">
              <a:extLst>
                <a:ext uri="{FF2B5EF4-FFF2-40B4-BE49-F238E27FC236}">
                  <a16:creationId xmlns:a16="http://schemas.microsoft.com/office/drawing/2014/main" id="{20848A56-F7D4-1DA5-5EBA-159E3A30C3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798" y="231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0</a:t>
              </a:r>
            </a:p>
          </p:txBody>
        </p:sp>
        <p:sp>
          <p:nvSpPr>
            <p:cNvPr id="117895" name="Text Box 156">
              <a:extLst>
                <a:ext uri="{FF2B5EF4-FFF2-40B4-BE49-F238E27FC236}">
                  <a16:creationId xmlns:a16="http://schemas.microsoft.com/office/drawing/2014/main" id="{B613405E-2EDD-7AFB-21FB-0070C7F5195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230" y="231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  <p:sp>
          <p:nvSpPr>
            <p:cNvPr id="117896" name="Text Box 157">
              <a:extLst>
                <a:ext uri="{FF2B5EF4-FFF2-40B4-BE49-F238E27FC236}">
                  <a16:creationId xmlns:a16="http://schemas.microsoft.com/office/drawing/2014/main" id="{64935731-5237-20F7-C4D1-7AC4ACA9CAA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663" y="231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/>
                <a:t>1</a:t>
              </a:r>
            </a:p>
          </p:txBody>
        </p:sp>
      </p:grpSp>
      <p:sp>
        <p:nvSpPr>
          <p:cNvPr id="117888" name="Text Box 158">
            <a:extLst>
              <a:ext uri="{FF2B5EF4-FFF2-40B4-BE49-F238E27FC236}">
                <a16:creationId xmlns:a16="http://schemas.microsoft.com/office/drawing/2014/main" id="{9F145241-2A1F-A1EC-7A56-2F7F6D973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29313"/>
            <a:ext cx="75882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1">
                <a:latin typeface="Verdana" panose="020B0604030504040204" pitchFamily="34" charset="0"/>
              </a:rPr>
              <a:t>Initially</a:t>
            </a:r>
          </a:p>
          <a:p>
            <a:pPr algn="ctr"/>
            <a:r>
              <a:rPr lang="en-US" altLang="en-US" sz="1000" b="1">
                <a:latin typeface="Verdana" panose="020B0604030504040204" pitchFamily="34" charset="0"/>
              </a:rPr>
              <a:t>s = 1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Date Placeholder 2">
            <a:extLst>
              <a:ext uri="{FF2B5EF4-FFF2-40B4-BE49-F238E27FC236}">
                <a16:creationId xmlns:a16="http://schemas.microsoft.com/office/drawing/2014/main" id="{DEF379C0-4F16-C5B1-66F4-FA3FC06C6E1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401CD1C-5E8C-364A-9AE5-0D1018D0C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19811" name="Slide Number Placeholder 4">
            <a:extLst>
              <a:ext uri="{FF2B5EF4-FFF2-40B4-BE49-F238E27FC236}">
                <a16:creationId xmlns:a16="http://schemas.microsoft.com/office/drawing/2014/main" id="{A2E6AB4A-71C4-258A-9EA9-E3884F3E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571B24-27E5-448F-8A89-A07F3A0F7C44}" type="slidenum">
              <a:rPr lang="en-US" altLang="en-US">
                <a:latin typeface="Arial" panose="020B0604020202020204" pitchFamily="34" charset="0"/>
              </a:rPr>
              <a:pPr/>
              <a:t>61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9812" name="Rectangle 4">
            <a:extLst>
              <a:ext uri="{FF2B5EF4-FFF2-40B4-BE49-F238E27FC236}">
                <a16:creationId xmlns:a16="http://schemas.microsoft.com/office/drawing/2014/main" id="{6D94F393-C737-E3E9-06AD-1FDD088FF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POSIX Semaphores</a:t>
            </a:r>
          </a:p>
        </p:txBody>
      </p:sp>
      <p:sp>
        <p:nvSpPr>
          <p:cNvPr id="119813" name="Text Box 3">
            <a:extLst>
              <a:ext uri="{FF2B5EF4-FFF2-40B4-BE49-F238E27FC236}">
                <a16:creationId xmlns:a16="http://schemas.microsoft.com/office/drawing/2014/main" id="{1FD84B41-D8CB-6291-0A07-572E4A877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1316038"/>
            <a:ext cx="7991475" cy="46767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 i="1">
                <a:latin typeface="Courier New" panose="02070309020205020404" pitchFamily="49" charset="0"/>
              </a:rPr>
              <a:t>/* Initialize semaphore sem to value */</a:t>
            </a:r>
          </a:p>
          <a:p>
            <a:r>
              <a:rPr lang="en-US" altLang="en-US" sz="1600" b="1" i="1">
                <a:latin typeface="Courier New" panose="02070309020205020404" pitchFamily="49" charset="0"/>
              </a:rPr>
              <a:t>/* pshared=0 if thread, pshared=1 if process (shared memory)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Sem_init(sem_t *sem, int pshared, unsigned int value)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if (sem_init(sem, pshared, value) &lt; 0)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unix_error("Sem_init");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 i="1">
                <a:latin typeface="Courier New" panose="02070309020205020404" pitchFamily="49" charset="0"/>
              </a:rPr>
              <a:t>/* P operation on semaphore sem */</a:t>
            </a:r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P(sem_t *sem)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if (sem_wait(sem))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unix_error("P");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 i="1">
                <a:latin typeface="Courier New" panose="02070309020205020404" pitchFamily="49" charset="0"/>
              </a:rPr>
              <a:t>/* V operation on semaphore sem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V(sem_t *sem)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if (sem_post(sem))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unix_error("V");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Date Placeholder 3">
            <a:extLst>
              <a:ext uri="{FF2B5EF4-FFF2-40B4-BE49-F238E27FC236}">
                <a16:creationId xmlns:a16="http://schemas.microsoft.com/office/drawing/2014/main" id="{0660936A-CC31-6723-61FF-38A918CC44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809E9-20BF-7A4A-8F12-B136F65D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21859" name="Slide Number Placeholder 5">
            <a:extLst>
              <a:ext uri="{FF2B5EF4-FFF2-40B4-BE49-F238E27FC236}">
                <a16:creationId xmlns:a16="http://schemas.microsoft.com/office/drawing/2014/main" id="{32227178-26FF-8B55-CD1A-E9C1F892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39E65D-560B-40A2-A602-CD45A1E52029}" type="slidenum">
              <a:rPr lang="en-US" altLang="en-US">
                <a:latin typeface="Arial" panose="020B0604020202020204" pitchFamily="34" charset="0"/>
              </a:rPr>
              <a:pPr/>
              <a:t>62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1860" name="Rectangle 2">
            <a:extLst>
              <a:ext uri="{FF2B5EF4-FFF2-40B4-BE49-F238E27FC236}">
                <a16:creationId xmlns:a16="http://schemas.microsoft.com/office/drawing/2014/main" id="{0E84FC95-1250-D1DF-8F79-19D8D9BF1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US" altLang="en-US"/>
              <a:t>goodcnt.c Sharing With POSIX Semaphores</a:t>
            </a:r>
          </a:p>
        </p:txBody>
      </p:sp>
      <p:sp>
        <p:nvSpPr>
          <p:cNvPr id="121861" name="Text Box 3">
            <a:extLst>
              <a:ext uri="{FF2B5EF4-FFF2-40B4-BE49-F238E27FC236}">
                <a16:creationId xmlns:a16="http://schemas.microsoft.com/office/drawing/2014/main" id="{4DBD01D8-FB01-676D-5868-AD24E60BF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5" y="1304925"/>
            <a:ext cx="6108700" cy="49244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unsigned int cnt; // counter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sem_t sem;        // semaphore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int main(void)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Sem_init(&amp;sem, 0, 1); // sem=1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// Create 2 threads and wait; code omitted.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if (cnt != (unsigned)NITERS * 2)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printf("BOOM! cnt=%d\n", cnt);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else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printf("OK cnt=%d\n", cnt);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*count(void *arg) { // thread routine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(int i = 0; i &lt; NITERS; i++)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P(&amp;sem);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cnt++;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V(&amp;sem);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4">
            <a:extLst>
              <a:ext uri="{FF2B5EF4-FFF2-40B4-BE49-F238E27FC236}">
                <a16:creationId xmlns:a16="http://schemas.microsoft.com/office/drawing/2014/main" id="{CAA0953D-7229-32F6-BFFF-0C8E32A66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/>
              <a:t>Crucial concept: Thread Safety</a:t>
            </a:r>
          </a:p>
        </p:txBody>
      </p:sp>
      <p:sp>
        <p:nvSpPr>
          <p:cNvPr id="123906" name="Rectangle 5">
            <a:extLst>
              <a:ext uri="{FF2B5EF4-FFF2-40B4-BE49-F238E27FC236}">
                <a16:creationId xmlns:a16="http://schemas.microsoft.com/office/drawing/2014/main" id="{452F156D-FA17-2A7D-0A54-303ACCB3C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Functions called from a thread (without external synchronization) must be </a:t>
            </a:r>
            <a:r>
              <a:rPr lang="en-US" altLang="en-US" i="1">
                <a:solidFill>
                  <a:srgbClr val="C00000"/>
                </a:solidFill>
              </a:rPr>
              <a:t>thread-safe</a:t>
            </a:r>
          </a:p>
          <a:p>
            <a:pPr lvl="1" eaLnBrk="1" hangingPunct="1"/>
            <a:r>
              <a:rPr lang="en-US" altLang="en-US"/>
              <a:t>Meaning: it must always produce correct results when called repeatedly from multiple concurrent threads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Some examples of thread-unsafe functions:</a:t>
            </a:r>
          </a:p>
          <a:p>
            <a:pPr lvl="1" eaLnBrk="1" hangingPunct="1"/>
            <a:r>
              <a:rPr lang="en-US" altLang="en-US"/>
              <a:t>Failing to protect shared variables</a:t>
            </a:r>
          </a:p>
          <a:p>
            <a:pPr lvl="1" eaLnBrk="1" hangingPunct="1"/>
            <a:r>
              <a:rPr lang="en-US" altLang="en-US"/>
              <a:t>Relying on persistent state across invocations</a:t>
            </a:r>
          </a:p>
          <a:p>
            <a:pPr lvl="1" eaLnBrk="1" hangingPunct="1"/>
            <a:r>
              <a:rPr lang="en-US" altLang="en-US"/>
              <a:t>Returning a pointer to a static variable</a:t>
            </a:r>
          </a:p>
          <a:p>
            <a:pPr lvl="1" eaLnBrk="1" hangingPunct="1"/>
            <a:r>
              <a:rPr lang="en-US" altLang="en-US"/>
              <a:t>Calling thread-unsafe functions</a:t>
            </a:r>
          </a:p>
        </p:txBody>
      </p:sp>
      <p:sp>
        <p:nvSpPr>
          <p:cNvPr id="123907" name="Date Placeholder 3">
            <a:extLst>
              <a:ext uri="{FF2B5EF4-FFF2-40B4-BE49-F238E27FC236}">
                <a16:creationId xmlns:a16="http://schemas.microsoft.com/office/drawing/2014/main" id="{42691A1F-AE54-45A2-0289-ADDC8071EAE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23908" name="Slide Number Placeholder 4">
            <a:extLst>
              <a:ext uri="{FF2B5EF4-FFF2-40B4-BE49-F238E27FC236}">
                <a16:creationId xmlns:a16="http://schemas.microsoft.com/office/drawing/2014/main" id="{A89AA7CE-EB8F-660F-4CF5-1596964C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A80479-4EFD-44AF-A339-FB0EC08AB3D2}" type="slidenum">
              <a:rPr lang="en-US" altLang="en-US">
                <a:latin typeface="Arial" panose="020B0604020202020204" pitchFamily="34" charset="0"/>
              </a:rPr>
              <a:pPr/>
              <a:t>63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07E95-82D2-1C44-A02E-59777E3C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>
            <a:extLst>
              <a:ext uri="{FF2B5EF4-FFF2-40B4-BE49-F238E27FC236}">
                <a16:creationId xmlns:a16="http://schemas.microsoft.com/office/drawing/2014/main" id="{C4DB7474-1752-BCE0-9EE5-41080DACD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pPr eaLnBrk="1" hangingPunct="1"/>
            <a:r>
              <a:rPr lang="en-US" altLang="en-US" sz="2800"/>
              <a:t>Thread-Unsafe Functions (Class 1)</a:t>
            </a:r>
          </a:p>
        </p:txBody>
      </p:sp>
      <p:sp>
        <p:nvSpPr>
          <p:cNvPr id="125954" name="Rectangle 3">
            <a:extLst>
              <a:ext uri="{FF2B5EF4-FFF2-40B4-BE49-F238E27FC236}">
                <a16:creationId xmlns:a16="http://schemas.microsoft.com/office/drawing/2014/main" id="{5D92DA68-C04D-04FC-2160-416194D52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Failing to protect shared variables</a:t>
            </a:r>
          </a:p>
          <a:p>
            <a:pPr lvl="1" eaLnBrk="1" hangingPunct="1"/>
            <a:r>
              <a:rPr lang="en-US" altLang="en-US"/>
              <a:t>Fix: Use P and V semaphore operations</a:t>
            </a:r>
          </a:p>
          <a:p>
            <a:pPr lvl="1" eaLnBrk="1" hangingPunct="1"/>
            <a:r>
              <a:rPr lang="en-US" altLang="en-US"/>
              <a:t>Example: </a:t>
            </a:r>
            <a:r>
              <a:rPr lang="en-US" altLang="en-US">
                <a:latin typeface="Courier New" panose="02070309020205020404" pitchFamily="49" charset="0"/>
              </a:rPr>
              <a:t>goodcnt.c</a:t>
            </a:r>
            <a:endParaRPr lang="en-US" altLang="en-US"/>
          </a:p>
          <a:p>
            <a:pPr lvl="1" eaLnBrk="1" hangingPunct="1"/>
            <a:r>
              <a:rPr lang="en-US" altLang="en-US"/>
              <a:t>Issue: Synchronization operations will slow down code</a:t>
            </a:r>
          </a:p>
          <a:p>
            <a:pPr lvl="2" eaLnBrk="1" hangingPunct="1"/>
            <a:r>
              <a:rPr lang="en-US" altLang="en-US"/>
              <a:t>e.g., </a:t>
            </a:r>
            <a:r>
              <a:rPr lang="en-US" altLang="en-US">
                <a:latin typeface="Courier New" panose="02070309020205020404" pitchFamily="49" charset="0"/>
              </a:rPr>
              <a:t>badcnt</a:t>
            </a:r>
            <a:r>
              <a:rPr lang="en-US" altLang="en-US"/>
              <a:t> requires 0.5s, </a:t>
            </a:r>
            <a:r>
              <a:rPr lang="en-US" altLang="en-US">
                <a:latin typeface="Courier New" panose="02070309020205020404" pitchFamily="49" charset="0"/>
              </a:rPr>
              <a:t>goodcnt</a:t>
            </a:r>
            <a:r>
              <a:rPr lang="en-US" altLang="en-US"/>
              <a:t> requires 7.9s</a:t>
            </a:r>
          </a:p>
          <a:p>
            <a:pPr eaLnBrk="1" hangingPunct="1"/>
            <a:endParaRPr lang="en-US" altLang="en-US" i="1"/>
          </a:p>
          <a:p>
            <a:pPr eaLnBrk="1" hangingPunct="1"/>
            <a:endParaRPr lang="en-US" altLang="en-US"/>
          </a:p>
        </p:txBody>
      </p:sp>
      <p:sp>
        <p:nvSpPr>
          <p:cNvPr id="125955" name="Date Placeholder 3">
            <a:extLst>
              <a:ext uri="{FF2B5EF4-FFF2-40B4-BE49-F238E27FC236}">
                <a16:creationId xmlns:a16="http://schemas.microsoft.com/office/drawing/2014/main" id="{63A5EF7B-5A5E-5DBD-68E5-E05C0B6F5D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25956" name="Slide Number Placeholder 4">
            <a:extLst>
              <a:ext uri="{FF2B5EF4-FFF2-40B4-BE49-F238E27FC236}">
                <a16:creationId xmlns:a16="http://schemas.microsoft.com/office/drawing/2014/main" id="{9FE3F048-F112-4688-71E7-061224CBA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714954-0D01-4E72-BEF7-3B6F5A603B9D}" type="slidenum">
              <a:rPr lang="en-US" altLang="en-US">
                <a:latin typeface="Arial" panose="020B0604020202020204" pitchFamily="34" charset="0"/>
              </a:rPr>
              <a:pPr/>
              <a:t>64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E03D5-D0F6-E34B-900E-3730AFA07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>
            <a:extLst>
              <a:ext uri="{FF2B5EF4-FFF2-40B4-BE49-F238E27FC236}">
                <a16:creationId xmlns:a16="http://schemas.microsoft.com/office/drawing/2014/main" id="{9F25053B-5D32-79E8-4ACB-74BE38861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493713"/>
            <a:ext cx="7340600" cy="573087"/>
          </a:xfrm>
        </p:spPr>
        <p:txBody>
          <a:bodyPr/>
          <a:lstStyle/>
          <a:p>
            <a:pPr eaLnBrk="1" hangingPunct="1"/>
            <a:r>
              <a:rPr lang="en-US" altLang="en-US" sz="2800"/>
              <a:t>Thread-Unsafe Functions (Class 2)</a:t>
            </a:r>
          </a:p>
        </p:txBody>
      </p:sp>
      <p:sp>
        <p:nvSpPr>
          <p:cNvPr id="128002" name="Rectangle 3">
            <a:extLst>
              <a:ext uri="{FF2B5EF4-FFF2-40B4-BE49-F238E27FC236}">
                <a16:creationId xmlns:a16="http://schemas.microsoft.com/office/drawing/2014/main" id="{8A3FCA8E-2AE4-1F7C-3045-1683C59A8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548688" cy="1979612"/>
          </a:xfrm>
        </p:spPr>
        <p:txBody>
          <a:bodyPr/>
          <a:lstStyle/>
          <a:p>
            <a:pPr eaLnBrk="1" hangingPunct="1"/>
            <a:r>
              <a:rPr lang="en-US" altLang="en-US"/>
              <a:t>Relying on persistent state across multiple function invocations</a:t>
            </a:r>
          </a:p>
          <a:p>
            <a:pPr lvl="1" eaLnBrk="1" hangingPunct="1"/>
            <a:r>
              <a:rPr lang="en-US" altLang="en-US"/>
              <a:t>Example: Random number generator (RNG) that relies on static state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28003" name="Rectangle 4">
            <a:extLst>
              <a:ext uri="{FF2B5EF4-FFF2-40B4-BE49-F238E27FC236}">
                <a16:creationId xmlns:a16="http://schemas.microsoft.com/office/drawing/2014/main" id="{9C1721D6-BAAB-D338-247C-85048F2BC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6726238" cy="3200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rand: return pseudo-random integer on 0..32767 */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static unsigned int next = 1;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int rand(void)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next = next*1103515245 + 12345;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(unsigned int)(next/65536) % 32768;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srand: set seed for rand() */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srand(unsigned int seed)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next = seed;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128004" name="Date Placeholder 4">
            <a:extLst>
              <a:ext uri="{FF2B5EF4-FFF2-40B4-BE49-F238E27FC236}">
                <a16:creationId xmlns:a16="http://schemas.microsoft.com/office/drawing/2014/main" id="{FC310ADB-9F52-16FE-C5C6-7875C6ACA4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28005" name="Slide Number Placeholder 5">
            <a:extLst>
              <a:ext uri="{FF2B5EF4-FFF2-40B4-BE49-F238E27FC236}">
                <a16:creationId xmlns:a16="http://schemas.microsoft.com/office/drawing/2014/main" id="{9D7074A3-E199-6C22-A19D-FB3F9156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266982-C3AB-400C-AFE1-2F52B77FEA72}" type="slidenum">
              <a:rPr lang="en-US" altLang="en-US">
                <a:latin typeface="Arial" panose="020B0604020202020204" pitchFamily="34" charset="0"/>
              </a:rPr>
              <a:pPr/>
              <a:t>65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A7C83FB-65BF-C14C-B950-7A3ACF15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Date Placeholder 3">
            <a:extLst>
              <a:ext uri="{FF2B5EF4-FFF2-40B4-BE49-F238E27FC236}">
                <a16:creationId xmlns:a16="http://schemas.microsoft.com/office/drawing/2014/main" id="{E00A4F1E-E65F-991A-9C46-01BF058EBC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F30D861-A2BA-E542-A2B5-4843F68A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30051" name="Slide Number Placeholder 5">
            <a:extLst>
              <a:ext uri="{FF2B5EF4-FFF2-40B4-BE49-F238E27FC236}">
                <a16:creationId xmlns:a16="http://schemas.microsoft.com/office/drawing/2014/main" id="{F5016865-B6E9-EE88-12C2-C70425C7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6CC99D-7790-4483-B798-4E61D267E9AF}" type="slidenum">
              <a:rPr lang="en-US" altLang="en-US">
                <a:latin typeface="Arial" panose="020B0604020202020204" pitchFamily="34" charset="0"/>
              </a:rPr>
              <a:pPr/>
              <a:t>66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0052" name="Rectangle 2">
            <a:extLst>
              <a:ext uri="{FF2B5EF4-FFF2-40B4-BE49-F238E27FC236}">
                <a16:creationId xmlns:a16="http://schemas.microsoft.com/office/drawing/2014/main" id="{324776D4-9B65-3167-8698-330E24C92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3" y="3124200"/>
            <a:ext cx="2514600" cy="1905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0053" name="Rectangle 10">
            <a:extLst>
              <a:ext uri="{FF2B5EF4-FFF2-40B4-BE49-F238E27FC236}">
                <a16:creationId xmlns:a16="http://schemas.microsoft.com/office/drawing/2014/main" id="{0587D99C-8677-2EB8-25D7-A77372BB1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Reentrant Functions</a:t>
            </a:r>
          </a:p>
        </p:txBody>
      </p:sp>
      <p:sp>
        <p:nvSpPr>
          <p:cNvPr id="130054" name="Rectangle 11">
            <a:extLst>
              <a:ext uri="{FF2B5EF4-FFF2-40B4-BE49-F238E27FC236}">
                <a16:creationId xmlns:a16="http://schemas.microsoft.com/office/drawing/2014/main" id="{8CF0EF56-F0B3-AA50-BFD7-2C60DA07C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A function is reentrant iff it accesses no shared variables when called from multiple threads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Reentrant functions are a proper subset of the set of thread-safe functions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30055" name="Oval 5">
            <a:extLst>
              <a:ext uri="{FF2B5EF4-FFF2-40B4-BE49-F238E27FC236}">
                <a16:creationId xmlns:a16="http://schemas.microsoft.com/office/drawing/2014/main" id="{9EDF6722-5423-34B2-27C1-1E6F1F41C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5213" y="3810000"/>
            <a:ext cx="1524000" cy="1143000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Reentrant</a:t>
            </a:r>
          </a:p>
          <a:p>
            <a:pPr algn="ctr"/>
            <a:r>
              <a:rPr lang="en-US" altLang="en-US" sz="1600" b="1"/>
              <a:t>functions</a:t>
            </a:r>
          </a:p>
        </p:txBody>
      </p:sp>
      <p:sp>
        <p:nvSpPr>
          <p:cNvPr id="130056" name="Text Box 6">
            <a:extLst>
              <a:ext uri="{FF2B5EF4-FFF2-40B4-BE49-F238E27FC236}">
                <a16:creationId xmlns:a16="http://schemas.microsoft.com/office/drawing/2014/main" id="{E3D0D63D-A518-E3B3-4E9E-D1DDCD276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2819400"/>
            <a:ext cx="1416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All functions</a:t>
            </a:r>
          </a:p>
        </p:txBody>
      </p:sp>
      <p:sp>
        <p:nvSpPr>
          <p:cNvPr id="130057" name="Rectangle 7">
            <a:extLst>
              <a:ext uri="{FF2B5EF4-FFF2-40B4-BE49-F238E27FC236}">
                <a16:creationId xmlns:a16="http://schemas.microsoft.com/office/drawing/2014/main" id="{5FCDA3F1-1330-9B7F-E8D7-15A95FF86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3124200"/>
            <a:ext cx="2514600" cy="1905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0058" name="Text Box 8">
            <a:extLst>
              <a:ext uri="{FF2B5EF4-FFF2-40B4-BE49-F238E27FC236}">
                <a16:creationId xmlns:a16="http://schemas.microsoft.com/office/drawing/2014/main" id="{29DE9971-E205-98BA-5827-40C808A2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3733800"/>
            <a:ext cx="1582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Thread-unsafe</a:t>
            </a:r>
          </a:p>
          <a:p>
            <a:pPr algn="ctr"/>
            <a:r>
              <a:rPr lang="en-US" altLang="en-US" sz="1600" b="1"/>
              <a:t>functions</a:t>
            </a:r>
          </a:p>
        </p:txBody>
      </p:sp>
      <p:sp>
        <p:nvSpPr>
          <p:cNvPr id="130059" name="Text Box 9">
            <a:extLst>
              <a:ext uri="{FF2B5EF4-FFF2-40B4-BE49-F238E27FC236}">
                <a16:creationId xmlns:a16="http://schemas.microsoft.com/office/drawing/2014/main" id="{424F1DC8-F754-63F5-33B2-DFB7E23CE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3124200"/>
            <a:ext cx="1335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Thread-safe</a:t>
            </a:r>
          </a:p>
          <a:p>
            <a:pPr algn="ctr"/>
            <a:r>
              <a:rPr lang="en-US" altLang="en-US" sz="1600" b="1"/>
              <a:t>functions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>
            <a:extLst>
              <a:ext uri="{FF2B5EF4-FFF2-40B4-BE49-F238E27FC236}">
                <a16:creationId xmlns:a16="http://schemas.microsoft.com/office/drawing/2014/main" id="{C89E51AA-1361-8E79-0C83-DBB2604A3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125" y="493713"/>
            <a:ext cx="7340600" cy="573087"/>
          </a:xfrm>
        </p:spPr>
        <p:txBody>
          <a:bodyPr/>
          <a:lstStyle/>
          <a:p>
            <a:pPr eaLnBrk="1" hangingPunct="1"/>
            <a:r>
              <a:rPr lang="en-US" altLang="en-US"/>
              <a:t>Making Thread-Safe RNG</a:t>
            </a:r>
          </a:p>
        </p:txBody>
      </p:sp>
      <p:sp>
        <p:nvSpPr>
          <p:cNvPr id="132098" name="Rectangle 3">
            <a:extLst>
              <a:ext uri="{FF2B5EF4-FFF2-40B4-BE49-F238E27FC236}">
                <a16:creationId xmlns:a16="http://schemas.microsoft.com/office/drawing/2014/main" id="{E0225F4E-7B98-6835-F138-16FBE5425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548688" cy="1979612"/>
          </a:xfrm>
        </p:spPr>
        <p:txBody>
          <a:bodyPr/>
          <a:lstStyle/>
          <a:p>
            <a:pPr eaLnBrk="1" hangingPunct="1"/>
            <a:r>
              <a:rPr lang="en-US" altLang="en-US"/>
              <a:t>Pass state as part of argument</a:t>
            </a:r>
          </a:p>
          <a:p>
            <a:pPr lvl="1" eaLnBrk="1" hangingPunct="1"/>
            <a:r>
              <a:rPr lang="en-US" altLang="en-US"/>
              <a:t>and, thereby, eliminate static state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Consequence: programmer using rand_r must maintain seed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132099" name="Rectangle 4">
            <a:extLst>
              <a:ext uri="{FF2B5EF4-FFF2-40B4-BE49-F238E27FC236}">
                <a16:creationId xmlns:a16="http://schemas.microsoft.com/office/drawing/2014/main" id="{389BC566-9E90-3600-AF6A-007C6F738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73313"/>
            <a:ext cx="6850063" cy="19700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rand - return pseudo-random integer on 0..32767 */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int rand_r(int *nextp)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*nextp = *nextp*1103515245 + 12345;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(unsigned int)(*nextp/65536) % 32768;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 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</p:txBody>
      </p:sp>
      <p:sp>
        <p:nvSpPr>
          <p:cNvPr id="132100" name="Date Placeholder 4">
            <a:extLst>
              <a:ext uri="{FF2B5EF4-FFF2-40B4-BE49-F238E27FC236}">
                <a16:creationId xmlns:a16="http://schemas.microsoft.com/office/drawing/2014/main" id="{E3DF6A3F-401F-488D-403E-4258533F11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32101" name="Slide Number Placeholder 5">
            <a:extLst>
              <a:ext uri="{FF2B5EF4-FFF2-40B4-BE49-F238E27FC236}">
                <a16:creationId xmlns:a16="http://schemas.microsoft.com/office/drawing/2014/main" id="{FA4FBBF6-3C54-DE2B-1585-FA0EAA29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722BC2-70D2-436E-A6FE-0D3E9A0624AC}" type="slidenum">
              <a:rPr lang="en-US" altLang="en-US">
                <a:latin typeface="Arial" panose="020B0604020202020204" pitchFamily="34" charset="0"/>
              </a:rPr>
              <a:pPr/>
              <a:t>67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9840846-FB92-CB44-B626-4D3D6B97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>
            <a:extLst>
              <a:ext uri="{FF2B5EF4-FFF2-40B4-BE49-F238E27FC236}">
                <a16:creationId xmlns:a16="http://schemas.microsoft.com/office/drawing/2014/main" id="{17B8FB3E-EA92-CBFD-D91B-9F53E097F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49263"/>
            <a:ext cx="7340600" cy="573087"/>
          </a:xfrm>
        </p:spPr>
        <p:txBody>
          <a:bodyPr/>
          <a:lstStyle/>
          <a:p>
            <a:pPr eaLnBrk="1" hangingPunct="1"/>
            <a:r>
              <a:rPr lang="en-US" altLang="en-US" sz="2800"/>
              <a:t>Thread-Unsafe Functions (Class 3)</a:t>
            </a:r>
          </a:p>
        </p:txBody>
      </p:sp>
      <p:sp>
        <p:nvSpPr>
          <p:cNvPr id="855043" name="Rectangle 3">
            <a:extLst>
              <a:ext uri="{FF2B5EF4-FFF2-40B4-BE49-F238E27FC236}">
                <a16:creationId xmlns:a16="http://schemas.microsoft.com/office/drawing/2014/main" id="{32515810-314E-67F9-52A6-05DD52506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0200" y="1079500"/>
            <a:ext cx="4089400" cy="5549900"/>
          </a:xfrm>
        </p:spPr>
        <p:txBody>
          <a:bodyPr/>
          <a:lstStyle/>
          <a:p>
            <a:pPr eaLnBrk="1" hangingPunct="1"/>
            <a:r>
              <a:rPr lang="en-US" altLang="en-US"/>
              <a:t>Returning a ptr to a </a:t>
            </a:r>
            <a:r>
              <a:rPr lang="en-US" altLang="en-US">
                <a:latin typeface="Courier New" panose="02070309020205020404" pitchFamily="49" charset="0"/>
              </a:rPr>
              <a:t>static </a:t>
            </a:r>
            <a:r>
              <a:rPr lang="en-US" altLang="en-US"/>
              <a:t>variable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Fixes: </a:t>
            </a:r>
          </a:p>
          <a:p>
            <a:pPr lvl="1" eaLnBrk="1" hangingPunct="1"/>
            <a:r>
              <a:rPr lang="en-US" altLang="en-US"/>
              <a:t>1. Rewrite code so caller passes pointer to </a:t>
            </a:r>
            <a:r>
              <a:rPr lang="en-US" altLang="en-US">
                <a:latin typeface="Courier New" panose="02070309020205020404" pitchFamily="49" charset="0"/>
              </a:rPr>
              <a:t>struct</a:t>
            </a:r>
            <a:endParaRPr lang="en-US" altLang="en-US"/>
          </a:p>
          <a:p>
            <a:pPr marL="1144588" lvl="3" indent="-230188" eaLnBrk="1" hangingPunct="1"/>
            <a:r>
              <a:rPr lang="en-US" altLang="en-US"/>
              <a:t>Issue: Requires changes in caller and callee</a:t>
            </a:r>
          </a:p>
          <a:p>
            <a:pPr lvl="1" eaLnBrk="1" hangingPunct="1"/>
            <a:r>
              <a:rPr lang="en-US" altLang="en-US"/>
              <a:t>2. </a:t>
            </a:r>
            <a:r>
              <a:rPr lang="en-US" altLang="en-US" i="1">
                <a:solidFill>
                  <a:srgbClr val="C00000"/>
                </a:solidFill>
              </a:rPr>
              <a:t>Lock-and-copy</a:t>
            </a:r>
            <a:endParaRPr lang="en-US" altLang="en-US">
              <a:solidFill>
                <a:srgbClr val="C00000"/>
              </a:solidFill>
            </a:endParaRPr>
          </a:p>
          <a:p>
            <a:pPr marL="1144588" lvl="3" indent="-230188" eaLnBrk="1" hangingPunct="1"/>
            <a:r>
              <a:rPr lang="en-US" altLang="en-US"/>
              <a:t>Issue: Requires only simple changes in caller (and none in  callee)</a:t>
            </a:r>
          </a:p>
          <a:p>
            <a:pPr marL="1144588" lvl="3" indent="-230188" eaLnBrk="1" hangingPunct="1"/>
            <a:r>
              <a:rPr lang="en-US" altLang="en-US"/>
              <a:t>However, caller must free memory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855044" name="Text Box 4">
            <a:extLst>
              <a:ext uri="{FF2B5EF4-FFF2-40B4-BE49-F238E27FC236}">
                <a16:creationId xmlns:a16="http://schemas.microsoft.com/office/drawing/2014/main" id="{2417783D-A4EB-A451-3961-728B5B944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48000"/>
            <a:ext cx="3763963" cy="4921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hostp = Malloc(...);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gethostbyname_r(name, hostp);</a:t>
            </a:r>
          </a:p>
        </p:txBody>
      </p:sp>
      <p:sp>
        <p:nvSpPr>
          <p:cNvPr id="134148" name="Text Box 5">
            <a:extLst>
              <a:ext uri="{FF2B5EF4-FFF2-40B4-BE49-F238E27FC236}">
                <a16:creationId xmlns:a16="http://schemas.microsoft.com/office/drawing/2014/main" id="{73954A68-D353-2320-7DF6-6A2646A27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219200"/>
            <a:ext cx="3763963" cy="1724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struct hostent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*gethostbyname(char name)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static struct hostent h;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&lt;contact DNS and fill in h&gt;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return &amp;h;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55046" name="Text Box 6">
            <a:extLst>
              <a:ext uri="{FF2B5EF4-FFF2-40B4-BE49-F238E27FC236}">
                <a16:creationId xmlns:a16="http://schemas.microsoft.com/office/drawing/2014/main" id="{759AA5F7-DCE7-A1F3-83CC-BABBCF52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733800"/>
            <a:ext cx="4381500" cy="27082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struct hostent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*gethostbyname_ts(char *name)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struct hostent *q = Malloc(...);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struct hostent *p;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P(&amp;mutex);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lock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 = gethostbyname(name);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*q = *p; 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copy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V(&amp;mutex);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return q;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4150" name="Date Placeholder 6">
            <a:extLst>
              <a:ext uri="{FF2B5EF4-FFF2-40B4-BE49-F238E27FC236}">
                <a16:creationId xmlns:a16="http://schemas.microsoft.com/office/drawing/2014/main" id="{BF342E04-DB58-4228-E106-04480AE98C7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34151" name="Slide Number Placeholder 7">
            <a:extLst>
              <a:ext uri="{FF2B5EF4-FFF2-40B4-BE49-F238E27FC236}">
                <a16:creationId xmlns:a16="http://schemas.microsoft.com/office/drawing/2014/main" id="{4C85EEB6-1773-C7B4-0AF1-FA204AE6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8E2EC820-5056-406E-A993-049BDE9FA6D8}" type="slidenum">
              <a:rPr lang="en-US" altLang="en-US">
                <a:latin typeface="Arial" panose="020B0604020202020204" pitchFamily="34" charset="0"/>
              </a:rPr>
              <a:pPr/>
              <a:t>68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357C230-63F7-FB4B-8BB6-8BACD791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5044" grpId="0" animBg="1"/>
      <p:bldP spid="85504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>
            <a:extLst>
              <a:ext uri="{FF2B5EF4-FFF2-40B4-BE49-F238E27FC236}">
                <a16:creationId xmlns:a16="http://schemas.microsoft.com/office/drawing/2014/main" id="{EE3778CF-887B-960A-1C0C-F9B727BD4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848600" cy="573087"/>
          </a:xfrm>
        </p:spPr>
        <p:txBody>
          <a:bodyPr/>
          <a:lstStyle/>
          <a:p>
            <a:pPr eaLnBrk="1" hangingPunct="1"/>
            <a:r>
              <a:rPr lang="en-US" altLang="en-US" sz="2800"/>
              <a:t>Thread-Unsafe Functions (Class 4)</a:t>
            </a:r>
          </a:p>
        </p:txBody>
      </p:sp>
      <p:sp>
        <p:nvSpPr>
          <p:cNvPr id="136194" name="Rectangle 3">
            <a:extLst>
              <a:ext uri="{FF2B5EF4-FFF2-40B4-BE49-F238E27FC236}">
                <a16:creationId xmlns:a16="http://schemas.microsoft.com/office/drawing/2014/main" id="{642CD058-6BFA-638C-4D8D-D8AA44D1D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6713" y="1252538"/>
            <a:ext cx="8548687" cy="5224462"/>
          </a:xfrm>
        </p:spPr>
        <p:txBody>
          <a:bodyPr/>
          <a:lstStyle/>
          <a:p>
            <a:pPr eaLnBrk="1" hangingPunct="1"/>
            <a:r>
              <a:rPr lang="en-US" altLang="en-US"/>
              <a:t>Calling thread-unsafe functions</a:t>
            </a:r>
          </a:p>
          <a:p>
            <a:pPr lvl="1" eaLnBrk="1" hangingPunct="1"/>
            <a:r>
              <a:rPr lang="en-US" altLang="en-US"/>
              <a:t>Calling one thread-unsafe function makes the entire function that calls it thread-unsafe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Fix: Modify the function so it calls only thread-safe functions </a:t>
            </a:r>
            <a:r>
              <a:rPr lang="en-US" altLang="en-US">
                <a:sym typeface="Wingdings" panose="05000000000000000000" pitchFamily="2" charset="2"/>
              </a:rPr>
              <a:t></a:t>
            </a:r>
            <a:endParaRPr lang="en-US" altLang="en-US"/>
          </a:p>
        </p:txBody>
      </p:sp>
      <p:sp>
        <p:nvSpPr>
          <p:cNvPr id="136195" name="Date Placeholder 3">
            <a:extLst>
              <a:ext uri="{FF2B5EF4-FFF2-40B4-BE49-F238E27FC236}">
                <a16:creationId xmlns:a16="http://schemas.microsoft.com/office/drawing/2014/main" id="{8F60E467-57D9-3E99-4347-719ED8D0B06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36196" name="Slide Number Placeholder 4">
            <a:extLst>
              <a:ext uri="{FF2B5EF4-FFF2-40B4-BE49-F238E27FC236}">
                <a16:creationId xmlns:a16="http://schemas.microsoft.com/office/drawing/2014/main" id="{EB9C5514-0E33-F53F-4E44-8A525F3D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BD8178-F089-494A-A5C2-C91FFB8BFE69}" type="slidenum">
              <a:rPr lang="en-US" altLang="en-US">
                <a:latin typeface="Arial" panose="020B0604020202020204" pitchFamily="34" charset="0"/>
              </a:rPr>
              <a:pPr/>
              <a:t>69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D6B83-2543-4145-B05B-70BC7725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1">
            <a:extLst>
              <a:ext uri="{FF2B5EF4-FFF2-40B4-BE49-F238E27FC236}">
                <a16:creationId xmlns:a16="http://schemas.microsoft.com/office/drawing/2014/main" id="{666D304F-03B1-0C06-80C8-B60A99B44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7459" name="Text Box 2">
            <a:extLst>
              <a:ext uri="{FF2B5EF4-FFF2-40B4-BE49-F238E27FC236}">
                <a16:creationId xmlns:a16="http://schemas.microsoft.com/office/drawing/2014/main" id="{A381E86C-3D74-7844-FC4D-7411CE9E3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Networking</a:t>
            </a:r>
          </a:p>
        </p:txBody>
      </p:sp>
      <p:sp>
        <p:nvSpPr>
          <p:cNvPr id="147460" name="Text Box 3">
            <a:extLst>
              <a:ext uri="{FF2B5EF4-FFF2-40B4-BE49-F238E27FC236}">
                <a16:creationId xmlns:a16="http://schemas.microsoft.com/office/drawing/2014/main" id="{35FC4638-F34E-6387-2262-D8E03D8BD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1101221-3669-4D7E-B58B-E29C64ED9A68}" type="slidenum">
              <a:rPr lang="en-US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7461" name="Text Box 4">
            <a:extLst>
              <a:ext uri="{FF2B5EF4-FFF2-40B4-BE49-F238E27FC236}">
                <a16:creationId xmlns:a16="http://schemas.microsoft.com/office/drawing/2014/main" id="{76DF0928-0095-DBA7-47D6-9DDEF2A44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>
                <a:solidFill>
                  <a:srgbClr val="660033"/>
                </a:solidFill>
              </a:rPr>
              <a:t>Proxies</a:t>
            </a:r>
          </a:p>
        </p:txBody>
      </p:sp>
      <p:sp>
        <p:nvSpPr>
          <p:cNvPr id="147462" name="Text Box 5">
            <a:extLst>
              <a:ext uri="{FF2B5EF4-FFF2-40B4-BE49-F238E27FC236}">
                <a16:creationId xmlns:a16="http://schemas.microsoft.com/office/drawing/2014/main" id="{6D8C4D4C-12B4-1567-1C85-B17E8FB6E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74625" indent="-173038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636588" indent="-29051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/>
              <a:t>A </a:t>
            </a:r>
            <a:r>
              <a:rPr lang="en-US" altLang="en-US" i="1"/>
              <a:t>proxy</a:t>
            </a:r>
            <a:r>
              <a:rPr lang="en-US" altLang="en-US"/>
              <a:t> is an intermediary between a client and an origin server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To the client, the proxy acts like a server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To the server, the proxy acts like a client</a:t>
            </a:r>
          </a:p>
        </p:txBody>
      </p:sp>
      <p:sp>
        <p:nvSpPr>
          <p:cNvPr id="147463" name="Oval 6">
            <a:extLst>
              <a:ext uri="{FF2B5EF4-FFF2-40B4-BE49-F238E27FC236}">
                <a16:creationId xmlns:a16="http://schemas.microsoft.com/office/drawing/2014/main" id="{0213C206-E3EE-DA7E-6759-D6223F26A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24225"/>
            <a:ext cx="1065213" cy="989013"/>
          </a:xfrm>
          <a:prstGeom prst="ellipse">
            <a:avLst/>
          </a:prstGeom>
          <a:solidFill>
            <a:srgbClr val="FF99CC"/>
          </a:solidFill>
          <a:ln w="126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Client</a:t>
            </a:r>
          </a:p>
        </p:txBody>
      </p:sp>
      <p:sp>
        <p:nvSpPr>
          <p:cNvPr id="147464" name="Oval 7">
            <a:extLst>
              <a:ext uri="{FF2B5EF4-FFF2-40B4-BE49-F238E27FC236}">
                <a16:creationId xmlns:a16="http://schemas.microsoft.com/office/drawing/2014/main" id="{0380DA45-9D4D-C9CC-6C84-ACFF8F457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24225"/>
            <a:ext cx="1065213" cy="989013"/>
          </a:xfrm>
          <a:prstGeom prst="ellipse">
            <a:avLst/>
          </a:prstGeom>
          <a:solidFill>
            <a:srgbClr val="CCFFFF"/>
          </a:solidFill>
          <a:ln w="126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147465" name="Oval 8">
            <a:extLst>
              <a:ext uri="{FF2B5EF4-FFF2-40B4-BE49-F238E27FC236}">
                <a16:creationId xmlns:a16="http://schemas.microsoft.com/office/drawing/2014/main" id="{96E04685-FC5D-ADF2-EE40-BFA19113E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988" y="3322638"/>
            <a:ext cx="1065212" cy="989012"/>
          </a:xfrm>
          <a:prstGeom prst="ellipse">
            <a:avLst/>
          </a:prstGeom>
          <a:solidFill>
            <a:srgbClr val="FF99CC"/>
          </a:solidFill>
          <a:ln w="126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Origin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Server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E5362E0A-0497-206F-04AD-B3890A227287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124200"/>
            <a:ext cx="2055813" cy="425450"/>
            <a:chOff x="1008" y="1968"/>
            <a:chExt cx="1295" cy="268"/>
          </a:xfrm>
        </p:grpSpPr>
        <p:sp>
          <p:nvSpPr>
            <p:cNvPr id="147476" name="Line 10">
              <a:extLst>
                <a:ext uri="{FF2B5EF4-FFF2-40B4-BE49-F238E27FC236}">
                  <a16:creationId xmlns:a16="http://schemas.microsoft.com/office/drawing/2014/main" id="{5C817F04-BDED-2D8A-F924-2A239EC286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237"/>
              <a:ext cx="1295" cy="0"/>
            </a:xfrm>
            <a:prstGeom prst="line">
              <a:avLst/>
            </a:prstGeom>
            <a:noFill/>
            <a:ln w="12600">
              <a:solidFill>
                <a:srgbClr val="0066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77" name="Text Box 11">
              <a:extLst>
                <a:ext uri="{FF2B5EF4-FFF2-40B4-BE49-F238E27FC236}">
                  <a16:creationId xmlns:a16="http://schemas.microsoft.com/office/drawing/2014/main" id="{1608A971-A288-8EE8-2F37-773C171FC0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5" y="1968"/>
              <a:ext cx="79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6600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 b="1">
                  <a:solidFill>
                    <a:srgbClr val="000066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HTTP request</a:t>
              </a:r>
            </a:p>
          </p:txBody>
        </p:sp>
      </p:grpSp>
      <p:grpSp>
        <p:nvGrpSpPr>
          <p:cNvPr id="3" name="Group 12">
            <a:extLst>
              <a:ext uri="{FF2B5EF4-FFF2-40B4-BE49-F238E27FC236}">
                <a16:creationId xmlns:a16="http://schemas.microsoft.com/office/drawing/2014/main" id="{9153EB3B-A77B-C753-45D7-071AFD3C0C9E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138488"/>
            <a:ext cx="2055813" cy="411162"/>
            <a:chOff x="2928" y="1977"/>
            <a:chExt cx="1295" cy="259"/>
          </a:xfrm>
        </p:grpSpPr>
        <p:sp>
          <p:nvSpPr>
            <p:cNvPr id="147474" name="Line 13">
              <a:extLst>
                <a:ext uri="{FF2B5EF4-FFF2-40B4-BE49-F238E27FC236}">
                  <a16:creationId xmlns:a16="http://schemas.microsoft.com/office/drawing/2014/main" id="{452BE658-7B5F-E78E-B5AF-67BE6C953D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237"/>
              <a:ext cx="1295" cy="0"/>
            </a:xfrm>
            <a:prstGeom prst="line">
              <a:avLst/>
            </a:prstGeom>
            <a:noFill/>
            <a:ln w="12600">
              <a:solidFill>
                <a:srgbClr val="0066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75" name="Text Box 14">
              <a:extLst>
                <a:ext uri="{FF2B5EF4-FFF2-40B4-BE49-F238E27FC236}">
                  <a16:creationId xmlns:a16="http://schemas.microsoft.com/office/drawing/2014/main" id="{07E5DC1B-7A7D-C76E-1666-737610C18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0" y="1977"/>
              <a:ext cx="79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6600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 b="1">
                  <a:solidFill>
                    <a:srgbClr val="000066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HTTP request</a:t>
              </a:r>
            </a:p>
          </p:txBody>
        </p:sp>
      </p:grpSp>
      <p:grpSp>
        <p:nvGrpSpPr>
          <p:cNvPr id="4" name="Group 15">
            <a:extLst>
              <a:ext uri="{FF2B5EF4-FFF2-40B4-BE49-F238E27FC236}">
                <a16:creationId xmlns:a16="http://schemas.microsoft.com/office/drawing/2014/main" id="{0EE14EBD-ADA1-6FBA-9182-13929C677B7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008438"/>
            <a:ext cx="2055813" cy="411162"/>
            <a:chOff x="2880" y="2525"/>
            <a:chExt cx="1295" cy="259"/>
          </a:xfrm>
        </p:grpSpPr>
        <p:sp>
          <p:nvSpPr>
            <p:cNvPr id="147472" name="Line 16">
              <a:extLst>
                <a:ext uri="{FF2B5EF4-FFF2-40B4-BE49-F238E27FC236}">
                  <a16:creationId xmlns:a16="http://schemas.microsoft.com/office/drawing/2014/main" id="{9DA9D7F1-C251-AED9-4DAC-46146F099A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525"/>
              <a:ext cx="1295" cy="0"/>
            </a:xfrm>
            <a:prstGeom prst="line">
              <a:avLst/>
            </a:prstGeom>
            <a:noFill/>
            <a:ln w="12600">
              <a:solidFill>
                <a:srgbClr val="006600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73" name="Text Box 17">
              <a:extLst>
                <a:ext uri="{FF2B5EF4-FFF2-40B4-BE49-F238E27FC236}">
                  <a16:creationId xmlns:a16="http://schemas.microsoft.com/office/drawing/2014/main" id="{78127B20-7ADD-F51D-4259-3114033D50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4" y="2573"/>
              <a:ext cx="88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6600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 b="1">
                  <a:solidFill>
                    <a:srgbClr val="000066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HTTP response</a:t>
              </a:r>
            </a:p>
          </p:txBody>
        </p:sp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37C486CB-55BF-E090-D8C0-33A4018565F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008438"/>
            <a:ext cx="2055813" cy="411162"/>
            <a:chOff x="960" y="2525"/>
            <a:chExt cx="1295" cy="259"/>
          </a:xfrm>
        </p:grpSpPr>
        <p:sp>
          <p:nvSpPr>
            <p:cNvPr id="147470" name="Line 19">
              <a:extLst>
                <a:ext uri="{FF2B5EF4-FFF2-40B4-BE49-F238E27FC236}">
                  <a16:creationId xmlns:a16="http://schemas.microsoft.com/office/drawing/2014/main" id="{EBEE5C89-637C-CD8C-263E-52EE88679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525"/>
              <a:ext cx="1295" cy="0"/>
            </a:xfrm>
            <a:prstGeom prst="line">
              <a:avLst/>
            </a:prstGeom>
            <a:noFill/>
            <a:ln w="12600">
              <a:solidFill>
                <a:srgbClr val="006600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71" name="Text Box 20">
              <a:extLst>
                <a:ext uri="{FF2B5EF4-FFF2-40B4-BE49-F238E27FC236}">
                  <a16:creationId xmlns:a16="http://schemas.microsoft.com/office/drawing/2014/main" id="{32E9CE18-4788-0079-2836-07A49AC969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6" y="2573"/>
              <a:ext cx="88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6600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 b="1">
                  <a:solidFill>
                    <a:srgbClr val="000066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HTTP response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0347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5">
            <a:extLst>
              <a:ext uri="{FF2B5EF4-FFF2-40B4-BE49-F238E27FC236}">
                <a16:creationId xmlns:a16="http://schemas.microsoft.com/office/drawing/2014/main" id="{FEBE6701-168F-72DA-9321-FD5B9731C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Thread-Safe Library Functions</a:t>
            </a:r>
          </a:p>
        </p:txBody>
      </p:sp>
      <p:sp>
        <p:nvSpPr>
          <p:cNvPr id="138242" name="Rectangle 6">
            <a:extLst>
              <a:ext uri="{FF2B5EF4-FFF2-40B4-BE49-F238E27FC236}">
                <a16:creationId xmlns:a16="http://schemas.microsoft.com/office/drawing/2014/main" id="{34D42DFB-5617-A261-B077-9A2DAD861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 functions in the Standard C Library are thread-safe</a:t>
            </a:r>
          </a:p>
          <a:p>
            <a:pPr lvl="1" eaLnBrk="1" hangingPunct="1"/>
            <a:r>
              <a:rPr lang="en-US" altLang="en-US"/>
              <a:t>Examples: </a:t>
            </a:r>
            <a:r>
              <a:rPr lang="en-US" altLang="en-US">
                <a:latin typeface="Courier New" panose="02070309020205020404" pitchFamily="49" charset="0"/>
              </a:rPr>
              <a:t>malloc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free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printf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scanf</a:t>
            </a:r>
          </a:p>
          <a:p>
            <a:pPr eaLnBrk="1" hangingPunct="1"/>
            <a:r>
              <a:rPr lang="en-US" altLang="en-US"/>
              <a:t>Most Unix functions are thread-safe; notable exceptions are:</a:t>
            </a:r>
          </a:p>
        </p:txBody>
      </p:sp>
      <p:sp>
        <p:nvSpPr>
          <p:cNvPr id="138243" name="Text Box 4">
            <a:extLst>
              <a:ext uri="{FF2B5EF4-FFF2-40B4-BE49-F238E27FC236}">
                <a16:creationId xmlns:a16="http://schemas.microsoft.com/office/drawing/2014/main" id="{C0E7F057-CA3F-4E0A-81E1-06E63A352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3465513"/>
            <a:ext cx="6962775" cy="229235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Verdana" panose="020B0604030504040204" pitchFamily="34" charset="0"/>
              </a:rPr>
              <a:t>Thread-unsafe function	Reentrant version</a:t>
            </a:r>
          </a:p>
          <a:p>
            <a:pPr>
              <a:spcBef>
                <a:spcPts val="600"/>
              </a:spcBef>
            </a:pPr>
            <a:r>
              <a:rPr lang="en-US" altLang="en-US" b="1">
                <a:latin typeface="Courier New" panose="02070309020205020404" pitchFamily="49" charset="0"/>
              </a:rPr>
              <a:t>asctime		 3	asctime_r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ctime			 3	ctime_r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gethostbyaddr		 3	gethostbyaddr_r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gethostbyname		 3	gethostbyname_r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inet_ntoa		 3	(none)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localtime		 3	localtime_r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rand			 2	rand_r</a:t>
            </a:r>
          </a:p>
        </p:txBody>
      </p:sp>
      <p:sp>
        <p:nvSpPr>
          <p:cNvPr id="138244" name="Date Placeholder 4">
            <a:extLst>
              <a:ext uri="{FF2B5EF4-FFF2-40B4-BE49-F238E27FC236}">
                <a16:creationId xmlns:a16="http://schemas.microsoft.com/office/drawing/2014/main" id="{0BE3DFDA-1FD7-7B89-7280-44E0CAFD079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38245" name="Slide Number Placeholder 5">
            <a:extLst>
              <a:ext uri="{FF2B5EF4-FFF2-40B4-BE49-F238E27FC236}">
                <a16:creationId xmlns:a16="http://schemas.microsoft.com/office/drawing/2014/main" id="{630608B0-399E-D034-99D8-CA4FFFACF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605DF7-145F-47FB-9E89-EDBA01F47BB6}" type="slidenum">
              <a:rPr lang="en-US" altLang="en-US">
                <a:latin typeface="Arial" panose="020B0604020202020204" pitchFamily="34" charset="0"/>
              </a:rPr>
              <a:pPr/>
              <a:t>70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16AD81C-A6FE-A244-81F4-D2DD2A91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5">
            <a:extLst>
              <a:ext uri="{FF2B5EF4-FFF2-40B4-BE49-F238E27FC236}">
                <a16:creationId xmlns:a16="http://schemas.microsoft.com/office/drawing/2014/main" id="{EA999FCF-0C9B-71B6-7DFC-3F4C38EB0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813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/>
              <a:t>One worry: races</a:t>
            </a:r>
          </a:p>
        </p:txBody>
      </p:sp>
      <p:sp>
        <p:nvSpPr>
          <p:cNvPr id="140290" name="Rectangle 6">
            <a:extLst>
              <a:ext uri="{FF2B5EF4-FFF2-40B4-BE49-F238E27FC236}">
                <a16:creationId xmlns:a16="http://schemas.microsoft.com/office/drawing/2014/main" id="{9DB21E27-0A59-127E-1A5C-7AD4DD2B3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853487" cy="5224463"/>
          </a:xfrm>
        </p:spPr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i="1">
                <a:solidFill>
                  <a:srgbClr val="C00000"/>
                </a:solidFill>
              </a:rPr>
              <a:t>race</a:t>
            </a:r>
            <a:r>
              <a:rPr lang="en-US" altLang="en-US" i="1">
                <a:solidFill>
                  <a:srgbClr val="FF0000"/>
                </a:solidFill>
              </a:rPr>
              <a:t> </a:t>
            </a:r>
            <a:r>
              <a:rPr lang="en-US" altLang="en-US"/>
              <a:t>occurs when correctness of the program depends on one thread reaching point x before another thread reaches point y</a:t>
            </a:r>
          </a:p>
        </p:txBody>
      </p:sp>
      <p:sp>
        <p:nvSpPr>
          <p:cNvPr id="140291" name="Rectangle 4">
            <a:extLst>
              <a:ext uri="{FF2B5EF4-FFF2-40B4-BE49-F238E27FC236}">
                <a16:creationId xmlns:a16="http://schemas.microsoft.com/office/drawing/2014/main" id="{752097FA-F849-91D2-EC44-96CBEA688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" y="2582863"/>
            <a:ext cx="5514975" cy="3629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990000"/>
                </a:solidFill>
                <a:latin typeface="Courier New" panose="02070309020205020404" pitchFamily="49" charset="0"/>
              </a:rPr>
              <a:t>/* a threaded program with a race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int main(void) {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pthread_t tid[N];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int i;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for (i = 0; i &lt; N; i++)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Pthread_create(&amp;tid[i], NULL, thread, &amp;i);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for (i = 0; i &lt; N; i++)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Pthread_join(tid[i], NULL);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return (0);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400" b="1">
              <a:solidFill>
                <a:srgbClr val="FFFF99"/>
              </a:solidFill>
              <a:latin typeface="Courier New" panose="02070309020205020404" pitchFamily="49" charset="0"/>
            </a:endParaRPr>
          </a:p>
          <a:p>
            <a:r>
              <a:rPr lang="en-US" altLang="en-US" sz="1400" b="1">
                <a:solidFill>
                  <a:srgbClr val="990000"/>
                </a:solidFill>
                <a:latin typeface="Courier New" panose="02070309020205020404" pitchFamily="49" charset="0"/>
              </a:rPr>
              <a:t>/* thread routine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void *thread(void *vargp) {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int myid = *(int *)vargp;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printf("Hello from thread %d\n", myid);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0292" name="Date Placeholder 4">
            <a:extLst>
              <a:ext uri="{FF2B5EF4-FFF2-40B4-BE49-F238E27FC236}">
                <a16:creationId xmlns:a16="http://schemas.microsoft.com/office/drawing/2014/main" id="{12B1EE49-748F-01EC-690D-2828D27AD29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0293" name="Slide Number Placeholder 5">
            <a:extLst>
              <a:ext uri="{FF2B5EF4-FFF2-40B4-BE49-F238E27FC236}">
                <a16:creationId xmlns:a16="http://schemas.microsoft.com/office/drawing/2014/main" id="{D3ED84D9-5B12-1536-1DB5-8064DDDA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117373-E355-4F83-BC84-71FC538B1814}" type="slidenum">
              <a:rPr lang="en-US" altLang="en-US">
                <a:latin typeface="Arial" panose="020B0604020202020204" pitchFamily="34" charset="0"/>
              </a:rPr>
              <a:pPr/>
              <a:t>71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6B04B7D-4A50-DA4C-9C4E-F43C68B9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>
            <a:extLst>
              <a:ext uri="{FF2B5EF4-FFF2-40B4-BE49-F238E27FC236}">
                <a16:creationId xmlns:a16="http://schemas.microsoft.com/office/drawing/2014/main" id="{C913400B-E5DF-D159-C019-BEB97AFA1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/>
              <a:t>Race Elimination</a:t>
            </a:r>
          </a:p>
        </p:txBody>
      </p:sp>
      <p:sp>
        <p:nvSpPr>
          <p:cNvPr id="142338" name="Rectangle 3">
            <a:extLst>
              <a:ext uri="{FF2B5EF4-FFF2-40B4-BE49-F238E27FC236}">
                <a16:creationId xmlns:a16="http://schemas.microsoft.com/office/drawing/2014/main" id="{1DE75247-7702-DD5A-CC80-1618A5B85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0525" y="1143000"/>
            <a:ext cx="8220075" cy="609600"/>
          </a:xfrm>
        </p:spPr>
        <p:txBody>
          <a:bodyPr/>
          <a:lstStyle/>
          <a:p>
            <a:pPr eaLnBrk="1" hangingPunct="1"/>
            <a:r>
              <a:rPr lang="en-US" altLang="en-US" sz="2000"/>
              <a:t>Make sure don’t have unintended sharing of state</a:t>
            </a:r>
          </a:p>
        </p:txBody>
      </p:sp>
      <p:sp>
        <p:nvSpPr>
          <p:cNvPr id="142339" name="Rectangle 4">
            <a:extLst>
              <a:ext uri="{FF2B5EF4-FFF2-40B4-BE49-F238E27FC236}">
                <a16:creationId xmlns:a16="http://schemas.microsoft.com/office/drawing/2014/main" id="{DEE47296-29F1-C593-A3F7-9EA677C56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1535113"/>
            <a:ext cx="6553200" cy="4902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a threaded program with a race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int main(void)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pthread_t tid[N];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i;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 = 0; i &lt; N; i++)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int *valp = Malloc(sizeof(int));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*valp = i;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Pthread_create(&amp;tid[i], NULL, thread, valp);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 = 0; i &lt; N; i++)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Pthread_join(tid[i],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(0);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thread routine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*thread(void *vargp)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myid = *(int *)vargp;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Free(vargp);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printf("Hello from thread %d\n", myid);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2340" name="Date Placeholder 4">
            <a:extLst>
              <a:ext uri="{FF2B5EF4-FFF2-40B4-BE49-F238E27FC236}">
                <a16:creationId xmlns:a16="http://schemas.microsoft.com/office/drawing/2014/main" id="{E38A7259-F43C-8E98-C487-D407D8BD877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2341" name="Slide Number Placeholder 5">
            <a:extLst>
              <a:ext uri="{FF2B5EF4-FFF2-40B4-BE49-F238E27FC236}">
                <a16:creationId xmlns:a16="http://schemas.microsoft.com/office/drawing/2014/main" id="{962EA240-224D-4FFA-4EB9-B67F3094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46B2C2-9AA0-483F-BB57-2138FB094480}" type="slidenum">
              <a:rPr lang="en-US" altLang="en-US">
                <a:latin typeface="Arial" panose="020B0604020202020204" pitchFamily="34" charset="0"/>
              </a:rPr>
              <a:pPr/>
              <a:t>72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4D10EEB-7B51-A449-83EF-06CA74CC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2">
            <a:extLst>
              <a:ext uri="{FF2B5EF4-FFF2-40B4-BE49-F238E27FC236}">
                <a16:creationId xmlns:a16="http://schemas.microsoft.com/office/drawing/2014/main" id="{F1A7EDB7-FAFD-3929-D280-33F24EB90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/>
              <a:t>Another worry: Deadlock</a:t>
            </a:r>
          </a:p>
        </p:txBody>
      </p:sp>
      <p:sp>
        <p:nvSpPr>
          <p:cNvPr id="144386" name="Rectangle 3">
            <a:extLst>
              <a:ext uri="{FF2B5EF4-FFF2-40B4-BE49-F238E27FC236}">
                <a16:creationId xmlns:a16="http://schemas.microsoft.com/office/drawing/2014/main" id="{F49934AE-8549-C330-F223-4897CF735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96287" cy="5224463"/>
          </a:xfrm>
        </p:spPr>
        <p:txBody>
          <a:bodyPr/>
          <a:lstStyle/>
          <a:p>
            <a:pPr eaLnBrk="1" hangingPunct="1"/>
            <a:r>
              <a:rPr lang="en-US" altLang="en-US"/>
              <a:t>Processes wait for condition that will never be true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Typical Scenario</a:t>
            </a:r>
          </a:p>
          <a:p>
            <a:pPr lvl="1" eaLnBrk="1" hangingPunct="1"/>
            <a:r>
              <a:rPr lang="en-US" altLang="en-US"/>
              <a:t>Processes 1 and 2 needs two resources (A and B) to proceed</a:t>
            </a:r>
          </a:p>
          <a:p>
            <a:pPr lvl="1" eaLnBrk="1" hangingPunct="1"/>
            <a:r>
              <a:rPr lang="en-US" altLang="en-US"/>
              <a:t>Process 1 acquires A, waits for B</a:t>
            </a:r>
          </a:p>
          <a:p>
            <a:pPr lvl="1" eaLnBrk="1" hangingPunct="1"/>
            <a:r>
              <a:rPr lang="en-US" altLang="en-US"/>
              <a:t>Process 2 acquires B, waits for A</a:t>
            </a:r>
          </a:p>
          <a:p>
            <a:pPr lvl="1" eaLnBrk="1" hangingPunct="1"/>
            <a:r>
              <a:rPr lang="en-US" altLang="en-US"/>
              <a:t>Both will wait forever!</a:t>
            </a:r>
          </a:p>
        </p:txBody>
      </p:sp>
      <p:sp>
        <p:nvSpPr>
          <p:cNvPr id="144387" name="Date Placeholder 3">
            <a:extLst>
              <a:ext uri="{FF2B5EF4-FFF2-40B4-BE49-F238E27FC236}">
                <a16:creationId xmlns:a16="http://schemas.microsoft.com/office/drawing/2014/main" id="{7CD9F2CC-A37A-2DFE-1E04-64B0268CFC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4388" name="Slide Number Placeholder 4">
            <a:extLst>
              <a:ext uri="{FF2B5EF4-FFF2-40B4-BE49-F238E27FC236}">
                <a16:creationId xmlns:a16="http://schemas.microsoft.com/office/drawing/2014/main" id="{7E090849-3528-1176-9336-50E76D2AB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4D077A-8090-401E-B17A-C3FE23656D2E}" type="slidenum">
              <a:rPr lang="en-US" altLang="en-US">
                <a:latin typeface="Arial" panose="020B0604020202020204" pitchFamily="34" charset="0"/>
              </a:rPr>
              <a:pPr/>
              <a:t>73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A3DAA-E19A-5144-872E-0DC96C763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>
            <a:extLst>
              <a:ext uri="{FF2B5EF4-FFF2-40B4-BE49-F238E27FC236}">
                <a16:creationId xmlns:a16="http://schemas.microsoft.com/office/drawing/2014/main" id="{04D7F46D-03BD-E8F2-6380-E31085334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762000"/>
          </a:xfrm>
        </p:spPr>
        <p:txBody>
          <a:bodyPr/>
          <a:lstStyle/>
          <a:p>
            <a:pPr eaLnBrk="1" hangingPunct="1"/>
            <a:r>
              <a:rPr lang="en-US" altLang="en-US" sz="2800"/>
              <a:t>Deadlocking With POSIX Semaphores</a:t>
            </a:r>
          </a:p>
        </p:txBody>
      </p:sp>
      <p:sp>
        <p:nvSpPr>
          <p:cNvPr id="146434" name="Text Box 3">
            <a:extLst>
              <a:ext uri="{FF2B5EF4-FFF2-40B4-BE49-F238E27FC236}">
                <a16:creationId xmlns:a16="http://schemas.microsoft.com/office/drawing/2014/main" id="{EAD30DDA-EF70-3963-6D9E-8FF0B24C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1173163"/>
            <a:ext cx="5786438" cy="25844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int main(void) 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pthread_t tid[2];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Sem_init(&amp;mutex[0], 0, 1);  </a:t>
            </a:r>
            <a:r>
              <a:rPr lang="en-US" altLang="en-US" sz="1400" b="1">
                <a:solidFill>
                  <a:srgbClr val="990000"/>
                </a:solidFill>
                <a:latin typeface="Courier New" panose="02070309020205020404" pitchFamily="49" charset="0"/>
              </a:rPr>
              <a:t>/* mutex[0] = 1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Sem_init(&amp;mutex[1], 0, 1);  </a:t>
            </a:r>
            <a:r>
              <a:rPr lang="en-US" altLang="en-US" sz="1400" b="1">
                <a:solidFill>
                  <a:srgbClr val="990000"/>
                </a:solidFill>
                <a:latin typeface="Courier New" panose="02070309020205020404" pitchFamily="49" charset="0"/>
              </a:rPr>
              <a:t>/* mutex[1] = 1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Pthread_create(&amp;tid[0], NULL, count, (void*) 0);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Pthread_create(&amp;tid[1], NULL, count, (void*) 1);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Pthread_join(tid[0], NULL);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Pthread_join(tid[1], NULL);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printf("cnt=%d\n", cnt);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return (0);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6435" name="Rectangle 4">
            <a:extLst>
              <a:ext uri="{FF2B5EF4-FFF2-40B4-BE49-F238E27FC236}">
                <a16:creationId xmlns:a16="http://schemas.microsoft.com/office/drawing/2014/main" id="{BA1928FE-393A-3F8B-1F83-65225F6B5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" y="3962400"/>
            <a:ext cx="4448175" cy="23701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void *count(void *vargp) 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int i;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int id = (int)vargp;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for (i = 0; i &lt; NITERS; i++) {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P(&amp;mutex[id]); P(&amp;mutex[1-id]);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cnt++;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V(&amp;mutex[id]); V(&amp;mutex[1-id]);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}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73477" name="Text Box 5">
            <a:extLst>
              <a:ext uri="{FF2B5EF4-FFF2-40B4-BE49-F238E27FC236}">
                <a16:creationId xmlns:a16="http://schemas.microsoft.com/office/drawing/2014/main" id="{1067725C-C313-B743-93CA-1DFE88825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038600"/>
            <a:ext cx="1219200" cy="203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Tid[0]:</a:t>
            </a:r>
          </a:p>
          <a:p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cnt++;</a:t>
            </a:r>
          </a:p>
          <a:p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73478" name="Text Box 6">
            <a:extLst>
              <a:ext uri="{FF2B5EF4-FFF2-40B4-BE49-F238E27FC236}">
                <a16:creationId xmlns:a16="http://schemas.microsoft.com/office/drawing/2014/main" id="{444AE076-D55D-1549-B3CD-8D8868466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3" y="4038600"/>
            <a:ext cx="1112837" cy="203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Tid[1]:</a:t>
            </a:r>
          </a:p>
          <a:p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cnt++;</a:t>
            </a:r>
          </a:p>
          <a:p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46438" name="Date Placeholder 6">
            <a:extLst>
              <a:ext uri="{FF2B5EF4-FFF2-40B4-BE49-F238E27FC236}">
                <a16:creationId xmlns:a16="http://schemas.microsoft.com/office/drawing/2014/main" id="{92F1DDE1-0695-D1E2-6147-A28D8CF975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6439" name="Slide Number Placeholder 7">
            <a:extLst>
              <a:ext uri="{FF2B5EF4-FFF2-40B4-BE49-F238E27FC236}">
                <a16:creationId xmlns:a16="http://schemas.microsoft.com/office/drawing/2014/main" id="{F2753B57-CACF-2A17-295D-B5C07036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F62354D8-87CE-4745-974F-BC3955883917}" type="slidenum">
              <a:rPr lang="en-US" altLang="en-US">
                <a:latin typeface="Arial" panose="020B0604020202020204" pitchFamily="34" charset="0"/>
              </a:rPr>
              <a:pPr/>
              <a:t>74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8A02C8-C02E-3646-93A4-724C8FE1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2D3911AE-395E-9F44-850B-430707971140}"/>
              </a:ext>
            </a:extLst>
          </p:cNvPr>
          <p:cNvSpPr/>
          <p:nvPr/>
        </p:nvSpPr>
        <p:spPr bwMode="auto">
          <a:xfrm>
            <a:off x="1423988" y="4286250"/>
            <a:ext cx="944562" cy="8509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8482" name="Rectangle 33">
            <a:extLst>
              <a:ext uri="{FF2B5EF4-FFF2-40B4-BE49-F238E27FC236}">
                <a16:creationId xmlns:a16="http://schemas.microsoft.com/office/drawing/2014/main" id="{5FC678B7-6934-AC70-6A57-881521ACC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Deadlock Visualized in Progress Graph</a:t>
            </a:r>
          </a:p>
        </p:txBody>
      </p:sp>
      <p:sp>
        <p:nvSpPr>
          <p:cNvPr id="860192" name="Text Box 32">
            <a:extLst>
              <a:ext uri="{FF2B5EF4-FFF2-40B4-BE49-F238E27FC236}">
                <a16:creationId xmlns:a16="http://schemas.microsoft.com/office/drawing/2014/main" id="{1D194E8C-9F53-99B9-1C44-AC66C3839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1066800"/>
            <a:ext cx="310515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Locking introduces  the</a:t>
            </a:r>
          </a:p>
          <a:p>
            <a:r>
              <a:rPr lang="en-US" altLang="en-US">
                <a:latin typeface="Verdana" panose="020B0604030504040204" pitchFamily="34" charset="0"/>
              </a:rPr>
              <a:t>potential for </a:t>
            </a:r>
            <a:r>
              <a:rPr lang="en-US" altLang="en-US" i="1">
                <a:solidFill>
                  <a:srgbClr val="C00000"/>
                </a:solidFill>
                <a:latin typeface="Verdana" panose="020B0604030504040204" pitchFamily="34" charset="0"/>
              </a:rPr>
              <a:t>deadlock: </a:t>
            </a:r>
            <a:endParaRPr lang="en-US" altLang="en-US">
              <a:solidFill>
                <a:srgbClr val="C00000"/>
              </a:solidFill>
              <a:latin typeface="Verdana" panose="020B0604030504040204" pitchFamily="34" charset="0"/>
            </a:endParaRPr>
          </a:p>
          <a:p>
            <a:r>
              <a:rPr lang="en-US" altLang="en-US">
                <a:latin typeface="Verdana" panose="020B0604030504040204" pitchFamily="34" charset="0"/>
              </a:rPr>
              <a:t>waiting for a condition that will never be true</a:t>
            </a:r>
          </a:p>
          <a:p>
            <a:endParaRPr lang="en-US" altLang="en-US">
              <a:latin typeface="Verdana" panose="020B0604030504040204" pitchFamily="34" charset="0"/>
            </a:endParaRPr>
          </a:p>
          <a:p>
            <a:r>
              <a:rPr lang="en-US" altLang="en-US">
                <a:latin typeface="Verdana" panose="020B0604030504040204" pitchFamily="34" charset="0"/>
              </a:rPr>
              <a:t>Any trajectory that enters</a:t>
            </a:r>
          </a:p>
          <a:p>
            <a:r>
              <a:rPr lang="en-US" altLang="en-US">
                <a:latin typeface="Verdana" panose="020B0604030504040204" pitchFamily="34" charset="0"/>
              </a:rPr>
              <a:t>the </a:t>
            </a:r>
            <a:r>
              <a:rPr lang="en-US" altLang="en-US" i="1">
                <a:solidFill>
                  <a:srgbClr val="C00000"/>
                </a:solidFill>
                <a:latin typeface="Verdana" panose="020B0604030504040204" pitchFamily="34" charset="0"/>
              </a:rPr>
              <a:t>deadlock region </a:t>
            </a:r>
            <a:r>
              <a:rPr lang="en-US" altLang="en-US">
                <a:latin typeface="Verdana" panose="020B0604030504040204" pitchFamily="34" charset="0"/>
              </a:rPr>
              <a:t>will</a:t>
            </a:r>
          </a:p>
          <a:p>
            <a:r>
              <a:rPr lang="en-US" altLang="en-US">
                <a:latin typeface="Verdana" panose="020B0604030504040204" pitchFamily="34" charset="0"/>
              </a:rPr>
              <a:t>eventually reach the</a:t>
            </a:r>
          </a:p>
          <a:p>
            <a:r>
              <a:rPr lang="en-US" altLang="en-US" i="1">
                <a:solidFill>
                  <a:srgbClr val="C00000"/>
                </a:solidFill>
                <a:latin typeface="Verdana" panose="020B0604030504040204" pitchFamily="34" charset="0"/>
              </a:rPr>
              <a:t>deadlock state</a:t>
            </a:r>
            <a:r>
              <a:rPr lang="en-US" altLang="en-US">
                <a:solidFill>
                  <a:srgbClr val="C00000"/>
                </a:solidFill>
                <a:latin typeface="Verdana" panose="020B0604030504040204" pitchFamily="34" charset="0"/>
              </a:rPr>
              <a:t>, </a:t>
            </a:r>
            <a:r>
              <a:rPr lang="en-US" altLang="en-US">
                <a:latin typeface="Verdana" panose="020B0604030504040204" pitchFamily="34" charset="0"/>
              </a:rPr>
              <a:t>waiting for either 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 or 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 to become nonzero</a:t>
            </a:r>
          </a:p>
          <a:p>
            <a:endParaRPr lang="en-US" altLang="en-US">
              <a:latin typeface="Verdana" panose="020B0604030504040204" pitchFamily="34" charset="0"/>
            </a:endParaRPr>
          </a:p>
          <a:p>
            <a:r>
              <a:rPr lang="en-US" altLang="en-US">
                <a:latin typeface="Verdana" panose="020B0604030504040204" pitchFamily="34" charset="0"/>
              </a:rPr>
              <a:t>Other trajectories luck out and skirt the deadlock region</a:t>
            </a:r>
          </a:p>
          <a:p>
            <a:endParaRPr lang="en-US" altLang="en-US">
              <a:latin typeface="Verdana" panose="020B0604030504040204" pitchFamily="34" charset="0"/>
            </a:endParaRPr>
          </a:p>
          <a:p>
            <a:r>
              <a:rPr lang="en-US" altLang="en-US">
                <a:latin typeface="Verdana" panose="020B0604030504040204" pitchFamily="34" charset="0"/>
              </a:rPr>
              <a:t>Unfortunate fact: deadlock is often non-deterministic</a:t>
            </a:r>
          </a:p>
        </p:txBody>
      </p:sp>
      <p:sp>
        <p:nvSpPr>
          <p:cNvPr id="148484" name="Line 4">
            <a:extLst>
              <a:ext uri="{FF2B5EF4-FFF2-40B4-BE49-F238E27FC236}">
                <a16:creationId xmlns:a16="http://schemas.microsoft.com/office/drawing/2014/main" id="{A0FE0D85-ACFD-80E7-6833-4686513C68E4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60425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485" name="Line 5">
            <a:extLst>
              <a:ext uri="{FF2B5EF4-FFF2-40B4-BE49-F238E27FC236}">
                <a16:creationId xmlns:a16="http://schemas.microsoft.com/office/drawing/2014/main" id="{FF90BAF3-F6FD-CE2B-A0F2-B9FAE5DC9BC0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860425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486" name="Text Box 41">
            <a:extLst>
              <a:ext uri="{FF2B5EF4-FFF2-40B4-BE49-F238E27FC236}">
                <a16:creationId xmlns:a16="http://schemas.microsoft.com/office/drawing/2014/main" id="{1F3C629D-74E6-1574-A2ED-EB89B8E9532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49788" y="5495925"/>
            <a:ext cx="1119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Thread 1</a:t>
            </a:r>
          </a:p>
        </p:txBody>
      </p:sp>
      <p:sp>
        <p:nvSpPr>
          <p:cNvPr id="148487" name="Text Box 42">
            <a:extLst>
              <a:ext uri="{FF2B5EF4-FFF2-40B4-BE49-F238E27FC236}">
                <a16:creationId xmlns:a16="http://schemas.microsoft.com/office/drawing/2014/main" id="{AEA94014-C48F-6EBD-1F59-BB64CF612CD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4800" y="1395413"/>
            <a:ext cx="1119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Thread 2</a:t>
            </a:r>
          </a:p>
        </p:txBody>
      </p:sp>
      <p:sp>
        <p:nvSpPr>
          <p:cNvPr id="148488" name="Text Box 8">
            <a:extLst>
              <a:ext uri="{FF2B5EF4-FFF2-40B4-BE49-F238E27FC236}">
                <a16:creationId xmlns:a16="http://schemas.microsoft.com/office/drawing/2014/main" id="{1A219D52-5553-AF61-C736-6169A96E44F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139825" y="5791200"/>
            <a:ext cx="622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48489" name="Text Box 9">
            <a:extLst>
              <a:ext uri="{FF2B5EF4-FFF2-40B4-BE49-F238E27FC236}">
                <a16:creationId xmlns:a16="http://schemas.microsoft.com/office/drawing/2014/main" id="{50DFA82A-0D8B-930F-DA46-98B7A6B411B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06725" y="579120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48490" name="Text Box 20">
            <a:extLst>
              <a:ext uri="{FF2B5EF4-FFF2-40B4-BE49-F238E27FC236}">
                <a16:creationId xmlns:a16="http://schemas.microsoft.com/office/drawing/2014/main" id="{BDFFB169-3A56-CDD7-9F97-FECC2E6216C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054225" y="5791200"/>
            <a:ext cx="622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48491" name="Text Box 22">
            <a:extLst>
              <a:ext uri="{FF2B5EF4-FFF2-40B4-BE49-F238E27FC236}">
                <a16:creationId xmlns:a16="http://schemas.microsoft.com/office/drawing/2014/main" id="{C301F0C6-8989-09DA-B38D-499514E7D55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921125" y="579120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03" name="Line 10">
            <a:extLst>
              <a:ext uri="{FF2B5EF4-FFF2-40B4-BE49-F238E27FC236}">
                <a16:creationId xmlns:a16="http://schemas.microsoft.com/office/drawing/2014/main" id="{A680DA27-07AC-2547-AE59-95F3E7609FD5}"/>
              </a:ext>
            </a:extLst>
          </p:cNvPr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04" name="Line 11">
            <a:extLst>
              <a:ext uri="{FF2B5EF4-FFF2-40B4-BE49-F238E27FC236}">
                <a16:creationId xmlns:a16="http://schemas.microsoft.com/office/drawing/2014/main" id="{5DC8DD74-7CAD-2F4F-8F60-2E617F939A2B}"/>
              </a:ext>
            </a:extLst>
          </p:cNvPr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48494" name="Text Box 12">
            <a:extLst>
              <a:ext uri="{FF2B5EF4-FFF2-40B4-BE49-F238E27FC236}">
                <a16:creationId xmlns:a16="http://schemas.microsoft.com/office/drawing/2014/main" id="{35A276CA-176A-C96C-302A-1A490A3C4DD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8113" y="321945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48495" name="Text Box 17">
            <a:extLst>
              <a:ext uri="{FF2B5EF4-FFF2-40B4-BE49-F238E27FC236}">
                <a16:creationId xmlns:a16="http://schemas.microsoft.com/office/drawing/2014/main" id="{EED77EE6-2DF3-D4B7-88EA-C657369DA66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0338" y="4921250"/>
            <a:ext cx="622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07" name="Line 25">
            <a:extLst>
              <a:ext uri="{FF2B5EF4-FFF2-40B4-BE49-F238E27FC236}">
                <a16:creationId xmlns:a16="http://schemas.microsoft.com/office/drawing/2014/main" id="{1D86CE04-6D87-4547-B33F-2CBE239A81E2}"/>
              </a:ext>
            </a:extLst>
          </p:cNvPr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48497" name="Text Box 26">
            <a:extLst>
              <a:ext uri="{FF2B5EF4-FFF2-40B4-BE49-F238E27FC236}">
                <a16:creationId xmlns:a16="http://schemas.microsoft.com/office/drawing/2014/main" id="{668B4E36-8773-F7F6-207E-257DD8FA0E6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0338" y="4083050"/>
            <a:ext cx="622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09" name="Line 27">
            <a:extLst>
              <a:ext uri="{FF2B5EF4-FFF2-40B4-BE49-F238E27FC236}">
                <a16:creationId xmlns:a16="http://schemas.microsoft.com/office/drawing/2014/main" id="{F4AE4A05-F995-5249-91E7-2A8D644C57A9}"/>
              </a:ext>
            </a:extLst>
          </p:cNvPr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48499" name="Text Box 28">
            <a:extLst>
              <a:ext uri="{FF2B5EF4-FFF2-40B4-BE49-F238E27FC236}">
                <a16:creationId xmlns:a16="http://schemas.microsoft.com/office/drawing/2014/main" id="{A599DF76-5961-FF8F-BFC5-DA07DB3376D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8113" y="236855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48500" name="Line 6">
            <a:extLst>
              <a:ext uri="{FF2B5EF4-FFF2-40B4-BE49-F238E27FC236}">
                <a16:creationId xmlns:a16="http://schemas.microsoft.com/office/drawing/2014/main" id="{3BFFFD79-DF42-1AC3-1EE5-D1A8D9146FC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455738" y="5664200"/>
            <a:ext cx="0" cy="122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01" name="Line 7">
            <a:extLst>
              <a:ext uri="{FF2B5EF4-FFF2-40B4-BE49-F238E27FC236}">
                <a16:creationId xmlns:a16="http://schemas.microsoft.com/office/drawing/2014/main" id="{12DE05C7-4DB8-0F67-8096-2402626CC12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332422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02" name="Line 19">
            <a:extLst>
              <a:ext uri="{FF2B5EF4-FFF2-40B4-BE49-F238E27FC236}">
                <a16:creationId xmlns:a16="http://schemas.microsoft.com/office/drawing/2014/main" id="{38B4242D-A066-9DF5-7CA3-A0A432289EB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386013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03" name="Line 21">
            <a:extLst>
              <a:ext uri="{FF2B5EF4-FFF2-40B4-BE49-F238E27FC236}">
                <a16:creationId xmlns:a16="http://schemas.microsoft.com/office/drawing/2014/main" id="{F48126B8-474E-93BB-F3ED-558130B7AC6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04" name="Rectangle 114">
            <a:extLst>
              <a:ext uri="{FF2B5EF4-FFF2-40B4-BE49-F238E27FC236}">
                <a16:creationId xmlns:a16="http://schemas.microsoft.com/office/drawing/2014/main" id="{35256F08-3233-954D-E8AB-8238849FC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988" y="2568575"/>
            <a:ext cx="1900237" cy="1717675"/>
          </a:xfrm>
          <a:prstGeom prst="rect">
            <a:avLst/>
          </a:prstGeom>
          <a:solidFill>
            <a:srgbClr val="EBAFA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8505" name="Rectangle 115">
            <a:extLst>
              <a:ext uri="{FF2B5EF4-FFF2-40B4-BE49-F238E27FC236}">
                <a16:creationId xmlns:a16="http://schemas.microsoft.com/office/drawing/2014/main" id="{20181383-C4C2-E8DE-C739-E6D03A48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8550" y="3429000"/>
            <a:ext cx="1898650" cy="1717675"/>
          </a:xfrm>
          <a:prstGeom prst="rect">
            <a:avLst/>
          </a:prstGeom>
          <a:solidFill>
            <a:srgbClr val="EBAFA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8506" name="TextBox 116">
            <a:extLst>
              <a:ext uri="{FF2B5EF4-FFF2-40B4-BE49-F238E27FC236}">
                <a16:creationId xmlns:a16="http://schemas.microsoft.com/office/drawing/2014/main" id="{7F953803-4213-34CD-5675-716F2E91B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8913" y="2601913"/>
            <a:ext cx="1817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i="1">
                <a:solidFill>
                  <a:srgbClr val="990000"/>
                </a:solidFill>
                <a:latin typeface="Calibri" panose="020F0502020204030204" pitchFamily="34" charset="0"/>
              </a:rPr>
              <a:t>Forbidden region</a:t>
            </a:r>
          </a:p>
          <a:p>
            <a:pPr algn="ctr"/>
            <a:r>
              <a:rPr lang="en-US" altLang="en-US" i="1">
                <a:solidFill>
                  <a:srgbClr val="990000"/>
                </a:solidFill>
                <a:latin typeface="Calibri" panose="020F0502020204030204" pitchFamily="34" charset="0"/>
              </a:rPr>
              <a:t>for s</a:t>
            </a:r>
            <a:r>
              <a:rPr lang="en-US" altLang="en-US" i="1" baseline="-25000">
                <a:solidFill>
                  <a:srgbClr val="99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48507" name="TextBox 117">
            <a:extLst>
              <a:ext uri="{FF2B5EF4-FFF2-40B4-BE49-F238E27FC236}">
                <a16:creationId xmlns:a16="http://schemas.microsoft.com/office/drawing/2014/main" id="{141D72A5-E0F0-6A41-7159-DCE4DD5B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535488"/>
            <a:ext cx="1817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i="1">
                <a:solidFill>
                  <a:srgbClr val="990000"/>
                </a:solidFill>
                <a:latin typeface="Calibri" panose="020F0502020204030204" pitchFamily="34" charset="0"/>
              </a:rPr>
              <a:t>Forbidden region</a:t>
            </a:r>
          </a:p>
          <a:p>
            <a:pPr algn="r"/>
            <a:r>
              <a:rPr lang="en-US" altLang="en-US" i="1">
                <a:solidFill>
                  <a:srgbClr val="990000"/>
                </a:solidFill>
                <a:latin typeface="Calibri" panose="020F0502020204030204" pitchFamily="34" charset="0"/>
              </a:rPr>
              <a:t>for s</a:t>
            </a:r>
            <a:r>
              <a:rPr lang="en-US" altLang="en-US" i="1" baseline="-25000">
                <a:solidFill>
                  <a:srgbClr val="99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19" name="Oval 29">
            <a:extLst>
              <a:ext uri="{FF2B5EF4-FFF2-40B4-BE49-F238E27FC236}">
                <a16:creationId xmlns:a16="http://schemas.microsoft.com/office/drawing/2014/main" id="{66A8628B-15B6-4484-878C-5DDF6C3E1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343400"/>
            <a:ext cx="182563" cy="1825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0" bIns="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" name="Text Box 30">
            <a:extLst>
              <a:ext uri="{FF2B5EF4-FFF2-40B4-BE49-F238E27FC236}">
                <a16:creationId xmlns:a16="http://schemas.microsoft.com/office/drawing/2014/main" id="{21AC6301-726C-234E-AC35-C3343716A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317750"/>
            <a:ext cx="1047750" cy="55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  <a:cs typeface="Arial" charset="0"/>
              </a:rPr>
              <a:t>deadlock</a:t>
            </a:r>
          </a:p>
          <a:p>
            <a:pPr algn="ctr">
              <a:defRPr/>
            </a:pPr>
            <a:r>
              <a:rPr lang="en-US">
                <a:latin typeface="+mn-lt"/>
                <a:cs typeface="Arial" charset="0"/>
              </a:rPr>
              <a:t>state</a:t>
            </a:r>
          </a:p>
        </p:txBody>
      </p:sp>
      <p:sp>
        <p:nvSpPr>
          <p:cNvPr id="121" name="Line 31">
            <a:extLst>
              <a:ext uri="{FF2B5EF4-FFF2-40B4-BE49-F238E27FC236}">
                <a16:creationId xmlns:a16="http://schemas.microsoft.com/office/drawing/2014/main" id="{E74C7E26-D77A-2465-04EA-9F3B36D721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41563" y="2598738"/>
            <a:ext cx="18161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3" name="Text Box 30">
            <a:extLst>
              <a:ext uri="{FF2B5EF4-FFF2-40B4-BE49-F238E27FC236}">
                <a16:creationId xmlns:a16="http://schemas.microsoft.com/office/drawing/2014/main" id="{F914FC5F-94A3-6C4B-92FF-E31A40AD2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0" y="4692650"/>
            <a:ext cx="857250" cy="4302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charset="0"/>
              </a:rPr>
              <a:t>deadlock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charset="0"/>
              </a:rPr>
              <a:t>region</a:t>
            </a:r>
          </a:p>
        </p:txBody>
      </p:sp>
      <p:sp>
        <p:nvSpPr>
          <p:cNvPr id="148512" name="Text Box 16">
            <a:extLst>
              <a:ext uri="{FF2B5EF4-FFF2-40B4-BE49-F238E27FC236}">
                <a16:creationId xmlns:a16="http://schemas.microsoft.com/office/drawing/2014/main" id="{FB84980D-DDD5-4CF3-620D-E9822460E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0"/>
            <a:ext cx="987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Verdana" panose="020B0604030504040204" pitchFamily="34" charset="0"/>
              </a:rPr>
              <a:t>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=s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=1</a:t>
            </a:r>
          </a:p>
        </p:txBody>
      </p:sp>
      <p:cxnSp>
        <p:nvCxnSpPr>
          <p:cNvPr id="148513" name="Straight Arrow Connector 125">
            <a:extLst>
              <a:ext uri="{FF2B5EF4-FFF2-40B4-BE49-F238E27FC236}">
                <a16:creationId xmlns:a16="http://schemas.microsoft.com/office/drawing/2014/main" id="{0970BC15-B850-A565-FAE9-2AA9FD3E28CE}"/>
              </a:ext>
            </a:extLst>
          </p:cNvPr>
          <p:cNvCxnSpPr>
            <a:cxnSpLocks noChangeShapeType="1"/>
            <a:stCxn id="148512" idx="0"/>
            <a:endCxn id="148484" idx="0"/>
          </p:cNvCxnSpPr>
          <p:nvPr/>
        </p:nvCxnSpPr>
        <p:spPr bwMode="auto">
          <a:xfrm rot="5400000" flipH="1" flipV="1">
            <a:off x="461169" y="5696744"/>
            <a:ext cx="431800" cy="366712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8514" name="Date Placeholder 34">
            <a:extLst>
              <a:ext uri="{FF2B5EF4-FFF2-40B4-BE49-F238E27FC236}">
                <a16:creationId xmlns:a16="http://schemas.microsoft.com/office/drawing/2014/main" id="{47A588B1-0EE1-45A1-F416-3B8DBDB3C2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8515" name="Slide Number Placeholder 35">
            <a:extLst>
              <a:ext uri="{FF2B5EF4-FFF2-40B4-BE49-F238E27FC236}">
                <a16:creationId xmlns:a16="http://schemas.microsoft.com/office/drawing/2014/main" id="{9E20542E-3355-573E-E7A5-EC9F9F21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F08D29-A4A0-4137-AC44-4EB8E67B7D5C}" type="slidenum">
              <a:rPr lang="en-US" altLang="en-US">
                <a:latin typeface="Arial" panose="020B0604020202020204" pitchFamily="34" charset="0"/>
              </a:rPr>
              <a:pPr/>
              <a:t>75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2EFEC25A-DB9A-5446-AEBC-4602E0A2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60192" grpId="0"/>
      <p:bldP spid="119" grpId="0" animBg="1"/>
      <p:bldP spid="120" grpId="0"/>
      <p:bldP spid="12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>
            <a:extLst>
              <a:ext uri="{FF2B5EF4-FFF2-40B4-BE49-F238E27FC236}">
                <a16:creationId xmlns:a16="http://schemas.microsoft.com/office/drawing/2014/main" id="{6E6FAB14-3A35-3D29-BBE6-7CEF7485B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7175" y="-76200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/>
              <a:t>Avoiding Deadlock</a:t>
            </a:r>
          </a:p>
        </p:txBody>
      </p:sp>
      <p:sp>
        <p:nvSpPr>
          <p:cNvPr id="150530" name="Text Box 3">
            <a:extLst>
              <a:ext uri="{FF2B5EF4-FFF2-40B4-BE49-F238E27FC236}">
                <a16:creationId xmlns:a16="http://schemas.microsoft.com/office/drawing/2014/main" id="{4DA3CD5A-C2DA-5638-E282-7A0053CED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1189038"/>
            <a:ext cx="5788025" cy="258603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int main(void) 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pthread_t tid[2];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Sem_init(&amp;mutex[0], 0, 1);  </a:t>
            </a:r>
            <a:r>
              <a:rPr lang="en-US" altLang="en-US" sz="1400" b="1">
                <a:solidFill>
                  <a:srgbClr val="990000"/>
                </a:solidFill>
                <a:latin typeface="Courier New" panose="02070309020205020404" pitchFamily="49" charset="0"/>
              </a:rPr>
              <a:t>/* mutex[0] = 1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Sem_init(&amp;mutex[1], 0, 1);  </a:t>
            </a:r>
            <a:r>
              <a:rPr lang="en-US" altLang="en-US" sz="1400" b="1">
                <a:solidFill>
                  <a:srgbClr val="990000"/>
                </a:solidFill>
                <a:latin typeface="Courier New" panose="02070309020205020404" pitchFamily="49" charset="0"/>
              </a:rPr>
              <a:t>/* mutex[1] = 1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Pthread_create(&amp;tid[0], NULL, count, (void*) 0);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Pthread_create(&amp;tid[1], NULL, count, (void*) 1);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Pthread_join(tid[0], NULL);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Pthread_join(tid[1], NULL);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printf("cnt=%d\n", cnt);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return (0);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0531" name="Rectangle 4">
            <a:extLst>
              <a:ext uri="{FF2B5EF4-FFF2-40B4-BE49-F238E27FC236}">
                <a16:creationId xmlns:a16="http://schemas.microsoft.com/office/drawing/2014/main" id="{27D04A14-A254-9994-FE88-D17D6CFE5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" y="3962400"/>
            <a:ext cx="4373563" cy="23701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void *count(void *vargp) 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int i;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int id = (int)vargp;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for (i = 0; i &lt; NITERS; i++) {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P(&amp;mutex[0]); P(&amp;mutex[1]);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cnt++;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V(&amp;mutex[id]); V(&amp;mutex[1-id]);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}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74501" name="Text Box 5">
            <a:extLst>
              <a:ext uri="{FF2B5EF4-FFF2-40B4-BE49-F238E27FC236}">
                <a16:creationId xmlns:a16="http://schemas.microsoft.com/office/drawing/2014/main" id="{86B8DEAE-E8DE-6C40-A002-AB433B499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343400"/>
            <a:ext cx="1066800" cy="203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Tid[0]:</a:t>
            </a:r>
          </a:p>
          <a:p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cnt++;</a:t>
            </a:r>
          </a:p>
          <a:p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74502" name="Text Box 6">
            <a:extLst>
              <a:ext uri="{FF2B5EF4-FFF2-40B4-BE49-F238E27FC236}">
                <a16:creationId xmlns:a16="http://schemas.microsoft.com/office/drawing/2014/main" id="{379FDD4D-9900-2045-8FB5-232E19AEB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963" y="4343400"/>
            <a:ext cx="1112837" cy="203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Tid[1]:</a:t>
            </a:r>
          </a:p>
          <a:p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cnt++;</a:t>
            </a:r>
          </a:p>
          <a:p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);</a:t>
            </a:r>
          </a:p>
          <a:p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74503" name="Text Box 7">
            <a:extLst>
              <a:ext uri="{FF2B5EF4-FFF2-40B4-BE49-F238E27FC236}">
                <a16:creationId xmlns:a16="http://schemas.microsoft.com/office/drawing/2014/main" id="{99CC9832-C978-674B-ABD8-4EDF9213D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0"/>
            <a:ext cx="425926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latin typeface="+mn-lt"/>
                <a:cs typeface="Arial" charset="0"/>
              </a:rPr>
              <a:t>Acquire shared resources in same order</a:t>
            </a:r>
          </a:p>
        </p:txBody>
      </p:sp>
      <p:sp>
        <p:nvSpPr>
          <p:cNvPr id="150535" name="Date Placeholder 7">
            <a:extLst>
              <a:ext uri="{FF2B5EF4-FFF2-40B4-BE49-F238E27FC236}">
                <a16:creationId xmlns:a16="http://schemas.microsoft.com/office/drawing/2014/main" id="{2D361733-9264-98F3-D320-66FC35CEE7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50536" name="Slide Number Placeholder 8">
            <a:extLst>
              <a:ext uri="{FF2B5EF4-FFF2-40B4-BE49-F238E27FC236}">
                <a16:creationId xmlns:a16="http://schemas.microsoft.com/office/drawing/2014/main" id="{C1185787-6208-CE54-A56B-30EB09C55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20232A-E140-467C-AC20-BE865A94853A}" type="slidenum">
              <a:rPr lang="en-US" altLang="en-US">
                <a:latin typeface="Arial" panose="020B0604020202020204" pitchFamily="34" charset="0"/>
              </a:rPr>
              <a:pPr/>
              <a:t>76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903CF2C-5611-DB40-803B-8C8E5DE4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33">
            <a:extLst>
              <a:ext uri="{FF2B5EF4-FFF2-40B4-BE49-F238E27FC236}">
                <a16:creationId xmlns:a16="http://schemas.microsoft.com/office/drawing/2014/main" id="{246994CC-B3C0-C6C2-56CB-D0BFA6C2C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Avoided Deadlock in Progress Graph</a:t>
            </a:r>
          </a:p>
        </p:txBody>
      </p:sp>
      <p:sp>
        <p:nvSpPr>
          <p:cNvPr id="152578" name="Line 4">
            <a:extLst>
              <a:ext uri="{FF2B5EF4-FFF2-40B4-BE49-F238E27FC236}">
                <a16:creationId xmlns:a16="http://schemas.microsoft.com/office/drawing/2014/main" id="{A783202D-D062-7D23-423D-94625DA10FC9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60425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579" name="Line 5">
            <a:extLst>
              <a:ext uri="{FF2B5EF4-FFF2-40B4-BE49-F238E27FC236}">
                <a16:creationId xmlns:a16="http://schemas.microsoft.com/office/drawing/2014/main" id="{94A2E4F9-7F21-EE0B-B43D-D3E6450C8AD8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860425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580" name="Text Box 41">
            <a:extLst>
              <a:ext uri="{FF2B5EF4-FFF2-40B4-BE49-F238E27FC236}">
                <a16:creationId xmlns:a16="http://schemas.microsoft.com/office/drawing/2014/main" id="{6329BEC5-5D28-F3D4-717F-3F70D85533B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49788" y="5495925"/>
            <a:ext cx="1119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Thread 1</a:t>
            </a:r>
          </a:p>
        </p:txBody>
      </p:sp>
      <p:sp>
        <p:nvSpPr>
          <p:cNvPr id="152581" name="Text Box 42">
            <a:extLst>
              <a:ext uri="{FF2B5EF4-FFF2-40B4-BE49-F238E27FC236}">
                <a16:creationId xmlns:a16="http://schemas.microsoft.com/office/drawing/2014/main" id="{018E7226-F97F-B74F-345F-B6C90EFD8C7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4800" y="1395413"/>
            <a:ext cx="1119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Thread 2</a:t>
            </a:r>
          </a:p>
        </p:txBody>
      </p:sp>
      <p:sp>
        <p:nvSpPr>
          <p:cNvPr id="152582" name="Text Box 8">
            <a:extLst>
              <a:ext uri="{FF2B5EF4-FFF2-40B4-BE49-F238E27FC236}">
                <a16:creationId xmlns:a16="http://schemas.microsoft.com/office/drawing/2014/main" id="{619FB0FA-AD5F-7C92-B950-713323B17A0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139825" y="5791200"/>
            <a:ext cx="622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52583" name="Text Box 9">
            <a:extLst>
              <a:ext uri="{FF2B5EF4-FFF2-40B4-BE49-F238E27FC236}">
                <a16:creationId xmlns:a16="http://schemas.microsoft.com/office/drawing/2014/main" id="{5BB59C00-AF7A-A9C9-F4FA-145A1D050B3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06725" y="579120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52584" name="Text Box 20">
            <a:extLst>
              <a:ext uri="{FF2B5EF4-FFF2-40B4-BE49-F238E27FC236}">
                <a16:creationId xmlns:a16="http://schemas.microsoft.com/office/drawing/2014/main" id="{226A258A-0930-5EF1-0AC2-A802A7C3C14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054225" y="5791200"/>
            <a:ext cx="622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52585" name="Text Box 22">
            <a:extLst>
              <a:ext uri="{FF2B5EF4-FFF2-40B4-BE49-F238E27FC236}">
                <a16:creationId xmlns:a16="http://schemas.microsoft.com/office/drawing/2014/main" id="{3F3A55A5-6753-8626-9E5D-EACAB52BE01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921125" y="579120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03" name="Line 10">
            <a:extLst>
              <a:ext uri="{FF2B5EF4-FFF2-40B4-BE49-F238E27FC236}">
                <a16:creationId xmlns:a16="http://schemas.microsoft.com/office/drawing/2014/main" id="{39E852AC-5B4C-CB4C-B867-06D1F58BD4A5}"/>
              </a:ext>
            </a:extLst>
          </p:cNvPr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04" name="Line 11">
            <a:extLst>
              <a:ext uri="{FF2B5EF4-FFF2-40B4-BE49-F238E27FC236}">
                <a16:creationId xmlns:a16="http://schemas.microsoft.com/office/drawing/2014/main" id="{E20E353C-86F1-1846-A87A-BEC5E799D32E}"/>
              </a:ext>
            </a:extLst>
          </p:cNvPr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2588" name="Text Box 12">
            <a:extLst>
              <a:ext uri="{FF2B5EF4-FFF2-40B4-BE49-F238E27FC236}">
                <a16:creationId xmlns:a16="http://schemas.microsoft.com/office/drawing/2014/main" id="{57F2A04F-66ED-7212-3B5B-E1031FBBF0D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8113" y="321945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52589" name="Text Box 17">
            <a:extLst>
              <a:ext uri="{FF2B5EF4-FFF2-40B4-BE49-F238E27FC236}">
                <a16:creationId xmlns:a16="http://schemas.microsoft.com/office/drawing/2014/main" id="{F16043F2-AFED-B50D-4334-FE7B4AE8EF4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5250" y="4921250"/>
            <a:ext cx="752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07" name="Line 25">
            <a:extLst>
              <a:ext uri="{FF2B5EF4-FFF2-40B4-BE49-F238E27FC236}">
                <a16:creationId xmlns:a16="http://schemas.microsoft.com/office/drawing/2014/main" id="{596C4BEB-044F-CD49-B789-CC995F1C2C5A}"/>
              </a:ext>
            </a:extLst>
          </p:cNvPr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2591" name="Text Box 26">
            <a:extLst>
              <a:ext uri="{FF2B5EF4-FFF2-40B4-BE49-F238E27FC236}">
                <a16:creationId xmlns:a16="http://schemas.microsoft.com/office/drawing/2014/main" id="{492D6564-8883-0C64-3FE4-4B40E681424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5250" y="4083050"/>
            <a:ext cx="752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P(s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09" name="Line 27">
            <a:extLst>
              <a:ext uri="{FF2B5EF4-FFF2-40B4-BE49-F238E27FC236}">
                <a16:creationId xmlns:a16="http://schemas.microsoft.com/office/drawing/2014/main" id="{EAD45651-2049-EF4A-A5AD-F65CF3C19F23}"/>
              </a:ext>
            </a:extLst>
          </p:cNvPr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2593" name="Text Box 28">
            <a:extLst>
              <a:ext uri="{FF2B5EF4-FFF2-40B4-BE49-F238E27FC236}">
                <a16:creationId xmlns:a16="http://schemas.microsoft.com/office/drawing/2014/main" id="{7DE50C9A-E703-704F-91FB-8DE3F3D07F6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8113" y="236855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V(s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52594" name="Line 6">
            <a:extLst>
              <a:ext uri="{FF2B5EF4-FFF2-40B4-BE49-F238E27FC236}">
                <a16:creationId xmlns:a16="http://schemas.microsoft.com/office/drawing/2014/main" id="{E668CED5-6FF3-5D54-BAB7-03CD7CF9AE5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455738" y="5664200"/>
            <a:ext cx="0" cy="122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2595" name="Line 7">
            <a:extLst>
              <a:ext uri="{FF2B5EF4-FFF2-40B4-BE49-F238E27FC236}">
                <a16:creationId xmlns:a16="http://schemas.microsoft.com/office/drawing/2014/main" id="{B164B485-7CCE-C95C-C0CF-3419544CF6B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332422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596" name="Line 19">
            <a:extLst>
              <a:ext uri="{FF2B5EF4-FFF2-40B4-BE49-F238E27FC236}">
                <a16:creationId xmlns:a16="http://schemas.microsoft.com/office/drawing/2014/main" id="{AE06CEF5-2F15-A366-8073-1E859F5E6E4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386013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597" name="Line 21">
            <a:extLst>
              <a:ext uri="{FF2B5EF4-FFF2-40B4-BE49-F238E27FC236}">
                <a16:creationId xmlns:a16="http://schemas.microsoft.com/office/drawing/2014/main" id="{3620FFA8-E967-3718-0AD2-1697ABADF0A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2598" name="Rectangle 114">
            <a:extLst>
              <a:ext uri="{FF2B5EF4-FFF2-40B4-BE49-F238E27FC236}">
                <a16:creationId xmlns:a16="http://schemas.microsoft.com/office/drawing/2014/main" id="{3E9EDB3A-E6D6-E201-FFBD-09F7408BF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988" y="2586038"/>
            <a:ext cx="1828800" cy="2560637"/>
          </a:xfrm>
          <a:prstGeom prst="rect">
            <a:avLst/>
          </a:prstGeom>
          <a:solidFill>
            <a:srgbClr val="EBAFA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52599" name="Rectangle 115">
            <a:extLst>
              <a:ext uri="{FF2B5EF4-FFF2-40B4-BE49-F238E27FC236}">
                <a16:creationId xmlns:a16="http://schemas.microsoft.com/office/drawing/2014/main" id="{2936416C-1A41-B49A-4F78-BD7834F8F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8550" y="3429000"/>
            <a:ext cx="1898650" cy="857250"/>
          </a:xfrm>
          <a:prstGeom prst="rect">
            <a:avLst/>
          </a:prstGeom>
          <a:solidFill>
            <a:srgbClr val="EBAFA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52600" name="TextBox 116">
            <a:extLst>
              <a:ext uri="{FF2B5EF4-FFF2-40B4-BE49-F238E27FC236}">
                <a16:creationId xmlns:a16="http://schemas.microsoft.com/office/drawing/2014/main" id="{13CC75F6-BC80-31BB-9520-5D323AEFD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8913" y="2601913"/>
            <a:ext cx="1817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i="1">
                <a:solidFill>
                  <a:srgbClr val="990000"/>
                </a:solidFill>
                <a:latin typeface="Calibri" panose="020F0502020204030204" pitchFamily="34" charset="0"/>
              </a:rPr>
              <a:t>Forbidden region</a:t>
            </a:r>
          </a:p>
          <a:p>
            <a:pPr algn="ctr"/>
            <a:r>
              <a:rPr lang="en-US" altLang="en-US" i="1">
                <a:solidFill>
                  <a:srgbClr val="990000"/>
                </a:solidFill>
                <a:latin typeface="Calibri" panose="020F0502020204030204" pitchFamily="34" charset="0"/>
              </a:rPr>
              <a:t>for s</a:t>
            </a:r>
            <a:r>
              <a:rPr lang="en-US" altLang="en-US" i="1" baseline="-25000">
                <a:solidFill>
                  <a:srgbClr val="99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52601" name="TextBox 117">
            <a:extLst>
              <a:ext uri="{FF2B5EF4-FFF2-40B4-BE49-F238E27FC236}">
                <a16:creationId xmlns:a16="http://schemas.microsoft.com/office/drawing/2014/main" id="{A0596EB1-541E-F40F-62DA-4021A84C2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05200"/>
            <a:ext cx="1817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i="1">
                <a:solidFill>
                  <a:srgbClr val="990000"/>
                </a:solidFill>
                <a:latin typeface="Calibri" panose="020F0502020204030204" pitchFamily="34" charset="0"/>
              </a:rPr>
              <a:t>Forbidden region</a:t>
            </a:r>
          </a:p>
          <a:p>
            <a:pPr algn="r"/>
            <a:r>
              <a:rPr lang="en-US" altLang="en-US" i="1">
                <a:solidFill>
                  <a:srgbClr val="990000"/>
                </a:solidFill>
                <a:latin typeface="Calibri" panose="020F0502020204030204" pitchFamily="34" charset="0"/>
              </a:rPr>
              <a:t>for s</a:t>
            </a:r>
            <a:r>
              <a:rPr lang="en-US" altLang="en-US" i="1" baseline="-25000">
                <a:solidFill>
                  <a:srgbClr val="99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52602" name="Text Box 16">
            <a:extLst>
              <a:ext uri="{FF2B5EF4-FFF2-40B4-BE49-F238E27FC236}">
                <a16:creationId xmlns:a16="http://schemas.microsoft.com/office/drawing/2014/main" id="{6EABDEFA-DDF3-3BD9-42A5-C1115509C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0"/>
            <a:ext cx="987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Verdana" panose="020B0604030504040204" pitchFamily="34" charset="0"/>
              </a:rPr>
              <a:t>s</a:t>
            </a:r>
            <a:r>
              <a:rPr lang="en-US" altLang="en-US" baseline="-25000">
                <a:latin typeface="Verdana" panose="020B0604030504040204" pitchFamily="34" charset="0"/>
              </a:rPr>
              <a:t>0</a:t>
            </a:r>
            <a:r>
              <a:rPr lang="en-US" altLang="en-US">
                <a:latin typeface="Verdana" panose="020B0604030504040204" pitchFamily="34" charset="0"/>
              </a:rPr>
              <a:t>=s</a:t>
            </a:r>
            <a:r>
              <a:rPr lang="en-US" altLang="en-US" baseline="-25000">
                <a:latin typeface="Verdana" panose="020B0604030504040204" pitchFamily="34" charset="0"/>
              </a:rPr>
              <a:t>1</a:t>
            </a:r>
            <a:r>
              <a:rPr lang="en-US" altLang="en-US">
                <a:latin typeface="Verdana" panose="020B0604030504040204" pitchFamily="34" charset="0"/>
              </a:rPr>
              <a:t>=1</a:t>
            </a:r>
          </a:p>
        </p:txBody>
      </p:sp>
      <p:cxnSp>
        <p:nvCxnSpPr>
          <p:cNvPr id="152603" name="Straight Arrow Connector 125">
            <a:extLst>
              <a:ext uri="{FF2B5EF4-FFF2-40B4-BE49-F238E27FC236}">
                <a16:creationId xmlns:a16="http://schemas.microsoft.com/office/drawing/2014/main" id="{CE1B5152-3607-D90F-DADF-3504969FAA5A}"/>
              </a:ext>
            </a:extLst>
          </p:cNvPr>
          <p:cNvCxnSpPr>
            <a:cxnSpLocks noChangeShapeType="1"/>
            <a:stCxn id="152602" idx="0"/>
            <a:endCxn id="152578" idx="0"/>
          </p:cNvCxnSpPr>
          <p:nvPr/>
        </p:nvCxnSpPr>
        <p:spPr bwMode="auto">
          <a:xfrm rot="5400000" flipH="1" flipV="1">
            <a:off x="461169" y="5696744"/>
            <a:ext cx="431800" cy="366712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604" name="Text Box 32">
            <a:extLst>
              <a:ext uri="{FF2B5EF4-FFF2-40B4-BE49-F238E27FC236}">
                <a16:creationId xmlns:a16="http://schemas.microsoft.com/office/drawing/2014/main" id="{BC6348A9-4D69-1A82-D74A-3DB24BF8C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1536700"/>
            <a:ext cx="310515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No way for trajectory to get stuck</a:t>
            </a:r>
          </a:p>
          <a:p>
            <a:endParaRPr lang="en-US" altLang="en-US">
              <a:latin typeface="Verdana" panose="020B0604030504040204" pitchFamily="34" charset="0"/>
            </a:endParaRPr>
          </a:p>
          <a:p>
            <a:r>
              <a:rPr lang="en-US" altLang="en-US">
                <a:latin typeface="Verdana" panose="020B0604030504040204" pitchFamily="34" charset="0"/>
              </a:rPr>
              <a:t>Processes acquire locks in same order</a:t>
            </a:r>
          </a:p>
          <a:p>
            <a:endParaRPr lang="en-US" altLang="en-US">
              <a:latin typeface="Verdana" panose="020B0604030504040204" pitchFamily="34" charset="0"/>
            </a:endParaRPr>
          </a:p>
          <a:p>
            <a:r>
              <a:rPr lang="en-US" altLang="en-US">
                <a:latin typeface="Verdana" panose="020B0604030504040204" pitchFamily="34" charset="0"/>
              </a:rPr>
              <a:t>Order in which locks released immaterial</a:t>
            </a:r>
          </a:p>
        </p:txBody>
      </p:sp>
      <p:sp>
        <p:nvSpPr>
          <p:cNvPr id="152605" name="Date Placeholder 29">
            <a:extLst>
              <a:ext uri="{FF2B5EF4-FFF2-40B4-BE49-F238E27FC236}">
                <a16:creationId xmlns:a16="http://schemas.microsoft.com/office/drawing/2014/main" id="{47708AE6-C050-5BE1-10FC-C22C66A48E5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52606" name="Slide Number Placeholder 30">
            <a:extLst>
              <a:ext uri="{FF2B5EF4-FFF2-40B4-BE49-F238E27FC236}">
                <a16:creationId xmlns:a16="http://schemas.microsoft.com/office/drawing/2014/main" id="{8BFB6507-9845-9B10-88C6-87C357AD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A1D414-A718-4B44-A10B-63D8269238B4}" type="slidenum">
              <a:rPr lang="en-US" altLang="en-US">
                <a:latin typeface="Arial" panose="020B0604020202020204" pitchFamily="34" charset="0"/>
              </a:rPr>
              <a:pPr/>
              <a:t>77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" name="Footer Placeholder 31">
            <a:extLst>
              <a:ext uri="{FF2B5EF4-FFF2-40B4-BE49-F238E27FC236}">
                <a16:creationId xmlns:a16="http://schemas.microsoft.com/office/drawing/2014/main" id="{12D22550-84C5-C745-A17E-4E67E92F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2">
            <a:extLst>
              <a:ext uri="{FF2B5EF4-FFF2-40B4-BE49-F238E27FC236}">
                <a16:creationId xmlns:a16="http://schemas.microsoft.com/office/drawing/2014/main" id="{554BBC86-0D3A-A638-D9E5-99D7A977B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93713"/>
            <a:ext cx="7213600" cy="573087"/>
          </a:xfrm>
        </p:spPr>
        <p:txBody>
          <a:bodyPr/>
          <a:lstStyle/>
          <a:p>
            <a:pPr eaLnBrk="1" hangingPunct="1"/>
            <a:r>
              <a:rPr lang="en-US" altLang="en-US"/>
              <a:t>Notifying With Semaphores</a:t>
            </a:r>
          </a:p>
        </p:txBody>
      </p:sp>
      <p:sp>
        <p:nvSpPr>
          <p:cNvPr id="154626" name="Rectangle 3">
            <a:extLst>
              <a:ext uri="{FF2B5EF4-FFF2-40B4-BE49-F238E27FC236}">
                <a16:creationId xmlns:a16="http://schemas.microsoft.com/office/drawing/2014/main" id="{84D5A173-636B-09CC-E8C5-876119D6F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4000" y="2438400"/>
            <a:ext cx="8729663" cy="4148138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000"/>
              <a:t>Common synchronization pattern: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Producer waits for slot, inserts item in buffer, and notifies consumer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Consumer waits for item, removes it from buffer, and notifies producer</a:t>
            </a:r>
          </a:p>
          <a:p>
            <a:pPr eaLnBrk="1" hangingPunct="1">
              <a:lnSpc>
                <a:spcPct val="85000"/>
              </a:lnSpc>
            </a:pPr>
            <a:endParaRPr lang="en-US" altLang="en-US" sz="2000"/>
          </a:p>
          <a:p>
            <a:pPr eaLnBrk="1" hangingPunct="1">
              <a:lnSpc>
                <a:spcPct val="85000"/>
              </a:lnSpc>
            </a:pPr>
            <a:r>
              <a:rPr lang="en-US" altLang="en-US" sz="2000"/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Multimedia processing:</a:t>
            </a:r>
          </a:p>
          <a:p>
            <a:pPr lvl="2" eaLnBrk="1" hangingPunct="1">
              <a:lnSpc>
                <a:spcPct val="97000"/>
              </a:lnSpc>
            </a:pPr>
            <a:r>
              <a:rPr lang="en-US" altLang="en-US" sz="1600"/>
              <a:t>Producer creates MPEG video frames, consumer renders them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 Event-driven graphical user interfaces</a:t>
            </a:r>
          </a:p>
          <a:p>
            <a:pPr lvl="2" eaLnBrk="1" hangingPunct="1">
              <a:lnSpc>
                <a:spcPct val="97000"/>
              </a:lnSpc>
            </a:pPr>
            <a:r>
              <a:rPr lang="en-US" altLang="en-US" sz="1600"/>
              <a:t>Producer detects mouse clicks, mouse movements, and keyboard hits and inserts corresponding events in buffer</a:t>
            </a:r>
          </a:p>
          <a:p>
            <a:pPr lvl="2" eaLnBrk="1" hangingPunct="1">
              <a:lnSpc>
                <a:spcPct val="97000"/>
              </a:lnSpc>
            </a:pPr>
            <a:r>
              <a:rPr lang="en-US" altLang="en-US" sz="1600"/>
              <a:t>Consumer retrieves events from buffer and paints the display</a:t>
            </a:r>
          </a:p>
        </p:txBody>
      </p:sp>
      <p:sp>
        <p:nvSpPr>
          <p:cNvPr id="845829" name="Oval 5">
            <a:extLst>
              <a:ext uri="{FF2B5EF4-FFF2-40B4-BE49-F238E27FC236}">
                <a16:creationId xmlns:a16="http://schemas.microsoft.com/office/drawing/2014/main" id="{373D91AC-691F-0B4C-99D9-98BBD36DD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>
              <a:defRPr/>
            </a:pPr>
            <a:r>
              <a:rPr lang="en-US">
                <a:latin typeface="+mn-lt"/>
                <a:cs typeface="Arial" charset="0"/>
              </a:rPr>
              <a:t>producer</a:t>
            </a:r>
          </a:p>
          <a:p>
            <a:pPr algn="ctr">
              <a:defRPr/>
            </a:pPr>
            <a:r>
              <a:rPr lang="en-US">
                <a:latin typeface="+mn-lt"/>
                <a:cs typeface="Arial" charset="0"/>
              </a:rPr>
              <a:t>thread</a:t>
            </a:r>
          </a:p>
        </p:txBody>
      </p:sp>
      <p:sp>
        <p:nvSpPr>
          <p:cNvPr id="845830" name="Text Box 6">
            <a:extLst>
              <a:ext uri="{FF2B5EF4-FFF2-40B4-BE49-F238E27FC236}">
                <a16:creationId xmlns:a16="http://schemas.microsoft.com/office/drawing/2014/main" id="{667F4B99-9455-3D40-AB8C-AE3ED279A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>
              <a:defRPr/>
            </a:pPr>
            <a:r>
              <a:rPr lang="en-US">
                <a:latin typeface="+mn-lt"/>
                <a:cs typeface="Arial" charset="0"/>
              </a:rPr>
              <a:t>shared</a:t>
            </a:r>
          </a:p>
          <a:p>
            <a:pPr algn="ctr">
              <a:defRPr/>
            </a:pPr>
            <a:r>
              <a:rPr lang="en-US">
                <a:latin typeface="+mn-lt"/>
                <a:cs typeface="Arial" charset="0"/>
              </a:rPr>
              <a:t>buffer</a:t>
            </a:r>
          </a:p>
        </p:txBody>
      </p:sp>
      <p:sp>
        <p:nvSpPr>
          <p:cNvPr id="845831" name="Line 7">
            <a:extLst>
              <a:ext uri="{FF2B5EF4-FFF2-40B4-BE49-F238E27FC236}">
                <a16:creationId xmlns:a16="http://schemas.microsoft.com/office/drawing/2014/main" id="{5972CE89-C047-8748-ABEF-EB251662E4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ctr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5832" name="Line 8">
            <a:extLst>
              <a:ext uri="{FF2B5EF4-FFF2-40B4-BE49-F238E27FC236}">
                <a16:creationId xmlns:a16="http://schemas.microsoft.com/office/drawing/2014/main" id="{865CDDF1-879D-C240-87CC-4291F2E54C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ctr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5833" name="Oval 9">
            <a:extLst>
              <a:ext uri="{FF2B5EF4-FFF2-40B4-BE49-F238E27FC236}">
                <a16:creationId xmlns:a16="http://schemas.microsoft.com/office/drawing/2014/main" id="{B5B1C3E9-6F55-524E-AD23-965812660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>
              <a:defRPr/>
            </a:pPr>
            <a:r>
              <a:rPr lang="en-US">
                <a:latin typeface="+mn-lt"/>
                <a:cs typeface="Arial" charset="0"/>
              </a:rPr>
              <a:t>consumer</a:t>
            </a:r>
          </a:p>
          <a:p>
            <a:pPr algn="ctr">
              <a:defRPr/>
            </a:pPr>
            <a:r>
              <a:rPr lang="en-US">
                <a:latin typeface="+mn-lt"/>
                <a:cs typeface="Arial" charset="0"/>
              </a:rPr>
              <a:t>thread</a:t>
            </a:r>
          </a:p>
        </p:txBody>
      </p:sp>
      <p:sp>
        <p:nvSpPr>
          <p:cNvPr id="154632" name="Date Placeholder 8">
            <a:extLst>
              <a:ext uri="{FF2B5EF4-FFF2-40B4-BE49-F238E27FC236}">
                <a16:creationId xmlns:a16="http://schemas.microsoft.com/office/drawing/2014/main" id="{67DF8CCA-4CB5-1253-EEB3-2060A5927BD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54633" name="Slide Number Placeholder 9">
            <a:extLst>
              <a:ext uri="{FF2B5EF4-FFF2-40B4-BE49-F238E27FC236}">
                <a16:creationId xmlns:a16="http://schemas.microsoft.com/office/drawing/2014/main" id="{AC702D3E-05EA-B4BE-5298-A8D30E6D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74DEF9-B7F3-4B55-880F-4BF4AA0852C8}" type="slidenum">
              <a:rPr lang="en-US" altLang="en-US">
                <a:latin typeface="Arial" panose="020B0604020202020204" pitchFamily="34" charset="0"/>
              </a:rPr>
              <a:pPr/>
              <a:t>78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F38E0D8-FFB6-5846-B75A-24BC075E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2">
            <a:extLst>
              <a:ext uri="{FF2B5EF4-FFF2-40B4-BE49-F238E27FC236}">
                <a16:creationId xmlns:a16="http://schemas.microsoft.com/office/drawing/2014/main" id="{F411DF3D-02D3-FDFF-4ABC-169F06797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475" y="228600"/>
            <a:ext cx="7493000" cy="573088"/>
          </a:xfrm>
        </p:spPr>
        <p:txBody>
          <a:bodyPr/>
          <a:lstStyle/>
          <a:p>
            <a:pPr eaLnBrk="1" hangingPunct="1"/>
            <a:r>
              <a:rPr lang="en-US" altLang="en-US"/>
              <a:t>Producer-Consumer on a Buffer That Holds One Item</a:t>
            </a:r>
          </a:p>
        </p:txBody>
      </p:sp>
      <p:sp>
        <p:nvSpPr>
          <p:cNvPr id="156674" name="Text Box 3">
            <a:extLst>
              <a:ext uri="{FF2B5EF4-FFF2-40B4-BE49-F238E27FC236}">
                <a16:creationId xmlns:a16="http://schemas.microsoft.com/office/drawing/2014/main" id="{3BFDB61E-84AB-6462-DDF1-DEEF4CF89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654175"/>
            <a:ext cx="3803650" cy="36925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 i="1">
                <a:solidFill>
                  <a:srgbClr val="990000"/>
                </a:solidFill>
                <a:latin typeface="Courier New" panose="02070309020205020404" pitchFamily="49" charset="0"/>
              </a:rPr>
              <a:t>/* buf1.c - producer-consumer</a:t>
            </a:r>
          </a:p>
          <a:p>
            <a:r>
              <a:rPr lang="en-US" altLang="en-US" sz="1600" b="1" i="1">
                <a:solidFill>
                  <a:srgbClr val="990000"/>
                </a:solidFill>
                <a:latin typeface="Courier New" panose="02070309020205020404" pitchFamily="49" charset="0"/>
              </a:rPr>
              <a:t>on 1-element buffer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#include “csapp.h”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#define NITERS 5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*producer(void *arg);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*consumer(void *arg);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struct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buf; /* shared var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sem_t full; /* sems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sem_t empty;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 shared;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</p:txBody>
      </p:sp>
      <p:sp>
        <p:nvSpPr>
          <p:cNvPr id="156675" name="Text Box 4">
            <a:extLst>
              <a:ext uri="{FF2B5EF4-FFF2-40B4-BE49-F238E27FC236}">
                <a16:creationId xmlns:a16="http://schemas.microsoft.com/office/drawing/2014/main" id="{D17B4536-FEEE-17CE-9AA7-18F3BAAAF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54175"/>
            <a:ext cx="4854575" cy="46704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int main()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pthread_t tid_producer;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pthread_t tid_consumer;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</a:t>
            </a:r>
            <a:r>
              <a:rPr lang="en-US" altLang="en-US" sz="1600" b="1" i="1">
                <a:solidFill>
                  <a:srgbClr val="990000"/>
                </a:solidFill>
                <a:latin typeface="Courier New" panose="02070309020205020404" pitchFamily="49" charset="0"/>
              </a:rPr>
              <a:t>/* initialize the semaphores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Sem_init(&amp;shared.empty, 0, 1);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Sem_init(&amp;shared.full,  0, 0);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</a:t>
            </a:r>
            <a:r>
              <a:rPr lang="en-US" altLang="en-US" sz="1600" b="1" i="1">
                <a:solidFill>
                  <a:srgbClr val="990000"/>
                </a:solidFill>
                <a:latin typeface="Courier New" panose="02070309020205020404" pitchFamily="49" charset="0"/>
              </a:rPr>
              <a:t>/* create threads and wait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Pthread_create(&amp;tid_producer, NULL,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         producer,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Pthread_create(&amp;tid_consumer, NULL,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         consumer,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Pthread_join(tid_producer,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Pthread_join(tid_consumer,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exit(0);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</p:txBody>
      </p:sp>
      <p:sp>
        <p:nvSpPr>
          <p:cNvPr id="156676" name="Date Placeholder 4">
            <a:extLst>
              <a:ext uri="{FF2B5EF4-FFF2-40B4-BE49-F238E27FC236}">
                <a16:creationId xmlns:a16="http://schemas.microsoft.com/office/drawing/2014/main" id="{A08491DE-A0DE-8A89-77F5-1FD3515549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56677" name="Slide Number Placeholder 5">
            <a:extLst>
              <a:ext uri="{FF2B5EF4-FFF2-40B4-BE49-F238E27FC236}">
                <a16:creationId xmlns:a16="http://schemas.microsoft.com/office/drawing/2014/main" id="{270B0A02-B385-AC6E-7378-0B93CC22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8EC8FA10-4304-4156-BAE7-971DE482DD51}" type="slidenum">
              <a:rPr lang="en-US" altLang="en-US">
                <a:latin typeface="Arial" panose="020B0604020202020204" pitchFamily="34" charset="0"/>
              </a:rPr>
              <a:pPr/>
              <a:t>79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76C6CC-5EB0-874A-8A9C-CC10FF7A7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1">
            <a:extLst>
              <a:ext uri="{FF2B5EF4-FFF2-40B4-BE49-F238E27FC236}">
                <a16:creationId xmlns:a16="http://schemas.microsoft.com/office/drawing/2014/main" id="{745E02B7-E068-F84B-0BBF-81536F2C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9507" name="Text Box 2">
            <a:extLst>
              <a:ext uri="{FF2B5EF4-FFF2-40B4-BE49-F238E27FC236}">
                <a16:creationId xmlns:a16="http://schemas.microsoft.com/office/drawing/2014/main" id="{C20DF43A-1415-7540-6ECC-A5B70C3D6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Networking</a:t>
            </a:r>
          </a:p>
        </p:txBody>
      </p:sp>
      <p:sp>
        <p:nvSpPr>
          <p:cNvPr id="149508" name="Text Box 3">
            <a:extLst>
              <a:ext uri="{FF2B5EF4-FFF2-40B4-BE49-F238E27FC236}">
                <a16:creationId xmlns:a16="http://schemas.microsoft.com/office/drawing/2014/main" id="{51B68099-90EB-B671-0081-59C7168F0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58D02B0-F62B-4613-8946-935C793758FB}" type="slidenum">
              <a:rPr lang="en-US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9509" name="Rectangle 4">
            <a:extLst>
              <a:ext uri="{FF2B5EF4-FFF2-40B4-BE49-F238E27FC236}">
                <a16:creationId xmlns:a16="http://schemas.microsoft.com/office/drawing/2014/main" id="{8126DD79-C99A-1286-EB07-CD0FC2A58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3151188"/>
            <a:ext cx="2322513" cy="1416050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9510" name="Rectangle 5">
            <a:extLst>
              <a:ext uri="{FF2B5EF4-FFF2-40B4-BE49-F238E27FC236}">
                <a16:creationId xmlns:a16="http://schemas.microsoft.com/office/drawing/2014/main" id="{8F5A1FAE-4EA6-6C38-1AC5-9A81CA6CA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4800600" cy="3335338"/>
          </a:xfrm>
          <a:prstGeom prst="rect">
            <a:avLst/>
          </a:prstGeom>
          <a:solidFill>
            <a:srgbClr val="FFFF99"/>
          </a:solidFill>
          <a:ln w="126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9511" name="Text Box 6">
            <a:extLst>
              <a:ext uri="{FF2B5EF4-FFF2-40B4-BE49-F238E27FC236}">
                <a16:creationId xmlns:a16="http://schemas.microsoft.com/office/drawing/2014/main" id="{AF4A6E5D-E390-3673-43A3-6DBA07C73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>
                <a:solidFill>
                  <a:srgbClr val="660033"/>
                </a:solidFill>
              </a:rPr>
              <a:t>Why Proxies?</a:t>
            </a:r>
          </a:p>
        </p:txBody>
      </p:sp>
      <p:sp>
        <p:nvSpPr>
          <p:cNvPr id="149512" name="Text Box 7">
            <a:extLst>
              <a:ext uri="{FF2B5EF4-FFF2-40B4-BE49-F238E27FC236}">
                <a16:creationId xmlns:a16="http://schemas.microsoft.com/office/drawing/2014/main" id="{A5A53E3B-60E8-B20D-2DCB-E5A5F9F39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74625" indent="-173038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636588" indent="-29051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746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/>
              <a:t>Can perform useful functions as requests and responses pass through</a:t>
            </a:r>
          </a:p>
          <a:p>
            <a:pPr lvl="1" eaLnBrk="1" hangingPunct="1">
              <a:buClr>
                <a:srgbClr val="000066"/>
              </a:buClr>
              <a:buSzPct val="90000"/>
              <a:buFont typeface="Wingdings" panose="05000000000000000000" pitchFamily="2" charset="2"/>
              <a:buChar char=""/>
            </a:pPr>
            <a:r>
              <a:rPr lang="en-US" altLang="en-US">
                <a:ea typeface="ＭＳ Ｐゴシック" panose="020B0600070205080204" pitchFamily="34" charset="-128"/>
              </a:rPr>
              <a:t>Examples: Caching, logging, anonymization</a:t>
            </a:r>
          </a:p>
        </p:txBody>
      </p:sp>
      <p:sp>
        <p:nvSpPr>
          <p:cNvPr id="149513" name="Oval 8">
            <a:extLst>
              <a:ext uri="{FF2B5EF4-FFF2-40B4-BE49-F238E27FC236}">
                <a16:creationId xmlns:a16="http://schemas.microsoft.com/office/drawing/2014/main" id="{851E745C-E35C-EBAF-316C-254CFB5AE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44788"/>
            <a:ext cx="1065213" cy="989012"/>
          </a:xfrm>
          <a:prstGeom prst="ellipse">
            <a:avLst/>
          </a:prstGeom>
          <a:solidFill>
            <a:srgbClr val="FF99CC"/>
          </a:solidFill>
          <a:ln w="126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Client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9514" name="Oval 9">
            <a:extLst>
              <a:ext uri="{FF2B5EF4-FFF2-40B4-BE49-F238E27FC236}">
                <a16:creationId xmlns:a16="http://schemas.microsoft.com/office/drawing/2014/main" id="{A1F2D9C9-C980-C431-926A-91196953C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52825"/>
            <a:ext cx="1065213" cy="989013"/>
          </a:xfrm>
          <a:prstGeom prst="ellipse">
            <a:avLst/>
          </a:prstGeom>
          <a:solidFill>
            <a:srgbClr val="CCFFFF"/>
          </a:solidFill>
          <a:ln w="126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Proxy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cache</a:t>
            </a:r>
          </a:p>
        </p:txBody>
      </p:sp>
      <p:sp>
        <p:nvSpPr>
          <p:cNvPr id="149515" name="Oval 10">
            <a:extLst>
              <a:ext uri="{FF2B5EF4-FFF2-40B4-BE49-F238E27FC236}">
                <a16:creationId xmlns:a16="http://schemas.microsoft.com/office/drawing/2014/main" id="{ADA9D9B1-F2C8-41C2-00CA-6D76BC026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5" y="3460750"/>
            <a:ext cx="1065213" cy="989013"/>
          </a:xfrm>
          <a:prstGeom prst="ellipse">
            <a:avLst/>
          </a:prstGeom>
          <a:solidFill>
            <a:srgbClr val="FF99CC"/>
          </a:solidFill>
          <a:ln w="126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Origin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Server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5870BE63-1D12-0825-070C-F3AA2AF81B04}"/>
              </a:ext>
            </a:extLst>
          </p:cNvPr>
          <p:cNvGrpSpPr>
            <a:grpSpLocks/>
          </p:cNvGrpSpPr>
          <p:nvPr/>
        </p:nvGrpSpPr>
        <p:grpSpPr bwMode="auto">
          <a:xfrm>
            <a:off x="1781175" y="2914650"/>
            <a:ext cx="2166938" cy="736600"/>
            <a:chOff x="1122" y="1836"/>
            <a:chExt cx="1365" cy="464"/>
          </a:xfrm>
        </p:grpSpPr>
        <p:sp>
          <p:nvSpPr>
            <p:cNvPr id="149535" name="Line 12">
              <a:extLst>
                <a:ext uri="{FF2B5EF4-FFF2-40B4-BE49-F238E27FC236}">
                  <a16:creationId xmlns:a16="http://schemas.microsoft.com/office/drawing/2014/main" id="{9D8D1F7E-37B0-3CED-09F9-C5D17264C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2" y="1993"/>
              <a:ext cx="1358" cy="307"/>
            </a:xfrm>
            <a:prstGeom prst="line">
              <a:avLst/>
            </a:prstGeom>
            <a:noFill/>
            <a:ln w="38160">
              <a:solidFill>
                <a:srgbClr val="0066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36" name="Text Box 13">
              <a:extLst>
                <a:ext uri="{FF2B5EF4-FFF2-40B4-BE49-F238E27FC236}">
                  <a16:creationId xmlns:a16="http://schemas.microsoft.com/office/drawing/2014/main" id="{A8305E6E-DB83-D4B2-D8E2-99DA81C5F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6" y="1836"/>
              <a:ext cx="117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6600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 b="1">
                  <a:solidFill>
                    <a:srgbClr val="000066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Request </a:t>
              </a:r>
              <a:r>
                <a:rPr lang="en-US" altLang="en-US" sz="1600">
                  <a:latin typeface="Courier New" panose="02070309020205020404" pitchFamily="49" charset="0"/>
                </a:rPr>
                <a:t>foo.html</a:t>
              </a:r>
            </a:p>
          </p:txBody>
        </p:sp>
      </p:grpSp>
      <p:grpSp>
        <p:nvGrpSpPr>
          <p:cNvPr id="3" name="Group 14">
            <a:extLst>
              <a:ext uri="{FF2B5EF4-FFF2-40B4-BE49-F238E27FC236}">
                <a16:creationId xmlns:a16="http://schemas.microsoft.com/office/drawing/2014/main" id="{0F6AFB1E-6257-EA45-FA27-5C0FA3C3A758}"/>
              </a:ext>
            </a:extLst>
          </p:cNvPr>
          <p:cNvGrpSpPr>
            <a:grpSpLocks/>
          </p:cNvGrpSpPr>
          <p:nvPr/>
        </p:nvGrpSpPr>
        <p:grpSpPr bwMode="auto">
          <a:xfrm>
            <a:off x="4764088" y="3463925"/>
            <a:ext cx="3186112" cy="334963"/>
            <a:chOff x="3001" y="2182"/>
            <a:chExt cx="2007" cy="211"/>
          </a:xfrm>
        </p:grpSpPr>
        <p:sp>
          <p:nvSpPr>
            <p:cNvPr id="149533" name="Line 15">
              <a:extLst>
                <a:ext uri="{FF2B5EF4-FFF2-40B4-BE49-F238E27FC236}">
                  <a16:creationId xmlns:a16="http://schemas.microsoft.com/office/drawing/2014/main" id="{295A9541-5FDE-0CA3-7569-6895E7CD1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1" y="2381"/>
              <a:ext cx="2007" cy="0"/>
            </a:xfrm>
            <a:prstGeom prst="line">
              <a:avLst/>
            </a:prstGeom>
            <a:noFill/>
            <a:ln w="38160">
              <a:solidFill>
                <a:srgbClr val="0066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34" name="Text Box 16">
              <a:extLst>
                <a:ext uri="{FF2B5EF4-FFF2-40B4-BE49-F238E27FC236}">
                  <a16:creationId xmlns:a16="http://schemas.microsoft.com/office/drawing/2014/main" id="{DB507631-D520-31DB-3EDA-25B72B202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4" y="2182"/>
              <a:ext cx="117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6600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 b="1">
                  <a:solidFill>
                    <a:srgbClr val="000066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Request </a:t>
              </a:r>
              <a:r>
                <a:rPr lang="en-US" altLang="en-US" sz="1600">
                  <a:latin typeface="Courier New" panose="02070309020205020404" pitchFamily="49" charset="0"/>
                </a:rPr>
                <a:t>foo.html</a:t>
              </a:r>
            </a:p>
          </p:txBody>
        </p:sp>
      </p:grpSp>
      <p:grpSp>
        <p:nvGrpSpPr>
          <p:cNvPr id="4" name="Group 17">
            <a:extLst>
              <a:ext uri="{FF2B5EF4-FFF2-40B4-BE49-F238E27FC236}">
                <a16:creationId xmlns:a16="http://schemas.microsoft.com/office/drawing/2014/main" id="{865D7E77-6A35-44E3-3442-5BF23E0A40D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957638"/>
            <a:ext cx="3219450" cy="334962"/>
            <a:chOff x="2976" y="2493"/>
            <a:chExt cx="2028" cy="211"/>
          </a:xfrm>
        </p:grpSpPr>
        <p:sp>
          <p:nvSpPr>
            <p:cNvPr id="149531" name="Line 18">
              <a:extLst>
                <a:ext uri="{FF2B5EF4-FFF2-40B4-BE49-F238E27FC236}">
                  <a16:creationId xmlns:a16="http://schemas.microsoft.com/office/drawing/2014/main" id="{C60633C7-DA01-3684-1A01-7A5B1D56E2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69"/>
              <a:ext cx="2028" cy="11"/>
            </a:xfrm>
            <a:prstGeom prst="line">
              <a:avLst/>
            </a:prstGeom>
            <a:noFill/>
            <a:ln w="38160">
              <a:solidFill>
                <a:srgbClr val="006600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32" name="Text Box 19">
              <a:extLst>
                <a:ext uri="{FF2B5EF4-FFF2-40B4-BE49-F238E27FC236}">
                  <a16:creationId xmlns:a16="http://schemas.microsoft.com/office/drawing/2014/main" id="{E4B74120-086A-AB63-A8CB-298D62283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" y="2493"/>
              <a:ext cx="72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6600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 b="1">
                  <a:solidFill>
                    <a:srgbClr val="000066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foo.html</a:t>
              </a:r>
            </a:p>
          </p:txBody>
        </p:sp>
      </p:grpSp>
      <p:grpSp>
        <p:nvGrpSpPr>
          <p:cNvPr id="5" name="Group 20">
            <a:extLst>
              <a:ext uri="{FF2B5EF4-FFF2-40B4-BE49-F238E27FC236}">
                <a16:creationId xmlns:a16="http://schemas.microsoft.com/office/drawing/2014/main" id="{B18DA751-12EE-D6AD-7CD8-A39895B1846C}"/>
              </a:ext>
            </a:extLst>
          </p:cNvPr>
          <p:cNvGrpSpPr>
            <a:grpSpLocks/>
          </p:cNvGrpSpPr>
          <p:nvPr/>
        </p:nvGrpSpPr>
        <p:grpSpPr bwMode="auto">
          <a:xfrm>
            <a:off x="1636713" y="3411538"/>
            <a:ext cx="2095500" cy="614362"/>
            <a:chOff x="1031" y="2149"/>
            <a:chExt cx="1320" cy="387"/>
          </a:xfrm>
        </p:grpSpPr>
        <p:sp>
          <p:nvSpPr>
            <p:cNvPr id="149529" name="Line 21">
              <a:extLst>
                <a:ext uri="{FF2B5EF4-FFF2-40B4-BE49-F238E27FC236}">
                  <a16:creationId xmlns:a16="http://schemas.microsoft.com/office/drawing/2014/main" id="{2F954FD9-CE56-B090-13F2-48B5319A47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1" y="2244"/>
              <a:ext cx="1320" cy="292"/>
            </a:xfrm>
            <a:prstGeom prst="line">
              <a:avLst/>
            </a:prstGeom>
            <a:noFill/>
            <a:ln w="38160">
              <a:solidFill>
                <a:srgbClr val="006600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30" name="Text Box 22">
              <a:extLst>
                <a:ext uri="{FF2B5EF4-FFF2-40B4-BE49-F238E27FC236}">
                  <a16:creationId xmlns:a16="http://schemas.microsoft.com/office/drawing/2014/main" id="{EF362EFD-3DD0-FAA4-AE08-D17A089A3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2149"/>
              <a:ext cx="72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6600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 b="1">
                  <a:solidFill>
                    <a:srgbClr val="000066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foo.html</a:t>
              </a:r>
            </a:p>
          </p:txBody>
        </p:sp>
      </p:grpSp>
      <p:sp>
        <p:nvSpPr>
          <p:cNvPr id="149520" name="Oval 23">
            <a:extLst>
              <a:ext uri="{FF2B5EF4-FFF2-40B4-BE49-F238E27FC236}">
                <a16:creationId xmlns:a16="http://schemas.microsoft.com/office/drawing/2014/main" id="{32277F2A-4B79-CCC9-1CE3-00ACFF044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7575"/>
            <a:ext cx="1065213" cy="989013"/>
          </a:xfrm>
          <a:prstGeom prst="ellipse">
            <a:avLst/>
          </a:prstGeom>
          <a:solidFill>
            <a:srgbClr val="FF99CC"/>
          </a:solidFill>
          <a:ln w="126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Client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</a:t>
            </a:r>
          </a:p>
        </p:txBody>
      </p:sp>
      <p:grpSp>
        <p:nvGrpSpPr>
          <p:cNvPr id="6" name="Group 24">
            <a:extLst>
              <a:ext uri="{FF2B5EF4-FFF2-40B4-BE49-F238E27FC236}">
                <a16:creationId xmlns:a16="http://schemas.microsoft.com/office/drawing/2014/main" id="{EFEC98F0-7E9F-84A1-A1C1-ACC928358A63}"/>
              </a:ext>
            </a:extLst>
          </p:cNvPr>
          <p:cNvGrpSpPr>
            <a:grpSpLocks/>
          </p:cNvGrpSpPr>
          <p:nvPr/>
        </p:nvGrpSpPr>
        <p:grpSpPr bwMode="auto">
          <a:xfrm>
            <a:off x="1003300" y="4187825"/>
            <a:ext cx="2716213" cy="684213"/>
            <a:chOff x="632" y="2638"/>
            <a:chExt cx="1711" cy="431"/>
          </a:xfrm>
        </p:grpSpPr>
        <p:sp>
          <p:nvSpPr>
            <p:cNvPr id="149527" name="Line 25">
              <a:extLst>
                <a:ext uri="{FF2B5EF4-FFF2-40B4-BE49-F238E27FC236}">
                  <a16:creationId xmlns:a16="http://schemas.microsoft.com/office/drawing/2014/main" id="{583DE940-3676-41FF-F12F-888174769A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4" y="2637"/>
              <a:ext cx="1329" cy="433"/>
            </a:xfrm>
            <a:prstGeom prst="line">
              <a:avLst/>
            </a:prstGeom>
            <a:noFill/>
            <a:ln w="38160">
              <a:solidFill>
                <a:srgbClr val="0066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8" name="Text Box 26">
              <a:extLst>
                <a:ext uri="{FF2B5EF4-FFF2-40B4-BE49-F238E27FC236}">
                  <a16:creationId xmlns:a16="http://schemas.microsoft.com/office/drawing/2014/main" id="{BC2C4F09-76EF-B710-493F-19E47BC3EF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2667"/>
              <a:ext cx="117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6600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 b="1">
                  <a:solidFill>
                    <a:srgbClr val="000066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Request </a:t>
              </a:r>
              <a:r>
                <a:rPr lang="en-US" altLang="en-US" sz="1600">
                  <a:latin typeface="Courier New" panose="02070309020205020404" pitchFamily="49" charset="0"/>
                </a:rPr>
                <a:t>foo.html</a:t>
              </a:r>
            </a:p>
          </p:txBody>
        </p:sp>
      </p:grpSp>
      <p:grpSp>
        <p:nvGrpSpPr>
          <p:cNvPr id="7" name="Group 27">
            <a:extLst>
              <a:ext uri="{FF2B5EF4-FFF2-40B4-BE49-F238E27FC236}">
                <a16:creationId xmlns:a16="http://schemas.microsoft.com/office/drawing/2014/main" id="{350831E5-A6F2-6D17-D21E-8F2AFFA7E0A6}"/>
              </a:ext>
            </a:extLst>
          </p:cNvPr>
          <p:cNvGrpSpPr>
            <a:grpSpLocks/>
          </p:cNvGrpSpPr>
          <p:nvPr/>
        </p:nvGrpSpPr>
        <p:grpSpPr bwMode="auto">
          <a:xfrm>
            <a:off x="1760538" y="4546600"/>
            <a:ext cx="2360612" cy="792163"/>
            <a:chOff x="1109" y="2864"/>
            <a:chExt cx="1487" cy="499"/>
          </a:xfrm>
        </p:grpSpPr>
        <p:sp>
          <p:nvSpPr>
            <p:cNvPr id="149525" name="Line 28">
              <a:extLst>
                <a:ext uri="{FF2B5EF4-FFF2-40B4-BE49-F238E27FC236}">
                  <a16:creationId xmlns:a16="http://schemas.microsoft.com/office/drawing/2014/main" id="{34A9C620-981F-72EA-FBA7-C987F498EC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9" y="2863"/>
              <a:ext cx="1487" cy="490"/>
            </a:xfrm>
            <a:prstGeom prst="line">
              <a:avLst/>
            </a:prstGeom>
            <a:noFill/>
            <a:ln w="38160">
              <a:solidFill>
                <a:srgbClr val="006600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6" name="Text Box 29">
              <a:extLst>
                <a:ext uri="{FF2B5EF4-FFF2-40B4-BE49-F238E27FC236}">
                  <a16:creationId xmlns:a16="http://schemas.microsoft.com/office/drawing/2014/main" id="{B55C32F7-9AD3-299E-09A9-22B84A2638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4" y="3151"/>
              <a:ext cx="72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6600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 b="1">
                  <a:solidFill>
                    <a:srgbClr val="000066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>
                  <a:solidFill>
                    <a:srgbClr val="000000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foo.html</a:t>
              </a:r>
            </a:p>
          </p:txBody>
        </p:sp>
      </p:grpSp>
      <p:sp>
        <p:nvSpPr>
          <p:cNvPr id="149523" name="Text Box 30">
            <a:extLst>
              <a:ext uri="{FF2B5EF4-FFF2-40B4-BE49-F238E27FC236}">
                <a16:creationId xmlns:a16="http://schemas.microsoft.com/office/drawing/2014/main" id="{F5766EFE-8CCD-3954-DFB8-040ABB36F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900" y="6019800"/>
            <a:ext cx="2635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Fast inexpensive local network</a:t>
            </a:r>
          </a:p>
        </p:txBody>
      </p:sp>
      <p:sp>
        <p:nvSpPr>
          <p:cNvPr id="149524" name="Text Box 31">
            <a:extLst>
              <a:ext uri="{FF2B5EF4-FFF2-40B4-BE49-F238E27FC236}">
                <a16:creationId xmlns:a16="http://schemas.microsoft.com/office/drawing/2014/main" id="{11E248B3-312C-006D-C8F5-30F47C43E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4537075"/>
            <a:ext cx="16922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Slower more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expensive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global network</a:t>
            </a:r>
          </a:p>
        </p:txBody>
      </p:sp>
    </p:spTree>
    <p:extLst>
      <p:ext uri="{BB962C8B-B14F-4D97-AF65-F5344CB8AC3E}">
        <p14:creationId xmlns:p14="http://schemas.microsoft.com/office/powerpoint/2010/main" val="1767336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6">
            <a:extLst>
              <a:ext uri="{FF2B5EF4-FFF2-40B4-BE49-F238E27FC236}">
                <a16:creationId xmlns:a16="http://schemas.microsoft.com/office/drawing/2014/main" id="{D81D639A-077C-7175-1139-2F1005F09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Producer-Consumer (cont)</a:t>
            </a:r>
          </a:p>
        </p:txBody>
      </p:sp>
      <p:sp>
        <p:nvSpPr>
          <p:cNvPr id="158722" name="Text Box 3">
            <a:extLst>
              <a:ext uri="{FF2B5EF4-FFF2-40B4-BE49-F238E27FC236}">
                <a16:creationId xmlns:a16="http://schemas.microsoft.com/office/drawing/2014/main" id="{CA5DD14E-28C5-3BCC-7D3E-AEA9E5F28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1746250"/>
            <a:ext cx="3619500" cy="41687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producer thread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*producer(void *arg)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i, item;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for (i=0; i&lt;NITERS; i++)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produce item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item = i;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printf("produced %d\n",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    item);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write item to buf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P(&amp;shared.empty);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shared.buf = item;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V(&amp;shared.full);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8723" name="Text Box 4">
            <a:extLst>
              <a:ext uri="{FF2B5EF4-FFF2-40B4-BE49-F238E27FC236}">
                <a16:creationId xmlns:a16="http://schemas.microsoft.com/office/drawing/2014/main" id="{F2E1713F-A685-A726-A9BE-F301BC177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682750"/>
            <a:ext cx="4495800" cy="36798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consumer thread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*consumer(void *arg)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i, item;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for (i=0; i&lt;NITERS; i++)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read item from buf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P(&amp;shared.full);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item = shared.buf;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V(&amp;shared.empty);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consume item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printf("consumed %d\n“, item);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8724" name="Text Box 5">
            <a:extLst>
              <a:ext uri="{FF2B5EF4-FFF2-40B4-BE49-F238E27FC236}">
                <a16:creationId xmlns:a16="http://schemas.microsoft.com/office/drawing/2014/main" id="{D578FC66-088C-5AAF-B7BA-07B3E9CC4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171575"/>
            <a:ext cx="2722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Verdana" panose="020B0604030504040204" pitchFamily="34" charset="0"/>
              </a:rPr>
              <a:t>Initially:  empty = 1, full = 0</a:t>
            </a:r>
          </a:p>
        </p:txBody>
      </p:sp>
      <p:sp>
        <p:nvSpPr>
          <p:cNvPr id="158725" name="Date Placeholder 5">
            <a:extLst>
              <a:ext uri="{FF2B5EF4-FFF2-40B4-BE49-F238E27FC236}">
                <a16:creationId xmlns:a16="http://schemas.microsoft.com/office/drawing/2014/main" id="{D2F6C28B-B314-BAAF-6EA5-710023E9170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58726" name="Slide Number Placeholder 6">
            <a:extLst>
              <a:ext uri="{FF2B5EF4-FFF2-40B4-BE49-F238E27FC236}">
                <a16:creationId xmlns:a16="http://schemas.microsoft.com/office/drawing/2014/main" id="{009162AE-97B5-C37A-F7E8-18E84C17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CE8886-11C0-441E-9732-E5B12CA3F9D1}" type="slidenum">
              <a:rPr lang="en-US" altLang="en-US">
                <a:latin typeface="Arial" panose="020B0604020202020204" pitchFamily="34" charset="0"/>
              </a:rPr>
              <a:pPr/>
              <a:t>80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F63B95-9C2A-A241-B088-3C9945BD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2">
            <a:extLst>
              <a:ext uri="{FF2B5EF4-FFF2-40B4-BE49-F238E27FC236}">
                <a16:creationId xmlns:a16="http://schemas.microsoft.com/office/drawing/2014/main" id="{3B758221-95AB-B73F-11E7-8E36155DF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340600" cy="573088"/>
          </a:xfrm>
        </p:spPr>
        <p:txBody>
          <a:bodyPr/>
          <a:lstStyle/>
          <a:p>
            <a:pPr eaLnBrk="1" hangingPunct="1"/>
            <a:r>
              <a:rPr lang="en-US" altLang="en-US"/>
              <a:t>Counting with Semaphores</a:t>
            </a:r>
          </a:p>
        </p:txBody>
      </p:sp>
      <p:sp>
        <p:nvSpPr>
          <p:cNvPr id="160770" name="Rectangle 3">
            <a:extLst>
              <a:ext uri="{FF2B5EF4-FFF2-40B4-BE49-F238E27FC236}">
                <a16:creationId xmlns:a16="http://schemas.microsoft.com/office/drawing/2014/main" id="{382E221F-5D10-C7FB-4002-010532543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4588"/>
            <a:ext cx="8548688" cy="1979612"/>
          </a:xfrm>
        </p:spPr>
        <p:txBody>
          <a:bodyPr/>
          <a:lstStyle/>
          <a:p>
            <a:pPr eaLnBrk="1" hangingPunct="1"/>
            <a:r>
              <a:rPr lang="en-US" altLang="en-US"/>
              <a:t>Remember, it’s a non-negative integer</a:t>
            </a:r>
          </a:p>
          <a:p>
            <a:pPr lvl="1" eaLnBrk="1" hangingPunct="1"/>
            <a:r>
              <a:rPr lang="en-US" altLang="en-US"/>
              <a:t>So, values greater than 1 are legal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60771" name="Text Box 5">
            <a:extLst>
              <a:ext uri="{FF2B5EF4-FFF2-40B4-BE49-F238E27FC236}">
                <a16:creationId xmlns:a16="http://schemas.microsoft.com/office/drawing/2014/main" id="{75B6B717-C3E3-0168-C10E-9E23AFA95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13050"/>
            <a:ext cx="3763963" cy="2216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thing_5 and thing_3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#include “csapp.h”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sem_t five;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sem_t three;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*five_times(void *arg);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*three_times(void *arg);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</p:txBody>
      </p:sp>
      <p:sp>
        <p:nvSpPr>
          <p:cNvPr id="160772" name="Text Box 6">
            <a:extLst>
              <a:ext uri="{FF2B5EF4-FFF2-40B4-BE49-F238E27FC236}">
                <a16:creationId xmlns:a16="http://schemas.microsoft.com/office/drawing/2014/main" id="{93319438-4A43-6098-007E-03785DF85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438" y="2438400"/>
            <a:ext cx="4629150" cy="39401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int main()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pthread_t tid_five, tid_three;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initialize the semaphores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Sem_init(&amp;five, 0, 5);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Sem_init(&amp;three,  0, 3);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create threads and wait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Pthread_create(&amp;tid_five, NULL,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         five_times,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Pthread_create(&amp;tid_three, NULL,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         three_times,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.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.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.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60773" name="Date Placeholder 5">
            <a:extLst>
              <a:ext uri="{FF2B5EF4-FFF2-40B4-BE49-F238E27FC236}">
                <a16:creationId xmlns:a16="http://schemas.microsoft.com/office/drawing/2014/main" id="{0DEB05E5-CF55-426A-2C8F-D6DAF766D1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60774" name="Slide Number Placeholder 6">
            <a:extLst>
              <a:ext uri="{FF2B5EF4-FFF2-40B4-BE49-F238E27FC236}">
                <a16:creationId xmlns:a16="http://schemas.microsoft.com/office/drawing/2014/main" id="{CBAAD9E9-4A19-9E3E-4462-5380234A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94ECA1-5323-484E-9ECB-F982899303A4}" type="slidenum">
              <a:rPr lang="en-US" altLang="en-US">
                <a:latin typeface="Arial" panose="020B0604020202020204" pitchFamily="34" charset="0"/>
              </a:rPr>
              <a:pPr/>
              <a:t>81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967D8-2D4E-FF4D-94EE-AC324BC1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>
            <a:extLst>
              <a:ext uri="{FF2B5EF4-FFF2-40B4-BE49-F238E27FC236}">
                <a16:creationId xmlns:a16="http://schemas.microsoft.com/office/drawing/2014/main" id="{23065D92-1693-8F2E-2CC3-D43F64955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with semaphores (cont)</a:t>
            </a:r>
          </a:p>
        </p:txBody>
      </p:sp>
      <p:sp>
        <p:nvSpPr>
          <p:cNvPr id="162818" name="Text Box 3">
            <a:extLst>
              <a:ext uri="{FF2B5EF4-FFF2-40B4-BE49-F238E27FC236}">
                <a16:creationId xmlns:a16="http://schemas.microsoft.com/office/drawing/2014/main" id="{C494F980-8C80-BDD2-9279-1F2D0A9C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1600200"/>
            <a:ext cx="3763963" cy="4062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thing_5() thread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*five_times(void *arg)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i;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while (1)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(i=0; i&lt;5; i++) {</a:t>
            </a:r>
          </a:p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      /* wait &amp; thing_5()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P(&amp;five);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thing_5();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V(&amp;three);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V(&amp;three);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V(&amp;three);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return NULL;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62819" name="Text Box 4">
            <a:extLst>
              <a:ext uri="{FF2B5EF4-FFF2-40B4-BE49-F238E27FC236}">
                <a16:creationId xmlns:a16="http://schemas.microsoft.com/office/drawing/2014/main" id="{7F97210A-BA77-4685-9CB4-FA8D22DAE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775" y="1600200"/>
            <a:ext cx="3887788" cy="45545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thing_3() thread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*three_times(void *arg)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i;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while (1)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(i=0; i&lt;3; i++) {</a:t>
            </a:r>
          </a:p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      /* wait &amp; thing_3()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P(&amp;three);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thing_3();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V(&amp;five);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V(&amp;five);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V(&amp;five);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V(&amp;five);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V(&amp;five);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return NULL;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63589" name="Text Box 5">
            <a:extLst>
              <a:ext uri="{FF2B5EF4-FFF2-40B4-BE49-F238E27FC236}">
                <a16:creationId xmlns:a16="http://schemas.microsoft.com/office/drawing/2014/main" id="{4F750114-6018-DD49-B2B4-FDB331A52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71575"/>
            <a:ext cx="2720975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Arial" charset="0"/>
              </a:rPr>
              <a:t>Initially:  five = 5, three = 3</a:t>
            </a:r>
          </a:p>
        </p:txBody>
      </p:sp>
      <p:sp>
        <p:nvSpPr>
          <p:cNvPr id="162821" name="Date Placeholder 5">
            <a:extLst>
              <a:ext uri="{FF2B5EF4-FFF2-40B4-BE49-F238E27FC236}">
                <a16:creationId xmlns:a16="http://schemas.microsoft.com/office/drawing/2014/main" id="{C1B2D712-8907-5B95-6457-6024FC952C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62822" name="Slide Number Placeholder 6">
            <a:extLst>
              <a:ext uri="{FF2B5EF4-FFF2-40B4-BE49-F238E27FC236}">
                <a16:creationId xmlns:a16="http://schemas.microsoft.com/office/drawing/2014/main" id="{3847C8C4-C5A8-1D0B-B98A-F2C75CF2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D1D6BE-60BD-49E6-9710-ED3A6F7CBE71}" type="slidenum">
              <a:rPr lang="en-US" altLang="en-US">
                <a:latin typeface="Arial" panose="020B0604020202020204" pitchFamily="34" charset="0"/>
              </a:rPr>
              <a:pPr/>
              <a:t>82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072FA-1617-B943-9662-94C8B0BA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2">
            <a:extLst>
              <a:ext uri="{FF2B5EF4-FFF2-40B4-BE49-F238E27FC236}">
                <a16:creationId xmlns:a16="http://schemas.microsoft.com/office/drawing/2014/main" id="{5EC638FB-E512-91EC-29D9-2F386BFA5A1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646113"/>
            <a:ext cx="7493000" cy="573087"/>
          </a:xfrm>
        </p:spPr>
        <p:txBody>
          <a:bodyPr/>
          <a:lstStyle/>
          <a:p>
            <a:r>
              <a:rPr lang="en-US" altLang="en-US"/>
              <a:t>Producer-Consumer on a Buffer That Holds More than One Item</a:t>
            </a:r>
          </a:p>
        </p:txBody>
      </p:sp>
      <p:sp>
        <p:nvSpPr>
          <p:cNvPr id="164866" name="Text Box 3">
            <a:extLst>
              <a:ext uri="{FF2B5EF4-FFF2-40B4-BE49-F238E27FC236}">
                <a16:creationId xmlns:a16="http://schemas.microsoft.com/office/drawing/2014/main" id="{DDA5BBBB-85F4-D093-CFB5-0AB1FF9F6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654175"/>
            <a:ext cx="3763962" cy="44942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 i="1">
                <a:solidFill>
                  <a:srgbClr val="990000"/>
                </a:solidFill>
                <a:latin typeface="Courier New" panose="02070309020205020404" pitchFamily="49" charset="0"/>
              </a:rPr>
              <a:t>/* buf1.c - producer-consumer</a:t>
            </a:r>
          </a:p>
          <a:p>
            <a:r>
              <a:rPr lang="en-US" altLang="en-US" sz="1600" b="1" i="1">
                <a:solidFill>
                  <a:srgbClr val="990000"/>
                </a:solidFill>
                <a:latin typeface="Courier New" panose="02070309020205020404" pitchFamily="49" charset="0"/>
              </a:rPr>
              <a:t>on 1-element buffer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#include “csapp.h”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#define NITERS 5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#define NITEMS 7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*producer(void *arg);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</a:t>
            </a:r>
            <a:r>
              <a:rPr lang="en-US" altLang="en-US" sz="1600">
                <a:latin typeface="Courier New" panose="02070309020205020404" pitchFamily="49" charset="0"/>
              </a:rPr>
              <a:t> </a:t>
            </a:r>
            <a:r>
              <a:rPr lang="en-US" altLang="en-US" sz="1600" b="1">
                <a:latin typeface="Courier New" panose="02070309020205020404" pitchFamily="49" charset="0"/>
              </a:rPr>
              <a:t>*consumer(void *arg);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struct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void *buf[NITEMS];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cnt;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sem_t full; /* sems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sem_t empty;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sem_t mutex;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 shared;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</p:txBody>
      </p:sp>
      <p:sp>
        <p:nvSpPr>
          <p:cNvPr id="164867" name="Text Box 4">
            <a:extLst>
              <a:ext uri="{FF2B5EF4-FFF2-40B4-BE49-F238E27FC236}">
                <a16:creationId xmlns:a16="http://schemas.microsoft.com/office/drawing/2014/main" id="{4F7FF8C8-4AEB-79AF-0370-14610F45B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54175"/>
            <a:ext cx="4875213" cy="4924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int main()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pthread_t tid_producer;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pthread_t tid_consumer;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</a:t>
            </a:r>
            <a:r>
              <a:rPr lang="en-US" altLang="en-US" sz="1600" b="1" i="1">
                <a:solidFill>
                  <a:srgbClr val="990000"/>
                </a:solidFill>
                <a:latin typeface="Courier New" panose="02070309020205020404" pitchFamily="49" charset="0"/>
              </a:rPr>
              <a:t>/* initialization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Sem_init(&amp;shared.empty, 0, NITEMS);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Sem_init(&amp;shared.full,  0, 0);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Sem_init(&amp;shared.mutex,  0, 1);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shared.cnt = 0;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</a:t>
            </a:r>
            <a:r>
              <a:rPr lang="en-US" altLang="en-US" sz="1600" b="1" i="1">
                <a:solidFill>
                  <a:srgbClr val="990000"/>
                </a:solidFill>
                <a:latin typeface="Courier New" panose="02070309020205020404" pitchFamily="49" charset="0"/>
              </a:rPr>
              <a:t>/* create threads and wait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Pthread_create(&amp;tid_producer, NULL,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         producer,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Pthread_create(&amp;tid_consumer, NULL,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         consumer,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Pthread_join(tid_producer,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Pthread_join(tid_consumer, 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exit(0);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F5958E-1625-C045-AF05-487A3FCDF0D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1FBD06-9252-9148-9236-4BCAE88B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64870" name="Slide Number Placeholder 3">
            <a:extLst>
              <a:ext uri="{FF2B5EF4-FFF2-40B4-BE49-F238E27FC236}">
                <a16:creationId xmlns:a16="http://schemas.microsoft.com/office/drawing/2014/main" id="{6C47083A-AEE6-B160-E015-96161EC21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48497D-1109-4403-B163-A33B1FEA0A4D}" type="slidenum">
              <a:rPr lang="en-US" altLang="en-US">
                <a:latin typeface="Arial" panose="020B0604020202020204" pitchFamily="34" charset="0"/>
              </a:rPr>
              <a:pPr/>
              <a:t>83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6">
            <a:extLst>
              <a:ext uri="{FF2B5EF4-FFF2-40B4-BE49-F238E27FC236}">
                <a16:creationId xmlns:a16="http://schemas.microsoft.com/office/drawing/2014/main" id="{3BC82480-9645-561F-2B79-D7F53C5A770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altLang="en-US"/>
              <a:t>Producer-Consumer (cont)</a:t>
            </a:r>
          </a:p>
        </p:txBody>
      </p:sp>
      <p:sp>
        <p:nvSpPr>
          <p:cNvPr id="166914" name="Text Box 3">
            <a:extLst>
              <a:ext uri="{FF2B5EF4-FFF2-40B4-BE49-F238E27FC236}">
                <a16:creationId xmlns:a16="http://schemas.microsoft.com/office/drawing/2014/main" id="{018EDB32-F084-5739-1245-8489ACB84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1676400"/>
            <a:ext cx="4010025" cy="418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producer thread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*producer(void *arg)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i;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for (i=0; i&lt;NITERS; i++)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write item to buf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P(&amp;shared.empty);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P(&amp;shared.mutex);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shared.buf[shared.cnt++] =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produceItem();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V(&amp;shared.mutex);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V(&amp;shared.full);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return NULL;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66915" name="Text Box 4">
            <a:extLst>
              <a:ext uri="{FF2B5EF4-FFF2-40B4-BE49-F238E27FC236}">
                <a16:creationId xmlns:a16="http://schemas.microsoft.com/office/drawing/2014/main" id="{43E6903E-10C3-EFC9-1E91-4D6D330BF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76400"/>
            <a:ext cx="4419600" cy="46783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consumer thread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*consumer(void *arg)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i, item;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for (i=0; i&lt;NITERS; i++)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read item from buf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P(&amp;shared.full);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P(&amp;shared.mutex);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item=shared.buf[shared.cnt--];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V(&amp;shared.mutex);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V(&amp;shared.empty);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solidFill>
                  <a:srgbClr val="990000"/>
                </a:solidFill>
                <a:latin typeface="Courier New" panose="02070309020205020404" pitchFamily="49" charset="0"/>
              </a:rPr>
              <a:t>/* consume item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printf("consumed %d\n“, item);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return NULL;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47877" name="Text Box 5">
            <a:extLst>
              <a:ext uri="{FF2B5EF4-FFF2-40B4-BE49-F238E27FC236}">
                <a16:creationId xmlns:a16="http://schemas.microsoft.com/office/drawing/2014/main" id="{E3D35B0E-EC95-4B44-A35D-8B73E43FF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171575"/>
            <a:ext cx="4449763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Initially:  empty = all slot, full = no slots, e.g. 0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D12810-6BBE-1B49-AEF6-EFFC2C1072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598776-C04D-5140-B9EB-180CC5B0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66919" name="Slide Number Placeholder 3">
            <a:extLst>
              <a:ext uri="{FF2B5EF4-FFF2-40B4-BE49-F238E27FC236}">
                <a16:creationId xmlns:a16="http://schemas.microsoft.com/office/drawing/2014/main" id="{8882D4A0-6CFA-63F8-AA5E-99FC9961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288DEF-BCC8-4559-8977-0DA86C830D76}" type="slidenum">
              <a:rPr lang="en-US" altLang="en-US">
                <a:latin typeface="Arial" panose="020B0604020202020204" pitchFamily="34" charset="0"/>
              </a:rPr>
              <a:pPr/>
              <a:t>84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Date Placeholder 3">
            <a:extLst>
              <a:ext uri="{FF2B5EF4-FFF2-40B4-BE49-F238E27FC236}">
                <a16:creationId xmlns:a16="http://schemas.microsoft.com/office/drawing/2014/main" id="{DA00AB9F-D908-1BB9-710D-A4F08F1292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353F3536-F927-1F4D-90BD-1A848A6D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68963" name="Slide Number Placeholder 5">
            <a:extLst>
              <a:ext uri="{FF2B5EF4-FFF2-40B4-BE49-F238E27FC236}">
                <a16:creationId xmlns:a16="http://schemas.microsoft.com/office/drawing/2014/main" id="{A691C956-464E-5A1C-578C-C4A39304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7F48C0-6B4E-4E7F-B675-FB5D9D60806C}" type="slidenum">
              <a:rPr lang="en-US" altLang="en-US">
                <a:latin typeface="Arial" panose="020B0604020202020204" pitchFamily="34" charset="0"/>
              </a:rPr>
              <a:pPr/>
              <a:t>85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8964" name="Rectangle 2">
            <a:extLst>
              <a:ext uri="{FF2B5EF4-FFF2-40B4-BE49-F238E27FC236}">
                <a16:creationId xmlns:a16="http://schemas.microsoft.com/office/drawing/2014/main" id="{1BA9A1D3-DDFC-3900-3C56-94A2DEFBE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Prethreaded Concurrent Servers</a:t>
            </a:r>
          </a:p>
        </p:txBody>
      </p:sp>
      <p:sp>
        <p:nvSpPr>
          <p:cNvPr id="168965" name="Rectangle 3">
            <a:extLst>
              <a:ext uri="{FF2B5EF4-FFF2-40B4-BE49-F238E27FC236}">
                <a16:creationId xmlns:a16="http://schemas.microsoft.com/office/drawing/2014/main" id="{2ACC1BDE-CFEB-710B-46BF-FA2368959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54475"/>
            <a:ext cx="8229600" cy="2071688"/>
          </a:xfrm>
        </p:spPr>
        <p:txBody>
          <a:bodyPr/>
          <a:lstStyle/>
          <a:p>
            <a:pPr eaLnBrk="1" hangingPunct="1"/>
            <a:r>
              <a:rPr lang="en-US" altLang="en-US"/>
              <a:t>Expensive to create/reap threads</a:t>
            </a:r>
          </a:p>
          <a:p>
            <a:pPr lvl="1" eaLnBrk="1" hangingPunct="1"/>
            <a:r>
              <a:rPr lang="en-US" altLang="en-US"/>
              <a:t>Create a pool of threads in advance</a:t>
            </a:r>
          </a:p>
          <a:p>
            <a:pPr eaLnBrk="1" hangingPunct="1"/>
            <a:r>
              <a:rPr lang="en-US" altLang="en-US"/>
              <a:t>What if there are not enough threads?</a:t>
            </a:r>
          </a:p>
          <a:p>
            <a:pPr lvl="1" eaLnBrk="1" hangingPunct="1"/>
            <a:r>
              <a:rPr lang="en-US" altLang="en-US"/>
              <a:t>Buffer connected file descriptors</a:t>
            </a:r>
          </a:p>
          <a:p>
            <a:pPr eaLnBrk="1" hangingPunct="1"/>
            <a:r>
              <a:rPr lang="en-US" altLang="en-US"/>
              <a:t>Must synchronize transfer of file descriptors</a:t>
            </a:r>
          </a:p>
        </p:txBody>
      </p:sp>
      <p:grpSp>
        <p:nvGrpSpPr>
          <p:cNvPr id="168966" name="Group 4">
            <a:extLst>
              <a:ext uri="{FF2B5EF4-FFF2-40B4-BE49-F238E27FC236}">
                <a16:creationId xmlns:a16="http://schemas.microsoft.com/office/drawing/2014/main" id="{0BA99F5F-0934-3B03-75DD-DBFFADD4848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143000"/>
            <a:ext cx="8077200" cy="2911475"/>
            <a:chOff x="336" y="720"/>
            <a:chExt cx="5088" cy="1834"/>
          </a:xfrm>
        </p:grpSpPr>
        <p:sp>
          <p:nvSpPr>
            <p:cNvPr id="168967" name="Oval 5">
              <a:extLst>
                <a:ext uri="{FF2B5EF4-FFF2-40B4-BE49-F238E27FC236}">
                  <a16:creationId xmlns:a16="http://schemas.microsoft.com/office/drawing/2014/main" id="{F48947CF-F074-EECF-A2AE-04AAC06FC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864"/>
              <a:ext cx="86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Client</a:t>
              </a:r>
            </a:p>
          </p:txBody>
        </p:sp>
        <p:sp>
          <p:nvSpPr>
            <p:cNvPr id="168968" name="Oval 6">
              <a:extLst>
                <a:ext uri="{FF2B5EF4-FFF2-40B4-BE49-F238E27FC236}">
                  <a16:creationId xmlns:a16="http://schemas.microsoft.com/office/drawing/2014/main" id="{39EC1BA3-2E41-D32D-48E9-4C31EFD0B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440"/>
              <a:ext cx="86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Master</a:t>
              </a:r>
            </a:p>
            <a:p>
              <a:pPr algn="ctr"/>
              <a:r>
                <a:rPr lang="en-US" altLang="en-US"/>
                <a:t>Thread</a:t>
              </a:r>
            </a:p>
          </p:txBody>
        </p:sp>
        <p:sp>
          <p:nvSpPr>
            <p:cNvPr id="168969" name="Oval 7">
              <a:extLst>
                <a:ext uri="{FF2B5EF4-FFF2-40B4-BE49-F238E27FC236}">
                  <a16:creationId xmlns:a16="http://schemas.microsoft.com/office/drawing/2014/main" id="{3CBE9258-1AF8-27D0-7CB8-A24952808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864"/>
              <a:ext cx="86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Worker</a:t>
              </a:r>
            </a:p>
            <a:p>
              <a:pPr algn="ctr"/>
              <a:r>
                <a:rPr lang="en-US" altLang="en-US"/>
                <a:t>Thread</a:t>
              </a:r>
            </a:p>
          </p:txBody>
        </p:sp>
        <p:sp>
          <p:nvSpPr>
            <p:cNvPr id="168970" name="Rectangle 8">
              <a:extLst>
                <a:ext uri="{FF2B5EF4-FFF2-40B4-BE49-F238E27FC236}">
                  <a16:creationId xmlns:a16="http://schemas.microsoft.com/office/drawing/2014/main" id="{2FFCC122-872A-86BA-1245-9F84CDD1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536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Buffer</a:t>
              </a:r>
            </a:p>
          </p:txBody>
        </p:sp>
        <p:sp>
          <p:nvSpPr>
            <p:cNvPr id="168971" name="Oval 9">
              <a:extLst>
                <a:ext uri="{FF2B5EF4-FFF2-40B4-BE49-F238E27FC236}">
                  <a16:creationId xmlns:a16="http://schemas.microsoft.com/office/drawing/2014/main" id="{AF23FBF5-6550-08FC-E0D2-D33462FD5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016"/>
              <a:ext cx="86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Client</a:t>
              </a:r>
            </a:p>
          </p:txBody>
        </p:sp>
        <p:sp>
          <p:nvSpPr>
            <p:cNvPr id="168972" name="Oval 10">
              <a:extLst>
                <a:ext uri="{FF2B5EF4-FFF2-40B4-BE49-F238E27FC236}">
                  <a16:creationId xmlns:a16="http://schemas.microsoft.com/office/drawing/2014/main" id="{C3E55714-221D-48C9-02CE-604C081CF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016"/>
              <a:ext cx="86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Worker</a:t>
              </a:r>
            </a:p>
            <a:p>
              <a:pPr algn="ctr"/>
              <a:r>
                <a:rPr lang="en-US" altLang="en-US"/>
                <a:t>Thread</a:t>
              </a:r>
            </a:p>
          </p:txBody>
        </p:sp>
        <p:sp>
          <p:nvSpPr>
            <p:cNvPr id="168973" name="Line 11">
              <a:extLst>
                <a:ext uri="{FF2B5EF4-FFF2-40B4-BE49-F238E27FC236}">
                  <a16:creationId xmlns:a16="http://schemas.microsoft.com/office/drawing/2014/main" id="{1A60BAE4-8863-8BCC-F169-41DDA25288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632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168974" name="Line 12">
              <a:extLst>
                <a:ext uri="{FF2B5EF4-FFF2-40B4-BE49-F238E27FC236}">
                  <a16:creationId xmlns:a16="http://schemas.microsoft.com/office/drawing/2014/main" id="{1A851885-6A42-8749-2AC5-DFC3C86805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1056"/>
              <a:ext cx="624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168975" name="Line 13">
              <a:extLst>
                <a:ext uri="{FF2B5EF4-FFF2-40B4-BE49-F238E27FC236}">
                  <a16:creationId xmlns:a16="http://schemas.microsoft.com/office/drawing/2014/main" id="{E488C03F-29DB-F013-81D3-85ABF73A35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1728"/>
              <a:ext cx="624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168976" name="Line 14">
              <a:extLst>
                <a:ext uri="{FF2B5EF4-FFF2-40B4-BE49-F238E27FC236}">
                  <a16:creationId xmlns:a16="http://schemas.microsoft.com/office/drawing/2014/main" id="{DAB55298-7ADE-BFAB-BBED-201CD9A43C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6" y="1056"/>
              <a:ext cx="624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168977" name="Line 15">
              <a:extLst>
                <a:ext uri="{FF2B5EF4-FFF2-40B4-BE49-F238E27FC236}">
                  <a16:creationId xmlns:a16="http://schemas.microsoft.com/office/drawing/2014/main" id="{9F47466D-02D4-FE01-BF90-C6C8D49ED9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36" y="1728"/>
              <a:ext cx="624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168978" name="Line 16">
              <a:extLst>
                <a:ext uri="{FF2B5EF4-FFF2-40B4-BE49-F238E27FC236}">
                  <a16:creationId xmlns:a16="http://schemas.microsoft.com/office/drawing/2014/main" id="{433BEA4E-782F-9E6D-9A37-25583A34DE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9" y="917"/>
              <a:ext cx="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168979" name="Line 17">
              <a:extLst>
                <a:ext uri="{FF2B5EF4-FFF2-40B4-BE49-F238E27FC236}">
                  <a16:creationId xmlns:a16="http://schemas.microsoft.com/office/drawing/2014/main" id="{70A61833-04C1-4597-38F8-14B7258A8F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9" y="2352"/>
              <a:ext cx="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168980" name="Text Box 18">
              <a:extLst>
                <a:ext uri="{FF2B5EF4-FFF2-40B4-BE49-F238E27FC236}">
                  <a16:creationId xmlns:a16="http://schemas.microsoft.com/office/drawing/2014/main" id="{0A552D24-DCEA-47AA-92FF-95B597E81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500"/>
              <a:ext cx="88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latin typeface="Verdana" panose="020B0604030504040204" pitchFamily="34" charset="0"/>
                </a:rPr>
                <a:t>Accept</a:t>
              </a:r>
            </a:p>
            <a:p>
              <a:pPr algn="ctr"/>
              <a:r>
                <a:rPr lang="en-US" altLang="en-US" sz="1400" b="1">
                  <a:latin typeface="Verdana" panose="020B0604030504040204" pitchFamily="34" charset="0"/>
                </a:rPr>
                <a:t>Connections</a:t>
              </a:r>
            </a:p>
          </p:txBody>
        </p:sp>
        <p:sp>
          <p:nvSpPr>
            <p:cNvPr id="168981" name="Text Box 19">
              <a:extLst>
                <a:ext uri="{FF2B5EF4-FFF2-40B4-BE49-F238E27FC236}">
                  <a16:creationId xmlns:a16="http://schemas.microsoft.com/office/drawing/2014/main" id="{7A0E344F-1A98-E4AA-6865-925A7521D5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8" y="1260"/>
              <a:ext cx="50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latin typeface="Verdana" panose="020B0604030504040204" pitchFamily="34" charset="0"/>
                </a:rPr>
                <a:t>Insert</a:t>
              </a:r>
            </a:p>
            <a:p>
              <a:pPr algn="ctr"/>
              <a:r>
                <a:rPr lang="en-US" altLang="en-US" sz="1400" b="1">
                  <a:latin typeface="Verdana" panose="020B0604030504040204" pitchFamily="34" charset="0"/>
                </a:rPr>
                <a:t>fd's</a:t>
              </a:r>
            </a:p>
          </p:txBody>
        </p:sp>
        <p:sp>
          <p:nvSpPr>
            <p:cNvPr id="168982" name="Text Box 20">
              <a:extLst>
                <a:ext uri="{FF2B5EF4-FFF2-40B4-BE49-F238E27FC236}">
                  <a16:creationId xmlns:a16="http://schemas.microsoft.com/office/drawing/2014/main" id="{315EEF44-C475-B731-F152-2D8C0CF40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" y="1452"/>
              <a:ext cx="619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latin typeface="Verdana" panose="020B0604030504040204" pitchFamily="34" charset="0"/>
                </a:rPr>
                <a:t>Remove</a:t>
              </a:r>
            </a:p>
            <a:p>
              <a:pPr algn="ctr"/>
              <a:r>
                <a:rPr lang="en-US" altLang="en-US" sz="1400" b="1">
                  <a:latin typeface="Verdana" panose="020B0604030504040204" pitchFamily="34" charset="0"/>
                </a:rPr>
                <a:t>fd's</a:t>
              </a:r>
            </a:p>
          </p:txBody>
        </p:sp>
        <p:sp>
          <p:nvSpPr>
            <p:cNvPr id="168983" name="Text Box 21">
              <a:extLst>
                <a:ext uri="{FF2B5EF4-FFF2-40B4-BE49-F238E27FC236}">
                  <a16:creationId xmlns:a16="http://schemas.microsoft.com/office/drawing/2014/main" id="{B49A9416-A1B4-E84E-74FC-D5C04A14C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5" y="2364"/>
              <a:ext cx="97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latin typeface="Verdana" panose="020B0604030504040204" pitchFamily="34" charset="0"/>
                </a:rPr>
                <a:t>Service Client</a:t>
              </a:r>
            </a:p>
          </p:txBody>
        </p:sp>
        <p:sp>
          <p:nvSpPr>
            <p:cNvPr id="168984" name="Text Box 22">
              <a:extLst>
                <a:ext uri="{FF2B5EF4-FFF2-40B4-BE49-F238E27FC236}">
                  <a16:creationId xmlns:a16="http://schemas.microsoft.com/office/drawing/2014/main" id="{A3939656-3553-160D-F250-293E3573F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5" y="720"/>
              <a:ext cx="97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latin typeface="Verdana" panose="020B0604030504040204" pitchFamily="34" charset="0"/>
                </a:rPr>
                <a:t>Service Client</a:t>
              </a:r>
            </a:p>
          </p:txBody>
        </p:sp>
      </p:grp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Date Placeholder 3">
            <a:extLst>
              <a:ext uri="{FF2B5EF4-FFF2-40B4-BE49-F238E27FC236}">
                <a16:creationId xmlns:a16="http://schemas.microsoft.com/office/drawing/2014/main" id="{F91334E5-B071-6517-9430-6F94EEC50C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B60B2-87BC-F541-ABFC-67C74736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71011" name="Slide Number Placeholder 5">
            <a:extLst>
              <a:ext uri="{FF2B5EF4-FFF2-40B4-BE49-F238E27FC236}">
                <a16:creationId xmlns:a16="http://schemas.microsoft.com/office/drawing/2014/main" id="{133B49E1-3C1F-B1D0-D93A-0C558C7C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25F25C-8EE9-4041-A4E1-F591D26F27A4}" type="slidenum">
              <a:rPr lang="en-US" altLang="en-US">
                <a:latin typeface="Arial" panose="020B0604020202020204" pitchFamily="34" charset="0"/>
              </a:rPr>
              <a:pPr/>
              <a:t>86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520CFD58-3FB0-D1DD-F1C8-026497354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Summary</a:t>
            </a:r>
          </a:p>
        </p:txBody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651ACF0A-9F45-7773-E92F-A1A83BA3D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provide another mechanism for writing concurrent programs</a:t>
            </a:r>
          </a:p>
          <a:p>
            <a:pPr eaLnBrk="1" hangingPunct="1"/>
            <a:r>
              <a:rPr lang="en-US" altLang="en-US"/>
              <a:t>Threads are growing in popularity</a:t>
            </a:r>
          </a:p>
          <a:p>
            <a:pPr lvl="1" eaLnBrk="1" hangingPunct="1"/>
            <a:r>
              <a:rPr lang="en-US" altLang="en-US"/>
              <a:t>Somewhat cheaper than processes</a:t>
            </a:r>
          </a:p>
          <a:p>
            <a:pPr lvl="1" eaLnBrk="1" hangingPunct="1"/>
            <a:r>
              <a:rPr lang="en-US" altLang="en-US"/>
              <a:t>Easy to share data between threads</a:t>
            </a:r>
          </a:p>
          <a:p>
            <a:pPr eaLnBrk="1" hangingPunct="1"/>
            <a:r>
              <a:rPr lang="en-US" altLang="en-US"/>
              <a:t>However, the ease of sharing has a cost</a:t>
            </a:r>
          </a:p>
          <a:p>
            <a:pPr lvl="1" eaLnBrk="1" hangingPunct="1"/>
            <a:r>
              <a:rPr lang="en-US" altLang="en-US"/>
              <a:t>Easy to introduce subtle synchronization errors</a:t>
            </a:r>
          </a:p>
          <a:p>
            <a:pPr lvl="1" eaLnBrk="1" hangingPunct="1"/>
            <a:r>
              <a:rPr lang="en-US" altLang="en-US"/>
              <a:t>Tread carefully with threads!</a:t>
            </a:r>
          </a:p>
          <a:p>
            <a:pPr eaLnBrk="1" hangingPunct="1"/>
            <a:r>
              <a:rPr lang="en-US" altLang="en-US"/>
              <a:t>For more info:</a:t>
            </a:r>
          </a:p>
          <a:p>
            <a:pPr lvl="1" eaLnBrk="1" hangingPunct="1"/>
            <a:r>
              <a:rPr lang="en-US" altLang="en-US"/>
              <a:t>D. Butenhof, “Programming with POSIX Threads”, Addison-Wesley, 1997.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2">
            <a:extLst>
              <a:ext uri="{FF2B5EF4-FFF2-40B4-BE49-F238E27FC236}">
                <a16:creationId xmlns:a16="http://schemas.microsoft.com/office/drawing/2014/main" id="{69262888-BF2B-0E4A-EEAA-404CF3456C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Beware of Optimizing Compilers!</a:t>
            </a:r>
          </a:p>
        </p:txBody>
      </p:sp>
      <p:sp>
        <p:nvSpPr>
          <p:cNvPr id="173058" name="Rectangle 3">
            <a:extLst>
              <a:ext uri="{FF2B5EF4-FFF2-40B4-BE49-F238E27FC236}">
                <a16:creationId xmlns:a16="http://schemas.microsoft.com/office/drawing/2014/main" id="{240A4CB2-CF2B-537E-8E44-0B5A41EF1E59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0513" y="4806950"/>
            <a:ext cx="4076700" cy="1638300"/>
          </a:xfrm>
        </p:spPr>
        <p:txBody>
          <a:bodyPr/>
          <a:lstStyle/>
          <a:p>
            <a:pPr lvl="1"/>
            <a:r>
              <a:rPr lang="en-US" altLang="en-US" sz="1800"/>
              <a:t>Global variable </a:t>
            </a:r>
            <a:r>
              <a:rPr lang="en-US" altLang="en-US" sz="1800">
                <a:latin typeface="Courier New" panose="02070309020205020404" pitchFamily="49" charset="0"/>
              </a:rPr>
              <a:t>cnt</a:t>
            </a:r>
            <a:r>
              <a:rPr lang="en-US" altLang="en-US" sz="1800"/>
              <a:t> shared between threads</a:t>
            </a:r>
          </a:p>
          <a:p>
            <a:pPr lvl="1"/>
            <a:r>
              <a:rPr lang="en-US" altLang="en-US" sz="1800"/>
              <a:t>Multiple threads could be trying to update within their iterations</a:t>
            </a:r>
          </a:p>
        </p:txBody>
      </p:sp>
      <p:sp>
        <p:nvSpPr>
          <p:cNvPr id="173059" name="Rectangle 4">
            <a:extLst>
              <a:ext uri="{FF2B5EF4-FFF2-40B4-BE49-F238E27FC236}">
                <a16:creationId xmlns:a16="http://schemas.microsoft.com/office/drawing/2014/main" id="{75308566-72B3-9B98-3F3B-F1DE91EC900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00575" y="4211638"/>
            <a:ext cx="4078288" cy="1638300"/>
          </a:xfrm>
        </p:spPr>
        <p:txBody>
          <a:bodyPr/>
          <a:lstStyle/>
          <a:p>
            <a:pPr lvl="1"/>
            <a:r>
              <a:rPr lang="en-US" altLang="en-US" sz="1800"/>
              <a:t>Compiler moved access to </a:t>
            </a:r>
            <a:r>
              <a:rPr lang="en-US" altLang="en-US" sz="1800">
                <a:latin typeface="Courier New" panose="02070309020205020404" pitchFamily="49" charset="0"/>
              </a:rPr>
              <a:t>cnt</a:t>
            </a:r>
            <a:r>
              <a:rPr lang="en-US" altLang="en-US" sz="1800"/>
              <a:t> out of loop</a:t>
            </a:r>
          </a:p>
          <a:p>
            <a:pPr lvl="1"/>
            <a:r>
              <a:rPr lang="en-US" altLang="en-US" sz="1800"/>
              <a:t>Only shared accesses to </a:t>
            </a:r>
            <a:r>
              <a:rPr lang="en-US" altLang="en-US" sz="1800">
                <a:latin typeface="Courier New" panose="02070309020205020404" pitchFamily="49" charset="0"/>
              </a:rPr>
              <a:t>cnt</a:t>
            </a:r>
            <a:r>
              <a:rPr lang="en-US" altLang="en-US" sz="1800"/>
              <a:t> occur before loop (read) or after (write)</a:t>
            </a:r>
          </a:p>
          <a:p>
            <a:pPr lvl="1"/>
            <a:r>
              <a:rPr lang="en-US" altLang="en-US" sz="1800"/>
              <a:t>What are possible program outcomes?</a:t>
            </a:r>
          </a:p>
          <a:p>
            <a:pPr lvl="1"/>
            <a:endParaRPr lang="en-US" altLang="en-US" sz="1800"/>
          </a:p>
        </p:txBody>
      </p:sp>
      <p:sp>
        <p:nvSpPr>
          <p:cNvPr id="173060" name="Rectangle 5">
            <a:extLst>
              <a:ext uri="{FF2B5EF4-FFF2-40B4-BE49-F238E27FC236}">
                <a16:creationId xmlns:a16="http://schemas.microsoft.com/office/drawing/2014/main" id="{9C9149A8-C78F-92D4-48FF-BF5F23038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490663"/>
            <a:ext cx="4121150" cy="32035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#define NITERS 100000000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/* shared counter variable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unsigned int cnt = 0;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/* thread routine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*count(void *arg)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i;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 = 0; i &lt; NITERS; i++)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cnt++;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73061" name="Text Box 6">
            <a:extLst>
              <a:ext uri="{FF2B5EF4-FFF2-40B4-BE49-F238E27FC236}">
                <a16:creationId xmlns:a16="http://schemas.microsoft.com/office/drawing/2014/main" id="{FA50D836-51A6-CD50-8E3D-24D9F82AE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00" y="1108075"/>
            <a:ext cx="1819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Arial Narrow" panose="020B0606020202030204" pitchFamily="34" charset="0"/>
              </a:rPr>
              <a:t>Code From Book</a:t>
            </a:r>
          </a:p>
        </p:txBody>
      </p:sp>
      <p:sp>
        <p:nvSpPr>
          <p:cNvPr id="173062" name="Rectangle 7">
            <a:extLst>
              <a:ext uri="{FF2B5EF4-FFF2-40B4-BE49-F238E27FC236}">
                <a16:creationId xmlns:a16="http://schemas.microsoft.com/office/drawing/2014/main" id="{1D78DB53-EE37-C8DF-BBCE-FCE15F661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788" y="1878013"/>
            <a:ext cx="3132137" cy="1981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tabLst>
                <a:tab pos="344488" algn="l"/>
                <a:tab pos="1089025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44488" algn="l"/>
                <a:tab pos="1089025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44488" algn="l"/>
                <a:tab pos="1089025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44488" algn="l"/>
                <a:tab pos="1089025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44488" algn="l"/>
                <a:tab pos="1089025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  <a:tab pos="1089025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  <a:tab pos="1089025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  <a:tab pos="1089025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  <a:tab pos="1089025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  <a:latin typeface="Courier New" panose="02070309020205020404" pitchFamily="49" charset="0"/>
              </a:rPr>
              <a:t>	movl	cnt, %ecx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movl	$99999999, %eax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.L6: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leal	1(%ecx), %edx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decl	%eax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movl	%edx, %ecx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jns	.L6</a:t>
            </a:r>
          </a:p>
          <a:p>
            <a:r>
              <a:rPr lang="en-US" altLang="en-US" sz="1600" b="1">
                <a:solidFill>
                  <a:srgbClr val="FF0000"/>
                </a:solidFill>
                <a:latin typeface="Courier New" panose="02070309020205020404" pitchFamily="49" charset="0"/>
              </a:rPr>
              <a:t>	movl	%edx, cnt</a:t>
            </a:r>
          </a:p>
        </p:txBody>
      </p:sp>
      <p:sp>
        <p:nvSpPr>
          <p:cNvPr id="173063" name="Text Box 8">
            <a:extLst>
              <a:ext uri="{FF2B5EF4-FFF2-40B4-BE49-F238E27FC236}">
                <a16:creationId xmlns:a16="http://schemas.microsoft.com/office/drawing/2014/main" id="{E03D3633-F7BD-B7B4-994B-9D8BD0720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63" y="15240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Arial Narrow" panose="020B0606020202030204" pitchFamily="34" charset="0"/>
              </a:rPr>
              <a:t>Generated Code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3F1730-D4D9-634B-B30E-35484B58B5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C9B4B8-87AA-7C4D-80E9-90F0CCFB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73066" name="Slide Number Placeholder 3">
            <a:extLst>
              <a:ext uri="{FF2B5EF4-FFF2-40B4-BE49-F238E27FC236}">
                <a16:creationId xmlns:a16="http://schemas.microsoft.com/office/drawing/2014/main" id="{9BEB40E3-EBC3-D8DF-86EE-35A657F0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CB9D98-2E6E-464D-8752-F284632F3134}" type="slidenum">
              <a:rPr lang="en-US" altLang="en-US">
                <a:latin typeface="Arial" panose="020B0604020202020204" pitchFamily="34" charset="0"/>
              </a:rPr>
              <a:pPr/>
              <a:t>87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>
            <a:extLst>
              <a:ext uri="{FF2B5EF4-FFF2-40B4-BE49-F238E27FC236}">
                <a16:creationId xmlns:a16="http://schemas.microsoft.com/office/drawing/2014/main" id="{78B23FAB-3436-B7A1-B46B-7D74C137A9C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Controlling Optimizing Compilers!</a:t>
            </a:r>
          </a:p>
        </p:txBody>
      </p:sp>
      <p:sp>
        <p:nvSpPr>
          <p:cNvPr id="175106" name="Rectangle 3">
            <a:extLst>
              <a:ext uri="{FF2B5EF4-FFF2-40B4-BE49-F238E27FC236}">
                <a16:creationId xmlns:a16="http://schemas.microsoft.com/office/drawing/2014/main" id="{E260DD2D-6BF3-F032-E3D6-BE1BEA4BE9D0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0513" y="4806950"/>
            <a:ext cx="4076700" cy="1638300"/>
          </a:xfrm>
        </p:spPr>
        <p:txBody>
          <a:bodyPr/>
          <a:lstStyle/>
          <a:p>
            <a:pPr lvl="1"/>
            <a:r>
              <a:rPr lang="en-US" altLang="en-US" sz="1800"/>
              <a:t>Declaring variable as volatile forces it to be kept in memory</a:t>
            </a:r>
          </a:p>
        </p:txBody>
      </p:sp>
      <p:sp>
        <p:nvSpPr>
          <p:cNvPr id="175107" name="Rectangle 4">
            <a:extLst>
              <a:ext uri="{FF2B5EF4-FFF2-40B4-BE49-F238E27FC236}">
                <a16:creationId xmlns:a16="http://schemas.microsoft.com/office/drawing/2014/main" id="{9AEA9D26-4902-CD15-FA70-35D59D8FE6D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19613" y="4806950"/>
            <a:ext cx="4078287" cy="1638300"/>
          </a:xfrm>
        </p:spPr>
        <p:txBody>
          <a:bodyPr/>
          <a:lstStyle/>
          <a:p>
            <a:pPr lvl="1"/>
            <a:r>
              <a:rPr lang="en-US" altLang="en-US" sz="1800"/>
              <a:t>Shared variable read and written each iteration</a:t>
            </a:r>
          </a:p>
          <a:p>
            <a:pPr lvl="1"/>
            <a:endParaRPr lang="en-US" altLang="en-US" sz="1800"/>
          </a:p>
        </p:txBody>
      </p:sp>
      <p:sp>
        <p:nvSpPr>
          <p:cNvPr id="175108" name="Rectangle 5">
            <a:extLst>
              <a:ext uri="{FF2B5EF4-FFF2-40B4-BE49-F238E27FC236}">
                <a16:creationId xmlns:a16="http://schemas.microsoft.com/office/drawing/2014/main" id="{729AE129-D224-351B-EF00-E01A8E79A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490663"/>
            <a:ext cx="4121150" cy="32035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#define NITERS 100000000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/* shared counter variable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volatile unsigned int cnt = 0;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/* thread routine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void *count(void *arg)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i;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 = 0; i &lt; NITERS; i++)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cnt++;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75109" name="Text Box 6">
            <a:extLst>
              <a:ext uri="{FF2B5EF4-FFF2-40B4-BE49-F238E27FC236}">
                <a16:creationId xmlns:a16="http://schemas.microsoft.com/office/drawing/2014/main" id="{65554266-5DEB-CD94-A2AD-0663EE906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225" y="1108075"/>
            <a:ext cx="208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Arial Narrow" panose="020B0606020202030204" pitchFamily="34" charset="0"/>
              </a:rPr>
              <a:t>Revised Book Code</a:t>
            </a:r>
          </a:p>
        </p:txBody>
      </p:sp>
      <p:sp>
        <p:nvSpPr>
          <p:cNvPr id="175110" name="Rectangle 7">
            <a:extLst>
              <a:ext uri="{FF2B5EF4-FFF2-40B4-BE49-F238E27FC236}">
                <a16:creationId xmlns:a16="http://schemas.microsoft.com/office/drawing/2014/main" id="{393C26C0-68DB-AF64-7082-13FF56CC2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2000250"/>
            <a:ext cx="2959100" cy="17240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tabLst>
                <a:tab pos="3413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413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413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413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413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	movl	$99999999, %edx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.L15:</a:t>
            </a:r>
          </a:p>
          <a:p>
            <a:r>
              <a:rPr lang="en-US" altLang="en-US" sz="1600" b="1">
                <a:solidFill>
                  <a:srgbClr val="FF0000"/>
                </a:solidFill>
                <a:latin typeface="Courier New" panose="02070309020205020404" pitchFamily="49" charset="0"/>
              </a:rPr>
              <a:t>	movl	cnt, %eax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incl	%eax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decl	%edx</a:t>
            </a:r>
          </a:p>
          <a:p>
            <a:r>
              <a:rPr lang="en-US" altLang="en-US" sz="1600" b="1">
                <a:solidFill>
                  <a:srgbClr val="FF0000"/>
                </a:solidFill>
                <a:latin typeface="Courier New" panose="02070309020205020404" pitchFamily="49" charset="0"/>
              </a:rPr>
              <a:t>	movl	%eax, cnt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	jns	.L15</a:t>
            </a:r>
          </a:p>
        </p:txBody>
      </p:sp>
      <p:sp>
        <p:nvSpPr>
          <p:cNvPr id="175111" name="Text Box 8">
            <a:extLst>
              <a:ext uri="{FF2B5EF4-FFF2-40B4-BE49-F238E27FC236}">
                <a16:creationId xmlns:a16="http://schemas.microsoft.com/office/drawing/2014/main" id="{C8C47CCF-01E3-DBDD-81FA-6AEEB4BBB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63" y="15240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Arial Narrow" panose="020B0606020202030204" pitchFamily="34" charset="0"/>
              </a:rPr>
              <a:t>Generated Code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C7E4E-E3F6-6047-9BB3-2BED17DF4F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F688E1-A67F-244B-BC8C-F7948A57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75114" name="Slide Number Placeholder 3">
            <a:extLst>
              <a:ext uri="{FF2B5EF4-FFF2-40B4-BE49-F238E27FC236}">
                <a16:creationId xmlns:a16="http://schemas.microsoft.com/office/drawing/2014/main" id="{137BD5B1-1CE9-AEAB-57B4-F988387F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8B7A22-DDB8-4882-A4AC-7C2D0EAE26D7}" type="slidenum">
              <a:rPr lang="en-US" altLang="en-US">
                <a:latin typeface="Arial" panose="020B0604020202020204" pitchFamily="34" charset="0"/>
              </a:rPr>
              <a:pPr/>
              <a:t>88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Date Placeholder 3">
            <a:extLst>
              <a:ext uri="{FF2B5EF4-FFF2-40B4-BE49-F238E27FC236}">
                <a16:creationId xmlns:a16="http://schemas.microsoft.com/office/drawing/2014/main" id="{A8825E25-F975-D297-7D7B-A092CD69EA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7FA5D9-F5C3-924F-B19E-592A5212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77155" name="Slide Number Placeholder 5">
            <a:extLst>
              <a:ext uri="{FF2B5EF4-FFF2-40B4-BE49-F238E27FC236}">
                <a16:creationId xmlns:a16="http://schemas.microsoft.com/office/drawing/2014/main" id="{9A8CECC2-24FF-EAE3-2822-D0B773DF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FC12E1-2801-4B31-AA2E-999181FD91EA}" type="slidenum">
              <a:rPr lang="en-US" altLang="en-US">
                <a:latin typeface="Arial" panose="020B0604020202020204" pitchFamily="34" charset="0"/>
              </a:rPr>
              <a:pPr/>
              <a:t>89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7156" name="Rectangle 5">
            <a:extLst>
              <a:ext uri="{FF2B5EF4-FFF2-40B4-BE49-F238E27FC236}">
                <a16:creationId xmlns:a16="http://schemas.microsoft.com/office/drawing/2014/main" id="{124A75BB-D97B-F63A-E5A9-1AF306272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Better yet … C11 stdatomic.h</a:t>
            </a:r>
          </a:p>
        </p:txBody>
      </p:sp>
      <p:sp>
        <p:nvSpPr>
          <p:cNvPr id="177157" name="Rectangle 6">
            <a:extLst>
              <a:ext uri="{FF2B5EF4-FFF2-40B4-BE49-F238E27FC236}">
                <a16:creationId xmlns:a16="http://schemas.microsoft.com/office/drawing/2014/main" id="{FC96FB03-5D80-5FC0-F2B3-82930E44F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C11 standard defined a few primitive atomic data types and operations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With </a:t>
            </a:r>
            <a:r>
              <a:rPr lang="en-US" altLang="en-US">
                <a:latin typeface="Courier New" panose="02070309020205020404" pitchFamily="49" charset="0"/>
              </a:rPr>
              <a:t>atomic_fetch_add </a:t>
            </a:r>
            <a:r>
              <a:rPr lang="en-US" altLang="en-US"/>
              <a:t>the final count will always be “# of threads” * NITERS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177158" name="Rectangle 4">
            <a:extLst>
              <a:ext uri="{FF2B5EF4-FFF2-40B4-BE49-F238E27FC236}">
                <a16:creationId xmlns:a16="http://schemas.microsoft.com/office/drawing/2014/main" id="{6839C822-1AB7-F52D-D0CD-1777AB28A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2286000"/>
            <a:ext cx="4381500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#include &lt;stdatomic.h&gt;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atomic_int cnt;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void *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count(void *arg)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int i;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 for (i = 0; i &lt; NITERS; i++)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atomic_fetch_add(&amp;cnt, 1);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return (NULL);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1">
            <a:extLst>
              <a:ext uri="{FF2B5EF4-FFF2-40B4-BE49-F238E27FC236}">
                <a16:creationId xmlns:a16="http://schemas.microsoft.com/office/drawing/2014/main" id="{4085F84E-95E5-64AC-7C9A-8BF0E9B44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51555" name="Text Box 2">
            <a:extLst>
              <a:ext uri="{FF2B5EF4-FFF2-40B4-BE49-F238E27FC236}">
                <a16:creationId xmlns:a16="http://schemas.microsoft.com/office/drawing/2014/main" id="{172E4FE4-2B88-9F71-2DFA-23AE5AEC0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Networking</a:t>
            </a:r>
          </a:p>
        </p:txBody>
      </p:sp>
      <p:sp>
        <p:nvSpPr>
          <p:cNvPr id="151556" name="Text Box 3">
            <a:extLst>
              <a:ext uri="{FF2B5EF4-FFF2-40B4-BE49-F238E27FC236}">
                <a16:creationId xmlns:a16="http://schemas.microsoft.com/office/drawing/2014/main" id="{6B425F44-218C-5B8D-4A16-85F371EED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B6AC691-2815-49EA-91E6-4F708A5D982A}" type="slidenum">
              <a:rPr lang="en-US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51557" name="Text Box 4">
            <a:extLst>
              <a:ext uri="{FF2B5EF4-FFF2-40B4-BE49-F238E27FC236}">
                <a16:creationId xmlns:a16="http://schemas.microsoft.com/office/drawing/2014/main" id="{BCF0040C-71B8-E6EC-8B6D-152C78067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3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660033"/>
                </a:solidFill>
              </a:rPr>
              <a:t>A Client’s Request Line To A Proxy</a:t>
            </a:r>
          </a:p>
        </p:txBody>
      </p:sp>
      <p:sp>
        <p:nvSpPr>
          <p:cNvPr id="151558" name="Rectangle 5">
            <a:extLst>
              <a:ext uri="{FF2B5EF4-FFF2-40B4-BE49-F238E27FC236}">
                <a16:creationId xmlns:a16="http://schemas.microsoft.com/office/drawing/2014/main" id="{6AD19B98-11C8-CF48-DBE3-C08CADC22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85875"/>
            <a:ext cx="8229600" cy="4030663"/>
          </a:xfrm>
          <a:prstGeom prst="rect">
            <a:avLst/>
          </a:prstGeom>
          <a:solidFill>
            <a:srgbClr val="FFFFCC"/>
          </a:solidFill>
          <a:ln w="12600">
            <a:solidFill>
              <a:srgbClr val="00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66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rgbClr val="000066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GET http://www.rice.edu/ HTTP/1.1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Host: www.rice.edu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Accept: text/html,application/xhtml+xml,application/xml;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 q=0.9,*/*;q=0.8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Proxy-Connection: keep-alive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Upgrade-Insecure-Requests: 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Cookie: SS_MID=4bff7079-1d9b-464e-a3ab-bee5762488a6i69kf1o6;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 __unam=bf980eb-15c0e074c94-a631ba-8;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 _ga=GA1.2.1181809510.1416263362; _gid=GA1.2.179111272.1523312176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User-Agent: Mozilla/5.0 (Macintosh; Intel Mac OS X 10_11_6)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 AppleWebKit/605.1.15 (KHTML, like Gecko) Version/11.1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 Safari/605.1.15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Accept-Language: en-us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Accept-Encoding: gzip, deflate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Connection: keep-alive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550066"/>
                </a:solidFill>
                <a:latin typeface="Courier New" panose="02070309020205020404" pitchFamily="49" charset="0"/>
              </a:rPr>
              <a:t>CRLF (\r\n)</a:t>
            </a:r>
          </a:p>
        </p:txBody>
      </p:sp>
      <p:sp>
        <p:nvSpPr>
          <p:cNvPr id="151559" name="TextBox 1">
            <a:extLst>
              <a:ext uri="{FF2B5EF4-FFF2-40B4-BE49-F238E27FC236}">
                <a16:creationId xmlns:a16="http://schemas.microsoft.com/office/drawing/2014/main" id="{52FD96F8-E53C-200B-D751-300444D25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8328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664D"/>
                </a:solidFill>
              </a:rPr>
              <a:t>The client’s request line to a proxy must specify the full URL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59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Title 1">
            <a:extLst>
              <a:ext uri="{FF2B5EF4-FFF2-40B4-BE49-F238E27FC236}">
                <a16:creationId xmlns:a16="http://schemas.microsoft.com/office/drawing/2014/main" id="{5AE4B57D-1F1D-D25B-A0D1-11A8EB3A1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Road map</a:t>
            </a:r>
          </a:p>
        </p:txBody>
      </p:sp>
      <p:sp>
        <p:nvSpPr>
          <p:cNvPr id="179202" name="Content Placeholder 2">
            <a:extLst>
              <a:ext uri="{FF2B5EF4-FFF2-40B4-BE49-F238E27FC236}">
                <a16:creationId xmlns:a16="http://schemas.microsoft.com/office/drawing/2014/main" id="{91FBAB8E-3843-05B3-2623-34CFCF1971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Process-based concurrency</a:t>
            </a:r>
          </a:p>
          <a:p>
            <a:pPr eaLnBrk="1" hangingPunct="1"/>
            <a:r>
              <a:rPr lang="en-US" altLang="en-US"/>
              <a:t>Thread-based concurrency</a:t>
            </a:r>
          </a:p>
          <a:p>
            <a:pPr eaLnBrk="1" hangingPunct="1"/>
            <a:r>
              <a:rPr lang="en-US" altLang="en-US">
                <a:solidFill>
                  <a:srgbClr val="006600"/>
                </a:solidFill>
              </a:rPr>
              <a:t>Safe sharing using semaphore</a:t>
            </a:r>
          </a:p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Event-driven concurrency</a:t>
            </a:r>
          </a:p>
        </p:txBody>
      </p:sp>
      <p:sp>
        <p:nvSpPr>
          <p:cNvPr id="179203" name="Date Placeholder 3">
            <a:extLst>
              <a:ext uri="{FF2B5EF4-FFF2-40B4-BE49-F238E27FC236}">
                <a16:creationId xmlns:a16="http://schemas.microsoft.com/office/drawing/2014/main" id="{42FE57F6-0E4E-BB50-FA0E-FC9C31AA63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3C20D-4E6D-5447-A3BD-4C029732B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79205" name="Slide Number Placeholder 5">
            <a:extLst>
              <a:ext uri="{FF2B5EF4-FFF2-40B4-BE49-F238E27FC236}">
                <a16:creationId xmlns:a16="http://schemas.microsoft.com/office/drawing/2014/main" id="{86914094-FA20-DF77-2922-446C443B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1E78C7-8AE9-455B-95CF-7C2A523D01B8}" type="slidenum">
              <a:rPr lang="en-US" altLang="en-US">
                <a:latin typeface="Arial" panose="020B0604020202020204" pitchFamily="34" charset="0"/>
              </a:rPr>
              <a:pPr/>
              <a:t>90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Date Placeholder 3">
            <a:extLst>
              <a:ext uri="{FF2B5EF4-FFF2-40B4-BE49-F238E27FC236}">
                <a16:creationId xmlns:a16="http://schemas.microsoft.com/office/drawing/2014/main" id="{DC9C7312-1009-DDE0-9039-85F11ED14C6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087E1EC-96E4-464F-A0C8-429EA8AC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81251" name="Slide Number Placeholder 5">
            <a:extLst>
              <a:ext uri="{FF2B5EF4-FFF2-40B4-BE49-F238E27FC236}">
                <a16:creationId xmlns:a16="http://schemas.microsoft.com/office/drawing/2014/main" id="{15EA57C2-DA39-E9B2-D49B-AF8C84E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E04781-FAF0-4654-8918-0684ED0C6000}" type="slidenum">
              <a:rPr lang="en-US" altLang="en-US">
                <a:latin typeface="Arial" panose="020B0604020202020204" pitchFamily="34" charset="0"/>
              </a:rPr>
              <a:pPr/>
              <a:t>91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1252" name="Rectangle 2">
            <a:extLst>
              <a:ext uri="{FF2B5EF4-FFF2-40B4-BE49-F238E27FC236}">
                <a16:creationId xmlns:a16="http://schemas.microsoft.com/office/drawing/2014/main" id="{F9F0C431-C106-2FBF-2D94-0993492E7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Event-Based Concurrent I/O</a:t>
            </a:r>
          </a:p>
        </p:txBody>
      </p:sp>
      <p:sp>
        <p:nvSpPr>
          <p:cNvPr id="181253" name="Rectangle 3">
            <a:extLst>
              <a:ext uri="{FF2B5EF4-FFF2-40B4-BE49-F238E27FC236}">
                <a16:creationId xmlns:a16="http://schemas.microsoft.com/office/drawing/2014/main" id="{495A6B1C-1104-8F16-B9ED-2484BC9FD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How to deal with multiple I/O operations concurrently?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For example: wait for a keyboard input, a mouse click and input from a network connection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Select system call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Poll system call (same idea, different interface)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Other mechanisms are also available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/dev/poll (Solaris)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/dev/epoll (Linux)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kqueue (FreeBSD)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POSIX real-time signals + sigtimedwait()</a:t>
            </a:r>
          </a:p>
        </p:txBody>
      </p:sp>
      <p:sp>
        <p:nvSpPr>
          <p:cNvPr id="181254" name="Text Box 4">
            <a:extLst>
              <a:ext uri="{FF2B5EF4-FFF2-40B4-BE49-F238E27FC236}">
                <a16:creationId xmlns:a16="http://schemas.microsoft.com/office/drawing/2014/main" id="{50554A86-9BBF-CA7F-0D73-28507D65B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330450"/>
            <a:ext cx="8001000" cy="48895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int select(int nfds, fd_set *readfds, fd_set *writefds, </a:t>
            </a:r>
            <a:br>
              <a:rPr lang="en-US" altLang="en-US" sz="1400" b="1">
                <a:latin typeface="Courier New" panose="02070309020205020404" pitchFamily="49" charset="0"/>
              </a:rPr>
            </a:br>
            <a:r>
              <a:rPr lang="en-US" altLang="en-US" sz="1400" b="1">
                <a:latin typeface="Courier New" panose="02070309020205020404" pitchFamily="49" charset="0"/>
              </a:rPr>
              <a:t>           fd_set *exceptfds, struct timeval *timeout);</a:t>
            </a:r>
          </a:p>
        </p:txBody>
      </p:sp>
      <p:sp>
        <p:nvSpPr>
          <p:cNvPr id="181255" name="Text Box 5">
            <a:extLst>
              <a:ext uri="{FF2B5EF4-FFF2-40B4-BE49-F238E27FC236}">
                <a16:creationId xmlns:a16="http://schemas.microsoft.com/office/drawing/2014/main" id="{3D2157BC-9657-E049-BF64-A2A7406B4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162300"/>
            <a:ext cx="8001000" cy="12573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int poll(struct pollfd *ufds, unsigned int nfds, int timeout);</a:t>
            </a:r>
          </a:p>
          <a:p>
            <a:pPr>
              <a:lnSpc>
                <a:spcPct val="90000"/>
              </a:lnSpc>
            </a:pPr>
            <a:endParaRPr lang="en-US" altLang="en-US" sz="14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struct pollfd { int fd;           /* file descriptor */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                short events;     /* requested events */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                short revents;    /* returned events */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              };</a:t>
            </a:r>
          </a:p>
        </p:txBody>
      </p:sp>
    </p:spTree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Date Placeholder 3">
            <a:extLst>
              <a:ext uri="{FF2B5EF4-FFF2-40B4-BE49-F238E27FC236}">
                <a16:creationId xmlns:a16="http://schemas.microsoft.com/office/drawing/2014/main" id="{7F0DD1AB-A49C-B59B-1725-CF65555F02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C5428-C8DF-CF43-949B-D0CA9840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83299" name="Slide Number Placeholder 5">
            <a:extLst>
              <a:ext uri="{FF2B5EF4-FFF2-40B4-BE49-F238E27FC236}">
                <a16:creationId xmlns:a16="http://schemas.microsoft.com/office/drawing/2014/main" id="{34CD513F-C33E-1DD9-9A5F-6FBBF304D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82F868-41AF-487F-8A6D-08890D6DCB92}" type="slidenum">
              <a:rPr lang="en-US" altLang="en-US">
                <a:latin typeface="Arial" panose="020B0604020202020204" pitchFamily="34" charset="0"/>
              </a:rPr>
              <a:pPr/>
              <a:t>92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3300" name="Rectangle 2">
            <a:extLst>
              <a:ext uri="{FF2B5EF4-FFF2-40B4-BE49-F238E27FC236}">
                <a16:creationId xmlns:a16="http://schemas.microsoft.com/office/drawing/2014/main" id="{62002B3F-1702-B2FD-1566-84C0F616A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Event-Based Concurrent Servers</a:t>
            </a:r>
          </a:p>
        </p:txBody>
      </p:sp>
      <p:sp>
        <p:nvSpPr>
          <p:cNvPr id="183301" name="Rectangle 3">
            <a:extLst>
              <a:ext uri="{FF2B5EF4-FFF2-40B4-BE49-F238E27FC236}">
                <a16:creationId xmlns:a16="http://schemas.microsoft.com/office/drawing/2014/main" id="{4F9715F2-64FE-C958-A37F-86CC1CC74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I/O multiplexing</a:t>
            </a:r>
          </a:p>
          <a:p>
            <a:pPr eaLnBrk="1" hangingPunct="1"/>
            <a:r>
              <a:rPr lang="en-US" altLang="en-US" sz="2000"/>
              <a:t>Maintain a pool of connected descriptors</a:t>
            </a:r>
          </a:p>
          <a:p>
            <a:pPr eaLnBrk="1" hangingPunct="1"/>
            <a:r>
              <a:rPr lang="en-US" altLang="en-US" sz="2000"/>
              <a:t>Repeat the following forever:</a:t>
            </a:r>
          </a:p>
          <a:p>
            <a:pPr lvl="1" eaLnBrk="1" hangingPunct="1"/>
            <a:r>
              <a:rPr lang="en-US" altLang="en-US" sz="1800"/>
              <a:t>Use the Unix select() function to block until:</a:t>
            </a:r>
          </a:p>
          <a:p>
            <a:pPr lvl="2" eaLnBrk="1" hangingPunct="1"/>
            <a:r>
              <a:rPr lang="en-US" altLang="en-US" sz="1600"/>
              <a:t>New connection request arrives on the listening descriptor</a:t>
            </a:r>
          </a:p>
          <a:p>
            <a:pPr lvl="2" eaLnBrk="1" hangingPunct="1"/>
            <a:r>
              <a:rPr lang="en-US" altLang="en-US" sz="1600"/>
              <a:t>New data arrives on an existing connected descriptor</a:t>
            </a:r>
          </a:p>
          <a:p>
            <a:pPr lvl="1" eaLnBrk="1" hangingPunct="1"/>
            <a:r>
              <a:rPr lang="en-US" altLang="en-US" sz="1800"/>
              <a:t>If new connection request, add the new connection to the pool of connections</a:t>
            </a:r>
          </a:p>
          <a:p>
            <a:pPr lvl="1" eaLnBrk="1" hangingPunct="1"/>
            <a:r>
              <a:rPr lang="en-US" altLang="en-US" sz="1800"/>
              <a:t>If new data arrives, read any available data from the connection</a:t>
            </a:r>
          </a:p>
          <a:p>
            <a:pPr lvl="2" eaLnBrk="1" hangingPunct="1"/>
            <a:r>
              <a:rPr lang="en-US" altLang="en-US" sz="1600"/>
              <a:t>Close connection on EOF and remove it from the pool</a:t>
            </a:r>
          </a:p>
          <a:p>
            <a:pPr eaLnBrk="1" hangingPunct="1"/>
            <a:r>
              <a:rPr lang="en-US" altLang="en-US" sz="2000"/>
              <a:t>Can wait for input from local I/O (standard input) and remote I/O (socket) simultaneously!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Date Placeholder 3">
            <a:extLst>
              <a:ext uri="{FF2B5EF4-FFF2-40B4-BE49-F238E27FC236}">
                <a16:creationId xmlns:a16="http://schemas.microsoft.com/office/drawing/2014/main" id="{3D945D7C-835F-4426-709B-EF837F20DA4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D2A3D0-B46E-1548-8FB7-06A2B47D6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85347" name="Slide Number Placeholder 5">
            <a:extLst>
              <a:ext uri="{FF2B5EF4-FFF2-40B4-BE49-F238E27FC236}">
                <a16:creationId xmlns:a16="http://schemas.microsoft.com/office/drawing/2014/main" id="{838D9706-3611-2F83-A86C-A02FC5C7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093A6E2-01B2-4C79-8EB5-44EC498BE36A}" type="slidenum">
              <a:rPr lang="en-US" altLang="en-US">
                <a:latin typeface="Arial" panose="020B0604020202020204" pitchFamily="34" charset="0"/>
              </a:rPr>
              <a:pPr/>
              <a:t>93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5348" name="Rectangle 2">
            <a:extLst>
              <a:ext uri="{FF2B5EF4-FFF2-40B4-BE49-F238E27FC236}">
                <a16:creationId xmlns:a16="http://schemas.microsoft.com/office/drawing/2014/main" id="{95A4FBCF-7BEE-6A2C-A7C2-889236A73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select</a:t>
            </a:r>
            <a:r>
              <a:rPr lang="en-US" altLang="en-US"/>
              <a:t> Function</a:t>
            </a:r>
          </a:p>
        </p:txBody>
      </p:sp>
      <p:sp>
        <p:nvSpPr>
          <p:cNvPr id="185349" name="Rectangle 3">
            <a:extLst>
              <a:ext uri="{FF2B5EF4-FFF2-40B4-BE49-F238E27FC236}">
                <a16:creationId xmlns:a16="http://schemas.microsoft.com/office/drawing/2014/main" id="{AA35F301-230D-4529-6FB0-1EE70F5D71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select</a:t>
            </a:r>
            <a:r>
              <a:rPr lang="en-US" altLang="en-US" sz="2000"/>
              <a:t>()  sleeps until one or more file descriptors in the set </a:t>
            </a:r>
            <a:r>
              <a:rPr lang="en-US" altLang="en-US" sz="2000">
                <a:latin typeface="Courier New" panose="02070309020205020404" pitchFamily="49" charset="0"/>
              </a:rPr>
              <a:t>readset</a:t>
            </a:r>
            <a:r>
              <a:rPr lang="en-US" altLang="en-US" sz="2000"/>
              <a:t> are ready for reading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readset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Opaque bit vector (max </a:t>
            </a:r>
            <a:r>
              <a:rPr lang="en-US" altLang="en-US" sz="1800">
                <a:latin typeface="Courier New" panose="02070309020205020404" pitchFamily="49" charset="0"/>
              </a:rPr>
              <a:t>FD_SETSIZE</a:t>
            </a:r>
            <a:r>
              <a:rPr lang="en-US" altLang="en-US" sz="1800"/>
              <a:t> bits) that indicates membership in a descriptor set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If bit </a:t>
            </a:r>
            <a:r>
              <a:rPr lang="en-US" altLang="en-US" sz="1800" i="1"/>
              <a:t>k</a:t>
            </a:r>
            <a:r>
              <a:rPr lang="en-US" altLang="en-US" sz="1800"/>
              <a:t> is 1, then descriptor </a:t>
            </a:r>
            <a:r>
              <a:rPr lang="en-US" altLang="en-US" sz="1800" i="1"/>
              <a:t>k</a:t>
            </a:r>
            <a:r>
              <a:rPr lang="en-US" altLang="en-US" sz="1800"/>
              <a:t> is a member of  the descriptor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nfds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 Maximum descriptor value + 1 in the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 Tests descriptors 0, 1, 2, ..., </a:t>
            </a:r>
            <a:r>
              <a:rPr lang="en-US" altLang="en-US" sz="1800">
                <a:latin typeface="Courier New" panose="02070309020205020404" pitchFamily="49" charset="0"/>
              </a:rPr>
              <a:t>nfds</a:t>
            </a:r>
            <a:r>
              <a:rPr lang="en-US" altLang="en-US" sz="1800"/>
              <a:t> - 1 for set membership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select</a:t>
            </a:r>
            <a:r>
              <a:rPr lang="en-US" altLang="en-US" sz="2000"/>
              <a:t>()  returns the number of ready descriptors and sets each bit of </a:t>
            </a:r>
            <a:r>
              <a:rPr lang="en-US" altLang="en-US" sz="2000">
                <a:latin typeface="Courier New" panose="02070309020205020404" pitchFamily="49" charset="0"/>
              </a:rPr>
              <a:t>readset</a:t>
            </a:r>
            <a:r>
              <a:rPr lang="en-US" altLang="en-US" sz="2000"/>
              <a:t> to indicate the ready status of its corresponding descriptor</a:t>
            </a:r>
          </a:p>
        </p:txBody>
      </p:sp>
      <p:sp>
        <p:nvSpPr>
          <p:cNvPr id="185350" name="Text Box 4">
            <a:extLst>
              <a:ext uri="{FF2B5EF4-FFF2-40B4-BE49-F238E27FC236}">
                <a16:creationId xmlns:a16="http://schemas.microsoft.com/office/drawing/2014/main" id="{707D27A2-276A-5115-2A67-E84FA4912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8" y="2012950"/>
            <a:ext cx="8278812" cy="6540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#include &lt;sys/select.h&gt;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int select(int nfds, fd_set *readset, NULL, NULL, NULL);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Date Placeholder 3">
            <a:extLst>
              <a:ext uri="{FF2B5EF4-FFF2-40B4-BE49-F238E27FC236}">
                <a16:creationId xmlns:a16="http://schemas.microsoft.com/office/drawing/2014/main" id="{E699A7BF-811E-7C9E-DD5D-77370476BEA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5346C-893A-F34E-A2C0-5D2BA2DF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  <p:sp>
        <p:nvSpPr>
          <p:cNvPr id="187395" name="Slide Number Placeholder 5">
            <a:extLst>
              <a:ext uri="{FF2B5EF4-FFF2-40B4-BE49-F238E27FC236}">
                <a16:creationId xmlns:a16="http://schemas.microsoft.com/office/drawing/2014/main" id="{7AEDA564-C363-F9DC-9A49-85BEA864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0CAACDC4-DA59-4B40-8909-F69442CECD6A}" type="slidenum">
              <a:rPr lang="en-US" altLang="en-US">
                <a:latin typeface="Arial" panose="020B0604020202020204" pitchFamily="34" charset="0"/>
              </a:rPr>
              <a:pPr/>
              <a:t>94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7396" name="Rectangle 2">
            <a:extLst>
              <a:ext uri="{FF2B5EF4-FFF2-40B4-BE49-F238E27FC236}">
                <a16:creationId xmlns:a16="http://schemas.microsoft.com/office/drawing/2014/main" id="{D9C9F86C-76BD-0553-F3A1-E51B1D11B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Macros for Manipulating Set Descriptors</a:t>
            </a:r>
          </a:p>
        </p:txBody>
      </p:sp>
      <p:sp>
        <p:nvSpPr>
          <p:cNvPr id="187397" name="Rectangle 3">
            <a:extLst>
              <a:ext uri="{FF2B5EF4-FFF2-40B4-BE49-F238E27FC236}">
                <a16:creationId xmlns:a16="http://schemas.microsoft.com/office/drawing/2014/main" id="{C967AD06-CDB6-053A-92BC-9DCAC854F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void FD_ZERO(fd_set *fdset);</a:t>
            </a:r>
          </a:p>
          <a:p>
            <a:pPr lvl="1" eaLnBrk="1" hangingPunct="1"/>
            <a:r>
              <a:rPr lang="en-US" altLang="en-US"/>
              <a:t>Turn off all bits in </a:t>
            </a:r>
            <a:r>
              <a:rPr lang="en-US" altLang="en-US">
                <a:latin typeface="Courier New" panose="02070309020205020404" pitchFamily="49" charset="0"/>
              </a:rPr>
              <a:t>fdset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void FD_SET(int fd, fd_set *fdset);</a:t>
            </a:r>
          </a:p>
          <a:p>
            <a:pPr lvl="1" eaLnBrk="1" hangingPunct="1"/>
            <a:r>
              <a:rPr lang="en-US" altLang="en-US"/>
              <a:t>Turn on bit </a:t>
            </a:r>
            <a:r>
              <a:rPr lang="en-US" altLang="en-US">
                <a:latin typeface="Courier New" panose="02070309020205020404" pitchFamily="49" charset="0"/>
              </a:rPr>
              <a:t>fd</a:t>
            </a:r>
            <a:r>
              <a:rPr lang="en-US" altLang="en-US"/>
              <a:t> in </a:t>
            </a:r>
            <a:r>
              <a:rPr lang="en-US" altLang="en-US">
                <a:latin typeface="Courier New" panose="02070309020205020404" pitchFamily="49" charset="0"/>
              </a:rPr>
              <a:t>fdset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void FD_CLR(int fd, fd_set *fdset);</a:t>
            </a:r>
          </a:p>
          <a:p>
            <a:pPr lvl="1" eaLnBrk="1" hangingPunct="1"/>
            <a:r>
              <a:rPr lang="en-US" altLang="en-US"/>
              <a:t>Turn off bit </a:t>
            </a:r>
            <a:r>
              <a:rPr lang="en-US" altLang="en-US">
                <a:latin typeface="Courier New" panose="02070309020205020404" pitchFamily="49" charset="0"/>
              </a:rPr>
              <a:t>fd</a:t>
            </a:r>
            <a:r>
              <a:rPr lang="en-US" altLang="en-US"/>
              <a:t> in </a:t>
            </a:r>
            <a:r>
              <a:rPr lang="en-US" altLang="en-US">
                <a:latin typeface="Courier New" panose="02070309020205020404" pitchFamily="49" charset="0"/>
              </a:rPr>
              <a:t>fdset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int FD_ISSET(int fd, *fdset);</a:t>
            </a:r>
          </a:p>
          <a:p>
            <a:pPr lvl="1" eaLnBrk="1" hangingPunct="1"/>
            <a:r>
              <a:rPr lang="en-US" altLang="en-US"/>
              <a:t>Is bit </a:t>
            </a:r>
            <a:r>
              <a:rPr lang="en-US" altLang="en-US">
                <a:latin typeface="Courier New" panose="02070309020205020404" pitchFamily="49" charset="0"/>
              </a:rPr>
              <a:t>fd</a:t>
            </a:r>
            <a:r>
              <a:rPr lang="en-US" altLang="en-US"/>
              <a:t> in </a:t>
            </a:r>
            <a:r>
              <a:rPr lang="en-US" altLang="en-US">
                <a:latin typeface="Courier New" panose="02070309020205020404" pitchFamily="49" charset="0"/>
              </a:rPr>
              <a:t>fdset</a:t>
            </a:r>
            <a:r>
              <a:rPr lang="en-US" altLang="en-US"/>
              <a:t> turned on?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3">
            <a:extLst>
              <a:ext uri="{FF2B5EF4-FFF2-40B4-BE49-F238E27FC236}">
                <a16:creationId xmlns:a16="http://schemas.microsoft.com/office/drawing/2014/main" id="{6DBEB17E-6863-8B55-FE42-8275D85F0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Concurrent echo server with select</a:t>
            </a:r>
          </a:p>
        </p:txBody>
      </p:sp>
      <p:sp>
        <p:nvSpPr>
          <p:cNvPr id="189442" name="Freeform 4">
            <a:extLst>
              <a:ext uri="{FF2B5EF4-FFF2-40B4-BE49-F238E27FC236}">
                <a16:creationId xmlns:a16="http://schemas.microsoft.com/office/drawing/2014/main" id="{F81E24C3-C562-41B7-DE6E-9CDDEEB8D822}"/>
              </a:ext>
            </a:extLst>
          </p:cNvPr>
          <p:cNvSpPr>
            <a:spLocks/>
          </p:cNvSpPr>
          <p:nvPr/>
        </p:nvSpPr>
        <p:spPr bwMode="auto">
          <a:xfrm>
            <a:off x="7658100" y="2882900"/>
            <a:ext cx="152400" cy="990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844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43" name="Freeform 5">
            <a:extLst>
              <a:ext uri="{FF2B5EF4-FFF2-40B4-BE49-F238E27FC236}">
                <a16:creationId xmlns:a16="http://schemas.microsoft.com/office/drawing/2014/main" id="{88CB9702-B98E-C843-E92F-2E75ECD501F5}"/>
              </a:ext>
            </a:extLst>
          </p:cNvPr>
          <p:cNvSpPr>
            <a:spLocks/>
          </p:cNvSpPr>
          <p:nvPr/>
        </p:nvSpPr>
        <p:spPr bwMode="auto">
          <a:xfrm>
            <a:off x="7785100" y="3911600"/>
            <a:ext cx="177800" cy="584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844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44" name="Freeform 6">
            <a:extLst>
              <a:ext uri="{FF2B5EF4-FFF2-40B4-BE49-F238E27FC236}">
                <a16:creationId xmlns:a16="http://schemas.microsoft.com/office/drawing/2014/main" id="{542C8EFF-1589-2B86-4673-AE395BABE3B9}"/>
              </a:ext>
            </a:extLst>
          </p:cNvPr>
          <p:cNvSpPr>
            <a:spLocks/>
          </p:cNvSpPr>
          <p:nvPr/>
        </p:nvSpPr>
        <p:spPr bwMode="auto">
          <a:xfrm>
            <a:off x="7658100" y="4533900"/>
            <a:ext cx="165100" cy="6477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844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45" name="Freeform 7">
            <a:extLst>
              <a:ext uri="{FF2B5EF4-FFF2-40B4-BE49-F238E27FC236}">
                <a16:creationId xmlns:a16="http://schemas.microsoft.com/office/drawing/2014/main" id="{6927064C-8367-60A5-7994-B3ECFB2D2BAF}"/>
              </a:ext>
            </a:extLst>
          </p:cNvPr>
          <p:cNvSpPr>
            <a:spLocks/>
          </p:cNvSpPr>
          <p:nvPr/>
        </p:nvSpPr>
        <p:spPr bwMode="auto">
          <a:xfrm>
            <a:off x="7797800" y="5219700"/>
            <a:ext cx="152400" cy="965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844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46" name="Rectangle 8">
            <a:extLst>
              <a:ext uri="{FF2B5EF4-FFF2-40B4-BE49-F238E27FC236}">
                <a16:creationId xmlns:a16="http://schemas.microsoft.com/office/drawing/2014/main" id="{22A965EC-4103-170A-60B7-35140E35E8B4}"/>
              </a:ext>
            </a:extLst>
          </p:cNvPr>
          <p:cNvSpPr>
            <a:spLocks/>
          </p:cNvSpPr>
          <p:nvPr/>
        </p:nvSpPr>
        <p:spPr bwMode="auto">
          <a:xfrm>
            <a:off x="7897813" y="3187700"/>
            <a:ext cx="736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600" b="1">
                <a:solidFill>
                  <a:srgbClr val="000066"/>
                </a:solidFill>
                <a:sym typeface="Helvetica" panose="020B0604020202020204" pitchFamily="34" charset="0"/>
              </a:rPr>
              <a:t>Active</a:t>
            </a:r>
          </a:p>
        </p:txBody>
      </p:sp>
      <p:sp>
        <p:nvSpPr>
          <p:cNvPr id="189447" name="Rectangle 9">
            <a:extLst>
              <a:ext uri="{FF2B5EF4-FFF2-40B4-BE49-F238E27FC236}">
                <a16:creationId xmlns:a16="http://schemas.microsoft.com/office/drawing/2014/main" id="{2E7374B4-6474-3D6E-8D08-3EB0287A5245}"/>
              </a:ext>
            </a:extLst>
          </p:cNvPr>
          <p:cNvSpPr>
            <a:spLocks/>
          </p:cNvSpPr>
          <p:nvPr/>
        </p:nvSpPr>
        <p:spPr bwMode="auto">
          <a:xfrm>
            <a:off x="7924800" y="3937000"/>
            <a:ext cx="8842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600" b="1">
                <a:solidFill>
                  <a:srgbClr val="000066"/>
                </a:solidFill>
                <a:sym typeface="Helvetica" panose="020B0604020202020204" pitchFamily="34" charset="0"/>
              </a:rPr>
              <a:t>Inactive</a:t>
            </a:r>
          </a:p>
        </p:txBody>
      </p:sp>
      <p:sp>
        <p:nvSpPr>
          <p:cNvPr id="189448" name="Rectangle 10">
            <a:extLst>
              <a:ext uri="{FF2B5EF4-FFF2-40B4-BE49-F238E27FC236}">
                <a16:creationId xmlns:a16="http://schemas.microsoft.com/office/drawing/2014/main" id="{126158ED-9163-A185-D203-826E5608BB6A}"/>
              </a:ext>
            </a:extLst>
          </p:cNvPr>
          <p:cNvSpPr>
            <a:spLocks/>
          </p:cNvSpPr>
          <p:nvPr/>
        </p:nvSpPr>
        <p:spPr bwMode="auto">
          <a:xfrm>
            <a:off x="7897813" y="4692650"/>
            <a:ext cx="736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600" b="1">
                <a:solidFill>
                  <a:srgbClr val="000066"/>
                </a:solidFill>
                <a:sym typeface="Helvetica" panose="020B0604020202020204" pitchFamily="34" charset="0"/>
              </a:rPr>
              <a:t>Active</a:t>
            </a:r>
          </a:p>
        </p:txBody>
      </p:sp>
      <p:sp>
        <p:nvSpPr>
          <p:cNvPr id="189449" name="Rectangle 11">
            <a:extLst>
              <a:ext uri="{FF2B5EF4-FFF2-40B4-BE49-F238E27FC236}">
                <a16:creationId xmlns:a16="http://schemas.microsoft.com/office/drawing/2014/main" id="{149ADEFD-2E36-7592-D222-1F97735E4E09}"/>
              </a:ext>
            </a:extLst>
          </p:cNvPr>
          <p:cNvSpPr>
            <a:spLocks/>
          </p:cNvSpPr>
          <p:nvPr/>
        </p:nvSpPr>
        <p:spPr bwMode="auto">
          <a:xfrm>
            <a:off x="7993063" y="5403850"/>
            <a:ext cx="7493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9200" bIns="0">
            <a:spAutoFit/>
          </a:bodyPr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600" b="1">
                <a:solidFill>
                  <a:srgbClr val="000066"/>
                </a:solidFill>
                <a:sym typeface="Helvetica" panose="020B0604020202020204" pitchFamily="34" charset="0"/>
              </a:rPr>
              <a:t>Never </a:t>
            </a:r>
          </a:p>
          <a:p>
            <a:pPr>
              <a:lnSpc>
                <a:spcPct val="98000"/>
              </a:lnSpc>
            </a:pPr>
            <a:r>
              <a:rPr lang="en-US" altLang="en-US" sz="1600" b="1">
                <a:solidFill>
                  <a:srgbClr val="000066"/>
                </a:solidFill>
                <a:sym typeface="Helvetica" panose="020B0604020202020204" pitchFamily="34" charset="0"/>
              </a:rPr>
              <a:t>Used</a:t>
            </a:r>
          </a:p>
        </p:txBody>
      </p:sp>
      <p:graphicFrame>
        <p:nvGraphicFramePr>
          <p:cNvPr id="45068" name="Group 12">
            <a:extLst>
              <a:ext uri="{FF2B5EF4-FFF2-40B4-BE49-F238E27FC236}">
                <a16:creationId xmlns:a16="http://schemas.microsoft.com/office/drawing/2014/main" id="{30DC07FD-4670-D84D-9DE9-B224A97650AD}"/>
              </a:ext>
            </a:extLst>
          </p:cNvPr>
          <p:cNvGraphicFramePr>
            <a:graphicFrameLocks noGrp="1"/>
          </p:cNvGraphicFramePr>
          <p:nvPr/>
        </p:nvGraphicFramePr>
        <p:xfrm>
          <a:off x="6288088" y="2554288"/>
          <a:ext cx="1270000" cy="3632200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clientfd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5145" name="Group 89">
            <a:extLst>
              <a:ext uri="{FF2B5EF4-FFF2-40B4-BE49-F238E27FC236}">
                <a16:creationId xmlns:a16="http://schemas.microsoft.com/office/drawing/2014/main" id="{E9BAB6FF-76E5-084D-8F28-5C5B9C7844F9}"/>
              </a:ext>
            </a:extLst>
          </p:cNvPr>
          <p:cNvGraphicFramePr>
            <a:graphicFrameLocks noGrp="1"/>
          </p:cNvGraphicFramePr>
          <p:nvPr/>
        </p:nvGraphicFramePr>
        <p:xfrm>
          <a:off x="6286500" y="1193800"/>
          <a:ext cx="1270000" cy="660400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Arial" charset="0"/>
                          <a:sym typeface="Calibri Bold" charset="0"/>
                        </a:rPr>
                        <a:t>listenfd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-128"/>
                        <a:cs typeface="Arial" charset="0"/>
                        <a:sym typeface="Calibri Bold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Arial" charset="0"/>
                          <a:sym typeface="Calibri Bold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9493" name="Date Placeholder 14">
            <a:extLst>
              <a:ext uri="{FF2B5EF4-FFF2-40B4-BE49-F238E27FC236}">
                <a16:creationId xmlns:a16="http://schemas.microsoft.com/office/drawing/2014/main" id="{0B8BB7FC-DA04-CE70-5CB3-C68446D501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9494" name="Slide Number Placeholder 15">
            <a:extLst>
              <a:ext uri="{FF2B5EF4-FFF2-40B4-BE49-F238E27FC236}">
                <a16:creationId xmlns:a16="http://schemas.microsoft.com/office/drawing/2014/main" id="{E81E4480-CF65-447B-7911-3B1CB9ED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A62746-F3D9-4F08-8A92-8AA38A080B48}" type="slidenum">
              <a:rPr lang="en-US" altLang="en-US">
                <a:latin typeface="Arial" panose="020B0604020202020204" pitchFamily="34" charset="0"/>
              </a:rPr>
              <a:pPr/>
              <a:t>95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FB1CB8D3-D8B3-844C-B988-80D13F7A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3">
            <a:extLst>
              <a:ext uri="{FF2B5EF4-FFF2-40B4-BE49-F238E27FC236}">
                <a16:creationId xmlns:a16="http://schemas.microsoft.com/office/drawing/2014/main" id="{5A776796-F93B-14EA-9286-AC42A3BDE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Representing a Pool of Clients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D162D7DA-462E-7045-9840-13A2F0EC66AA}"/>
              </a:ext>
            </a:extLst>
          </p:cNvPr>
          <p:cNvSpPr>
            <a:spLocks/>
          </p:cNvSpPr>
          <p:nvPr/>
        </p:nvSpPr>
        <p:spPr bwMode="auto">
          <a:xfrm>
            <a:off x="381000" y="1800225"/>
            <a:ext cx="8382000" cy="41433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39200" bIns="0"/>
          <a:lstStyle/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/* 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*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echoservers.c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- A concurrent echo server based on select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*/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#include "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csapp.h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"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typedef struct { /* represents a pool of connected descriptors */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maxfd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;        /* largest descriptor in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read_set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*/   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fd_set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read_set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;  /* set of all active descriptors */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fd_set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ready_set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; /* subset of descriptors ready for reading  */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nready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;       /* number of ready descriptors from select */   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maxi;         /* high-water index into client array */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clientfd[FD_SETSIZE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];    /* set of active descriptors */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rio_t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clientrio[FD_SETSIZE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]; /* set of active read buffers */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} pool;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</a:p>
          <a:p>
            <a:pPr marL="38100">
              <a:lnSpc>
                <a:spcPct val="94000"/>
              </a:lnSpc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</a:tabLst>
              <a:defRPr/>
            </a:pP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600" b="1" dirty="0" err="1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byte_cnt</a:t>
            </a:r>
            <a:r>
              <a:rPr lang="en-US" sz="1600" b="1" dirty="0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= 0; /* counts total bytes received by server */ </a:t>
            </a:r>
          </a:p>
        </p:txBody>
      </p:sp>
      <p:sp>
        <p:nvSpPr>
          <p:cNvPr id="191491" name="Date Placeholder 5">
            <a:extLst>
              <a:ext uri="{FF2B5EF4-FFF2-40B4-BE49-F238E27FC236}">
                <a16:creationId xmlns:a16="http://schemas.microsoft.com/office/drawing/2014/main" id="{5FE67128-B69D-C479-032A-FE05C2839B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1492" name="Slide Number Placeholder 6">
            <a:extLst>
              <a:ext uri="{FF2B5EF4-FFF2-40B4-BE49-F238E27FC236}">
                <a16:creationId xmlns:a16="http://schemas.microsoft.com/office/drawing/2014/main" id="{885F93BE-2445-1AC8-EABA-1A2C1CB5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CCB988-6CD3-4EBA-8CA8-6F7BA2327EC1}" type="slidenum">
              <a:rPr lang="en-US" altLang="en-US">
                <a:latin typeface="Arial" panose="020B0604020202020204" pitchFamily="34" charset="0"/>
              </a:rPr>
              <a:pPr/>
              <a:t>96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393269-9B31-6F4B-80A6-293AE6021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3">
            <a:extLst>
              <a:ext uri="{FF2B5EF4-FFF2-40B4-BE49-F238E27FC236}">
                <a16:creationId xmlns:a16="http://schemas.microsoft.com/office/drawing/2014/main" id="{476A9D09-B2AB-BB65-CA63-367EA4C55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Pool Example</a:t>
            </a:r>
          </a:p>
        </p:txBody>
      </p:sp>
      <p:sp>
        <p:nvSpPr>
          <p:cNvPr id="193538" name="Rectangle 4">
            <a:extLst>
              <a:ext uri="{FF2B5EF4-FFF2-40B4-BE49-F238E27FC236}">
                <a16:creationId xmlns:a16="http://schemas.microsoft.com/office/drawing/2014/main" id="{15A36B3A-9671-6F78-003D-8709A10F7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maxfd = 12 </a:t>
            </a:r>
            <a:endParaRPr lang="en-US" altLang="en-US">
              <a:latin typeface="Courier New Bold" panose="02070609020205020404" pitchFamily="49" charset="0"/>
              <a:sym typeface="Courier New Bold" panose="02070609020205020404" pitchFamily="49" charset="0"/>
            </a:endParaRPr>
          </a:p>
          <a:p>
            <a:pPr eaLnBrk="1" hangingPunct="1"/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maxi = 6</a:t>
            </a:r>
            <a:endParaRPr lang="en-US" altLang="en-US">
              <a:latin typeface="Courier New Bold" panose="02070609020205020404" pitchFamily="49" charset="0"/>
              <a:sym typeface="Courier New Bold" panose="02070609020205020404" pitchFamily="49" charset="0"/>
            </a:endParaRPr>
          </a:p>
          <a:p>
            <a:pPr eaLnBrk="1" hangingPunct="1"/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read_set = {3,4,5,7,10,12}</a:t>
            </a:r>
            <a:endParaRPr lang="en-US" altLang="en-US">
              <a:latin typeface="Courier New Bold" panose="02070609020205020404" pitchFamily="49" charset="0"/>
              <a:sym typeface="Courier New Bold" panose="02070609020205020404" pitchFamily="49" charset="0"/>
            </a:endParaRPr>
          </a:p>
        </p:txBody>
      </p:sp>
      <p:graphicFrame>
        <p:nvGraphicFramePr>
          <p:cNvPr id="47109" name="Group 5">
            <a:extLst>
              <a:ext uri="{FF2B5EF4-FFF2-40B4-BE49-F238E27FC236}">
                <a16:creationId xmlns:a16="http://schemas.microsoft.com/office/drawing/2014/main" id="{EC45B337-8C54-8246-BD76-2273F227B9B1}"/>
              </a:ext>
            </a:extLst>
          </p:cNvPr>
          <p:cNvGraphicFramePr>
            <a:graphicFrameLocks noGrp="1"/>
          </p:cNvGraphicFramePr>
          <p:nvPr/>
        </p:nvGraphicFramePr>
        <p:xfrm>
          <a:off x="6288088" y="2554288"/>
          <a:ext cx="1270000" cy="3632200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clientfd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ヒラギノ角ゴ ProN W6" charset="-128"/>
                          <a:sym typeface="Calibri Bold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7186" name="Group 82">
            <a:extLst>
              <a:ext uri="{FF2B5EF4-FFF2-40B4-BE49-F238E27FC236}">
                <a16:creationId xmlns:a16="http://schemas.microsoft.com/office/drawing/2014/main" id="{D44C735C-71EB-2C44-BBC4-7373F4A0257C}"/>
              </a:ext>
            </a:extLst>
          </p:cNvPr>
          <p:cNvGraphicFramePr>
            <a:graphicFrameLocks noGrp="1"/>
          </p:cNvGraphicFramePr>
          <p:nvPr/>
        </p:nvGraphicFramePr>
        <p:xfrm>
          <a:off x="6286500" y="1193800"/>
          <a:ext cx="1270000" cy="660400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Arial" charset="0"/>
                          <a:sym typeface="Calibri Bold" charset="0"/>
                        </a:rPr>
                        <a:t>listenfd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-128"/>
                        <a:cs typeface="Arial" charset="0"/>
                        <a:sym typeface="Calibri Bold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-128"/>
                          <a:cs typeface="Arial" charset="0"/>
                          <a:sym typeface="Calibri Bold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3582" name="Date Placeholder 7">
            <a:extLst>
              <a:ext uri="{FF2B5EF4-FFF2-40B4-BE49-F238E27FC236}">
                <a16:creationId xmlns:a16="http://schemas.microsoft.com/office/drawing/2014/main" id="{246C9C7F-44C7-53E4-F06B-8067351C08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3583" name="Slide Number Placeholder 8">
            <a:extLst>
              <a:ext uri="{FF2B5EF4-FFF2-40B4-BE49-F238E27FC236}">
                <a16:creationId xmlns:a16="http://schemas.microsoft.com/office/drawing/2014/main" id="{A393F1C7-98EC-F074-4021-E9A680BE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69CEB6-444B-4921-962A-0369C58D9CAB}" type="slidenum">
              <a:rPr lang="en-US" altLang="en-US">
                <a:latin typeface="Arial" panose="020B0604020202020204" pitchFamily="34" charset="0"/>
              </a:rPr>
              <a:pPr/>
              <a:t>97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D3EB75A-F267-724A-B7CC-A68AF8D18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3">
            <a:extLst>
              <a:ext uri="{FF2B5EF4-FFF2-40B4-BE49-F238E27FC236}">
                <a16:creationId xmlns:a16="http://schemas.microsoft.com/office/drawing/2014/main" id="{F09434F1-2C4D-D5AC-4448-C129E865D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Main Loop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30027E6B-26F3-B347-99A2-3F17CAC3AB5F}"/>
              </a:ext>
            </a:extLst>
          </p:cNvPr>
          <p:cNvSpPr>
            <a:spLocks/>
          </p:cNvSpPr>
          <p:nvPr/>
        </p:nvSpPr>
        <p:spPr bwMode="auto">
          <a:xfrm>
            <a:off x="381000" y="1295400"/>
            <a:ext cx="8382000" cy="4648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39200" bIns="0"/>
          <a:lstStyle>
            <a:lvl1pPr marL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4000"/>
              </a:lnSpc>
              <a:defRPr/>
            </a:pP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int</a:t>
            </a:r>
            <a:endParaRPr lang="en-US" altLang="en-US" sz="1600" b="1" dirty="0">
              <a:latin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main(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int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argc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char *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argv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[])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{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int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listenfd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connfd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clientlen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=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sizeof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(struct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sockaddr_in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);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struct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sockaddr_in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clientaddr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static pool pool; 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listenfd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=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Open_listenfd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(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argv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[1]);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init_pool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(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listenfd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&amp;pool);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while (true) {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pool.ready_set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=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pool.read_set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pool.nready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= Select(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pool.maxfd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+ 1, &amp;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pool.ready_set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  NULL, NULL, NULL);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if (FD_ISSET(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listenfd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&amp;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pool.ready_set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)) {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connfd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= Accept(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listenfd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(SA *)&amp;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clientaddr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&amp;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clientlen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);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 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add_client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(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connfd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, &amp;pool);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}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  </a:t>
            </a:r>
            <a:r>
              <a:rPr lang="en-US" altLang="en-US" sz="1600" b="1" dirty="0" err="1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check_clients</a:t>
            </a: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(&amp;pool);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  } 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sz="1600" b="1" dirty="0">
                <a:latin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}</a:t>
            </a:r>
          </a:p>
        </p:txBody>
      </p:sp>
      <p:sp>
        <p:nvSpPr>
          <p:cNvPr id="195587" name="Date Placeholder 5">
            <a:extLst>
              <a:ext uri="{FF2B5EF4-FFF2-40B4-BE49-F238E27FC236}">
                <a16:creationId xmlns:a16="http://schemas.microsoft.com/office/drawing/2014/main" id="{A02A6D4D-589C-C341-7981-0DABCFF0EF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5588" name="Slide Number Placeholder 6">
            <a:extLst>
              <a:ext uri="{FF2B5EF4-FFF2-40B4-BE49-F238E27FC236}">
                <a16:creationId xmlns:a16="http://schemas.microsoft.com/office/drawing/2014/main" id="{36D7A3C7-8049-5EE1-9D96-389E9368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361C4F-702D-4A63-AC02-560302F30A48}" type="slidenum">
              <a:rPr lang="en-US" altLang="en-US">
                <a:latin typeface="Arial" panose="020B0604020202020204" pitchFamily="34" charset="0"/>
              </a:rPr>
              <a:pPr/>
              <a:t>98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035B3E-C8E5-5D45-ACEB-97C4F14F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3">
            <a:extLst>
              <a:ext uri="{FF2B5EF4-FFF2-40B4-BE49-F238E27FC236}">
                <a16:creationId xmlns:a16="http://schemas.microsoft.com/office/drawing/2014/main" id="{709906FA-78E4-4AF0-5019-8A2B73F29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Pool Initialization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051BA3A9-4C3A-9E45-9493-2162A4D4FFA3}"/>
              </a:ext>
            </a:extLst>
          </p:cNvPr>
          <p:cNvSpPr>
            <a:spLocks/>
          </p:cNvSpPr>
          <p:nvPr/>
        </p:nvSpPr>
        <p:spPr bwMode="auto">
          <a:xfrm>
            <a:off x="381000" y="1651000"/>
            <a:ext cx="8382000" cy="3759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77300" bIns="38100"/>
          <a:lstStyle>
            <a:lvl1pPr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/* Initialize the descriptor pool. */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void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init_pool(int listenfd, pool *p) 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{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int i;</a:t>
            </a:r>
          </a:p>
          <a:p>
            <a:pPr>
              <a:lnSpc>
                <a:spcPct val="94000"/>
              </a:lnSpc>
            </a:pPr>
            <a:endParaRPr lang="en-US" altLang="en-US" sz="1600" b="1">
              <a:latin typeface="Courier New Bold" panose="02070609020205020404" pitchFamily="49" charset="0"/>
              <a:cs typeface="Courier New Bold" panose="02070609020205020404" pitchFamily="49" charset="0"/>
              <a:sym typeface="Courier New Bold" panose="020706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/* Initially, there are no connected descriptors. */ 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p-&gt;maxi = -1;   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for (i = 0; i &lt; FD_SETSIZE; i++)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    p-&gt;clientfd[i] = -1; 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/* Initially, listenfd is only member of select read set. */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p-&gt;maxfd = listenfd; 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FD_ZERO(&amp;p-&gt;read_set);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FD_SET(listenfd, &amp;p-&gt;read_set); </a:t>
            </a:r>
          </a:p>
          <a:p>
            <a:pPr>
              <a:lnSpc>
                <a:spcPct val="94000"/>
              </a:lnSpc>
            </a:pPr>
            <a:r>
              <a:rPr lang="en-US" altLang="en-US" sz="1600" b="1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} </a:t>
            </a:r>
          </a:p>
        </p:txBody>
      </p:sp>
      <p:sp>
        <p:nvSpPr>
          <p:cNvPr id="197635" name="Date Placeholder 5">
            <a:extLst>
              <a:ext uri="{FF2B5EF4-FFF2-40B4-BE49-F238E27FC236}">
                <a16:creationId xmlns:a16="http://schemas.microsoft.com/office/drawing/2014/main" id="{82782641-EC9A-EF56-B2E9-571190E0E15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7636" name="Slide Number Placeholder 6">
            <a:extLst>
              <a:ext uri="{FF2B5EF4-FFF2-40B4-BE49-F238E27FC236}">
                <a16:creationId xmlns:a16="http://schemas.microsoft.com/office/drawing/2014/main" id="{1C0F56EE-CF43-4FBC-116B-57DF36D0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BD61519C-CF97-4534-866D-5F8E695F5AA5}" type="slidenum">
              <a:rPr lang="en-US" altLang="en-US">
                <a:latin typeface="Arial" panose="020B0604020202020204" pitchFamily="34" charset="0"/>
              </a:rPr>
              <a:pPr/>
              <a:t>99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91B85-1559-694C-941E-FF38D7926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9489</Words>
  <Application>Microsoft Office PowerPoint</Application>
  <PresentationFormat>On-screen Show (4:3)</PresentationFormat>
  <Paragraphs>2372</Paragraphs>
  <Slides>107</Slides>
  <Notes>107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107</vt:i4>
      </vt:variant>
    </vt:vector>
  </HeadingPairs>
  <TitlesOfParts>
    <vt:vector size="109" baseType="lpstr"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Concurrency</vt:lpstr>
      <vt:lpstr>Objectives</vt:lpstr>
      <vt:lpstr>Concurrency</vt:lpstr>
      <vt:lpstr>Concurrent Programming is Hard!</vt:lpstr>
      <vt:lpstr>Echo Server Operation</vt:lpstr>
      <vt:lpstr>Iterative Servers</vt:lpstr>
      <vt:lpstr>Fundamental Flaw of Iterative Servers</vt:lpstr>
      <vt:lpstr>Concurrent Servers: Multiple Processes</vt:lpstr>
      <vt:lpstr>Three Basic Mechanisms for Creating Concurrent Flows</vt:lpstr>
      <vt:lpstr>Process-Based Concurrent Server</vt:lpstr>
      <vt:lpstr>Process-Based Concurrent Server (cont)</vt:lpstr>
      <vt:lpstr>Process-Based Concurrent Server (cont)</vt:lpstr>
      <vt:lpstr>Process-based Server Illustrated</vt:lpstr>
      <vt:lpstr>Process-based Server Illustrated</vt:lpstr>
      <vt:lpstr>Implementation Issues</vt:lpstr>
      <vt:lpstr>Pros/Cons of Process-Based Designs</vt:lpstr>
      <vt:lpstr>Road map</vt:lpstr>
      <vt:lpstr>Traditional View of a Process</vt:lpstr>
      <vt:lpstr>Alternate View of a Process</vt:lpstr>
      <vt:lpstr>A Process with Multiple Threads</vt:lpstr>
      <vt:lpstr>Logical View of Threads</vt:lpstr>
      <vt:lpstr>Thread Execution Model</vt:lpstr>
      <vt:lpstr>Concurrent Thread Execution</vt:lpstr>
      <vt:lpstr>Threads vs. Processes</vt:lpstr>
      <vt:lpstr>Posix Threads (Pthreads) Interface</vt:lpstr>
      <vt:lpstr>The Pthreads "hello, world" Program</vt:lpstr>
      <vt:lpstr>Execution of Threaded “hello, world”</vt:lpstr>
      <vt:lpstr>Thread-Based Concurrent Echo Server</vt:lpstr>
      <vt:lpstr>Thread-Based Concurrent Server (cont)</vt:lpstr>
      <vt:lpstr>Threaded-Process Execution Model</vt:lpstr>
      <vt:lpstr>Potential Form of Unintended Sharing</vt:lpstr>
      <vt:lpstr>Issues With Thread-Based Servers</vt:lpstr>
      <vt:lpstr>Pros/Cons of Thread-Based Designs</vt:lpstr>
      <vt:lpstr>Road map</vt:lpstr>
      <vt:lpstr>Shared Variables in Threaded Programs</vt:lpstr>
      <vt:lpstr>Threads Memory Model</vt:lpstr>
      <vt:lpstr>Accessing Another Thread’s Stack</vt:lpstr>
      <vt:lpstr>Mapping Variable to Memory Instances</vt:lpstr>
      <vt:lpstr>Shared Variable Analysis</vt:lpstr>
      <vt:lpstr>badcnt.c: Improper Synchronization</vt:lpstr>
      <vt:lpstr>Assembly Code for Counter Loop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Safe and Unsafe Trajectories</vt:lpstr>
      <vt:lpstr>Semaphore “A visual signaling apparatus with flags, lights, or mechanically moving arms, as one used on a railroad.” – thefreedictionary.com</vt:lpstr>
      <vt:lpstr>Safe Sharing with Semaphores</vt:lpstr>
      <vt:lpstr>Safe Sharing With Semaphores</vt:lpstr>
      <vt:lpstr>POSIX Semaphores</vt:lpstr>
      <vt:lpstr>goodcnt.c Sharing With POSIX Semaphores</vt:lpstr>
      <vt:lpstr>Crucial concept: Thread Safety</vt:lpstr>
      <vt:lpstr>Thread-Unsafe Functions (Class 1)</vt:lpstr>
      <vt:lpstr>Thread-Unsafe Functions (Class 2)</vt:lpstr>
      <vt:lpstr>Reentrant Functions</vt:lpstr>
      <vt:lpstr>Making Thread-Safe RNG</vt:lpstr>
      <vt:lpstr>Thread-Unsafe Functions (Class 3)</vt:lpstr>
      <vt:lpstr>Thread-Unsafe Functions (Class 4)</vt:lpstr>
      <vt:lpstr>Thread-Safe Library Functions</vt:lpstr>
      <vt:lpstr>One worry: races</vt:lpstr>
      <vt:lpstr>Race Elimination</vt:lpstr>
      <vt:lpstr>Another worry: Deadlock</vt:lpstr>
      <vt:lpstr>Deadlocking With POSIX Semaphores</vt:lpstr>
      <vt:lpstr>Deadlock Visualized in Progress Graph</vt:lpstr>
      <vt:lpstr>Avoiding Deadlock</vt:lpstr>
      <vt:lpstr>Avoided Deadlock in Progress Graph</vt:lpstr>
      <vt:lpstr>Notifying With Semaphores</vt:lpstr>
      <vt:lpstr>Producer-Consumer on a Buffer That Holds One Item</vt:lpstr>
      <vt:lpstr>Producer-Consumer (cont)</vt:lpstr>
      <vt:lpstr>Counting with Semaphores</vt:lpstr>
      <vt:lpstr>Counting with semaphores (cont)</vt:lpstr>
      <vt:lpstr>Producer-Consumer on a Buffer That Holds More than One Item</vt:lpstr>
      <vt:lpstr>Producer-Consumer (cont)</vt:lpstr>
      <vt:lpstr>Prethreaded Concurrent Servers</vt:lpstr>
      <vt:lpstr>Threads Summary</vt:lpstr>
      <vt:lpstr>Beware of Optimizing Compilers!</vt:lpstr>
      <vt:lpstr>Controlling Optimizing Compilers!</vt:lpstr>
      <vt:lpstr>Better yet … C11 stdatomic.h</vt:lpstr>
      <vt:lpstr>Road map</vt:lpstr>
      <vt:lpstr>Event-Based Concurrent I/O</vt:lpstr>
      <vt:lpstr>Event-Based Concurrent Servers</vt:lpstr>
      <vt:lpstr>The select Function</vt:lpstr>
      <vt:lpstr>Macros for Manipulating Set Descriptors</vt:lpstr>
      <vt:lpstr>Concurrent echo server with select</vt:lpstr>
      <vt:lpstr>Representing a Pool of Clients</vt:lpstr>
      <vt:lpstr>Pool Example</vt:lpstr>
      <vt:lpstr>Main Loop</vt:lpstr>
      <vt:lpstr>Pool Initialization</vt:lpstr>
      <vt:lpstr>Initial Pool</vt:lpstr>
      <vt:lpstr>Adding Client</vt:lpstr>
      <vt:lpstr>Adding Client with fd 11</vt:lpstr>
      <vt:lpstr>Checking Clients</vt:lpstr>
      <vt:lpstr>Limitations</vt:lpstr>
      <vt:lpstr>Pros and Cons of Event-Based Designs</vt:lpstr>
      <vt:lpstr>Approaches to Concurrency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</dc:title>
  <dc:creator/>
  <cp:lastModifiedBy/>
  <cp:revision>73</cp:revision>
  <cp:lastPrinted>2010-11-11T20:13:16Z</cp:lastPrinted>
  <dcterms:created xsi:type="dcterms:W3CDTF">1901-01-01T06:00:00Z</dcterms:created>
  <dcterms:modified xsi:type="dcterms:W3CDTF">2024-04-09T17:43:44Z</dcterms:modified>
</cp:coreProperties>
</file>