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335" r:id="rId2"/>
    <p:sldId id="266" r:id="rId3"/>
    <p:sldId id="261" r:id="rId4"/>
    <p:sldId id="333" r:id="rId5"/>
    <p:sldId id="334" r:id="rId6"/>
    <p:sldId id="271" r:id="rId7"/>
    <p:sldId id="288" r:id="rId8"/>
    <p:sldId id="298" r:id="rId9"/>
    <p:sldId id="311" r:id="rId10"/>
    <p:sldId id="309" r:id="rId11"/>
    <p:sldId id="295" r:id="rId12"/>
    <p:sldId id="296" r:id="rId13"/>
    <p:sldId id="299" r:id="rId14"/>
    <p:sldId id="312" r:id="rId15"/>
    <p:sldId id="279" r:id="rId16"/>
    <p:sldId id="297" r:id="rId17"/>
    <p:sldId id="321" r:id="rId18"/>
    <p:sldId id="317" r:id="rId19"/>
    <p:sldId id="318" r:id="rId20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DCFFD"/>
    <a:srgbClr val="0099FF"/>
    <a:srgbClr val="000099"/>
    <a:srgbClr val="6585FF"/>
    <a:srgbClr val="3265FF"/>
    <a:srgbClr val="00AE00"/>
    <a:srgbClr val="FF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64094" autoAdjust="0"/>
  </p:normalViewPr>
  <p:slideViewPr>
    <p:cSldViewPr>
      <p:cViewPr varScale="1">
        <p:scale>
          <a:sx n="126" d="100"/>
          <a:sy n="126" d="100"/>
        </p:scale>
        <p:origin x="-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02" y="-84"/>
      </p:cViewPr>
      <p:guideLst>
        <p:guide orient="horz" pos="289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2A0392F-CCC4-4241-8544-3322EBCAC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90563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E1BD89D-FE00-4ADF-BB0E-56C4630FB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47D32-E503-41B3-ADE2-8C108B111541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A86DB-E20A-4509-A779-6221C8F6C6DD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ECC94-6A79-48C5-9F9B-8FB22FB71E2D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EEB8B-6042-4F9F-977F-3E3F57A6DBD6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F926E-A48B-4519-8E7F-9F3394C13768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544E3-E40C-43FF-80AC-D0257C3E0AF8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56F62-E3E0-47C2-801E-BF43E0319C70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4E932-1A58-4AFF-B686-F392817C373E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022C4-80AE-4442-8725-FE345CF232F8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9E8E2-475D-49BE-9474-D6DFCDF38F74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89B3E-606A-428D-A5EC-9A4D4C4E52FB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31229-185A-46ED-99C9-621F8168A336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3D428-57C4-444C-9524-1C6EC869ADAF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=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4763B-228B-4012-9EFC-576E4E4ABA14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44BA8-49A1-4281-98B9-785C89C8C89E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DB39E-C7AA-4900-B488-F3E678AF1217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8B974-15E0-419B-AF0A-EEB11F78CDA8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ceLogo_TMRGB72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52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ice_OwlBlackTMRGB72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76200"/>
            <a:ext cx="527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371600"/>
          </a:xfrm>
        </p:spPr>
        <p:txBody>
          <a:bodyPr/>
          <a:lstStyle>
            <a:lvl1pPr>
              <a:defRPr>
                <a:solidFill>
                  <a:srgbClr val="0024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 useBgFill="1"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295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246A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3014-E186-44EC-9387-7595831FE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33C6-AF7A-4B6C-937A-759CE007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4343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38200"/>
            <a:ext cx="4343400" cy="5638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C35A6-1C5D-4F18-9B4D-7C9515B32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43434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3434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2400" y="3733800"/>
            <a:ext cx="8839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EBE6-98BD-48AF-BA31-A7FA0BF24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44E7-7AEF-4E5A-84AB-D0C17AC45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F200-2D00-4707-A812-FF4FCA2DC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C6D0-7415-4AC2-9403-A5B4AEFCB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A9AC-3DE9-4EC1-9AF0-A4E6FEE47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ED4C-35C6-4E7A-BB20-1E87F64A0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683D6-1A32-4285-A14A-75F9CE08E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E3E0B-16B6-4ED5-962E-CFE9A3577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6D545-B44A-4FCA-A945-83C05D345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246A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33102F62-3F4E-4363-AE6B-2807F350E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rice.edu/services/dmc/resources/peripherals/printers/hp-5500ps-guidelines/" TargetMode="External"/><Relationship Id="rId2" Type="http://schemas.openxmlformats.org/officeDocument/2006/relationships/hyperlink" Target="http://terra.rice.edu/vide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rice.edu/confluence/display/ITTUT/Plotter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Technical Poster Design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 400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2376C6D0-7415-4AC2-9403-A5B4AEFCB1C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ndre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29_ece_0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>
          <a:xfrm>
            <a:off x="1066800" y="0"/>
            <a:ext cx="75438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5ACED-63CF-4FBA-BE6C-0EC6176D7F0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pic>
        <p:nvPicPr>
          <p:cNvPr id="32771" name="Picture 2" descr="DSC00061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7F690-83BE-4CBA-A377-A29E04CD4F1B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pic>
        <p:nvPicPr>
          <p:cNvPr id="34819" name="Picture 2" descr="DSC00064"/>
          <p:cNvPicPr>
            <a:picLocks noChangeAspect="1" noChangeArrowheads="1"/>
          </p:cNvPicPr>
          <p:nvPr/>
        </p:nvPicPr>
        <p:blipFill>
          <a:blip r:embed="rId3" cstate="print">
            <a:lum bright="12000" contrast="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FC790-8151-4EC0-A545-04FF2EA7DE86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pic>
        <p:nvPicPr>
          <p:cNvPr id="35843" name="Picture 4" descr="sandler_vo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E25FF-BAEB-49F5-AE37-0878D8DEF467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Details Matter!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715000"/>
          </a:xfrm>
        </p:spPr>
        <p:txBody>
          <a:bodyPr/>
          <a:lstStyle/>
          <a:p>
            <a:pPr eaLnBrk="1" hangingPunct="1">
              <a:lnSpc>
                <a:spcPct val="135000"/>
              </a:lnSpc>
              <a:buClr>
                <a:srgbClr val="6699FF"/>
              </a:buClr>
            </a:pPr>
            <a:r>
              <a:rPr lang="en-US" smtClean="0"/>
              <a:t>Use consistent formatting </a:t>
            </a:r>
          </a:p>
          <a:p>
            <a:pPr eaLnBrk="1" hangingPunct="1">
              <a:lnSpc>
                <a:spcPct val="135000"/>
              </a:lnSpc>
              <a:buClr>
                <a:srgbClr val="6699FF"/>
              </a:buClr>
            </a:pPr>
            <a:r>
              <a:rPr lang="en-US" smtClean="0"/>
              <a:t>Check grammar &amp; spelling</a:t>
            </a:r>
          </a:p>
          <a:p>
            <a:pPr eaLnBrk="1" hangingPunct="1">
              <a:lnSpc>
                <a:spcPct val="135000"/>
              </a:lnSpc>
              <a:buClr>
                <a:srgbClr val="6699FF"/>
              </a:buClr>
            </a:pPr>
            <a:r>
              <a:rPr lang="en-US" smtClean="0"/>
              <a:t>Include contact info</a:t>
            </a:r>
          </a:p>
          <a:p>
            <a:pPr eaLnBrk="1" hangingPunct="1">
              <a:lnSpc>
                <a:spcPct val="135000"/>
              </a:lnSpc>
              <a:buClr>
                <a:srgbClr val="6699FF"/>
              </a:buClr>
            </a:pPr>
            <a:r>
              <a:rPr lang="en-US" smtClean="0"/>
              <a:t>Use a correct bibliography</a:t>
            </a:r>
          </a:p>
          <a:p>
            <a:pPr eaLnBrk="1" hangingPunct="1">
              <a:lnSpc>
                <a:spcPct val="135000"/>
              </a:lnSpc>
              <a:buClr>
                <a:srgbClr val="6699FF"/>
              </a:buClr>
            </a:pPr>
            <a:r>
              <a:rPr lang="en-US" smtClean="0"/>
              <a:t>Give credit to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post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0463" y="0"/>
            <a:ext cx="6823075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56AA6-E760-4DDB-BA76-FCD0B7B4CB0E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Practicalities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Editing: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LaTeX</a:t>
            </a:r>
            <a:r>
              <a:rPr lang="en-US" sz="2000" dirty="0" smtClean="0"/>
              <a:t>, </a:t>
            </a:r>
            <a:r>
              <a:rPr lang="en-US" sz="2000" dirty="0" smtClean="0"/>
              <a:t>PowerPoint, 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</a:t>
            </a:r>
            <a:r>
              <a:rPr lang="en-US" sz="2000" dirty="0" smtClean="0"/>
              <a:t>any </a:t>
            </a:r>
            <a:r>
              <a:rPr lang="en-US" sz="2000" smtClean="0"/>
              <a:t>templates </a:t>
            </a:r>
            <a:r>
              <a:rPr lang="en-US" sz="2000" smtClean="0"/>
              <a:t>online, </a:t>
            </a:r>
            <a:r>
              <a:rPr lang="en-US" sz="2000" dirty="0" smtClean="0"/>
              <a:t>or use a friend’s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Printing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Plotters in Earth Science: </a:t>
            </a:r>
            <a:r>
              <a:rPr lang="en-US" sz="2000" dirty="0" smtClean="0">
                <a:hlinkClick r:id="rId2"/>
              </a:rPr>
              <a:t>http://terra.rice.edu/videos/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Plotter in library: </a:t>
            </a:r>
            <a:r>
              <a:rPr lang="en-US" sz="2000" dirty="0" smtClean="0">
                <a:hlinkClick r:id="rId3"/>
              </a:rPr>
              <a:t>http://library.rice.edu/services/dmc/resources/peripherals/printers/hp-5500ps-guidelines/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Plotters in </a:t>
            </a:r>
            <a:r>
              <a:rPr lang="en-US" sz="2000" dirty="0" err="1" smtClean="0"/>
              <a:t>Mudd</a:t>
            </a:r>
            <a:r>
              <a:rPr lang="en-US" sz="2000" dirty="0" smtClean="0"/>
              <a:t> Building: </a:t>
            </a:r>
            <a:r>
              <a:rPr lang="en-US" sz="2000" dirty="0" smtClean="0">
                <a:hlinkClick r:id="rId4"/>
              </a:rPr>
              <a:t>https://docs.rice.edu/confluence/display/ITTUT/Plotters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University Copy Center in the </a:t>
            </a:r>
            <a:r>
              <a:rPr lang="en-US" sz="2000" dirty="0" smtClean="0"/>
              <a:t>RMC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Relatively </a:t>
            </a:r>
            <a:r>
              <a:rPr lang="en-US" sz="2000" dirty="0" smtClean="0"/>
              <a:t>expensive!  (roughly </a:t>
            </a:r>
            <a:r>
              <a:rPr lang="en-US" sz="2000" dirty="0" smtClean="0"/>
              <a:t>$50 for smaller poster with </a:t>
            </a:r>
            <a:r>
              <a:rPr lang="en-US" sz="2000" dirty="0" smtClean="0"/>
              <a:t>white background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One plot/student paid for course – use fund #A1-739000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Takes time – plan ahead.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984D4-00B6-4FBA-8B08-D085992F0BBA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pic>
        <p:nvPicPr>
          <p:cNvPr id="45059" name="Picture 2" descr="seth_dra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4725" y="76200"/>
            <a:ext cx="47656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70E4F-1162-43EF-9ED8-385F8D5DFC4C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pic>
        <p:nvPicPr>
          <p:cNvPr id="46083" name="Picture 4" descr="seth_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382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AutoShape 5"/>
          <p:cNvSpPr>
            <a:spLocks noChangeArrowheads="1"/>
          </p:cNvSpPr>
          <p:nvPr/>
        </p:nvSpPr>
        <p:spPr bwMode="auto">
          <a:xfrm>
            <a:off x="6400800" y="0"/>
            <a:ext cx="2743200" cy="1066800"/>
          </a:xfrm>
          <a:prstGeom prst="wedgeRectCallout">
            <a:avLst>
              <a:gd name="adj1" fmla="val -33333"/>
              <a:gd name="adj2" fmla="val 6994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6537325" y="76200"/>
            <a:ext cx="2759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Better organization</a:t>
            </a:r>
          </a:p>
          <a:p>
            <a:r>
              <a:rPr lang="en-US" sz="1800"/>
              <a:t>But distracting    color contrasts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 flipH="1">
            <a:off x="457200" y="6400800"/>
            <a:ext cx="8686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CF4D7-288B-46CB-91EE-18C2700716C8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Poster Session Challenges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57400"/>
            <a:ext cx="4267200" cy="4267200"/>
          </a:xfrm>
        </p:spPr>
        <p:txBody>
          <a:bodyPr/>
          <a:lstStyle/>
          <a:p>
            <a:pPr eaLnBrk="1" hangingPunct="1">
              <a:lnSpc>
                <a:spcPct val="145000"/>
              </a:lnSpc>
              <a:buClr>
                <a:srgbClr val="6699FF"/>
              </a:buClr>
            </a:pPr>
            <a:r>
              <a:rPr lang="en-US" sz="1800" smtClean="0"/>
              <a:t>Audiences make decisions quickly</a:t>
            </a:r>
          </a:p>
          <a:p>
            <a:pPr eaLnBrk="1" hangingPunct="1">
              <a:lnSpc>
                <a:spcPct val="145000"/>
              </a:lnSpc>
              <a:spcBef>
                <a:spcPct val="0"/>
              </a:spcBef>
              <a:buClr>
                <a:srgbClr val="6699FF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145000"/>
              </a:lnSpc>
              <a:spcBef>
                <a:spcPct val="0"/>
              </a:spcBef>
              <a:buClr>
                <a:srgbClr val="6699FF"/>
              </a:buClr>
              <a:buFontTx/>
              <a:buNone/>
            </a:pPr>
            <a:endParaRPr lang="en-US" sz="1800" smtClean="0"/>
          </a:p>
          <a:p>
            <a:pPr eaLnBrk="1" hangingPunct="1">
              <a:lnSpc>
                <a:spcPct val="145000"/>
              </a:lnSpc>
              <a:buClr>
                <a:srgbClr val="6699FF"/>
              </a:buClr>
            </a:pPr>
            <a:r>
              <a:rPr lang="en-US" sz="1800" smtClean="0"/>
              <a:t>Posters sometimes stand alone</a:t>
            </a:r>
          </a:p>
          <a:p>
            <a:pPr eaLnBrk="1" hangingPunct="1">
              <a:lnSpc>
                <a:spcPct val="145000"/>
              </a:lnSpc>
              <a:buClr>
                <a:srgbClr val="6699FF"/>
              </a:buClr>
            </a:pPr>
            <a:r>
              <a:rPr lang="en-US" sz="1800" smtClean="0"/>
              <a:t>Audiences come and go as presenters talk</a:t>
            </a:r>
            <a:endParaRPr lang="en-US" sz="200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057400"/>
            <a:ext cx="4267200" cy="4191000"/>
          </a:xfrm>
        </p:spPr>
        <p:txBody>
          <a:bodyPr/>
          <a:lstStyle/>
          <a:p>
            <a:pPr eaLnBrk="1" hangingPunct="1">
              <a:lnSpc>
                <a:spcPct val="145000"/>
              </a:lnSpc>
              <a:buClr>
                <a:srgbClr val="6699FF"/>
              </a:buClr>
            </a:pPr>
            <a:r>
              <a:rPr lang="en-US" sz="1800" smtClean="0"/>
              <a:t>Poster must be </a:t>
            </a:r>
            <a:r>
              <a:rPr lang="en-US" sz="1800" b="1" smtClean="0"/>
              <a:t>accessible</a:t>
            </a:r>
            <a:r>
              <a:rPr lang="en-US" sz="1800" smtClean="0"/>
              <a:t>  </a:t>
            </a:r>
          </a:p>
          <a:p>
            <a:pPr lvl="1" eaLnBrk="1" hangingPunct="1">
              <a:lnSpc>
                <a:spcPct val="145000"/>
              </a:lnSpc>
              <a:buClr>
                <a:srgbClr val="6699FF"/>
              </a:buClr>
            </a:pPr>
            <a:r>
              <a:rPr lang="en-US" sz="1600" smtClean="0"/>
              <a:t>Show overall organization</a:t>
            </a:r>
          </a:p>
          <a:p>
            <a:pPr lvl="1" eaLnBrk="1" hangingPunct="1">
              <a:lnSpc>
                <a:spcPct val="145000"/>
              </a:lnSpc>
              <a:buClr>
                <a:srgbClr val="6699FF"/>
              </a:buClr>
            </a:pPr>
            <a:r>
              <a:rPr lang="en-US" sz="1600" smtClean="0"/>
              <a:t>Show comparisons</a:t>
            </a:r>
          </a:p>
          <a:p>
            <a:pPr eaLnBrk="1" hangingPunct="1">
              <a:lnSpc>
                <a:spcPct val="145000"/>
              </a:lnSpc>
              <a:buClr>
                <a:srgbClr val="6699FF"/>
              </a:buClr>
            </a:pPr>
            <a:r>
              <a:rPr lang="en-US" sz="1800" smtClean="0"/>
              <a:t>Poster must be </a:t>
            </a:r>
            <a:r>
              <a:rPr lang="en-US" sz="1800" b="1" smtClean="0"/>
              <a:t>comprehensible</a:t>
            </a:r>
          </a:p>
          <a:p>
            <a:pPr eaLnBrk="1" hangingPunct="1">
              <a:lnSpc>
                <a:spcPct val="145000"/>
              </a:lnSpc>
              <a:buClr>
                <a:srgbClr val="6699FF"/>
              </a:buClr>
            </a:pPr>
            <a:r>
              <a:rPr lang="en-US" sz="1800" smtClean="0"/>
              <a:t>Speaker must </a:t>
            </a:r>
            <a:r>
              <a:rPr lang="en-US" sz="1800" b="1" smtClean="0"/>
              <a:t>attract</a:t>
            </a:r>
            <a:r>
              <a:rPr lang="en-US" sz="1800" smtClean="0"/>
              <a:t> others, </a:t>
            </a:r>
            <a:r>
              <a:rPr lang="en-US" sz="1800" b="1" smtClean="0"/>
              <a:t>adapt</a:t>
            </a:r>
            <a:r>
              <a:rPr lang="en-US" sz="1800" smtClean="0"/>
              <a:t> to situation</a:t>
            </a:r>
            <a:endParaRPr lang="en-US" sz="1800" b="1" smtClean="0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172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Helvetica" pitchFamily="34" charset="0"/>
              </a:rPr>
              <a:t>Challenges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029200" y="160020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Helvetica" pitchFamily="34" charset="0"/>
              </a:rPr>
              <a:t>Solutions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4D258-24EB-4CD3-842A-0DD3F9D8651D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 to a Technical Paper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rgbClr val="6699FF"/>
              </a:buClr>
              <a:buFontTx/>
              <a:buNone/>
            </a:pPr>
            <a:r>
              <a:rPr lang="en-US" sz="3600" smtClean="0"/>
              <a:t>Tell an interesting story</a:t>
            </a:r>
          </a:p>
          <a:p>
            <a:pPr algn="ctr" eaLnBrk="1" hangingPunct="1">
              <a:buClr>
                <a:srgbClr val="6699FF"/>
              </a:buClr>
              <a:buFontTx/>
              <a:buNone/>
            </a:pPr>
            <a:r>
              <a:rPr lang="en-US" smtClean="0"/>
              <a:t>What’s your “news”?</a:t>
            </a:r>
          </a:p>
          <a:p>
            <a:pPr eaLnBrk="1" hangingPunct="1">
              <a:buClr>
                <a:srgbClr val="6699FF"/>
              </a:buClr>
            </a:pPr>
            <a:endParaRPr lang="en-US" smtClean="0"/>
          </a:p>
          <a:p>
            <a:pPr eaLnBrk="1" hangingPunct="1">
              <a:buClr>
                <a:srgbClr val="6699FF"/>
              </a:buClr>
            </a:pPr>
            <a:endParaRPr lang="en-US" smtClean="0"/>
          </a:p>
          <a:p>
            <a:pPr eaLnBrk="1" hangingPunct="1">
              <a:buClr>
                <a:srgbClr val="6699FF"/>
              </a:buClr>
            </a:pPr>
            <a:r>
              <a:rPr lang="en-US" smtClean="0"/>
              <a:t>What problem are you solving?</a:t>
            </a:r>
          </a:p>
          <a:p>
            <a:pPr eaLnBrk="1" hangingPunct="1">
              <a:buClr>
                <a:srgbClr val="6699FF"/>
              </a:buClr>
            </a:pPr>
            <a:r>
              <a:rPr lang="en-US" smtClean="0"/>
              <a:t>What are your results/conclusions?</a:t>
            </a:r>
          </a:p>
          <a:p>
            <a:pPr eaLnBrk="1" hangingPunct="1">
              <a:buClr>
                <a:srgbClr val="6699FF"/>
              </a:buClr>
            </a:pPr>
            <a:r>
              <a:rPr lang="en-US" smtClean="0"/>
              <a:t>What sets your work apart?</a:t>
            </a:r>
          </a:p>
          <a:p>
            <a:pPr marL="749300" lvl="1" indent="-292100" eaLnBrk="1" hangingPunct="1">
              <a:buClr>
                <a:schemeClr val="tx1"/>
              </a:buClr>
              <a:buFont typeface="Times New Roman" pitchFamily="18" charset="0"/>
              <a:buChar char="–"/>
            </a:pPr>
            <a:r>
              <a:rPr lang="en-US" smtClean="0"/>
              <a:t> E.g., new algorithm or theoretical approach</a:t>
            </a:r>
          </a:p>
          <a:p>
            <a:pPr eaLnBrk="1" hangingPunct="1">
              <a:buClr>
                <a:srgbClr val="6699FF"/>
              </a:buClr>
            </a:pPr>
            <a:r>
              <a:rPr lang="en-US" smtClean="0"/>
              <a:t>Why does your work matter? </a:t>
            </a:r>
          </a:p>
          <a:p>
            <a:pPr eaLnBrk="1" hangingPunct="1">
              <a:buClr>
                <a:srgbClr val="6699FF"/>
              </a:buClr>
            </a:pPr>
            <a:r>
              <a:rPr lang="en-US" smtClean="0"/>
              <a:t>How can your work be applied?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E463-9BF9-4AEF-BC65-43B726B7AAB2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 to a Technical Paper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rgbClr val="6699FF"/>
              </a:buClr>
              <a:buFontTx/>
              <a:buNone/>
            </a:pPr>
            <a:r>
              <a:rPr lang="en-US" sz="3600" smtClean="0"/>
              <a:t>Structure your story</a:t>
            </a:r>
          </a:p>
          <a:p>
            <a:pPr eaLnBrk="1" hangingPunct="1">
              <a:buClr>
                <a:srgbClr val="6699FF"/>
              </a:buClr>
            </a:pPr>
            <a:endParaRPr lang="en-US" sz="2400" smtClean="0"/>
          </a:p>
          <a:p>
            <a:pPr eaLnBrk="1" hangingPunct="1">
              <a:buClr>
                <a:srgbClr val="6699FF"/>
              </a:buClr>
            </a:pPr>
            <a:r>
              <a:rPr lang="en-US" sz="2400" smtClean="0"/>
              <a:t>Say what you’re going to say		Abstract</a:t>
            </a:r>
          </a:p>
          <a:p>
            <a:pPr eaLnBrk="1" hangingPunct="1">
              <a:buClr>
                <a:srgbClr val="6699FF"/>
              </a:buClr>
            </a:pPr>
            <a:r>
              <a:rPr lang="en-US" sz="2400" smtClean="0"/>
              <a:t>Say it					Body &amp; Results</a:t>
            </a:r>
          </a:p>
          <a:p>
            <a:pPr eaLnBrk="1" hangingPunct="1">
              <a:buClr>
                <a:srgbClr val="6699FF"/>
              </a:buClr>
            </a:pPr>
            <a:r>
              <a:rPr lang="en-US" sz="2400" smtClean="0"/>
              <a:t>Say what you said			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072DD-A5DD-4B81-9362-026683D3B68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From a Technical Paper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rgbClr val="6699FF"/>
              </a:buClr>
              <a:buFontTx/>
              <a:buNone/>
            </a:pPr>
            <a:r>
              <a:rPr lang="en-US" sz="3600" smtClean="0"/>
              <a:t>Space is at a premium</a:t>
            </a:r>
          </a:p>
          <a:p>
            <a:pPr algn="ctr" eaLnBrk="1" hangingPunct="1">
              <a:buClr>
                <a:srgbClr val="6699FF"/>
              </a:buClr>
              <a:buFontTx/>
              <a:buNone/>
            </a:pPr>
            <a:r>
              <a:rPr lang="en-US" sz="3600" smtClean="0"/>
              <a:t>Interactivity is key</a:t>
            </a:r>
            <a:endParaRPr lang="en-US" sz="2400" smtClean="0"/>
          </a:p>
          <a:p>
            <a:pPr eaLnBrk="1" hangingPunct="1">
              <a:buClr>
                <a:srgbClr val="6699FF"/>
              </a:buClr>
            </a:pPr>
            <a:endParaRPr lang="en-US" sz="2400" smtClean="0"/>
          </a:p>
          <a:p>
            <a:pPr eaLnBrk="1" hangingPunct="1">
              <a:buClr>
                <a:srgbClr val="6699FF"/>
              </a:buClr>
            </a:pPr>
            <a:r>
              <a:rPr lang="en-US" sz="2400" smtClean="0"/>
              <a:t>Be concise – word choice, sentence fragments</a:t>
            </a:r>
          </a:p>
          <a:p>
            <a:pPr eaLnBrk="1" hangingPunct="1">
              <a:buClr>
                <a:srgbClr val="6699FF"/>
              </a:buClr>
            </a:pPr>
            <a:r>
              <a:rPr lang="en-US" sz="2400" smtClean="0"/>
              <a:t>Be precise – word choice</a:t>
            </a:r>
          </a:p>
          <a:p>
            <a:pPr eaLnBrk="1" hangingPunct="1">
              <a:buClr>
                <a:srgbClr val="6699FF"/>
              </a:buClr>
            </a:pPr>
            <a:r>
              <a:rPr lang="en-US" sz="2400" smtClean="0"/>
              <a:t>Pictures are often more effective than words</a:t>
            </a:r>
          </a:p>
          <a:p>
            <a:pPr eaLnBrk="1" hangingPunct="1">
              <a:buClr>
                <a:srgbClr val="6699FF"/>
              </a:buClr>
            </a:pPr>
            <a:r>
              <a:rPr lang="en-US" sz="2400" smtClean="0"/>
              <a:t>Omit unnecessary details</a:t>
            </a:r>
          </a:p>
          <a:p>
            <a:pPr lvl="1" eaLnBrk="1" hangingPunct="1">
              <a:buClr>
                <a:srgbClr val="6699FF"/>
              </a:buClr>
            </a:pPr>
            <a:r>
              <a:rPr lang="en-US" sz="2000" b="1" smtClean="0">
                <a:solidFill>
                  <a:srgbClr val="BD2442"/>
                </a:solidFill>
              </a:rPr>
              <a:t>MUST KNOW</a:t>
            </a:r>
            <a:r>
              <a:rPr lang="en-US" sz="2000" b="1" smtClean="0"/>
              <a:t>	</a:t>
            </a:r>
            <a:r>
              <a:rPr lang="en-US" sz="2000" smtClean="0"/>
              <a:t>Use as your main focus</a:t>
            </a:r>
          </a:p>
          <a:p>
            <a:pPr lvl="1" eaLnBrk="1" hangingPunct="1">
              <a:buClr>
                <a:srgbClr val="6699FF"/>
              </a:buClr>
            </a:pPr>
            <a:r>
              <a:rPr lang="en-US" sz="2000" b="1" smtClean="0">
                <a:solidFill>
                  <a:srgbClr val="00AE00"/>
                </a:solidFill>
              </a:rPr>
              <a:t>Good to know</a:t>
            </a:r>
            <a:r>
              <a:rPr lang="en-US" sz="2000" b="1" smtClean="0"/>
              <a:t>	</a:t>
            </a:r>
            <a:r>
              <a:rPr lang="en-US" sz="2000" smtClean="0"/>
              <a:t>Add some</a:t>
            </a:r>
            <a:endParaRPr lang="en-US" sz="2000" smtClean="0">
              <a:solidFill>
                <a:srgbClr val="00FF00"/>
              </a:solidFill>
            </a:endParaRPr>
          </a:p>
          <a:p>
            <a:pPr lvl="1" eaLnBrk="1" hangingPunct="1">
              <a:buClr>
                <a:srgbClr val="6699FF"/>
              </a:buClr>
            </a:pPr>
            <a:r>
              <a:rPr lang="en-US" sz="2000" smtClean="0">
                <a:solidFill>
                  <a:schemeClr val="accent2"/>
                </a:solidFill>
              </a:rPr>
              <a:t>Nice to know</a:t>
            </a:r>
            <a:r>
              <a:rPr lang="en-US" sz="2000" smtClean="0"/>
              <a:t>	Leave details for oral presentation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0B903-C6AE-4BB4-BDEF-7DCF1167052D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Textual Presentation Guides the Reader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  <a:buClr>
                <a:srgbClr val="6699FF"/>
              </a:buClr>
              <a:defRPr/>
            </a:pPr>
            <a:r>
              <a:rPr lang="en-US" sz="3600" dirty="0" smtClean="0"/>
              <a:t>Scale expresses relative importance</a:t>
            </a:r>
          </a:p>
          <a:p>
            <a:pPr eaLnBrk="1" hangingPunct="1">
              <a:lnSpc>
                <a:spcPct val="125000"/>
              </a:lnSpc>
              <a:buClr>
                <a:srgbClr val="6699FF"/>
              </a:buClr>
              <a:defRPr/>
            </a:pPr>
            <a:r>
              <a:rPr lang="en-US" sz="2400" dirty="0" smtClean="0"/>
              <a:t>Indenting shows subordination</a:t>
            </a:r>
          </a:p>
          <a:p>
            <a:pPr lvl="1" eaLnBrk="1" hangingPunct="1">
              <a:lnSpc>
                <a:spcPct val="125000"/>
              </a:lnSpc>
              <a:defRPr/>
            </a:pPr>
            <a:r>
              <a:rPr lang="en-US" sz="2000" dirty="0" smtClean="0"/>
              <a:t>As in this example</a:t>
            </a:r>
          </a:p>
          <a:p>
            <a:pPr eaLnBrk="1" hangingPunct="1">
              <a:lnSpc>
                <a:spcPct val="125000"/>
              </a:lnSpc>
              <a:buClr>
                <a:srgbClr val="6699FF"/>
              </a:buCl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Color</a:t>
            </a:r>
            <a:r>
              <a:rPr lang="en-US" sz="2400" dirty="0" smtClean="0"/>
              <a:t> adds </a:t>
            </a:r>
            <a:r>
              <a:rPr lang="en-US" sz="2400" dirty="0" smtClean="0">
                <a:solidFill>
                  <a:srgbClr val="FF0000"/>
                </a:solidFill>
              </a:rPr>
              <a:t>emphasis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coherence</a:t>
            </a:r>
          </a:p>
          <a:p>
            <a:pPr eaLnBrk="1" hangingPunct="1">
              <a:lnSpc>
                <a:spcPct val="125000"/>
              </a:lnSpc>
              <a:buClr>
                <a:srgbClr val="6699FF"/>
              </a:buClr>
              <a:defRPr/>
            </a:pPr>
            <a:r>
              <a:rPr lang="en-US" sz="2400" dirty="0" smtClean="0">
                <a:latin typeface="Blackadder ITC" pitchFamily="82" charset="0"/>
              </a:rPr>
              <a:t>Meaningless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Bauhaus 93" pitchFamily="82" charset="0"/>
              </a:rPr>
              <a:t>font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B050"/>
                </a:solidFill>
              </a:rPr>
              <a:t>color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changes</a:t>
            </a:r>
            <a:r>
              <a:rPr lang="en-US" sz="2400" dirty="0" smtClean="0"/>
              <a:t> are </a:t>
            </a:r>
            <a:r>
              <a:rPr lang="en-US" sz="2400" i="1" dirty="0" smtClean="0">
                <a:latin typeface="Rockwell Extra Bold" pitchFamily="18" charset="0"/>
              </a:rPr>
              <a:t>distracting</a:t>
            </a:r>
          </a:p>
          <a:p>
            <a:pPr eaLnBrk="1" hangingPunct="1">
              <a:lnSpc>
                <a:spcPct val="125000"/>
              </a:lnSpc>
              <a:buClr>
                <a:srgbClr val="6699FF"/>
              </a:buClr>
              <a:defRPr/>
            </a:pPr>
            <a:r>
              <a:rPr lang="en-US" sz="2400" dirty="0" smtClean="0"/>
              <a:t>Avoid </a:t>
            </a:r>
            <a:r>
              <a:rPr lang="en-US" sz="2400" dirty="0" smtClean="0">
                <a:solidFill>
                  <a:srgbClr val="FFFF00"/>
                </a:solidFill>
              </a:rPr>
              <a:t>low-contrast</a:t>
            </a:r>
            <a:r>
              <a:rPr lang="en-US" sz="2400" dirty="0" smtClean="0"/>
              <a:t> colors</a:t>
            </a:r>
            <a:endParaRPr lang="en-US" sz="2000" dirty="0" smtClean="0"/>
          </a:p>
          <a:p>
            <a:pPr eaLnBrk="1" hangingPunct="1">
              <a:lnSpc>
                <a:spcPct val="125000"/>
              </a:lnSpc>
              <a:buClr>
                <a:srgbClr val="6699FF"/>
              </a:buClr>
              <a:defRPr/>
            </a:pPr>
            <a:endParaRPr lang="en-US" sz="2400" dirty="0" smtClean="0"/>
          </a:p>
          <a:p>
            <a:pPr eaLnBrk="1" hangingPunct="1">
              <a:lnSpc>
                <a:spcPct val="125000"/>
              </a:lnSpc>
              <a:buClr>
                <a:srgbClr val="6699FF"/>
              </a:buClr>
              <a:defRPr/>
            </a:pPr>
            <a:r>
              <a:rPr lang="en-US" sz="2400" dirty="0" smtClean="0"/>
              <a:t>White space directs gaze</a:t>
            </a:r>
          </a:p>
          <a:p>
            <a:pPr eaLnBrk="1" hangingPunct="1">
              <a:buClr>
                <a:srgbClr val="6699FF"/>
              </a:buClr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E6ED-A674-4045-9F51-30E82E2C182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Font Style and Size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99FF"/>
              </a:buClr>
            </a:pPr>
            <a:r>
              <a:rPr lang="en-US" dirty="0" smtClean="0">
                <a:solidFill>
                  <a:schemeClr val="tx2"/>
                </a:solidFill>
              </a:rPr>
              <a:t>Title – about </a:t>
            </a:r>
            <a:r>
              <a:rPr lang="en-US" dirty="0" smtClean="0">
                <a:solidFill>
                  <a:schemeClr val="tx2"/>
                </a:solidFill>
              </a:rPr>
              <a:t>4-8 </a:t>
            </a:r>
            <a:r>
              <a:rPr lang="en-US" dirty="0" smtClean="0">
                <a:solidFill>
                  <a:schemeClr val="tx2"/>
                </a:solidFill>
              </a:rPr>
              <a:t>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90 – 120 pt</a:t>
            </a:r>
          </a:p>
          <a:p>
            <a:pPr eaLnBrk="1" hangingPunct="1">
              <a:lnSpc>
                <a:spcPct val="90000"/>
              </a:lnSpc>
              <a:buClr>
                <a:srgbClr val="6699FF"/>
              </a:buClr>
            </a:pPr>
            <a:r>
              <a:rPr lang="en-US" dirty="0" smtClean="0">
                <a:solidFill>
                  <a:schemeClr val="tx2"/>
                </a:solidFill>
              </a:rPr>
              <a:t>Headings – about 3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36 – 48 pt</a:t>
            </a:r>
          </a:p>
          <a:p>
            <a:pPr eaLnBrk="1" hangingPunct="1">
              <a:lnSpc>
                <a:spcPct val="90000"/>
              </a:lnSpc>
              <a:buClr>
                <a:srgbClr val="6699FF"/>
              </a:buClr>
            </a:pPr>
            <a:r>
              <a:rPr lang="en-US" dirty="0" smtClean="0">
                <a:solidFill>
                  <a:schemeClr val="tx2"/>
                </a:solidFill>
              </a:rPr>
              <a:t>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30 – 36 pt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Sans serif fonts best in large scale – posters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Serif fonts best on small scale – papers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00D8A2-1D4F-4675-A2DD-52BB38ADF3A0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pic>
        <p:nvPicPr>
          <p:cNvPr id="26627" name="Picture 3" descr="DSC00065"/>
          <p:cNvPicPr>
            <a:picLocks noChangeAspect="1" noChangeArrowheads="1"/>
          </p:cNvPicPr>
          <p:nvPr/>
        </p:nvPicPr>
        <p:blipFill>
          <a:blip r:embed="rId3" cstate="print"/>
          <a:srcRect r="2287" b="3030"/>
          <a:stretch>
            <a:fillRect/>
          </a:stretch>
        </p:blipFill>
        <p:spPr bwMode="auto">
          <a:xfrm>
            <a:off x="0" y="0"/>
            <a:ext cx="91582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094D7-7373-4542-8743-E293C3AE2AE5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pic>
        <p:nvPicPr>
          <p:cNvPr id="27651" name="Picture 4" descr="feedtree-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dg's presentation style 2">
  <a:themeElements>
    <a:clrScheme name="jdg's presentation style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dg's presentation style 2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dg's presentation styl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dg's presentation style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</TotalTime>
  <Words>370</Words>
  <Application>Microsoft Office PowerPoint</Application>
  <PresentationFormat>On-screen Show (4:3)</PresentationFormat>
  <Paragraphs>119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jdg's presentation style 2</vt:lpstr>
      <vt:lpstr>Technical Poster Design</vt:lpstr>
      <vt:lpstr> Poster Session Challenges</vt:lpstr>
      <vt:lpstr>Similar to a Technical Paper</vt:lpstr>
      <vt:lpstr>Similar to a Technical Paper</vt:lpstr>
      <vt:lpstr>Different From a Technical Paper</vt:lpstr>
      <vt:lpstr>Textual Presentation Guides the Reader</vt:lpstr>
      <vt:lpstr>Font Style and Size</vt:lpstr>
      <vt:lpstr>Slide 8</vt:lpstr>
      <vt:lpstr>Slide 9</vt:lpstr>
      <vt:lpstr>Slide 10</vt:lpstr>
      <vt:lpstr>Slide 11</vt:lpstr>
      <vt:lpstr>Slide 12</vt:lpstr>
      <vt:lpstr>Slide 13</vt:lpstr>
      <vt:lpstr>Slide 14</vt:lpstr>
      <vt:lpstr>Details Matter!</vt:lpstr>
      <vt:lpstr>Slide 16</vt:lpstr>
      <vt:lpstr>Practicalities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John Greiner</cp:lastModifiedBy>
  <cp:revision>160</cp:revision>
  <cp:lastPrinted>2009-04-22T19:24:48Z</cp:lastPrinted>
  <dcterms:created xsi:type="dcterms:W3CDTF">2009-04-22T19:24:48Z</dcterms:created>
  <dcterms:modified xsi:type="dcterms:W3CDTF">2010-03-17T16:28:47Z</dcterms:modified>
</cp:coreProperties>
</file>