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9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</p:sldMasterIdLst>
  <p:notesMasterIdLst>
    <p:notesMasterId r:id="rId31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75" r:id="rId19"/>
    <p:sldId id="263" r:id="rId20"/>
    <p:sldId id="277" r:id="rId21"/>
    <p:sldId id="278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</p:sldIdLst>
  <p:sldSz cx="10160000" cy="7620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Gill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68" d="100"/>
          <a:sy n="68" d="100"/>
        </p:scale>
        <p:origin x="-2574" y="-762"/>
      </p:cViewPr>
      <p:guideLst>
        <p:guide orient="horz" pos="24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AC7F4E-39BD-4BBF-AC1C-E52951A7CB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79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8241B-2682-4B77-9612-C1542E71D1F1}" type="slidenum">
              <a:rPr lang="en-US"/>
              <a:pPr/>
              <a:t>18</a:t>
            </a:fld>
            <a:endParaRPr lang="en-US"/>
          </a:p>
        </p:txBody>
      </p:sp>
      <p:sp>
        <p:nvSpPr>
          <p:cNvPr id="3174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4E00B-26EF-49D7-87F4-311822AC8CE2}" type="slidenum">
              <a:rPr lang="en-US"/>
              <a:pPr/>
              <a:t>19</a:t>
            </a:fld>
            <a:endParaRPr lang="en-US"/>
          </a:p>
        </p:txBody>
      </p:sp>
      <p:sp>
        <p:nvSpPr>
          <p:cNvPr id="3379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endParaRPr lang="en-US" sz="1800">
              <a:solidFill>
                <a:srgbClr val="000000"/>
              </a:solidFill>
              <a:latin typeface="Lucida Grande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6481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00697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32134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203200"/>
            <a:ext cx="2044700" cy="642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03200"/>
            <a:ext cx="5981700" cy="642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41870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05072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77642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0285272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159000"/>
            <a:ext cx="18923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5300" y="2159000"/>
            <a:ext cx="18923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823905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89509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47941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4052385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09067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1282700"/>
            <a:ext cx="2044700" cy="353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282700"/>
            <a:ext cx="5981700" cy="353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70148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5664770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1677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203200"/>
            <a:ext cx="2044700" cy="642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03200"/>
            <a:ext cx="5981700" cy="642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65399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65407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22402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2785883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57900" y="2159000"/>
            <a:ext cx="147955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9850" y="2159000"/>
            <a:ext cx="147955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45189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29852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75970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22263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990600" y="203200"/>
            <a:ext cx="8178799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521446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5302524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0071905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69713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203200"/>
            <a:ext cx="2044700" cy="642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03200"/>
            <a:ext cx="5981700" cy="642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2998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352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603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261463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159000"/>
            <a:ext cx="40132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159000"/>
            <a:ext cx="40132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0791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5792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6999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8783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1016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081039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67948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2221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203200"/>
            <a:ext cx="2044700" cy="642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03200"/>
            <a:ext cx="5981700" cy="642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3454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8769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8468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291956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9906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990600"/>
            <a:ext cx="4013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5701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7510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299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3772530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02804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52595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763292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7985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4800"/>
            <a:ext cx="2286000" cy="6324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0"/>
            <a:ext cx="67056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0229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2560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3955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818697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62408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5447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3924300"/>
            <a:ext cx="4013200" cy="88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3924300"/>
            <a:ext cx="4013200" cy="88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21275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73716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4893435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298460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749488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73640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4800"/>
            <a:ext cx="2286000" cy="65024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0"/>
            <a:ext cx="6705600" cy="6502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63226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1049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58068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832991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0866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2420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8264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2872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000749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416536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0581845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6062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203200"/>
            <a:ext cx="2286000" cy="660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203200"/>
            <a:ext cx="6705600" cy="6604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29816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990600" y="203200"/>
            <a:ext cx="8178799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64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68400" y="2159000"/>
            <a:ext cx="8178799" cy="447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000000"/>
              </a:buClr>
              <a:buFont typeface="Arial"/>
              <a:buChar char="•"/>
              <a:defRPr sz="3200">
                <a:solidFill>
                  <a:srgbClr val="000000"/>
                </a:solidFill>
              </a:defRPr>
            </a:lvl1pPr>
            <a:lvl2pPr marL="1092200" indent="-4064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defRPr>
                <a:solidFill>
                  <a:srgbClr val="000000"/>
                </a:solidFill>
              </a:defRPr>
            </a:lvl2pPr>
            <a:lvl3pPr marL="1524000" indent="-4064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defRPr>
                <a:solidFill>
                  <a:srgbClr val="000000"/>
                </a:solidFill>
              </a:defRPr>
            </a:lvl3pPr>
            <a:lvl4pPr marL="1955800" indent="-4064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defRPr>
                <a:solidFill>
                  <a:srgbClr val="000000"/>
                </a:solidFill>
              </a:defRPr>
            </a:lvl4pPr>
            <a:lvl5pPr marL="2387600" indent="-4064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defRPr>
                <a:solidFill>
                  <a:srgbClr val="000000"/>
                </a:solidFill>
              </a:defRPr>
            </a:lvl5pPr>
            <a:lvl6pPr marL="2819400" indent="-4064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defRPr sz="3200">
                <a:solidFill>
                  <a:srgbClr val="000000"/>
                </a:solidFill>
              </a:defRPr>
            </a:lvl6pPr>
            <a:lvl7pPr marL="3251200" indent="-4064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defRPr sz="3200">
                <a:solidFill>
                  <a:srgbClr val="000000"/>
                </a:solidFill>
              </a:defRPr>
            </a:lvl7pPr>
            <a:lvl8pPr marL="3683000" indent="-4064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defRPr sz="3200">
                <a:solidFill>
                  <a:srgbClr val="000000"/>
                </a:solidFill>
              </a:defRPr>
            </a:lvl8pPr>
            <a:lvl9pPr marL="4114800" indent="-406400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defRPr sz="32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25131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47671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1819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09888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8446207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84982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01549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14053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8527774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4442323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2485540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50191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1778000"/>
            <a:ext cx="22860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67056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18428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0542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046635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32941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2242511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69594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74926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23983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1595506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9014942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4885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9144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01228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1778000"/>
            <a:ext cx="2286000" cy="530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778000"/>
            <a:ext cx="6705600" cy="5308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208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3296526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65638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0806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8972492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3746500"/>
            <a:ext cx="2241550" cy="257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38450" y="3746500"/>
            <a:ext cx="2241550" cy="257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92997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78190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08750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9217583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8387821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8587315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37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6076450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1125" y="1104900"/>
            <a:ext cx="1158875" cy="5219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500" y="1104900"/>
            <a:ext cx="3324225" cy="5219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48606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1479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6969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4481733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159000"/>
            <a:ext cx="18923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5300" y="2159000"/>
            <a:ext cx="1892300" cy="447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22186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12767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4788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678504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0954434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036408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282700"/>
            <a:ext cx="817880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3924300"/>
            <a:ext cx="817880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781" r:id="rId12"/>
  </p:sldLayoutIdLst>
  <p:transition/>
  <p:txStyles>
    <p:titleStyle>
      <a:lvl1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127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699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271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843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415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127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25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2pPr>
      <a:lvl3pPr marL="381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3pPr>
      <a:lvl4pPr marL="50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4pPr>
      <a:lvl5pPr marL="635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5pPr>
      <a:lvl6pPr marL="5207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6pPr>
      <a:lvl7pPr marL="9779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7pPr>
      <a:lvl8pPr marL="14351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8pPr>
      <a:lvl9pPr marL="18923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59000"/>
            <a:ext cx="39370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57900" y="2159000"/>
            <a:ext cx="31115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59000"/>
            <a:ext cx="81788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990600"/>
            <a:ext cx="81788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chemeClr val="tx1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2000"/>
        </a:spcAft>
        <a:buSzPct val="171000"/>
        <a:buFont typeface="Gill Sans" pitchFamily="34" charset="0"/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80" r:id="rId12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4" charset="0"/>
        <a:buChar char="•"/>
        <a:defRPr sz="32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324100"/>
            <a:ext cx="8178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25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50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2pPr>
      <a:lvl3pPr marL="762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3pPr>
      <a:lvl4pPr marL="1016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4pPr>
      <a:lvl5pPr marL="1270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5pPr>
      <a:lvl6pPr marL="5842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6pPr>
      <a:lvl7pPr marL="1041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7pPr>
      <a:lvl8pPr marL="14986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8pPr>
      <a:lvl9pPr marL="1955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5753100"/>
            <a:ext cx="81788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25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50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2pPr>
      <a:lvl3pPr marL="762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3pPr>
      <a:lvl4pPr marL="1016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4pPr>
      <a:lvl5pPr marL="1270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5pPr>
      <a:lvl6pPr marL="5842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6pPr>
      <a:lvl7pPr marL="10414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7pPr>
      <a:lvl8pPr marL="14986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8pPr>
      <a:lvl9pPr marL="1955800" algn="ctr" rtl="0" fontAlgn="base">
        <a:spcBef>
          <a:spcPct val="0"/>
        </a:spcBef>
        <a:spcAft>
          <a:spcPts val="200"/>
        </a:spcAft>
        <a:defRPr sz="2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1104900"/>
            <a:ext cx="463550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46500"/>
            <a:ext cx="463550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5400">
          <a:solidFill>
            <a:srgbClr val="000000"/>
          </a:solidFill>
          <a:latin typeface="Gill Sans" pitchFamily="34" charset="0"/>
        </a:defRPr>
      </a:lvl9pPr>
    </p:titleStyle>
    <p:bodyStyle>
      <a:lvl1pPr marL="254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508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2pPr>
      <a:lvl3pPr marL="762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3pPr>
      <a:lvl4pPr marL="1016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4pPr>
      <a:lvl5pPr marL="1270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5pPr>
      <a:lvl6pPr marL="5842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6pPr>
      <a:lvl7pPr marL="10414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7pPr>
      <a:lvl8pPr marL="14986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8pPr>
      <a:lvl9pPr marL="1955800" algn="ctr" rtl="0" fontAlgn="base">
        <a:spcBef>
          <a:spcPct val="0"/>
        </a:spcBef>
        <a:spcAft>
          <a:spcPts val="200"/>
        </a:spcAft>
        <a:defRPr sz="2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59000"/>
            <a:ext cx="39370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Level One</a:t>
            </a:r>
          </a:p>
          <a:p>
            <a:pPr lvl="1"/>
            <a:r>
              <a:rPr lang="en-US" smtClean="0"/>
              <a:t>Body Level Two</a:t>
            </a:r>
          </a:p>
          <a:p>
            <a:pPr lvl="2"/>
            <a:r>
              <a:rPr lang="en-US" smtClean="0"/>
              <a:t>Body Level Three</a:t>
            </a:r>
          </a:p>
          <a:p>
            <a:pPr lvl="3"/>
            <a:r>
              <a:rPr lang="en-US" smtClean="0"/>
              <a:t>Body Level Four</a:t>
            </a:r>
          </a:p>
          <a:p>
            <a:pPr lvl="4"/>
            <a:r>
              <a:rPr lang="en-US" smtClean="0"/>
              <a:t>Body Level Five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03200"/>
            <a:ext cx="8178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Text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/>
  <p:txStyles>
    <p:titleStyle>
      <a:lvl1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+mj-lt"/>
          <a:ea typeface="+mj-ea"/>
          <a:cs typeface="+mj-cs"/>
        </a:defRPr>
      </a:lvl1pPr>
      <a:lvl2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2pPr>
      <a:lvl3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3pPr>
      <a:lvl4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4pPr>
      <a:lvl5pPr marL="254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5pPr>
      <a:lvl6pPr marL="4826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6pPr>
      <a:lvl7pPr marL="9398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7pPr>
      <a:lvl8pPr marL="13970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8pPr>
      <a:lvl9pPr marL="1854200" algn="ctr" rtl="0" fontAlgn="base">
        <a:spcBef>
          <a:spcPct val="0"/>
        </a:spcBef>
        <a:spcAft>
          <a:spcPts val="200"/>
        </a:spcAft>
        <a:defRPr sz="6400">
          <a:solidFill>
            <a:srgbClr val="000000"/>
          </a:solidFill>
          <a:latin typeface="Gill Sans" pitchFamily="34" charset="0"/>
        </a:defRPr>
      </a:lvl9pPr>
    </p:titleStyle>
    <p:bodyStyle>
      <a:lvl1pPr marL="660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1092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2pPr>
      <a:lvl3pPr marL="1524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3pPr>
      <a:lvl4pPr marL="1955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4pPr>
      <a:lvl5pPr marL="23876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5pPr>
      <a:lvl6pPr marL="28448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6pPr>
      <a:lvl7pPr marL="33020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7pPr>
      <a:lvl8pPr marL="37592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8pPr>
      <a:lvl9pPr marL="4216400" indent="-406400" algn="l" rtl="0" fontAlgn="base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4" charset="0"/>
        <a:buChar char="•"/>
        <a:defRPr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95400" algn="l"/>
              </a:tabLst>
            </a:pPr>
            <a:r>
              <a:rPr lang="en-US"/>
              <a:t>Parsing &amp; Scanning</a:t>
            </a:r>
            <a:br>
              <a:rPr lang="en-US"/>
            </a:br>
            <a:r>
              <a:rPr lang="en-US"/>
              <a:t>Lecture 1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3924300"/>
            <a:ext cx="8178800" cy="2743200"/>
          </a:xfrm>
        </p:spPr>
        <p:txBody>
          <a:bodyPr/>
          <a:lstStyle/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/>
              <a:t>COMP 202</a:t>
            </a:r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/>
              <a:t>10/25/2004</a:t>
            </a:r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/>
              <a:t>Derek Ruths</a:t>
            </a:r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endParaRPr lang="en-US"/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>
                <a:solidFill>
                  <a:srgbClr val="D12A33"/>
                </a:solidFill>
              </a:rPr>
              <a:t>druths@rice.edu</a:t>
            </a:r>
          </a:p>
          <a:p>
            <a:pPr>
              <a:tabLst>
                <a:tab pos="1295400" algn="l"/>
                <a:tab pos="1295400" algn="l"/>
                <a:tab pos="1295400" algn="l"/>
                <a:tab pos="1295400" algn="l"/>
                <a:tab pos="1295400" algn="l"/>
                <a:tab pos="1295400" algn="l"/>
              </a:tabLst>
            </a:pPr>
            <a:r>
              <a:rPr lang="en-US">
                <a:solidFill>
                  <a:srgbClr val="D12A33"/>
                </a:solidFill>
              </a:rPr>
              <a:t>Office: DH Rm #3010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270000" y="304800"/>
            <a:ext cx="8178800" cy="2044700"/>
          </a:xfrm>
        </p:spPr>
        <p:txBody>
          <a:bodyPr/>
          <a:lstStyle/>
          <a:p>
            <a:pPr>
              <a:tabLst>
                <a:tab pos="1270000" algn="l"/>
              </a:tabLst>
            </a:pPr>
            <a:r>
              <a:rPr lang="en-US" dirty="0"/>
              <a:t>Parsing:</a:t>
            </a:r>
            <a:br>
              <a:rPr lang="en-US" dirty="0"/>
            </a:br>
            <a:r>
              <a:rPr lang="en-US" dirty="0"/>
              <a:t>Organizing Things</a:t>
            </a:r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898900" y="4330700"/>
            <a:ext cx="2362200" cy="1270000"/>
            <a:chOff x="2149" y="2387"/>
            <a:chExt cx="1488" cy="800"/>
          </a:xfrm>
        </p:grpSpPr>
        <p:sp>
          <p:nvSpPr>
            <p:cNvPr id="15363" name="Freeform 3"/>
            <p:cNvSpPr>
              <a:spLocks/>
            </p:cNvSpPr>
            <p:nvPr/>
          </p:nvSpPr>
          <p:spPr bwMode="auto">
            <a:xfrm>
              <a:off x="2149" y="2387"/>
              <a:ext cx="1488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2553" y="2643"/>
              <a:ext cx="664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Parser</a:t>
              </a:r>
            </a:p>
          </p:txBody>
        </p:sp>
      </p:grp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292100" y="4051300"/>
            <a:ext cx="3435350" cy="2963863"/>
            <a:chOff x="161" y="2233"/>
            <a:chExt cx="2164" cy="1867"/>
          </a:xfrm>
        </p:grpSpPr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257" y="2233"/>
              <a:ext cx="1430" cy="1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3200" i="1">
                  <a:solidFill>
                    <a:srgbClr val="000000"/>
                  </a:solidFill>
                </a:rPr>
                <a:t>&lt;NUM,  “3”&gt;,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&lt;PLUS,  “+”&gt;,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&lt;ID,      “x”&gt;,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&lt;EOF&gt;</a:t>
              </a:r>
            </a:p>
          </p:txBody>
        </p:sp>
        <p:sp>
          <p:nvSpPr>
            <p:cNvPr id="15367" name="Freeform 7"/>
            <p:cNvSpPr>
              <a:spLocks/>
            </p:cNvSpPr>
            <p:nvPr/>
          </p:nvSpPr>
          <p:spPr bwMode="auto">
            <a:xfrm>
              <a:off x="1800" y="2737"/>
              <a:ext cx="525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161" y="3793"/>
              <a:ext cx="1664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i="1">
                  <a:solidFill>
                    <a:srgbClr val="000000"/>
                  </a:solidFill>
                </a:rPr>
                <a:t>Tokens</a:t>
              </a:r>
            </a:p>
          </p:txBody>
        </p:sp>
      </p:grpSp>
      <p:grpSp>
        <p:nvGrpSpPr>
          <p:cNvPr id="15369" name="Group 9"/>
          <p:cNvGrpSpPr>
            <a:grpSpLocks/>
          </p:cNvGrpSpPr>
          <p:nvPr/>
        </p:nvGrpSpPr>
        <p:grpSpPr bwMode="auto">
          <a:xfrm>
            <a:off x="2844800" y="4025900"/>
            <a:ext cx="7010400" cy="3248025"/>
            <a:chOff x="1568" y="2219"/>
            <a:chExt cx="4416" cy="2046"/>
          </a:xfrm>
        </p:grpSpPr>
        <p:sp>
          <p:nvSpPr>
            <p:cNvPr id="15370" name="Freeform 10"/>
            <p:cNvSpPr>
              <a:spLocks/>
            </p:cNvSpPr>
            <p:nvPr/>
          </p:nvSpPr>
          <p:spPr bwMode="auto">
            <a:xfrm>
              <a:off x="5288" y="2931"/>
              <a:ext cx="480" cy="46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5BD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>
              <a:off x="5200" y="2627"/>
              <a:ext cx="216" cy="32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5456" y="3019"/>
              <a:ext cx="128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5373" name="Freeform 13"/>
            <p:cNvSpPr>
              <a:spLocks/>
            </p:cNvSpPr>
            <p:nvPr/>
          </p:nvSpPr>
          <p:spPr bwMode="auto">
            <a:xfrm>
              <a:off x="4800" y="2219"/>
              <a:ext cx="480" cy="46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5BD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Freeform 14"/>
            <p:cNvSpPr>
              <a:spLocks/>
            </p:cNvSpPr>
            <p:nvPr/>
          </p:nvSpPr>
          <p:spPr bwMode="auto">
            <a:xfrm>
              <a:off x="4320" y="2931"/>
              <a:ext cx="480" cy="464"/>
            </a:xfrm>
            <a:custGeom>
              <a:avLst/>
              <a:gdLst>
                <a:gd name="T0" fmla="+- 0 18221 10444"/>
                <a:gd name="T1" fmla="*/ T0 w 9111"/>
                <a:gd name="T2" fmla="+- 0 11778 10444"/>
                <a:gd name="T3" fmla="*/ 11778 h 9111"/>
                <a:gd name="T4" fmla="+- 0 18221 10444"/>
                <a:gd name="T5" fmla="*/ T4 w 9111"/>
                <a:gd name="T6" fmla="+- 0 18221 10444"/>
                <a:gd name="T7" fmla="*/ 18221 h 9111"/>
                <a:gd name="T8" fmla="+- 0 11778 10444"/>
                <a:gd name="T9" fmla="*/ T8 w 9111"/>
                <a:gd name="T10" fmla="+- 0 18221 10444"/>
                <a:gd name="T11" fmla="*/ 18221 h 9111"/>
                <a:gd name="T12" fmla="+- 0 11778 10444"/>
                <a:gd name="T13" fmla="*/ T12 w 9111"/>
                <a:gd name="T14" fmla="+- 0 11778 10444"/>
                <a:gd name="T15" fmla="*/ 11778 h 9111"/>
                <a:gd name="T16" fmla="+- 0 18221 10444"/>
                <a:gd name="T17" fmla="*/ T16 w 9111"/>
                <a:gd name="T18" fmla="+- 0 11778 10444"/>
                <a:gd name="T19" fmla="*/ 11778 h 9111"/>
                <a:gd name="T20" fmla="+- 0 18221 10444"/>
                <a:gd name="T21" fmla="*/ T20 w 9111"/>
                <a:gd name="T22" fmla="+- 0 11778 10444"/>
                <a:gd name="T23" fmla="*/ 11778 h 911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</a:cxnLst>
              <a:rect l="0" t="0" r="r" b="b"/>
              <a:pathLst>
                <a:path w="9111" h="9111">
                  <a:moveTo>
                    <a:pt x="7777" y="1334"/>
                  </a:moveTo>
                  <a:cubicBezTo>
                    <a:pt x="9556" y="3113"/>
                    <a:pt x="9556" y="5998"/>
                    <a:pt x="7777" y="7777"/>
                  </a:cubicBezTo>
                  <a:cubicBezTo>
                    <a:pt x="5998" y="9556"/>
                    <a:pt x="3113" y="9556"/>
                    <a:pt x="1334" y="7777"/>
                  </a:cubicBezTo>
                  <a:cubicBezTo>
                    <a:pt x="-445" y="5998"/>
                    <a:pt x="-445" y="3113"/>
                    <a:pt x="1334" y="1334"/>
                  </a:cubicBezTo>
                  <a:cubicBezTo>
                    <a:pt x="3113" y="-445"/>
                    <a:pt x="5998" y="-445"/>
                    <a:pt x="7777" y="1334"/>
                  </a:cubicBezTo>
                  <a:close/>
                  <a:moveTo>
                    <a:pt x="7777" y="1334"/>
                  </a:moveTo>
                </a:path>
              </a:pathLst>
            </a:custGeom>
            <a:solidFill>
              <a:srgbClr val="B5BD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 flipH="1">
              <a:off x="4704" y="2627"/>
              <a:ext cx="192" cy="35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Text Box 16"/>
            <p:cNvSpPr txBox="1">
              <a:spLocks noChangeArrowheads="1"/>
            </p:cNvSpPr>
            <p:nvPr/>
          </p:nvSpPr>
          <p:spPr bwMode="auto">
            <a:xfrm>
              <a:off x="4957" y="2307"/>
              <a:ext cx="15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+</a:t>
              </a:r>
            </a:p>
          </p:txBody>
        </p:sp>
        <p:sp>
          <p:nvSpPr>
            <p:cNvPr id="15377" name="Text Box 17"/>
            <p:cNvSpPr txBox="1">
              <a:spLocks noChangeArrowheads="1"/>
            </p:cNvSpPr>
            <p:nvPr/>
          </p:nvSpPr>
          <p:spPr bwMode="auto">
            <a:xfrm>
              <a:off x="4488" y="3019"/>
              <a:ext cx="128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5378" name="Freeform 18"/>
            <p:cNvSpPr>
              <a:spLocks/>
            </p:cNvSpPr>
            <p:nvPr/>
          </p:nvSpPr>
          <p:spPr bwMode="auto">
            <a:xfrm>
              <a:off x="3840" y="2739"/>
              <a:ext cx="371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Text Box 19"/>
            <p:cNvSpPr txBox="1">
              <a:spLocks noChangeArrowheads="1"/>
            </p:cNvSpPr>
            <p:nvPr/>
          </p:nvSpPr>
          <p:spPr bwMode="auto">
            <a:xfrm>
              <a:off x="4096" y="3651"/>
              <a:ext cx="1888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i="1">
                  <a:solidFill>
                    <a:srgbClr val="000000"/>
                  </a:solidFill>
                </a:rPr>
                <a:t>Abstract Syntax Tree</a:t>
              </a:r>
            </a:p>
          </p:txBody>
        </p:sp>
        <p:sp>
          <p:nvSpPr>
            <p:cNvPr id="15380" name="Freeform 20"/>
            <p:cNvSpPr>
              <a:spLocks/>
            </p:cNvSpPr>
            <p:nvPr/>
          </p:nvSpPr>
          <p:spPr bwMode="auto">
            <a:xfrm>
              <a:off x="1568" y="3859"/>
              <a:ext cx="2416" cy="167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81" name="Group 21"/>
          <p:cNvGrpSpPr>
            <a:grpSpLocks/>
          </p:cNvGrpSpPr>
          <p:nvPr/>
        </p:nvGrpSpPr>
        <p:grpSpPr bwMode="auto">
          <a:xfrm>
            <a:off x="4268788" y="2908300"/>
            <a:ext cx="1597025" cy="1266825"/>
            <a:chOff x="2358" y="1603"/>
            <a:chExt cx="1006" cy="798"/>
          </a:xfrm>
        </p:grpSpPr>
        <p:sp>
          <p:nvSpPr>
            <p:cNvPr id="15382" name="Text Box 22"/>
            <p:cNvSpPr txBox="1">
              <a:spLocks noChangeArrowheads="1"/>
            </p:cNvSpPr>
            <p:nvPr/>
          </p:nvSpPr>
          <p:spPr bwMode="auto">
            <a:xfrm>
              <a:off x="2358" y="1603"/>
              <a:ext cx="100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Grammar</a:t>
              </a:r>
            </a:p>
          </p:txBody>
        </p:sp>
        <p:sp>
          <p:nvSpPr>
            <p:cNvPr id="15383" name="Freeform 23"/>
            <p:cNvSpPr>
              <a:spLocks/>
            </p:cNvSpPr>
            <p:nvPr/>
          </p:nvSpPr>
          <p:spPr bwMode="auto">
            <a:xfrm rot="5399999">
              <a:off x="2618" y="2092"/>
              <a:ext cx="479" cy="140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1026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990600" y="203200"/>
            <a:ext cx="8178799" cy="190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6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Manual Scanning in Java</a:t>
            </a:r>
          </a:p>
        </p:txBody>
      </p:sp>
      <p:grpSp>
        <p:nvGrpSpPr>
          <p:cNvPr id="221" name="Shape 221"/>
          <p:cNvGrpSpPr/>
          <p:nvPr/>
        </p:nvGrpSpPr>
        <p:grpSpPr>
          <a:xfrm>
            <a:off x="1727200" y="3159918"/>
            <a:ext cx="3708399" cy="1680267"/>
            <a:chOff x="1636427" y="2703727"/>
            <a:chExt cx="3405118" cy="1676345"/>
          </a:xfrm>
        </p:grpSpPr>
        <p:sp>
          <p:nvSpPr>
            <p:cNvPr id="222" name="Shape 222"/>
            <p:cNvSpPr/>
            <p:nvPr/>
          </p:nvSpPr>
          <p:spPr>
            <a:xfrm>
              <a:off x="1636427" y="2703727"/>
              <a:ext cx="3405118" cy="1676345"/>
            </a:xfrm>
            <a:custGeom>
              <a:avLst/>
              <a:gdLst/>
              <a:ahLst/>
              <a:cxnLst/>
              <a:rect l="0" t="0" r="0" b="0"/>
              <a:pathLst>
                <a:path w="20000" h="20000" extrusionOk="0">
                  <a:moveTo>
                    <a:pt x="10000" y="10000"/>
                  </a:moveTo>
                  <a:lnTo>
                    <a:pt x="20000" y="10000"/>
                  </a:lnTo>
                  <a:lnTo>
                    <a:pt x="20000" y="20000"/>
                  </a:lnTo>
                  <a:lnTo>
                    <a:pt x="10000" y="20000"/>
                  </a:lnTo>
                  <a:close/>
                  <a:moveTo>
                    <a:pt x="10000" y="10000"/>
                  </a:moveTo>
                </a:path>
              </a:pathLst>
            </a:custGeom>
            <a:solidFill>
              <a:schemeClr val="accent1"/>
            </a:solidFill>
            <a:ln w="25400" cap="rnd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square" lIns="91425" tIns="45700" rIns="91425" bIns="45700" anchor="t" anchorCtr="0">
              <a:spAutoFit/>
            </a:bodyPr>
            <a:lstStyle/>
            <a:p>
              <a:endParaRPr/>
            </a:p>
          </p:txBody>
        </p:sp>
        <p:sp>
          <p:nvSpPr>
            <p:cNvPr id="223" name="Shape 223"/>
            <p:cNvSpPr txBox="1"/>
            <p:nvPr/>
          </p:nvSpPr>
          <p:spPr>
            <a:xfrm>
              <a:off x="3340100" y="3629025"/>
              <a:ext cx="1682750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0" u="none" strike="noStrike" cap="none" baseline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Scanner</a:t>
              </a:r>
            </a:p>
          </p:txBody>
        </p:sp>
      </p:grpSp>
      <p:grpSp>
        <p:nvGrpSpPr>
          <p:cNvPr id="224" name="Shape 224"/>
          <p:cNvGrpSpPr/>
          <p:nvPr/>
        </p:nvGrpSpPr>
        <p:grpSpPr>
          <a:xfrm>
            <a:off x="5730241" y="2180490"/>
            <a:ext cx="4080997" cy="1263867"/>
            <a:chOff x="5050791" y="1880452"/>
            <a:chExt cx="4080997" cy="1263867"/>
          </a:xfrm>
        </p:grpSpPr>
        <p:sp>
          <p:nvSpPr>
            <p:cNvPr id="225" name="Shape 225"/>
            <p:cNvSpPr txBox="1"/>
            <p:nvPr/>
          </p:nvSpPr>
          <p:spPr>
            <a:xfrm>
              <a:off x="5050791" y="1917379"/>
              <a:ext cx="19557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0" u="none" strike="noStrike" cap="none" baseline="0" dirty="0">
                  <a:solidFill>
                    <a:srgbClr val="0015C6"/>
                  </a:solidFill>
                  <a:latin typeface="Arial"/>
                  <a:ea typeface="Arial"/>
                  <a:cs typeface="Arial"/>
                  <a:sym typeface="Arial"/>
                </a:rPr>
                <a:t>Token Type</a:t>
              </a:r>
            </a:p>
          </p:txBody>
        </p:sp>
        <p:sp>
          <p:nvSpPr>
            <p:cNvPr id="226" name="Shape 226"/>
            <p:cNvSpPr txBox="1"/>
            <p:nvPr/>
          </p:nvSpPr>
          <p:spPr>
            <a:xfrm>
              <a:off x="7074388" y="1880452"/>
              <a:ext cx="20574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0" u="none" strike="noStrike" cap="none" baseline="0" dirty="0">
                  <a:solidFill>
                    <a:srgbClr val="0015C6"/>
                  </a:solidFill>
                  <a:latin typeface="Arial"/>
                  <a:ea typeface="Arial"/>
                  <a:cs typeface="Arial"/>
                  <a:sym typeface="Arial"/>
                </a:rPr>
                <a:t>Token Value</a:t>
              </a:r>
            </a:p>
          </p:txBody>
        </p:sp>
        <p:sp>
          <p:nvSpPr>
            <p:cNvPr id="227" name="Shape 227"/>
            <p:cNvSpPr/>
            <p:nvPr/>
          </p:nvSpPr>
          <p:spPr>
            <a:xfrm rot="3600000">
              <a:off x="6235700" y="2754311"/>
              <a:ext cx="534986" cy="211136"/>
            </a:xfrm>
            <a:custGeom>
              <a:avLst/>
              <a:gdLst/>
              <a:ahLst/>
              <a:cxnLst/>
              <a:rect l="0" t="0" r="0" b="0"/>
              <a:pathLst>
                <a:path w="20000" h="20000" extrusionOk="0">
                  <a:moveTo>
                    <a:pt x="10000" y="13330"/>
                  </a:moveTo>
                  <a:lnTo>
                    <a:pt x="10000" y="16670"/>
                  </a:lnTo>
                  <a:lnTo>
                    <a:pt x="16000" y="16670"/>
                  </a:lnTo>
                  <a:lnTo>
                    <a:pt x="16000" y="20000"/>
                  </a:lnTo>
                  <a:lnTo>
                    <a:pt x="20000" y="15000"/>
                  </a:lnTo>
                  <a:lnTo>
                    <a:pt x="16000" y="10000"/>
                  </a:lnTo>
                  <a:lnTo>
                    <a:pt x="16000" y="13330"/>
                  </a:lnTo>
                  <a:close/>
                  <a:moveTo>
                    <a:pt x="10000" y="13330"/>
                  </a:moveTo>
                </a:path>
              </a:pathLst>
            </a:custGeom>
            <a:solidFill>
              <a:srgbClr val="0015C6"/>
            </a:solidFill>
            <a:ln w="25400" cap="rnd">
              <a:solidFill>
                <a:srgbClr val="0015C6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spAutoFit/>
            </a:bodyPr>
            <a:lstStyle/>
            <a:p>
              <a:endParaRPr/>
            </a:p>
          </p:txBody>
        </p:sp>
        <p:sp>
          <p:nvSpPr>
            <p:cNvPr id="228" name="Shape 228"/>
            <p:cNvSpPr/>
            <p:nvPr/>
          </p:nvSpPr>
          <p:spPr>
            <a:xfrm rot="5400000">
              <a:off x="7730027" y="2771258"/>
              <a:ext cx="534986" cy="211136"/>
            </a:xfrm>
            <a:custGeom>
              <a:avLst/>
              <a:gdLst/>
              <a:ahLst/>
              <a:cxnLst/>
              <a:rect l="0" t="0" r="0" b="0"/>
              <a:pathLst>
                <a:path w="20000" h="20000" extrusionOk="0">
                  <a:moveTo>
                    <a:pt x="10000" y="13330"/>
                  </a:moveTo>
                  <a:lnTo>
                    <a:pt x="10000" y="16670"/>
                  </a:lnTo>
                  <a:lnTo>
                    <a:pt x="16000" y="16670"/>
                  </a:lnTo>
                  <a:lnTo>
                    <a:pt x="16000" y="20000"/>
                  </a:lnTo>
                  <a:lnTo>
                    <a:pt x="20000" y="15000"/>
                  </a:lnTo>
                  <a:lnTo>
                    <a:pt x="16000" y="10000"/>
                  </a:lnTo>
                  <a:lnTo>
                    <a:pt x="16000" y="13330"/>
                  </a:lnTo>
                  <a:close/>
                  <a:moveTo>
                    <a:pt x="10000" y="13330"/>
                  </a:moveTo>
                </a:path>
              </a:pathLst>
            </a:custGeom>
            <a:solidFill>
              <a:srgbClr val="0015C6"/>
            </a:solidFill>
            <a:ln w="25400" cap="rnd">
              <a:solidFill>
                <a:srgbClr val="0015C6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spAutoFit/>
            </a:bodyPr>
            <a:lstStyle/>
            <a:p>
              <a:endParaRPr/>
            </a:p>
          </p:txBody>
        </p:sp>
      </p:grpSp>
      <p:grpSp>
        <p:nvGrpSpPr>
          <p:cNvPr id="229" name="Shape 229"/>
          <p:cNvGrpSpPr/>
          <p:nvPr/>
        </p:nvGrpSpPr>
        <p:grpSpPr>
          <a:xfrm>
            <a:off x="-152400" y="4089400"/>
            <a:ext cx="3313111" cy="2527300"/>
            <a:chOff x="-133350" y="3578225"/>
            <a:chExt cx="3313111" cy="2527300"/>
          </a:xfrm>
        </p:grpSpPr>
        <p:sp>
          <p:nvSpPr>
            <p:cNvPr id="230" name="Shape 230"/>
            <p:cNvSpPr txBox="1"/>
            <p:nvPr/>
          </p:nvSpPr>
          <p:spPr>
            <a:xfrm>
              <a:off x="431800" y="3578225"/>
              <a:ext cx="1492250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“3 + x”</a:t>
              </a:r>
            </a:p>
          </p:txBody>
        </p:sp>
        <p:sp>
          <p:nvSpPr>
            <p:cNvPr id="231" name="Shape 231"/>
            <p:cNvSpPr/>
            <p:nvPr/>
          </p:nvSpPr>
          <p:spPr>
            <a:xfrm>
              <a:off x="1936750" y="3705225"/>
              <a:ext cx="1243011" cy="207962"/>
            </a:xfrm>
            <a:custGeom>
              <a:avLst/>
              <a:gdLst/>
              <a:ahLst/>
              <a:cxnLst/>
              <a:rect l="0" t="0" r="0" b="0"/>
              <a:pathLst>
                <a:path w="20000" h="20000" extrusionOk="0">
                  <a:moveTo>
                    <a:pt x="10000" y="13330"/>
                  </a:moveTo>
                  <a:lnTo>
                    <a:pt x="10000" y="16670"/>
                  </a:lnTo>
                  <a:lnTo>
                    <a:pt x="16000" y="16670"/>
                  </a:lnTo>
                  <a:lnTo>
                    <a:pt x="16000" y="20000"/>
                  </a:lnTo>
                  <a:lnTo>
                    <a:pt x="20000" y="15000"/>
                  </a:lnTo>
                  <a:lnTo>
                    <a:pt x="16000" y="10000"/>
                  </a:lnTo>
                  <a:lnTo>
                    <a:pt x="16000" y="13330"/>
                  </a:lnTo>
                  <a:close/>
                  <a:moveTo>
                    <a:pt x="10000" y="13330"/>
                  </a:moveTo>
                </a:path>
              </a:pathLst>
            </a:custGeom>
            <a:solidFill>
              <a:srgbClr val="D12A33"/>
            </a:solidFill>
            <a:ln w="25400" cap="rnd">
              <a:solidFill>
                <a:srgbClr val="D12A33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spAutoFit/>
            </a:bodyPr>
            <a:lstStyle/>
            <a:p>
              <a:endParaRPr/>
            </a:p>
          </p:txBody>
        </p:sp>
        <p:sp>
          <p:nvSpPr>
            <p:cNvPr id="232" name="Shape 232"/>
            <p:cNvSpPr txBox="1"/>
            <p:nvPr/>
          </p:nvSpPr>
          <p:spPr>
            <a:xfrm>
              <a:off x="-133350" y="5191125"/>
              <a:ext cx="2641600" cy="91440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1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Character Stream</a:t>
              </a:r>
            </a:p>
          </p:txBody>
        </p:sp>
      </p:grpSp>
      <p:grpSp>
        <p:nvGrpSpPr>
          <p:cNvPr id="233" name="Shape 233"/>
          <p:cNvGrpSpPr/>
          <p:nvPr/>
        </p:nvGrpSpPr>
        <p:grpSpPr>
          <a:xfrm>
            <a:off x="-440312" y="3403600"/>
            <a:ext cx="10079612" cy="3019743"/>
            <a:chOff x="-738762" y="2978150"/>
            <a:chExt cx="10079612" cy="3019743"/>
          </a:xfrm>
        </p:grpSpPr>
        <p:sp>
          <p:nvSpPr>
            <p:cNvPr id="234" name="Shape 234"/>
            <p:cNvSpPr txBox="1"/>
            <p:nvPr/>
          </p:nvSpPr>
          <p:spPr>
            <a:xfrm>
              <a:off x="6470650" y="2978150"/>
              <a:ext cx="2870200" cy="19697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1" u="none" strike="noStrike" cap="none" baseline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&lt;NUM,  “3”&gt;,</a:t>
              </a:r>
            </a:p>
            <a:p>
              <a:pPr marL="0" marR="0" lvl="0" indent="0" algn="l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1" u="none" strike="noStrike" cap="none" baseline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&lt;PLUS,  “+”&gt;,</a:t>
              </a:r>
            </a:p>
            <a:p>
              <a:pPr marL="0" marR="0" lvl="0" indent="0" algn="l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1" u="none" strike="noStrike" cap="none" baseline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&lt;ID,      “x”&gt;,</a:t>
              </a:r>
            </a:p>
            <a:p>
              <a:pPr marL="0" marR="0" lvl="0" indent="0" algn="l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1" u="none" strike="noStrike" cap="none" baseline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&lt;EOF&gt;</a:t>
              </a:r>
            </a:p>
          </p:txBody>
        </p:sp>
        <p:sp>
          <p:nvSpPr>
            <p:cNvPr id="235" name="Shape 235"/>
            <p:cNvSpPr/>
            <p:nvPr/>
          </p:nvSpPr>
          <p:spPr>
            <a:xfrm>
              <a:off x="5116789" y="3778250"/>
              <a:ext cx="1098273" cy="220662"/>
            </a:xfrm>
            <a:custGeom>
              <a:avLst/>
              <a:gdLst/>
              <a:ahLst/>
              <a:cxnLst/>
              <a:rect l="0" t="0" r="0" b="0"/>
              <a:pathLst>
                <a:path w="20000" h="20000" extrusionOk="0">
                  <a:moveTo>
                    <a:pt x="10000" y="13330"/>
                  </a:moveTo>
                  <a:lnTo>
                    <a:pt x="10000" y="16670"/>
                  </a:lnTo>
                  <a:lnTo>
                    <a:pt x="16000" y="16670"/>
                  </a:lnTo>
                  <a:lnTo>
                    <a:pt x="16000" y="20000"/>
                  </a:lnTo>
                  <a:lnTo>
                    <a:pt x="20000" y="15000"/>
                  </a:lnTo>
                  <a:lnTo>
                    <a:pt x="16000" y="10000"/>
                  </a:lnTo>
                  <a:lnTo>
                    <a:pt x="16000" y="13330"/>
                  </a:lnTo>
                  <a:close/>
                  <a:moveTo>
                    <a:pt x="10000" y="13330"/>
                  </a:moveTo>
                </a:path>
              </a:pathLst>
            </a:custGeom>
            <a:solidFill>
              <a:srgbClr val="D12A33"/>
            </a:solidFill>
            <a:ln w="25400" cap="rnd">
              <a:solidFill>
                <a:srgbClr val="D12A33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square" lIns="91425" tIns="45700" rIns="91425" bIns="45700" anchor="t" anchorCtr="0">
              <a:spAutoFit/>
            </a:bodyPr>
            <a:lstStyle/>
            <a:p>
              <a:endParaRPr/>
            </a:p>
          </p:txBody>
        </p:sp>
        <p:sp>
          <p:nvSpPr>
            <p:cNvPr id="236" name="Shape 236"/>
            <p:cNvSpPr txBox="1"/>
            <p:nvPr/>
          </p:nvSpPr>
          <p:spPr>
            <a:xfrm>
              <a:off x="6884193" y="5505450"/>
              <a:ext cx="1644650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1" u="none" strike="noStrike" cap="none" baseline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Tokens</a:t>
              </a:r>
            </a:p>
          </p:txBody>
        </p:sp>
        <p:sp>
          <p:nvSpPr>
            <p:cNvPr id="237" name="Shape 237"/>
            <p:cNvSpPr/>
            <p:nvPr/>
          </p:nvSpPr>
          <p:spPr>
            <a:xfrm>
              <a:off x="-738762" y="5557044"/>
              <a:ext cx="6591300" cy="354012"/>
            </a:xfrm>
            <a:custGeom>
              <a:avLst/>
              <a:gdLst/>
              <a:ahLst/>
              <a:cxnLst/>
              <a:rect l="0" t="0" r="0" b="0"/>
              <a:pathLst>
                <a:path w="20000" h="20000" extrusionOk="0">
                  <a:moveTo>
                    <a:pt x="10000" y="13330"/>
                  </a:moveTo>
                  <a:lnTo>
                    <a:pt x="10000" y="16670"/>
                  </a:lnTo>
                  <a:lnTo>
                    <a:pt x="16000" y="16670"/>
                  </a:lnTo>
                  <a:lnTo>
                    <a:pt x="16000" y="20000"/>
                  </a:lnTo>
                  <a:lnTo>
                    <a:pt x="20000" y="15000"/>
                  </a:lnTo>
                  <a:lnTo>
                    <a:pt x="16000" y="10000"/>
                  </a:lnTo>
                  <a:lnTo>
                    <a:pt x="16000" y="13330"/>
                  </a:lnTo>
                  <a:close/>
                  <a:moveTo>
                    <a:pt x="10000" y="13330"/>
                  </a:moveTo>
                </a:path>
              </a:pathLst>
            </a:custGeom>
            <a:solidFill>
              <a:srgbClr val="D12A33"/>
            </a:solidFill>
            <a:ln w="25400" cap="rnd">
              <a:solidFill>
                <a:srgbClr val="D12A33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square" lIns="91425" tIns="45700" rIns="91425" bIns="45700" anchor="t" anchorCtr="0">
              <a:spAutoFit/>
            </a:bodyPr>
            <a:lstStyle/>
            <a:p>
              <a:endParaRPr/>
            </a:p>
          </p:txBody>
        </p:sp>
      </p:grpSp>
      <p:grpSp>
        <p:nvGrpSpPr>
          <p:cNvPr id="238" name="Shape 238"/>
          <p:cNvGrpSpPr/>
          <p:nvPr/>
        </p:nvGrpSpPr>
        <p:grpSpPr>
          <a:xfrm>
            <a:off x="1860550" y="2400299"/>
            <a:ext cx="1816099" cy="1279730"/>
            <a:chOff x="1627187" y="2100261"/>
            <a:chExt cx="1816099" cy="1279730"/>
          </a:xfrm>
        </p:grpSpPr>
        <p:sp>
          <p:nvSpPr>
            <p:cNvPr id="239" name="Shape 239"/>
            <p:cNvSpPr txBox="1"/>
            <p:nvPr/>
          </p:nvSpPr>
          <p:spPr>
            <a:xfrm>
              <a:off x="1627187" y="2100261"/>
              <a:ext cx="18160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Token List</a:t>
              </a:r>
            </a:p>
          </p:txBody>
        </p:sp>
        <p:sp>
          <p:nvSpPr>
            <p:cNvPr id="240" name="Shape 240"/>
            <p:cNvSpPr/>
            <p:nvPr/>
          </p:nvSpPr>
          <p:spPr>
            <a:xfrm rot="3719999">
              <a:off x="2746375" y="2876549"/>
              <a:ext cx="781050" cy="215899"/>
            </a:xfrm>
            <a:custGeom>
              <a:avLst/>
              <a:gdLst/>
              <a:ahLst/>
              <a:cxnLst/>
              <a:rect l="0" t="0" r="0" b="0"/>
              <a:pathLst>
                <a:path w="20000" h="20000" extrusionOk="0">
                  <a:moveTo>
                    <a:pt x="10000" y="13330"/>
                  </a:moveTo>
                  <a:lnTo>
                    <a:pt x="10000" y="16670"/>
                  </a:lnTo>
                  <a:lnTo>
                    <a:pt x="16000" y="16670"/>
                  </a:lnTo>
                  <a:lnTo>
                    <a:pt x="16000" y="20000"/>
                  </a:lnTo>
                  <a:lnTo>
                    <a:pt x="20000" y="15000"/>
                  </a:lnTo>
                  <a:lnTo>
                    <a:pt x="16000" y="10000"/>
                  </a:lnTo>
                  <a:lnTo>
                    <a:pt x="16000" y="13330"/>
                  </a:lnTo>
                  <a:close/>
                  <a:moveTo>
                    <a:pt x="10000" y="13330"/>
                  </a:moveTo>
                </a:path>
              </a:pathLst>
            </a:custGeom>
            <a:solidFill>
              <a:srgbClr val="D12A33"/>
            </a:solidFill>
            <a:ln w="25400" cap="rnd">
              <a:solidFill>
                <a:srgbClr val="D12A33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spAutoFit/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10330251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-279400"/>
            <a:ext cx="8178800" cy="1905000"/>
          </a:xfrm>
        </p:spPr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Tokenizing Example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168400"/>
            <a:ext cx="8178800" cy="64008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/>
              <a:t>public static final int PLUS = ‘+’;</a:t>
            </a:r>
          </a:p>
          <a:p>
            <a:pPr>
              <a:lnSpc>
                <a:spcPct val="90000"/>
              </a:lnSpc>
              <a:spcAft>
                <a:spcPts val="213"/>
              </a:spcAft>
            </a:pPr>
            <a:endParaRPr lang="en-US"/>
          </a:p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/>
              <a:t>public void tokenize(String str) {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D12A33"/>
                </a:solidFill>
              </a:rPr>
              <a:t>StreamTokenizer stok = new StreamTokenizer(new StringReader(str));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D12A33"/>
                </a:solidFill>
              </a:rPr>
              <a:t>int token;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endParaRPr lang="en-US"/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0015C6"/>
                </a:solidFill>
              </a:rPr>
              <a:t>stok.ordinaryChar(PLUS);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0015C6"/>
                </a:solidFill>
              </a:rPr>
              <a:t>stok.parseNumbers();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endParaRPr lang="en-US"/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while((token = stok.nextToken()) != StreamTokenizer.TT_EOF) {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switch(token) {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case TT_WORD: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System.out.println(”WORD = “ + stok.sval);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case TT_NUMBER: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System.out.println(”NUM = “ + stok.nval);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case PLUS: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System.out.printlN(”PLUS”);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}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C614C0"/>
                </a:solidFill>
              </a:rPr>
              <a:t>}</a:t>
            </a:r>
          </a:p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/>
              <a:t>}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670800" y="2362200"/>
            <a:ext cx="19653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D12A33"/>
                </a:solidFill>
              </a:rPr>
              <a:t>Initialization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519193" y="3535363"/>
            <a:ext cx="22685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0015C6"/>
                </a:solidFill>
              </a:rPr>
              <a:t>Configuration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226425" y="5418406"/>
            <a:ext cx="14097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C614C0"/>
                </a:solidFill>
              </a:rPr>
              <a:t>Scanning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  <p:bldP spid="24580" grpId="0" autoUpdateAnimBg="0"/>
      <p:bldP spid="2458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-279400"/>
            <a:ext cx="8178800" cy="1905000"/>
          </a:xfrm>
        </p:spPr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Tokenizing Example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168400"/>
            <a:ext cx="8178800" cy="64008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public static final int PLUS = ‘+’;</a:t>
            </a:r>
          </a:p>
          <a:p>
            <a:pPr>
              <a:lnSpc>
                <a:spcPct val="90000"/>
              </a:lnSpc>
              <a:spcAft>
                <a:spcPts val="213"/>
              </a:spcAft>
            </a:pPr>
            <a:endParaRPr lang="en-US"/>
          </a:p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public void tokenize(String str) {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StreamTokenizer stok = new StreamTokenizer(new StringReader(str));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int token;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endParaRPr lang="en-US"/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0015C6"/>
                </a:solidFill>
              </a:rPr>
              <a:t>stok.ordinaryChar(PLUS);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0015C6"/>
                </a:solidFill>
              </a:rPr>
              <a:t>stok.parseNumbers();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endParaRPr lang="en-US"/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while((token = stok.nextToken()) != StreamTokenizer.TT_EOF) {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switch(token) {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case TT_WORD: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System.out.println(”WORD = “ + stok.sval);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case TT_NUMBER: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System.out.println(”NUM = “ + stok.nval);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case PLUS: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System.out.printlN(”PLUS”);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}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}</a:t>
            </a:r>
          </a:p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>
                <a:solidFill>
                  <a:srgbClr val="666666"/>
                </a:solidFill>
              </a:rPr>
              <a:t>}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7132638" y="1701800"/>
            <a:ext cx="19653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666666"/>
                </a:solidFill>
              </a:rPr>
              <a:t>Initialization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7374731" y="3535362"/>
            <a:ext cx="22685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0015C6"/>
                </a:solidFill>
              </a:rPr>
              <a:t>Configuration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7804150" y="5410200"/>
            <a:ext cx="14097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666666"/>
                </a:solidFill>
              </a:rPr>
              <a:t>Scanning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876300" y="203200"/>
            <a:ext cx="8178800" cy="1905000"/>
          </a:xfrm>
        </p:spPr>
        <p:txBody>
          <a:bodyPr/>
          <a:lstStyle/>
          <a:p>
            <a:pPr algn="l">
              <a:tabLst>
                <a:tab pos="1270000" algn="l"/>
              </a:tabLst>
            </a:pPr>
            <a:r>
              <a:rPr lang="en-US" sz="3600"/>
              <a:t>java.io.</a:t>
            </a:r>
            <a:r>
              <a:rPr lang="en-US"/>
              <a:t>StreamTokenizer </a:t>
            </a:r>
            <a:br>
              <a:rPr lang="en-US"/>
            </a:br>
            <a:r>
              <a:rPr lang="en-US" sz="3200" i="1"/>
              <a:t>Configuration: It’s like programming a VCR!</a:t>
            </a:r>
          </a:p>
        </p:txBody>
      </p:sp>
      <p:graphicFrame>
        <p:nvGraphicFramePr>
          <p:cNvPr id="2665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620096"/>
              </p:ext>
            </p:extLst>
          </p:nvPr>
        </p:nvGraphicFramePr>
        <p:xfrm>
          <a:off x="203200" y="2057400"/>
          <a:ext cx="9715500" cy="4851400"/>
        </p:xfrm>
        <a:graphic>
          <a:graphicData uri="http://schemas.openxmlformats.org/drawingml/2006/table">
            <a:tbl>
              <a:tblPr/>
              <a:tblGrid>
                <a:gridCol w="4102100"/>
                <a:gridCol w="1752600"/>
                <a:gridCol w="38608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Token Type (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int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Token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Desc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.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How to Customize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StreamTokenizer.TT_WORD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a word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(no spaces)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void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wordChars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int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 low,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int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 high)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0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int qch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e.g.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:hello there: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 is a quoted string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a string quoted by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‘qch’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void quoteChar(int qch)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e.g. quoteChar(’:’)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StreamTokenizer.TT_NUMBER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Numbers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void parseNumbers()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int 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e.g. (int) ‘+’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the character value of 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pitchFamily="34" charset="0"/>
                        </a:rPr>
                        <a:t>ch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void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ordinaryChar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int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71000"/>
                        <a:buFont typeface="Gill Sans" pitchFamily="34" charset="0"/>
                        <a:buNone/>
                        <a:tabLst>
                          <a:tab pos="838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e.g.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ordinaryChar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5C6"/>
                          </a:solidFill>
                          <a:effectLst/>
                          <a:latin typeface="Gill Sans" pitchFamily="34" charset="0"/>
                        </a:rPr>
                        <a:t>(’+’)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-279400"/>
            <a:ext cx="8178800" cy="1905000"/>
          </a:xfrm>
        </p:spPr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Tokenizing Example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168400"/>
            <a:ext cx="8178800" cy="64008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public static final </a:t>
            </a:r>
            <a:r>
              <a:rPr lang="en-US" sz="1800" dirty="0" err="1">
                <a:solidFill>
                  <a:srgbClr val="666666"/>
                </a:solidFill>
              </a:rPr>
              <a:t>int</a:t>
            </a:r>
            <a:r>
              <a:rPr lang="en-US" sz="1800" dirty="0">
                <a:solidFill>
                  <a:srgbClr val="666666"/>
                </a:solidFill>
              </a:rPr>
              <a:t> PLUS = ‘+’;</a:t>
            </a:r>
          </a:p>
          <a:p>
            <a:pPr>
              <a:lnSpc>
                <a:spcPct val="90000"/>
              </a:lnSpc>
              <a:spcAft>
                <a:spcPts val="213"/>
              </a:spcAft>
            </a:pPr>
            <a:endParaRPr lang="en-US" dirty="0"/>
          </a:p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public void tokenize(String </a:t>
            </a:r>
            <a:r>
              <a:rPr lang="en-US" sz="1800" dirty="0" err="1">
                <a:solidFill>
                  <a:srgbClr val="666666"/>
                </a:solidFill>
              </a:rPr>
              <a:t>str</a:t>
            </a:r>
            <a:r>
              <a:rPr lang="en-US" sz="1800" dirty="0">
                <a:solidFill>
                  <a:srgbClr val="666666"/>
                </a:solidFill>
              </a:rPr>
              <a:t>) {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666666"/>
                </a:solidFill>
              </a:rPr>
              <a:t>StreamTokenizer</a:t>
            </a:r>
            <a:r>
              <a:rPr lang="en-US" sz="1800" dirty="0">
                <a:solidFill>
                  <a:srgbClr val="666666"/>
                </a:solidFill>
              </a:rPr>
              <a:t> </a:t>
            </a:r>
            <a:r>
              <a:rPr lang="en-US" sz="1800" dirty="0" err="1">
                <a:solidFill>
                  <a:srgbClr val="666666"/>
                </a:solidFill>
              </a:rPr>
              <a:t>stok</a:t>
            </a:r>
            <a:r>
              <a:rPr lang="en-US" sz="1800" dirty="0">
                <a:solidFill>
                  <a:srgbClr val="666666"/>
                </a:solidFill>
              </a:rPr>
              <a:t> = new </a:t>
            </a:r>
            <a:r>
              <a:rPr lang="en-US" sz="1800" dirty="0" err="1">
                <a:solidFill>
                  <a:srgbClr val="666666"/>
                </a:solidFill>
              </a:rPr>
              <a:t>StreamTokenizer</a:t>
            </a:r>
            <a:r>
              <a:rPr lang="en-US" sz="1800" dirty="0">
                <a:solidFill>
                  <a:srgbClr val="666666"/>
                </a:solidFill>
              </a:rPr>
              <a:t>(new </a:t>
            </a:r>
            <a:r>
              <a:rPr lang="en-US" sz="1800" dirty="0" err="1">
                <a:solidFill>
                  <a:srgbClr val="666666"/>
                </a:solidFill>
              </a:rPr>
              <a:t>StringReader</a:t>
            </a:r>
            <a:r>
              <a:rPr lang="en-US" sz="1800" dirty="0">
                <a:solidFill>
                  <a:srgbClr val="666666"/>
                </a:solidFill>
              </a:rPr>
              <a:t>(</a:t>
            </a:r>
            <a:r>
              <a:rPr lang="en-US" sz="1800" dirty="0" err="1">
                <a:solidFill>
                  <a:srgbClr val="666666"/>
                </a:solidFill>
              </a:rPr>
              <a:t>str</a:t>
            </a:r>
            <a:r>
              <a:rPr lang="en-US" sz="1800" dirty="0">
                <a:solidFill>
                  <a:srgbClr val="666666"/>
                </a:solidFill>
              </a:rPr>
              <a:t>));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666666"/>
                </a:solidFill>
              </a:rPr>
              <a:t>int</a:t>
            </a:r>
            <a:r>
              <a:rPr lang="en-US" sz="1800" dirty="0">
                <a:solidFill>
                  <a:srgbClr val="666666"/>
                </a:solidFill>
              </a:rPr>
              <a:t> token;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endParaRPr lang="en-US" dirty="0"/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666666"/>
                </a:solidFill>
              </a:rPr>
              <a:t>stok.ordinaryChar</a:t>
            </a:r>
            <a:r>
              <a:rPr lang="en-US" sz="1800" dirty="0">
                <a:solidFill>
                  <a:srgbClr val="666666"/>
                </a:solidFill>
              </a:rPr>
              <a:t>(PLUS);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666666"/>
                </a:solidFill>
              </a:rPr>
              <a:t>stok.parseNumbers</a:t>
            </a:r>
            <a:r>
              <a:rPr lang="en-US" sz="1800" dirty="0">
                <a:solidFill>
                  <a:srgbClr val="666666"/>
                </a:solidFill>
              </a:rPr>
              <a:t>();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endParaRPr lang="en-US" dirty="0"/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C614C0"/>
                </a:solidFill>
              </a:rPr>
              <a:t>while((token = </a:t>
            </a:r>
            <a:r>
              <a:rPr lang="en-US" sz="1800" dirty="0" err="1">
                <a:solidFill>
                  <a:srgbClr val="C614C0"/>
                </a:solidFill>
              </a:rPr>
              <a:t>stok.nextToken</a:t>
            </a:r>
            <a:r>
              <a:rPr lang="en-US" sz="1800" dirty="0">
                <a:solidFill>
                  <a:srgbClr val="C614C0"/>
                </a:solidFill>
              </a:rPr>
              <a:t>()) != </a:t>
            </a:r>
            <a:r>
              <a:rPr lang="en-US" sz="1800" dirty="0" err="1">
                <a:solidFill>
                  <a:srgbClr val="C614C0"/>
                </a:solidFill>
              </a:rPr>
              <a:t>StreamTokenizer.TT_EOF</a:t>
            </a:r>
            <a:r>
              <a:rPr lang="en-US" sz="1800" dirty="0">
                <a:solidFill>
                  <a:srgbClr val="C614C0"/>
                </a:solidFill>
              </a:rPr>
              <a:t>) {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C614C0"/>
                </a:solidFill>
              </a:rPr>
              <a:t>switch(token) {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C614C0"/>
                </a:solidFill>
              </a:rPr>
              <a:t>case TT_WORD: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C614C0"/>
                </a:solidFill>
              </a:rPr>
              <a:t>System.out.println</a:t>
            </a:r>
            <a:r>
              <a:rPr lang="en-US" sz="1800" dirty="0">
                <a:solidFill>
                  <a:srgbClr val="C614C0"/>
                </a:solidFill>
              </a:rPr>
              <a:t>(”WORD = “ + </a:t>
            </a:r>
            <a:r>
              <a:rPr lang="en-US" sz="1800" dirty="0" err="1">
                <a:solidFill>
                  <a:srgbClr val="C614C0"/>
                </a:solidFill>
              </a:rPr>
              <a:t>stok.sval</a:t>
            </a:r>
            <a:r>
              <a:rPr lang="en-US" sz="1800" dirty="0">
                <a:solidFill>
                  <a:srgbClr val="C614C0"/>
                </a:solidFill>
              </a:rPr>
              <a:t>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C614C0"/>
                </a:solidFill>
              </a:rPr>
              <a:t>case TT_NUMBER: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C614C0"/>
                </a:solidFill>
              </a:rPr>
              <a:t>System.out.println</a:t>
            </a:r>
            <a:r>
              <a:rPr lang="en-US" sz="1800" dirty="0">
                <a:solidFill>
                  <a:srgbClr val="C614C0"/>
                </a:solidFill>
              </a:rPr>
              <a:t>(”NUM = “ + </a:t>
            </a:r>
            <a:r>
              <a:rPr lang="en-US" sz="1800" dirty="0" err="1">
                <a:solidFill>
                  <a:srgbClr val="C614C0"/>
                </a:solidFill>
              </a:rPr>
              <a:t>stok.nval</a:t>
            </a:r>
            <a:r>
              <a:rPr lang="en-US" sz="1800" dirty="0">
                <a:solidFill>
                  <a:srgbClr val="C614C0"/>
                </a:solidFill>
              </a:rPr>
              <a:t>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C614C0"/>
                </a:solidFill>
              </a:rPr>
              <a:t>case PLUS: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C614C0"/>
                </a:solidFill>
              </a:rPr>
              <a:t>System.out.printlN</a:t>
            </a:r>
            <a:r>
              <a:rPr lang="en-US" sz="1800" dirty="0">
                <a:solidFill>
                  <a:srgbClr val="C614C0"/>
                </a:solidFill>
              </a:rPr>
              <a:t>(”PLUS”);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C614C0"/>
                </a:solidFill>
              </a:rPr>
              <a:t>}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C614C0"/>
                </a:solidFill>
              </a:rPr>
              <a:t>}</a:t>
            </a:r>
          </a:p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 dirty="0"/>
              <a:t>}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837488" y="1945481"/>
            <a:ext cx="19653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666666"/>
                </a:solidFill>
              </a:rPr>
              <a:t>Initialization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534276" y="3329195"/>
            <a:ext cx="22685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666666"/>
                </a:solidFill>
              </a:rPr>
              <a:t>Configuration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8393113" y="5410199"/>
            <a:ext cx="14097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C614C0"/>
                </a:solidFill>
              </a:rPr>
              <a:t>Scanning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990600" y="2540000"/>
            <a:ext cx="8178800" cy="4419600"/>
          </a:xfrm>
        </p:spPr>
        <p:txBody>
          <a:bodyPr/>
          <a:lstStyle/>
          <a:p>
            <a:r>
              <a:rPr lang="en-US"/>
              <a:t>Call </a:t>
            </a:r>
            <a:r>
              <a:rPr lang="en-US">
                <a:solidFill>
                  <a:srgbClr val="0015C6"/>
                </a:solidFill>
              </a:rPr>
              <a:t>int StreamTokenizer.nextToken()</a:t>
            </a:r>
            <a:r>
              <a:rPr lang="en-US"/>
              <a:t> to get the next token.</a:t>
            </a:r>
          </a:p>
          <a:p>
            <a:pPr lvl="1"/>
            <a:r>
              <a:rPr lang="en-US">
                <a:solidFill>
                  <a:srgbClr val="0015C6"/>
                </a:solidFill>
              </a:rPr>
              <a:t>String StreamTokenizer.sval (public field)</a:t>
            </a:r>
            <a:r>
              <a:rPr lang="en-US"/>
              <a:t> holds the token value for TT_WORD and quote token types</a:t>
            </a:r>
          </a:p>
          <a:p>
            <a:pPr lvl="1"/>
            <a:r>
              <a:rPr lang="en-US">
                <a:solidFill>
                  <a:srgbClr val="0015C6"/>
                </a:solidFill>
              </a:rPr>
              <a:t>double StreamTokenizer.nval (public field)</a:t>
            </a:r>
            <a:r>
              <a:rPr lang="en-US"/>
              <a:t> holds the token value for TT_NUMBER token type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990600" y="457200"/>
            <a:ext cx="81788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r>
              <a:rPr lang="en-US" sz="3600">
                <a:solidFill>
                  <a:srgbClr val="000000"/>
                </a:solidFill>
              </a:rPr>
              <a:t>java.io.</a:t>
            </a:r>
            <a:r>
              <a:rPr lang="en-US" sz="6400">
                <a:solidFill>
                  <a:srgbClr val="000000"/>
                </a:solidFill>
              </a:rPr>
              <a:t>StreamTokenizer </a:t>
            </a:r>
          </a:p>
          <a:p>
            <a:r>
              <a:rPr lang="en-US" sz="3200" i="1">
                <a:solidFill>
                  <a:srgbClr val="000000"/>
                </a:solidFill>
              </a:rPr>
              <a:t>Scanning: It’s like calling “nextToken” over and over!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-279400"/>
            <a:ext cx="8178800" cy="1905000"/>
          </a:xfrm>
        </p:spPr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Tokenizing Example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168400"/>
            <a:ext cx="8178800" cy="64008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public static final </a:t>
            </a:r>
            <a:r>
              <a:rPr lang="en-US" sz="1800" dirty="0" err="1">
                <a:solidFill>
                  <a:srgbClr val="666666"/>
                </a:solidFill>
              </a:rPr>
              <a:t>int</a:t>
            </a:r>
            <a:r>
              <a:rPr lang="en-US" sz="1800" dirty="0">
                <a:solidFill>
                  <a:srgbClr val="666666"/>
                </a:solidFill>
              </a:rPr>
              <a:t> PLUS = ‘+’;</a:t>
            </a:r>
          </a:p>
          <a:p>
            <a:pPr>
              <a:lnSpc>
                <a:spcPct val="90000"/>
              </a:lnSpc>
              <a:spcAft>
                <a:spcPts val="213"/>
              </a:spcAft>
            </a:pPr>
            <a:endParaRPr lang="en-US" dirty="0"/>
          </a:p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public void tokenize(String </a:t>
            </a:r>
            <a:r>
              <a:rPr lang="en-US" sz="1800" dirty="0" err="1">
                <a:solidFill>
                  <a:srgbClr val="666666"/>
                </a:solidFill>
              </a:rPr>
              <a:t>str</a:t>
            </a:r>
            <a:r>
              <a:rPr lang="en-US" sz="1800" dirty="0">
                <a:solidFill>
                  <a:srgbClr val="666666"/>
                </a:solidFill>
              </a:rPr>
              <a:t>) {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D12A33"/>
                </a:solidFill>
              </a:rPr>
              <a:t>StreamTokenizer</a:t>
            </a:r>
            <a:r>
              <a:rPr lang="en-US" sz="1800" dirty="0">
                <a:solidFill>
                  <a:srgbClr val="D12A33"/>
                </a:solidFill>
              </a:rPr>
              <a:t> </a:t>
            </a:r>
            <a:r>
              <a:rPr lang="en-US" sz="1800" dirty="0" err="1">
                <a:solidFill>
                  <a:srgbClr val="D12A33"/>
                </a:solidFill>
              </a:rPr>
              <a:t>stok</a:t>
            </a:r>
            <a:r>
              <a:rPr lang="en-US" sz="1800" dirty="0">
                <a:solidFill>
                  <a:srgbClr val="D12A33"/>
                </a:solidFill>
              </a:rPr>
              <a:t> = new </a:t>
            </a:r>
            <a:r>
              <a:rPr lang="en-US" sz="1800" dirty="0" err="1">
                <a:solidFill>
                  <a:srgbClr val="D12A33"/>
                </a:solidFill>
              </a:rPr>
              <a:t>StreamTokenizer</a:t>
            </a:r>
            <a:r>
              <a:rPr lang="en-US" sz="1800" dirty="0">
                <a:solidFill>
                  <a:srgbClr val="D12A33"/>
                </a:solidFill>
              </a:rPr>
              <a:t>(new </a:t>
            </a:r>
            <a:r>
              <a:rPr lang="en-US" sz="1800" dirty="0" err="1">
                <a:solidFill>
                  <a:srgbClr val="D12A33"/>
                </a:solidFill>
              </a:rPr>
              <a:t>StringReader</a:t>
            </a:r>
            <a:r>
              <a:rPr lang="en-US" sz="1800" dirty="0">
                <a:solidFill>
                  <a:srgbClr val="D12A33"/>
                </a:solidFill>
              </a:rPr>
              <a:t>(</a:t>
            </a:r>
            <a:r>
              <a:rPr lang="en-US" sz="1800" dirty="0" err="1">
                <a:solidFill>
                  <a:srgbClr val="D12A33"/>
                </a:solidFill>
              </a:rPr>
              <a:t>str</a:t>
            </a:r>
            <a:r>
              <a:rPr lang="en-US" sz="1800" dirty="0">
                <a:solidFill>
                  <a:srgbClr val="D12A33"/>
                </a:solidFill>
              </a:rPr>
              <a:t>));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D12A33"/>
                </a:solidFill>
              </a:rPr>
              <a:t>int</a:t>
            </a:r>
            <a:r>
              <a:rPr lang="en-US" sz="1800" dirty="0">
                <a:solidFill>
                  <a:srgbClr val="D12A33"/>
                </a:solidFill>
              </a:rPr>
              <a:t> token;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endParaRPr lang="en-US" dirty="0"/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666666"/>
                </a:solidFill>
              </a:rPr>
              <a:t>stok.ordinaryChar</a:t>
            </a:r>
            <a:r>
              <a:rPr lang="en-US" sz="1800" dirty="0">
                <a:solidFill>
                  <a:srgbClr val="666666"/>
                </a:solidFill>
              </a:rPr>
              <a:t>(PLUS);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666666"/>
                </a:solidFill>
              </a:rPr>
              <a:t>stok.parseNumbers</a:t>
            </a:r>
            <a:r>
              <a:rPr lang="en-US" sz="1800" dirty="0">
                <a:solidFill>
                  <a:srgbClr val="666666"/>
                </a:solidFill>
              </a:rPr>
              <a:t>();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endParaRPr lang="en-US" dirty="0"/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while((token = </a:t>
            </a:r>
            <a:r>
              <a:rPr lang="en-US" sz="1800" dirty="0" err="1">
                <a:solidFill>
                  <a:srgbClr val="666666"/>
                </a:solidFill>
              </a:rPr>
              <a:t>stok.nextToken</a:t>
            </a:r>
            <a:r>
              <a:rPr lang="en-US" sz="1800" dirty="0">
                <a:solidFill>
                  <a:srgbClr val="666666"/>
                </a:solidFill>
              </a:rPr>
              <a:t>()) != </a:t>
            </a:r>
            <a:r>
              <a:rPr lang="en-US" sz="1800" dirty="0" err="1">
                <a:solidFill>
                  <a:srgbClr val="666666"/>
                </a:solidFill>
              </a:rPr>
              <a:t>StreamTokenizer.TT_EOF</a:t>
            </a:r>
            <a:r>
              <a:rPr lang="en-US" sz="1800" dirty="0">
                <a:solidFill>
                  <a:srgbClr val="666666"/>
                </a:solidFill>
              </a:rPr>
              <a:t>) {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switch(token) {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case TT_WORD: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666666"/>
                </a:solidFill>
              </a:rPr>
              <a:t>System.out.println</a:t>
            </a:r>
            <a:r>
              <a:rPr lang="en-US" sz="1800" dirty="0">
                <a:solidFill>
                  <a:srgbClr val="666666"/>
                </a:solidFill>
              </a:rPr>
              <a:t>(”WORD = “ + </a:t>
            </a:r>
            <a:r>
              <a:rPr lang="en-US" sz="1800" dirty="0" err="1">
                <a:solidFill>
                  <a:srgbClr val="666666"/>
                </a:solidFill>
              </a:rPr>
              <a:t>stok.sval</a:t>
            </a:r>
            <a:r>
              <a:rPr lang="en-US" sz="1800" dirty="0">
                <a:solidFill>
                  <a:srgbClr val="666666"/>
                </a:solidFill>
              </a:rPr>
              <a:t>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case TT_NUMBER: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666666"/>
                </a:solidFill>
              </a:rPr>
              <a:t>System.out.println</a:t>
            </a:r>
            <a:r>
              <a:rPr lang="en-US" sz="1800" dirty="0">
                <a:solidFill>
                  <a:srgbClr val="666666"/>
                </a:solidFill>
              </a:rPr>
              <a:t>(”NUM = “ + </a:t>
            </a:r>
            <a:r>
              <a:rPr lang="en-US" sz="1800" dirty="0" err="1">
                <a:solidFill>
                  <a:srgbClr val="666666"/>
                </a:solidFill>
              </a:rPr>
              <a:t>stok.nval</a:t>
            </a:r>
            <a:r>
              <a:rPr lang="en-US" sz="1800" dirty="0">
                <a:solidFill>
                  <a:srgbClr val="666666"/>
                </a:solidFill>
              </a:rPr>
              <a:t>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case PLUS:</a:t>
            </a:r>
          </a:p>
          <a:p>
            <a:pPr lvl="3">
              <a:lnSpc>
                <a:spcPct val="90000"/>
              </a:lnSpc>
              <a:spcAft>
                <a:spcPts val="213"/>
              </a:spcAft>
            </a:pPr>
            <a:r>
              <a:rPr lang="en-US" sz="1800" dirty="0" err="1">
                <a:solidFill>
                  <a:srgbClr val="666666"/>
                </a:solidFill>
              </a:rPr>
              <a:t>System.out.printlN</a:t>
            </a:r>
            <a:r>
              <a:rPr lang="en-US" sz="1800" dirty="0">
                <a:solidFill>
                  <a:srgbClr val="666666"/>
                </a:solidFill>
              </a:rPr>
              <a:t>(”PLUS”); break;</a:t>
            </a:r>
          </a:p>
          <a:p>
            <a:pPr lvl="2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}</a:t>
            </a:r>
          </a:p>
          <a:p>
            <a:pPr lvl="1"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}</a:t>
            </a:r>
          </a:p>
          <a:p>
            <a:pPr>
              <a:lnSpc>
                <a:spcPct val="90000"/>
              </a:lnSpc>
              <a:spcAft>
                <a:spcPts val="213"/>
              </a:spcAft>
            </a:pPr>
            <a:r>
              <a:rPr lang="en-US" sz="1800" dirty="0">
                <a:solidFill>
                  <a:srgbClr val="666666"/>
                </a:solidFill>
              </a:rPr>
              <a:t>}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7804150" y="1968219"/>
            <a:ext cx="19653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D12A33"/>
                </a:solidFill>
              </a:rPr>
              <a:t>Initialization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652543" y="3315127"/>
            <a:ext cx="22685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666666"/>
                </a:solidFill>
              </a:rPr>
              <a:t>Configuration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8359775" y="5410200"/>
            <a:ext cx="14097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rgbClr val="666666"/>
                </a:solidFill>
              </a:rPr>
              <a:t>Scanning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Constructor: </a:t>
            </a:r>
            <a:r>
              <a:rPr lang="en-US">
                <a:solidFill>
                  <a:srgbClr val="D12A33"/>
                </a:solidFill>
              </a:rPr>
              <a:t>StreamTokenizer(Reader r)</a:t>
            </a:r>
          </a:p>
          <a:p>
            <a:endParaRPr lang="en-US"/>
          </a:p>
          <a:p>
            <a:r>
              <a:rPr lang="en-US" sz="2400">
                <a:solidFill>
                  <a:srgbClr val="D12A33"/>
                </a:solidFill>
              </a:rPr>
              <a:t>java.io.</a:t>
            </a:r>
            <a:r>
              <a:rPr lang="en-US">
                <a:solidFill>
                  <a:srgbClr val="D12A33"/>
                </a:solidFill>
              </a:rPr>
              <a:t>Reader</a:t>
            </a:r>
            <a:r>
              <a:rPr lang="en-US"/>
              <a:t> - class for reading bytes</a:t>
            </a:r>
          </a:p>
          <a:p>
            <a:pPr lvl="1"/>
            <a:r>
              <a:rPr lang="en-US">
                <a:solidFill>
                  <a:srgbClr val="D12A33"/>
                </a:solidFill>
              </a:rPr>
              <a:t>FileReader</a:t>
            </a:r>
            <a:r>
              <a:rPr lang="en-US"/>
              <a:t> - read bytes from a File</a:t>
            </a:r>
          </a:p>
          <a:p>
            <a:pPr lvl="1"/>
            <a:r>
              <a:rPr lang="en-US">
                <a:solidFill>
                  <a:srgbClr val="D12A33"/>
                </a:solidFill>
              </a:rPr>
              <a:t>StringReader</a:t>
            </a:r>
            <a:r>
              <a:rPr lang="en-US"/>
              <a:t> - read bytes from a String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990600" y="457200"/>
            <a:ext cx="81788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r>
              <a:rPr lang="en-US" sz="3600">
                <a:solidFill>
                  <a:srgbClr val="000000"/>
                </a:solidFill>
              </a:rPr>
              <a:t>java.io.</a:t>
            </a:r>
            <a:r>
              <a:rPr lang="en-US" sz="6400">
                <a:solidFill>
                  <a:srgbClr val="000000"/>
                </a:solidFill>
              </a:rPr>
              <a:t>StreamTokenizer </a:t>
            </a:r>
          </a:p>
          <a:p>
            <a:r>
              <a:rPr lang="en-US" sz="3200" i="1">
                <a:solidFill>
                  <a:srgbClr val="000000"/>
                </a:solidFill>
              </a:rPr>
              <a:t>Initialization: It’s like using Java I/O!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Questions?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1"/>
          <p:cNvGrpSpPr>
            <a:grpSpLocks/>
          </p:cNvGrpSpPr>
          <p:nvPr/>
        </p:nvGrpSpPr>
        <p:grpSpPr bwMode="auto">
          <a:xfrm>
            <a:off x="6248400" y="3835400"/>
            <a:ext cx="3568700" cy="2971800"/>
            <a:chOff x="3444" y="2114"/>
            <a:chExt cx="2248" cy="1872"/>
          </a:xfrm>
        </p:grpSpPr>
        <p:sp>
          <p:nvSpPr>
            <p:cNvPr id="13314" name="Freeform 2"/>
            <p:cNvSpPr>
              <a:spLocks/>
            </p:cNvSpPr>
            <p:nvPr/>
          </p:nvSpPr>
          <p:spPr bwMode="auto">
            <a:xfrm>
              <a:off x="3444" y="2114"/>
              <a:ext cx="2248" cy="1872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464657"/>
                </a:gs>
              </a:gsLst>
              <a:lin ang="16200000" scaled="1"/>
            </a:gra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1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2" y="2186"/>
              <a:ext cx="1423" cy="11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3794" y="3562"/>
              <a:ext cx="483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/>
                <a:t>IDEs</a:t>
              </a:r>
            </a:p>
          </p:txBody>
        </p:sp>
        <p:pic>
          <p:nvPicPr>
            <p:cNvPr id="13317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" y="3506"/>
              <a:ext cx="920" cy="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381000" y="215900"/>
            <a:ext cx="4686300" cy="2349500"/>
            <a:chOff x="210" y="119"/>
            <a:chExt cx="2952" cy="1480"/>
          </a:xfrm>
        </p:grpSpPr>
        <p:sp>
          <p:nvSpPr>
            <p:cNvPr id="13319" name="Freeform 7"/>
            <p:cNvSpPr>
              <a:spLocks/>
            </p:cNvSpPr>
            <p:nvPr/>
          </p:nvSpPr>
          <p:spPr bwMode="auto">
            <a:xfrm>
              <a:off x="210" y="119"/>
              <a:ext cx="2952" cy="148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464657"/>
                </a:gs>
              </a:gsLst>
              <a:lin ang="16200000" scaled="1"/>
            </a:gra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20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" y="351"/>
              <a:ext cx="272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626" y="1127"/>
              <a:ext cx="2048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/>
                <a:t>Speech-Recognition</a:t>
              </a:r>
            </a:p>
          </p:txBody>
        </p:sp>
      </p:grpSp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571500" y="2794000"/>
            <a:ext cx="4584700" cy="4102100"/>
            <a:chOff x="315" y="1540"/>
            <a:chExt cx="2888" cy="2584"/>
          </a:xfrm>
        </p:grpSpPr>
        <p:sp>
          <p:nvSpPr>
            <p:cNvPr id="13323" name="Freeform 11"/>
            <p:cNvSpPr>
              <a:spLocks/>
            </p:cNvSpPr>
            <p:nvPr/>
          </p:nvSpPr>
          <p:spPr bwMode="auto">
            <a:xfrm>
              <a:off x="315" y="1540"/>
              <a:ext cx="2888" cy="2584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464657"/>
                </a:gs>
              </a:gsLst>
              <a:lin ang="16200000" scaled="1"/>
            </a:gradFill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3324" name="Picture 1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" y="1740"/>
              <a:ext cx="2603" cy="19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555" y="3772"/>
              <a:ext cx="241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/>
                <a:t>Compilers/Interpreters</a:t>
              </a:r>
            </a:p>
          </p:txBody>
        </p:sp>
      </p:grpSp>
      <p:sp>
        <p:nvSpPr>
          <p:cNvPr id="13326" name="Freeform 14"/>
          <p:cNvSpPr>
            <a:spLocks/>
          </p:cNvSpPr>
          <p:nvPr/>
        </p:nvSpPr>
        <p:spPr bwMode="auto">
          <a:xfrm>
            <a:off x="5969000" y="241300"/>
            <a:ext cx="3632200" cy="3213100"/>
          </a:xfrm>
          <a:custGeom>
            <a:avLst/>
            <a:gdLst>
              <a:gd name="T0" fmla="+- 0 10000 10000"/>
              <a:gd name="T1" fmla="*/ T0 w 10000"/>
              <a:gd name="T2" fmla="+- 0 10000 10000"/>
              <a:gd name="T3" fmla="*/ 10000 h 10000"/>
              <a:gd name="T4" fmla="+- 0 20000 10000"/>
              <a:gd name="T5" fmla="*/ T4 w 10000"/>
              <a:gd name="T6" fmla="+- 0 10000 10000"/>
              <a:gd name="T7" fmla="*/ 10000 h 10000"/>
              <a:gd name="T8" fmla="+- 0 20000 10000"/>
              <a:gd name="T9" fmla="*/ T8 w 10000"/>
              <a:gd name="T10" fmla="+- 0 20000 10000"/>
              <a:gd name="T11" fmla="*/ 20000 h 10000"/>
              <a:gd name="T12" fmla="+- 0 10000 10000"/>
              <a:gd name="T13" fmla="*/ T12 w 10000"/>
              <a:gd name="T14" fmla="+- 0 20000 10000"/>
              <a:gd name="T15" fmla="*/ 20000 h 10000"/>
              <a:gd name="T16" fmla="+- 0 10000 10000"/>
              <a:gd name="T17" fmla="*/ T16 w 10000"/>
              <a:gd name="T18" fmla="+- 0 10000 10000"/>
              <a:gd name="T19" fmla="*/ 1000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464657"/>
              </a:gs>
            </a:gsLst>
            <a:lin ang="16200000" scaled="1"/>
          </a:gradFill>
          <a:ln w="25400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7164388" y="2743200"/>
            <a:ext cx="11382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/>
              <a:t>Games</a:t>
            </a:r>
          </a:p>
        </p:txBody>
      </p:sp>
      <p:pic>
        <p:nvPicPr>
          <p:cNvPr id="13328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431800"/>
            <a:ext cx="2962275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What is Parsing?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8400" y="2159000"/>
            <a:ext cx="8178800" cy="4470400"/>
          </a:xfrm>
        </p:spPr>
        <p:txBody>
          <a:bodyPr/>
          <a:lstStyle/>
          <a:p>
            <a:r>
              <a:rPr lang="en-US" b="1"/>
              <a:t>parse</a:t>
            </a:r>
            <a:r>
              <a:rPr lang="en-US"/>
              <a:t> (</a:t>
            </a:r>
            <a:r>
              <a:rPr lang="en-US" i="1"/>
              <a:t>v.</a:t>
            </a:r>
            <a:r>
              <a:rPr lang="en-US"/>
              <a:t>)  to </a:t>
            </a:r>
            <a:r>
              <a:rPr lang="en-US">
                <a:solidFill>
                  <a:srgbClr val="FF0000"/>
                </a:solidFill>
              </a:rPr>
              <a:t>break down</a:t>
            </a:r>
            <a:r>
              <a:rPr lang="en-US"/>
              <a:t> into its component parts of speech with an explanation of the </a:t>
            </a:r>
            <a:r>
              <a:rPr lang="en-US">
                <a:solidFill>
                  <a:srgbClr val="FF0000"/>
                </a:solidFill>
              </a:rPr>
              <a:t>form, function, and syntactical relationship</a:t>
            </a:r>
            <a:r>
              <a:rPr lang="en-US"/>
              <a:t> of each part. </a:t>
            </a:r>
            <a:r>
              <a:rPr lang="en-US" sz="1400" i="1"/>
              <a:t>--The American Heritage Dictionary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5067300" y="2286000"/>
            <a:ext cx="1822450" cy="1231900"/>
            <a:chOff x="2806" y="1260"/>
            <a:chExt cx="1148" cy="776"/>
          </a:xfrm>
        </p:grpSpPr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3066" y="1260"/>
              <a:ext cx="888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Scanning</a:t>
              </a:r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auto">
            <a:xfrm rot="7139996">
              <a:off x="2655" y="1673"/>
              <a:ext cx="514" cy="212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2" name="Group 6"/>
          <p:cNvGrpSpPr>
            <a:grpSpLocks/>
          </p:cNvGrpSpPr>
          <p:nvPr/>
        </p:nvGrpSpPr>
        <p:grpSpPr bwMode="auto">
          <a:xfrm>
            <a:off x="6232525" y="4889500"/>
            <a:ext cx="1651000" cy="1655763"/>
            <a:chOff x="3456" y="2695"/>
            <a:chExt cx="1040" cy="1043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3763" y="3431"/>
              <a:ext cx="733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Parsing</a:t>
              </a:r>
            </a:p>
          </p:txBody>
        </p:sp>
        <p:sp>
          <p:nvSpPr>
            <p:cNvPr id="14344" name="Freeform 8"/>
            <p:cNvSpPr>
              <a:spLocks/>
            </p:cNvSpPr>
            <p:nvPr/>
          </p:nvSpPr>
          <p:spPr bwMode="auto">
            <a:xfrm rot="14520002">
              <a:off x="3174" y="2977"/>
              <a:ext cx="775" cy="212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High-Level View</a:t>
            </a:r>
          </a:p>
        </p:txBody>
      </p:sp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2489200" y="4330700"/>
            <a:ext cx="1574800" cy="1270000"/>
            <a:chOff x="1372" y="2387"/>
            <a:chExt cx="992" cy="800"/>
          </a:xfrm>
        </p:grpSpPr>
        <p:sp>
          <p:nvSpPr>
            <p:cNvPr id="15363" name="Freeform 3"/>
            <p:cNvSpPr>
              <a:spLocks/>
            </p:cNvSpPr>
            <p:nvPr/>
          </p:nvSpPr>
          <p:spPr bwMode="auto">
            <a:xfrm>
              <a:off x="1372" y="2387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BBBB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1450" y="2635"/>
              <a:ext cx="8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Scanner</a:t>
              </a:r>
            </a:p>
          </p:txBody>
        </p:sp>
      </p:grp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14350" y="4051300"/>
            <a:ext cx="149225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Text, Source Code, Speech</a:t>
            </a:r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2019300" y="4864100"/>
            <a:ext cx="358775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4203700" y="4851400"/>
            <a:ext cx="395288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4673600" y="4330700"/>
            <a:ext cx="1574800" cy="1270000"/>
            <a:chOff x="2576" y="2387"/>
            <a:chExt cx="992" cy="800"/>
          </a:xfrm>
        </p:grpSpPr>
        <p:sp>
          <p:nvSpPr>
            <p:cNvPr id="15369" name="Freeform 9"/>
            <p:cNvSpPr>
              <a:spLocks/>
            </p:cNvSpPr>
            <p:nvPr/>
          </p:nvSpPr>
          <p:spPr bwMode="auto">
            <a:xfrm>
              <a:off x="2576" y="2387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ECD172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2680" y="2643"/>
              <a:ext cx="78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Parser</a:t>
              </a:r>
            </a:p>
          </p:txBody>
        </p:sp>
      </p:grpSp>
      <p:sp>
        <p:nvSpPr>
          <p:cNvPr id="15371" name="Freeform 11"/>
          <p:cNvSpPr>
            <a:spLocks/>
          </p:cNvSpPr>
          <p:nvPr/>
        </p:nvSpPr>
        <p:spPr bwMode="auto">
          <a:xfrm>
            <a:off x="6386513" y="4851400"/>
            <a:ext cx="457200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7150100" y="4051300"/>
            <a:ext cx="251460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Structured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Representation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(e.g.  Abstract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Syntax Tree)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Overview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803400"/>
            <a:ext cx="8178800" cy="5549900"/>
          </a:xfrm>
        </p:spPr>
        <p:txBody>
          <a:bodyPr/>
          <a:lstStyle/>
          <a:p>
            <a:r>
              <a:rPr lang="en-US">
                <a:solidFill>
                  <a:srgbClr val="0015C6"/>
                </a:solidFill>
              </a:rPr>
              <a:t>Lecture 1:</a:t>
            </a:r>
          </a:p>
          <a:p>
            <a:pPr lvl="1"/>
            <a:r>
              <a:rPr lang="en-US" i="1">
                <a:solidFill>
                  <a:srgbClr val="0015C6"/>
                </a:solidFill>
              </a:rPr>
              <a:t>Intro to scanning</a:t>
            </a:r>
          </a:p>
          <a:p>
            <a:pPr lvl="1"/>
            <a:r>
              <a:rPr lang="en-US" i="1">
                <a:solidFill>
                  <a:srgbClr val="0015C6"/>
                </a:solidFill>
              </a:rPr>
              <a:t>Intro to parsing</a:t>
            </a:r>
          </a:p>
          <a:p>
            <a:pPr lvl="1"/>
            <a:r>
              <a:rPr lang="en-US" i="1">
                <a:solidFill>
                  <a:srgbClr val="0015C6"/>
                </a:solidFill>
              </a:rPr>
              <a:t>Basics of building a scanner in Java</a:t>
            </a:r>
          </a:p>
          <a:p>
            <a:r>
              <a:rPr lang="en-US"/>
              <a:t>Lab:  </a:t>
            </a:r>
            <a:r>
              <a:rPr lang="en-US" i="1"/>
              <a:t>Implementing a scanner</a:t>
            </a:r>
          </a:p>
          <a:p>
            <a:r>
              <a:rPr lang="en-US">
                <a:solidFill>
                  <a:srgbClr val="28B233"/>
                </a:solidFill>
              </a:rPr>
              <a:t>Lecture 2:</a:t>
            </a:r>
          </a:p>
          <a:p>
            <a:pPr lvl="1"/>
            <a:r>
              <a:rPr lang="en-US" i="1">
                <a:solidFill>
                  <a:srgbClr val="28B233"/>
                </a:solidFill>
              </a:rPr>
              <a:t>Basic Parsing Theory</a:t>
            </a:r>
          </a:p>
          <a:p>
            <a:pPr lvl="1"/>
            <a:r>
              <a:rPr lang="en-US" i="1">
                <a:solidFill>
                  <a:srgbClr val="28B233"/>
                </a:solidFill>
              </a:rPr>
              <a:t>Design of an Object-Oriented Parser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High-Level View</a:t>
            </a:r>
          </a:p>
        </p:txBody>
      </p:sp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2489200" y="4330700"/>
            <a:ext cx="1574800" cy="1270000"/>
            <a:chOff x="1372" y="2387"/>
            <a:chExt cx="992" cy="800"/>
          </a:xfrm>
        </p:grpSpPr>
        <p:sp>
          <p:nvSpPr>
            <p:cNvPr id="17411" name="Freeform 3"/>
            <p:cNvSpPr>
              <a:spLocks/>
            </p:cNvSpPr>
            <p:nvPr/>
          </p:nvSpPr>
          <p:spPr bwMode="auto">
            <a:xfrm>
              <a:off x="1372" y="2387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BBBB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Text Box 4"/>
            <p:cNvSpPr txBox="1">
              <a:spLocks noChangeArrowheads="1"/>
            </p:cNvSpPr>
            <p:nvPr/>
          </p:nvSpPr>
          <p:spPr bwMode="auto">
            <a:xfrm>
              <a:off x="1450" y="2635"/>
              <a:ext cx="8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Scanner</a:t>
              </a:r>
            </a:p>
          </p:txBody>
        </p:sp>
      </p:grp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14350" y="4051300"/>
            <a:ext cx="149225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Text, Source Code, Speech</a:t>
            </a:r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2019300" y="4864100"/>
            <a:ext cx="358775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4203700" y="4851400"/>
            <a:ext cx="395288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4673600" y="4330700"/>
            <a:ext cx="1574800" cy="1270000"/>
            <a:chOff x="2576" y="2387"/>
            <a:chExt cx="992" cy="800"/>
          </a:xfrm>
        </p:grpSpPr>
        <p:sp>
          <p:nvSpPr>
            <p:cNvPr id="17417" name="Freeform 9"/>
            <p:cNvSpPr>
              <a:spLocks/>
            </p:cNvSpPr>
            <p:nvPr/>
          </p:nvSpPr>
          <p:spPr bwMode="auto">
            <a:xfrm>
              <a:off x="2576" y="2387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ECD172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2680" y="2643"/>
              <a:ext cx="78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Parser</a:t>
              </a:r>
            </a:p>
          </p:txBody>
        </p:sp>
      </p:grpSp>
      <p:sp>
        <p:nvSpPr>
          <p:cNvPr id="17419" name="Freeform 11"/>
          <p:cNvSpPr>
            <a:spLocks/>
          </p:cNvSpPr>
          <p:nvPr/>
        </p:nvSpPr>
        <p:spPr bwMode="auto">
          <a:xfrm>
            <a:off x="6386513" y="4851400"/>
            <a:ext cx="457200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7150100" y="4051300"/>
            <a:ext cx="251460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Structured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Representation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(e.g.  Abstract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Syntax Tree)</a:t>
            </a:r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317500" y="3403600"/>
            <a:ext cx="4076700" cy="3098800"/>
          </a:xfrm>
          <a:custGeom>
            <a:avLst/>
            <a:gdLst>
              <a:gd name="T0" fmla="+- 0 10000 10000"/>
              <a:gd name="T1" fmla="*/ T0 w 10000"/>
              <a:gd name="T2" fmla="+- 0 10000 10000"/>
              <a:gd name="T3" fmla="*/ 10000 h 10000"/>
              <a:gd name="T4" fmla="+- 0 20000 10000"/>
              <a:gd name="T5" fmla="*/ T4 w 10000"/>
              <a:gd name="T6" fmla="+- 0 10000 10000"/>
              <a:gd name="T7" fmla="*/ 10000 h 10000"/>
              <a:gd name="T8" fmla="+- 0 20000 10000"/>
              <a:gd name="T9" fmla="*/ T8 w 10000"/>
              <a:gd name="T10" fmla="+- 0 20000 10000"/>
              <a:gd name="T11" fmla="*/ 20000 h 10000"/>
              <a:gd name="T12" fmla="+- 0 10000 10000"/>
              <a:gd name="T13" fmla="*/ T12 w 10000"/>
              <a:gd name="T14" fmla="+- 0 20000 10000"/>
              <a:gd name="T15" fmla="*/ 20000 h 10000"/>
              <a:gd name="T16" fmla="+- 0 10000 10000"/>
              <a:gd name="T17" fmla="*/ T16 w 10000"/>
              <a:gd name="T18" fmla="+- 0 10000 10000"/>
              <a:gd name="T19" fmla="*/ 1000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0015C6">
              <a:alpha val="21268"/>
            </a:srgbClr>
          </a:solidFill>
          <a:ln w="25400">
            <a:solidFill>
              <a:srgbClr val="000000">
                <a:alpha val="21268"/>
              </a:srgbClr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270000" algn="l"/>
              </a:tabLst>
            </a:pPr>
            <a:r>
              <a:rPr lang="en-US"/>
              <a:t>Scanning: </a:t>
            </a:r>
            <a:br>
              <a:rPr lang="en-US"/>
            </a:br>
            <a:r>
              <a:rPr lang="en-US"/>
              <a:t>Breaking Things Down</a:t>
            </a: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3530600" y="4330700"/>
            <a:ext cx="2362200" cy="1270000"/>
            <a:chOff x="1946" y="2387"/>
            <a:chExt cx="1488" cy="800"/>
          </a:xfrm>
        </p:grpSpPr>
        <p:sp>
          <p:nvSpPr>
            <p:cNvPr id="18435" name="Freeform 3"/>
            <p:cNvSpPr>
              <a:spLocks/>
            </p:cNvSpPr>
            <p:nvPr/>
          </p:nvSpPr>
          <p:spPr bwMode="auto">
            <a:xfrm>
              <a:off x="1946" y="2387"/>
              <a:ext cx="1488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chemeClr val="accent1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2272" y="2643"/>
              <a:ext cx="8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Scanner</a:t>
              </a:r>
            </a:p>
          </p:txBody>
        </p:sp>
      </p:grp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5643563" y="3048000"/>
            <a:ext cx="4440237" cy="1027113"/>
            <a:chOff x="3109" y="1680"/>
            <a:chExt cx="2797" cy="647"/>
          </a:xfrm>
        </p:grpSpPr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3109" y="1680"/>
              <a:ext cx="1258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15C6"/>
                  </a:solidFill>
                </a:rPr>
                <a:t>Token Type</a:t>
              </a: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4595" y="1680"/>
              <a:ext cx="1311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15C6"/>
                  </a:solidFill>
                </a:rPr>
                <a:t>Token Value</a:t>
              </a:r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auto">
            <a:xfrm rot="3659996">
              <a:off x="4054" y="2092"/>
              <a:ext cx="337" cy="133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0015C6"/>
            </a:solidFill>
            <a:ln w="25400">
              <a:solidFill>
                <a:srgbClr val="0015C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auto">
            <a:xfrm rot="5400000">
              <a:off x="4694" y="2084"/>
              <a:ext cx="337" cy="133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0015C6"/>
            </a:solidFill>
            <a:ln w="25400">
              <a:solidFill>
                <a:srgbClr val="0015C6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2" name="Group 10"/>
          <p:cNvGrpSpPr>
            <a:grpSpLocks/>
          </p:cNvGrpSpPr>
          <p:nvPr/>
        </p:nvGrpSpPr>
        <p:grpSpPr bwMode="auto">
          <a:xfrm>
            <a:off x="76200" y="4737100"/>
            <a:ext cx="3313113" cy="2587625"/>
            <a:chOff x="42" y="2611"/>
            <a:chExt cx="2087" cy="1630"/>
          </a:xfrm>
        </p:grpSpPr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98" y="2611"/>
              <a:ext cx="94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“3 + x”</a:t>
              </a:r>
            </a:p>
          </p:txBody>
        </p:sp>
        <p:sp>
          <p:nvSpPr>
            <p:cNvPr id="18444" name="Freeform 12"/>
            <p:cNvSpPr>
              <a:spLocks/>
            </p:cNvSpPr>
            <p:nvPr/>
          </p:nvSpPr>
          <p:spPr bwMode="auto">
            <a:xfrm>
              <a:off x="1346" y="2691"/>
              <a:ext cx="783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42" y="3627"/>
              <a:ext cx="1664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i="1">
                  <a:solidFill>
                    <a:srgbClr val="000000"/>
                  </a:solidFill>
                </a:rPr>
                <a:t>Character Stream</a:t>
              </a:r>
            </a:p>
          </p:txBody>
        </p:sp>
      </p:grpSp>
      <p:grpSp>
        <p:nvGrpSpPr>
          <p:cNvPr id="18446" name="Group 14"/>
          <p:cNvGrpSpPr>
            <a:grpSpLocks/>
          </p:cNvGrpSpPr>
          <p:nvPr/>
        </p:nvGrpSpPr>
        <p:grpSpPr bwMode="auto">
          <a:xfrm>
            <a:off x="2616200" y="4051300"/>
            <a:ext cx="6435725" cy="3014663"/>
            <a:chOff x="1442" y="2233"/>
            <a:chExt cx="4054" cy="1899"/>
          </a:xfrm>
        </p:grpSpPr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4066" y="2233"/>
              <a:ext cx="1430" cy="1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r>
                <a:rPr lang="en-US" sz="3200" i="1">
                  <a:solidFill>
                    <a:srgbClr val="000000"/>
                  </a:solidFill>
                </a:rPr>
                <a:t>&lt;NUM,  “3”&gt;,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&lt;PLUS,  “+”&gt;,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&lt;ID,      “x”&gt;,</a:t>
              </a:r>
            </a:p>
            <a:p>
              <a:r>
                <a:rPr lang="en-US" sz="3200" i="1">
                  <a:solidFill>
                    <a:srgbClr val="000000"/>
                  </a:solidFill>
                </a:rPr>
                <a:t>&lt;EOF&gt;</a:t>
              </a:r>
            </a:p>
          </p:txBody>
        </p:sp>
        <p:sp>
          <p:nvSpPr>
            <p:cNvPr id="18448" name="Freeform 16"/>
            <p:cNvSpPr>
              <a:spLocks/>
            </p:cNvSpPr>
            <p:nvPr/>
          </p:nvSpPr>
          <p:spPr bwMode="auto">
            <a:xfrm>
              <a:off x="3570" y="2737"/>
              <a:ext cx="471" cy="131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4763" y="3825"/>
              <a:ext cx="685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 i="1">
                  <a:solidFill>
                    <a:srgbClr val="000000"/>
                  </a:solidFill>
                </a:rPr>
                <a:t>Tokens</a:t>
              </a:r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auto">
            <a:xfrm>
              <a:off x="1442" y="3881"/>
              <a:ext cx="2648" cy="167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51" name="Group 19"/>
          <p:cNvGrpSpPr>
            <a:grpSpLocks/>
          </p:cNvGrpSpPr>
          <p:nvPr/>
        </p:nvGrpSpPr>
        <p:grpSpPr bwMode="auto">
          <a:xfrm>
            <a:off x="2119313" y="3048000"/>
            <a:ext cx="1755775" cy="1274763"/>
            <a:chOff x="1170" y="1680"/>
            <a:chExt cx="1106" cy="803"/>
          </a:xfrm>
        </p:grpSpPr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1170" y="1680"/>
              <a:ext cx="1106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Token List</a:t>
              </a:r>
            </a:p>
          </p:txBody>
        </p:sp>
        <p:sp>
          <p:nvSpPr>
            <p:cNvPr id="18453" name="Freeform 21"/>
            <p:cNvSpPr>
              <a:spLocks/>
            </p:cNvSpPr>
            <p:nvPr/>
          </p:nvSpPr>
          <p:spPr bwMode="auto">
            <a:xfrm rot="3720001">
              <a:off x="1856" y="2169"/>
              <a:ext cx="492" cy="136"/>
            </a:xfrm>
            <a:custGeom>
              <a:avLst/>
              <a:gdLst>
                <a:gd name="T0" fmla="+- 0 10000 10000"/>
                <a:gd name="T1" fmla="*/ T0 w 10000"/>
                <a:gd name="T2" fmla="+- 0 13330 10000"/>
                <a:gd name="T3" fmla="*/ 13330 h 10000"/>
                <a:gd name="T4" fmla="+- 0 10000 10000"/>
                <a:gd name="T5" fmla="*/ T4 w 10000"/>
                <a:gd name="T6" fmla="+- 0 16670 10000"/>
                <a:gd name="T7" fmla="*/ 16670 h 10000"/>
                <a:gd name="T8" fmla="+- 0 16000 10000"/>
                <a:gd name="T9" fmla="*/ T8 w 10000"/>
                <a:gd name="T10" fmla="+- 0 16670 10000"/>
                <a:gd name="T11" fmla="*/ 16670 h 10000"/>
                <a:gd name="T12" fmla="+- 0 16000 10000"/>
                <a:gd name="T13" fmla="*/ T12 w 10000"/>
                <a:gd name="T14" fmla="+- 0 20000 10000"/>
                <a:gd name="T15" fmla="*/ 20000 h 10000"/>
                <a:gd name="T16" fmla="+- 0 20000 10000"/>
                <a:gd name="T17" fmla="*/ T16 w 10000"/>
                <a:gd name="T18" fmla="+- 0 15000 10000"/>
                <a:gd name="T19" fmla="*/ 15000 h 10000"/>
                <a:gd name="T20" fmla="+- 0 16000 10000"/>
                <a:gd name="T21" fmla="*/ T20 w 10000"/>
                <a:gd name="T22" fmla="+- 0 10000 10000"/>
                <a:gd name="T23" fmla="*/ 10000 h 10000"/>
                <a:gd name="T24" fmla="+- 0 16000 10000"/>
                <a:gd name="T25" fmla="*/ T24 w 10000"/>
                <a:gd name="T26" fmla="+- 0 13330 10000"/>
                <a:gd name="T27" fmla="*/ 13330 h 10000"/>
                <a:gd name="T28" fmla="+- 0 10000 10000"/>
                <a:gd name="T29" fmla="*/ T28 w 10000"/>
                <a:gd name="T30" fmla="+- 0 13330 10000"/>
                <a:gd name="T31" fmla="*/ 1333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0000" h="10000">
                  <a:moveTo>
                    <a:pt x="0" y="3330"/>
                  </a:moveTo>
                  <a:lnTo>
                    <a:pt x="0" y="6670"/>
                  </a:lnTo>
                  <a:lnTo>
                    <a:pt x="6000" y="6670"/>
                  </a:lnTo>
                  <a:lnTo>
                    <a:pt x="6000" y="10000"/>
                  </a:lnTo>
                  <a:lnTo>
                    <a:pt x="10000" y="5000"/>
                  </a:lnTo>
                  <a:lnTo>
                    <a:pt x="6000" y="0"/>
                  </a:lnTo>
                  <a:lnTo>
                    <a:pt x="6000" y="3330"/>
                  </a:lnTo>
                  <a:close/>
                  <a:moveTo>
                    <a:pt x="0" y="3330"/>
                  </a:moveTo>
                </a:path>
              </a:pathLst>
            </a:custGeom>
            <a:solidFill>
              <a:srgbClr val="D12A33"/>
            </a:solidFill>
            <a:ln w="25400">
              <a:solidFill>
                <a:srgbClr val="D12A33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990600" y="203200"/>
            <a:ext cx="8178799" cy="190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6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Scanning: Token List</a:t>
            </a:r>
          </a:p>
        </p:txBody>
      </p:sp>
      <p:cxnSp>
        <p:nvCxnSpPr>
          <p:cNvPr id="153" name="Shape 153"/>
          <p:cNvCxnSpPr/>
          <p:nvPr/>
        </p:nvCxnSpPr>
        <p:spPr>
          <a:xfrm>
            <a:off x="3009900" y="2070100"/>
            <a:ext cx="0" cy="5395912"/>
          </a:xfrm>
          <a:prstGeom prst="straightConnector1">
            <a:avLst/>
          </a:prstGeom>
          <a:noFill/>
          <a:ln w="254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54" name="Shape 154"/>
          <p:cNvSpPr txBox="1"/>
          <p:nvPr/>
        </p:nvSpPr>
        <p:spPr>
          <a:xfrm>
            <a:off x="5088791" y="1555262"/>
            <a:ext cx="2032000" cy="520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Token List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317500" y="1549400"/>
            <a:ext cx="2235199" cy="520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Tolkien List</a:t>
            </a:r>
          </a:p>
        </p:txBody>
      </p:sp>
      <p:sp>
        <p:nvSpPr>
          <p:cNvPr id="156" name="Shape 156"/>
          <p:cNvSpPr/>
          <p:nvPr/>
        </p:nvSpPr>
        <p:spPr>
          <a:xfrm>
            <a:off x="584200" y="2679700"/>
            <a:ext cx="1677986" cy="137001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57" name="Shape 157"/>
          <p:cNvSpPr/>
          <p:nvPr/>
        </p:nvSpPr>
        <p:spPr>
          <a:xfrm>
            <a:off x="571500" y="4140200"/>
            <a:ext cx="1709737" cy="1397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58" name="Shape 158"/>
          <p:cNvSpPr/>
          <p:nvPr/>
        </p:nvSpPr>
        <p:spPr>
          <a:xfrm>
            <a:off x="584200" y="5651500"/>
            <a:ext cx="1693861" cy="13843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3715157" y="3431525"/>
            <a:ext cx="5740400" cy="203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000000"/>
              </a:buClr>
              <a:buSzPct val="171874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3200" b="0" i="1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NUM</a:t>
            </a:r>
            <a:r>
              <a:rPr lang="en-US" sz="32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[(”0” - “9”)+]&gt;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000000"/>
              </a:buClr>
              <a:buSzPct val="171874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&lt;OP:    [”+”, “*”]&gt;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>
                <a:srgbClr val="000000"/>
              </a:buClr>
              <a:buSzPct val="171874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3200" b="0" i="1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</a:t>
            </a:r>
            <a:r>
              <a:rPr lang="en-US" sz="32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    [alpha (</a:t>
            </a:r>
            <a:r>
              <a:rPr lang="en-US" sz="3200" b="0" i="0" u="none" strike="noStrike" cap="none" baseline="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alphaNum</a:t>
            </a:r>
            <a:r>
              <a:rPr lang="en-US" sz="3200" b="0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)*]&gt;</a:t>
            </a:r>
          </a:p>
        </p:txBody>
      </p:sp>
      <p:grpSp>
        <p:nvGrpSpPr>
          <p:cNvPr id="160" name="Shape 160"/>
          <p:cNvGrpSpPr/>
          <p:nvPr/>
        </p:nvGrpSpPr>
        <p:grpSpPr>
          <a:xfrm>
            <a:off x="2370328" y="2019299"/>
            <a:ext cx="5300472" cy="5089844"/>
            <a:chOff x="2081403" y="1717674"/>
            <a:chExt cx="5300472" cy="5089844"/>
          </a:xfrm>
        </p:grpSpPr>
        <p:grpSp>
          <p:nvGrpSpPr>
            <p:cNvPr id="161" name="Shape 161"/>
            <p:cNvGrpSpPr/>
            <p:nvPr/>
          </p:nvGrpSpPr>
          <p:grpSpPr>
            <a:xfrm>
              <a:off x="2948614" y="1717674"/>
              <a:ext cx="1955799" cy="1360728"/>
              <a:chOff x="2831139" y="1717674"/>
              <a:chExt cx="1955799" cy="1360728"/>
            </a:xfrm>
          </p:grpSpPr>
          <p:sp>
            <p:nvSpPr>
              <p:cNvPr id="162" name="Shape 162"/>
              <p:cNvSpPr/>
              <p:nvPr/>
            </p:nvSpPr>
            <p:spPr>
              <a:xfrm rot="4200000">
                <a:off x="3780066" y="2434903"/>
                <a:ext cx="919135" cy="367863"/>
              </a:xfrm>
              <a:custGeom>
                <a:avLst/>
                <a:gdLst/>
                <a:ahLst/>
                <a:cxnLst/>
                <a:rect l="0" t="0" r="0" b="0"/>
                <a:pathLst>
                  <a:path w="20000" h="20000" extrusionOk="0">
                    <a:moveTo>
                      <a:pt x="10000" y="13330"/>
                    </a:moveTo>
                    <a:lnTo>
                      <a:pt x="10000" y="16670"/>
                    </a:lnTo>
                    <a:lnTo>
                      <a:pt x="16000" y="16670"/>
                    </a:lnTo>
                    <a:lnTo>
                      <a:pt x="16000" y="20000"/>
                    </a:lnTo>
                    <a:lnTo>
                      <a:pt x="20000" y="15000"/>
                    </a:lnTo>
                    <a:lnTo>
                      <a:pt x="16000" y="10000"/>
                    </a:lnTo>
                    <a:lnTo>
                      <a:pt x="16000" y="13330"/>
                    </a:lnTo>
                    <a:close/>
                    <a:moveTo>
                      <a:pt x="10000" y="13330"/>
                    </a:moveTo>
                  </a:path>
                </a:pathLst>
              </a:custGeom>
              <a:solidFill>
                <a:srgbClr val="D12A33"/>
              </a:solidFill>
              <a:ln w="25400" cap="rnd">
                <a:solidFill>
                  <a:srgbClr val="D12A33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square" lIns="91425" tIns="45700" rIns="91425" bIns="45700" anchor="t" anchorCtr="0">
                <a:spAutoFit/>
              </a:bodyPr>
              <a:lstStyle/>
              <a:p>
                <a:endParaRPr/>
              </a:p>
            </p:txBody>
          </p:sp>
          <p:sp>
            <p:nvSpPr>
              <p:cNvPr id="163" name="Shape 163"/>
              <p:cNvSpPr txBox="1"/>
              <p:nvPr/>
            </p:nvSpPr>
            <p:spPr>
              <a:xfrm>
                <a:off x="2831139" y="1717674"/>
                <a:ext cx="1955799" cy="45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buSzPct val="25000"/>
                  <a:buFont typeface="Arial"/>
                  <a:buNone/>
                </a:pPr>
                <a:r>
                  <a:rPr lang="en-US" sz="3200" b="0" i="0" u="none" strike="noStrike" cap="none" baseline="0" dirty="0">
                    <a:solidFill>
                      <a:srgbClr val="D12A33"/>
                    </a:solidFill>
                    <a:latin typeface="Arial"/>
                    <a:ea typeface="Arial"/>
                    <a:cs typeface="Arial"/>
                    <a:sym typeface="Arial"/>
                  </a:rPr>
                  <a:t>Token Type</a:t>
                </a:r>
              </a:p>
            </p:txBody>
          </p:sp>
        </p:grpSp>
        <p:grpSp>
          <p:nvGrpSpPr>
            <p:cNvPr id="164" name="Shape 164"/>
            <p:cNvGrpSpPr/>
            <p:nvPr/>
          </p:nvGrpSpPr>
          <p:grpSpPr>
            <a:xfrm>
              <a:off x="2081403" y="6142456"/>
              <a:ext cx="5300472" cy="665062"/>
              <a:chOff x="2081403" y="5650331"/>
              <a:chExt cx="5300472" cy="665062"/>
            </a:xfrm>
          </p:grpSpPr>
          <p:sp>
            <p:nvSpPr>
              <p:cNvPr id="165" name="Shape 165"/>
              <p:cNvSpPr txBox="1"/>
              <p:nvPr/>
            </p:nvSpPr>
            <p:spPr>
              <a:xfrm>
                <a:off x="2905125" y="5822950"/>
                <a:ext cx="4476750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buSzPct val="25000"/>
                  <a:buFont typeface="Arial"/>
                  <a:buNone/>
                </a:pPr>
                <a:r>
                  <a:rPr lang="en-US" sz="3200" b="0" i="0" u="none" strike="noStrike" cap="none" baseline="0" dirty="0">
                    <a:solidFill>
                      <a:srgbClr val="0015C6"/>
                    </a:solidFill>
                    <a:latin typeface="Arial"/>
                    <a:ea typeface="Arial"/>
                    <a:cs typeface="Arial"/>
                    <a:sym typeface="Arial"/>
                  </a:rPr>
                  <a:t>Tolkien Type </a:t>
                </a:r>
                <a:r>
                  <a:rPr lang="en-US" sz="3200" b="0" i="0" u="none" strike="noStrike" cap="none" baseline="0" dirty="0" smtClean="0">
                    <a:solidFill>
                      <a:srgbClr val="0015C6"/>
                    </a:solidFill>
                    <a:latin typeface="Arial"/>
                    <a:ea typeface="Arial"/>
                    <a:cs typeface="Arial"/>
                    <a:sym typeface="Arial"/>
                  </a:rPr>
                  <a:t>=</a:t>
                </a:r>
                <a:r>
                  <a:rPr lang="en-US" sz="3200" b="0" i="0" u="none" strike="noStrike" cap="none" dirty="0" smtClean="0">
                    <a:solidFill>
                      <a:srgbClr val="0015C6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3200" b="0" i="1" u="none" strike="noStrike" cap="none" baseline="0" dirty="0" smtClean="0">
                    <a:solidFill>
                      <a:srgbClr val="0015C6"/>
                    </a:solidFill>
                    <a:latin typeface="Arial"/>
                    <a:ea typeface="Arial"/>
                    <a:cs typeface="Arial"/>
                    <a:sym typeface="Arial"/>
                  </a:rPr>
                  <a:t>Wizard</a:t>
                </a:r>
                <a:endParaRPr lang="en-US" sz="3200" b="0" i="1" u="none" strike="noStrike" cap="none" baseline="0" dirty="0">
                  <a:solidFill>
                    <a:srgbClr val="0015C6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/>
              <p:nvPr/>
            </p:nvSpPr>
            <p:spPr>
              <a:xfrm rot="12240001" flipV="1">
                <a:off x="2081403" y="5650331"/>
                <a:ext cx="2251314" cy="514493"/>
              </a:xfrm>
              <a:custGeom>
                <a:avLst/>
                <a:gdLst/>
                <a:ahLst/>
                <a:cxnLst/>
                <a:rect l="0" t="0" r="0" b="0"/>
                <a:pathLst>
                  <a:path w="20000" h="20000" extrusionOk="0">
                    <a:moveTo>
                      <a:pt x="10000" y="13330"/>
                    </a:moveTo>
                    <a:lnTo>
                      <a:pt x="10000" y="16670"/>
                    </a:lnTo>
                    <a:lnTo>
                      <a:pt x="16000" y="16670"/>
                    </a:lnTo>
                    <a:lnTo>
                      <a:pt x="16000" y="20000"/>
                    </a:lnTo>
                    <a:lnTo>
                      <a:pt x="20000" y="15000"/>
                    </a:lnTo>
                    <a:lnTo>
                      <a:pt x="16000" y="10000"/>
                    </a:lnTo>
                    <a:lnTo>
                      <a:pt x="16000" y="13330"/>
                    </a:lnTo>
                    <a:close/>
                    <a:moveTo>
                      <a:pt x="10000" y="13330"/>
                    </a:moveTo>
                  </a:path>
                </a:pathLst>
              </a:custGeom>
              <a:solidFill>
                <a:srgbClr val="0015C6"/>
              </a:solidFill>
              <a:ln>
                <a:noFill/>
              </a:ln>
            </p:spPr>
            <p:txBody>
              <a:bodyPr wrap="square" lIns="91425" tIns="45700" rIns="91425" bIns="45700" anchor="t" anchorCtr="0">
                <a:spAutoFit/>
              </a:bodyPr>
              <a:lstStyle/>
              <a:p>
                <a:endParaRPr/>
              </a:p>
            </p:txBody>
          </p:sp>
        </p:grpSp>
      </p:grpSp>
      <p:grpSp>
        <p:nvGrpSpPr>
          <p:cNvPr id="167" name="Shape 167"/>
          <p:cNvGrpSpPr/>
          <p:nvPr/>
        </p:nvGrpSpPr>
        <p:grpSpPr>
          <a:xfrm>
            <a:off x="2423813" y="1984056"/>
            <a:ext cx="7456787" cy="4394439"/>
            <a:chOff x="2126950" y="1674493"/>
            <a:chExt cx="7456787" cy="4394439"/>
          </a:xfrm>
        </p:grpSpPr>
        <p:sp>
          <p:nvSpPr>
            <p:cNvPr id="168" name="Shape 168"/>
            <p:cNvSpPr txBox="1"/>
            <p:nvPr/>
          </p:nvSpPr>
          <p:spPr>
            <a:xfrm>
              <a:off x="2897187" y="5339202"/>
              <a:ext cx="6686550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0" u="none" strike="noStrike" cap="none" baseline="0" dirty="0">
                  <a:solidFill>
                    <a:srgbClr val="0015C6"/>
                  </a:solidFill>
                  <a:latin typeface="Arial"/>
                  <a:ea typeface="Arial"/>
                  <a:cs typeface="Arial"/>
                  <a:sym typeface="Arial"/>
                </a:rPr>
                <a:t>Tolkien Descriptor = </a:t>
              </a:r>
              <a:r>
                <a:rPr lang="en-US" sz="3200" b="0" i="1" u="none" strike="noStrike" cap="none" baseline="0" dirty="0">
                  <a:solidFill>
                    <a:srgbClr val="0015C6"/>
                  </a:solidFill>
                  <a:latin typeface="Arial"/>
                  <a:ea typeface="Arial"/>
                  <a:cs typeface="Arial"/>
                  <a:sym typeface="Arial"/>
                </a:rPr>
                <a:t>Magical Powers</a:t>
              </a:r>
            </a:p>
          </p:txBody>
        </p:sp>
        <p:sp>
          <p:nvSpPr>
            <p:cNvPr id="169" name="Shape 169"/>
            <p:cNvSpPr/>
            <p:nvPr/>
          </p:nvSpPr>
          <p:spPr>
            <a:xfrm rot="10200000">
              <a:off x="2126950" y="5481671"/>
              <a:ext cx="1692260" cy="587261"/>
            </a:xfrm>
            <a:custGeom>
              <a:avLst/>
              <a:gdLst/>
              <a:ahLst/>
              <a:cxnLst/>
              <a:rect l="0" t="0" r="0" b="0"/>
              <a:pathLst>
                <a:path w="20000" h="20000" extrusionOk="0">
                  <a:moveTo>
                    <a:pt x="10000" y="13330"/>
                  </a:moveTo>
                  <a:lnTo>
                    <a:pt x="10000" y="16670"/>
                  </a:lnTo>
                  <a:lnTo>
                    <a:pt x="16000" y="16670"/>
                  </a:lnTo>
                  <a:lnTo>
                    <a:pt x="16000" y="20000"/>
                  </a:lnTo>
                  <a:lnTo>
                    <a:pt x="20000" y="15000"/>
                  </a:lnTo>
                  <a:lnTo>
                    <a:pt x="16000" y="10000"/>
                  </a:lnTo>
                  <a:lnTo>
                    <a:pt x="16000" y="13330"/>
                  </a:lnTo>
                  <a:close/>
                  <a:moveTo>
                    <a:pt x="10000" y="13330"/>
                  </a:moveTo>
                </a:path>
              </a:pathLst>
            </a:custGeom>
            <a:solidFill>
              <a:srgbClr val="0015C6"/>
            </a:solidFill>
            <a:ln>
              <a:noFill/>
            </a:ln>
          </p:spPr>
          <p:txBody>
            <a:bodyPr wrap="square" lIns="91425" tIns="45700" rIns="91425" bIns="45700" anchor="t" anchorCtr="0">
              <a:spAutoFit/>
            </a:bodyPr>
            <a:lstStyle/>
            <a:p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 rot="7019999">
              <a:off x="6631334" y="2390294"/>
              <a:ext cx="1135955" cy="668388"/>
            </a:xfrm>
            <a:custGeom>
              <a:avLst/>
              <a:gdLst/>
              <a:ahLst/>
              <a:cxnLst/>
              <a:rect l="0" t="0" r="0" b="0"/>
              <a:pathLst>
                <a:path w="20000" h="20000" extrusionOk="0">
                  <a:moveTo>
                    <a:pt x="10000" y="13330"/>
                  </a:moveTo>
                  <a:lnTo>
                    <a:pt x="10000" y="16670"/>
                  </a:lnTo>
                  <a:lnTo>
                    <a:pt x="16000" y="16670"/>
                  </a:lnTo>
                  <a:lnTo>
                    <a:pt x="16000" y="20000"/>
                  </a:lnTo>
                  <a:lnTo>
                    <a:pt x="20000" y="15000"/>
                  </a:lnTo>
                  <a:lnTo>
                    <a:pt x="16000" y="10000"/>
                  </a:lnTo>
                  <a:lnTo>
                    <a:pt x="16000" y="13330"/>
                  </a:lnTo>
                  <a:close/>
                  <a:moveTo>
                    <a:pt x="10000" y="13330"/>
                  </a:moveTo>
                </a:path>
              </a:pathLst>
            </a:custGeom>
            <a:solidFill>
              <a:srgbClr val="D12A33"/>
            </a:solidFill>
            <a:ln w="25400" cap="rnd">
              <a:solidFill>
                <a:srgbClr val="D12A33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square" lIns="91425" tIns="45700" rIns="91425" bIns="45700" anchor="t" anchorCtr="0">
              <a:spAutoFit/>
            </a:bodyPr>
            <a:lstStyle/>
            <a:p>
              <a:endParaRPr/>
            </a:p>
          </p:txBody>
        </p:sp>
        <p:sp>
          <p:nvSpPr>
            <p:cNvPr id="171" name="Shape 171"/>
            <p:cNvSpPr txBox="1"/>
            <p:nvPr/>
          </p:nvSpPr>
          <p:spPr>
            <a:xfrm>
              <a:off x="6459537" y="1674493"/>
              <a:ext cx="3048000" cy="984885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buSzPct val="25000"/>
                <a:buFont typeface="Arial"/>
                <a:buNone/>
              </a:pPr>
              <a:r>
                <a:rPr lang="en-US" sz="3200" b="0" i="0" u="none" strike="noStrike" cap="none" baseline="0" dirty="0">
                  <a:solidFill>
                    <a:srgbClr val="D12A33"/>
                  </a:solidFill>
                  <a:latin typeface="Arial"/>
                  <a:ea typeface="Arial"/>
                  <a:cs typeface="Arial"/>
                  <a:sym typeface="Arial"/>
                </a:rPr>
                <a:t>Token </a:t>
              </a:r>
              <a:r>
                <a:rPr lang="en-US" sz="3200" b="0" i="0" u="none" strike="noStrike" cap="none" baseline="0" dirty="0" smtClean="0">
                  <a:solidFill>
                    <a:srgbClr val="D12A33"/>
                  </a:solidFill>
                  <a:latin typeface="Arial"/>
                  <a:ea typeface="Arial"/>
                  <a:cs typeface="Arial"/>
                  <a:sym typeface="Arial"/>
                </a:rPr>
                <a:t/>
              </a:r>
              <a:br>
                <a:rPr lang="en-US" sz="3200" b="0" i="0" u="none" strike="noStrike" cap="none" baseline="0" dirty="0" smtClean="0">
                  <a:solidFill>
                    <a:srgbClr val="D12A33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3200" b="0" i="0" u="none" strike="noStrike" cap="none" baseline="0" dirty="0" smtClean="0">
                  <a:solidFill>
                    <a:srgbClr val="D12A33"/>
                  </a:solidFill>
                  <a:latin typeface="Arial"/>
                  <a:ea typeface="Arial"/>
                  <a:cs typeface="Arial"/>
                  <a:sym typeface="Arial"/>
                </a:rPr>
                <a:t>Descriptor</a:t>
              </a:r>
              <a:endParaRPr lang="en-US" sz="3200" b="0" i="0" u="none" strike="noStrike" cap="none" baseline="0" dirty="0">
                <a:solidFill>
                  <a:srgbClr val="D12A3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2392233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89200" y="4330700"/>
            <a:ext cx="1574800" cy="1270000"/>
            <a:chOff x="1372" y="2387"/>
            <a:chExt cx="992" cy="800"/>
          </a:xfrm>
        </p:grpSpPr>
        <p:sp>
          <p:nvSpPr>
            <p:cNvPr id="3" name="Freeform 3"/>
            <p:cNvSpPr>
              <a:spLocks/>
            </p:cNvSpPr>
            <p:nvPr/>
          </p:nvSpPr>
          <p:spPr bwMode="auto">
            <a:xfrm>
              <a:off x="1372" y="2387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BBBBEC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1450" y="2635"/>
              <a:ext cx="819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Scanner</a:t>
              </a:r>
            </a:p>
          </p:txBody>
        </p:sp>
      </p:grpSp>
      <p:sp>
        <p:nvSpPr>
          <p:cNvPr id="5" name="Freeform 6"/>
          <p:cNvSpPr>
            <a:spLocks/>
          </p:cNvSpPr>
          <p:nvPr/>
        </p:nvSpPr>
        <p:spPr bwMode="auto">
          <a:xfrm>
            <a:off x="2019300" y="4864100"/>
            <a:ext cx="358775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4203700" y="4851400"/>
            <a:ext cx="395288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4673600" y="4330700"/>
            <a:ext cx="1574800" cy="1270000"/>
            <a:chOff x="2576" y="2387"/>
            <a:chExt cx="992" cy="800"/>
          </a:xfrm>
        </p:grpSpPr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576" y="2387"/>
              <a:ext cx="992" cy="800"/>
            </a:xfrm>
            <a:custGeom>
              <a:avLst/>
              <a:gdLst>
                <a:gd name="T0" fmla="+- 0 10000 10000"/>
                <a:gd name="T1" fmla="*/ T0 w 10000"/>
                <a:gd name="T2" fmla="+- 0 10000 10000"/>
                <a:gd name="T3" fmla="*/ 10000 h 10000"/>
                <a:gd name="T4" fmla="+- 0 20000 10000"/>
                <a:gd name="T5" fmla="*/ T4 w 10000"/>
                <a:gd name="T6" fmla="+- 0 10000 10000"/>
                <a:gd name="T7" fmla="*/ 10000 h 10000"/>
                <a:gd name="T8" fmla="+- 0 20000 10000"/>
                <a:gd name="T9" fmla="*/ T8 w 10000"/>
                <a:gd name="T10" fmla="+- 0 20000 10000"/>
                <a:gd name="T11" fmla="*/ 20000 h 10000"/>
                <a:gd name="T12" fmla="+- 0 10000 10000"/>
                <a:gd name="T13" fmla="*/ T12 w 10000"/>
                <a:gd name="T14" fmla="+- 0 20000 10000"/>
                <a:gd name="T15" fmla="*/ 20000 h 10000"/>
                <a:gd name="T16" fmla="+- 0 10000 10000"/>
                <a:gd name="T17" fmla="*/ T16 w 10000"/>
                <a:gd name="T18" fmla="+- 0 10000 10000"/>
                <a:gd name="T19" fmla="*/ 10000 h 1000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ECD172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2680" y="2643"/>
              <a:ext cx="780" cy="3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1pPr>
              <a:lvl2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2pPr>
              <a:lvl3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3pPr>
              <a:lvl4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4pPr>
              <a:lvl5pPr algn="l"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838200" algn="l"/>
                </a:tabLst>
                <a:defRPr sz="1200">
                  <a:solidFill>
                    <a:schemeClr val="tx1"/>
                  </a:solidFill>
                  <a:latin typeface="Gill Sans" pitchFamily="34" charset="0"/>
                </a:defRPr>
              </a:lvl9pPr>
            </a:lstStyle>
            <a:p>
              <a:pPr algn="ctr"/>
              <a:r>
                <a:rPr lang="en-US" sz="3200">
                  <a:solidFill>
                    <a:srgbClr val="000000"/>
                  </a:solidFill>
                </a:rPr>
                <a:t>Parser</a:t>
              </a:r>
            </a:p>
          </p:txBody>
        </p:sp>
      </p:grpSp>
      <p:sp>
        <p:nvSpPr>
          <p:cNvPr id="10" name="Freeform 11"/>
          <p:cNvSpPr>
            <a:spLocks/>
          </p:cNvSpPr>
          <p:nvPr/>
        </p:nvSpPr>
        <p:spPr bwMode="auto">
          <a:xfrm>
            <a:off x="6386513" y="4851400"/>
            <a:ext cx="457200" cy="207963"/>
          </a:xfrm>
          <a:custGeom>
            <a:avLst/>
            <a:gdLst>
              <a:gd name="T0" fmla="+- 0 10000 10000"/>
              <a:gd name="T1" fmla="*/ T0 w 10000"/>
              <a:gd name="T2" fmla="+- 0 13330 10000"/>
              <a:gd name="T3" fmla="*/ 13330 h 10000"/>
              <a:gd name="T4" fmla="+- 0 10000 10000"/>
              <a:gd name="T5" fmla="*/ T4 w 10000"/>
              <a:gd name="T6" fmla="+- 0 16670 10000"/>
              <a:gd name="T7" fmla="*/ 16670 h 10000"/>
              <a:gd name="T8" fmla="+- 0 16000 10000"/>
              <a:gd name="T9" fmla="*/ T8 w 10000"/>
              <a:gd name="T10" fmla="+- 0 16670 10000"/>
              <a:gd name="T11" fmla="*/ 16670 h 10000"/>
              <a:gd name="T12" fmla="+- 0 16000 10000"/>
              <a:gd name="T13" fmla="*/ T12 w 10000"/>
              <a:gd name="T14" fmla="+- 0 20000 10000"/>
              <a:gd name="T15" fmla="*/ 20000 h 10000"/>
              <a:gd name="T16" fmla="+- 0 20000 10000"/>
              <a:gd name="T17" fmla="*/ T16 w 10000"/>
              <a:gd name="T18" fmla="+- 0 15000 10000"/>
              <a:gd name="T19" fmla="*/ 15000 h 10000"/>
              <a:gd name="T20" fmla="+- 0 16000 10000"/>
              <a:gd name="T21" fmla="*/ T20 w 10000"/>
              <a:gd name="T22" fmla="+- 0 10000 10000"/>
              <a:gd name="T23" fmla="*/ 10000 h 10000"/>
              <a:gd name="T24" fmla="+- 0 16000 10000"/>
              <a:gd name="T25" fmla="*/ T24 w 10000"/>
              <a:gd name="T26" fmla="+- 0 13330 10000"/>
              <a:gd name="T27" fmla="*/ 13330 h 10000"/>
              <a:gd name="T28" fmla="+- 0 10000 10000"/>
              <a:gd name="T29" fmla="*/ T28 w 10000"/>
              <a:gd name="T30" fmla="+- 0 13330 10000"/>
              <a:gd name="T31" fmla="*/ 1333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10000" h="10000">
                <a:moveTo>
                  <a:pt x="0" y="3330"/>
                </a:moveTo>
                <a:lnTo>
                  <a:pt x="0" y="6670"/>
                </a:lnTo>
                <a:lnTo>
                  <a:pt x="6000" y="6670"/>
                </a:lnTo>
                <a:lnTo>
                  <a:pt x="6000" y="10000"/>
                </a:lnTo>
                <a:lnTo>
                  <a:pt x="10000" y="5000"/>
                </a:lnTo>
                <a:lnTo>
                  <a:pt x="6000" y="0"/>
                </a:lnTo>
                <a:lnTo>
                  <a:pt x="6000" y="3330"/>
                </a:lnTo>
                <a:close/>
                <a:moveTo>
                  <a:pt x="0" y="3330"/>
                </a:moveTo>
              </a:path>
            </a:pathLst>
          </a:custGeom>
          <a:solidFill>
            <a:srgbClr val="D12A33"/>
          </a:solidFill>
          <a:ln w="25400">
            <a:solidFill>
              <a:srgbClr val="D12A33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150100" y="4051300"/>
            <a:ext cx="251460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Structured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Representation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(e.g.  Abstract</a:t>
            </a:r>
          </a:p>
          <a:p>
            <a:pPr algn="ctr"/>
            <a:r>
              <a:rPr lang="en-US" sz="3200">
                <a:solidFill>
                  <a:srgbClr val="000000"/>
                </a:solidFill>
              </a:rPr>
              <a:t>Syntax Tree)</a:t>
            </a:r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4333350" y="3852862"/>
            <a:ext cx="5623450" cy="2438401"/>
          </a:xfrm>
          <a:custGeom>
            <a:avLst/>
            <a:gdLst>
              <a:gd name="T0" fmla="+- 0 10000 10000"/>
              <a:gd name="T1" fmla="*/ T0 w 10000"/>
              <a:gd name="T2" fmla="+- 0 10000 10000"/>
              <a:gd name="T3" fmla="*/ 10000 h 10000"/>
              <a:gd name="T4" fmla="+- 0 20000 10000"/>
              <a:gd name="T5" fmla="*/ T4 w 10000"/>
              <a:gd name="T6" fmla="+- 0 10000 10000"/>
              <a:gd name="T7" fmla="*/ 10000 h 10000"/>
              <a:gd name="T8" fmla="+- 0 20000 10000"/>
              <a:gd name="T9" fmla="*/ T8 w 10000"/>
              <a:gd name="T10" fmla="+- 0 20000 10000"/>
              <a:gd name="T11" fmla="*/ 20000 h 10000"/>
              <a:gd name="T12" fmla="+- 0 10000 10000"/>
              <a:gd name="T13" fmla="*/ T12 w 10000"/>
              <a:gd name="T14" fmla="+- 0 20000 10000"/>
              <a:gd name="T15" fmla="*/ 20000 h 10000"/>
              <a:gd name="T16" fmla="+- 0 10000 10000"/>
              <a:gd name="T17" fmla="*/ T16 w 10000"/>
              <a:gd name="T18" fmla="+- 0 10000 10000"/>
              <a:gd name="T19" fmla="*/ 10000 h 1000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0015C6">
              <a:alpha val="21268"/>
            </a:srgbClr>
          </a:solidFill>
          <a:ln w="25400">
            <a:solidFill>
              <a:srgbClr val="000000">
                <a:alpha val="21268"/>
              </a:srgbClr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Shape 176"/>
          <p:cNvSpPr txBox="1">
            <a:spLocks noGrp="1"/>
          </p:cNvSpPr>
          <p:nvPr>
            <p:ph type="title"/>
          </p:nvPr>
        </p:nvSpPr>
        <p:spPr>
          <a:xfrm>
            <a:off x="1041400" y="228601"/>
            <a:ext cx="8178799" cy="1904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6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High-Level View</a:t>
            </a:r>
            <a:br>
              <a:rPr lang="en-US" sz="6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6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(you saw this earlier)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14350" y="4051300"/>
            <a:ext cx="149225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1pPr>
            <a:lvl2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2pPr>
            <a:lvl3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3pPr>
            <a:lvl4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4pPr>
            <a:lvl5pPr algn="l"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38200" algn="l"/>
              </a:tabLst>
              <a:defRPr sz="1200">
                <a:solidFill>
                  <a:schemeClr val="tx1"/>
                </a:solidFill>
                <a:latin typeface="Gill Sans" pitchFamily="34" charset="0"/>
              </a:defRPr>
            </a:lvl9pPr>
          </a:lstStyle>
          <a:p>
            <a:pPr algn="ctr"/>
            <a:r>
              <a:rPr lang="en-US" sz="3200">
                <a:solidFill>
                  <a:srgbClr val="000000"/>
                </a:solidFill>
              </a:rPr>
              <a:t>Text, Source Code, Speech</a:t>
            </a:r>
          </a:p>
        </p:txBody>
      </p:sp>
    </p:spTree>
    <p:extLst>
      <p:ext uri="{BB962C8B-B14F-4D97-AF65-F5344CB8AC3E}">
        <p14:creationId xmlns:p14="http://schemas.microsoft.com/office/powerpoint/2010/main" val="3697132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&amp; Bullets - Left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Right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le &amp; Bullets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464657"/>
      </a:accent1>
      <a:accent2>
        <a:srgbClr val="333399"/>
      </a:accent2>
      <a:accent3>
        <a:srgbClr val="FFFFFF"/>
      </a:accent3>
      <a:accent4>
        <a:srgbClr val="DADADA"/>
      </a:accent4>
      <a:accent5>
        <a:srgbClr val="B0B0B4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ullets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- Top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BBEC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DAF4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- Center">
  <a:themeElements>
    <a:clrScheme name="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Horizontal">
  <a:themeElements>
    <a:clrScheme name="">
      <a:dk1>
        <a:srgbClr val="000000"/>
      </a:dk1>
      <a:lt1>
        <a:srgbClr val="FFFFFF"/>
      </a:lt1>
      <a:dk2>
        <a:srgbClr val="E5E5E5"/>
      </a:dk2>
      <a:lt2>
        <a:srgbClr val="000000"/>
      </a:lt2>
      <a:accent1>
        <a:srgbClr val="BBE0E3"/>
      </a:accent1>
      <a:accent2>
        <a:srgbClr val="333399"/>
      </a:accent2>
      <a:accent3>
        <a:srgbClr val="F0F0F0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">
  <a:themeElements>
    <a:clrScheme name="">
      <a:dk1>
        <a:srgbClr val="000000"/>
      </a:dk1>
      <a:lt1>
        <a:srgbClr val="FFFFFF"/>
      </a:lt1>
      <a:dk2>
        <a:srgbClr val="E5E5E5"/>
      </a:dk2>
      <a:lt2>
        <a:srgbClr val="000000"/>
      </a:lt2>
      <a:accent1>
        <a:srgbClr val="BBE0E3"/>
      </a:accent1>
      <a:accent2>
        <a:srgbClr val="333399"/>
      </a:accent2>
      <a:accent3>
        <a:srgbClr val="F0F0F0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, Bullets &amp; Photo">
  <a:themeElements>
    <a:clrScheme name="">
      <a:dk1>
        <a:srgbClr val="000000"/>
      </a:dk1>
      <a:lt1>
        <a:srgbClr val="FFFFFF"/>
      </a:lt1>
      <a:dk2>
        <a:srgbClr val="E6E6E6"/>
      </a:dk2>
      <a:lt2>
        <a:srgbClr val="000000"/>
      </a:lt2>
      <a:accent1>
        <a:srgbClr val="BBE0E3"/>
      </a:accent1>
      <a:accent2>
        <a:srgbClr val="333399"/>
      </a:accent2>
      <a:accent3>
        <a:srgbClr val="F0F0F0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838200" algn="l"/>
          </a:tabLst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4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Pages>0</Pages>
  <Words>798</Words>
  <Characters>0</Characters>
  <Application>Microsoft Office PowerPoint</Application>
  <PresentationFormat>Custom</PresentationFormat>
  <Lines>0</Lines>
  <Paragraphs>227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Title &amp; Subtitle</vt:lpstr>
      <vt:lpstr>Title &amp; Bullets</vt:lpstr>
      <vt:lpstr>Bullets</vt:lpstr>
      <vt:lpstr>Blank</vt:lpstr>
      <vt:lpstr>Title - Top</vt:lpstr>
      <vt:lpstr>Title - Center</vt:lpstr>
      <vt:lpstr>Photo - Horizontal</vt:lpstr>
      <vt:lpstr>Photo - Vertical</vt:lpstr>
      <vt:lpstr>Title, Bullets &amp; Photo</vt:lpstr>
      <vt:lpstr>Title &amp; Bullets - Left</vt:lpstr>
      <vt:lpstr>Title &amp; Bullets - Right</vt:lpstr>
      <vt:lpstr>Parsing &amp; Scanning Lecture 1</vt:lpstr>
      <vt:lpstr>PowerPoint Presentation</vt:lpstr>
      <vt:lpstr>What is Parsing?</vt:lpstr>
      <vt:lpstr>High-Level View</vt:lpstr>
      <vt:lpstr>Overview</vt:lpstr>
      <vt:lpstr>High-Level View</vt:lpstr>
      <vt:lpstr>Scanning:  Breaking Things Down</vt:lpstr>
      <vt:lpstr>Scanning: Token List</vt:lpstr>
      <vt:lpstr>High-Level View (you saw this earlier)</vt:lpstr>
      <vt:lpstr>Parsing: Organizing Things</vt:lpstr>
      <vt:lpstr>Manual Scanning in Java</vt:lpstr>
      <vt:lpstr>Tokenizing Example</vt:lpstr>
      <vt:lpstr>Tokenizing Example</vt:lpstr>
      <vt:lpstr>java.io.StreamTokenizer  Configuration: It’s like programming a VCR!</vt:lpstr>
      <vt:lpstr>Tokenizing Example</vt:lpstr>
      <vt:lpstr>PowerPoint Presentation</vt:lpstr>
      <vt:lpstr>Tokenizing Example</vt:lpstr>
      <vt:lpstr>PowerPoint Presentation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Parsing &amp; Scanning Lecture 1</dc:title>
  <dc:creator>Stephen Wong</dc:creator>
  <cp:lastModifiedBy>Stephen Wong</cp:lastModifiedBy>
  <cp:revision>6</cp:revision>
  <dcterms:modified xsi:type="dcterms:W3CDTF">2013-01-22T04:15:41Z</dcterms:modified>
</cp:coreProperties>
</file>